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7.xml"/>
  <Override ContentType="application/vnd.openxmlformats-officedocument.presentationml.notesSlide+xml" PartName="/ppt/notesSlides/notesSlide168.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206.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76.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16.xml"/>
  <Override ContentType="application/vnd.openxmlformats-officedocument.presentationml.notesSlide+xml" PartName="/ppt/notesSlides/notesSlide1.xml"/>
  <Override ContentType="application/vnd.openxmlformats-officedocument.presentationml.notesSlide+xml" PartName="/ppt/notesSlides/notesSlide196.xml"/>
  <Override ContentType="application/vnd.openxmlformats-officedocument.presentationml.notesSlide+xml" PartName="/ppt/notesSlides/notesSlide105.xml"/>
  <Override ContentType="application/vnd.openxmlformats-officedocument.presentationml.notesSlide+xml" PartName="/ppt/notesSlides/notesSlide148.xml"/>
  <Override ContentType="application/vnd.openxmlformats-officedocument.presentationml.notesSlide+xml" PartName="/ppt/notesSlides/notesSlide202.xml"/>
  <Override ContentType="application/vnd.openxmlformats-officedocument.presentationml.notesSlide+xml" PartName="/ppt/notesSlides/notesSlide39.xml"/>
  <Override ContentType="application/vnd.openxmlformats-officedocument.presentationml.notesSlide+xml" PartName="/ppt/notesSlides/notesSlide137.xml"/>
  <Override ContentType="application/vnd.openxmlformats-officedocument.presentationml.notesSlide+xml" PartName="/ppt/notesSlides/notesSlide8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110.xml"/>
  <Override ContentType="application/vnd.openxmlformats-officedocument.presentationml.notesSlide+xml" PartName="/ppt/notesSlides/notesSlide184.xml"/>
  <Override ContentType="application/vnd.openxmlformats-officedocument.presentationml.notesSlide+xml" PartName="/ppt/notesSlides/notesSlide75.xml"/>
  <Override ContentType="application/vnd.openxmlformats-officedocument.presentationml.notesSlide+xml" PartName="/ppt/notesSlides/notesSlide180.xml"/>
  <Override ContentType="application/vnd.openxmlformats-officedocument.presentationml.notesSlide+xml" PartName="/ppt/notesSlides/notesSlide172.xml"/>
  <Override ContentType="application/vnd.openxmlformats-officedocument.presentationml.notesSlide+xml" PartName="/ppt/notesSlides/notesSlide9.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52.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5.xml"/>
  <Override ContentType="application/vnd.openxmlformats-officedocument.presentationml.notesSlide+xml" PartName="/ppt/notesSlides/notesSlide187.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24.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177.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03.xml"/>
  <Override ContentType="application/vnd.openxmlformats-officedocument.presentationml.notesSlide+xml" PartName="/ppt/notesSlides/notesSlide13.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95.xml"/>
  <Override ContentType="application/vnd.openxmlformats-officedocument.presentationml.notesSlide+xml" PartName="/ppt/notesSlides/notesSlide183.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167.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9.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28.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199.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90.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173.xml"/>
  <Override ContentType="application/vnd.openxmlformats-officedocument.presentationml.notesSlide+xml" PartName="/ppt/notesSlides/notesSlide128.xml"/>
  <Override ContentType="application/vnd.openxmlformats-officedocument.presentationml.notesSlide+xml" PartName="/ppt/notesSlides/notesSlide162.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207.xml"/>
  <Override ContentType="application/vnd.openxmlformats-officedocument.presentationml.notesSlide+xml" PartName="/ppt/notesSlides/notesSlide102.xml"/>
  <Override ContentType="application/vnd.openxmlformats-officedocument.presentationml.notesSlide+xml" PartName="/ppt/notesSlides/notesSlide8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88.xml"/>
  <Override ContentType="application/vnd.openxmlformats-officedocument.presentationml.notesSlide+xml" PartName="/ppt/notesSlides/notesSlide3.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86.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94.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166.xml"/>
  <Override ContentType="application/vnd.openxmlformats-officedocument.presentationml.notesSlide+xml" PartName="/ppt/notesSlides/notesSlide182.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78.xml"/>
  <Override ContentType="application/vnd.openxmlformats-officedocument.presentationml.notesSlide+xml" PartName="/ppt/notesSlides/notesSlide26.xml"/>
  <Override ContentType="application/vnd.openxmlformats-officedocument.presentationml.notesSlide+xml" PartName="/ppt/notesSlides/notesSlide135.xml"/>
  <Override ContentType="application/vnd.openxmlformats-officedocument.presentationml.notesSlide+xml" PartName="/ppt/notesSlides/notesSlide93.xml"/>
  <Override ContentType="application/vnd.openxmlformats-officedocument.presentationml.notesSlide+xml" PartName="/ppt/notesSlides/notesSlide204.xml"/>
  <Override ContentType="application/vnd.openxmlformats-officedocument.presentationml.notesSlide+xml" PartName="/ppt/notesSlides/notesSlide57.xml"/>
  <Override ContentType="application/vnd.openxmlformats-officedocument.presentationml.notesSlide+xml" PartName="/ppt/notesSlides/notesSlide123.xml"/>
  <Override ContentType="application/vnd.openxmlformats-officedocument.presentationml.notesSlide+xml" PartName="/ppt/notesSlides/notesSlide171.xml"/>
  <Override ContentType="application/vnd.openxmlformats-officedocument.presentationml.notesSlide+xml" PartName="/ppt/notesSlides/notesSlide14.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98.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189.xml"/>
  <Override ContentType="application/vnd.openxmlformats-officedocument.presentationml.notesSlide+xml" PartName="/ppt/notesSlides/notesSlide46.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11.xml"/>
  <Override ContentType="application/vnd.openxmlformats-officedocument.presentationml.notesSlide+xml" PartName="/ppt/notesSlides/notesSlide120.xml"/>
  <Override ContentType="application/vnd.openxmlformats-officedocument.presentationml.notesSlide+xml" PartName="/ppt/notesSlides/notesSlide201.xml"/>
  <Override ContentType="application/vnd.openxmlformats-officedocument.presentationml.notesSlide+xml" PartName="/ppt/notesSlides/notesSlide1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9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65.xml"/>
  <Override ContentType="application/vnd.openxmlformats-officedocument.presentationml.notesSlide+xml" PartName="/ppt/notesSlides/notesSlide174.xml"/>
  <Override ContentType="application/vnd.openxmlformats-officedocument.presentationml.notesSlide+xml" PartName="/ppt/notesSlides/notesSlide92.xml"/>
  <Override ContentType="application/vnd.openxmlformats-officedocument.presentationml.notesSlide+xml" PartName="/ppt/notesSlides/notesSlide193.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116.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85.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69.xml"/>
  <Override ContentType="application/vnd.openxmlformats-officedocument.presentationml.notesSlide+xml" PartName="/ppt/notesSlides/notesSlide205.xml"/>
  <Override ContentType="application/vnd.openxmlformats-officedocument.presentationml.notesSlide+xml" PartName="/ppt/notesSlides/notesSlide108.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86.xml"/>
  <Override ContentType="application/vnd.openxmlformats-officedocument.presentationml.notesSlide+xml" PartName="/ppt/notesSlides/notesSlide179.xml"/>
  <Override ContentType="application/vnd.openxmlformats-officedocument.presentationml.notesSlide+xml" PartName="/ppt/notesSlides/notesSlide165.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74.xml"/>
  <Override ContentType="application/vnd.openxmlformats-officedocument.presentationml.notesSlide+xml" PartName="/ppt/notesSlides/notesSlide170.xml"/>
  <Override ContentType="application/vnd.openxmlformats-officedocument.presentationml.notesSlide+xml" PartName="/ppt/notesSlides/notesSlide197.xml"/>
  <Override ContentType="application/vnd.openxmlformats-officedocument.presentationml.notesSlide+xml" PartName="/ppt/notesSlides/notesSlide58.xml"/>
  <Override ContentType="application/vnd.openxmlformats-officedocument.presentationml.notesSlide+xml" PartName="/ppt/notesSlides/notesSlide154.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70.xml"/>
  <Override ContentType="application/vnd.openxmlformats-officedocument.presentationml.notesSlide+xml" PartName="/ppt/notesSlides/notesSlide111.xml"/>
  <Override ContentType="application/vnd.openxmlformats-officedocument.presentationml.notesSlide+xml" PartName="/ppt/notesSlides/notesSlide200.xml"/>
  <Override ContentType="application/vnd.openxmlformats-officedocument.presentationml.notesSlide+xml" PartName="/ppt/notesSlides/notesSlide181.xml"/>
  <Override ContentType="application/vnd.openxmlformats-officedocument.presentationml.notesSlide+xml" PartName="/ppt/notesSlides/notesSlide47.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164.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96.xml"/>
  <Override ContentType="application/vnd.openxmlformats-officedocument.presentationml.notesSlide+xml" PartName="/ppt/notesSlides/notesSlide192.xml"/>
  <Override ContentType="application/vnd.openxmlformats-officedocument.presentationml.notesSlide+xml" PartName="/ppt/notesSlides/notesSlide19.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175.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164.xml"/>
  <Override ContentType="application/vnd.openxmlformats-officedocument.presentationml.slide+xml" PartName="/ppt/slides/slide43.xml"/>
  <Override ContentType="application/vnd.openxmlformats-officedocument.presentationml.slide+xml" PartName="/ppt/slides/slide199.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202.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19.xml"/>
  <Override ContentType="application/vnd.openxmlformats-officedocument.presentationml.slide+xml" PartName="/ppt/slides/slide5.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71.xml"/>
  <Override ContentType="application/vnd.openxmlformats-officedocument.presentationml.slide+xml" PartName="/ppt/slides/slide179.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84.xml"/>
  <Override ContentType="application/vnd.openxmlformats-officedocument.presentationml.slide+xml" PartName="/ppt/slides/slide141.xml"/>
  <Override ContentType="application/vnd.openxmlformats-officedocument.presentationml.slide+xml" PartName="/ppt/slides/slide82.xml"/>
  <Override ContentType="application/vnd.openxmlformats-officedocument.presentationml.slide+xml" PartName="/ppt/slides/slide9.xml"/>
  <Override ContentType="application/vnd.openxmlformats-officedocument.presentationml.slide+xml" PartName="/ppt/slides/slide16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187.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206.xml"/>
  <Override ContentType="application/vnd.openxmlformats-officedocument.presentationml.slide+xml" PartName="/ppt/slides/slide55.xml"/>
  <Override ContentType="application/vnd.openxmlformats-officedocument.presentationml.slide+xml" PartName="/ppt/slides/slide195.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59.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176.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180.xml"/>
  <Override ContentType="application/vnd.openxmlformats-officedocument.presentationml.slide+xml" PartName="/ppt/slides/slide18.xml"/>
  <Override ContentType="application/vnd.openxmlformats-officedocument.presentationml.slide+xml" PartName="/ppt/slides/slide201.xml"/>
  <Override ContentType="application/vnd.openxmlformats-officedocument.presentationml.slide+xml" PartName="/ppt/slides/slide52.xml"/>
  <Override ContentType="application/vnd.openxmlformats-officedocument.presentationml.slide+xml" PartName="/ppt/slides/slide95.xml"/>
  <Override ContentType="application/vnd.openxmlformats-officedocument.presentationml.slide+xml" PartName="/ppt/slides/slide181.xml"/>
  <Override ContentType="application/vnd.openxmlformats-officedocument.presentationml.slide+xml" PartName="/ppt/slides/slide157.xml"/>
  <Override ContentType="application/vnd.openxmlformats-officedocument.presentationml.slide+xml" PartName="/ppt/slides/slide77.xml"/>
  <Override ContentType="application/vnd.openxmlformats-officedocument.presentationml.slide+xml" PartName="/ppt/slides/slide165.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47.xml"/>
  <Override ContentType="application/vnd.openxmlformats-officedocument.presentationml.slide+xml" PartName="/ppt/slides/slide191.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153.xml"/>
  <Override ContentType="application/vnd.openxmlformats-officedocument.presentationml.slide+xml" PartName="/ppt/slides/slide67.xml"/>
  <Override ContentType="application/vnd.openxmlformats-officedocument.presentationml.slide+xml" PartName="/ppt/slides/slide196.xml"/>
  <Override ContentType="application/vnd.openxmlformats-officedocument.presentationml.slide+xml" PartName="/ppt/slides/slide171.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169.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86.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205.xml"/>
  <Override ContentType="application/vnd.openxmlformats-officedocument.presentationml.slide+xml" PartName="/ppt/slides/slide160.xml"/>
  <Override ContentType="application/vnd.openxmlformats-officedocument.presentationml.slide+xml" PartName="/ppt/slides/slide100.xml"/>
  <Override ContentType="application/vnd.openxmlformats-officedocument.presentationml.slide+xml" PartName="/ppt/slides/slide90.xml"/>
  <Override ContentType="application/vnd.openxmlformats-officedocument.presentationml.slide+xml" PartName="/ppt/slides/slide143.xml"/>
  <Override ContentType="application/vnd.openxmlformats-officedocument.presentationml.slide+xml" PartName="/ppt/slides/slide132.xml"/>
  <Override ContentType="application/vnd.openxmlformats-officedocument.presentationml.slide+xml" PartName="/ppt/slides/slide62.xml"/>
  <Override ContentType="application/vnd.openxmlformats-officedocument.presentationml.slide+xml" PartName="/ppt/slides/slide175.xml"/>
  <Override ContentType="application/vnd.openxmlformats-officedocument.presentationml.slide+xml" PartName="/ppt/slides/slide1.xml"/>
  <Override ContentType="application/vnd.openxmlformats-officedocument.presentationml.slide+xml" PartName="/ppt/slides/slide192.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200.xml"/>
  <Override ContentType="application/vnd.openxmlformats-officedocument.presentationml.slide+xml" PartName="/ppt/slides/slide88.xml"/>
  <Override ContentType="application/vnd.openxmlformats-officedocument.presentationml.slide+xml" PartName="/ppt/slides/slide158.xml"/>
  <Override ContentType="application/vnd.openxmlformats-officedocument.presentationml.slide+xml" PartName="/ppt/slides/slide115.xml"/>
  <Override ContentType="application/vnd.openxmlformats-officedocument.presentationml.slide+xml" PartName="/ppt/slides/slide3.xml"/>
  <Override ContentType="application/vnd.openxmlformats-officedocument.presentationml.slide+xml" PartName="/ppt/slides/slide182.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174.xml"/>
  <Override ContentType="application/vnd.openxmlformats-officedocument.presentationml.slide+xml" PartName="/ppt/slides/slide190.xml"/>
  <Override ContentType="application/vnd.openxmlformats-officedocument.presentationml.slide+xml" PartName="/ppt/slides/slide33.xml"/>
  <Override ContentType="application/vnd.openxmlformats-officedocument.presentationml.slide+xml" PartName="/ppt/slides/slide68.xml"/>
  <Override ContentType="application/vnd.openxmlformats-officedocument.presentationml.slide+xml" PartName="/ppt/slides/slide170.xml"/>
  <Override ContentType="application/vnd.openxmlformats-officedocument.presentationml.slide+xml" PartName="/ppt/slides/slide20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4.xml"/>
  <Override ContentType="application/vnd.openxmlformats-officedocument.presentationml.slide+xml" PartName="/ppt/slides/slide197.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185.xml"/>
  <Override ContentType="application/vnd.openxmlformats-officedocument.presentationml.slide+xml" PartName="/ppt/slides/slide65.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178.xml"/>
  <Override ContentType="application/vnd.openxmlformats-officedocument.presentationml.slide+xml" PartName="/ppt/slides/slide29.xml"/>
  <Override ContentType="application/vnd.openxmlformats-officedocument.presentationml.slide+xml" PartName="/ppt/slides/slide76.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89.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57.xml"/>
  <Override ContentType="application/vnd.openxmlformats-officedocument.presentationml.slide+xml" PartName="/ppt/slides/slide44.xml"/>
  <Override ContentType="application/vnd.openxmlformats-officedocument.presentationml.slide+xml" PartName="/ppt/slides/slide193.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198.xml"/>
  <Override ContentType="application/vnd.openxmlformats-officedocument.presentationml.slide+xml" PartName="/ppt/slides/slide15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130.xml"/>
  <Override ContentType="application/vnd.openxmlformats-officedocument.presentationml.slide+xml" PartName="/ppt/slides/slide173.xml"/>
  <Override ContentType="application/vnd.openxmlformats-officedocument.presentationml.slide+xml" PartName="/ppt/slides/slide16.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83.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149.xml"/>
  <Override ContentType="application/vnd.openxmlformats-officedocument.presentationml.slide+xml" PartName="/ppt/slides/slide203.xml"/>
  <Override ContentType="application/vnd.openxmlformats-officedocument.presentationml.slide+xml" PartName="/ppt/slides/slide124.xml"/>
  <Override ContentType="application/vnd.openxmlformats-officedocument.presentationml.slide+xml" PartName="/ppt/slides/slide106.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194.xml"/>
  <Override ContentType="application/vnd.openxmlformats-officedocument.presentationml.slide+xml" PartName="/ppt/slides/slide151.xml"/>
  <Override ContentType="application/vnd.openxmlformats-officedocument.presentationml.slide+xml" PartName="/ppt/slides/slide177.xml"/>
  <Override ContentType="application/vnd.openxmlformats-officedocument.presentationml.slide+xml" PartName="/ppt/slides/slide134.xml"/>
  <Override ContentType="application/vnd.openxmlformats-officedocument.presentationml.slide+xml" PartName="/ppt/slides/slide207.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88.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75.xml"/>
  <Override ContentType="application/vnd.openxmlformats-officedocument.presentationml.slide+xml" PartName="/ppt/slides/slide58.xml"/>
  <Override ContentType="application/vnd.openxmlformats-officedocument.presentationml.slide+xml" PartName="/ppt/slides/slide15.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4" r:id="rId4"/>
    <p:sldMasterId id="214748365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 id="387" r:id="rId138"/>
    <p:sldId id="388" r:id="rId139"/>
    <p:sldId id="389" r:id="rId140"/>
    <p:sldId id="390" r:id="rId141"/>
    <p:sldId id="391" r:id="rId142"/>
    <p:sldId id="392" r:id="rId143"/>
    <p:sldId id="393" r:id="rId144"/>
    <p:sldId id="394" r:id="rId145"/>
    <p:sldId id="395" r:id="rId146"/>
    <p:sldId id="396" r:id="rId147"/>
    <p:sldId id="397" r:id="rId148"/>
    <p:sldId id="398" r:id="rId149"/>
    <p:sldId id="399" r:id="rId150"/>
    <p:sldId id="400" r:id="rId151"/>
    <p:sldId id="401" r:id="rId152"/>
    <p:sldId id="402" r:id="rId153"/>
    <p:sldId id="403" r:id="rId154"/>
    <p:sldId id="404" r:id="rId155"/>
    <p:sldId id="405" r:id="rId156"/>
    <p:sldId id="406" r:id="rId157"/>
    <p:sldId id="407" r:id="rId158"/>
    <p:sldId id="408" r:id="rId159"/>
    <p:sldId id="409" r:id="rId160"/>
    <p:sldId id="410" r:id="rId161"/>
    <p:sldId id="411" r:id="rId162"/>
    <p:sldId id="412" r:id="rId163"/>
    <p:sldId id="413" r:id="rId164"/>
    <p:sldId id="414" r:id="rId165"/>
    <p:sldId id="415" r:id="rId166"/>
    <p:sldId id="416" r:id="rId167"/>
    <p:sldId id="417" r:id="rId168"/>
    <p:sldId id="418" r:id="rId169"/>
    <p:sldId id="419" r:id="rId170"/>
    <p:sldId id="420" r:id="rId171"/>
    <p:sldId id="421" r:id="rId172"/>
    <p:sldId id="422" r:id="rId173"/>
    <p:sldId id="423" r:id="rId174"/>
    <p:sldId id="424" r:id="rId175"/>
    <p:sldId id="425" r:id="rId176"/>
    <p:sldId id="426" r:id="rId177"/>
    <p:sldId id="427" r:id="rId178"/>
    <p:sldId id="428" r:id="rId179"/>
    <p:sldId id="429" r:id="rId180"/>
    <p:sldId id="430" r:id="rId181"/>
    <p:sldId id="431" r:id="rId182"/>
    <p:sldId id="432" r:id="rId183"/>
    <p:sldId id="433" r:id="rId184"/>
    <p:sldId id="434" r:id="rId185"/>
    <p:sldId id="435" r:id="rId186"/>
    <p:sldId id="436" r:id="rId187"/>
    <p:sldId id="437" r:id="rId188"/>
    <p:sldId id="438" r:id="rId189"/>
    <p:sldId id="439" r:id="rId190"/>
    <p:sldId id="440" r:id="rId191"/>
    <p:sldId id="441" r:id="rId192"/>
    <p:sldId id="442" r:id="rId193"/>
    <p:sldId id="443" r:id="rId194"/>
    <p:sldId id="444" r:id="rId195"/>
    <p:sldId id="445" r:id="rId196"/>
    <p:sldId id="446" r:id="rId197"/>
    <p:sldId id="447" r:id="rId198"/>
    <p:sldId id="448" r:id="rId199"/>
    <p:sldId id="449" r:id="rId200"/>
    <p:sldId id="450" r:id="rId201"/>
    <p:sldId id="451" r:id="rId202"/>
    <p:sldId id="452" r:id="rId203"/>
    <p:sldId id="453" r:id="rId204"/>
    <p:sldId id="454" r:id="rId205"/>
    <p:sldId id="455" r:id="rId206"/>
    <p:sldId id="456" r:id="rId207"/>
    <p:sldId id="457" r:id="rId208"/>
    <p:sldId id="458" r:id="rId209"/>
    <p:sldId id="459" r:id="rId210"/>
    <p:sldId id="460" r:id="rId211"/>
    <p:sldId id="461" r:id="rId212"/>
    <p:sldId id="462" r:id="rId213"/>
  </p:sldIdLst>
  <p:sldSz cy="6858000" cx="12192000"/>
  <p:notesSz cx="6858000" cy="9144000"/>
  <p:embeddedFontLst>
    <p:embeddedFont>
      <p:font typeface="Questrial"/>
      <p:regular r:id="rId2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Christopher Murphree"/>
  <p:cmAuthor clrIdx="1" id="1" initials="" lastIdx="2" name="Karli Boulwar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190" Type="http://schemas.openxmlformats.org/officeDocument/2006/relationships/slide" Target="slides/slide18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194" Type="http://schemas.openxmlformats.org/officeDocument/2006/relationships/slide" Target="slides/slide188.xml"/><Relationship Id="rId43" Type="http://schemas.openxmlformats.org/officeDocument/2006/relationships/slide" Target="slides/slide37.xml"/><Relationship Id="rId193" Type="http://schemas.openxmlformats.org/officeDocument/2006/relationships/slide" Target="slides/slide187.xml"/><Relationship Id="rId46" Type="http://schemas.openxmlformats.org/officeDocument/2006/relationships/slide" Target="slides/slide40.xml"/><Relationship Id="rId192" Type="http://schemas.openxmlformats.org/officeDocument/2006/relationships/slide" Target="slides/slide186.xml"/><Relationship Id="rId45" Type="http://schemas.openxmlformats.org/officeDocument/2006/relationships/slide" Target="slides/slide39.xml"/><Relationship Id="rId191" Type="http://schemas.openxmlformats.org/officeDocument/2006/relationships/slide" Target="slides/slide185.xml"/><Relationship Id="rId48" Type="http://schemas.openxmlformats.org/officeDocument/2006/relationships/slide" Target="slides/slide42.xml"/><Relationship Id="rId187" Type="http://schemas.openxmlformats.org/officeDocument/2006/relationships/slide" Target="slides/slide181.xml"/><Relationship Id="rId47" Type="http://schemas.openxmlformats.org/officeDocument/2006/relationships/slide" Target="slides/slide41.xml"/><Relationship Id="rId186" Type="http://schemas.openxmlformats.org/officeDocument/2006/relationships/slide" Target="slides/slide180.xml"/><Relationship Id="rId185" Type="http://schemas.openxmlformats.org/officeDocument/2006/relationships/slide" Target="slides/slide179.xml"/><Relationship Id="rId49" Type="http://schemas.openxmlformats.org/officeDocument/2006/relationships/slide" Target="slides/slide43.xml"/><Relationship Id="rId184" Type="http://schemas.openxmlformats.org/officeDocument/2006/relationships/slide" Target="slides/slide178.xml"/><Relationship Id="rId189" Type="http://schemas.openxmlformats.org/officeDocument/2006/relationships/slide" Target="slides/slide183.xml"/><Relationship Id="rId188" Type="http://schemas.openxmlformats.org/officeDocument/2006/relationships/slide" Target="slides/slide18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183" Type="http://schemas.openxmlformats.org/officeDocument/2006/relationships/slide" Target="slides/slide177.xml"/><Relationship Id="rId32" Type="http://schemas.openxmlformats.org/officeDocument/2006/relationships/slide" Target="slides/slide26.xml"/><Relationship Id="rId182" Type="http://schemas.openxmlformats.org/officeDocument/2006/relationships/slide" Target="slides/slide176.xml"/><Relationship Id="rId35" Type="http://schemas.openxmlformats.org/officeDocument/2006/relationships/slide" Target="slides/slide29.xml"/><Relationship Id="rId181" Type="http://schemas.openxmlformats.org/officeDocument/2006/relationships/slide" Target="slides/slide175.xml"/><Relationship Id="rId34" Type="http://schemas.openxmlformats.org/officeDocument/2006/relationships/slide" Target="slides/slide28.xml"/><Relationship Id="rId180" Type="http://schemas.openxmlformats.org/officeDocument/2006/relationships/slide" Target="slides/slide174.xml"/><Relationship Id="rId37" Type="http://schemas.openxmlformats.org/officeDocument/2006/relationships/slide" Target="slides/slide31.xml"/><Relationship Id="rId176" Type="http://schemas.openxmlformats.org/officeDocument/2006/relationships/slide" Target="slides/slide170.xml"/><Relationship Id="rId36" Type="http://schemas.openxmlformats.org/officeDocument/2006/relationships/slide" Target="slides/slide30.xml"/><Relationship Id="rId175" Type="http://schemas.openxmlformats.org/officeDocument/2006/relationships/slide" Target="slides/slide169.xml"/><Relationship Id="rId39" Type="http://schemas.openxmlformats.org/officeDocument/2006/relationships/slide" Target="slides/slide33.xml"/><Relationship Id="rId174" Type="http://schemas.openxmlformats.org/officeDocument/2006/relationships/slide" Target="slides/slide168.xml"/><Relationship Id="rId38" Type="http://schemas.openxmlformats.org/officeDocument/2006/relationships/slide" Target="slides/slide32.xml"/><Relationship Id="rId173" Type="http://schemas.openxmlformats.org/officeDocument/2006/relationships/slide" Target="slides/slide167.xml"/><Relationship Id="rId179" Type="http://schemas.openxmlformats.org/officeDocument/2006/relationships/slide" Target="slides/slide173.xml"/><Relationship Id="rId178" Type="http://schemas.openxmlformats.org/officeDocument/2006/relationships/slide" Target="slides/slide172.xml"/><Relationship Id="rId177" Type="http://schemas.openxmlformats.org/officeDocument/2006/relationships/slide" Target="slides/slide171.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98" Type="http://schemas.openxmlformats.org/officeDocument/2006/relationships/slide" Target="slides/slide192.xml"/><Relationship Id="rId14" Type="http://schemas.openxmlformats.org/officeDocument/2006/relationships/slide" Target="slides/slide8.xml"/><Relationship Id="rId197" Type="http://schemas.openxmlformats.org/officeDocument/2006/relationships/slide" Target="slides/slide191.xml"/><Relationship Id="rId17" Type="http://schemas.openxmlformats.org/officeDocument/2006/relationships/slide" Target="slides/slide11.xml"/><Relationship Id="rId196" Type="http://schemas.openxmlformats.org/officeDocument/2006/relationships/slide" Target="slides/slide190.xml"/><Relationship Id="rId16" Type="http://schemas.openxmlformats.org/officeDocument/2006/relationships/slide" Target="slides/slide10.xml"/><Relationship Id="rId195" Type="http://schemas.openxmlformats.org/officeDocument/2006/relationships/slide" Target="slides/slide189.xml"/><Relationship Id="rId19" Type="http://schemas.openxmlformats.org/officeDocument/2006/relationships/slide" Target="slides/slide13.xml"/><Relationship Id="rId18" Type="http://schemas.openxmlformats.org/officeDocument/2006/relationships/slide" Target="slides/slide12.xml"/><Relationship Id="rId199" Type="http://schemas.openxmlformats.org/officeDocument/2006/relationships/slide" Target="slides/slide193.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150" Type="http://schemas.openxmlformats.org/officeDocument/2006/relationships/slide" Target="slides/slide144.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149" Type="http://schemas.openxmlformats.org/officeDocument/2006/relationships/slide" Target="slides/slide143.xml"/><Relationship Id="rId4" Type="http://schemas.openxmlformats.org/officeDocument/2006/relationships/slideMaster" Target="slideMasters/slideMaster1.xml"/><Relationship Id="rId148" Type="http://schemas.openxmlformats.org/officeDocument/2006/relationships/slide" Target="slides/slide142.xml"/><Relationship Id="rId9" Type="http://schemas.openxmlformats.org/officeDocument/2006/relationships/slide" Target="slides/slide3.xml"/><Relationship Id="rId143" Type="http://schemas.openxmlformats.org/officeDocument/2006/relationships/slide" Target="slides/slide137.xml"/><Relationship Id="rId142" Type="http://schemas.openxmlformats.org/officeDocument/2006/relationships/slide" Target="slides/slide136.xml"/><Relationship Id="rId141" Type="http://schemas.openxmlformats.org/officeDocument/2006/relationships/slide" Target="slides/slide135.xml"/><Relationship Id="rId140" Type="http://schemas.openxmlformats.org/officeDocument/2006/relationships/slide" Target="slides/slide134.xml"/><Relationship Id="rId5" Type="http://schemas.openxmlformats.org/officeDocument/2006/relationships/slideMaster" Target="slideMasters/slideMaster2.xml"/><Relationship Id="rId147" Type="http://schemas.openxmlformats.org/officeDocument/2006/relationships/slide" Target="slides/slide141.xml"/><Relationship Id="rId6" Type="http://schemas.openxmlformats.org/officeDocument/2006/relationships/notesMaster" Target="notesMasters/notesMaster1.xml"/><Relationship Id="rId146" Type="http://schemas.openxmlformats.org/officeDocument/2006/relationships/slide" Target="slides/slide140.xml"/><Relationship Id="rId7" Type="http://schemas.openxmlformats.org/officeDocument/2006/relationships/slide" Target="slides/slide1.xml"/><Relationship Id="rId145" Type="http://schemas.openxmlformats.org/officeDocument/2006/relationships/slide" Target="slides/slide139.xml"/><Relationship Id="rId8" Type="http://schemas.openxmlformats.org/officeDocument/2006/relationships/slide" Target="slides/slide2.xml"/><Relationship Id="rId144" Type="http://schemas.openxmlformats.org/officeDocument/2006/relationships/slide" Target="slides/slide138.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139" Type="http://schemas.openxmlformats.org/officeDocument/2006/relationships/slide" Target="slides/slide133.xml"/><Relationship Id="rId138" Type="http://schemas.openxmlformats.org/officeDocument/2006/relationships/slide" Target="slides/slide132.xml"/><Relationship Id="rId137" Type="http://schemas.openxmlformats.org/officeDocument/2006/relationships/slide" Target="slides/slide131.xml"/><Relationship Id="rId132" Type="http://schemas.openxmlformats.org/officeDocument/2006/relationships/slide" Target="slides/slide126.xml"/><Relationship Id="rId131" Type="http://schemas.openxmlformats.org/officeDocument/2006/relationships/slide" Target="slides/slide125.xml"/><Relationship Id="rId130" Type="http://schemas.openxmlformats.org/officeDocument/2006/relationships/slide" Target="slides/slide124.xml"/><Relationship Id="rId136" Type="http://schemas.openxmlformats.org/officeDocument/2006/relationships/slide" Target="slides/slide130.xml"/><Relationship Id="rId135" Type="http://schemas.openxmlformats.org/officeDocument/2006/relationships/slide" Target="slides/slide129.xml"/><Relationship Id="rId134" Type="http://schemas.openxmlformats.org/officeDocument/2006/relationships/slide" Target="slides/slide128.xml"/><Relationship Id="rId133" Type="http://schemas.openxmlformats.org/officeDocument/2006/relationships/slide" Target="slides/slide127.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172" Type="http://schemas.openxmlformats.org/officeDocument/2006/relationships/slide" Target="slides/slide166.xml"/><Relationship Id="rId65" Type="http://schemas.openxmlformats.org/officeDocument/2006/relationships/slide" Target="slides/slide59.xml"/><Relationship Id="rId171" Type="http://schemas.openxmlformats.org/officeDocument/2006/relationships/slide" Target="slides/slide165.xml"/><Relationship Id="rId68" Type="http://schemas.openxmlformats.org/officeDocument/2006/relationships/slide" Target="slides/slide62.xml"/><Relationship Id="rId170" Type="http://schemas.openxmlformats.org/officeDocument/2006/relationships/slide" Target="slides/slide164.xml"/><Relationship Id="rId67" Type="http://schemas.openxmlformats.org/officeDocument/2006/relationships/slide" Target="slides/slide61.xml"/><Relationship Id="rId60" Type="http://schemas.openxmlformats.org/officeDocument/2006/relationships/slide" Target="slides/slide54.xml"/><Relationship Id="rId165" Type="http://schemas.openxmlformats.org/officeDocument/2006/relationships/slide" Target="slides/slide159.xml"/><Relationship Id="rId69" Type="http://schemas.openxmlformats.org/officeDocument/2006/relationships/slide" Target="slides/slide63.xml"/><Relationship Id="rId164" Type="http://schemas.openxmlformats.org/officeDocument/2006/relationships/slide" Target="slides/slide158.xml"/><Relationship Id="rId163" Type="http://schemas.openxmlformats.org/officeDocument/2006/relationships/slide" Target="slides/slide157.xml"/><Relationship Id="rId162" Type="http://schemas.openxmlformats.org/officeDocument/2006/relationships/slide" Target="slides/slide156.xml"/><Relationship Id="rId169" Type="http://schemas.openxmlformats.org/officeDocument/2006/relationships/slide" Target="slides/slide163.xml"/><Relationship Id="rId168" Type="http://schemas.openxmlformats.org/officeDocument/2006/relationships/slide" Target="slides/slide162.xml"/><Relationship Id="rId167" Type="http://schemas.openxmlformats.org/officeDocument/2006/relationships/slide" Target="slides/slide161.xml"/><Relationship Id="rId166" Type="http://schemas.openxmlformats.org/officeDocument/2006/relationships/slide" Target="slides/slide160.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161" Type="http://schemas.openxmlformats.org/officeDocument/2006/relationships/slide" Target="slides/slide155.xml"/><Relationship Id="rId54" Type="http://schemas.openxmlformats.org/officeDocument/2006/relationships/slide" Target="slides/slide48.xml"/><Relationship Id="rId160" Type="http://schemas.openxmlformats.org/officeDocument/2006/relationships/slide" Target="slides/slide154.xml"/><Relationship Id="rId57" Type="http://schemas.openxmlformats.org/officeDocument/2006/relationships/slide" Target="slides/slide51.xml"/><Relationship Id="rId56" Type="http://schemas.openxmlformats.org/officeDocument/2006/relationships/slide" Target="slides/slide50.xml"/><Relationship Id="rId159" Type="http://schemas.openxmlformats.org/officeDocument/2006/relationships/slide" Target="slides/slide153.xml"/><Relationship Id="rId59" Type="http://schemas.openxmlformats.org/officeDocument/2006/relationships/slide" Target="slides/slide53.xml"/><Relationship Id="rId154" Type="http://schemas.openxmlformats.org/officeDocument/2006/relationships/slide" Target="slides/slide148.xml"/><Relationship Id="rId58" Type="http://schemas.openxmlformats.org/officeDocument/2006/relationships/slide" Target="slides/slide52.xml"/><Relationship Id="rId153" Type="http://schemas.openxmlformats.org/officeDocument/2006/relationships/slide" Target="slides/slide147.xml"/><Relationship Id="rId152" Type="http://schemas.openxmlformats.org/officeDocument/2006/relationships/slide" Target="slides/slide146.xml"/><Relationship Id="rId151" Type="http://schemas.openxmlformats.org/officeDocument/2006/relationships/slide" Target="slides/slide145.xml"/><Relationship Id="rId158" Type="http://schemas.openxmlformats.org/officeDocument/2006/relationships/slide" Target="slides/slide152.xml"/><Relationship Id="rId157" Type="http://schemas.openxmlformats.org/officeDocument/2006/relationships/slide" Target="slides/slide151.xml"/><Relationship Id="rId156" Type="http://schemas.openxmlformats.org/officeDocument/2006/relationships/slide" Target="slides/slide150.xml"/><Relationship Id="rId155" Type="http://schemas.openxmlformats.org/officeDocument/2006/relationships/slide" Target="slides/slide14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214" Type="http://schemas.openxmlformats.org/officeDocument/2006/relationships/font" Target="fonts/Questrial-regular.fntdata"/><Relationship Id="rId213" Type="http://schemas.openxmlformats.org/officeDocument/2006/relationships/slide" Target="slides/slide207.xml"/><Relationship Id="rId212" Type="http://schemas.openxmlformats.org/officeDocument/2006/relationships/slide" Target="slides/slide206.xml"/><Relationship Id="rId211" Type="http://schemas.openxmlformats.org/officeDocument/2006/relationships/slide" Target="slides/slide205.xml"/><Relationship Id="rId210" Type="http://schemas.openxmlformats.org/officeDocument/2006/relationships/slide" Target="slides/slide204.xml"/><Relationship Id="rId129" Type="http://schemas.openxmlformats.org/officeDocument/2006/relationships/slide" Target="slides/slide123.xml"/><Relationship Id="rId128" Type="http://schemas.openxmlformats.org/officeDocument/2006/relationships/slide" Target="slides/slide122.xml"/><Relationship Id="rId127" Type="http://schemas.openxmlformats.org/officeDocument/2006/relationships/slide" Target="slides/slide121.xml"/><Relationship Id="rId126" Type="http://schemas.openxmlformats.org/officeDocument/2006/relationships/slide" Target="slides/slide120.xml"/><Relationship Id="rId121" Type="http://schemas.openxmlformats.org/officeDocument/2006/relationships/slide" Target="slides/slide115.xml"/><Relationship Id="rId120" Type="http://schemas.openxmlformats.org/officeDocument/2006/relationships/slide" Target="slides/slide114.xml"/><Relationship Id="rId125" Type="http://schemas.openxmlformats.org/officeDocument/2006/relationships/slide" Target="slides/slide119.xml"/><Relationship Id="rId124" Type="http://schemas.openxmlformats.org/officeDocument/2006/relationships/slide" Target="slides/slide118.xml"/><Relationship Id="rId123" Type="http://schemas.openxmlformats.org/officeDocument/2006/relationships/slide" Target="slides/slide117.xml"/><Relationship Id="rId122" Type="http://schemas.openxmlformats.org/officeDocument/2006/relationships/slide" Target="slides/slide116.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99" Type="http://schemas.openxmlformats.org/officeDocument/2006/relationships/slide" Target="slides/slide93.xml"/><Relationship Id="rId98" Type="http://schemas.openxmlformats.org/officeDocument/2006/relationships/slide" Target="slides/slide92.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slide" Target="slides/slide112.xml"/><Relationship Id="rId117" Type="http://schemas.openxmlformats.org/officeDocument/2006/relationships/slide" Target="slides/slide111.xml"/><Relationship Id="rId116" Type="http://schemas.openxmlformats.org/officeDocument/2006/relationships/slide" Target="slides/slide110.xml"/><Relationship Id="rId115" Type="http://schemas.openxmlformats.org/officeDocument/2006/relationships/slide" Target="slides/slide109.xml"/><Relationship Id="rId119" Type="http://schemas.openxmlformats.org/officeDocument/2006/relationships/slide" Target="slides/slide113.xml"/><Relationship Id="rId110" Type="http://schemas.openxmlformats.org/officeDocument/2006/relationships/slide" Target="slides/slide104.xml"/><Relationship Id="rId114" Type="http://schemas.openxmlformats.org/officeDocument/2006/relationships/slide" Target="slides/slide108.xml"/><Relationship Id="rId113" Type="http://schemas.openxmlformats.org/officeDocument/2006/relationships/slide" Target="slides/slide107.xml"/><Relationship Id="rId112" Type="http://schemas.openxmlformats.org/officeDocument/2006/relationships/slide" Target="slides/slide106.xml"/><Relationship Id="rId111" Type="http://schemas.openxmlformats.org/officeDocument/2006/relationships/slide" Target="slides/slide105.xml"/><Relationship Id="rId206" Type="http://schemas.openxmlformats.org/officeDocument/2006/relationships/slide" Target="slides/slide200.xml"/><Relationship Id="rId205" Type="http://schemas.openxmlformats.org/officeDocument/2006/relationships/slide" Target="slides/slide199.xml"/><Relationship Id="rId204" Type="http://schemas.openxmlformats.org/officeDocument/2006/relationships/slide" Target="slides/slide198.xml"/><Relationship Id="rId203" Type="http://schemas.openxmlformats.org/officeDocument/2006/relationships/slide" Target="slides/slide197.xml"/><Relationship Id="rId209" Type="http://schemas.openxmlformats.org/officeDocument/2006/relationships/slide" Target="slides/slide203.xml"/><Relationship Id="rId208" Type="http://schemas.openxmlformats.org/officeDocument/2006/relationships/slide" Target="slides/slide202.xml"/><Relationship Id="rId207" Type="http://schemas.openxmlformats.org/officeDocument/2006/relationships/slide" Target="slides/slide201.xml"/><Relationship Id="rId202" Type="http://schemas.openxmlformats.org/officeDocument/2006/relationships/slide" Target="slides/slide196.xml"/><Relationship Id="rId201" Type="http://schemas.openxmlformats.org/officeDocument/2006/relationships/slide" Target="slides/slide195.xml"/><Relationship Id="rId200" Type="http://schemas.openxmlformats.org/officeDocument/2006/relationships/slide" Target="slides/slide194.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7-09-13T20:40:51.893">
    <p:pos x="384" y="1008"/>
    <p:text>Will we need a separate slide for Huntsville/Decatur volunteers?</p:text>
  </p:cm>
  <p:cm authorId="1" idx="1" dt="2017-09-13T20:39:59.448">
    <p:pos x="384" y="1108"/>
    <p:text>potentially, we will go over what they will do with the CF trainers going to Huntsville</p:text>
  </p:cm>
  <p:cm authorId="1" idx="2" dt="2017-09-13T20:40:51.893">
    <p:pos x="384" y="1208"/>
    <p:text>i put this in our meeting notes to confirm with jenny</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8788"/>
          </a:xfrm>
          <a:prstGeom prst="rect">
            <a:avLst/>
          </a:prstGeom>
          <a:noFill/>
          <a:ln>
            <a:noFill/>
          </a:ln>
        </p:spPr>
        <p:txBody>
          <a:bodyPr anchorCtr="0" anchor="t" bIns="91425" lIns="91425" rIns="91425" wrap="square" tIns="91425"/>
          <a:lstStyle>
            <a:lvl1pPr indent="0" lvl="0" marL="0" marR="0" rtl="0" algn="l">
              <a:spcBef>
                <a:spcPts val="0"/>
              </a:spcBef>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8788"/>
          </a:xfrm>
          <a:prstGeom prst="rect">
            <a:avLst/>
          </a:prstGeom>
          <a:noFill/>
          <a:ln>
            <a:noFill/>
          </a:ln>
        </p:spPr>
        <p:txBody>
          <a:bodyPr anchorCtr="0" anchor="t" bIns="91425" lIns="91425" rIns="91425" wrap="square" tIns="91425"/>
          <a:lstStyle>
            <a:lvl1pPr indent="0" lvl="0" marL="0" marR="0" rtl="0" algn="r">
              <a:spcBef>
                <a:spcPts val="0"/>
              </a:spcBef>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400550"/>
            <a:ext cx="5486400" cy="3600450"/>
          </a:xfrm>
          <a:prstGeom prst="rect">
            <a:avLst/>
          </a:prstGeom>
          <a:noFill/>
          <a:ln>
            <a:noFill/>
          </a:ln>
        </p:spPr>
        <p:txBody>
          <a:bodyPr anchorCtr="0" anchor="t" bIns="91425" lIns="91425" rIns="91425" wrap="square" tIns="91425"/>
          <a:lstStyle>
            <a:lvl1pPr indent="0" lvl="0" marL="0" marR="0" rtl="0" algn="l">
              <a:spcBef>
                <a:spcPts val="0"/>
              </a:spcBef>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SzPts val="1400"/>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8787"/>
          </a:xfrm>
          <a:prstGeom prst="rect">
            <a:avLst/>
          </a:prstGeom>
          <a:noFill/>
          <a:ln>
            <a:noFill/>
          </a:ln>
        </p:spPr>
        <p:txBody>
          <a:bodyPr anchorCtr="0" anchor="b" bIns="91425" lIns="91425" rIns="91425" wrap="square" tIns="91425"/>
          <a:lstStyle>
            <a:lvl1pPr indent="0" lvl="0" marL="0" marR="0" rtl="0" algn="l">
              <a:spcBef>
                <a:spcPts val="0"/>
              </a:spcBef>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 name="Shape 36"/>
        <p:cNvGrpSpPr/>
        <p:nvPr/>
      </p:nvGrpSpPr>
      <p:grpSpPr>
        <a:xfrm>
          <a:off x="0" y="0"/>
          <a:ext cx="0" cy="0"/>
          <a:chOff x="0" y="0"/>
          <a:chExt cx="0" cy="0"/>
        </a:xfrm>
      </p:grpSpPr>
      <p:sp>
        <p:nvSpPr>
          <p:cNvPr id="37" name="Shape 3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8" name="Shape 38"/>
          <p:cNvSpPr txBox="1"/>
          <p:nvPr>
            <p:ph idx="1" type="body"/>
          </p:nvPr>
        </p:nvSpPr>
        <p:spPr>
          <a:xfrm>
            <a:off x="685800" y="4400550"/>
            <a:ext cx="5486400" cy="360045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39" name="Shape 39"/>
          <p:cNvSpPr txBox="1"/>
          <p:nvPr>
            <p:ph idx="12" type="sldNum"/>
          </p:nvPr>
        </p:nvSpPr>
        <p:spPr>
          <a:xfrm>
            <a:off x="3884613" y="8685213"/>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07" name="Shape 10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9" name="Shape 869"/>
        <p:cNvGrpSpPr/>
        <p:nvPr/>
      </p:nvGrpSpPr>
      <p:grpSpPr>
        <a:xfrm>
          <a:off x="0" y="0"/>
          <a:ext cx="0" cy="0"/>
          <a:chOff x="0" y="0"/>
          <a:chExt cx="0" cy="0"/>
        </a:xfrm>
      </p:grpSpPr>
      <p:sp>
        <p:nvSpPr>
          <p:cNvPr id="870" name="Shape 870"/>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871" name="Shape 87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5" name="Shape 875"/>
        <p:cNvGrpSpPr/>
        <p:nvPr/>
      </p:nvGrpSpPr>
      <p:grpSpPr>
        <a:xfrm>
          <a:off x="0" y="0"/>
          <a:ext cx="0" cy="0"/>
          <a:chOff x="0" y="0"/>
          <a:chExt cx="0" cy="0"/>
        </a:xfrm>
      </p:grpSpPr>
      <p:sp>
        <p:nvSpPr>
          <p:cNvPr id="876" name="Shape 876"/>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877" name="Shape 87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878" name="Shape 878"/>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Cambria"/>
              <a:ea typeface="Cambria"/>
              <a:cs typeface="Cambria"/>
              <a:sym typeface="Cambria"/>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2" name="Shape 882"/>
        <p:cNvGrpSpPr/>
        <p:nvPr/>
      </p:nvGrpSpPr>
      <p:grpSpPr>
        <a:xfrm>
          <a:off x="0" y="0"/>
          <a:ext cx="0" cy="0"/>
          <a:chOff x="0" y="0"/>
          <a:chExt cx="0" cy="0"/>
        </a:xfrm>
      </p:grpSpPr>
      <p:sp>
        <p:nvSpPr>
          <p:cNvPr id="883" name="Shape 88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84" name="Shape 884"/>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85" name="Shape 885"/>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9" name="Shape 889"/>
        <p:cNvGrpSpPr/>
        <p:nvPr/>
      </p:nvGrpSpPr>
      <p:grpSpPr>
        <a:xfrm>
          <a:off x="0" y="0"/>
          <a:ext cx="0" cy="0"/>
          <a:chOff x="0" y="0"/>
          <a:chExt cx="0" cy="0"/>
        </a:xfrm>
      </p:grpSpPr>
      <p:sp>
        <p:nvSpPr>
          <p:cNvPr id="890" name="Shape 890"/>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891" name="Shape 89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892" name="Shape 892"/>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0" name="Shape 900"/>
        <p:cNvGrpSpPr/>
        <p:nvPr/>
      </p:nvGrpSpPr>
      <p:grpSpPr>
        <a:xfrm>
          <a:off x="0" y="0"/>
          <a:ext cx="0" cy="0"/>
          <a:chOff x="0" y="0"/>
          <a:chExt cx="0" cy="0"/>
        </a:xfrm>
      </p:grpSpPr>
      <p:sp>
        <p:nvSpPr>
          <p:cNvPr id="901" name="Shape 901"/>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902" name="Shape 90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903" name="Shape 903"/>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Cambria"/>
              <a:ea typeface="Cambria"/>
              <a:cs typeface="Cambria"/>
              <a:sym typeface="Cambria"/>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7" name="Shape 907"/>
        <p:cNvGrpSpPr/>
        <p:nvPr/>
      </p:nvGrpSpPr>
      <p:grpSpPr>
        <a:xfrm>
          <a:off x="0" y="0"/>
          <a:ext cx="0" cy="0"/>
          <a:chOff x="0" y="0"/>
          <a:chExt cx="0" cy="0"/>
        </a:xfrm>
      </p:grpSpPr>
      <p:sp>
        <p:nvSpPr>
          <p:cNvPr id="908" name="Shape 90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09" name="Shape 909"/>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910" name="Shape 910"/>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8" name="Shape 918"/>
        <p:cNvGrpSpPr/>
        <p:nvPr/>
      </p:nvGrpSpPr>
      <p:grpSpPr>
        <a:xfrm>
          <a:off x="0" y="0"/>
          <a:ext cx="0" cy="0"/>
          <a:chOff x="0" y="0"/>
          <a:chExt cx="0" cy="0"/>
        </a:xfrm>
      </p:grpSpPr>
      <p:sp>
        <p:nvSpPr>
          <p:cNvPr id="919" name="Shape 919"/>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920" name="Shape 92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921" name="Shape 921"/>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Clr>
                <a:schemeClr val="dk1"/>
              </a:buClr>
              <a:buFont typeface="Noto Sans Symbols"/>
              <a:buNone/>
            </a:pPr>
            <a:r>
              <a:t/>
            </a:r>
            <a:endParaRPr b="0" i="0" sz="1400" u="none" cap="none" strike="noStrike">
              <a:solidFill>
                <a:schemeClr val="dk1"/>
              </a:solidFill>
              <a:latin typeface="Cambria"/>
              <a:ea typeface="Cambria"/>
              <a:cs typeface="Cambria"/>
              <a:sym typeface="Cambria"/>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5" name="Shape 925"/>
        <p:cNvGrpSpPr/>
        <p:nvPr/>
      </p:nvGrpSpPr>
      <p:grpSpPr>
        <a:xfrm>
          <a:off x="0" y="0"/>
          <a:ext cx="0" cy="0"/>
          <a:chOff x="0" y="0"/>
          <a:chExt cx="0" cy="0"/>
        </a:xfrm>
      </p:grpSpPr>
      <p:sp>
        <p:nvSpPr>
          <p:cNvPr id="926" name="Shape 926"/>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927" name="Shape 92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928" name="Shape 928"/>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2" name="Shape 932"/>
        <p:cNvGrpSpPr/>
        <p:nvPr/>
      </p:nvGrpSpPr>
      <p:grpSpPr>
        <a:xfrm>
          <a:off x="0" y="0"/>
          <a:ext cx="0" cy="0"/>
          <a:chOff x="0" y="0"/>
          <a:chExt cx="0" cy="0"/>
        </a:xfrm>
      </p:grpSpPr>
      <p:sp>
        <p:nvSpPr>
          <p:cNvPr id="933" name="Shape 93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34" name="Shape 934"/>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Clr>
                <a:schemeClr val="dk1"/>
              </a:buClr>
              <a:buFont typeface="Noto Sans Symbols"/>
              <a:buNone/>
            </a:pPr>
            <a:r>
              <a:rPr b="0" i="0" lang="en-US" sz="1200" u="none" cap="none" strike="noStrike">
                <a:solidFill>
                  <a:schemeClr val="dk1"/>
                </a:solidFill>
                <a:latin typeface="Questrial"/>
                <a:ea typeface="Questrial"/>
                <a:cs typeface="Questrial"/>
                <a:sym typeface="Questrial"/>
              </a:rPr>
              <a:t> </a:t>
            </a:r>
          </a:p>
        </p:txBody>
      </p:sp>
      <p:sp>
        <p:nvSpPr>
          <p:cNvPr id="935" name="Shape 935"/>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1" name="Shape 941"/>
        <p:cNvGrpSpPr/>
        <p:nvPr/>
      </p:nvGrpSpPr>
      <p:grpSpPr>
        <a:xfrm>
          <a:off x="0" y="0"/>
          <a:ext cx="0" cy="0"/>
          <a:chOff x="0" y="0"/>
          <a:chExt cx="0" cy="0"/>
        </a:xfrm>
      </p:grpSpPr>
      <p:sp>
        <p:nvSpPr>
          <p:cNvPr id="942" name="Shape 94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43" name="Shape 943"/>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944" name="Shape 944"/>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3" name="Shape 113"/>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114" name="Shape 114"/>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8" name="Shape 948"/>
        <p:cNvGrpSpPr/>
        <p:nvPr/>
      </p:nvGrpSpPr>
      <p:grpSpPr>
        <a:xfrm>
          <a:off x="0" y="0"/>
          <a:ext cx="0" cy="0"/>
          <a:chOff x="0" y="0"/>
          <a:chExt cx="0" cy="0"/>
        </a:xfrm>
      </p:grpSpPr>
      <p:sp>
        <p:nvSpPr>
          <p:cNvPr id="949" name="Shape 949"/>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950" name="Shape 95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4" name="Shape 954"/>
        <p:cNvGrpSpPr/>
        <p:nvPr/>
      </p:nvGrpSpPr>
      <p:grpSpPr>
        <a:xfrm>
          <a:off x="0" y="0"/>
          <a:ext cx="0" cy="0"/>
          <a:chOff x="0" y="0"/>
          <a:chExt cx="0" cy="0"/>
        </a:xfrm>
      </p:grpSpPr>
      <p:sp>
        <p:nvSpPr>
          <p:cNvPr id="955" name="Shape 95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56" name="Shape 956"/>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957" name="Shape 957"/>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4" name="Shape 964"/>
        <p:cNvGrpSpPr/>
        <p:nvPr/>
      </p:nvGrpSpPr>
      <p:grpSpPr>
        <a:xfrm>
          <a:off x="0" y="0"/>
          <a:ext cx="0" cy="0"/>
          <a:chOff x="0" y="0"/>
          <a:chExt cx="0" cy="0"/>
        </a:xfrm>
      </p:grpSpPr>
      <p:sp>
        <p:nvSpPr>
          <p:cNvPr id="965" name="Shape 96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66" name="Shape 966"/>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967" name="Shape 967"/>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1" name="Shape 971"/>
        <p:cNvGrpSpPr/>
        <p:nvPr/>
      </p:nvGrpSpPr>
      <p:grpSpPr>
        <a:xfrm>
          <a:off x="0" y="0"/>
          <a:ext cx="0" cy="0"/>
          <a:chOff x="0" y="0"/>
          <a:chExt cx="0" cy="0"/>
        </a:xfrm>
      </p:grpSpPr>
      <p:sp>
        <p:nvSpPr>
          <p:cNvPr id="972" name="Shape 97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73" name="Shape 973"/>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974" name="Shape 974"/>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8" name="Shape 978"/>
        <p:cNvGrpSpPr/>
        <p:nvPr/>
      </p:nvGrpSpPr>
      <p:grpSpPr>
        <a:xfrm>
          <a:off x="0" y="0"/>
          <a:ext cx="0" cy="0"/>
          <a:chOff x="0" y="0"/>
          <a:chExt cx="0" cy="0"/>
        </a:xfrm>
      </p:grpSpPr>
      <p:sp>
        <p:nvSpPr>
          <p:cNvPr id="979" name="Shape 97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980" name="Shape 980"/>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981" name="Shape 981"/>
          <p:cNvSpPr txBox="1"/>
          <p:nvPr>
            <p:ph idx="12" type="sldNum"/>
          </p:nvPr>
        </p:nvSpPr>
        <p:spPr>
          <a:xfrm>
            <a:off x="3884613" y="8685213"/>
            <a:ext cx="2971800" cy="458700"/>
          </a:xfrm>
          <a:prstGeom prst="rect">
            <a:avLst/>
          </a:prstGeom>
        </p:spPr>
        <p:txBody>
          <a:bodyPr anchorCtr="0" anchor="b" bIns="45700" lIns="91425" rIns="91425" wrap="square" tIns="45700">
            <a:noAutofit/>
          </a:bodyPr>
          <a:lstStyle/>
          <a:p>
            <a:pPr indent="0" lvl="0" marL="0">
              <a:spcBef>
                <a:spcPts val="0"/>
              </a:spcBef>
              <a:buClr>
                <a:srgbClr val="000000"/>
              </a:buClr>
              <a:buFont typeface="Arial"/>
              <a:buNone/>
            </a:pPr>
            <a:fld id="{00000000-1234-1234-1234-123412341234}" type="slidenum">
              <a:rPr lang="en-US"/>
              <a:t>‹#›</a:t>
            </a:fld>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5" name="Shape 985"/>
        <p:cNvGrpSpPr/>
        <p:nvPr/>
      </p:nvGrpSpPr>
      <p:grpSpPr>
        <a:xfrm>
          <a:off x="0" y="0"/>
          <a:ext cx="0" cy="0"/>
          <a:chOff x="0" y="0"/>
          <a:chExt cx="0" cy="0"/>
        </a:xfrm>
      </p:grpSpPr>
      <p:sp>
        <p:nvSpPr>
          <p:cNvPr id="986" name="Shape 986"/>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987" name="Shape 98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6" name="Shape 996"/>
        <p:cNvGrpSpPr/>
        <p:nvPr/>
      </p:nvGrpSpPr>
      <p:grpSpPr>
        <a:xfrm>
          <a:off x="0" y="0"/>
          <a:ext cx="0" cy="0"/>
          <a:chOff x="0" y="0"/>
          <a:chExt cx="0" cy="0"/>
        </a:xfrm>
      </p:grpSpPr>
      <p:sp>
        <p:nvSpPr>
          <p:cNvPr id="997" name="Shape 997"/>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998" name="Shape 99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2" name="Shape 1002"/>
        <p:cNvGrpSpPr/>
        <p:nvPr/>
      </p:nvGrpSpPr>
      <p:grpSpPr>
        <a:xfrm>
          <a:off x="0" y="0"/>
          <a:ext cx="0" cy="0"/>
          <a:chOff x="0" y="0"/>
          <a:chExt cx="0" cy="0"/>
        </a:xfrm>
      </p:grpSpPr>
      <p:sp>
        <p:nvSpPr>
          <p:cNvPr id="1003" name="Shape 1003"/>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1004" name="Shape 100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1005" name="Shape 1005"/>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9" name="Shape 1009"/>
        <p:cNvGrpSpPr/>
        <p:nvPr/>
      </p:nvGrpSpPr>
      <p:grpSpPr>
        <a:xfrm>
          <a:off x="0" y="0"/>
          <a:ext cx="0" cy="0"/>
          <a:chOff x="0" y="0"/>
          <a:chExt cx="0" cy="0"/>
        </a:xfrm>
      </p:grpSpPr>
      <p:sp>
        <p:nvSpPr>
          <p:cNvPr id="1010" name="Shape 101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11" name="Shape 1011"/>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1012" name="Shape 1012"/>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6" name="Shape 1016"/>
        <p:cNvGrpSpPr/>
        <p:nvPr/>
      </p:nvGrpSpPr>
      <p:grpSpPr>
        <a:xfrm>
          <a:off x="0" y="0"/>
          <a:ext cx="0" cy="0"/>
          <a:chOff x="0" y="0"/>
          <a:chExt cx="0" cy="0"/>
        </a:xfrm>
      </p:grpSpPr>
      <p:sp>
        <p:nvSpPr>
          <p:cNvPr id="1017" name="Shape 101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18" name="Shape 1018"/>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1019" name="Shape 1019"/>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20" name="Shape 120"/>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121" name="Shape 121"/>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3" name="Shape 1023"/>
        <p:cNvGrpSpPr/>
        <p:nvPr/>
      </p:nvGrpSpPr>
      <p:grpSpPr>
        <a:xfrm>
          <a:off x="0" y="0"/>
          <a:ext cx="0" cy="0"/>
          <a:chOff x="0" y="0"/>
          <a:chExt cx="0" cy="0"/>
        </a:xfrm>
      </p:grpSpPr>
      <p:sp>
        <p:nvSpPr>
          <p:cNvPr id="1024" name="Shape 1024"/>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1025" name="Shape 102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1026" name="Shape 1026"/>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0" name="Shape 1030"/>
        <p:cNvGrpSpPr/>
        <p:nvPr/>
      </p:nvGrpSpPr>
      <p:grpSpPr>
        <a:xfrm>
          <a:off x="0" y="0"/>
          <a:ext cx="0" cy="0"/>
          <a:chOff x="0" y="0"/>
          <a:chExt cx="0" cy="0"/>
        </a:xfrm>
      </p:grpSpPr>
      <p:sp>
        <p:nvSpPr>
          <p:cNvPr id="1031" name="Shape 103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32" name="Shape 1032"/>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1033" name="Shape 1033"/>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2" name="Shape 1042"/>
        <p:cNvGrpSpPr/>
        <p:nvPr/>
      </p:nvGrpSpPr>
      <p:grpSpPr>
        <a:xfrm>
          <a:off x="0" y="0"/>
          <a:ext cx="0" cy="0"/>
          <a:chOff x="0" y="0"/>
          <a:chExt cx="0" cy="0"/>
        </a:xfrm>
      </p:grpSpPr>
      <p:sp>
        <p:nvSpPr>
          <p:cNvPr id="1043" name="Shape 104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44" name="Shape 1044"/>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1045" name="Shape 1045"/>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9" name="Shape 1049"/>
        <p:cNvGrpSpPr/>
        <p:nvPr/>
      </p:nvGrpSpPr>
      <p:grpSpPr>
        <a:xfrm>
          <a:off x="0" y="0"/>
          <a:ext cx="0" cy="0"/>
          <a:chOff x="0" y="0"/>
          <a:chExt cx="0" cy="0"/>
        </a:xfrm>
      </p:grpSpPr>
      <p:sp>
        <p:nvSpPr>
          <p:cNvPr id="1050" name="Shape 1050"/>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1051" name="Shape 105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1052" name="Shape 1052"/>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450"/>
              </a:spcBef>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6" name="Shape 1056"/>
        <p:cNvGrpSpPr/>
        <p:nvPr/>
      </p:nvGrpSpPr>
      <p:grpSpPr>
        <a:xfrm>
          <a:off x="0" y="0"/>
          <a:ext cx="0" cy="0"/>
          <a:chOff x="0" y="0"/>
          <a:chExt cx="0" cy="0"/>
        </a:xfrm>
      </p:grpSpPr>
      <p:sp>
        <p:nvSpPr>
          <p:cNvPr id="1057" name="Shape 105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58" name="Shape 1058"/>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Questrial"/>
                <a:ea typeface="Questrial"/>
                <a:cs typeface="Questrial"/>
                <a:sym typeface="Questrial"/>
              </a:rPr>
              <a:t> </a:t>
            </a:r>
          </a:p>
        </p:txBody>
      </p:sp>
      <p:sp>
        <p:nvSpPr>
          <p:cNvPr id="1059" name="Shape 1059"/>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3" name="Shape 1063"/>
        <p:cNvGrpSpPr/>
        <p:nvPr/>
      </p:nvGrpSpPr>
      <p:grpSpPr>
        <a:xfrm>
          <a:off x="0" y="0"/>
          <a:ext cx="0" cy="0"/>
          <a:chOff x="0" y="0"/>
          <a:chExt cx="0" cy="0"/>
        </a:xfrm>
      </p:grpSpPr>
      <p:sp>
        <p:nvSpPr>
          <p:cNvPr id="1064" name="Shape 106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65" name="Shape 1065"/>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Cambria"/>
              <a:ea typeface="Cambria"/>
              <a:cs typeface="Cambria"/>
              <a:sym typeface="Cambria"/>
            </a:endParaRPr>
          </a:p>
        </p:txBody>
      </p:sp>
      <p:sp>
        <p:nvSpPr>
          <p:cNvPr id="1066" name="Shape 1066"/>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0" name="Shape 1070"/>
        <p:cNvGrpSpPr/>
        <p:nvPr/>
      </p:nvGrpSpPr>
      <p:grpSpPr>
        <a:xfrm>
          <a:off x="0" y="0"/>
          <a:ext cx="0" cy="0"/>
          <a:chOff x="0" y="0"/>
          <a:chExt cx="0" cy="0"/>
        </a:xfrm>
      </p:grpSpPr>
      <p:sp>
        <p:nvSpPr>
          <p:cNvPr id="1071" name="Shape 107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72" name="Shape 1072"/>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Cambria"/>
              <a:ea typeface="Cambria"/>
              <a:cs typeface="Cambria"/>
              <a:sym typeface="Cambria"/>
            </a:endParaRPr>
          </a:p>
        </p:txBody>
      </p:sp>
      <p:sp>
        <p:nvSpPr>
          <p:cNvPr id="1073" name="Shape 1073"/>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7" name="Shape 1077"/>
        <p:cNvGrpSpPr/>
        <p:nvPr/>
      </p:nvGrpSpPr>
      <p:grpSpPr>
        <a:xfrm>
          <a:off x="0" y="0"/>
          <a:ext cx="0" cy="0"/>
          <a:chOff x="0" y="0"/>
          <a:chExt cx="0" cy="0"/>
        </a:xfrm>
      </p:grpSpPr>
      <p:sp>
        <p:nvSpPr>
          <p:cNvPr id="1078" name="Shape 107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79" name="Shape 1079"/>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1080" name="Shape 1080"/>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4" name="Shape 1084"/>
        <p:cNvGrpSpPr/>
        <p:nvPr/>
      </p:nvGrpSpPr>
      <p:grpSpPr>
        <a:xfrm>
          <a:off x="0" y="0"/>
          <a:ext cx="0" cy="0"/>
          <a:chOff x="0" y="0"/>
          <a:chExt cx="0" cy="0"/>
        </a:xfrm>
      </p:grpSpPr>
      <p:sp>
        <p:nvSpPr>
          <p:cNvPr id="1085" name="Shape 108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86" name="Shape 1086"/>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Questrial"/>
                <a:ea typeface="Questrial"/>
                <a:cs typeface="Questrial"/>
                <a:sym typeface="Questrial"/>
              </a:rPr>
              <a:t> </a:t>
            </a: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1087" name="Shape 1087"/>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1" name="Shape 1091"/>
        <p:cNvGrpSpPr/>
        <p:nvPr/>
      </p:nvGrpSpPr>
      <p:grpSpPr>
        <a:xfrm>
          <a:off x="0" y="0"/>
          <a:ext cx="0" cy="0"/>
          <a:chOff x="0" y="0"/>
          <a:chExt cx="0" cy="0"/>
        </a:xfrm>
      </p:grpSpPr>
      <p:sp>
        <p:nvSpPr>
          <p:cNvPr id="1092" name="Shape 1092"/>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093" name="Shape 109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128" name="Shape 12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129" name="Shape 129"/>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9" name="Shape 1099"/>
        <p:cNvGrpSpPr/>
        <p:nvPr/>
      </p:nvGrpSpPr>
      <p:grpSpPr>
        <a:xfrm>
          <a:off x="0" y="0"/>
          <a:ext cx="0" cy="0"/>
          <a:chOff x="0" y="0"/>
          <a:chExt cx="0" cy="0"/>
        </a:xfrm>
      </p:grpSpPr>
      <p:sp>
        <p:nvSpPr>
          <p:cNvPr id="1100" name="Shape 110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01" name="Shape 1101"/>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1102" name="Shape 1102"/>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6" name="Shape 1106"/>
        <p:cNvGrpSpPr/>
        <p:nvPr/>
      </p:nvGrpSpPr>
      <p:grpSpPr>
        <a:xfrm>
          <a:off x="0" y="0"/>
          <a:ext cx="0" cy="0"/>
          <a:chOff x="0" y="0"/>
          <a:chExt cx="0" cy="0"/>
        </a:xfrm>
      </p:grpSpPr>
      <p:sp>
        <p:nvSpPr>
          <p:cNvPr id="1107" name="Shape 1107"/>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rtl="0">
              <a:spcBef>
                <a:spcPts val="0"/>
              </a:spcBef>
              <a:buNone/>
            </a:pPr>
            <a:r>
              <a:t/>
            </a:r>
            <a:endParaRPr/>
          </a:p>
        </p:txBody>
      </p:sp>
      <p:sp>
        <p:nvSpPr>
          <p:cNvPr id="1108" name="Shape 110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2" name="Shape 1112"/>
        <p:cNvGrpSpPr/>
        <p:nvPr/>
      </p:nvGrpSpPr>
      <p:grpSpPr>
        <a:xfrm>
          <a:off x="0" y="0"/>
          <a:ext cx="0" cy="0"/>
          <a:chOff x="0" y="0"/>
          <a:chExt cx="0" cy="0"/>
        </a:xfrm>
      </p:grpSpPr>
      <p:sp>
        <p:nvSpPr>
          <p:cNvPr id="1113" name="Shape 1113"/>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114" name="Shape 111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8" name="Shape 1118"/>
        <p:cNvGrpSpPr/>
        <p:nvPr/>
      </p:nvGrpSpPr>
      <p:grpSpPr>
        <a:xfrm>
          <a:off x="0" y="0"/>
          <a:ext cx="0" cy="0"/>
          <a:chOff x="0" y="0"/>
          <a:chExt cx="0" cy="0"/>
        </a:xfrm>
      </p:grpSpPr>
      <p:sp>
        <p:nvSpPr>
          <p:cNvPr id="1119" name="Shape 1119"/>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120" name="Shape 112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4" name="Shape 1124"/>
        <p:cNvGrpSpPr/>
        <p:nvPr/>
      </p:nvGrpSpPr>
      <p:grpSpPr>
        <a:xfrm>
          <a:off x="0" y="0"/>
          <a:ext cx="0" cy="0"/>
          <a:chOff x="0" y="0"/>
          <a:chExt cx="0" cy="0"/>
        </a:xfrm>
      </p:grpSpPr>
      <p:sp>
        <p:nvSpPr>
          <p:cNvPr id="1125" name="Shape 1125"/>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126" name="Shape 112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0" name="Shape 1130"/>
        <p:cNvGrpSpPr/>
        <p:nvPr/>
      </p:nvGrpSpPr>
      <p:grpSpPr>
        <a:xfrm>
          <a:off x="0" y="0"/>
          <a:ext cx="0" cy="0"/>
          <a:chOff x="0" y="0"/>
          <a:chExt cx="0" cy="0"/>
        </a:xfrm>
      </p:grpSpPr>
      <p:sp>
        <p:nvSpPr>
          <p:cNvPr id="1131" name="Shape 113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32" name="Shape 1132"/>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Times New Roman"/>
                <a:ea typeface="Times New Roman"/>
                <a:cs typeface="Times New Roman"/>
                <a:sym typeface="Times New Roman"/>
              </a:rPr>
              <a:t> </a:t>
            </a:r>
          </a:p>
        </p:txBody>
      </p:sp>
      <p:sp>
        <p:nvSpPr>
          <p:cNvPr id="1133" name="Shape 1133"/>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7" name="Shape 1137"/>
        <p:cNvGrpSpPr/>
        <p:nvPr/>
      </p:nvGrpSpPr>
      <p:grpSpPr>
        <a:xfrm>
          <a:off x="0" y="0"/>
          <a:ext cx="0" cy="0"/>
          <a:chOff x="0" y="0"/>
          <a:chExt cx="0" cy="0"/>
        </a:xfrm>
      </p:grpSpPr>
      <p:sp>
        <p:nvSpPr>
          <p:cNvPr id="1138" name="Shape 1138"/>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139" name="Shape 113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3" name="Shape 1143"/>
        <p:cNvGrpSpPr/>
        <p:nvPr/>
      </p:nvGrpSpPr>
      <p:grpSpPr>
        <a:xfrm>
          <a:off x="0" y="0"/>
          <a:ext cx="0" cy="0"/>
          <a:chOff x="0" y="0"/>
          <a:chExt cx="0" cy="0"/>
        </a:xfrm>
      </p:grpSpPr>
      <p:sp>
        <p:nvSpPr>
          <p:cNvPr id="1144" name="Shape 114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45" name="Shape 1145"/>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Cambria"/>
              <a:ea typeface="Cambria"/>
              <a:cs typeface="Cambria"/>
              <a:sym typeface="Cambria"/>
            </a:endParaRPr>
          </a:p>
          <a:p>
            <a:pPr indent="0" lvl="0" marL="0" marR="0" rtl="0" algn="l">
              <a:spcBef>
                <a:spcPts val="0"/>
              </a:spcBef>
              <a:spcAft>
                <a:spcPts val="0"/>
              </a:spcAft>
              <a:buNone/>
            </a:pPr>
            <a:r>
              <a:rPr b="0" i="0" lang="en-US" sz="1200" u="none" cap="none" strike="noStrike">
                <a:solidFill>
                  <a:schemeClr val="dk1"/>
                </a:solidFill>
                <a:latin typeface="Questrial"/>
                <a:ea typeface="Questrial"/>
                <a:cs typeface="Questrial"/>
                <a:sym typeface="Questrial"/>
              </a:rPr>
              <a:t> </a:t>
            </a:r>
          </a:p>
        </p:txBody>
      </p:sp>
      <p:sp>
        <p:nvSpPr>
          <p:cNvPr id="1146" name="Shape 1146"/>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0" name="Shape 1150"/>
        <p:cNvGrpSpPr/>
        <p:nvPr/>
      </p:nvGrpSpPr>
      <p:grpSpPr>
        <a:xfrm>
          <a:off x="0" y="0"/>
          <a:ext cx="0" cy="0"/>
          <a:chOff x="0" y="0"/>
          <a:chExt cx="0" cy="0"/>
        </a:xfrm>
      </p:grpSpPr>
      <p:sp>
        <p:nvSpPr>
          <p:cNvPr id="1151" name="Shape 115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52" name="Shape 1152"/>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1153" name="Shape 1153"/>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0" name="Shape 1160"/>
        <p:cNvGrpSpPr/>
        <p:nvPr/>
      </p:nvGrpSpPr>
      <p:grpSpPr>
        <a:xfrm>
          <a:off x="0" y="0"/>
          <a:ext cx="0" cy="0"/>
          <a:chOff x="0" y="0"/>
          <a:chExt cx="0" cy="0"/>
        </a:xfrm>
      </p:grpSpPr>
      <p:sp>
        <p:nvSpPr>
          <p:cNvPr id="1161" name="Shape 116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62" name="Shape 1162"/>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1163" name="Shape 1163"/>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36" name="Shape 136"/>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171450" lvl="0" marL="171450" marR="0" rtl="0" algn="l">
              <a:spcBef>
                <a:spcPts val="0"/>
              </a:spcBef>
              <a:buClr>
                <a:schemeClr val="dk1"/>
              </a:buClr>
              <a:buSzPts val="1200"/>
              <a:buFont typeface="Noto Sans Symbols"/>
              <a:buNone/>
            </a:pPr>
            <a:r>
              <a:t/>
            </a:r>
            <a:endParaRPr b="0" i="0" sz="1200" u="none" cap="none" strike="noStrike">
              <a:solidFill>
                <a:schemeClr val="dk1"/>
              </a:solidFill>
              <a:latin typeface="Calibri"/>
              <a:ea typeface="Calibri"/>
              <a:cs typeface="Calibri"/>
              <a:sym typeface="Calibri"/>
            </a:endParaRPr>
          </a:p>
        </p:txBody>
      </p:sp>
      <p:sp>
        <p:nvSpPr>
          <p:cNvPr id="137" name="Shape 137"/>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8" name="Shape 1168"/>
        <p:cNvGrpSpPr/>
        <p:nvPr/>
      </p:nvGrpSpPr>
      <p:grpSpPr>
        <a:xfrm>
          <a:off x="0" y="0"/>
          <a:ext cx="0" cy="0"/>
          <a:chOff x="0" y="0"/>
          <a:chExt cx="0" cy="0"/>
        </a:xfrm>
      </p:grpSpPr>
      <p:sp>
        <p:nvSpPr>
          <p:cNvPr id="1169" name="Shape 116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70" name="Shape 1170"/>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1171" name="Shape 1171"/>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5" name="Shape 1175"/>
        <p:cNvGrpSpPr/>
        <p:nvPr/>
      </p:nvGrpSpPr>
      <p:grpSpPr>
        <a:xfrm>
          <a:off x="0" y="0"/>
          <a:ext cx="0" cy="0"/>
          <a:chOff x="0" y="0"/>
          <a:chExt cx="0" cy="0"/>
        </a:xfrm>
      </p:grpSpPr>
      <p:sp>
        <p:nvSpPr>
          <p:cNvPr id="1176" name="Shape 1176"/>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177" name="Shape 117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1" name="Shape 1181"/>
        <p:cNvGrpSpPr/>
        <p:nvPr/>
      </p:nvGrpSpPr>
      <p:grpSpPr>
        <a:xfrm>
          <a:off x="0" y="0"/>
          <a:ext cx="0" cy="0"/>
          <a:chOff x="0" y="0"/>
          <a:chExt cx="0" cy="0"/>
        </a:xfrm>
      </p:grpSpPr>
      <p:sp>
        <p:nvSpPr>
          <p:cNvPr id="1182" name="Shape 1182"/>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183" name="Shape 118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7" name="Shape 1187"/>
        <p:cNvGrpSpPr/>
        <p:nvPr/>
      </p:nvGrpSpPr>
      <p:grpSpPr>
        <a:xfrm>
          <a:off x="0" y="0"/>
          <a:ext cx="0" cy="0"/>
          <a:chOff x="0" y="0"/>
          <a:chExt cx="0" cy="0"/>
        </a:xfrm>
      </p:grpSpPr>
      <p:sp>
        <p:nvSpPr>
          <p:cNvPr id="1188" name="Shape 1188"/>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rtl="0">
              <a:spcBef>
                <a:spcPts val="0"/>
              </a:spcBef>
              <a:buNone/>
            </a:pPr>
            <a:r>
              <a:t/>
            </a:r>
            <a:endParaRPr/>
          </a:p>
        </p:txBody>
      </p:sp>
      <p:sp>
        <p:nvSpPr>
          <p:cNvPr id="1189" name="Shape 118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3" name="Shape 1193"/>
        <p:cNvGrpSpPr/>
        <p:nvPr/>
      </p:nvGrpSpPr>
      <p:grpSpPr>
        <a:xfrm>
          <a:off x="0" y="0"/>
          <a:ext cx="0" cy="0"/>
          <a:chOff x="0" y="0"/>
          <a:chExt cx="0" cy="0"/>
        </a:xfrm>
      </p:grpSpPr>
      <p:sp>
        <p:nvSpPr>
          <p:cNvPr id="1194" name="Shape 119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95" name="Shape 1195"/>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1196" name="Shape 1196"/>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5" name="Shape 1205"/>
        <p:cNvGrpSpPr/>
        <p:nvPr/>
      </p:nvGrpSpPr>
      <p:grpSpPr>
        <a:xfrm>
          <a:off x="0" y="0"/>
          <a:ext cx="0" cy="0"/>
          <a:chOff x="0" y="0"/>
          <a:chExt cx="0" cy="0"/>
        </a:xfrm>
      </p:grpSpPr>
      <p:sp>
        <p:nvSpPr>
          <p:cNvPr id="1206" name="Shape 120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207" name="Shape 1207"/>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1208" name="Shape 1208"/>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2" name="Shape 1212"/>
        <p:cNvGrpSpPr/>
        <p:nvPr/>
      </p:nvGrpSpPr>
      <p:grpSpPr>
        <a:xfrm>
          <a:off x="0" y="0"/>
          <a:ext cx="0" cy="0"/>
          <a:chOff x="0" y="0"/>
          <a:chExt cx="0" cy="0"/>
        </a:xfrm>
      </p:grpSpPr>
      <p:sp>
        <p:nvSpPr>
          <p:cNvPr id="1213" name="Shape 1213"/>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1214" name="Shape 121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1215" name="Shape 1215"/>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450"/>
              </a:spcBef>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9" name="Shape 1219"/>
        <p:cNvGrpSpPr/>
        <p:nvPr/>
      </p:nvGrpSpPr>
      <p:grpSpPr>
        <a:xfrm>
          <a:off x="0" y="0"/>
          <a:ext cx="0" cy="0"/>
          <a:chOff x="0" y="0"/>
          <a:chExt cx="0" cy="0"/>
        </a:xfrm>
      </p:grpSpPr>
      <p:sp>
        <p:nvSpPr>
          <p:cNvPr id="1220" name="Shape 1220"/>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221" name="Shape 122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5" name="Shape 1225"/>
        <p:cNvGrpSpPr/>
        <p:nvPr/>
      </p:nvGrpSpPr>
      <p:grpSpPr>
        <a:xfrm>
          <a:off x="0" y="0"/>
          <a:ext cx="0" cy="0"/>
          <a:chOff x="0" y="0"/>
          <a:chExt cx="0" cy="0"/>
        </a:xfrm>
      </p:grpSpPr>
      <p:sp>
        <p:nvSpPr>
          <p:cNvPr id="1226" name="Shape 122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227" name="Shape 1227"/>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Questrial"/>
                <a:ea typeface="Questrial"/>
                <a:cs typeface="Questrial"/>
                <a:sym typeface="Questrial"/>
              </a:rPr>
              <a:t> </a:t>
            </a:r>
          </a:p>
        </p:txBody>
      </p:sp>
      <p:sp>
        <p:nvSpPr>
          <p:cNvPr id="1228" name="Shape 1228"/>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2" name="Shape 1232"/>
        <p:cNvGrpSpPr/>
        <p:nvPr/>
      </p:nvGrpSpPr>
      <p:grpSpPr>
        <a:xfrm>
          <a:off x="0" y="0"/>
          <a:ext cx="0" cy="0"/>
          <a:chOff x="0" y="0"/>
          <a:chExt cx="0" cy="0"/>
        </a:xfrm>
      </p:grpSpPr>
      <p:sp>
        <p:nvSpPr>
          <p:cNvPr id="1233" name="Shape 123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234" name="Shape 1234"/>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Questrial"/>
                <a:ea typeface="Questrial"/>
                <a:cs typeface="Questrial"/>
                <a:sym typeface="Questrial"/>
              </a:rPr>
              <a:t> </a:t>
            </a: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1235" name="Shape 1235"/>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43" name="Shape 14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9" name="Shape 1239"/>
        <p:cNvGrpSpPr/>
        <p:nvPr/>
      </p:nvGrpSpPr>
      <p:grpSpPr>
        <a:xfrm>
          <a:off x="0" y="0"/>
          <a:ext cx="0" cy="0"/>
          <a:chOff x="0" y="0"/>
          <a:chExt cx="0" cy="0"/>
        </a:xfrm>
      </p:grpSpPr>
      <p:sp>
        <p:nvSpPr>
          <p:cNvPr id="1240" name="Shape 1240"/>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1241" name="Shape 124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1242" name="Shape 1242"/>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rPr b="0" i="0" lang="en-US" sz="1200" u="none" cap="none" strike="noStrike">
                <a:solidFill>
                  <a:schemeClr val="dk1"/>
                </a:solidFill>
                <a:latin typeface="Arial"/>
                <a:ea typeface="Arial"/>
                <a:cs typeface="Arial"/>
                <a:sym typeface="Arial"/>
              </a:rPr>
              <a:t> </a:t>
            </a:r>
          </a:p>
          <a:p>
            <a:pPr indent="0" lvl="0" marL="0" marR="0" rtl="0" algn="l">
              <a:spcBef>
                <a:spcPts val="0"/>
              </a:spcBef>
              <a:buNone/>
            </a:pPr>
            <a:r>
              <a:rPr b="0" i="0" lang="en-US" sz="1200" u="none" cap="none" strike="noStrike">
                <a:solidFill>
                  <a:schemeClr val="dk1"/>
                </a:solidFill>
                <a:latin typeface="Arial"/>
                <a:ea typeface="Arial"/>
                <a:cs typeface="Arial"/>
                <a:sym typeface="Arial"/>
              </a:rPr>
              <a:t> </a:t>
            </a:r>
          </a:p>
        </p:txBody>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6" name="Shape 1246"/>
        <p:cNvGrpSpPr/>
        <p:nvPr/>
      </p:nvGrpSpPr>
      <p:grpSpPr>
        <a:xfrm>
          <a:off x="0" y="0"/>
          <a:ext cx="0" cy="0"/>
          <a:chOff x="0" y="0"/>
          <a:chExt cx="0" cy="0"/>
        </a:xfrm>
      </p:grpSpPr>
      <p:sp>
        <p:nvSpPr>
          <p:cNvPr id="1247" name="Shape 1247"/>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1248" name="Shape 124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1249" name="Shape 1249"/>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3" name="Shape 1253"/>
        <p:cNvGrpSpPr/>
        <p:nvPr/>
      </p:nvGrpSpPr>
      <p:grpSpPr>
        <a:xfrm>
          <a:off x="0" y="0"/>
          <a:ext cx="0" cy="0"/>
          <a:chOff x="0" y="0"/>
          <a:chExt cx="0" cy="0"/>
        </a:xfrm>
      </p:grpSpPr>
      <p:sp>
        <p:nvSpPr>
          <p:cNvPr id="1254" name="Shape 1254"/>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255" name="Shape 125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9" name="Shape 1259"/>
        <p:cNvGrpSpPr/>
        <p:nvPr/>
      </p:nvGrpSpPr>
      <p:grpSpPr>
        <a:xfrm>
          <a:off x="0" y="0"/>
          <a:ext cx="0" cy="0"/>
          <a:chOff x="0" y="0"/>
          <a:chExt cx="0" cy="0"/>
        </a:xfrm>
      </p:grpSpPr>
      <p:sp>
        <p:nvSpPr>
          <p:cNvPr id="1260" name="Shape 1260"/>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1261" name="Shape 126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1262" name="Shape 1262"/>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6" name="Shape 1266"/>
        <p:cNvGrpSpPr/>
        <p:nvPr/>
      </p:nvGrpSpPr>
      <p:grpSpPr>
        <a:xfrm>
          <a:off x="0" y="0"/>
          <a:ext cx="0" cy="0"/>
          <a:chOff x="0" y="0"/>
          <a:chExt cx="0" cy="0"/>
        </a:xfrm>
      </p:grpSpPr>
      <p:sp>
        <p:nvSpPr>
          <p:cNvPr id="1267" name="Shape 1267"/>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268" name="Shape 126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2" name="Shape 1272"/>
        <p:cNvGrpSpPr/>
        <p:nvPr/>
      </p:nvGrpSpPr>
      <p:grpSpPr>
        <a:xfrm>
          <a:off x="0" y="0"/>
          <a:ext cx="0" cy="0"/>
          <a:chOff x="0" y="0"/>
          <a:chExt cx="0" cy="0"/>
        </a:xfrm>
      </p:grpSpPr>
      <p:sp>
        <p:nvSpPr>
          <p:cNvPr id="1273" name="Shape 1273"/>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1274" name="Shape 127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1275" name="Shape 1275"/>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rPr b="0" i="0" lang="en-US" sz="1200" u="none" cap="none" strike="noStrike">
                <a:solidFill>
                  <a:schemeClr val="dk1"/>
                </a:solidFill>
                <a:latin typeface="Arial"/>
                <a:ea typeface="Arial"/>
                <a:cs typeface="Arial"/>
                <a:sym typeface="Arial"/>
              </a:rPr>
              <a:t> </a:t>
            </a:r>
          </a:p>
          <a:p>
            <a:pPr indent="0" lvl="0" marL="0" marR="0" rtl="0" algn="l">
              <a:lnSpc>
                <a:spcPct val="80000"/>
              </a:lnSpc>
              <a:spcBef>
                <a:spcPts val="0"/>
              </a:spcBef>
              <a:spcAft>
                <a:spcPts val="0"/>
              </a:spcAft>
              <a:buNone/>
            </a:pPr>
            <a:r>
              <a:t/>
            </a:r>
            <a:endParaRPr b="0" i="0" sz="800" u="none" cap="none" strike="noStrike">
              <a:solidFill>
                <a:schemeClr val="dk1"/>
              </a:solidFill>
              <a:latin typeface="Arial"/>
              <a:ea typeface="Arial"/>
              <a:cs typeface="Arial"/>
              <a:sym typeface="Arial"/>
            </a:endParaRPr>
          </a:p>
          <a:p>
            <a:pPr indent="0" lvl="0" marL="0" marR="0" rtl="0" algn="l">
              <a:lnSpc>
                <a:spcPct val="80000"/>
              </a:lnSpc>
              <a:spcBef>
                <a:spcPts val="450"/>
              </a:spcBef>
              <a:spcAft>
                <a:spcPts val="0"/>
              </a:spcAft>
              <a:buNone/>
            </a:pPr>
            <a:r>
              <a:rPr b="1" i="0" lang="en-US" sz="800" u="none" cap="none" strike="noStrike">
                <a:solidFill>
                  <a:srgbClr val="FFFFFF"/>
                </a:solidFill>
                <a:latin typeface="Arial"/>
                <a:ea typeface="Arial"/>
                <a:cs typeface="Arial"/>
                <a:sym typeface="Arial"/>
              </a:rPr>
              <a:t>Picture thanks to</a:t>
            </a:r>
          </a:p>
          <a:p>
            <a:pPr indent="0" lvl="0" marL="0" marR="0" rtl="0" algn="l">
              <a:lnSpc>
                <a:spcPct val="80000"/>
              </a:lnSpc>
              <a:spcBef>
                <a:spcPts val="450"/>
              </a:spcBef>
              <a:buNone/>
            </a:pPr>
            <a:r>
              <a:rPr b="1" i="0" lang="en-US" sz="800" u="none" cap="none" strike="noStrike">
                <a:solidFill>
                  <a:srgbClr val="FFFFFF"/>
                </a:solidFill>
                <a:latin typeface="Arial"/>
                <a:ea typeface="Arial"/>
                <a:cs typeface="Arial"/>
                <a:sym typeface="Arial"/>
              </a:rPr>
              <a:t>Tax Policy Center, a joint project of the Urban Institute and Brookings Institution, posted February 12, 2014; accessed July 20, 2015; web; http://www.taxpolicycenter.org/briefing-book/key-elements/family/eitc.cfm</a:t>
            </a:r>
          </a:p>
          <a:p>
            <a:pPr indent="0" lvl="0" marL="0" marR="0" rtl="0" algn="l">
              <a:lnSpc>
                <a:spcPct val="80000"/>
              </a:lnSpc>
              <a:spcBef>
                <a:spcPts val="0"/>
              </a:spcBef>
              <a:buNone/>
            </a:pPr>
            <a:r>
              <a:t/>
            </a:r>
            <a:endParaRPr b="0" i="1" sz="800" u="none" cap="none" strike="noStrike">
              <a:solidFill>
                <a:schemeClr val="dk1"/>
              </a:solidFill>
              <a:latin typeface="Arial"/>
              <a:ea typeface="Arial"/>
              <a:cs typeface="Arial"/>
              <a:sym typeface="Arial"/>
            </a:endParaRPr>
          </a:p>
          <a:p>
            <a:pPr indent="0" lvl="0" marL="0" marR="0" rtl="0" algn="l">
              <a:lnSpc>
                <a:spcPct val="80000"/>
              </a:lnSpc>
              <a:spcBef>
                <a:spcPts val="0"/>
              </a:spcBef>
              <a:buNone/>
            </a:pPr>
            <a:r>
              <a:t/>
            </a:r>
            <a:endParaRPr b="0" i="0" sz="800" u="none" cap="none" strike="noStrike">
              <a:solidFill>
                <a:schemeClr val="dk1"/>
              </a:solidFill>
              <a:latin typeface="Arial"/>
              <a:ea typeface="Arial"/>
              <a:cs typeface="Arial"/>
              <a:sym typeface="Arial"/>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0" name="Shape 1280"/>
        <p:cNvGrpSpPr/>
        <p:nvPr/>
      </p:nvGrpSpPr>
      <p:grpSpPr>
        <a:xfrm>
          <a:off x="0" y="0"/>
          <a:ext cx="0" cy="0"/>
          <a:chOff x="0" y="0"/>
          <a:chExt cx="0" cy="0"/>
        </a:xfrm>
      </p:grpSpPr>
      <p:sp>
        <p:nvSpPr>
          <p:cNvPr id="1281" name="Shape 128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282" name="Shape 1282"/>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1283" name="Shape 1283"/>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7" name="Shape 1287"/>
        <p:cNvGrpSpPr/>
        <p:nvPr/>
      </p:nvGrpSpPr>
      <p:grpSpPr>
        <a:xfrm>
          <a:off x="0" y="0"/>
          <a:ext cx="0" cy="0"/>
          <a:chOff x="0" y="0"/>
          <a:chExt cx="0" cy="0"/>
        </a:xfrm>
      </p:grpSpPr>
      <p:sp>
        <p:nvSpPr>
          <p:cNvPr id="1288" name="Shape 1288"/>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289" name="Shape 128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3" name="Shape 1293"/>
        <p:cNvGrpSpPr/>
        <p:nvPr/>
      </p:nvGrpSpPr>
      <p:grpSpPr>
        <a:xfrm>
          <a:off x="0" y="0"/>
          <a:ext cx="0" cy="0"/>
          <a:chOff x="0" y="0"/>
          <a:chExt cx="0" cy="0"/>
        </a:xfrm>
      </p:grpSpPr>
      <p:sp>
        <p:nvSpPr>
          <p:cNvPr id="1294" name="Shape 1294"/>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295" name="Shape 129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9" name="Shape 1299"/>
        <p:cNvGrpSpPr/>
        <p:nvPr/>
      </p:nvGrpSpPr>
      <p:grpSpPr>
        <a:xfrm>
          <a:off x="0" y="0"/>
          <a:ext cx="0" cy="0"/>
          <a:chOff x="0" y="0"/>
          <a:chExt cx="0" cy="0"/>
        </a:xfrm>
      </p:grpSpPr>
      <p:sp>
        <p:nvSpPr>
          <p:cNvPr id="1300" name="Shape 1300"/>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301" name="Shape 130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49" name="Shape 14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5" name="Shape 1305"/>
        <p:cNvGrpSpPr/>
        <p:nvPr/>
      </p:nvGrpSpPr>
      <p:grpSpPr>
        <a:xfrm>
          <a:off x="0" y="0"/>
          <a:ext cx="0" cy="0"/>
          <a:chOff x="0" y="0"/>
          <a:chExt cx="0" cy="0"/>
        </a:xfrm>
      </p:grpSpPr>
      <p:sp>
        <p:nvSpPr>
          <p:cNvPr id="1306" name="Shape 1306"/>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307" name="Shape 130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1" name="Shape 1311"/>
        <p:cNvGrpSpPr/>
        <p:nvPr/>
      </p:nvGrpSpPr>
      <p:grpSpPr>
        <a:xfrm>
          <a:off x="0" y="0"/>
          <a:ext cx="0" cy="0"/>
          <a:chOff x="0" y="0"/>
          <a:chExt cx="0" cy="0"/>
        </a:xfrm>
      </p:grpSpPr>
      <p:sp>
        <p:nvSpPr>
          <p:cNvPr id="1312" name="Shape 1312"/>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313" name="Shape 131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7" name="Shape 1317"/>
        <p:cNvGrpSpPr/>
        <p:nvPr/>
      </p:nvGrpSpPr>
      <p:grpSpPr>
        <a:xfrm>
          <a:off x="0" y="0"/>
          <a:ext cx="0" cy="0"/>
          <a:chOff x="0" y="0"/>
          <a:chExt cx="0" cy="0"/>
        </a:xfrm>
      </p:grpSpPr>
      <p:sp>
        <p:nvSpPr>
          <p:cNvPr id="1318" name="Shape 1318"/>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319" name="Shape 131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3" name="Shape 1323"/>
        <p:cNvGrpSpPr/>
        <p:nvPr/>
      </p:nvGrpSpPr>
      <p:grpSpPr>
        <a:xfrm>
          <a:off x="0" y="0"/>
          <a:ext cx="0" cy="0"/>
          <a:chOff x="0" y="0"/>
          <a:chExt cx="0" cy="0"/>
        </a:xfrm>
      </p:grpSpPr>
      <p:sp>
        <p:nvSpPr>
          <p:cNvPr id="1324" name="Shape 1324"/>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1325" name="Shape 132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1326" name="Shape 1326"/>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1" name="Shape 1331"/>
        <p:cNvGrpSpPr/>
        <p:nvPr/>
      </p:nvGrpSpPr>
      <p:grpSpPr>
        <a:xfrm>
          <a:off x="0" y="0"/>
          <a:ext cx="0" cy="0"/>
          <a:chOff x="0" y="0"/>
          <a:chExt cx="0" cy="0"/>
        </a:xfrm>
      </p:grpSpPr>
      <p:sp>
        <p:nvSpPr>
          <p:cNvPr id="1332" name="Shape 1332"/>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1333" name="Shape 133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1334" name="Shape 1334"/>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9" name="Shape 1339"/>
        <p:cNvGrpSpPr/>
        <p:nvPr/>
      </p:nvGrpSpPr>
      <p:grpSpPr>
        <a:xfrm>
          <a:off x="0" y="0"/>
          <a:ext cx="0" cy="0"/>
          <a:chOff x="0" y="0"/>
          <a:chExt cx="0" cy="0"/>
        </a:xfrm>
      </p:grpSpPr>
      <p:sp>
        <p:nvSpPr>
          <p:cNvPr id="1340" name="Shape 1340"/>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341" name="Shape 134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5" name="Shape 1345"/>
        <p:cNvGrpSpPr/>
        <p:nvPr/>
      </p:nvGrpSpPr>
      <p:grpSpPr>
        <a:xfrm>
          <a:off x="0" y="0"/>
          <a:ext cx="0" cy="0"/>
          <a:chOff x="0" y="0"/>
          <a:chExt cx="0" cy="0"/>
        </a:xfrm>
      </p:grpSpPr>
      <p:sp>
        <p:nvSpPr>
          <p:cNvPr id="1346" name="Shape 1346"/>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1347" name="Shape 134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1348" name="Shape 1348"/>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2" name="Shape 1352"/>
        <p:cNvGrpSpPr/>
        <p:nvPr/>
      </p:nvGrpSpPr>
      <p:grpSpPr>
        <a:xfrm>
          <a:off x="0" y="0"/>
          <a:ext cx="0" cy="0"/>
          <a:chOff x="0" y="0"/>
          <a:chExt cx="0" cy="0"/>
        </a:xfrm>
      </p:grpSpPr>
      <p:sp>
        <p:nvSpPr>
          <p:cNvPr id="1353" name="Shape 1353"/>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354" name="Shape 135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8" name="Shape 1358"/>
        <p:cNvGrpSpPr/>
        <p:nvPr/>
      </p:nvGrpSpPr>
      <p:grpSpPr>
        <a:xfrm>
          <a:off x="0" y="0"/>
          <a:ext cx="0" cy="0"/>
          <a:chOff x="0" y="0"/>
          <a:chExt cx="0" cy="0"/>
        </a:xfrm>
      </p:grpSpPr>
      <p:sp>
        <p:nvSpPr>
          <p:cNvPr id="1359" name="Shape 1359"/>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360" name="Shape 136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4" name="Shape 1364"/>
        <p:cNvGrpSpPr/>
        <p:nvPr/>
      </p:nvGrpSpPr>
      <p:grpSpPr>
        <a:xfrm>
          <a:off x="0" y="0"/>
          <a:ext cx="0" cy="0"/>
          <a:chOff x="0" y="0"/>
          <a:chExt cx="0" cy="0"/>
        </a:xfrm>
      </p:grpSpPr>
      <p:sp>
        <p:nvSpPr>
          <p:cNvPr id="1365" name="Shape 1365"/>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366" name="Shape 136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56" name="Shape 15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0" name="Shape 1370"/>
        <p:cNvGrpSpPr/>
        <p:nvPr/>
      </p:nvGrpSpPr>
      <p:grpSpPr>
        <a:xfrm>
          <a:off x="0" y="0"/>
          <a:ext cx="0" cy="0"/>
          <a:chOff x="0" y="0"/>
          <a:chExt cx="0" cy="0"/>
        </a:xfrm>
      </p:grpSpPr>
      <p:sp>
        <p:nvSpPr>
          <p:cNvPr id="1371" name="Shape 1371"/>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372" name="Shape 137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6" name="Shape 1376"/>
        <p:cNvGrpSpPr/>
        <p:nvPr/>
      </p:nvGrpSpPr>
      <p:grpSpPr>
        <a:xfrm>
          <a:off x="0" y="0"/>
          <a:ext cx="0" cy="0"/>
          <a:chOff x="0" y="0"/>
          <a:chExt cx="0" cy="0"/>
        </a:xfrm>
      </p:grpSpPr>
      <p:sp>
        <p:nvSpPr>
          <p:cNvPr id="1377" name="Shape 1377"/>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378" name="Shape 137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2" name="Shape 1382"/>
        <p:cNvGrpSpPr/>
        <p:nvPr/>
      </p:nvGrpSpPr>
      <p:grpSpPr>
        <a:xfrm>
          <a:off x="0" y="0"/>
          <a:ext cx="0" cy="0"/>
          <a:chOff x="0" y="0"/>
          <a:chExt cx="0" cy="0"/>
        </a:xfrm>
      </p:grpSpPr>
      <p:sp>
        <p:nvSpPr>
          <p:cNvPr id="1383" name="Shape 1383"/>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384" name="Shape 138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8" name="Shape 1388"/>
        <p:cNvGrpSpPr/>
        <p:nvPr/>
      </p:nvGrpSpPr>
      <p:grpSpPr>
        <a:xfrm>
          <a:off x="0" y="0"/>
          <a:ext cx="0" cy="0"/>
          <a:chOff x="0" y="0"/>
          <a:chExt cx="0" cy="0"/>
        </a:xfrm>
      </p:grpSpPr>
      <p:sp>
        <p:nvSpPr>
          <p:cNvPr id="1389" name="Shape 138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390" name="Shape 1390"/>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1391" name="Shape 1391"/>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0" name="Shape 1400"/>
        <p:cNvGrpSpPr/>
        <p:nvPr/>
      </p:nvGrpSpPr>
      <p:grpSpPr>
        <a:xfrm>
          <a:off x="0" y="0"/>
          <a:ext cx="0" cy="0"/>
          <a:chOff x="0" y="0"/>
          <a:chExt cx="0" cy="0"/>
        </a:xfrm>
      </p:grpSpPr>
      <p:sp>
        <p:nvSpPr>
          <p:cNvPr id="1401" name="Shape 140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02" name="Shape 1402"/>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a:p>
        </p:txBody>
      </p:sp>
      <p:sp>
        <p:nvSpPr>
          <p:cNvPr id="1403" name="Shape 1403"/>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7" name="Shape 1407"/>
        <p:cNvGrpSpPr/>
        <p:nvPr/>
      </p:nvGrpSpPr>
      <p:grpSpPr>
        <a:xfrm>
          <a:off x="0" y="0"/>
          <a:ext cx="0" cy="0"/>
          <a:chOff x="0" y="0"/>
          <a:chExt cx="0" cy="0"/>
        </a:xfrm>
      </p:grpSpPr>
      <p:sp>
        <p:nvSpPr>
          <p:cNvPr id="1408" name="Shape 1408"/>
          <p:cNvSpPr txBox="1"/>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1409" name="Shape 140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1410" name="Shape 1410"/>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4" name="Shape 1414"/>
        <p:cNvGrpSpPr/>
        <p:nvPr/>
      </p:nvGrpSpPr>
      <p:grpSpPr>
        <a:xfrm>
          <a:off x="0" y="0"/>
          <a:ext cx="0" cy="0"/>
          <a:chOff x="0" y="0"/>
          <a:chExt cx="0" cy="0"/>
        </a:xfrm>
      </p:grpSpPr>
      <p:sp>
        <p:nvSpPr>
          <p:cNvPr id="1415" name="Shape 141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16" name="Shape 1416"/>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Cambria"/>
              <a:ea typeface="Cambria"/>
              <a:cs typeface="Cambria"/>
              <a:sym typeface="Cambria"/>
            </a:endParaRPr>
          </a:p>
        </p:txBody>
      </p:sp>
      <p:sp>
        <p:nvSpPr>
          <p:cNvPr id="1417" name="Shape 1417"/>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1" name="Shape 1421"/>
        <p:cNvGrpSpPr/>
        <p:nvPr/>
      </p:nvGrpSpPr>
      <p:grpSpPr>
        <a:xfrm>
          <a:off x="0" y="0"/>
          <a:ext cx="0" cy="0"/>
          <a:chOff x="0" y="0"/>
          <a:chExt cx="0" cy="0"/>
        </a:xfrm>
      </p:grpSpPr>
      <p:sp>
        <p:nvSpPr>
          <p:cNvPr id="1422" name="Shape 142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23" name="Shape 1423"/>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Questrial"/>
                <a:ea typeface="Questrial"/>
                <a:cs typeface="Questrial"/>
                <a:sym typeface="Questrial"/>
              </a:rPr>
              <a:t> </a:t>
            </a:r>
          </a:p>
          <a:p>
            <a:pPr indent="0" lvl="0" marL="0" marR="0" rtl="0" algn="l">
              <a:spcBef>
                <a:spcPts val="450"/>
              </a:spcBef>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1424" name="Shape 1424"/>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8" name="Shape 1428"/>
        <p:cNvGrpSpPr/>
        <p:nvPr/>
      </p:nvGrpSpPr>
      <p:grpSpPr>
        <a:xfrm>
          <a:off x="0" y="0"/>
          <a:ext cx="0" cy="0"/>
          <a:chOff x="0" y="0"/>
          <a:chExt cx="0" cy="0"/>
        </a:xfrm>
      </p:grpSpPr>
      <p:sp>
        <p:nvSpPr>
          <p:cNvPr id="1429" name="Shape 142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30" name="Shape 1430"/>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1431" name="Shape 1431"/>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5" name="Shape 1435"/>
        <p:cNvGrpSpPr/>
        <p:nvPr/>
      </p:nvGrpSpPr>
      <p:grpSpPr>
        <a:xfrm>
          <a:off x="0" y="0"/>
          <a:ext cx="0" cy="0"/>
          <a:chOff x="0" y="0"/>
          <a:chExt cx="0" cy="0"/>
        </a:xfrm>
      </p:grpSpPr>
      <p:sp>
        <p:nvSpPr>
          <p:cNvPr id="1436" name="Shape 1436"/>
          <p:cNvSpPr txBox="1"/>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1437" name="Shape 143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1438" name="Shape 1438"/>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63" name="Shape 16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2" name="Shape 1442"/>
        <p:cNvGrpSpPr/>
        <p:nvPr/>
      </p:nvGrpSpPr>
      <p:grpSpPr>
        <a:xfrm>
          <a:off x="0" y="0"/>
          <a:ext cx="0" cy="0"/>
          <a:chOff x="0" y="0"/>
          <a:chExt cx="0" cy="0"/>
        </a:xfrm>
      </p:grpSpPr>
      <p:sp>
        <p:nvSpPr>
          <p:cNvPr id="1443" name="Shape 144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44" name="Shape 1444"/>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1445" name="Shape 1445"/>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9" name="Shape 1449"/>
        <p:cNvGrpSpPr/>
        <p:nvPr/>
      </p:nvGrpSpPr>
      <p:grpSpPr>
        <a:xfrm>
          <a:off x="0" y="0"/>
          <a:ext cx="0" cy="0"/>
          <a:chOff x="0" y="0"/>
          <a:chExt cx="0" cy="0"/>
        </a:xfrm>
      </p:grpSpPr>
      <p:sp>
        <p:nvSpPr>
          <p:cNvPr id="1450" name="Shape 145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51" name="Shape 1451"/>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1452" name="Shape 1452"/>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6" name="Shape 1456"/>
        <p:cNvGrpSpPr/>
        <p:nvPr/>
      </p:nvGrpSpPr>
      <p:grpSpPr>
        <a:xfrm>
          <a:off x="0" y="0"/>
          <a:ext cx="0" cy="0"/>
          <a:chOff x="0" y="0"/>
          <a:chExt cx="0" cy="0"/>
        </a:xfrm>
      </p:grpSpPr>
      <p:sp>
        <p:nvSpPr>
          <p:cNvPr id="1457" name="Shape 1457"/>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458" name="Shape 145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2" name="Shape 1462"/>
        <p:cNvGrpSpPr/>
        <p:nvPr/>
      </p:nvGrpSpPr>
      <p:grpSpPr>
        <a:xfrm>
          <a:off x="0" y="0"/>
          <a:ext cx="0" cy="0"/>
          <a:chOff x="0" y="0"/>
          <a:chExt cx="0" cy="0"/>
        </a:xfrm>
      </p:grpSpPr>
      <p:sp>
        <p:nvSpPr>
          <p:cNvPr id="1463" name="Shape 1463"/>
          <p:cNvSpPr txBox="1"/>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1464" name="Shape 146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1465" name="Shape 1465"/>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9" name="Shape 1469"/>
        <p:cNvGrpSpPr/>
        <p:nvPr/>
      </p:nvGrpSpPr>
      <p:grpSpPr>
        <a:xfrm>
          <a:off x="0" y="0"/>
          <a:ext cx="0" cy="0"/>
          <a:chOff x="0" y="0"/>
          <a:chExt cx="0" cy="0"/>
        </a:xfrm>
      </p:grpSpPr>
      <p:sp>
        <p:nvSpPr>
          <p:cNvPr id="1470" name="Shape 147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71" name="Shape 1471"/>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1472" name="Shape 1472"/>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1" name="Shape 1481"/>
        <p:cNvGrpSpPr/>
        <p:nvPr/>
      </p:nvGrpSpPr>
      <p:grpSpPr>
        <a:xfrm>
          <a:off x="0" y="0"/>
          <a:ext cx="0" cy="0"/>
          <a:chOff x="0" y="0"/>
          <a:chExt cx="0" cy="0"/>
        </a:xfrm>
      </p:grpSpPr>
      <p:sp>
        <p:nvSpPr>
          <p:cNvPr id="1482" name="Shape 148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83" name="Shape 1483"/>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1484" name="Shape 1484"/>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8" name="Shape 1488"/>
        <p:cNvGrpSpPr/>
        <p:nvPr/>
      </p:nvGrpSpPr>
      <p:grpSpPr>
        <a:xfrm>
          <a:off x="0" y="0"/>
          <a:ext cx="0" cy="0"/>
          <a:chOff x="0" y="0"/>
          <a:chExt cx="0" cy="0"/>
        </a:xfrm>
      </p:grpSpPr>
      <p:sp>
        <p:nvSpPr>
          <p:cNvPr id="1489" name="Shape 148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90" name="Shape 1490"/>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1491" name="Shape 1491"/>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5" name="Shape 1495"/>
        <p:cNvGrpSpPr/>
        <p:nvPr/>
      </p:nvGrpSpPr>
      <p:grpSpPr>
        <a:xfrm>
          <a:off x="0" y="0"/>
          <a:ext cx="0" cy="0"/>
          <a:chOff x="0" y="0"/>
          <a:chExt cx="0" cy="0"/>
        </a:xfrm>
      </p:grpSpPr>
      <p:sp>
        <p:nvSpPr>
          <p:cNvPr id="1496" name="Shape 149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97" name="Shape 1497"/>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1498" name="Shape 1498"/>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3" name="Shape 1503"/>
        <p:cNvGrpSpPr/>
        <p:nvPr/>
      </p:nvGrpSpPr>
      <p:grpSpPr>
        <a:xfrm>
          <a:off x="0" y="0"/>
          <a:ext cx="0" cy="0"/>
          <a:chOff x="0" y="0"/>
          <a:chExt cx="0" cy="0"/>
        </a:xfrm>
      </p:grpSpPr>
      <p:sp>
        <p:nvSpPr>
          <p:cNvPr id="1504" name="Shape 150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505" name="Shape 1505"/>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1506" name="Shape 1506"/>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0" name="Shape 1510"/>
        <p:cNvGrpSpPr/>
        <p:nvPr/>
      </p:nvGrpSpPr>
      <p:grpSpPr>
        <a:xfrm>
          <a:off x="0" y="0"/>
          <a:ext cx="0" cy="0"/>
          <a:chOff x="0" y="0"/>
          <a:chExt cx="0" cy="0"/>
        </a:xfrm>
      </p:grpSpPr>
      <p:sp>
        <p:nvSpPr>
          <p:cNvPr id="1511" name="Shape 151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512" name="Shape 1512"/>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Cambria"/>
              <a:ea typeface="Cambria"/>
              <a:cs typeface="Cambria"/>
              <a:sym typeface="Cambria"/>
            </a:endParaRPr>
          </a:p>
        </p:txBody>
      </p:sp>
      <p:sp>
        <p:nvSpPr>
          <p:cNvPr id="1513" name="Shape 1513"/>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Shape 169"/>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70" name="Shape 17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7" name="Shape 1517"/>
        <p:cNvGrpSpPr/>
        <p:nvPr/>
      </p:nvGrpSpPr>
      <p:grpSpPr>
        <a:xfrm>
          <a:off x="0" y="0"/>
          <a:ext cx="0" cy="0"/>
          <a:chOff x="0" y="0"/>
          <a:chExt cx="0" cy="0"/>
        </a:xfrm>
      </p:grpSpPr>
      <p:sp>
        <p:nvSpPr>
          <p:cNvPr id="1518" name="Shape 151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519" name="Shape 1519"/>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rPr lang="en-US"/>
              <a:t>Needs to be edited on script</a:t>
            </a:r>
          </a:p>
        </p:txBody>
      </p:sp>
      <p:sp>
        <p:nvSpPr>
          <p:cNvPr id="1520" name="Shape 1520"/>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7" name="Shape 1527"/>
        <p:cNvGrpSpPr/>
        <p:nvPr/>
      </p:nvGrpSpPr>
      <p:grpSpPr>
        <a:xfrm>
          <a:off x="0" y="0"/>
          <a:ext cx="0" cy="0"/>
          <a:chOff x="0" y="0"/>
          <a:chExt cx="0" cy="0"/>
        </a:xfrm>
      </p:grpSpPr>
      <p:sp>
        <p:nvSpPr>
          <p:cNvPr id="1528" name="Shape 1528"/>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529" name="Shape 152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3" name="Shape 1533"/>
        <p:cNvGrpSpPr/>
        <p:nvPr/>
      </p:nvGrpSpPr>
      <p:grpSpPr>
        <a:xfrm>
          <a:off x="0" y="0"/>
          <a:ext cx="0" cy="0"/>
          <a:chOff x="0" y="0"/>
          <a:chExt cx="0" cy="0"/>
        </a:xfrm>
      </p:grpSpPr>
      <p:sp>
        <p:nvSpPr>
          <p:cNvPr id="1534" name="Shape 153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535" name="Shape 1535"/>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1536" name="Shape 1536"/>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5" name="Shape 1545"/>
        <p:cNvGrpSpPr/>
        <p:nvPr/>
      </p:nvGrpSpPr>
      <p:grpSpPr>
        <a:xfrm>
          <a:off x="0" y="0"/>
          <a:ext cx="0" cy="0"/>
          <a:chOff x="0" y="0"/>
          <a:chExt cx="0" cy="0"/>
        </a:xfrm>
      </p:grpSpPr>
      <p:sp>
        <p:nvSpPr>
          <p:cNvPr id="1546" name="Shape 1546"/>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rtl="0">
              <a:spcBef>
                <a:spcPts val="0"/>
              </a:spcBef>
              <a:buNone/>
            </a:pPr>
            <a:r>
              <a:t/>
            </a:r>
            <a:endParaRPr/>
          </a:p>
        </p:txBody>
      </p:sp>
      <p:sp>
        <p:nvSpPr>
          <p:cNvPr id="1547" name="Shape 154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1" name="Shape 1551"/>
        <p:cNvGrpSpPr/>
        <p:nvPr/>
      </p:nvGrpSpPr>
      <p:grpSpPr>
        <a:xfrm>
          <a:off x="0" y="0"/>
          <a:ext cx="0" cy="0"/>
          <a:chOff x="0" y="0"/>
          <a:chExt cx="0" cy="0"/>
        </a:xfrm>
      </p:grpSpPr>
      <p:sp>
        <p:nvSpPr>
          <p:cNvPr id="1552" name="Shape 1552"/>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rtl="0">
              <a:spcBef>
                <a:spcPts val="0"/>
              </a:spcBef>
              <a:buNone/>
            </a:pPr>
            <a:r>
              <a:t/>
            </a:r>
            <a:endParaRPr/>
          </a:p>
        </p:txBody>
      </p:sp>
      <p:sp>
        <p:nvSpPr>
          <p:cNvPr id="1553" name="Shape 155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7" name="Shape 1557"/>
        <p:cNvGrpSpPr/>
        <p:nvPr/>
      </p:nvGrpSpPr>
      <p:grpSpPr>
        <a:xfrm>
          <a:off x="0" y="0"/>
          <a:ext cx="0" cy="0"/>
          <a:chOff x="0" y="0"/>
          <a:chExt cx="0" cy="0"/>
        </a:xfrm>
      </p:grpSpPr>
      <p:sp>
        <p:nvSpPr>
          <p:cNvPr id="1558" name="Shape 1558"/>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559" name="Shape 155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3" name="Shape 1563"/>
        <p:cNvGrpSpPr/>
        <p:nvPr/>
      </p:nvGrpSpPr>
      <p:grpSpPr>
        <a:xfrm>
          <a:off x="0" y="0"/>
          <a:ext cx="0" cy="0"/>
          <a:chOff x="0" y="0"/>
          <a:chExt cx="0" cy="0"/>
        </a:xfrm>
      </p:grpSpPr>
      <p:sp>
        <p:nvSpPr>
          <p:cNvPr id="1564" name="Shape 1564"/>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565" name="Shape 156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9" name="Shape 1569"/>
        <p:cNvGrpSpPr/>
        <p:nvPr/>
      </p:nvGrpSpPr>
      <p:grpSpPr>
        <a:xfrm>
          <a:off x="0" y="0"/>
          <a:ext cx="0" cy="0"/>
          <a:chOff x="0" y="0"/>
          <a:chExt cx="0" cy="0"/>
        </a:xfrm>
      </p:grpSpPr>
      <p:sp>
        <p:nvSpPr>
          <p:cNvPr id="1570" name="Shape 1570"/>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rtl="0">
              <a:spcBef>
                <a:spcPts val="0"/>
              </a:spcBef>
              <a:buNone/>
            </a:pPr>
            <a:r>
              <a:t/>
            </a:r>
            <a:endParaRPr/>
          </a:p>
        </p:txBody>
      </p:sp>
      <p:sp>
        <p:nvSpPr>
          <p:cNvPr id="1571" name="Shape 157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5" name="Shape 1575"/>
        <p:cNvGrpSpPr/>
        <p:nvPr/>
      </p:nvGrpSpPr>
      <p:grpSpPr>
        <a:xfrm>
          <a:off x="0" y="0"/>
          <a:ext cx="0" cy="0"/>
          <a:chOff x="0" y="0"/>
          <a:chExt cx="0" cy="0"/>
        </a:xfrm>
      </p:grpSpPr>
      <p:sp>
        <p:nvSpPr>
          <p:cNvPr id="1576" name="Shape 157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577" name="Shape 1577"/>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Cambria"/>
              <a:ea typeface="Cambria"/>
              <a:cs typeface="Cambria"/>
              <a:sym typeface="Cambria"/>
            </a:endParaRPr>
          </a:p>
        </p:txBody>
      </p:sp>
      <p:sp>
        <p:nvSpPr>
          <p:cNvPr id="1578" name="Shape 1578"/>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3" name="Shape 1583"/>
        <p:cNvGrpSpPr/>
        <p:nvPr/>
      </p:nvGrpSpPr>
      <p:grpSpPr>
        <a:xfrm>
          <a:off x="0" y="0"/>
          <a:ext cx="0" cy="0"/>
          <a:chOff x="0" y="0"/>
          <a:chExt cx="0" cy="0"/>
        </a:xfrm>
      </p:grpSpPr>
      <p:sp>
        <p:nvSpPr>
          <p:cNvPr id="1584" name="Shape 1584"/>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585" name="Shape 158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 name="Shape 48"/>
        <p:cNvGrpSpPr/>
        <p:nvPr/>
      </p:nvGrpSpPr>
      <p:grpSpPr>
        <a:xfrm>
          <a:off x="0" y="0"/>
          <a:ext cx="0" cy="0"/>
          <a:chOff x="0" y="0"/>
          <a:chExt cx="0" cy="0"/>
        </a:xfrm>
      </p:grpSpPr>
      <p:sp>
        <p:nvSpPr>
          <p:cNvPr id="49" name="Shape 4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0" name="Shape 50"/>
          <p:cNvSpPr txBox="1"/>
          <p:nvPr>
            <p:ph idx="1" type="body"/>
          </p:nvPr>
        </p:nvSpPr>
        <p:spPr>
          <a:xfrm>
            <a:off x="685800" y="4400550"/>
            <a:ext cx="5486400" cy="360045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t/>
            </a:r>
            <a:endParaRPr/>
          </a:p>
        </p:txBody>
      </p:sp>
      <p:sp>
        <p:nvSpPr>
          <p:cNvPr id="51" name="Shape 51"/>
          <p:cNvSpPr txBox="1"/>
          <p:nvPr>
            <p:ph idx="12" type="sldNum"/>
          </p:nvPr>
        </p:nvSpPr>
        <p:spPr>
          <a:xfrm>
            <a:off x="3884613" y="8685213"/>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77" name="Shape 17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9" name="Shape 1589"/>
        <p:cNvGrpSpPr/>
        <p:nvPr/>
      </p:nvGrpSpPr>
      <p:grpSpPr>
        <a:xfrm>
          <a:off x="0" y="0"/>
          <a:ext cx="0" cy="0"/>
          <a:chOff x="0" y="0"/>
          <a:chExt cx="0" cy="0"/>
        </a:xfrm>
      </p:grpSpPr>
      <p:sp>
        <p:nvSpPr>
          <p:cNvPr id="1590" name="Shape 1590"/>
          <p:cNvSpPr txBox="1"/>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Arial"/>
                <a:ea typeface="Arial"/>
                <a:cs typeface="Arial"/>
                <a:sym typeface="Arial"/>
              </a:rPr>
              <a:t>‹#›</a:t>
            </a:fld>
          </a:p>
        </p:txBody>
      </p:sp>
      <p:sp>
        <p:nvSpPr>
          <p:cNvPr id="1591" name="Shape 159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1592" name="Shape 1592"/>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Cambria"/>
              <a:ea typeface="Cambria"/>
              <a:cs typeface="Cambria"/>
              <a:sym typeface="Cambria"/>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6" name="Shape 1596"/>
        <p:cNvGrpSpPr/>
        <p:nvPr/>
      </p:nvGrpSpPr>
      <p:grpSpPr>
        <a:xfrm>
          <a:off x="0" y="0"/>
          <a:ext cx="0" cy="0"/>
          <a:chOff x="0" y="0"/>
          <a:chExt cx="0" cy="0"/>
        </a:xfrm>
      </p:grpSpPr>
      <p:sp>
        <p:nvSpPr>
          <p:cNvPr id="1597" name="Shape 1597"/>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598" name="Shape 159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2" name="Shape 1602"/>
        <p:cNvGrpSpPr/>
        <p:nvPr/>
      </p:nvGrpSpPr>
      <p:grpSpPr>
        <a:xfrm>
          <a:off x="0" y="0"/>
          <a:ext cx="0" cy="0"/>
          <a:chOff x="0" y="0"/>
          <a:chExt cx="0" cy="0"/>
        </a:xfrm>
      </p:grpSpPr>
      <p:sp>
        <p:nvSpPr>
          <p:cNvPr id="1603" name="Shape 160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604" name="Shape 1604"/>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1605" name="Shape 1605"/>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9" name="Shape 1609"/>
        <p:cNvGrpSpPr/>
        <p:nvPr/>
      </p:nvGrpSpPr>
      <p:grpSpPr>
        <a:xfrm>
          <a:off x="0" y="0"/>
          <a:ext cx="0" cy="0"/>
          <a:chOff x="0" y="0"/>
          <a:chExt cx="0" cy="0"/>
        </a:xfrm>
      </p:grpSpPr>
      <p:sp>
        <p:nvSpPr>
          <p:cNvPr id="1610" name="Shape 1610"/>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rPr lang="en-US"/>
              <a:t>CF don’t e-file so they don’t have to worry about this!</a:t>
            </a:r>
          </a:p>
        </p:txBody>
      </p:sp>
      <p:sp>
        <p:nvSpPr>
          <p:cNvPr id="1611" name="Shape 161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5" name="Shape 1615"/>
        <p:cNvGrpSpPr/>
        <p:nvPr/>
      </p:nvGrpSpPr>
      <p:grpSpPr>
        <a:xfrm>
          <a:off x="0" y="0"/>
          <a:ext cx="0" cy="0"/>
          <a:chOff x="0" y="0"/>
          <a:chExt cx="0" cy="0"/>
        </a:xfrm>
      </p:grpSpPr>
      <p:sp>
        <p:nvSpPr>
          <p:cNvPr id="1616" name="Shape 1616"/>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617" name="Shape 161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1" name="Shape 1621"/>
        <p:cNvGrpSpPr/>
        <p:nvPr/>
      </p:nvGrpSpPr>
      <p:grpSpPr>
        <a:xfrm>
          <a:off x="0" y="0"/>
          <a:ext cx="0" cy="0"/>
          <a:chOff x="0" y="0"/>
          <a:chExt cx="0" cy="0"/>
        </a:xfrm>
      </p:grpSpPr>
      <p:sp>
        <p:nvSpPr>
          <p:cNvPr id="1622" name="Shape 1622"/>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rtl="0">
              <a:spcBef>
                <a:spcPts val="0"/>
              </a:spcBef>
              <a:buNone/>
            </a:pPr>
            <a:r>
              <a:t/>
            </a:r>
            <a:endParaRPr/>
          </a:p>
        </p:txBody>
      </p:sp>
      <p:sp>
        <p:nvSpPr>
          <p:cNvPr id="1623" name="Shape 162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7" name="Shape 1627"/>
        <p:cNvGrpSpPr/>
        <p:nvPr/>
      </p:nvGrpSpPr>
      <p:grpSpPr>
        <a:xfrm>
          <a:off x="0" y="0"/>
          <a:ext cx="0" cy="0"/>
          <a:chOff x="0" y="0"/>
          <a:chExt cx="0" cy="0"/>
        </a:xfrm>
      </p:grpSpPr>
      <p:sp>
        <p:nvSpPr>
          <p:cNvPr id="1628" name="Shape 1628"/>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rtl="0">
              <a:spcBef>
                <a:spcPts val="0"/>
              </a:spcBef>
              <a:buNone/>
            </a:pPr>
            <a:r>
              <a:t/>
            </a:r>
            <a:endParaRPr/>
          </a:p>
        </p:txBody>
      </p:sp>
      <p:sp>
        <p:nvSpPr>
          <p:cNvPr id="1629" name="Shape 162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4" name="Shape 1634"/>
        <p:cNvGrpSpPr/>
        <p:nvPr/>
      </p:nvGrpSpPr>
      <p:grpSpPr>
        <a:xfrm>
          <a:off x="0" y="0"/>
          <a:ext cx="0" cy="0"/>
          <a:chOff x="0" y="0"/>
          <a:chExt cx="0" cy="0"/>
        </a:xfrm>
      </p:grpSpPr>
      <p:sp>
        <p:nvSpPr>
          <p:cNvPr id="1635" name="Shape 163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636" name="Shape 1636"/>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1637" name="Shape 1637"/>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Shape 183"/>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84" name="Shape 18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Shape 190"/>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91" name="Shape 19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Shape 196"/>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197" name="Shape 19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198" name="Shape 198"/>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450"/>
              </a:spcBef>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Shape 204"/>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205" name="Shape 20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206" name="Shape 206"/>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450"/>
              </a:spcBef>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Shape 212"/>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213" name="Shape 21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220" name="Shape 22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Shape 224"/>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225" name="Shape 22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226" name="Shape 226"/>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Shape 241"/>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242" name="Shape 24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243" name="Shape 243"/>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Shape 261"/>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262" name="Shape 26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263" name="Shape 263"/>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7" name="Shape 57"/>
          <p:cNvSpPr txBox="1"/>
          <p:nvPr>
            <p:ph idx="1" type="body"/>
          </p:nvPr>
        </p:nvSpPr>
        <p:spPr>
          <a:xfrm>
            <a:off x="685800" y="4400550"/>
            <a:ext cx="5486400" cy="360045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58" name="Shape 58"/>
          <p:cNvSpPr txBox="1"/>
          <p:nvPr>
            <p:ph idx="12" type="sldNum"/>
          </p:nvPr>
        </p:nvSpPr>
        <p:spPr>
          <a:xfrm>
            <a:off x="3884613" y="8685213"/>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Shape 286"/>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287" name="Shape 28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288" name="Shape 288"/>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Shape 315"/>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316" name="Shape 31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317" name="Shape 317"/>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Shape 35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54" name="Shape 354"/>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355" name="Shape 355"/>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Shape 36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66" name="Shape 366"/>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a:p>
        </p:txBody>
      </p:sp>
      <p:sp>
        <p:nvSpPr>
          <p:cNvPr id="367" name="Shape 367"/>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Shape 37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73" name="Shape 373"/>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374" name="Shape 374"/>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Shape 37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80" name="Shape 380"/>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381" name="Shape 381"/>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Shape 38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87" name="Shape 387"/>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388" name="Shape 388"/>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Shape 39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94" name="Shape 394"/>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395" name="Shape 395"/>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Shape 400"/>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401" name="Shape 40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Shape 40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07" name="Shape 407"/>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408" name="Shape 408"/>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4" name="Shape 64"/>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1" sz="1200" u="none" cap="none" strike="noStrike">
              <a:solidFill>
                <a:schemeClr val="dk1"/>
              </a:solidFill>
              <a:latin typeface="Calibri"/>
              <a:ea typeface="Calibri"/>
              <a:cs typeface="Calibri"/>
              <a:sym typeface="Calibri"/>
            </a:endParaRPr>
          </a:p>
        </p:txBody>
      </p:sp>
      <p:sp>
        <p:nvSpPr>
          <p:cNvPr id="65" name="Shape 65"/>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Shape 413"/>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414" name="Shape 41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Shape 419"/>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420" name="Shape 42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4" name="Shape 424"/>
        <p:cNvGrpSpPr/>
        <p:nvPr/>
      </p:nvGrpSpPr>
      <p:grpSpPr>
        <a:xfrm>
          <a:off x="0" y="0"/>
          <a:ext cx="0" cy="0"/>
          <a:chOff x="0" y="0"/>
          <a:chExt cx="0" cy="0"/>
        </a:xfrm>
      </p:grpSpPr>
      <p:sp>
        <p:nvSpPr>
          <p:cNvPr id="425" name="Shape 42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26" name="Shape 426"/>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427" name="Shape 427"/>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Shape 432"/>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433" name="Shape 43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7" name="Shape 437"/>
        <p:cNvGrpSpPr/>
        <p:nvPr/>
      </p:nvGrpSpPr>
      <p:grpSpPr>
        <a:xfrm>
          <a:off x="0" y="0"/>
          <a:ext cx="0" cy="0"/>
          <a:chOff x="0" y="0"/>
          <a:chExt cx="0" cy="0"/>
        </a:xfrm>
      </p:grpSpPr>
      <p:sp>
        <p:nvSpPr>
          <p:cNvPr id="438" name="Shape 438"/>
          <p:cNvSpPr txBox="1"/>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439" name="Shape 43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440" name="Shape 440"/>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4" name="Shape 444"/>
        <p:cNvGrpSpPr/>
        <p:nvPr/>
      </p:nvGrpSpPr>
      <p:grpSpPr>
        <a:xfrm>
          <a:off x="0" y="0"/>
          <a:ext cx="0" cy="0"/>
          <a:chOff x="0" y="0"/>
          <a:chExt cx="0" cy="0"/>
        </a:xfrm>
      </p:grpSpPr>
      <p:sp>
        <p:nvSpPr>
          <p:cNvPr id="445" name="Shape 445"/>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446" name="Shape 44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0" name="Shape 450"/>
        <p:cNvGrpSpPr/>
        <p:nvPr/>
      </p:nvGrpSpPr>
      <p:grpSpPr>
        <a:xfrm>
          <a:off x="0" y="0"/>
          <a:ext cx="0" cy="0"/>
          <a:chOff x="0" y="0"/>
          <a:chExt cx="0" cy="0"/>
        </a:xfrm>
      </p:grpSpPr>
      <p:sp>
        <p:nvSpPr>
          <p:cNvPr id="451" name="Shape 45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52" name="Shape 452"/>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453" name="Shape 453"/>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Shape 459"/>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460" name="Shape 46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461" name="Shape 461"/>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5" name="Shape 465"/>
        <p:cNvGrpSpPr/>
        <p:nvPr/>
      </p:nvGrpSpPr>
      <p:grpSpPr>
        <a:xfrm>
          <a:off x="0" y="0"/>
          <a:ext cx="0" cy="0"/>
          <a:chOff x="0" y="0"/>
          <a:chExt cx="0" cy="0"/>
        </a:xfrm>
      </p:grpSpPr>
      <p:sp>
        <p:nvSpPr>
          <p:cNvPr id="466" name="Shape 466"/>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467" name="Shape 46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1" name="Shape 471"/>
        <p:cNvGrpSpPr/>
        <p:nvPr/>
      </p:nvGrpSpPr>
      <p:grpSpPr>
        <a:xfrm>
          <a:off x="0" y="0"/>
          <a:ext cx="0" cy="0"/>
          <a:chOff x="0" y="0"/>
          <a:chExt cx="0" cy="0"/>
        </a:xfrm>
      </p:grpSpPr>
      <p:sp>
        <p:nvSpPr>
          <p:cNvPr id="472" name="Shape 472"/>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473" name="Shape 47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474" name="Shape 474"/>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Shape 70"/>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rtl="0">
              <a:spcBef>
                <a:spcPts val="0"/>
              </a:spcBef>
              <a:buNone/>
            </a:pPr>
            <a:r>
              <a:t/>
            </a:r>
            <a:endParaRPr/>
          </a:p>
        </p:txBody>
      </p:sp>
      <p:sp>
        <p:nvSpPr>
          <p:cNvPr id="71" name="Shape 7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8" name="Shape 478"/>
        <p:cNvGrpSpPr/>
        <p:nvPr/>
      </p:nvGrpSpPr>
      <p:grpSpPr>
        <a:xfrm>
          <a:off x="0" y="0"/>
          <a:ext cx="0" cy="0"/>
          <a:chOff x="0" y="0"/>
          <a:chExt cx="0" cy="0"/>
        </a:xfrm>
      </p:grpSpPr>
      <p:sp>
        <p:nvSpPr>
          <p:cNvPr id="479" name="Shape 479"/>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480" name="Shape 48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481" name="Shape 481"/>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5" name="Shape 485"/>
        <p:cNvGrpSpPr/>
        <p:nvPr/>
      </p:nvGrpSpPr>
      <p:grpSpPr>
        <a:xfrm>
          <a:off x="0" y="0"/>
          <a:ext cx="0" cy="0"/>
          <a:chOff x="0" y="0"/>
          <a:chExt cx="0" cy="0"/>
        </a:xfrm>
      </p:grpSpPr>
      <p:sp>
        <p:nvSpPr>
          <p:cNvPr id="486" name="Shape 486"/>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487" name="Shape 48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6" name="Shape 496"/>
        <p:cNvGrpSpPr/>
        <p:nvPr/>
      </p:nvGrpSpPr>
      <p:grpSpPr>
        <a:xfrm>
          <a:off x="0" y="0"/>
          <a:ext cx="0" cy="0"/>
          <a:chOff x="0" y="0"/>
          <a:chExt cx="0" cy="0"/>
        </a:xfrm>
      </p:grpSpPr>
      <p:sp>
        <p:nvSpPr>
          <p:cNvPr id="497" name="Shape 497"/>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498" name="Shape 49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2" name="Shape 502"/>
        <p:cNvGrpSpPr/>
        <p:nvPr/>
      </p:nvGrpSpPr>
      <p:grpSpPr>
        <a:xfrm>
          <a:off x="0" y="0"/>
          <a:ext cx="0" cy="0"/>
          <a:chOff x="0" y="0"/>
          <a:chExt cx="0" cy="0"/>
        </a:xfrm>
      </p:grpSpPr>
      <p:sp>
        <p:nvSpPr>
          <p:cNvPr id="503" name="Shape 503"/>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504" name="Shape 50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505" name="Shape 505"/>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9" name="Shape 509"/>
        <p:cNvGrpSpPr/>
        <p:nvPr/>
      </p:nvGrpSpPr>
      <p:grpSpPr>
        <a:xfrm>
          <a:off x="0" y="0"/>
          <a:ext cx="0" cy="0"/>
          <a:chOff x="0" y="0"/>
          <a:chExt cx="0" cy="0"/>
        </a:xfrm>
      </p:grpSpPr>
      <p:sp>
        <p:nvSpPr>
          <p:cNvPr id="510" name="Shape 51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11" name="Shape 511"/>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512" name="Shape 512"/>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6" name="Shape 516"/>
        <p:cNvGrpSpPr/>
        <p:nvPr/>
      </p:nvGrpSpPr>
      <p:grpSpPr>
        <a:xfrm>
          <a:off x="0" y="0"/>
          <a:ext cx="0" cy="0"/>
          <a:chOff x="0" y="0"/>
          <a:chExt cx="0" cy="0"/>
        </a:xfrm>
      </p:grpSpPr>
      <p:sp>
        <p:nvSpPr>
          <p:cNvPr id="517" name="Shape 517"/>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518" name="Shape 51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519" name="Shape 519"/>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4" name="Shape 524"/>
        <p:cNvGrpSpPr/>
        <p:nvPr/>
      </p:nvGrpSpPr>
      <p:grpSpPr>
        <a:xfrm>
          <a:off x="0" y="0"/>
          <a:ext cx="0" cy="0"/>
          <a:chOff x="0" y="0"/>
          <a:chExt cx="0" cy="0"/>
        </a:xfrm>
      </p:grpSpPr>
      <p:sp>
        <p:nvSpPr>
          <p:cNvPr id="525" name="Shape 525"/>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526" name="Shape 52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527" name="Shape 527"/>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1" name="Shape 531"/>
        <p:cNvGrpSpPr/>
        <p:nvPr/>
      </p:nvGrpSpPr>
      <p:grpSpPr>
        <a:xfrm>
          <a:off x="0" y="0"/>
          <a:ext cx="0" cy="0"/>
          <a:chOff x="0" y="0"/>
          <a:chExt cx="0" cy="0"/>
        </a:xfrm>
      </p:grpSpPr>
      <p:sp>
        <p:nvSpPr>
          <p:cNvPr id="532" name="Shape 532"/>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533" name="Shape 53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534" name="Shape 534"/>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Cambria"/>
              <a:ea typeface="Cambria"/>
              <a:cs typeface="Cambria"/>
              <a:sym typeface="Cambria"/>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1" name="Shape 541"/>
        <p:cNvGrpSpPr/>
        <p:nvPr/>
      </p:nvGrpSpPr>
      <p:grpSpPr>
        <a:xfrm>
          <a:off x="0" y="0"/>
          <a:ext cx="0" cy="0"/>
          <a:chOff x="0" y="0"/>
          <a:chExt cx="0" cy="0"/>
        </a:xfrm>
      </p:grpSpPr>
      <p:sp>
        <p:nvSpPr>
          <p:cNvPr id="542" name="Shape 54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43" name="Shape 543"/>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44" name="Shape 544"/>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8" name="Shape 548"/>
        <p:cNvGrpSpPr/>
        <p:nvPr/>
      </p:nvGrpSpPr>
      <p:grpSpPr>
        <a:xfrm>
          <a:off x="0" y="0"/>
          <a:ext cx="0" cy="0"/>
          <a:chOff x="0" y="0"/>
          <a:chExt cx="0" cy="0"/>
        </a:xfrm>
      </p:grpSpPr>
      <p:sp>
        <p:nvSpPr>
          <p:cNvPr id="549" name="Shape 54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50" name="Shape 550"/>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51" name="Shape 551"/>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Shape 76"/>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77" name="Shape 7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5" name="Shape 555"/>
        <p:cNvGrpSpPr/>
        <p:nvPr/>
      </p:nvGrpSpPr>
      <p:grpSpPr>
        <a:xfrm>
          <a:off x="0" y="0"/>
          <a:ext cx="0" cy="0"/>
          <a:chOff x="0" y="0"/>
          <a:chExt cx="0" cy="0"/>
        </a:xfrm>
      </p:grpSpPr>
      <p:sp>
        <p:nvSpPr>
          <p:cNvPr id="556" name="Shape 55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57" name="Shape 557"/>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558" name="Shape 558"/>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2" name="Shape 562"/>
        <p:cNvGrpSpPr/>
        <p:nvPr/>
      </p:nvGrpSpPr>
      <p:grpSpPr>
        <a:xfrm>
          <a:off x="0" y="0"/>
          <a:ext cx="0" cy="0"/>
          <a:chOff x="0" y="0"/>
          <a:chExt cx="0" cy="0"/>
        </a:xfrm>
      </p:grpSpPr>
      <p:sp>
        <p:nvSpPr>
          <p:cNvPr id="563" name="Shape 563"/>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564" name="Shape 56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565" name="Shape 565"/>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Cambria"/>
              <a:ea typeface="Cambria"/>
              <a:cs typeface="Cambria"/>
              <a:sym typeface="Cambria"/>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9" name="Shape 569"/>
        <p:cNvGrpSpPr/>
        <p:nvPr/>
      </p:nvGrpSpPr>
      <p:grpSpPr>
        <a:xfrm>
          <a:off x="0" y="0"/>
          <a:ext cx="0" cy="0"/>
          <a:chOff x="0" y="0"/>
          <a:chExt cx="0" cy="0"/>
        </a:xfrm>
      </p:grpSpPr>
      <p:sp>
        <p:nvSpPr>
          <p:cNvPr id="570" name="Shape 57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71" name="Shape 571"/>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t/>
            </a:r>
            <a:endParaRPr b="1" i="1" sz="1200" u="none" cap="none" strike="noStrike">
              <a:solidFill>
                <a:schemeClr val="dk1"/>
              </a:solidFill>
              <a:latin typeface="Questrial"/>
              <a:ea typeface="Questrial"/>
              <a:cs typeface="Questrial"/>
              <a:sym typeface="Questrial"/>
            </a:endParaRPr>
          </a:p>
        </p:txBody>
      </p:sp>
      <p:sp>
        <p:nvSpPr>
          <p:cNvPr id="572" name="Shape 572"/>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6" name="Shape 576"/>
        <p:cNvGrpSpPr/>
        <p:nvPr/>
      </p:nvGrpSpPr>
      <p:grpSpPr>
        <a:xfrm>
          <a:off x="0" y="0"/>
          <a:ext cx="0" cy="0"/>
          <a:chOff x="0" y="0"/>
          <a:chExt cx="0" cy="0"/>
        </a:xfrm>
      </p:grpSpPr>
      <p:sp>
        <p:nvSpPr>
          <p:cNvPr id="577" name="Shape 57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78" name="Shape 578"/>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579" name="Shape 579"/>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3" name="Shape 583"/>
        <p:cNvGrpSpPr/>
        <p:nvPr/>
      </p:nvGrpSpPr>
      <p:grpSpPr>
        <a:xfrm>
          <a:off x="0" y="0"/>
          <a:ext cx="0" cy="0"/>
          <a:chOff x="0" y="0"/>
          <a:chExt cx="0" cy="0"/>
        </a:xfrm>
      </p:grpSpPr>
      <p:sp>
        <p:nvSpPr>
          <p:cNvPr id="584" name="Shape 58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85" name="Shape 585"/>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586" name="Shape 586"/>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0" name="Shape 590"/>
        <p:cNvGrpSpPr/>
        <p:nvPr/>
      </p:nvGrpSpPr>
      <p:grpSpPr>
        <a:xfrm>
          <a:off x="0" y="0"/>
          <a:ext cx="0" cy="0"/>
          <a:chOff x="0" y="0"/>
          <a:chExt cx="0" cy="0"/>
        </a:xfrm>
      </p:grpSpPr>
      <p:sp>
        <p:nvSpPr>
          <p:cNvPr id="591" name="Shape 591"/>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592" name="Shape 59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593" name="Shape 593"/>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450"/>
              </a:spcBef>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7" name="Shape 597"/>
        <p:cNvGrpSpPr/>
        <p:nvPr/>
      </p:nvGrpSpPr>
      <p:grpSpPr>
        <a:xfrm>
          <a:off x="0" y="0"/>
          <a:ext cx="0" cy="0"/>
          <a:chOff x="0" y="0"/>
          <a:chExt cx="0" cy="0"/>
        </a:xfrm>
      </p:grpSpPr>
      <p:sp>
        <p:nvSpPr>
          <p:cNvPr id="598" name="Shape 59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99" name="Shape 599"/>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76200" lvl="0" marL="76200" marR="0" rtl="0" algn="l">
              <a:spcBef>
                <a:spcPts val="0"/>
              </a:spcBef>
              <a:spcAft>
                <a:spcPts val="0"/>
              </a:spcAft>
              <a:buClr>
                <a:schemeClr val="dk1"/>
              </a:buClr>
              <a:buSzPts val="1200"/>
              <a:buFont typeface="Noto Sans Symbols"/>
              <a:buNone/>
            </a:pPr>
            <a:r>
              <a:t/>
            </a:r>
            <a:endParaRPr b="0" i="0" sz="1200" u="none" cap="none" strike="noStrike">
              <a:solidFill>
                <a:schemeClr val="dk1"/>
              </a:solidFill>
              <a:latin typeface="Questrial"/>
              <a:ea typeface="Questrial"/>
              <a:cs typeface="Questrial"/>
              <a:sym typeface="Questrial"/>
            </a:endParaRP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600" name="Shape 600"/>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4" name="Shape 604"/>
        <p:cNvGrpSpPr/>
        <p:nvPr/>
      </p:nvGrpSpPr>
      <p:grpSpPr>
        <a:xfrm>
          <a:off x="0" y="0"/>
          <a:ext cx="0" cy="0"/>
          <a:chOff x="0" y="0"/>
          <a:chExt cx="0" cy="0"/>
        </a:xfrm>
      </p:grpSpPr>
      <p:sp>
        <p:nvSpPr>
          <p:cNvPr id="605" name="Shape 605"/>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606" name="Shape 60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607" name="Shape 607"/>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Cambria"/>
              <a:ea typeface="Cambria"/>
              <a:cs typeface="Cambria"/>
              <a:sym typeface="Cambria"/>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2" name="Shape 612"/>
        <p:cNvGrpSpPr/>
        <p:nvPr/>
      </p:nvGrpSpPr>
      <p:grpSpPr>
        <a:xfrm>
          <a:off x="0" y="0"/>
          <a:ext cx="0" cy="0"/>
          <a:chOff x="0" y="0"/>
          <a:chExt cx="0" cy="0"/>
        </a:xfrm>
      </p:grpSpPr>
      <p:sp>
        <p:nvSpPr>
          <p:cNvPr id="613" name="Shape 613"/>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614" name="Shape 61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615" name="Shape 615"/>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Cambria"/>
              <a:ea typeface="Cambria"/>
              <a:cs typeface="Cambria"/>
              <a:sym typeface="Cambria"/>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9" name="Shape 619"/>
        <p:cNvGrpSpPr/>
        <p:nvPr/>
      </p:nvGrpSpPr>
      <p:grpSpPr>
        <a:xfrm>
          <a:off x="0" y="0"/>
          <a:ext cx="0" cy="0"/>
          <a:chOff x="0" y="0"/>
          <a:chExt cx="0" cy="0"/>
        </a:xfrm>
      </p:grpSpPr>
      <p:sp>
        <p:nvSpPr>
          <p:cNvPr id="620" name="Shape 620"/>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621" name="Shape 62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622" name="Shape 622"/>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Cambria"/>
              <a:ea typeface="Cambria"/>
              <a:cs typeface="Cambria"/>
              <a:sym typeface="Cambri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83" name="Shape 8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6" name="Shape 626"/>
        <p:cNvGrpSpPr/>
        <p:nvPr/>
      </p:nvGrpSpPr>
      <p:grpSpPr>
        <a:xfrm>
          <a:off x="0" y="0"/>
          <a:ext cx="0" cy="0"/>
          <a:chOff x="0" y="0"/>
          <a:chExt cx="0" cy="0"/>
        </a:xfrm>
      </p:grpSpPr>
      <p:sp>
        <p:nvSpPr>
          <p:cNvPr id="627" name="Shape 627"/>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628" name="Shape 62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629" name="Shape 629"/>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Cambria"/>
              <a:ea typeface="Cambria"/>
              <a:cs typeface="Cambria"/>
              <a:sym typeface="Cambria"/>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4" name="Shape 644"/>
        <p:cNvGrpSpPr/>
        <p:nvPr/>
      </p:nvGrpSpPr>
      <p:grpSpPr>
        <a:xfrm>
          <a:off x="0" y="0"/>
          <a:ext cx="0" cy="0"/>
          <a:chOff x="0" y="0"/>
          <a:chExt cx="0" cy="0"/>
        </a:xfrm>
      </p:grpSpPr>
      <p:sp>
        <p:nvSpPr>
          <p:cNvPr id="645" name="Shape 64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46" name="Shape 646"/>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647" name="Shape 647"/>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1" name="Shape 651"/>
        <p:cNvGrpSpPr/>
        <p:nvPr/>
      </p:nvGrpSpPr>
      <p:grpSpPr>
        <a:xfrm>
          <a:off x="0" y="0"/>
          <a:ext cx="0" cy="0"/>
          <a:chOff x="0" y="0"/>
          <a:chExt cx="0" cy="0"/>
        </a:xfrm>
      </p:grpSpPr>
      <p:sp>
        <p:nvSpPr>
          <p:cNvPr id="652" name="Shape 652"/>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653" name="Shape 65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654" name="Shape 654"/>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8" name="Shape 658"/>
        <p:cNvGrpSpPr/>
        <p:nvPr/>
      </p:nvGrpSpPr>
      <p:grpSpPr>
        <a:xfrm>
          <a:off x="0" y="0"/>
          <a:ext cx="0" cy="0"/>
          <a:chOff x="0" y="0"/>
          <a:chExt cx="0" cy="0"/>
        </a:xfrm>
      </p:grpSpPr>
      <p:sp>
        <p:nvSpPr>
          <p:cNvPr id="659" name="Shape 65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60" name="Shape 660"/>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661" name="Shape 661"/>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5" name="Shape 665"/>
        <p:cNvGrpSpPr/>
        <p:nvPr/>
      </p:nvGrpSpPr>
      <p:grpSpPr>
        <a:xfrm>
          <a:off x="0" y="0"/>
          <a:ext cx="0" cy="0"/>
          <a:chOff x="0" y="0"/>
          <a:chExt cx="0" cy="0"/>
        </a:xfrm>
      </p:grpSpPr>
      <p:sp>
        <p:nvSpPr>
          <p:cNvPr id="666" name="Shape 666"/>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667" name="Shape 66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668" name="Shape 668"/>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2" name="Shape 672"/>
        <p:cNvGrpSpPr/>
        <p:nvPr/>
      </p:nvGrpSpPr>
      <p:grpSpPr>
        <a:xfrm>
          <a:off x="0" y="0"/>
          <a:ext cx="0" cy="0"/>
          <a:chOff x="0" y="0"/>
          <a:chExt cx="0" cy="0"/>
        </a:xfrm>
      </p:grpSpPr>
      <p:sp>
        <p:nvSpPr>
          <p:cNvPr id="673" name="Shape 67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74" name="Shape 674"/>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675" name="Shape 675"/>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9" name="Shape 679"/>
        <p:cNvGrpSpPr/>
        <p:nvPr/>
      </p:nvGrpSpPr>
      <p:grpSpPr>
        <a:xfrm>
          <a:off x="0" y="0"/>
          <a:ext cx="0" cy="0"/>
          <a:chOff x="0" y="0"/>
          <a:chExt cx="0" cy="0"/>
        </a:xfrm>
      </p:grpSpPr>
      <p:sp>
        <p:nvSpPr>
          <p:cNvPr id="680" name="Shape 680"/>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681" name="Shape 68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682" name="Shape 682"/>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6" name="Shape 686"/>
        <p:cNvGrpSpPr/>
        <p:nvPr/>
      </p:nvGrpSpPr>
      <p:grpSpPr>
        <a:xfrm>
          <a:off x="0" y="0"/>
          <a:ext cx="0" cy="0"/>
          <a:chOff x="0" y="0"/>
          <a:chExt cx="0" cy="0"/>
        </a:xfrm>
      </p:grpSpPr>
      <p:sp>
        <p:nvSpPr>
          <p:cNvPr id="687" name="Shape 68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88" name="Shape 688"/>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689" name="Shape 689"/>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3" name="Shape 693"/>
        <p:cNvGrpSpPr/>
        <p:nvPr/>
      </p:nvGrpSpPr>
      <p:grpSpPr>
        <a:xfrm>
          <a:off x="0" y="0"/>
          <a:ext cx="0" cy="0"/>
          <a:chOff x="0" y="0"/>
          <a:chExt cx="0" cy="0"/>
        </a:xfrm>
      </p:grpSpPr>
      <p:sp>
        <p:nvSpPr>
          <p:cNvPr id="694" name="Shape 69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95" name="Shape 695"/>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696" name="Shape 696"/>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0" name="Shape 700"/>
        <p:cNvGrpSpPr/>
        <p:nvPr/>
      </p:nvGrpSpPr>
      <p:grpSpPr>
        <a:xfrm>
          <a:off x="0" y="0"/>
          <a:ext cx="0" cy="0"/>
          <a:chOff x="0" y="0"/>
          <a:chExt cx="0" cy="0"/>
        </a:xfrm>
      </p:grpSpPr>
      <p:sp>
        <p:nvSpPr>
          <p:cNvPr id="701" name="Shape 701"/>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702" name="Shape 70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Shape 88"/>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89" name="Shape 8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1" name="Shape 711"/>
        <p:cNvGrpSpPr/>
        <p:nvPr/>
      </p:nvGrpSpPr>
      <p:grpSpPr>
        <a:xfrm>
          <a:off x="0" y="0"/>
          <a:ext cx="0" cy="0"/>
          <a:chOff x="0" y="0"/>
          <a:chExt cx="0" cy="0"/>
        </a:xfrm>
      </p:grpSpPr>
      <p:sp>
        <p:nvSpPr>
          <p:cNvPr id="712" name="Shape 712"/>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713" name="Shape 71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7" name="Shape 717"/>
        <p:cNvGrpSpPr/>
        <p:nvPr/>
      </p:nvGrpSpPr>
      <p:grpSpPr>
        <a:xfrm>
          <a:off x="0" y="0"/>
          <a:ext cx="0" cy="0"/>
          <a:chOff x="0" y="0"/>
          <a:chExt cx="0" cy="0"/>
        </a:xfrm>
      </p:grpSpPr>
      <p:sp>
        <p:nvSpPr>
          <p:cNvPr id="718" name="Shape 71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19" name="Shape 719"/>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720" name="Shape 720"/>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4" name="Shape 724"/>
        <p:cNvGrpSpPr/>
        <p:nvPr/>
      </p:nvGrpSpPr>
      <p:grpSpPr>
        <a:xfrm>
          <a:off x="0" y="0"/>
          <a:ext cx="0" cy="0"/>
          <a:chOff x="0" y="0"/>
          <a:chExt cx="0" cy="0"/>
        </a:xfrm>
      </p:grpSpPr>
      <p:sp>
        <p:nvSpPr>
          <p:cNvPr id="725" name="Shape 72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26" name="Shape 726"/>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727" name="Shape 727"/>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1" name="Shape 731"/>
        <p:cNvGrpSpPr/>
        <p:nvPr/>
      </p:nvGrpSpPr>
      <p:grpSpPr>
        <a:xfrm>
          <a:off x="0" y="0"/>
          <a:ext cx="0" cy="0"/>
          <a:chOff x="0" y="0"/>
          <a:chExt cx="0" cy="0"/>
        </a:xfrm>
      </p:grpSpPr>
      <p:sp>
        <p:nvSpPr>
          <p:cNvPr id="732" name="Shape 732"/>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733" name="Shape 73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7" name="Shape 737"/>
        <p:cNvGrpSpPr/>
        <p:nvPr/>
      </p:nvGrpSpPr>
      <p:grpSpPr>
        <a:xfrm>
          <a:off x="0" y="0"/>
          <a:ext cx="0" cy="0"/>
          <a:chOff x="0" y="0"/>
          <a:chExt cx="0" cy="0"/>
        </a:xfrm>
      </p:grpSpPr>
      <p:sp>
        <p:nvSpPr>
          <p:cNvPr id="738" name="Shape 738"/>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739" name="Shape 73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3" name="Shape 743"/>
        <p:cNvGrpSpPr/>
        <p:nvPr/>
      </p:nvGrpSpPr>
      <p:grpSpPr>
        <a:xfrm>
          <a:off x="0" y="0"/>
          <a:ext cx="0" cy="0"/>
          <a:chOff x="0" y="0"/>
          <a:chExt cx="0" cy="0"/>
        </a:xfrm>
      </p:grpSpPr>
      <p:sp>
        <p:nvSpPr>
          <p:cNvPr id="744" name="Shape 74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45" name="Shape 745"/>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746" name="Shape 746"/>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0" name="Shape 750"/>
        <p:cNvGrpSpPr/>
        <p:nvPr/>
      </p:nvGrpSpPr>
      <p:grpSpPr>
        <a:xfrm>
          <a:off x="0" y="0"/>
          <a:ext cx="0" cy="0"/>
          <a:chOff x="0" y="0"/>
          <a:chExt cx="0" cy="0"/>
        </a:xfrm>
      </p:grpSpPr>
      <p:sp>
        <p:nvSpPr>
          <p:cNvPr id="751" name="Shape 75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752" name="Shape 752"/>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rtl="0">
              <a:spcBef>
                <a:spcPts val="0"/>
              </a:spcBef>
              <a:buNone/>
            </a:pPr>
            <a:r>
              <a:t/>
            </a:r>
            <a:endParaRPr/>
          </a:p>
        </p:txBody>
      </p:sp>
      <p:sp>
        <p:nvSpPr>
          <p:cNvPr id="753" name="Shape 753"/>
          <p:cNvSpPr txBox="1"/>
          <p:nvPr>
            <p:ph idx="12" type="sldNum"/>
          </p:nvPr>
        </p:nvSpPr>
        <p:spPr>
          <a:xfrm>
            <a:off x="3884613" y="8685213"/>
            <a:ext cx="2971800" cy="458700"/>
          </a:xfrm>
          <a:prstGeom prst="rect">
            <a:avLst/>
          </a:prstGeom>
        </p:spPr>
        <p:txBody>
          <a:bodyPr anchorCtr="0" anchor="b" bIns="45700" lIns="91425" rIns="91425" wrap="square" tIns="45700">
            <a:noAutofit/>
          </a:bodyPr>
          <a:lstStyle/>
          <a:p>
            <a:pPr indent="0" lvl="0" marL="0" rtl="0">
              <a:spcBef>
                <a:spcPts val="0"/>
              </a:spcBef>
              <a:buClr>
                <a:srgbClr val="000000"/>
              </a:buClr>
              <a:buFont typeface="Arial"/>
              <a:buNone/>
            </a:pPr>
            <a:fld id="{00000000-1234-1234-1234-123412341234}" type="slidenum">
              <a:rPr lang="en-US"/>
              <a:t>‹#›</a:t>
            </a:fld>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7" name="Shape 757"/>
        <p:cNvGrpSpPr/>
        <p:nvPr/>
      </p:nvGrpSpPr>
      <p:grpSpPr>
        <a:xfrm>
          <a:off x="0" y="0"/>
          <a:ext cx="0" cy="0"/>
          <a:chOff x="0" y="0"/>
          <a:chExt cx="0" cy="0"/>
        </a:xfrm>
      </p:grpSpPr>
      <p:sp>
        <p:nvSpPr>
          <p:cNvPr id="758" name="Shape 758"/>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759" name="Shape 75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3" name="Shape 763"/>
        <p:cNvGrpSpPr/>
        <p:nvPr/>
      </p:nvGrpSpPr>
      <p:grpSpPr>
        <a:xfrm>
          <a:off x="0" y="0"/>
          <a:ext cx="0" cy="0"/>
          <a:chOff x="0" y="0"/>
          <a:chExt cx="0" cy="0"/>
        </a:xfrm>
      </p:grpSpPr>
      <p:sp>
        <p:nvSpPr>
          <p:cNvPr id="764" name="Shape 764"/>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765" name="Shape 76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4" name="Shape 774"/>
        <p:cNvGrpSpPr/>
        <p:nvPr/>
      </p:nvGrpSpPr>
      <p:grpSpPr>
        <a:xfrm>
          <a:off x="0" y="0"/>
          <a:ext cx="0" cy="0"/>
          <a:chOff x="0" y="0"/>
          <a:chExt cx="0" cy="0"/>
        </a:xfrm>
      </p:grpSpPr>
      <p:sp>
        <p:nvSpPr>
          <p:cNvPr id="775" name="Shape 77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76" name="Shape 776"/>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777" name="Shape 777"/>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5" name="Shape 95"/>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96" name="Shape 96"/>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1" name="Shape 781"/>
        <p:cNvGrpSpPr/>
        <p:nvPr/>
      </p:nvGrpSpPr>
      <p:grpSpPr>
        <a:xfrm>
          <a:off x="0" y="0"/>
          <a:ext cx="0" cy="0"/>
          <a:chOff x="0" y="0"/>
          <a:chExt cx="0" cy="0"/>
        </a:xfrm>
      </p:grpSpPr>
      <p:sp>
        <p:nvSpPr>
          <p:cNvPr id="782" name="Shape 782"/>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783" name="Shape 78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784" name="Shape 784"/>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9" name="Shape 789"/>
        <p:cNvGrpSpPr/>
        <p:nvPr/>
      </p:nvGrpSpPr>
      <p:grpSpPr>
        <a:xfrm>
          <a:off x="0" y="0"/>
          <a:ext cx="0" cy="0"/>
          <a:chOff x="0" y="0"/>
          <a:chExt cx="0" cy="0"/>
        </a:xfrm>
      </p:grpSpPr>
      <p:sp>
        <p:nvSpPr>
          <p:cNvPr id="790" name="Shape 790"/>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791" name="Shape 79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792" name="Shape 792"/>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7" name="Shape 797"/>
        <p:cNvGrpSpPr/>
        <p:nvPr/>
      </p:nvGrpSpPr>
      <p:grpSpPr>
        <a:xfrm>
          <a:off x="0" y="0"/>
          <a:ext cx="0" cy="0"/>
          <a:chOff x="0" y="0"/>
          <a:chExt cx="0" cy="0"/>
        </a:xfrm>
      </p:grpSpPr>
      <p:sp>
        <p:nvSpPr>
          <p:cNvPr id="798" name="Shape 798"/>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799" name="Shape 79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3" name="Shape 803"/>
        <p:cNvGrpSpPr/>
        <p:nvPr/>
      </p:nvGrpSpPr>
      <p:grpSpPr>
        <a:xfrm>
          <a:off x="0" y="0"/>
          <a:ext cx="0" cy="0"/>
          <a:chOff x="0" y="0"/>
          <a:chExt cx="0" cy="0"/>
        </a:xfrm>
      </p:grpSpPr>
      <p:sp>
        <p:nvSpPr>
          <p:cNvPr id="804" name="Shape 80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05" name="Shape 805"/>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806" name="Shape 806"/>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9" name="Shape 819"/>
        <p:cNvGrpSpPr/>
        <p:nvPr/>
      </p:nvGrpSpPr>
      <p:grpSpPr>
        <a:xfrm>
          <a:off x="0" y="0"/>
          <a:ext cx="0" cy="0"/>
          <a:chOff x="0" y="0"/>
          <a:chExt cx="0" cy="0"/>
        </a:xfrm>
      </p:grpSpPr>
      <p:sp>
        <p:nvSpPr>
          <p:cNvPr id="820" name="Shape 820"/>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821" name="Shape 82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5" name="Shape 825"/>
        <p:cNvGrpSpPr/>
        <p:nvPr/>
      </p:nvGrpSpPr>
      <p:grpSpPr>
        <a:xfrm>
          <a:off x="0" y="0"/>
          <a:ext cx="0" cy="0"/>
          <a:chOff x="0" y="0"/>
          <a:chExt cx="0" cy="0"/>
        </a:xfrm>
      </p:grpSpPr>
      <p:sp>
        <p:nvSpPr>
          <p:cNvPr id="826" name="Shape 826"/>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827" name="Shape 82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828" name="Shape 828"/>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Cambria"/>
              <a:ea typeface="Cambria"/>
              <a:cs typeface="Cambria"/>
              <a:sym typeface="Cambria"/>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7" name="Shape 837"/>
        <p:cNvGrpSpPr/>
        <p:nvPr/>
      </p:nvGrpSpPr>
      <p:grpSpPr>
        <a:xfrm>
          <a:off x="0" y="0"/>
          <a:ext cx="0" cy="0"/>
          <a:chOff x="0" y="0"/>
          <a:chExt cx="0" cy="0"/>
        </a:xfrm>
      </p:grpSpPr>
      <p:sp>
        <p:nvSpPr>
          <p:cNvPr id="838" name="Shape 83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39" name="Shape 839"/>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840" name="Shape 840"/>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4" name="Shape 844"/>
        <p:cNvGrpSpPr/>
        <p:nvPr/>
      </p:nvGrpSpPr>
      <p:grpSpPr>
        <a:xfrm>
          <a:off x="0" y="0"/>
          <a:ext cx="0" cy="0"/>
          <a:chOff x="0" y="0"/>
          <a:chExt cx="0" cy="0"/>
        </a:xfrm>
      </p:grpSpPr>
      <p:sp>
        <p:nvSpPr>
          <p:cNvPr id="845" name="Shape 845"/>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846" name="Shape 84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847" name="Shape 847"/>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1" name="Shape 851"/>
        <p:cNvGrpSpPr/>
        <p:nvPr/>
      </p:nvGrpSpPr>
      <p:grpSpPr>
        <a:xfrm>
          <a:off x="0" y="0"/>
          <a:ext cx="0" cy="0"/>
          <a:chOff x="0" y="0"/>
          <a:chExt cx="0" cy="0"/>
        </a:xfrm>
      </p:grpSpPr>
      <p:sp>
        <p:nvSpPr>
          <p:cNvPr id="852" name="Shape 852"/>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853" name="Shape 85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854" name="Shape 854"/>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rtl="0">
              <a:spcBef>
                <a:spcPts val="0"/>
              </a:spcBef>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9" name="Shape 859"/>
        <p:cNvGrpSpPr/>
        <p:nvPr/>
      </p:nvGrpSpPr>
      <p:grpSpPr>
        <a:xfrm>
          <a:off x="0" y="0"/>
          <a:ext cx="0" cy="0"/>
          <a:chOff x="0" y="0"/>
          <a:chExt cx="0" cy="0"/>
        </a:xfrm>
      </p:grpSpPr>
      <p:sp>
        <p:nvSpPr>
          <p:cNvPr id="860" name="Shape 860"/>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lang="en-US" sz="1200">
                <a:solidFill>
                  <a:srgbClr val="000000"/>
                </a:solidFill>
                <a:latin typeface="Arial"/>
                <a:ea typeface="Arial"/>
                <a:cs typeface="Arial"/>
                <a:sym typeface="Arial"/>
              </a:rPr>
              <a:t>‹#›</a:t>
            </a:fld>
          </a:p>
        </p:txBody>
      </p:sp>
      <p:sp>
        <p:nvSpPr>
          <p:cNvPr id="861" name="Shape 86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862" name="Shape 862"/>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450"/>
              </a:spcBef>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2" name="Shape 12"/>
        <p:cNvGrpSpPr/>
        <p:nvPr/>
      </p:nvGrpSpPr>
      <p:grpSpPr>
        <a:xfrm>
          <a:off x="0" y="0"/>
          <a:ext cx="0" cy="0"/>
          <a:chOff x="0" y="0"/>
          <a:chExt cx="0" cy="0"/>
        </a:xfrm>
      </p:grpSpPr>
      <p:sp>
        <p:nvSpPr>
          <p:cNvPr id="13" name="Shape 13"/>
          <p:cNvSpPr txBox="1"/>
          <p:nvPr>
            <p:ph type="ctrTitle"/>
          </p:nvPr>
        </p:nvSpPr>
        <p:spPr>
          <a:xfrm>
            <a:off x="914400" y="2130428"/>
            <a:ext cx="10363200" cy="1470000"/>
          </a:xfrm>
          <a:prstGeom prst="rect">
            <a:avLst/>
          </a:prstGeom>
          <a:noFill/>
          <a:ln>
            <a:noFill/>
          </a:ln>
        </p:spPr>
        <p:txBody>
          <a:bodyPr anchorCtr="0" anchor="ctr" bIns="91425" lIns="91425" rIns="91425" wrap="square" tIns="91425"/>
          <a:lstStyle>
            <a:lvl1pPr indent="0" lvl="0" marL="0" marR="0" rtl="0" algn="ctr">
              <a:spcBef>
                <a:spcPts val="0"/>
              </a:spcBef>
              <a:buClr>
                <a:schemeClr val="dk2"/>
              </a:buClr>
              <a:buSzPts val="1400"/>
              <a:buFont typeface="Questrial"/>
              <a:buNone/>
              <a:defRPr b="1" i="0" sz="4800" u="none" cap="none" strike="noStrike">
                <a:solidFill>
                  <a:schemeClr val="dk2"/>
                </a:solidFill>
                <a:latin typeface="Questrial"/>
                <a:ea typeface="Questrial"/>
                <a:cs typeface="Questrial"/>
                <a:sym typeface="Questrial"/>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14" name="Shape 14"/>
          <p:cNvSpPr txBox="1"/>
          <p:nvPr>
            <p:ph idx="1" type="subTitle"/>
          </p:nvPr>
        </p:nvSpPr>
        <p:spPr>
          <a:xfrm>
            <a:off x="1828800" y="3886200"/>
            <a:ext cx="8534400" cy="1752600"/>
          </a:xfrm>
          <a:prstGeom prst="rect">
            <a:avLst/>
          </a:prstGeom>
          <a:noFill/>
          <a:ln>
            <a:noFill/>
          </a:ln>
        </p:spPr>
        <p:txBody>
          <a:bodyPr anchorCtr="0" anchor="t" bIns="91425" lIns="91425" rIns="91425" wrap="square" tIns="91425"/>
          <a:lstStyle>
            <a:lvl1pPr indent="0" lvl="0" marL="0" marR="0" rtl="0" algn="ctr">
              <a:spcBef>
                <a:spcPts val="800"/>
              </a:spcBef>
              <a:buClr>
                <a:srgbClr val="A6BD91"/>
              </a:buClr>
              <a:buSzPts val="4000"/>
              <a:buFont typeface="Noto Sans Symbols"/>
              <a:buNone/>
              <a:defRPr b="0" i="0" sz="4000" u="none" cap="none" strike="noStrike">
                <a:solidFill>
                  <a:srgbClr val="A6BD91"/>
                </a:solidFill>
                <a:latin typeface="Questrial"/>
                <a:ea typeface="Questrial"/>
                <a:cs typeface="Questrial"/>
                <a:sym typeface="Questrial"/>
              </a:defRPr>
            </a:lvl1pPr>
            <a:lvl2pPr indent="0" lvl="1" marL="457200" marR="0" rtl="0" algn="ctr">
              <a:spcBef>
                <a:spcPts val="720"/>
              </a:spcBef>
              <a:buClr>
                <a:srgbClr val="A6BD91"/>
              </a:buClr>
              <a:buSzPts val="3600"/>
              <a:buFont typeface="Arial"/>
              <a:buNone/>
              <a:defRPr b="0" i="0" sz="3600" u="none" cap="none" strike="noStrike">
                <a:solidFill>
                  <a:srgbClr val="A6BD91"/>
                </a:solidFill>
                <a:latin typeface="Questrial"/>
                <a:ea typeface="Questrial"/>
                <a:cs typeface="Questrial"/>
                <a:sym typeface="Questrial"/>
              </a:defRPr>
            </a:lvl2pPr>
            <a:lvl3pPr indent="0" lvl="2" marL="914400" marR="0" rtl="0" algn="ctr">
              <a:spcBef>
                <a:spcPts val="640"/>
              </a:spcBef>
              <a:buClr>
                <a:srgbClr val="A6BD91"/>
              </a:buClr>
              <a:buSzPts val="3200"/>
              <a:buFont typeface="Noto Sans Symbols"/>
              <a:buNone/>
              <a:defRPr b="0" i="0" sz="3200" u="none" cap="none" strike="noStrike">
                <a:solidFill>
                  <a:srgbClr val="A6BD91"/>
                </a:solidFill>
                <a:latin typeface="Questrial"/>
                <a:ea typeface="Questrial"/>
                <a:cs typeface="Questrial"/>
                <a:sym typeface="Questrial"/>
              </a:defRPr>
            </a:lvl3pPr>
            <a:lvl4pPr indent="0" lvl="3" marL="1371600" marR="0" rtl="0" algn="ctr">
              <a:spcBef>
                <a:spcPts val="560"/>
              </a:spcBef>
              <a:buClr>
                <a:srgbClr val="A6BD91"/>
              </a:buClr>
              <a:buSzPts val="2800"/>
              <a:buFont typeface="Arial"/>
              <a:buNone/>
              <a:defRPr b="0" i="0" sz="2800" u="none" cap="none" strike="noStrike">
                <a:solidFill>
                  <a:srgbClr val="A6BD91"/>
                </a:solidFill>
                <a:latin typeface="Questrial"/>
                <a:ea typeface="Questrial"/>
                <a:cs typeface="Questrial"/>
                <a:sym typeface="Questrial"/>
              </a:defRPr>
            </a:lvl4pPr>
            <a:lvl5pPr indent="0" lvl="4" marL="1828800" marR="0" rtl="0" algn="ctr">
              <a:spcBef>
                <a:spcPts val="560"/>
              </a:spcBef>
              <a:buClr>
                <a:srgbClr val="A6BD91"/>
              </a:buClr>
              <a:buSzPts val="2800"/>
              <a:buFont typeface="Arial"/>
              <a:buNone/>
              <a:defRPr b="0" i="0" sz="2800" u="none" cap="none" strike="noStrike">
                <a:solidFill>
                  <a:srgbClr val="A6BD91"/>
                </a:solidFill>
                <a:latin typeface="Questrial"/>
                <a:ea typeface="Questrial"/>
                <a:cs typeface="Questrial"/>
                <a:sym typeface="Questrial"/>
              </a:defRPr>
            </a:lvl5pPr>
            <a:lvl6pPr indent="0" lvl="5" marL="2286000" marR="0" rtl="0" algn="ctr">
              <a:spcBef>
                <a:spcPts val="400"/>
              </a:spcBef>
              <a:buClr>
                <a:srgbClr val="A6BD91"/>
              </a:buClr>
              <a:buSzPts val="2000"/>
              <a:buFont typeface="Arial"/>
              <a:buNone/>
              <a:defRPr b="0" i="0" sz="2000" u="none" cap="none" strike="noStrike">
                <a:solidFill>
                  <a:srgbClr val="A6BD91"/>
                </a:solidFill>
                <a:latin typeface="Questrial"/>
                <a:ea typeface="Questrial"/>
                <a:cs typeface="Questrial"/>
                <a:sym typeface="Questrial"/>
              </a:defRPr>
            </a:lvl6pPr>
            <a:lvl7pPr indent="0" lvl="6" marL="2743200" marR="0" rtl="0" algn="ctr">
              <a:spcBef>
                <a:spcPts val="400"/>
              </a:spcBef>
              <a:buClr>
                <a:srgbClr val="A6BD91"/>
              </a:buClr>
              <a:buSzPts val="2000"/>
              <a:buFont typeface="Arial"/>
              <a:buNone/>
              <a:defRPr b="0" i="0" sz="2000" u="none" cap="none" strike="noStrike">
                <a:solidFill>
                  <a:srgbClr val="A6BD91"/>
                </a:solidFill>
                <a:latin typeface="Questrial"/>
                <a:ea typeface="Questrial"/>
                <a:cs typeface="Questrial"/>
                <a:sym typeface="Questrial"/>
              </a:defRPr>
            </a:lvl7pPr>
            <a:lvl8pPr indent="0" lvl="7" marL="3200400" marR="0" rtl="0" algn="ctr">
              <a:spcBef>
                <a:spcPts val="400"/>
              </a:spcBef>
              <a:buClr>
                <a:srgbClr val="A6BD91"/>
              </a:buClr>
              <a:buSzPts val="2000"/>
              <a:buFont typeface="Arial"/>
              <a:buNone/>
              <a:defRPr b="0" i="0" sz="2000" u="none" cap="none" strike="noStrike">
                <a:solidFill>
                  <a:srgbClr val="A6BD91"/>
                </a:solidFill>
                <a:latin typeface="Questrial"/>
                <a:ea typeface="Questrial"/>
                <a:cs typeface="Questrial"/>
                <a:sym typeface="Questrial"/>
              </a:defRPr>
            </a:lvl8pPr>
            <a:lvl9pPr indent="0" lvl="8" marL="3657600" marR="0" rtl="0" algn="ctr">
              <a:spcBef>
                <a:spcPts val="400"/>
              </a:spcBef>
              <a:buClr>
                <a:srgbClr val="A6BD91"/>
              </a:buClr>
              <a:buSzPts val="2000"/>
              <a:buFont typeface="Arial"/>
              <a:buNone/>
              <a:defRPr b="0" i="0" sz="2000" u="none" cap="none" strike="noStrike">
                <a:solidFill>
                  <a:srgbClr val="A6BD91"/>
                </a:solidFill>
                <a:latin typeface="Questrial"/>
                <a:ea typeface="Questrial"/>
                <a:cs typeface="Questrial"/>
                <a:sym typeface="Quest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15" name="Shape 15"/>
        <p:cNvGrpSpPr/>
        <p:nvPr/>
      </p:nvGrpSpPr>
      <p:grpSpPr>
        <a:xfrm>
          <a:off x="0" y="0"/>
          <a:ext cx="0" cy="0"/>
          <a:chOff x="0" y="0"/>
          <a:chExt cx="0" cy="0"/>
        </a:xfrm>
      </p:grpSpPr>
      <p:sp>
        <p:nvSpPr>
          <p:cNvPr id="16" name="Shape 16"/>
          <p:cNvSpPr txBox="1"/>
          <p:nvPr>
            <p:ph type="title"/>
          </p:nvPr>
        </p:nvSpPr>
        <p:spPr>
          <a:xfrm>
            <a:off x="609600" y="274638"/>
            <a:ext cx="10972800" cy="1143000"/>
          </a:xfrm>
          <a:prstGeom prst="rect">
            <a:avLst/>
          </a:prstGeom>
          <a:noFill/>
          <a:ln>
            <a:noFill/>
          </a:ln>
        </p:spPr>
        <p:txBody>
          <a:bodyPr anchorCtr="0" anchor="ctr" bIns="91425" lIns="91425" rIns="91425" wrap="square" tIns="91425"/>
          <a:lstStyle>
            <a:lvl1pPr indent="0" lvl="0" marL="0" marR="0" rtl="0" algn="ctr">
              <a:spcBef>
                <a:spcPts val="0"/>
              </a:spcBef>
              <a:buClr>
                <a:schemeClr val="dk2"/>
              </a:buClr>
              <a:buSzPts val="1400"/>
              <a:buFont typeface="Questrial"/>
              <a:buNone/>
              <a:defRPr b="1" i="0" sz="4800" u="none" cap="none" strike="noStrike">
                <a:solidFill>
                  <a:schemeClr val="dk2"/>
                </a:solidFill>
                <a:latin typeface="Questrial"/>
                <a:ea typeface="Questrial"/>
                <a:cs typeface="Questrial"/>
                <a:sym typeface="Questrial"/>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17" name="Shape 17"/>
          <p:cNvSpPr txBox="1"/>
          <p:nvPr>
            <p:ph idx="1" type="body"/>
          </p:nvPr>
        </p:nvSpPr>
        <p:spPr>
          <a:xfrm>
            <a:off x="609600" y="1600203"/>
            <a:ext cx="10972800" cy="4526100"/>
          </a:xfrm>
          <a:prstGeom prst="rect">
            <a:avLst/>
          </a:prstGeom>
          <a:noFill/>
          <a:ln>
            <a:noFill/>
          </a:ln>
        </p:spPr>
        <p:txBody>
          <a:bodyPr anchorCtr="0" anchor="t" bIns="91425" lIns="91425" rIns="91425" wrap="square" tIns="91425"/>
          <a:lstStyle>
            <a:lvl1pPr indent="-88900" lvl="0" marL="342900" marR="0" rtl="0" algn="l">
              <a:spcBef>
                <a:spcPts val="800"/>
              </a:spcBef>
              <a:buClr>
                <a:schemeClr val="dk1"/>
              </a:buClr>
              <a:buSzPts val="4000"/>
              <a:buFont typeface="Noto Sans Symbols"/>
              <a:buChar char="➢"/>
              <a:defRPr b="0" i="0" sz="4000" u="none" cap="none" strike="noStrike">
                <a:solidFill>
                  <a:schemeClr val="dk1"/>
                </a:solidFill>
                <a:latin typeface="Questrial"/>
                <a:ea typeface="Questrial"/>
                <a:cs typeface="Questrial"/>
                <a:sym typeface="Questrial"/>
              </a:defRPr>
            </a:lvl1pPr>
            <a:lvl2pPr indent="-57150" lvl="1" marL="742950" marR="0" rtl="0" algn="l">
              <a:spcBef>
                <a:spcPts val="720"/>
              </a:spcBef>
              <a:buClr>
                <a:schemeClr val="dk1"/>
              </a:buClr>
              <a:buSzPts val="3600"/>
              <a:buFont typeface="Arial"/>
              <a:buChar char="•"/>
              <a:defRPr b="0" i="0" sz="3600" u="none" cap="none" strike="noStrike">
                <a:solidFill>
                  <a:schemeClr val="dk1"/>
                </a:solidFill>
                <a:latin typeface="Questrial"/>
                <a:ea typeface="Questrial"/>
                <a:cs typeface="Questrial"/>
                <a:sym typeface="Questrial"/>
              </a:defRPr>
            </a:lvl2pPr>
            <a:lvl3pPr indent="-25400" lvl="2" marL="1143000" marR="0" rtl="0" algn="l">
              <a:spcBef>
                <a:spcPts val="640"/>
              </a:spcBef>
              <a:buClr>
                <a:schemeClr val="dk1"/>
              </a:buClr>
              <a:buSzPts val="3200"/>
              <a:buFont typeface="Noto Sans Symbols"/>
              <a:buChar char="▪"/>
              <a:defRPr b="0" i="0" sz="3200" u="none" cap="none" strike="noStrike">
                <a:solidFill>
                  <a:schemeClr val="dk1"/>
                </a:solidFill>
                <a:latin typeface="Questrial"/>
                <a:ea typeface="Questrial"/>
                <a:cs typeface="Questrial"/>
                <a:sym typeface="Questrial"/>
              </a:defRPr>
            </a:lvl3pPr>
            <a:lvl4pPr indent="-50800" lvl="3" marL="1600200" marR="0" rtl="0" algn="l">
              <a:spcBef>
                <a:spcPts val="560"/>
              </a:spcBef>
              <a:buClr>
                <a:schemeClr val="dk1"/>
              </a:buClr>
              <a:buSzPts val="2800"/>
              <a:buFont typeface="Arial"/>
              <a:buChar char="–"/>
              <a:defRPr b="0" i="0" sz="2800" u="none" cap="none" strike="noStrike">
                <a:solidFill>
                  <a:schemeClr val="dk1"/>
                </a:solidFill>
                <a:latin typeface="Questrial"/>
                <a:ea typeface="Questrial"/>
                <a:cs typeface="Questrial"/>
                <a:sym typeface="Questrial"/>
              </a:defRPr>
            </a:lvl4pPr>
            <a:lvl5pPr indent="-50800" lvl="4" marL="2057400" marR="0" rtl="0" algn="l">
              <a:spcBef>
                <a:spcPts val="560"/>
              </a:spcBef>
              <a:buClr>
                <a:schemeClr val="dk1"/>
              </a:buClr>
              <a:buSzPts val="2800"/>
              <a:buFont typeface="Arial"/>
              <a:buChar char="»"/>
              <a:defRPr b="0" i="0" sz="2800" u="none" cap="none" strike="noStrike">
                <a:solidFill>
                  <a:schemeClr val="dk1"/>
                </a:solidFill>
                <a:latin typeface="Questrial"/>
                <a:ea typeface="Questrial"/>
                <a:cs typeface="Questrial"/>
                <a:sym typeface="Questrial"/>
              </a:defRPr>
            </a:lvl5pPr>
            <a:lvl6pPr indent="-101600" lvl="5" marL="2514600" marR="0" rtl="0" algn="l">
              <a:spcBef>
                <a:spcPts val="400"/>
              </a:spcBef>
              <a:buClr>
                <a:schemeClr val="dk1"/>
              </a:buClr>
              <a:buSzPts val="2000"/>
              <a:buFont typeface="Arial"/>
              <a:buChar char="•"/>
              <a:defRPr b="0" i="0" sz="2000" u="none" cap="none" strike="noStrike">
                <a:solidFill>
                  <a:schemeClr val="dk1"/>
                </a:solidFill>
                <a:latin typeface="Questrial"/>
                <a:ea typeface="Questrial"/>
                <a:cs typeface="Questrial"/>
                <a:sym typeface="Questrial"/>
              </a:defRPr>
            </a:lvl6pPr>
            <a:lvl7pPr indent="-101600" lvl="6" marL="2971800" marR="0" rtl="0" algn="l">
              <a:spcBef>
                <a:spcPts val="400"/>
              </a:spcBef>
              <a:buClr>
                <a:schemeClr val="dk1"/>
              </a:buClr>
              <a:buSzPts val="2000"/>
              <a:buFont typeface="Arial"/>
              <a:buChar char="•"/>
              <a:defRPr b="0" i="0" sz="2000" u="none" cap="none" strike="noStrike">
                <a:solidFill>
                  <a:schemeClr val="dk1"/>
                </a:solidFill>
                <a:latin typeface="Questrial"/>
                <a:ea typeface="Questrial"/>
                <a:cs typeface="Questrial"/>
                <a:sym typeface="Questrial"/>
              </a:defRPr>
            </a:lvl7pPr>
            <a:lvl8pPr indent="-101600" lvl="7" marL="3429000" marR="0" rtl="0" algn="l">
              <a:spcBef>
                <a:spcPts val="400"/>
              </a:spcBef>
              <a:buClr>
                <a:schemeClr val="dk1"/>
              </a:buClr>
              <a:buSzPts val="2000"/>
              <a:buFont typeface="Arial"/>
              <a:buChar char="•"/>
              <a:defRPr b="0" i="0" sz="2000" u="none" cap="none" strike="noStrike">
                <a:solidFill>
                  <a:schemeClr val="dk1"/>
                </a:solidFill>
                <a:latin typeface="Questrial"/>
                <a:ea typeface="Questrial"/>
                <a:cs typeface="Questrial"/>
                <a:sym typeface="Questrial"/>
              </a:defRPr>
            </a:lvl8pPr>
            <a:lvl9pPr indent="-101600" lvl="8" marL="3886200" marR="0" rtl="0" algn="l">
              <a:spcBef>
                <a:spcPts val="400"/>
              </a:spcBef>
              <a:buClr>
                <a:schemeClr val="dk1"/>
              </a:buClr>
              <a:buSzPts val="2000"/>
              <a:buFont typeface="Arial"/>
              <a:buChar char="•"/>
              <a:defRPr b="0" i="0" sz="2000" u="none" cap="none" strike="noStrike">
                <a:solidFill>
                  <a:schemeClr val="dk1"/>
                </a:solidFill>
                <a:latin typeface="Questrial"/>
                <a:ea typeface="Questrial"/>
                <a:cs typeface="Questrial"/>
                <a:sym typeface="Quest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21" name="Shape 21"/>
        <p:cNvGrpSpPr/>
        <p:nvPr/>
      </p:nvGrpSpPr>
      <p:grpSpPr>
        <a:xfrm>
          <a:off x="0" y="0"/>
          <a:ext cx="0" cy="0"/>
          <a:chOff x="0" y="0"/>
          <a:chExt cx="0" cy="0"/>
        </a:xfrm>
      </p:grpSpPr>
      <p:sp>
        <p:nvSpPr>
          <p:cNvPr id="22" name="Shape 22"/>
          <p:cNvSpPr txBox="1"/>
          <p:nvPr>
            <p:ph type="ctrTitle"/>
          </p:nvPr>
        </p:nvSpPr>
        <p:spPr>
          <a:xfrm>
            <a:off x="914400" y="2130428"/>
            <a:ext cx="10363200" cy="1470000"/>
          </a:xfrm>
          <a:prstGeom prst="rect">
            <a:avLst/>
          </a:prstGeom>
          <a:noFill/>
          <a:ln>
            <a:noFill/>
          </a:ln>
        </p:spPr>
        <p:txBody>
          <a:bodyPr anchorCtr="0" anchor="ctr" bIns="91425" lIns="91425" rIns="91425" wrap="square" tIns="91425"/>
          <a:lstStyle>
            <a:lvl1pPr indent="0" lvl="0" marL="0" marR="0" rtl="0" algn="ctr">
              <a:spcBef>
                <a:spcPts val="0"/>
              </a:spcBef>
              <a:buClr>
                <a:schemeClr val="dk2"/>
              </a:buClr>
              <a:buSzPts val="1400"/>
              <a:buFont typeface="Questrial"/>
              <a:buNone/>
              <a:defRPr b="1" i="0" sz="4800" u="none" cap="none" strike="noStrike">
                <a:solidFill>
                  <a:schemeClr val="dk2"/>
                </a:solidFill>
                <a:latin typeface="Questrial"/>
                <a:ea typeface="Questrial"/>
                <a:cs typeface="Questrial"/>
                <a:sym typeface="Questrial"/>
              </a:defRPr>
            </a:lvl1pPr>
            <a:lvl2pPr indent="0" lvl="1" rtl="0">
              <a:spcBef>
                <a:spcPts val="0"/>
              </a:spcBef>
              <a:buSzPts val="1400"/>
              <a:buNone/>
              <a:defRPr sz="1800"/>
            </a:lvl2pPr>
            <a:lvl3pPr indent="0" lvl="2" rtl="0">
              <a:spcBef>
                <a:spcPts val="0"/>
              </a:spcBef>
              <a:buSzPts val="1400"/>
              <a:buNone/>
              <a:defRPr sz="1800"/>
            </a:lvl3pPr>
            <a:lvl4pPr indent="0" lvl="3" rtl="0">
              <a:spcBef>
                <a:spcPts val="0"/>
              </a:spcBef>
              <a:buSzPts val="1400"/>
              <a:buNone/>
              <a:defRPr sz="1800"/>
            </a:lvl4pPr>
            <a:lvl5pPr indent="0" lvl="4" rtl="0">
              <a:spcBef>
                <a:spcPts val="0"/>
              </a:spcBef>
              <a:buSzPts val="1400"/>
              <a:buNone/>
              <a:defRPr sz="1800"/>
            </a:lvl5pPr>
            <a:lvl6pPr indent="0" lvl="5" rtl="0">
              <a:spcBef>
                <a:spcPts val="0"/>
              </a:spcBef>
              <a:buSzPts val="1400"/>
              <a:buNone/>
              <a:defRPr sz="1800"/>
            </a:lvl6pPr>
            <a:lvl7pPr indent="0" lvl="6" rtl="0">
              <a:spcBef>
                <a:spcPts val="0"/>
              </a:spcBef>
              <a:buSzPts val="1400"/>
              <a:buNone/>
              <a:defRPr sz="1800"/>
            </a:lvl7pPr>
            <a:lvl8pPr indent="0" lvl="7" rtl="0">
              <a:spcBef>
                <a:spcPts val="0"/>
              </a:spcBef>
              <a:buSzPts val="1400"/>
              <a:buNone/>
              <a:defRPr sz="1800"/>
            </a:lvl8pPr>
            <a:lvl9pPr indent="0" lvl="8" rtl="0">
              <a:spcBef>
                <a:spcPts val="0"/>
              </a:spcBef>
              <a:buSzPts val="1400"/>
              <a:buNone/>
              <a:defRPr sz="1800"/>
            </a:lvl9pPr>
          </a:lstStyle>
          <a:p/>
        </p:txBody>
      </p:sp>
      <p:sp>
        <p:nvSpPr>
          <p:cNvPr id="23" name="Shape 23"/>
          <p:cNvSpPr txBox="1"/>
          <p:nvPr>
            <p:ph idx="1" type="subTitle"/>
          </p:nvPr>
        </p:nvSpPr>
        <p:spPr>
          <a:xfrm>
            <a:off x="1828800" y="3886200"/>
            <a:ext cx="8534400" cy="1752600"/>
          </a:xfrm>
          <a:prstGeom prst="rect">
            <a:avLst/>
          </a:prstGeom>
          <a:noFill/>
          <a:ln>
            <a:noFill/>
          </a:ln>
        </p:spPr>
        <p:txBody>
          <a:bodyPr anchorCtr="0" anchor="t" bIns="91425" lIns="91425" rIns="91425" wrap="square" tIns="91425"/>
          <a:lstStyle>
            <a:lvl1pPr indent="0" lvl="0" marL="0" marR="0" rtl="0" algn="ctr">
              <a:spcBef>
                <a:spcPts val="800"/>
              </a:spcBef>
              <a:buClr>
                <a:srgbClr val="A6BD91"/>
              </a:buClr>
              <a:buSzPts val="4000"/>
              <a:buFont typeface="Noto Sans Symbols"/>
              <a:buNone/>
              <a:defRPr b="0" i="0" sz="4000" u="none" cap="none" strike="noStrike">
                <a:solidFill>
                  <a:srgbClr val="A6BD91"/>
                </a:solidFill>
                <a:latin typeface="Questrial"/>
                <a:ea typeface="Questrial"/>
                <a:cs typeface="Questrial"/>
                <a:sym typeface="Questrial"/>
              </a:defRPr>
            </a:lvl1pPr>
            <a:lvl2pPr indent="0" lvl="1" marL="457200" marR="0" rtl="0" algn="ctr">
              <a:spcBef>
                <a:spcPts val="720"/>
              </a:spcBef>
              <a:buClr>
                <a:srgbClr val="A6BD91"/>
              </a:buClr>
              <a:buSzPts val="3600"/>
              <a:buFont typeface="Arial"/>
              <a:buNone/>
              <a:defRPr b="0" i="0" sz="3600" u="none" cap="none" strike="noStrike">
                <a:solidFill>
                  <a:srgbClr val="A6BD91"/>
                </a:solidFill>
                <a:latin typeface="Questrial"/>
                <a:ea typeface="Questrial"/>
                <a:cs typeface="Questrial"/>
                <a:sym typeface="Questrial"/>
              </a:defRPr>
            </a:lvl2pPr>
            <a:lvl3pPr indent="0" lvl="2" marL="914400" marR="0" rtl="0" algn="ctr">
              <a:spcBef>
                <a:spcPts val="640"/>
              </a:spcBef>
              <a:buClr>
                <a:srgbClr val="A6BD91"/>
              </a:buClr>
              <a:buSzPts val="3200"/>
              <a:buFont typeface="Courier New"/>
              <a:buNone/>
              <a:defRPr b="0" i="0" sz="3200" u="none" cap="none" strike="noStrike">
                <a:solidFill>
                  <a:srgbClr val="A6BD91"/>
                </a:solidFill>
                <a:latin typeface="Questrial"/>
                <a:ea typeface="Questrial"/>
                <a:cs typeface="Questrial"/>
                <a:sym typeface="Questrial"/>
              </a:defRPr>
            </a:lvl3pPr>
            <a:lvl4pPr indent="0" lvl="3" marL="1371600" marR="0" rtl="0" algn="ctr">
              <a:spcBef>
                <a:spcPts val="560"/>
              </a:spcBef>
              <a:buClr>
                <a:srgbClr val="A6BD91"/>
              </a:buClr>
              <a:buSzPts val="2800"/>
              <a:buFont typeface="Arial"/>
              <a:buNone/>
              <a:defRPr b="0" i="0" sz="2800" u="none" cap="none" strike="noStrike">
                <a:solidFill>
                  <a:srgbClr val="A6BD91"/>
                </a:solidFill>
                <a:latin typeface="Questrial"/>
                <a:ea typeface="Questrial"/>
                <a:cs typeface="Questrial"/>
                <a:sym typeface="Questrial"/>
              </a:defRPr>
            </a:lvl4pPr>
            <a:lvl5pPr indent="0" lvl="4" marL="1828800" marR="0" rtl="0" algn="ctr">
              <a:spcBef>
                <a:spcPts val="560"/>
              </a:spcBef>
              <a:buClr>
                <a:srgbClr val="A6BD91"/>
              </a:buClr>
              <a:buSzPts val="2800"/>
              <a:buFont typeface="Arial"/>
              <a:buNone/>
              <a:defRPr b="0" i="0" sz="2800" u="none" cap="none" strike="noStrike">
                <a:solidFill>
                  <a:srgbClr val="A6BD91"/>
                </a:solidFill>
                <a:latin typeface="Questrial"/>
                <a:ea typeface="Questrial"/>
                <a:cs typeface="Questrial"/>
                <a:sym typeface="Questrial"/>
              </a:defRPr>
            </a:lvl5pPr>
            <a:lvl6pPr indent="0" lvl="5" marL="2286000" marR="0" rtl="0" algn="ctr">
              <a:spcBef>
                <a:spcPts val="400"/>
              </a:spcBef>
              <a:buClr>
                <a:srgbClr val="A6BD91"/>
              </a:buClr>
              <a:buSzPts val="2000"/>
              <a:buFont typeface="Arial"/>
              <a:buNone/>
              <a:defRPr b="0" i="0" sz="2000" u="none" cap="none" strike="noStrike">
                <a:solidFill>
                  <a:srgbClr val="A6BD91"/>
                </a:solidFill>
                <a:latin typeface="Questrial"/>
                <a:ea typeface="Questrial"/>
                <a:cs typeface="Questrial"/>
                <a:sym typeface="Questrial"/>
              </a:defRPr>
            </a:lvl6pPr>
            <a:lvl7pPr indent="0" lvl="6" marL="2743200" marR="0" rtl="0" algn="ctr">
              <a:spcBef>
                <a:spcPts val="400"/>
              </a:spcBef>
              <a:buClr>
                <a:srgbClr val="A6BD91"/>
              </a:buClr>
              <a:buSzPts val="2000"/>
              <a:buFont typeface="Arial"/>
              <a:buNone/>
              <a:defRPr b="0" i="0" sz="2000" u="none" cap="none" strike="noStrike">
                <a:solidFill>
                  <a:srgbClr val="A6BD91"/>
                </a:solidFill>
                <a:latin typeface="Questrial"/>
                <a:ea typeface="Questrial"/>
                <a:cs typeface="Questrial"/>
                <a:sym typeface="Questrial"/>
              </a:defRPr>
            </a:lvl7pPr>
            <a:lvl8pPr indent="0" lvl="7" marL="3200400" marR="0" rtl="0" algn="ctr">
              <a:spcBef>
                <a:spcPts val="400"/>
              </a:spcBef>
              <a:buClr>
                <a:srgbClr val="A6BD91"/>
              </a:buClr>
              <a:buSzPts val="2000"/>
              <a:buFont typeface="Arial"/>
              <a:buNone/>
              <a:defRPr b="0" i="0" sz="2000" u="none" cap="none" strike="noStrike">
                <a:solidFill>
                  <a:srgbClr val="A6BD91"/>
                </a:solidFill>
                <a:latin typeface="Questrial"/>
                <a:ea typeface="Questrial"/>
                <a:cs typeface="Questrial"/>
                <a:sym typeface="Questrial"/>
              </a:defRPr>
            </a:lvl8pPr>
            <a:lvl9pPr indent="0" lvl="8" marL="3657600" marR="0" rtl="0" algn="ctr">
              <a:spcBef>
                <a:spcPts val="400"/>
              </a:spcBef>
              <a:buClr>
                <a:srgbClr val="A6BD91"/>
              </a:buClr>
              <a:buSzPts val="2000"/>
              <a:buFont typeface="Arial"/>
              <a:buNone/>
              <a:defRPr b="0" i="0" sz="2000" u="none" cap="none" strike="noStrike">
                <a:solidFill>
                  <a:srgbClr val="A6BD91"/>
                </a:solidFill>
                <a:latin typeface="Questrial"/>
                <a:ea typeface="Questrial"/>
                <a:cs typeface="Questrial"/>
                <a:sym typeface="Quest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24" name="Shape 24"/>
        <p:cNvGrpSpPr/>
        <p:nvPr/>
      </p:nvGrpSpPr>
      <p:grpSpPr>
        <a:xfrm>
          <a:off x="0" y="0"/>
          <a:ext cx="0" cy="0"/>
          <a:chOff x="0" y="0"/>
          <a:chExt cx="0" cy="0"/>
        </a:xfrm>
      </p:grpSpPr>
      <p:sp>
        <p:nvSpPr>
          <p:cNvPr id="25" name="Shape 25"/>
          <p:cNvSpPr txBox="1"/>
          <p:nvPr>
            <p:ph type="title"/>
          </p:nvPr>
        </p:nvSpPr>
        <p:spPr>
          <a:xfrm>
            <a:off x="609600" y="274638"/>
            <a:ext cx="10972800" cy="1143000"/>
          </a:xfrm>
          <a:prstGeom prst="rect">
            <a:avLst/>
          </a:prstGeom>
          <a:noFill/>
          <a:ln>
            <a:noFill/>
          </a:ln>
        </p:spPr>
        <p:txBody>
          <a:bodyPr anchorCtr="0" anchor="ctr" bIns="91425" lIns="91425" rIns="91425" wrap="square" tIns="91425"/>
          <a:lstStyle>
            <a:lvl1pPr indent="0" lvl="0" marL="0" marR="0" rtl="0" algn="ctr">
              <a:spcBef>
                <a:spcPts val="0"/>
              </a:spcBef>
              <a:buClr>
                <a:schemeClr val="dk2"/>
              </a:buClr>
              <a:buSzPts val="1400"/>
              <a:buFont typeface="Questrial"/>
              <a:buNone/>
              <a:defRPr b="1" i="0" sz="4800" u="none" cap="none" strike="noStrike">
                <a:solidFill>
                  <a:schemeClr val="dk2"/>
                </a:solidFill>
                <a:latin typeface="Questrial"/>
                <a:ea typeface="Questrial"/>
                <a:cs typeface="Questrial"/>
                <a:sym typeface="Questrial"/>
              </a:defRPr>
            </a:lvl1pPr>
            <a:lvl2pPr indent="0" lvl="1" rtl="0">
              <a:spcBef>
                <a:spcPts val="0"/>
              </a:spcBef>
              <a:buSzPts val="1400"/>
              <a:buNone/>
              <a:defRPr sz="1800"/>
            </a:lvl2pPr>
            <a:lvl3pPr indent="0" lvl="2" rtl="0">
              <a:spcBef>
                <a:spcPts val="0"/>
              </a:spcBef>
              <a:buSzPts val="1400"/>
              <a:buNone/>
              <a:defRPr sz="1800"/>
            </a:lvl3pPr>
            <a:lvl4pPr indent="0" lvl="3" rtl="0">
              <a:spcBef>
                <a:spcPts val="0"/>
              </a:spcBef>
              <a:buSzPts val="1400"/>
              <a:buNone/>
              <a:defRPr sz="1800"/>
            </a:lvl4pPr>
            <a:lvl5pPr indent="0" lvl="4" rtl="0">
              <a:spcBef>
                <a:spcPts val="0"/>
              </a:spcBef>
              <a:buSzPts val="1400"/>
              <a:buNone/>
              <a:defRPr sz="1800"/>
            </a:lvl5pPr>
            <a:lvl6pPr indent="0" lvl="5" rtl="0">
              <a:spcBef>
                <a:spcPts val="0"/>
              </a:spcBef>
              <a:buSzPts val="1400"/>
              <a:buNone/>
              <a:defRPr sz="1800"/>
            </a:lvl6pPr>
            <a:lvl7pPr indent="0" lvl="6" rtl="0">
              <a:spcBef>
                <a:spcPts val="0"/>
              </a:spcBef>
              <a:buSzPts val="1400"/>
              <a:buNone/>
              <a:defRPr sz="1800"/>
            </a:lvl7pPr>
            <a:lvl8pPr indent="0" lvl="7" rtl="0">
              <a:spcBef>
                <a:spcPts val="0"/>
              </a:spcBef>
              <a:buSzPts val="1400"/>
              <a:buNone/>
              <a:defRPr sz="1800"/>
            </a:lvl8pPr>
            <a:lvl9pPr indent="0" lvl="8" rtl="0">
              <a:spcBef>
                <a:spcPts val="0"/>
              </a:spcBef>
              <a:buSzPts val="1400"/>
              <a:buNone/>
              <a:defRPr sz="1800"/>
            </a:lvl9pPr>
          </a:lstStyle>
          <a:p/>
        </p:txBody>
      </p:sp>
      <p:sp>
        <p:nvSpPr>
          <p:cNvPr id="26" name="Shape 26"/>
          <p:cNvSpPr txBox="1"/>
          <p:nvPr>
            <p:ph idx="1" type="body"/>
          </p:nvPr>
        </p:nvSpPr>
        <p:spPr>
          <a:xfrm>
            <a:off x="609600" y="1600203"/>
            <a:ext cx="10972800" cy="4526100"/>
          </a:xfrm>
          <a:prstGeom prst="rect">
            <a:avLst/>
          </a:prstGeom>
          <a:noFill/>
          <a:ln>
            <a:noFill/>
          </a:ln>
        </p:spPr>
        <p:txBody>
          <a:bodyPr anchorCtr="0" anchor="t" bIns="91425" lIns="91425" rIns="91425" wrap="square" tIns="91425"/>
          <a:lstStyle>
            <a:lvl1pPr indent="-88900" lvl="0" marL="342900" marR="0" rtl="0" algn="l">
              <a:spcBef>
                <a:spcPts val="800"/>
              </a:spcBef>
              <a:buClr>
                <a:schemeClr val="dk1"/>
              </a:buClr>
              <a:buSzPts val="4000"/>
              <a:buFont typeface="Noto Sans Symbols"/>
              <a:buChar char="➢"/>
              <a:defRPr b="0" i="0" sz="4000" u="none" cap="none" strike="noStrike">
                <a:solidFill>
                  <a:schemeClr val="dk1"/>
                </a:solidFill>
                <a:latin typeface="Questrial"/>
                <a:ea typeface="Questrial"/>
                <a:cs typeface="Questrial"/>
                <a:sym typeface="Questrial"/>
              </a:defRPr>
            </a:lvl1pPr>
            <a:lvl2pPr indent="-57150" lvl="1" marL="742950" marR="0" rtl="0" algn="l">
              <a:spcBef>
                <a:spcPts val="720"/>
              </a:spcBef>
              <a:buClr>
                <a:schemeClr val="dk1"/>
              </a:buClr>
              <a:buSzPts val="3600"/>
              <a:buFont typeface="Arial"/>
              <a:buChar char="•"/>
              <a:defRPr b="0" i="0" sz="3600" u="none" cap="none" strike="noStrike">
                <a:solidFill>
                  <a:schemeClr val="dk1"/>
                </a:solidFill>
                <a:latin typeface="Questrial"/>
                <a:ea typeface="Questrial"/>
                <a:cs typeface="Questrial"/>
                <a:sym typeface="Questrial"/>
              </a:defRPr>
            </a:lvl2pPr>
            <a:lvl3pPr indent="-25400" lvl="2" marL="1143000" marR="0" rtl="0" algn="l">
              <a:spcBef>
                <a:spcPts val="640"/>
              </a:spcBef>
              <a:buClr>
                <a:schemeClr val="dk1"/>
              </a:buClr>
              <a:buSzPts val="3200"/>
              <a:buFont typeface="Courier New"/>
              <a:buChar char="o"/>
              <a:defRPr b="0" i="0" sz="3200" u="none" cap="none" strike="noStrike">
                <a:solidFill>
                  <a:schemeClr val="dk1"/>
                </a:solidFill>
                <a:latin typeface="Questrial"/>
                <a:ea typeface="Questrial"/>
                <a:cs typeface="Questrial"/>
                <a:sym typeface="Questrial"/>
              </a:defRPr>
            </a:lvl3pPr>
            <a:lvl4pPr indent="-50800" lvl="3" marL="1600200" marR="0" rtl="0" algn="l">
              <a:spcBef>
                <a:spcPts val="560"/>
              </a:spcBef>
              <a:buClr>
                <a:schemeClr val="dk1"/>
              </a:buClr>
              <a:buSzPts val="2800"/>
              <a:buFont typeface="Arial"/>
              <a:buChar char="–"/>
              <a:defRPr b="0" i="0" sz="2800" u="none" cap="none" strike="noStrike">
                <a:solidFill>
                  <a:schemeClr val="dk1"/>
                </a:solidFill>
                <a:latin typeface="Questrial"/>
                <a:ea typeface="Questrial"/>
                <a:cs typeface="Questrial"/>
                <a:sym typeface="Questrial"/>
              </a:defRPr>
            </a:lvl4pPr>
            <a:lvl5pPr indent="-50800" lvl="4" marL="2057400" marR="0" rtl="0" algn="l">
              <a:spcBef>
                <a:spcPts val="560"/>
              </a:spcBef>
              <a:buClr>
                <a:schemeClr val="dk1"/>
              </a:buClr>
              <a:buSzPts val="2800"/>
              <a:buFont typeface="Arial"/>
              <a:buChar char="»"/>
              <a:defRPr b="0" i="0" sz="2800" u="none" cap="none" strike="noStrike">
                <a:solidFill>
                  <a:schemeClr val="dk1"/>
                </a:solidFill>
                <a:latin typeface="Questrial"/>
                <a:ea typeface="Questrial"/>
                <a:cs typeface="Questrial"/>
                <a:sym typeface="Questrial"/>
              </a:defRPr>
            </a:lvl5pPr>
            <a:lvl6pPr indent="-101600" lvl="5" marL="2514600" marR="0" rtl="0" algn="l">
              <a:spcBef>
                <a:spcPts val="400"/>
              </a:spcBef>
              <a:buClr>
                <a:schemeClr val="dk1"/>
              </a:buClr>
              <a:buSzPts val="2000"/>
              <a:buFont typeface="Arial"/>
              <a:buChar char="•"/>
              <a:defRPr b="0" i="0" sz="2000" u="none" cap="none" strike="noStrike">
                <a:solidFill>
                  <a:schemeClr val="dk1"/>
                </a:solidFill>
                <a:latin typeface="Questrial"/>
                <a:ea typeface="Questrial"/>
                <a:cs typeface="Questrial"/>
                <a:sym typeface="Questrial"/>
              </a:defRPr>
            </a:lvl6pPr>
            <a:lvl7pPr indent="-101600" lvl="6" marL="2971800" marR="0" rtl="0" algn="l">
              <a:spcBef>
                <a:spcPts val="400"/>
              </a:spcBef>
              <a:buClr>
                <a:schemeClr val="dk1"/>
              </a:buClr>
              <a:buSzPts val="2000"/>
              <a:buFont typeface="Arial"/>
              <a:buChar char="•"/>
              <a:defRPr b="0" i="0" sz="2000" u="none" cap="none" strike="noStrike">
                <a:solidFill>
                  <a:schemeClr val="dk1"/>
                </a:solidFill>
                <a:latin typeface="Questrial"/>
                <a:ea typeface="Questrial"/>
                <a:cs typeface="Questrial"/>
                <a:sym typeface="Questrial"/>
              </a:defRPr>
            </a:lvl7pPr>
            <a:lvl8pPr indent="-101600" lvl="7" marL="3429000" marR="0" rtl="0" algn="l">
              <a:spcBef>
                <a:spcPts val="400"/>
              </a:spcBef>
              <a:buClr>
                <a:schemeClr val="dk1"/>
              </a:buClr>
              <a:buSzPts val="2000"/>
              <a:buFont typeface="Arial"/>
              <a:buChar char="•"/>
              <a:defRPr b="0" i="0" sz="2000" u="none" cap="none" strike="noStrike">
                <a:solidFill>
                  <a:schemeClr val="dk1"/>
                </a:solidFill>
                <a:latin typeface="Questrial"/>
                <a:ea typeface="Questrial"/>
                <a:cs typeface="Questrial"/>
                <a:sym typeface="Questrial"/>
              </a:defRPr>
            </a:lvl8pPr>
            <a:lvl9pPr indent="-101600" lvl="8" marL="3886200" marR="0" rtl="0" algn="l">
              <a:spcBef>
                <a:spcPts val="400"/>
              </a:spcBef>
              <a:buClr>
                <a:schemeClr val="dk1"/>
              </a:buClr>
              <a:buSzPts val="2000"/>
              <a:buFont typeface="Arial"/>
              <a:buChar char="•"/>
              <a:defRPr b="0" i="0" sz="2000" u="none" cap="none" strike="noStrike">
                <a:solidFill>
                  <a:schemeClr val="dk1"/>
                </a:solidFill>
                <a:latin typeface="Questrial"/>
                <a:ea typeface="Questrial"/>
                <a:cs typeface="Questrial"/>
                <a:sym typeface="Quest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27" name="Shape 27"/>
        <p:cNvGrpSpPr/>
        <p:nvPr/>
      </p:nvGrpSpPr>
      <p:grpSpPr>
        <a:xfrm>
          <a:off x="0" y="0"/>
          <a:ext cx="0" cy="0"/>
          <a:chOff x="0" y="0"/>
          <a:chExt cx="0" cy="0"/>
        </a:xfrm>
      </p:grpSpPr>
      <p:sp>
        <p:nvSpPr>
          <p:cNvPr id="28" name="Shape 28"/>
          <p:cNvSpPr txBox="1"/>
          <p:nvPr>
            <p:ph idx="10" type="dt"/>
          </p:nvPr>
        </p:nvSpPr>
        <p:spPr>
          <a:xfrm rot="-5400000">
            <a:off x="10474928" y="1584899"/>
            <a:ext cx="2438400" cy="487800"/>
          </a:xfrm>
          <a:prstGeom prst="rect">
            <a:avLst/>
          </a:prstGeom>
          <a:noFill/>
          <a:ln>
            <a:noFill/>
          </a:ln>
        </p:spPr>
        <p:txBody>
          <a:bodyPr anchorCtr="0" anchor="t" bIns="91425" lIns="91425" rIns="91425" wrap="square" tIns="91425"/>
          <a:lstStyle>
            <a:lvl1pPr indent="0" lvl="0" marL="0" marR="0" rtl="0" algn="l">
              <a:spcBef>
                <a:spcPts val="0"/>
              </a:spcBef>
              <a:buSzPts val="1400"/>
              <a:buNone/>
              <a:defRPr sz="1800">
                <a:solidFill>
                  <a:schemeClr val="dk1"/>
                </a:solidFill>
                <a:latin typeface="Questrial"/>
                <a:ea typeface="Questrial"/>
                <a:cs typeface="Questrial"/>
                <a:sym typeface="Questrial"/>
              </a:defRPr>
            </a:lvl1pPr>
            <a:lvl2pPr indent="0" lvl="1" marL="457200" marR="0" rtl="0" algn="l">
              <a:spcBef>
                <a:spcPts val="0"/>
              </a:spcBef>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SzPts val="1400"/>
              <a:buNone/>
              <a:defRPr b="0" i="0" sz="1800" u="none" cap="none" strike="noStrike">
                <a:solidFill>
                  <a:schemeClr val="dk1"/>
                </a:solidFill>
                <a:latin typeface="Questrial"/>
                <a:ea typeface="Questrial"/>
                <a:cs typeface="Questrial"/>
                <a:sym typeface="Questrial"/>
              </a:defRPr>
            </a:lvl9pPr>
          </a:lstStyle>
          <a:p/>
        </p:txBody>
      </p:sp>
      <p:sp>
        <p:nvSpPr>
          <p:cNvPr id="29" name="Shape 29"/>
          <p:cNvSpPr txBox="1"/>
          <p:nvPr>
            <p:ph idx="11" type="ftr"/>
          </p:nvPr>
        </p:nvSpPr>
        <p:spPr>
          <a:xfrm rot="-5400000">
            <a:off x="10510478" y="3987730"/>
            <a:ext cx="2367300" cy="487800"/>
          </a:xfrm>
          <a:prstGeom prst="rect">
            <a:avLst/>
          </a:prstGeom>
          <a:noFill/>
          <a:ln>
            <a:noFill/>
          </a:ln>
        </p:spPr>
        <p:txBody>
          <a:bodyPr anchorCtr="0" anchor="t" bIns="91425" lIns="91425" rIns="91425" wrap="square" tIns="91425"/>
          <a:lstStyle>
            <a:lvl1pPr indent="0" lvl="0" marL="0" marR="0" rtl="0" algn="l">
              <a:spcBef>
                <a:spcPts val="0"/>
              </a:spcBef>
              <a:buSzPts val="1400"/>
              <a:buNone/>
              <a:defRPr sz="1800">
                <a:solidFill>
                  <a:schemeClr val="dk1"/>
                </a:solidFill>
                <a:latin typeface="Questrial"/>
                <a:ea typeface="Questrial"/>
                <a:cs typeface="Questrial"/>
                <a:sym typeface="Questrial"/>
              </a:defRPr>
            </a:lvl1pPr>
            <a:lvl2pPr indent="0" lvl="1" marL="457200" marR="0" rtl="0" algn="l">
              <a:spcBef>
                <a:spcPts val="0"/>
              </a:spcBef>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SzPts val="1400"/>
              <a:buNone/>
              <a:defRPr b="0" i="0" sz="1800" u="none" cap="none" strike="noStrike">
                <a:solidFill>
                  <a:schemeClr val="dk1"/>
                </a:solidFill>
                <a:latin typeface="Questrial"/>
                <a:ea typeface="Questrial"/>
                <a:cs typeface="Questrial"/>
                <a:sym typeface="Questrial"/>
              </a:defRPr>
            </a:lvl9pPr>
          </a:lstStyle>
          <a:p/>
        </p:txBody>
      </p:sp>
      <p:sp>
        <p:nvSpPr>
          <p:cNvPr id="30" name="Shape 30"/>
          <p:cNvSpPr/>
          <p:nvPr>
            <p:ph idx="12" type="sldNum"/>
          </p:nvPr>
        </p:nvSpPr>
        <p:spPr>
          <a:xfrm>
            <a:off x="11375717" y="5648960"/>
            <a:ext cx="731400" cy="396300"/>
          </a:xfrm>
          <a:prstGeom prst="bracketPair">
            <a:avLst/>
          </a:prstGeom>
          <a:noFill/>
          <a:ln>
            <a:noFill/>
          </a:ln>
        </p:spPr>
        <p:txBody>
          <a:bodyPr anchorCtr="0" anchor="t" bIns="45700" lIns="91425" rIns="91425" wrap="square" tIns="45700">
            <a:noAutofit/>
          </a:bodyPr>
          <a:lstStyle/>
          <a:p>
            <a:pPr indent="0" lvl="0" marL="0" marR="0" rtl="0" algn="l">
              <a:spcBef>
                <a:spcPts val="0"/>
              </a:spcBef>
              <a:buNone/>
            </a:pPr>
            <a:fld id="{00000000-1234-1234-1234-123412341234}" type="slidenum">
              <a:rPr lang="en-US" sz="1800">
                <a:solidFill>
                  <a:schemeClr val="dk1"/>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1" name="Shape 31"/>
        <p:cNvGrpSpPr/>
        <p:nvPr/>
      </p:nvGrpSpPr>
      <p:grpSpPr>
        <a:xfrm>
          <a:off x="0" y="0"/>
          <a:ext cx="0" cy="0"/>
          <a:chOff x="0" y="0"/>
          <a:chExt cx="0" cy="0"/>
        </a:xfrm>
      </p:grpSpPr>
      <p:sp>
        <p:nvSpPr>
          <p:cNvPr id="32" name="Shape 32"/>
          <p:cNvSpPr txBox="1"/>
          <p:nvPr>
            <p:ph type="title"/>
          </p:nvPr>
        </p:nvSpPr>
        <p:spPr>
          <a:xfrm>
            <a:off x="609600" y="274638"/>
            <a:ext cx="10972800" cy="1143000"/>
          </a:xfrm>
          <a:prstGeom prst="rect">
            <a:avLst/>
          </a:prstGeom>
          <a:noFill/>
          <a:ln>
            <a:noFill/>
          </a:ln>
        </p:spPr>
        <p:txBody>
          <a:bodyPr anchorCtr="0" anchor="ctr" bIns="91425" lIns="91425" rIns="91425" wrap="square" tIns="91425"/>
          <a:lstStyle>
            <a:lvl1pPr indent="0" lvl="0" marL="0" marR="0" rtl="0" algn="ctr">
              <a:spcBef>
                <a:spcPts val="0"/>
              </a:spcBef>
              <a:buClr>
                <a:schemeClr val="dk2"/>
              </a:buClr>
              <a:buSzPts val="1400"/>
              <a:buFont typeface="Questrial"/>
              <a:buNone/>
              <a:defRPr b="1" i="0" sz="4800" u="none" cap="none" strike="noStrike">
                <a:solidFill>
                  <a:schemeClr val="dk2"/>
                </a:solidFill>
                <a:latin typeface="Questrial"/>
                <a:ea typeface="Questrial"/>
                <a:cs typeface="Questrial"/>
                <a:sym typeface="Questrial"/>
              </a:defRPr>
            </a:lvl1pPr>
            <a:lvl2pPr indent="0" lvl="1" rtl="0">
              <a:spcBef>
                <a:spcPts val="0"/>
              </a:spcBef>
              <a:buSzPts val="1400"/>
              <a:buNone/>
              <a:defRPr sz="1800"/>
            </a:lvl2pPr>
            <a:lvl3pPr indent="0" lvl="2" rtl="0">
              <a:spcBef>
                <a:spcPts val="0"/>
              </a:spcBef>
              <a:buSzPts val="1400"/>
              <a:buNone/>
              <a:defRPr sz="1800"/>
            </a:lvl3pPr>
            <a:lvl4pPr indent="0" lvl="3" rtl="0">
              <a:spcBef>
                <a:spcPts val="0"/>
              </a:spcBef>
              <a:buSzPts val="1400"/>
              <a:buNone/>
              <a:defRPr sz="1800"/>
            </a:lvl4pPr>
            <a:lvl5pPr indent="0" lvl="4" rtl="0">
              <a:spcBef>
                <a:spcPts val="0"/>
              </a:spcBef>
              <a:buSzPts val="1400"/>
              <a:buNone/>
              <a:defRPr sz="1800"/>
            </a:lvl5pPr>
            <a:lvl6pPr indent="0" lvl="5" rtl="0">
              <a:spcBef>
                <a:spcPts val="0"/>
              </a:spcBef>
              <a:buSzPts val="1400"/>
              <a:buNone/>
              <a:defRPr sz="1800"/>
            </a:lvl6pPr>
            <a:lvl7pPr indent="0" lvl="6" rtl="0">
              <a:spcBef>
                <a:spcPts val="0"/>
              </a:spcBef>
              <a:buSzPts val="1400"/>
              <a:buNone/>
              <a:defRPr sz="1800"/>
            </a:lvl7pPr>
            <a:lvl8pPr indent="0" lvl="7" rtl="0">
              <a:spcBef>
                <a:spcPts val="0"/>
              </a:spcBef>
              <a:buSzPts val="1400"/>
              <a:buNone/>
              <a:defRPr sz="1800"/>
            </a:lvl8pPr>
            <a:lvl9pPr indent="0" lvl="8" rtl="0">
              <a:spcBef>
                <a:spcPts val="0"/>
              </a:spcBef>
              <a:buSzPts val="1400"/>
              <a:buNone/>
              <a:defRPr sz="1800"/>
            </a:lvl9pPr>
          </a:lstStyle>
          <a:p/>
        </p:txBody>
      </p:sp>
      <p:sp>
        <p:nvSpPr>
          <p:cNvPr id="33" name="Shape 33"/>
          <p:cNvSpPr txBox="1"/>
          <p:nvPr>
            <p:ph idx="10" type="dt"/>
          </p:nvPr>
        </p:nvSpPr>
        <p:spPr>
          <a:xfrm rot="-5400000">
            <a:off x="10474928" y="1584899"/>
            <a:ext cx="2438400" cy="487800"/>
          </a:xfrm>
          <a:prstGeom prst="rect">
            <a:avLst/>
          </a:prstGeom>
          <a:noFill/>
          <a:ln>
            <a:noFill/>
          </a:ln>
        </p:spPr>
        <p:txBody>
          <a:bodyPr anchorCtr="0" anchor="t" bIns="91425" lIns="91425" rIns="91425" wrap="square" tIns="91425"/>
          <a:lstStyle>
            <a:lvl1pPr indent="0" lvl="0" marL="0" marR="0" rtl="0" algn="l">
              <a:spcBef>
                <a:spcPts val="0"/>
              </a:spcBef>
              <a:buSzPts val="1400"/>
              <a:buNone/>
              <a:defRPr sz="1800">
                <a:solidFill>
                  <a:schemeClr val="dk1"/>
                </a:solidFill>
                <a:latin typeface="Questrial"/>
                <a:ea typeface="Questrial"/>
                <a:cs typeface="Questrial"/>
                <a:sym typeface="Questrial"/>
              </a:defRPr>
            </a:lvl1pPr>
            <a:lvl2pPr indent="0" lvl="1" marL="457200" marR="0" rtl="0" algn="l">
              <a:spcBef>
                <a:spcPts val="0"/>
              </a:spcBef>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SzPts val="1400"/>
              <a:buNone/>
              <a:defRPr b="0" i="0" sz="1800" u="none" cap="none" strike="noStrike">
                <a:solidFill>
                  <a:schemeClr val="dk1"/>
                </a:solidFill>
                <a:latin typeface="Questrial"/>
                <a:ea typeface="Questrial"/>
                <a:cs typeface="Questrial"/>
                <a:sym typeface="Questrial"/>
              </a:defRPr>
            </a:lvl9pPr>
          </a:lstStyle>
          <a:p/>
        </p:txBody>
      </p:sp>
      <p:sp>
        <p:nvSpPr>
          <p:cNvPr id="34" name="Shape 34"/>
          <p:cNvSpPr txBox="1"/>
          <p:nvPr>
            <p:ph idx="11" type="ftr"/>
          </p:nvPr>
        </p:nvSpPr>
        <p:spPr>
          <a:xfrm rot="-5400000">
            <a:off x="10510478" y="3987730"/>
            <a:ext cx="2367300" cy="487800"/>
          </a:xfrm>
          <a:prstGeom prst="rect">
            <a:avLst/>
          </a:prstGeom>
          <a:noFill/>
          <a:ln>
            <a:noFill/>
          </a:ln>
        </p:spPr>
        <p:txBody>
          <a:bodyPr anchorCtr="0" anchor="t" bIns="91425" lIns="91425" rIns="91425" wrap="square" tIns="91425"/>
          <a:lstStyle>
            <a:lvl1pPr indent="0" lvl="0" marL="0" marR="0" rtl="0" algn="l">
              <a:spcBef>
                <a:spcPts val="0"/>
              </a:spcBef>
              <a:buSzPts val="1400"/>
              <a:buNone/>
              <a:defRPr sz="1800">
                <a:solidFill>
                  <a:schemeClr val="dk1"/>
                </a:solidFill>
                <a:latin typeface="Questrial"/>
                <a:ea typeface="Questrial"/>
                <a:cs typeface="Questrial"/>
                <a:sym typeface="Questrial"/>
              </a:defRPr>
            </a:lvl1pPr>
            <a:lvl2pPr indent="0" lvl="1" marL="457200" marR="0" rtl="0" algn="l">
              <a:spcBef>
                <a:spcPts val="0"/>
              </a:spcBef>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SzPts val="1400"/>
              <a:buNone/>
              <a:defRPr b="0" i="0" sz="1800" u="none" cap="none" strike="noStrike">
                <a:solidFill>
                  <a:schemeClr val="dk1"/>
                </a:solidFill>
                <a:latin typeface="Questrial"/>
                <a:ea typeface="Questrial"/>
                <a:cs typeface="Questrial"/>
                <a:sym typeface="Questrial"/>
              </a:defRPr>
            </a:lvl9pPr>
          </a:lstStyle>
          <a:p/>
        </p:txBody>
      </p:sp>
      <p:sp>
        <p:nvSpPr>
          <p:cNvPr id="35" name="Shape 35"/>
          <p:cNvSpPr/>
          <p:nvPr>
            <p:ph idx="12" type="sldNum"/>
          </p:nvPr>
        </p:nvSpPr>
        <p:spPr>
          <a:xfrm>
            <a:off x="11375717" y="5648960"/>
            <a:ext cx="731400" cy="396300"/>
          </a:xfrm>
          <a:prstGeom prst="bracketPair">
            <a:avLst/>
          </a:prstGeom>
          <a:noFill/>
          <a:ln>
            <a:noFill/>
          </a:ln>
        </p:spPr>
        <p:txBody>
          <a:bodyPr anchorCtr="0" anchor="t" bIns="45700" lIns="91425" rIns="91425" wrap="square" tIns="45700">
            <a:noAutofit/>
          </a:bodyPr>
          <a:lstStyle/>
          <a:p>
            <a:pPr indent="0" lvl="0" marL="0" marR="0" rtl="0" algn="l">
              <a:spcBef>
                <a:spcPts val="0"/>
              </a:spcBef>
              <a:buNone/>
            </a:pPr>
            <a:fld id="{00000000-1234-1234-1234-123412341234}" type="slidenum">
              <a:rPr lang="en-US" sz="1800">
                <a:solidFill>
                  <a:schemeClr val="dk1"/>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mt="7000"/>
          </a:blip>
          <a:stretch>
            <a:fillRect b="0" l="0" r="0" t="0"/>
          </a:stretch>
        </a:blipFill>
      </p:bgPr>
    </p:bg>
    <p:spTree>
      <p:nvGrpSpPr>
        <p:cNvPr id="9" name="Shape 9"/>
        <p:cNvGrpSpPr/>
        <p:nvPr/>
      </p:nvGrpSpPr>
      <p:grpSpPr>
        <a:xfrm>
          <a:off x="0" y="0"/>
          <a:ext cx="0" cy="0"/>
          <a:chOff x="0" y="0"/>
          <a:chExt cx="0" cy="0"/>
        </a:xfrm>
      </p:grpSpPr>
      <p:sp>
        <p:nvSpPr>
          <p:cNvPr id="10" name="Shape 10"/>
          <p:cNvSpPr txBox="1"/>
          <p:nvPr>
            <p:ph type="title"/>
          </p:nvPr>
        </p:nvSpPr>
        <p:spPr>
          <a:xfrm>
            <a:off x="609600" y="274638"/>
            <a:ext cx="10972800" cy="1143000"/>
          </a:xfrm>
          <a:prstGeom prst="rect">
            <a:avLst/>
          </a:prstGeom>
          <a:noFill/>
          <a:ln>
            <a:noFill/>
          </a:ln>
        </p:spPr>
        <p:txBody>
          <a:bodyPr anchorCtr="0" anchor="ctr" bIns="91425" lIns="91425" rIns="91425" wrap="square" tIns="91425"/>
          <a:lstStyle>
            <a:lvl1pPr indent="0" lvl="0" marL="0" marR="0" rtl="0" algn="ctr">
              <a:spcBef>
                <a:spcPts val="0"/>
              </a:spcBef>
              <a:buClr>
                <a:schemeClr val="dk2"/>
              </a:buClr>
              <a:buSzPts val="1400"/>
              <a:buFont typeface="Questrial"/>
              <a:buNone/>
              <a:defRPr b="1" i="0" sz="4800" u="none" cap="none" strike="noStrike">
                <a:solidFill>
                  <a:schemeClr val="dk2"/>
                </a:solidFill>
                <a:latin typeface="Questrial"/>
                <a:ea typeface="Questrial"/>
                <a:cs typeface="Questrial"/>
                <a:sym typeface="Questrial"/>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11" name="Shape 11"/>
          <p:cNvSpPr txBox="1"/>
          <p:nvPr>
            <p:ph idx="1" type="body"/>
          </p:nvPr>
        </p:nvSpPr>
        <p:spPr>
          <a:xfrm>
            <a:off x="609600" y="1600203"/>
            <a:ext cx="10972800" cy="4526100"/>
          </a:xfrm>
          <a:prstGeom prst="rect">
            <a:avLst/>
          </a:prstGeom>
          <a:noFill/>
          <a:ln>
            <a:noFill/>
          </a:ln>
        </p:spPr>
        <p:txBody>
          <a:bodyPr anchorCtr="0" anchor="t" bIns="91425" lIns="91425" rIns="91425" wrap="square" tIns="91425"/>
          <a:lstStyle>
            <a:lvl1pPr indent="-88900" lvl="0" marL="342900" marR="0" rtl="0" algn="l">
              <a:spcBef>
                <a:spcPts val="800"/>
              </a:spcBef>
              <a:buClr>
                <a:schemeClr val="dk1"/>
              </a:buClr>
              <a:buSzPts val="4000"/>
              <a:buFont typeface="Noto Sans Symbols"/>
              <a:buChar char="➢"/>
              <a:defRPr b="0" i="0" sz="4000" u="none" cap="none" strike="noStrike">
                <a:solidFill>
                  <a:schemeClr val="dk1"/>
                </a:solidFill>
                <a:latin typeface="Questrial"/>
                <a:ea typeface="Questrial"/>
                <a:cs typeface="Questrial"/>
                <a:sym typeface="Questrial"/>
              </a:defRPr>
            </a:lvl1pPr>
            <a:lvl2pPr indent="-57150" lvl="1" marL="742950" marR="0" rtl="0" algn="l">
              <a:spcBef>
                <a:spcPts val="720"/>
              </a:spcBef>
              <a:buClr>
                <a:schemeClr val="dk1"/>
              </a:buClr>
              <a:buSzPts val="3600"/>
              <a:buFont typeface="Arial"/>
              <a:buChar char="•"/>
              <a:defRPr b="0" i="0" sz="3600" u="none" cap="none" strike="noStrike">
                <a:solidFill>
                  <a:schemeClr val="dk1"/>
                </a:solidFill>
                <a:latin typeface="Questrial"/>
                <a:ea typeface="Questrial"/>
                <a:cs typeface="Questrial"/>
                <a:sym typeface="Questrial"/>
              </a:defRPr>
            </a:lvl2pPr>
            <a:lvl3pPr indent="-25400" lvl="2" marL="1143000" marR="0" rtl="0" algn="l">
              <a:spcBef>
                <a:spcPts val="640"/>
              </a:spcBef>
              <a:buClr>
                <a:schemeClr val="dk1"/>
              </a:buClr>
              <a:buSzPts val="3200"/>
              <a:buFont typeface="Noto Sans Symbols"/>
              <a:buChar char="▪"/>
              <a:defRPr b="0" i="0" sz="3200" u="none" cap="none" strike="noStrike">
                <a:solidFill>
                  <a:schemeClr val="dk1"/>
                </a:solidFill>
                <a:latin typeface="Questrial"/>
                <a:ea typeface="Questrial"/>
                <a:cs typeface="Questrial"/>
                <a:sym typeface="Questrial"/>
              </a:defRPr>
            </a:lvl3pPr>
            <a:lvl4pPr indent="-50800" lvl="3" marL="1600200" marR="0" rtl="0" algn="l">
              <a:spcBef>
                <a:spcPts val="560"/>
              </a:spcBef>
              <a:buClr>
                <a:schemeClr val="dk1"/>
              </a:buClr>
              <a:buSzPts val="2800"/>
              <a:buFont typeface="Arial"/>
              <a:buChar char="–"/>
              <a:defRPr b="0" i="0" sz="2800" u="none" cap="none" strike="noStrike">
                <a:solidFill>
                  <a:schemeClr val="dk1"/>
                </a:solidFill>
                <a:latin typeface="Questrial"/>
                <a:ea typeface="Questrial"/>
                <a:cs typeface="Questrial"/>
                <a:sym typeface="Questrial"/>
              </a:defRPr>
            </a:lvl4pPr>
            <a:lvl5pPr indent="-50800" lvl="4" marL="2057400" marR="0" rtl="0" algn="l">
              <a:spcBef>
                <a:spcPts val="560"/>
              </a:spcBef>
              <a:buClr>
                <a:schemeClr val="dk1"/>
              </a:buClr>
              <a:buSzPts val="2800"/>
              <a:buFont typeface="Arial"/>
              <a:buChar char="»"/>
              <a:defRPr b="0" i="0" sz="2800" u="none" cap="none" strike="noStrike">
                <a:solidFill>
                  <a:schemeClr val="dk1"/>
                </a:solidFill>
                <a:latin typeface="Questrial"/>
                <a:ea typeface="Questrial"/>
                <a:cs typeface="Questrial"/>
                <a:sym typeface="Questrial"/>
              </a:defRPr>
            </a:lvl5pPr>
            <a:lvl6pPr indent="-101600" lvl="5" marL="2514600" marR="0" rtl="0" algn="l">
              <a:spcBef>
                <a:spcPts val="400"/>
              </a:spcBef>
              <a:buClr>
                <a:schemeClr val="dk1"/>
              </a:buClr>
              <a:buSzPts val="2000"/>
              <a:buFont typeface="Arial"/>
              <a:buChar char="•"/>
              <a:defRPr b="0" i="0" sz="2000" u="none" cap="none" strike="noStrike">
                <a:solidFill>
                  <a:schemeClr val="dk1"/>
                </a:solidFill>
                <a:latin typeface="Questrial"/>
                <a:ea typeface="Questrial"/>
                <a:cs typeface="Questrial"/>
                <a:sym typeface="Questrial"/>
              </a:defRPr>
            </a:lvl6pPr>
            <a:lvl7pPr indent="-101600" lvl="6" marL="2971800" marR="0" rtl="0" algn="l">
              <a:spcBef>
                <a:spcPts val="400"/>
              </a:spcBef>
              <a:buClr>
                <a:schemeClr val="dk1"/>
              </a:buClr>
              <a:buSzPts val="2000"/>
              <a:buFont typeface="Arial"/>
              <a:buChar char="•"/>
              <a:defRPr b="0" i="0" sz="2000" u="none" cap="none" strike="noStrike">
                <a:solidFill>
                  <a:schemeClr val="dk1"/>
                </a:solidFill>
                <a:latin typeface="Questrial"/>
                <a:ea typeface="Questrial"/>
                <a:cs typeface="Questrial"/>
                <a:sym typeface="Questrial"/>
              </a:defRPr>
            </a:lvl7pPr>
            <a:lvl8pPr indent="-101600" lvl="7" marL="3429000" marR="0" rtl="0" algn="l">
              <a:spcBef>
                <a:spcPts val="400"/>
              </a:spcBef>
              <a:buClr>
                <a:schemeClr val="dk1"/>
              </a:buClr>
              <a:buSzPts val="2000"/>
              <a:buFont typeface="Arial"/>
              <a:buChar char="•"/>
              <a:defRPr b="0" i="0" sz="2000" u="none" cap="none" strike="noStrike">
                <a:solidFill>
                  <a:schemeClr val="dk1"/>
                </a:solidFill>
                <a:latin typeface="Questrial"/>
                <a:ea typeface="Questrial"/>
                <a:cs typeface="Questrial"/>
                <a:sym typeface="Questrial"/>
              </a:defRPr>
            </a:lvl8pPr>
            <a:lvl9pPr indent="-101600" lvl="8" marL="3886200" marR="0" rtl="0" algn="l">
              <a:spcBef>
                <a:spcPts val="400"/>
              </a:spcBef>
              <a:buClr>
                <a:schemeClr val="dk1"/>
              </a:buClr>
              <a:buSzPts val="2000"/>
              <a:buFont typeface="Arial"/>
              <a:buChar char="•"/>
              <a:defRPr b="0" i="0" sz="2000" u="none" cap="none" strike="noStrike">
                <a:solidFill>
                  <a:schemeClr val="dk1"/>
                </a:solidFill>
                <a:latin typeface="Questrial"/>
                <a:ea typeface="Questrial"/>
                <a:cs typeface="Questrial"/>
                <a:sym typeface="Questrial"/>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mt="7000"/>
          </a:blip>
          <a:stretch>
            <a:fillRect b="0" l="0" r="0" t="0"/>
          </a:stretch>
        </a:blipFill>
      </p:bgPr>
    </p:bg>
    <p:spTree>
      <p:nvGrpSpPr>
        <p:cNvPr id="18" name="Shape 18"/>
        <p:cNvGrpSpPr/>
        <p:nvPr/>
      </p:nvGrpSpPr>
      <p:grpSpPr>
        <a:xfrm>
          <a:off x="0" y="0"/>
          <a:ext cx="0" cy="0"/>
          <a:chOff x="0" y="0"/>
          <a:chExt cx="0" cy="0"/>
        </a:xfrm>
      </p:grpSpPr>
      <p:sp>
        <p:nvSpPr>
          <p:cNvPr id="19" name="Shape 19"/>
          <p:cNvSpPr txBox="1"/>
          <p:nvPr>
            <p:ph type="title"/>
          </p:nvPr>
        </p:nvSpPr>
        <p:spPr>
          <a:xfrm>
            <a:off x="609600" y="274638"/>
            <a:ext cx="10972800" cy="1143000"/>
          </a:xfrm>
          <a:prstGeom prst="rect">
            <a:avLst/>
          </a:prstGeom>
          <a:noFill/>
          <a:ln>
            <a:noFill/>
          </a:ln>
        </p:spPr>
        <p:txBody>
          <a:bodyPr anchorCtr="0" anchor="ctr" bIns="91425" lIns="91425" rIns="91425" wrap="square" tIns="91425"/>
          <a:lstStyle>
            <a:lvl1pPr indent="0" lvl="0" marL="0" marR="0" rtl="0" algn="ctr">
              <a:spcBef>
                <a:spcPts val="0"/>
              </a:spcBef>
              <a:buClr>
                <a:schemeClr val="dk2"/>
              </a:buClr>
              <a:buSzPts val="1400"/>
              <a:buFont typeface="Questrial"/>
              <a:buNone/>
              <a:defRPr b="1" i="0" sz="4800" u="none" cap="none" strike="noStrike">
                <a:solidFill>
                  <a:schemeClr val="dk2"/>
                </a:solidFill>
                <a:latin typeface="Questrial"/>
                <a:ea typeface="Questrial"/>
                <a:cs typeface="Questrial"/>
                <a:sym typeface="Questrial"/>
              </a:defRPr>
            </a:lvl1pPr>
            <a:lvl2pPr indent="0" lvl="1" rtl="0">
              <a:spcBef>
                <a:spcPts val="0"/>
              </a:spcBef>
              <a:buSzPts val="1400"/>
              <a:buNone/>
              <a:defRPr sz="1800"/>
            </a:lvl2pPr>
            <a:lvl3pPr indent="0" lvl="2" rtl="0">
              <a:spcBef>
                <a:spcPts val="0"/>
              </a:spcBef>
              <a:buSzPts val="1400"/>
              <a:buNone/>
              <a:defRPr sz="1800"/>
            </a:lvl3pPr>
            <a:lvl4pPr indent="0" lvl="3" rtl="0">
              <a:spcBef>
                <a:spcPts val="0"/>
              </a:spcBef>
              <a:buSzPts val="1400"/>
              <a:buNone/>
              <a:defRPr sz="1800"/>
            </a:lvl4pPr>
            <a:lvl5pPr indent="0" lvl="4" rtl="0">
              <a:spcBef>
                <a:spcPts val="0"/>
              </a:spcBef>
              <a:buSzPts val="1400"/>
              <a:buNone/>
              <a:defRPr sz="1800"/>
            </a:lvl5pPr>
            <a:lvl6pPr indent="0" lvl="5" rtl="0">
              <a:spcBef>
                <a:spcPts val="0"/>
              </a:spcBef>
              <a:buSzPts val="1400"/>
              <a:buNone/>
              <a:defRPr sz="1800"/>
            </a:lvl6pPr>
            <a:lvl7pPr indent="0" lvl="6" rtl="0">
              <a:spcBef>
                <a:spcPts val="0"/>
              </a:spcBef>
              <a:buSzPts val="1400"/>
              <a:buNone/>
              <a:defRPr sz="1800"/>
            </a:lvl7pPr>
            <a:lvl8pPr indent="0" lvl="7" rtl="0">
              <a:spcBef>
                <a:spcPts val="0"/>
              </a:spcBef>
              <a:buSzPts val="1400"/>
              <a:buNone/>
              <a:defRPr sz="1800"/>
            </a:lvl8pPr>
            <a:lvl9pPr indent="0" lvl="8" rtl="0">
              <a:spcBef>
                <a:spcPts val="0"/>
              </a:spcBef>
              <a:buSzPts val="1400"/>
              <a:buNone/>
              <a:defRPr sz="1800"/>
            </a:lvl9pPr>
          </a:lstStyle>
          <a:p/>
        </p:txBody>
      </p:sp>
      <p:sp>
        <p:nvSpPr>
          <p:cNvPr id="20" name="Shape 20"/>
          <p:cNvSpPr txBox="1"/>
          <p:nvPr>
            <p:ph idx="1" type="body"/>
          </p:nvPr>
        </p:nvSpPr>
        <p:spPr>
          <a:xfrm>
            <a:off x="609600" y="1600203"/>
            <a:ext cx="10972800" cy="4526100"/>
          </a:xfrm>
          <a:prstGeom prst="rect">
            <a:avLst/>
          </a:prstGeom>
          <a:noFill/>
          <a:ln>
            <a:noFill/>
          </a:ln>
        </p:spPr>
        <p:txBody>
          <a:bodyPr anchorCtr="0" anchor="t" bIns="91425" lIns="91425" rIns="91425" wrap="square" tIns="91425"/>
          <a:lstStyle>
            <a:lvl1pPr indent="-88900" lvl="0" marL="342900" marR="0" rtl="0" algn="l">
              <a:spcBef>
                <a:spcPts val="800"/>
              </a:spcBef>
              <a:buClr>
                <a:schemeClr val="dk1"/>
              </a:buClr>
              <a:buSzPts val="4000"/>
              <a:buFont typeface="Noto Sans Symbols"/>
              <a:buChar char="➢"/>
              <a:defRPr b="0" i="0" sz="4000" u="none" cap="none" strike="noStrike">
                <a:solidFill>
                  <a:schemeClr val="dk1"/>
                </a:solidFill>
                <a:latin typeface="Questrial"/>
                <a:ea typeface="Questrial"/>
                <a:cs typeface="Questrial"/>
                <a:sym typeface="Questrial"/>
              </a:defRPr>
            </a:lvl1pPr>
            <a:lvl2pPr indent="-57150" lvl="1" marL="742950" marR="0" rtl="0" algn="l">
              <a:spcBef>
                <a:spcPts val="720"/>
              </a:spcBef>
              <a:buClr>
                <a:schemeClr val="dk1"/>
              </a:buClr>
              <a:buSzPts val="3600"/>
              <a:buFont typeface="Arial"/>
              <a:buChar char="•"/>
              <a:defRPr b="0" i="0" sz="3600" u="none" cap="none" strike="noStrike">
                <a:solidFill>
                  <a:schemeClr val="dk1"/>
                </a:solidFill>
                <a:latin typeface="Questrial"/>
                <a:ea typeface="Questrial"/>
                <a:cs typeface="Questrial"/>
                <a:sym typeface="Questrial"/>
              </a:defRPr>
            </a:lvl2pPr>
            <a:lvl3pPr indent="-25400" lvl="2" marL="1143000" marR="0" rtl="0" algn="l">
              <a:spcBef>
                <a:spcPts val="640"/>
              </a:spcBef>
              <a:buClr>
                <a:schemeClr val="dk1"/>
              </a:buClr>
              <a:buSzPts val="3200"/>
              <a:buFont typeface="Courier New"/>
              <a:buChar char="o"/>
              <a:defRPr b="0" i="0" sz="3200" u="none" cap="none" strike="noStrike">
                <a:solidFill>
                  <a:schemeClr val="dk1"/>
                </a:solidFill>
                <a:latin typeface="Questrial"/>
                <a:ea typeface="Questrial"/>
                <a:cs typeface="Questrial"/>
                <a:sym typeface="Questrial"/>
              </a:defRPr>
            </a:lvl3pPr>
            <a:lvl4pPr indent="-50800" lvl="3" marL="1600200" marR="0" rtl="0" algn="l">
              <a:spcBef>
                <a:spcPts val="560"/>
              </a:spcBef>
              <a:buClr>
                <a:schemeClr val="dk1"/>
              </a:buClr>
              <a:buSzPts val="2800"/>
              <a:buFont typeface="Arial"/>
              <a:buChar char="–"/>
              <a:defRPr b="0" i="0" sz="2800" u="none" cap="none" strike="noStrike">
                <a:solidFill>
                  <a:schemeClr val="dk1"/>
                </a:solidFill>
                <a:latin typeface="Questrial"/>
                <a:ea typeface="Questrial"/>
                <a:cs typeface="Questrial"/>
                <a:sym typeface="Questrial"/>
              </a:defRPr>
            </a:lvl4pPr>
            <a:lvl5pPr indent="-50800" lvl="4" marL="2057400" marR="0" rtl="0" algn="l">
              <a:spcBef>
                <a:spcPts val="560"/>
              </a:spcBef>
              <a:buClr>
                <a:schemeClr val="dk1"/>
              </a:buClr>
              <a:buSzPts val="2800"/>
              <a:buFont typeface="Arial"/>
              <a:buChar char="»"/>
              <a:defRPr b="0" i="0" sz="2800" u="none" cap="none" strike="noStrike">
                <a:solidFill>
                  <a:schemeClr val="dk1"/>
                </a:solidFill>
                <a:latin typeface="Questrial"/>
                <a:ea typeface="Questrial"/>
                <a:cs typeface="Questrial"/>
                <a:sym typeface="Questrial"/>
              </a:defRPr>
            </a:lvl5pPr>
            <a:lvl6pPr indent="-101600" lvl="5" marL="2514600" marR="0" rtl="0" algn="l">
              <a:spcBef>
                <a:spcPts val="400"/>
              </a:spcBef>
              <a:buClr>
                <a:schemeClr val="dk1"/>
              </a:buClr>
              <a:buSzPts val="2000"/>
              <a:buFont typeface="Arial"/>
              <a:buChar char="•"/>
              <a:defRPr b="0" i="0" sz="2000" u="none" cap="none" strike="noStrike">
                <a:solidFill>
                  <a:schemeClr val="dk1"/>
                </a:solidFill>
                <a:latin typeface="Questrial"/>
                <a:ea typeface="Questrial"/>
                <a:cs typeface="Questrial"/>
                <a:sym typeface="Questrial"/>
              </a:defRPr>
            </a:lvl6pPr>
            <a:lvl7pPr indent="-101600" lvl="6" marL="2971800" marR="0" rtl="0" algn="l">
              <a:spcBef>
                <a:spcPts val="400"/>
              </a:spcBef>
              <a:buClr>
                <a:schemeClr val="dk1"/>
              </a:buClr>
              <a:buSzPts val="2000"/>
              <a:buFont typeface="Arial"/>
              <a:buChar char="•"/>
              <a:defRPr b="0" i="0" sz="2000" u="none" cap="none" strike="noStrike">
                <a:solidFill>
                  <a:schemeClr val="dk1"/>
                </a:solidFill>
                <a:latin typeface="Questrial"/>
                <a:ea typeface="Questrial"/>
                <a:cs typeface="Questrial"/>
                <a:sym typeface="Questrial"/>
              </a:defRPr>
            </a:lvl7pPr>
            <a:lvl8pPr indent="-101600" lvl="7" marL="3429000" marR="0" rtl="0" algn="l">
              <a:spcBef>
                <a:spcPts val="400"/>
              </a:spcBef>
              <a:buClr>
                <a:schemeClr val="dk1"/>
              </a:buClr>
              <a:buSzPts val="2000"/>
              <a:buFont typeface="Arial"/>
              <a:buChar char="•"/>
              <a:defRPr b="0" i="0" sz="2000" u="none" cap="none" strike="noStrike">
                <a:solidFill>
                  <a:schemeClr val="dk1"/>
                </a:solidFill>
                <a:latin typeface="Questrial"/>
                <a:ea typeface="Questrial"/>
                <a:cs typeface="Questrial"/>
                <a:sym typeface="Questrial"/>
              </a:defRPr>
            </a:lvl8pPr>
            <a:lvl9pPr indent="-101600" lvl="8" marL="3886200" marR="0" rtl="0" algn="l">
              <a:spcBef>
                <a:spcPts val="400"/>
              </a:spcBef>
              <a:buClr>
                <a:schemeClr val="dk1"/>
              </a:buClr>
              <a:buSzPts val="2000"/>
              <a:buFont typeface="Arial"/>
              <a:buChar char="•"/>
              <a:defRPr b="0" i="0" sz="2000" u="none" cap="none" strike="noStrike">
                <a:solidFill>
                  <a:schemeClr val="dk1"/>
                </a:solidFill>
                <a:latin typeface="Questrial"/>
                <a:ea typeface="Questrial"/>
                <a:cs typeface="Questrial"/>
                <a:sym typeface="Questrial"/>
              </a:defRPr>
            </a:lvl9pPr>
          </a:lstStyle>
          <a:p/>
        </p:txBody>
      </p:sp>
    </p:spTree>
  </p:cSld>
  <p:clrMap accent1="accent1" accent2="accent2" accent3="accent3" accent4="accent4" accent5="accent5" accent6="accent6" bg1="lt1" bg2="dk2" tx1="dk1" tx2="lt2" folHlink="folHlink" hlink="hlink"/>
  <p:sldLayoutIdLst>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3.xml"/><Relationship Id="rId3" Type="http://schemas.openxmlformats.org/officeDocument/2006/relationships/image" Target="../media/image32.png"/><Relationship Id="rId4" Type="http://schemas.openxmlformats.org/officeDocument/2006/relationships/image" Target="../media/image29.png"/><Relationship Id="rId5" Type="http://schemas.openxmlformats.org/officeDocument/2006/relationships/image" Target="../media/image37.png"/><Relationship Id="rId6" Type="http://schemas.openxmlformats.org/officeDocument/2006/relationships/image" Target="../media/image31.png"/><Relationship Id="rId7" Type="http://schemas.openxmlformats.org/officeDocument/2006/relationships/image" Target="../media/image35.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5.xml"/><Relationship Id="rId3" Type="http://schemas.openxmlformats.org/officeDocument/2006/relationships/image" Target="../media/image34.png"/><Relationship Id="rId4" Type="http://schemas.openxmlformats.org/officeDocument/2006/relationships/image" Target="../media/image30.png"/><Relationship Id="rId5" Type="http://schemas.openxmlformats.org/officeDocument/2006/relationships/image" Target="../media/image39.png"/><Relationship Id="rId6" Type="http://schemas.openxmlformats.org/officeDocument/2006/relationships/image" Target="../media/image33.png"/><Relationship Id="rId7" Type="http://schemas.openxmlformats.org/officeDocument/2006/relationships/image" Target="../media/image36.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8.xml"/><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38.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5.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1.xml"/><Relationship Id="rId3" Type="http://schemas.openxmlformats.org/officeDocument/2006/relationships/image" Target="../media/image43.png"/><Relationship Id="rId4" Type="http://schemas.openxmlformats.org/officeDocument/2006/relationships/image" Target="../media/image46.png"/><Relationship Id="rId5" Type="http://schemas.openxmlformats.org/officeDocument/2006/relationships/image" Target="../media/image45.png"/><Relationship Id="rId6" Type="http://schemas.openxmlformats.org/officeDocument/2006/relationships/image" Target="../media/image42.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xml"/><Relationship Id="rId3" Type="http://schemas.openxmlformats.org/officeDocument/2006/relationships/image" Target="../media/image4.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1.xml"/><Relationship Id="rId3" Type="http://schemas.openxmlformats.org/officeDocument/2006/relationships/image" Target="../media/image4.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9.xml"/><Relationship Id="rId3" Type="http://schemas.openxmlformats.org/officeDocument/2006/relationships/image" Target="../media/image1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8.xml"/><Relationship Id="rId3" Type="http://schemas.openxmlformats.org/officeDocument/2006/relationships/image" Target="../media/image11.png"/><Relationship Id="rId4" Type="http://schemas.openxmlformats.org/officeDocument/2006/relationships/image" Target="../media/image17.png"/><Relationship Id="rId5" Type="http://schemas.openxmlformats.org/officeDocument/2006/relationships/image" Target="../media/image15.png"/><Relationship Id="rId6" Type="http://schemas.openxmlformats.org/officeDocument/2006/relationships/image" Target="../media/image16.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4.xml"/><Relationship Id="rId3" Type="http://schemas.openxmlformats.org/officeDocument/2006/relationships/image" Target="../media/image4.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5.xml"/><Relationship Id="rId3" Type="http://schemas.openxmlformats.org/officeDocument/2006/relationships/image" Target="../media/image51.pn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3.xml"/><Relationship Id="rId3" Type="http://schemas.openxmlformats.org/officeDocument/2006/relationships/image" Target="../media/image4.png"/></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0.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4.xml"/><Relationship Id="rId3" Type="http://schemas.openxmlformats.org/officeDocument/2006/relationships/image" Target="../media/image4.png"/></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5.xml"/><Relationship Id="rId3" Type="http://schemas.openxmlformats.org/officeDocument/2006/relationships/hyperlink" Target="http://www.healthcare.gov/" TargetMode="Externa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8.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9.xml"/><Relationship Id="rId3" Type="http://schemas.openxmlformats.org/officeDocument/2006/relationships/hyperlink" Target="http://www.healthcare.gov/"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0.xml"/><Relationship Id="rId3" Type="http://schemas.openxmlformats.org/officeDocument/2006/relationships/image" Target="../media/image49.png"/><Relationship Id="rId4" Type="http://schemas.openxmlformats.org/officeDocument/2006/relationships/image" Target="../media/image47.png"/></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2.xml"/><Relationship Id="rId3" Type="http://schemas.openxmlformats.org/officeDocument/2006/relationships/image" Target="../media/image4.png"/></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8.xml"/><Relationship Id="rId3" Type="http://schemas.openxmlformats.org/officeDocument/2006/relationships/image" Target="../media/image44.png"/></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0.xml"/><Relationship Id="rId3" Type="http://schemas.openxmlformats.org/officeDocument/2006/relationships/image" Target="../media/image50.png"/></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5.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6.xml"/><Relationship Id="rId3" Type="http://schemas.openxmlformats.org/officeDocument/2006/relationships/hyperlink" Target="https://www.facebook.com/ImpactAmerica/?fref=ts" TargetMode="External"/><Relationship Id="rId4" Type="http://schemas.openxmlformats.org/officeDocument/2006/relationships/image" Target="../media/image48.jpg"/></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7.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7.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7.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7.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7.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comments" Target="../comments/comment1.xml"/><Relationship Id="rId4" Type="http://schemas.openxmlformats.org/officeDocument/2006/relationships/hyperlink" Target="http://volunteers.generationforchange.or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vimeo.com/69241080"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hyperlink" Target="http://vita.taxslayerpro.com/IRSTraining/"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image" Target="../media/image4.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3.xml"/><Relationship Id="rId3" Type="http://schemas.openxmlformats.org/officeDocument/2006/relationships/image" Target="../media/image11.png"/><Relationship Id="rId4" Type="http://schemas.openxmlformats.org/officeDocument/2006/relationships/image" Target="../media/image8.png"/><Relationship Id="rId11" Type="http://schemas.openxmlformats.org/officeDocument/2006/relationships/image" Target="../media/image21.png"/><Relationship Id="rId10" Type="http://schemas.openxmlformats.org/officeDocument/2006/relationships/image" Target="../media/image16.png"/><Relationship Id="rId12" Type="http://schemas.openxmlformats.org/officeDocument/2006/relationships/image" Target="../media/image14.png"/><Relationship Id="rId9"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9.png"/><Relationship Id="rId8" Type="http://schemas.openxmlformats.org/officeDocument/2006/relationships/image" Target="../media/image17.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5.xml"/><Relationship Id="rId3" Type="http://schemas.openxmlformats.org/officeDocument/2006/relationships/image" Target="../media/image22.png"/><Relationship Id="rId4" Type="http://schemas.openxmlformats.org/officeDocument/2006/relationships/image" Target="../media/image19.png"/><Relationship Id="rId5" Type="http://schemas.openxmlformats.org/officeDocument/2006/relationships/image" Target="../media/image18.png"/><Relationship Id="rId6" Type="http://schemas.openxmlformats.org/officeDocument/2006/relationships/image" Target="../media/image23.png"/><Relationship Id="rId7" Type="http://schemas.openxmlformats.org/officeDocument/2006/relationships/image" Target="../media/image20.png"/><Relationship Id="rId8" Type="http://schemas.openxmlformats.org/officeDocument/2006/relationships/image" Target="../media/image27.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9.xml"/><Relationship Id="rId3" Type="http://schemas.openxmlformats.org/officeDocument/2006/relationships/image" Target="../media/image24.png"/><Relationship Id="rId4" Type="http://schemas.openxmlformats.org/officeDocument/2006/relationships/image" Target="../media/image26.png"/><Relationship Id="rId5" Type="http://schemas.openxmlformats.org/officeDocument/2006/relationships/image" Target="../media/image28.png"/><Relationship Id="rId6"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 name="Shape 40"/>
        <p:cNvGrpSpPr/>
        <p:nvPr/>
      </p:nvGrpSpPr>
      <p:grpSpPr>
        <a:xfrm>
          <a:off x="0" y="0"/>
          <a:ext cx="0" cy="0"/>
          <a:chOff x="0" y="0"/>
          <a:chExt cx="0" cy="0"/>
        </a:xfrm>
      </p:grpSpPr>
      <p:pic>
        <p:nvPicPr>
          <p:cNvPr descr="Impact-logo_SaveFirst-green.eps" id="41" name="Shape 41"/>
          <p:cNvPicPr preferRelativeResize="0"/>
          <p:nvPr/>
        </p:nvPicPr>
        <p:blipFill rotWithShape="1">
          <a:blip r:embed="rId3">
            <a:alphaModFix/>
          </a:blip>
          <a:srcRect b="34976" l="19561" r="20646" t="31742"/>
          <a:stretch/>
        </p:blipFill>
        <p:spPr>
          <a:xfrm>
            <a:off x="1440089" y="352692"/>
            <a:ext cx="9264600" cy="4243500"/>
          </a:xfrm>
          <a:prstGeom prst="rect">
            <a:avLst/>
          </a:prstGeom>
          <a:noFill/>
          <a:ln>
            <a:noFill/>
          </a:ln>
        </p:spPr>
      </p:pic>
      <p:sp>
        <p:nvSpPr>
          <p:cNvPr id="42" name="Shape 42"/>
          <p:cNvSpPr/>
          <p:nvPr/>
        </p:nvSpPr>
        <p:spPr>
          <a:xfrm>
            <a:off x="1524003" y="-184666"/>
            <a:ext cx="184800" cy="369300"/>
          </a:xfrm>
          <a:prstGeom prst="rect">
            <a:avLst/>
          </a:prstGeom>
          <a:noFill/>
          <a:ln>
            <a:noFill/>
          </a:ln>
        </p:spPr>
        <p:txBody>
          <a:bodyPr anchorCtr="0" anchor="ctr"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43" name="Shape 43"/>
          <p:cNvSpPr/>
          <p:nvPr/>
        </p:nvSpPr>
        <p:spPr>
          <a:xfrm>
            <a:off x="1587500" y="-136525"/>
            <a:ext cx="304800" cy="30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44" name="Shape 44"/>
          <p:cNvSpPr/>
          <p:nvPr/>
        </p:nvSpPr>
        <p:spPr>
          <a:xfrm>
            <a:off x="1739900" y="15875"/>
            <a:ext cx="304800" cy="30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45" name="Shape 45"/>
          <p:cNvSpPr/>
          <p:nvPr/>
        </p:nvSpPr>
        <p:spPr>
          <a:xfrm>
            <a:off x="1892300" y="168275"/>
            <a:ext cx="304800" cy="30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id="46" name="Shape 46"/>
          <p:cNvSpPr txBox="1"/>
          <p:nvPr/>
        </p:nvSpPr>
        <p:spPr>
          <a:xfrm>
            <a:off x="-1461427" y="1481721"/>
            <a:ext cx="184800" cy="3693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id="47" name="Shape 47"/>
          <p:cNvSpPr txBox="1"/>
          <p:nvPr/>
        </p:nvSpPr>
        <p:spPr>
          <a:xfrm>
            <a:off x="593558" y="4764237"/>
            <a:ext cx="11004900" cy="1588200"/>
          </a:xfrm>
          <a:prstGeom prst="rect">
            <a:avLst/>
          </a:prstGeom>
          <a:gradFill>
            <a:gsLst>
              <a:gs pos="0">
                <a:srgbClr val="C7EDA6"/>
              </a:gs>
              <a:gs pos="35000">
                <a:srgbClr val="D9F1C1"/>
              </a:gs>
              <a:gs pos="100000">
                <a:srgbClr val="EDFBE6"/>
              </a:gs>
            </a:gsLst>
            <a:lin ang="16200000" scaled="0"/>
          </a:gradFill>
          <a:ln cap="flat" cmpd="sng" w="9525">
            <a:solidFill>
              <a:srgbClr val="749E3D"/>
            </a:solidFill>
            <a:prstDash val="solid"/>
            <a:round/>
            <a:headEnd len="med" w="med" type="none"/>
            <a:tailEnd len="med" w="med" type="none"/>
          </a:ln>
          <a:effectLst>
            <a:outerShdw blurRad="40000" rotWithShape="0" dir="5400000" dist="20000">
              <a:srgbClr val="000000">
                <a:alpha val="37647"/>
              </a:srgbClr>
            </a:outerShdw>
          </a:effectLst>
        </p:spPr>
        <p:txBody>
          <a:bodyPr anchorCtr="0" anchor="ctr" bIns="45700" lIns="91425" rIns="91425" wrap="square" tIns="45700">
            <a:noAutofit/>
          </a:bodyPr>
          <a:lstStyle/>
          <a:p>
            <a:pPr indent="0" lvl="0" marL="0" marR="0" rtl="0" algn="ctr">
              <a:spcBef>
                <a:spcPts val="0"/>
              </a:spcBef>
              <a:spcAft>
                <a:spcPts val="0"/>
              </a:spcAft>
              <a:buClr>
                <a:schemeClr val="dk2"/>
              </a:buClr>
              <a:buFont typeface="Questrial"/>
              <a:buNone/>
            </a:pPr>
            <a:r>
              <a:rPr b="1" lang="en-US" sz="5400" u="none">
                <a:solidFill>
                  <a:schemeClr val="dk2"/>
                </a:solidFill>
                <a:latin typeface="Questrial"/>
                <a:ea typeface="Questrial"/>
                <a:cs typeface="Questrial"/>
                <a:sym typeface="Questrial"/>
              </a:rPr>
              <a:t>Campus Fellow Training</a:t>
            </a:r>
          </a:p>
          <a:p>
            <a:pPr indent="0" lvl="0" marL="0" marR="0" rtl="0" algn="ctr">
              <a:spcBef>
                <a:spcPts val="0"/>
              </a:spcBef>
              <a:buClr>
                <a:schemeClr val="dk2"/>
              </a:buClr>
              <a:buFont typeface="Questrial"/>
              <a:buNone/>
            </a:pPr>
            <a:r>
              <a:rPr b="1" lang="en-US" sz="5400">
                <a:solidFill>
                  <a:schemeClr val="dk2"/>
                </a:solidFill>
                <a:latin typeface="Questrial"/>
                <a:ea typeface="Questrial"/>
                <a:cs typeface="Questrial"/>
                <a:sym typeface="Questrial"/>
              </a:rPr>
              <a:t>Fall Refresher</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Tax Terminology Objectives</a:t>
            </a:r>
          </a:p>
        </p:txBody>
      </p:sp>
      <p:sp>
        <p:nvSpPr>
          <p:cNvPr id="110" name="Shape 110"/>
          <p:cNvSpPr txBox="1"/>
          <p:nvPr>
            <p:ph idx="1" type="body"/>
          </p:nvPr>
        </p:nvSpPr>
        <p:spPr>
          <a:xfrm>
            <a:off x="609600" y="1600204"/>
            <a:ext cx="10972800" cy="34200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med" w="med" type="none"/>
            <a:tailEnd len="med" w="med" type="none"/>
          </a:ln>
          <a:effectLst>
            <a:outerShdw blurRad="40000" rotWithShape="0" dir="5400000" dist="20000">
              <a:srgbClr val="000000">
                <a:alpha val="37650"/>
              </a:srgbClr>
            </a:outerShdw>
          </a:effectLst>
        </p:spPr>
        <p:txBody>
          <a:bodyPr anchorCtr="0" anchor="t" bIns="45700" lIns="91425" rIns="91425" wrap="square" tIns="45700">
            <a:noAutofit/>
          </a:bodyPr>
          <a:lstStyle/>
          <a:p>
            <a:pPr indent="-317500" lvl="0" marL="342900" marR="0" rtl="0" algn="l">
              <a:spcBef>
                <a:spcPts val="0"/>
              </a:spcBef>
              <a:spcAft>
                <a:spcPts val="0"/>
              </a:spcAft>
              <a:buClr>
                <a:schemeClr val="accent3"/>
              </a:buClr>
              <a:buSzPts val="3600"/>
              <a:buFont typeface="Noto Sans Symbols"/>
              <a:buChar char="➢"/>
            </a:pPr>
            <a:r>
              <a:rPr b="1" i="0" lang="en-US" sz="3600" u="none" cap="none" strike="noStrike">
                <a:solidFill>
                  <a:schemeClr val="accent3"/>
                </a:solidFill>
                <a:latin typeface="Questrial"/>
                <a:ea typeface="Questrial"/>
                <a:cs typeface="Questrial"/>
                <a:sym typeface="Questrial"/>
              </a:rPr>
              <a:t>After completing this section, the volunteer will be able to:</a:t>
            </a:r>
          </a:p>
          <a:p>
            <a:pPr indent="-285750" lvl="1" marL="742950" marR="0" rtl="0" algn="l">
              <a:spcBef>
                <a:spcPts val="720"/>
              </a:spcBef>
              <a:spcAft>
                <a:spcPts val="0"/>
              </a:spcAft>
              <a:buClr>
                <a:schemeClr val="accent3"/>
              </a:buClr>
              <a:buSzPts val="3600"/>
              <a:buFont typeface="Arial"/>
              <a:buChar char="•"/>
            </a:pPr>
            <a:r>
              <a:rPr b="1" i="0" lang="en-US" u="none" cap="none" strike="noStrike">
                <a:solidFill>
                  <a:schemeClr val="accent3"/>
                </a:solidFill>
                <a:latin typeface="Questrial"/>
                <a:ea typeface="Questrial"/>
                <a:cs typeface="Questrial"/>
                <a:sym typeface="Questrial"/>
              </a:rPr>
              <a:t>Define important tax terminology</a:t>
            </a:r>
          </a:p>
          <a:p>
            <a:pPr indent="-285750" lvl="1" marL="742950" marR="0" rtl="0" algn="l">
              <a:spcBef>
                <a:spcPts val="720"/>
              </a:spcBef>
              <a:buClr>
                <a:schemeClr val="accent3"/>
              </a:buClr>
              <a:buSzPts val="3600"/>
              <a:buFont typeface="Arial"/>
              <a:buChar char="•"/>
            </a:pPr>
            <a:r>
              <a:rPr b="1" i="0" lang="en-US" u="none" cap="none" strike="noStrike">
                <a:solidFill>
                  <a:schemeClr val="accent3"/>
                </a:solidFill>
                <a:latin typeface="Questrial"/>
                <a:ea typeface="Questrial"/>
                <a:cs typeface="Questrial"/>
                <a:sym typeface="Questrial"/>
              </a:rPr>
              <a:t>Describe the relationship between total income, tax credits, and amount owed or refunded</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0" st="0"/>
                                            </p:txEl>
                                          </p:spTgt>
                                        </p:tgtEl>
                                        <p:attrNameLst>
                                          <p:attrName>style.visibility</p:attrName>
                                        </p:attrNameLst>
                                      </p:cBhvr>
                                      <p:to>
                                        <p:strVal val="visible"/>
                                      </p:to>
                                    </p:set>
                                    <p:animEffect filter="fade" transition="in">
                                      <p:cBhvr>
                                        <p:cTn dur="1000"/>
                                        <p:tgtEl>
                                          <p:spTgt spid="1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1" st="1"/>
                                            </p:txEl>
                                          </p:spTgt>
                                        </p:tgtEl>
                                        <p:attrNameLst>
                                          <p:attrName>style.visibility</p:attrName>
                                        </p:attrNameLst>
                                      </p:cBhvr>
                                      <p:to>
                                        <p:strVal val="visible"/>
                                      </p:to>
                                    </p:set>
                                    <p:animEffect filter="fade" transition="in">
                                      <p:cBhvr>
                                        <p:cTn dur="1000"/>
                                        <p:tgtEl>
                                          <p:spTgt spid="11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2" st="2"/>
                                            </p:txEl>
                                          </p:spTgt>
                                        </p:tgtEl>
                                        <p:attrNameLst>
                                          <p:attrName>style.visibility</p:attrName>
                                        </p:attrNameLst>
                                      </p:cBhvr>
                                      <p:to>
                                        <p:strVal val="visible"/>
                                      </p:to>
                                    </p:set>
                                    <p:animEffect filter="fade" transition="in">
                                      <p:cBhvr>
                                        <p:cTn dur="1000"/>
                                        <p:tgtEl>
                                          <p:spTgt spid="11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2" name="Shape 872"/>
        <p:cNvGrpSpPr/>
        <p:nvPr/>
      </p:nvGrpSpPr>
      <p:grpSpPr>
        <a:xfrm>
          <a:off x="0" y="0"/>
          <a:ext cx="0" cy="0"/>
          <a:chOff x="0" y="0"/>
          <a:chExt cx="0" cy="0"/>
        </a:xfrm>
      </p:grpSpPr>
      <p:sp>
        <p:nvSpPr>
          <p:cNvPr id="873" name="Shape 873"/>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Form 1099-G: Unemployment Compensation</a:t>
            </a:r>
          </a:p>
        </p:txBody>
      </p:sp>
      <p:sp>
        <p:nvSpPr>
          <p:cNvPr id="874" name="Shape 874"/>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Reported in box 1</a:t>
            </a: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Shows the total amount of unemployment compensation for the tax year</a:t>
            </a: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Unemployment compensation is fully taxable income</a:t>
            </a:r>
          </a:p>
          <a:p>
            <a:pPr indent="-342900" lvl="0" marL="342900" marR="0" rtl="0" algn="l">
              <a:spcBef>
                <a:spcPts val="800"/>
              </a:spcBef>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Classified as </a:t>
            </a:r>
            <a:r>
              <a:rPr b="1" i="0" lang="en-US" sz="4000" u="none" cap="none" strike="noStrike">
                <a:solidFill>
                  <a:schemeClr val="dk1"/>
                </a:solidFill>
                <a:latin typeface="Questrial"/>
                <a:ea typeface="Questrial"/>
                <a:cs typeface="Questrial"/>
                <a:sym typeface="Questrial"/>
              </a:rPr>
              <a:t>unearned income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4">
                                            <p:txEl>
                                              <p:pRg end="0" st="0"/>
                                            </p:txEl>
                                          </p:spTgt>
                                        </p:tgtEl>
                                        <p:attrNameLst>
                                          <p:attrName>style.visibility</p:attrName>
                                        </p:attrNameLst>
                                      </p:cBhvr>
                                      <p:to>
                                        <p:strVal val="visible"/>
                                      </p:to>
                                    </p:set>
                                    <p:animEffect filter="fade" transition="in">
                                      <p:cBhvr>
                                        <p:cTn dur="500"/>
                                        <p:tgtEl>
                                          <p:spTgt spid="8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4">
                                            <p:txEl>
                                              <p:pRg end="1" st="1"/>
                                            </p:txEl>
                                          </p:spTgt>
                                        </p:tgtEl>
                                        <p:attrNameLst>
                                          <p:attrName>style.visibility</p:attrName>
                                        </p:attrNameLst>
                                      </p:cBhvr>
                                      <p:to>
                                        <p:strVal val="visible"/>
                                      </p:to>
                                    </p:set>
                                    <p:animEffect filter="fade" transition="in">
                                      <p:cBhvr>
                                        <p:cTn dur="500"/>
                                        <p:tgtEl>
                                          <p:spTgt spid="8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4">
                                            <p:txEl>
                                              <p:pRg end="2" st="2"/>
                                            </p:txEl>
                                          </p:spTgt>
                                        </p:tgtEl>
                                        <p:attrNameLst>
                                          <p:attrName>style.visibility</p:attrName>
                                        </p:attrNameLst>
                                      </p:cBhvr>
                                      <p:to>
                                        <p:strVal val="visible"/>
                                      </p:to>
                                    </p:set>
                                    <p:animEffect filter="fade" transition="in">
                                      <p:cBhvr>
                                        <p:cTn dur="500"/>
                                        <p:tgtEl>
                                          <p:spTgt spid="87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4">
                                            <p:txEl>
                                              <p:pRg end="3" st="3"/>
                                            </p:txEl>
                                          </p:spTgt>
                                        </p:tgtEl>
                                        <p:attrNameLst>
                                          <p:attrName>style.visibility</p:attrName>
                                        </p:attrNameLst>
                                      </p:cBhvr>
                                      <p:to>
                                        <p:strVal val="visible"/>
                                      </p:to>
                                    </p:set>
                                    <p:animEffect filter="fade" transition="in">
                                      <p:cBhvr>
                                        <p:cTn dur="500"/>
                                        <p:tgtEl>
                                          <p:spTgt spid="87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9" name="Shape 879"/>
        <p:cNvGrpSpPr/>
        <p:nvPr/>
      </p:nvGrpSpPr>
      <p:grpSpPr>
        <a:xfrm>
          <a:off x="0" y="0"/>
          <a:ext cx="0" cy="0"/>
          <a:chOff x="0" y="0"/>
          <a:chExt cx="0" cy="0"/>
        </a:xfrm>
      </p:grpSpPr>
      <p:sp>
        <p:nvSpPr>
          <p:cNvPr id="880" name="Shape 880"/>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lang="en-US"/>
              <a:t>Form 1099-G: </a:t>
            </a:r>
          </a:p>
          <a:p>
            <a:pPr indent="0" lvl="0" marL="0" marR="0" rtl="0" algn="ctr">
              <a:spcBef>
                <a:spcPts val="0"/>
              </a:spcBef>
              <a:buClr>
                <a:schemeClr val="dk2"/>
              </a:buClr>
              <a:buFont typeface="Questrial"/>
              <a:buNone/>
            </a:pPr>
            <a:r>
              <a:rPr lang="en-US"/>
              <a:t>Prior Year</a:t>
            </a:r>
            <a:r>
              <a:rPr b="1" i="0" lang="en-US" sz="4800" u="none" cap="none" strike="noStrike">
                <a:solidFill>
                  <a:schemeClr val="dk2"/>
                </a:solidFill>
                <a:latin typeface="Questrial"/>
                <a:ea typeface="Questrial"/>
                <a:cs typeface="Questrial"/>
                <a:sym typeface="Questrial"/>
              </a:rPr>
              <a:t> State Tax Refund</a:t>
            </a:r>
          </a:p>
        </p:txBody>
      </p:sp>
      <p:sp>
        <p:nvSpPr>
          <p:cNvPr id="881" name="Shape 881"/>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lnSpc>
                <a:spcPct val="120000"/>
              </a:lnSpc>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The </a:t>
            </a:r>
            <a:r>
              <a:rPr lang="en-US"/>
              <a:t>Prior Year’s</a:t>
            </a:r>
            <a:r>
              <a:rPr b="0" i="0" lang="en-US" sz="4000" u="none" cap="none" strike="noStrike">
                <a:solidFill>
                  <a:schemeClr val="dk1"/>
                </a:solidFill>
                <a:latin typeface="Questrial"/>
                <a:ea typeface="Questrial"/>
                <a:cs typeface="Questrial"/>
                <a:sym typeface="Questrial"/>
              </a:rPr>
              <a:t> State Tax Refund may be taxable and need to be reported</a:t>
            </a:r>
          </a:p>
          <a:p>
            <a:pPr indent="-342900" lvl="0" marL="342900" marR="0" rtl="0" algn="l">
              <a:lnSpc>
                <a:spcPct val="120000"/>
              </a:lnSpc>
              <a:spcBef>
                <a:spcPts val="0"/>
              </a:spcBef>
              <a:spcAft>
                <a:spcPts val="0"/>
              </a:spcAft>
              <a:buClr>
                <a:schemeClr val="dk1"/>
              </a:buClr>
              <a:buSzPts val="4000"/>
              <a:buFont typeface="Noto Sans Symbols"/>
              <a:buChar char="➢"/>
            </a:pPr>
            <a:r>
              <a:rPr lang="en-US"/>
              <a:t>Three conditions must be met:</a:t>
            </a:r>
          </a:p>
          <a:p>
            <a:pPr indent="-285750" lvl="1" marL="742950" marR="0" rtl="0" algn="l">
              <a:lnSpc>
                <a:spcPct val="120000"/>
              </a:lnSpc>
              <a:spcBef>
                <a:spcPts val="0"/>
              </a:spcBef>
              <a:spcAft>
                <a:spcPts val="0"/>
              </a:spcAft>
              <a:buClr>
                <a:schemeClr val="dk1"/>
              </a:buClr>
              <a:buSzPts val="2800"/>
              <a:buFont typeface="Arial"/>
              <a:buChar char="•"/>
            </a:pPr>
            <a:r>
              <a:rPr lang="en-US"/>
              <a:t>Received a state refund in prior year</a:t>
            </a:r>
          </a:p>
          <a:p>
            <a:pPr indent="-285750" lvl="1" marL="742950" marR="0" rtl="0" algn="l">
              <a:lnSpc>
                <a:spcPct val="120000"/>
              </a:lnSpc>
              <a:spcBef>
                <a:spcPts val="0"/>
              </a:spcBef>
              <a:spcAft>
                <a:spcPts val="0"/>
              </a:spcAft>
              <a:buClr>
                <a:schemeClr val="dk1"/>
              </a:buClr>
              <a:buSzPts val="2800"/>
              <a:buFont typeface="Arial"/>
              <a:buChar char="•"/>
            </a:pPr>
            <a:r>
              <a:rPr lang="en-US"/>
              <a:t>Itemized deductions on federal in prior year</a:t>
            </a:r>
          </a:p>
          <a:p>
            <a:pPr indent="-285750" lvl="1" marL="742950" marR="0" rtl="0" algn="l">
              <a:lnSpc>
                <a:spcPct val="120000"/>
              </a:lnSpc>
              <a:spcBef>
                <a:spcPts val="0"/>
              </a:spcBef>
              <a:spcAft>
                <a:spcPts val="0"/>
              </a:spcAft>
              <a:buClr>
                <a:schemeClr val="dk1"/>
              </a:buClr>
              <a:buSzPts val="2800"/>
              <a:buFont typeface="Arial"/>
              <a:buChar char="•"/>
            </a:pPr>
            <a:r>
              <a:rPr lang="en-US"/>
              <a:t>Deducted state income tax NOT sales tax when itemized on federal in prior year (Sch A line 5a/5b)</a:t>
            </a:r>
          </a:p>
          <a:p>
            <a:pPr indent="-342900" lvl="0" marL="342900" marR="0" rtl="0" algn="ctr">
              <a:lnSpc>
                <a:spcPct val="80000"/>
              </a:lnSpc>
              <a:spcBef>
                <a:spcPts val="640"/>
              </a:spcBef>
              <a:buClr>
                <a:schemeClr val="dk1"/>
              </a:buClr>
              <a:buFont typeface="Noto Sans Symbols"/>
              <a:buNone/>
            </a:pPr>
            <a:r>
              <a:t/>
            </a:r>
            <a:endParaRPr b="1" i="1" sz="3200" u="none" cap="none" strike="noStrike">
              <a:solidFill>
                <a:srgbClr val="FFFFFF"/>
              </a:solidFill>
              <a:latin typeface="Questrial"/>
              <a:ea typeface="Questrial"/>
              <a:cs typeface="Questrial"/>
              <a:sym typeface="Questrial"/>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6" name="Shape 886"/>
        <p:cNvGrpSpPr/>
        <p:nvPr/>
      </p:nvGrpSpPr>
      <p:grpSpPr>
        <a:xfrm>
          <a:off x="0" y="0"/>
          <a:ext cx="0" cy="0"/>
          <a:chOff x="0" y="0"/>
          <a:chExt cx="0" cy="0"/>
        </a:xfrm>
      </p:grpSpPr>
      <p:sp>
        <p:nvSpPr>
          <p:cNvPr id="887" name="Shape 887"/>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Household Employee Income</a:t>
            </a:r>
          </a:p>
        </p:txBody>
      </p:sp>
      <p:sp>
        <p:nvSpPr>
          <p:cNvPr id="888" name="Shape 888"/>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If a household employee earns less than $</a:t>
            </a:r>
            <a:r>
              <a:rPr lang="en-US"/>
              <a:t>2</a:t>
            </a:r>
            <a:r>
              <a:rPr b="0" i="0" lang="en-US" sz="4000" u="none" cap="none" strike="noStrike">
                <a:solidFill>
                  <a:schemeClr val="dk1"/>
                </a:solidFill>
                <a:latin typeface="Questrial"/>
                <a:ea typeface="Questrial"/>
                <a:cs typeface="Questrial"/>
                <a:sym typeface="Questrial"/>
              </a:rPr>
              <a:t>,</a:t>
            </a:r>
            <a:r>
              <a:rPr lang="en-US"/>
              <a:t>0</a:t>
            </a:r>
            <a:r>
              <a:rPr b="0" i="0" lang="en-US" sz="4000" u="none" cap="none" strike="noStrike">
                <a:solidFill>
                  <a:schemeClr val="dk1"/>
                </a:solidFill>
                <a:latin typeface="Questrial"/>
                <a:ea typeface="Questrial"/>
                <a:cs typeface="Questrial"/>
                <a:sym typeface="Questrial"/>
              </a:rPr>
              <a:t>00 a year, the employer is not required to issue a Form W-2 </a:t>
            </a: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However, this income must still be reported on the taxpayer’s income tax return</a:t>
            </a:r>
          </a:p>
          <a:p>
            <a:pPr indent="-342900" lvl="0" marL="342900" marR="0" rtl="0" algn="l">
              <a:spcBef>
                <a:spcPts val="800"/>
              </a:spcBef>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Classified as </a:t>
            </a:r>
            <a:r>
              <a:rPr b="1" i="0" lang="en-US" sz="4000" u="none" cap="none" strike="noStrike">
                <a:solidFill>
                  <a:schemeClr val="dk1"/>
                </a:solidFill>
                <a:latin typeface="Questrial"/>
                <a:ea typeface="Questrial"/>
                <a:cs typeface="Questrial"/>
                <a:sym typeface="Questrial"/>
              </a:rPr>
              <a:t>earned income</a:t>
            </a:r>
          </a:p>
          <a:p>
            <a:pPr indent="-342900" lvl="0" marL="342900" marR="0" rtl="0" algn="l">
              <a:spcBef>
                <a:spcPts val="800"/>
              </a:spcBef>
              <a:buClr>
                <a:schemeClr val="dk1"/>
              </a:buClr>
              <a:buSzPts val="4000"/>
              <a:buFont typeface="Noto Sans Symbols"/>
              <a:buChar char="➢"/>
            </a:pPr>
            <a:r>
              <a:rPr b="1" lang="en-US"/>
              <a:t>Has its own entry point in TaxSlayer*</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8">
                                            <p:txEl>
                                              <p:pRg end="0" st="0"/>
                                            </p:txEl>
                                          </p:spTgt>
                                        </p:tgtEl>
                                        <p:attrNameLst>
                                          <p:attrName>style.visibility</p:attrName>
                                        </p:attrNameLst>
                                      </p:cBhvr>
                                      <p:to>
                                        <p:strVal val="visible"/>
                                      </p:to>
                                    </p:set>
                                    <p:animEffect filter="fade" transition="in">
                                      <p:cBhvr>
                                        <p:cTn dur="500"/>
                                        <p:tgtEl>
                                          <p:spTgt spid="8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8">
                                            <p:txEl>
                                              <p:pRg end="1" st="1"/>
                                            </p:txEl>
                                          </p:spTgt>
                                        </p:tgtEl>
                                        <p:attrNameLst>
                                          <p:attrName>style.visibility</p:attrName>
                                        </p:attrNameLst>
                                      </p:cBhvr>
                                      <p:to>
                                        <p:strVal val="visible"/>
                                      </p:to>
                                    </p:set>
                                    <p:animEffect filter="fade" transition="in">
                                      <p:cBhvr>
                                        <p:cTn dur="500"/>
                                        <p:tgtEl>
                                          <p:spTgt spid="8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8">
                                            <p:txEl>
                                              <p:pRg end="2" st="2"/>
                                            </p:txEl>
                                          </p:spTgt>
                                        </p:tgtEl>
                                        <p:attrNameLst>
                                          <p:attrName>style.visibility</p:attrName>
                                        </p:attrNameLst>
                                      </p:cBhvr>
                                      <p:to>
                                        <p:strVal val="visible"/>
                                      </p:to>
                                    </p:set>
                                    <p:animEffect filter="fade" transition="in">
                                      <p:cBhvr>
                                        <p:cTn dur="500"/>
                                        <p:tgtEl>
                                          <p:spTgt spid="88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8">
                                            <p:txEl>
                                              <p:pRg end="3" st="3"/>
                                            </p:txEl>
                                          </p:spTgt>
                                        </p:tgtEl>
                                        <p:attrNameLst>
                                          <p:attrName>style.visibility</p:attrName>
                                        </p:attrNameLst>
                                      </p:cBhvr>
                                      <p:to>
                                        <p:strVal val="visible"/>
                                      </p:to>
                                    </p:set>
                                    <p:animEffect filter="fade" transition="in">
                                      <p:cBhvr>
                                        <p:cTn dur="500"/>
                                        <p:tgtEl>
                                          <p:spTgt spid="88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3" name="Shape 893"/>
        <p:cNvGrpSpPr/>
        <p:nvPr/>
      </p:nvGrpSpPr>
      <p:grpSpPr>
        <a:xfrm>
          <a:off x="0" y="0"/>
          <a:ext cx="0" cy="0"/>
          <a:chOff x="0" y="0"/>
          <a:chExt cx="0" cy="0"/>
        </a:xfrm>
      </p:grpSpPr>
      <p:sp>
        <p:nvSpPr>
          <p:cNvPr id="894" name="Shape 894"/>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Form 1099-INT: Interest Income</a:t>
            </a:r>
          </a:p>
        </p:txBody>
      </p:sp>
      <p:pic>
        <p:nvPicPr>
          <p:cNvPr id="895" name="Shape 895"/>
          <p:cNvPicPr preferRelativeResize="0"/>
          <p:nvPr/>
        </p:nvPicPr>
        <p:blipFill rotWithShape="1">
          <a:blip r:embed="rId3">
            <a:alphaModFix/>
          </a:blip>
          <a:srcRect b="0" l="0" r="0" t="0"/>
          <a:stretch/>
        </p:blipFill>
        <p:spPr>
          <a:xfrm>
            <a:off x="2408642" y="1303338"/>
            <a:ext cx="7374600" cy="4870200"/>
          </a:xfrm>
          <a:prstGeom prst="rect">
            <a:avLst/>
          </a:prstGeom>
          <a:noFill/>
          <a:ln>
            <a:noFill/>
          </a:ln>
          <a:effectLst>
            <a:outerShdw blurRad="190500" rotWithShape="0" algn="tl">
              <a:srgbClr val="000000">
                <a:alpha val="69800"/>
              </a:srgbClr>
            </a:outerShdw>
          </a:effectLst>
        </p:spPr>
      </p:pic>
      <p:pic>
        <p:nvPicPr>
          <p:cNvPr id="896" name="Shape 896"/>
          <p:cNvPicPr preferRelativeResize="0"/>
          <p:nvPr/>
        </p:nvPicPr>
        <p:blipFill rotWithShape="1">
          <a:blip r:embed="rId4">
            <a:alphaModFix/>
          </a:blip>
          <a:srcRect b="0" l="0" r="0" t="0"/>
          <a:stretch/>
        </p:blipFill>
        <p:spPr>
          <a:xfrm>
            <a:off x="5889355" y="2002303"/>
            <a:ext cx="1340700" cy="444000"/>
          </a:xfrm>
          <a:prstGeom prst="rect">
            <a:avLst/>
          </a:prstGeom>
          <a:noFill/>
          <a:ln cap="sq" cmpd="sng" w="38100">
            <a:solidFill>
              <a:srgbClr val="000000"/>
            </a:solidFill>
            <a:prstDash val="solid"/>
            <a:miter lim="8000"/>
            <a:headEnd len="med" w="med" type="none"/>
            <a:tailEnd len="med" w="med" type="none"/>
          </a:ln>
          <a:effectLst>
            <a:outerShdw blurRad="50800" rotWithShape="0" algn="tl" dir="2700000" dist="38100">
              <a:srgbClr val="000000">
                <a:alpha val="42750"/>
              </a:srgbClr>
            </a:outerShdw>
          </a:effectLst>
        </p:spPr>
      </p:pic>
      <p:pic>
        <p:nvPicPr>
          <p:cNvPr id="897" name="Shape 897"/>
          <p:cNvPicPr preferRelativeResize="0"/>
          <p:nvPr/>
        </p:nvPicPr>
        <p:blipFill rotWithShape="1">
          <a:blip r:embed="rId5">
            <a:alphaModFix/>
          </a:blip>
          <a:srcRect b="0" l="0" r="0" t="0"/>
          <a:stretch/>
        </p:blipFill>
        <p:spPr>
          <a:xfrm>
            <a:off x="5889355" y="2486667"/>
            <a:ext cx="2712300" cy="471000"/>
          </a:xfrm>
          <a:prstGeom prst="rect">
            <a:avLst/>
          </a:prstGeom>
          <a:noFill/>
          <a:ln cap="sq" cmpd="sng" w="38100">
            <a:solidFill>
              <a:srgbClr val="000000"/>
            </a:solidFill>
            <a:prstDash val="solid"/>
            <a:miter lim="8000"/>
            <a:headEnd len="med" w="med" type="none"/>
            <a:tailEnd len="med" w="med" type="none"/>
          </a:ln>
          <a:effectLst>
            <a:outerShdw blurRad="50800" rotWithShape="0" algn="tl" dir="2700000" dist="38100">
              <a:srgbClr val="000000">
                <a:alpha val="42750"/>
              </a:srgbClr>
            </a:outerShdw>
          </a:effectLst>
        </p:spPr>
      </p:pic>
      <p:pic>
        <p:nvPicPr>
          <p:cNvPr id="898" name="Shape 898"/>
          <p:cNvPicPr preferRelativeResize="0"/>
          <p:nvPr/>
        </p:nvPicPr>
        <p:blipFill rotWithShape="1">
          <a:blip r:embed="rId6">
            <a:alphaModFix/>
          </a:blip>
          <a:srcRect b="0" l="0" r="0" t="0"/>
          <a:stretch/>
        </p:blipFill>
        <p:spPr>
          <a:xfrm>
            <a:off x="5889355" y="2987391"/>
            <a:ext cx="2712300" cy="461400"/>
          </a:xfrm>
          <a:prstGeom prst="rect">
            <a:avLst/>
          </a:prstGeom>
          <a:noFill/>
          <a:ln cap="sq" cmpd="sng" w="38100">
            <a:solidFill>
              <a:srgbClr val="000000"/>
            </a:solidFill>
            <a:prstDash val="solid"/>
            <a:miter lim="8000"/>
            <a:headEnd len="med" w="med" type="none"/>
            <a:tailEnd len="med" w="med" type="none"/>
          </a:ln>
          <a:effectLst>
            <a:outerShdw blurRad="50800" rotWithShape="0" algn="tl" dir="2700000" dist="38100">
              <a:srgbClr val="000000">
                <a:alpha val="42750"/>
              </a:srgbClr>
            </a:outerShdw>
          </a:effectLst>
        </p:spPr>
      </p:pic>
      <p:pic>
        <p:nvPicPr>
          <p:cNvPr id="899" name="Shape 899"/>
          <p:cNvPicPr preferRelativeResize="0"/>
          <p:nvPr/>
        </p:nvPicPr>
        <p:blipFill rotWithShape="1">
          <a:blip r:embed="rId7">
            <a:alphaModFix/>
          </a:blip>
          <a:srcRect b="0" l="0" r="0" t="0"/>
          <a:stretch/>
        </p:blipFill>
        <p:spPr>
          <a:xfrm>
            <a:off x="5889355" y="3492354"/>
            <a:ext cx="1317300" cy="282000"/>
          </a:xfrm>
          <a:prstGeom prst="rect">
            <a:avLst/>
          </a:prstGeom>
          <a:noFill/>
          <a:ln cap="sq" cmpd="sng" w="38100">
            <a:solidFill>
              <a:srgbClr val="000000"/>
            </a:solidFill>
            <a:prstDash val="solid"/>
            <a:miter lim="8000"/>
            <a:headEnd len="med" w="med" type="none"/>
            <a:tailEnd len="med" w="med" type="none"/>
          </a:ln>
          <a:effectLst>
            <a:outerShdw blurRad="50800" rotWithShape="0" algn="tl" dir="2700000" dist="38100">
              <a:srgbClr val="000000">
                <a:alpha val="4275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89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898"/>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8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897"/>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8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89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4" name="Shape 904"/>
        <p:cNvGrpSpPr/>
        <p:nvPr/>
      </p:nvGrpSpPr>
      <p:grpSpPr>
        <a:xfrm>
          <a:off x="0" y="0"/>
          <a:ext cx="0" cy="0"/>
          <a:chOff x="0" y="0"/>
          <a:chExt cx="0" cy="0"/>
        </a:xfrm>
      </p:grpSpPr>
      <p:sp>
        <p:nvSpPr>
          <p:cNvPr id="905" name="Shape 905"/>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Form 1099-INT: Interest I</a:t>
            </a:r>
            <a:r>
              <a:rPr lang="en-US"/>
              <a:t>ncome</a:t>
            </a:r>
            <a:r>
              <a:rPr b="1" i="0" lang="en-US" sz="4800" u="none" cap="none" strike="noStrike">
                <a:solidFill>
                  <a:schemeClr val="dk2"/>
                </a:solidFill>
                <a:latin typeface="Questrial"/>
                <a:ea typeface="Questrial"/>
                <a:cs typeface="Questrial"/>
                <a:sym typeface="Questrial"/>
              </a:rPr>
              <a:t> </a:t>
            </a:r>
          </a:p>
        </p:txBody>
      </p:sp>
      <p:sp>
        <p:nvSpPr>
          <p:cNvPr id="906" name="Shape 906"/>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450850" lvl="0" marL="457200" marR="0" rtl="0" algn="l">
              <a:lnSpc>
                <a:spcPct val="90000"/>
              </a:lnSpc>
              <a:spcBef>
                <a:spcPts val="800"/>
              </a:spcBef>
              <a:spcAft>
                <a:spcPts val="0"/>
              </a:spcAft>
              <a:buClr>
                <a:schemeClr val="dk1"/>
              </a:buClr>
              <a:buSzPts val="3500"/>
              <a:buFont typeface="Questrial"/>
              <a:buChar char="➢"/>
            </a:pPr>
            <a:r>
              <a:rPr b="0" i="0" lang="en-US" sz="3500" u="none" cap="none" strike="noStrike">
                <a:solidFill>
                  <a:schemeClr val="dk1"/>
                </a:solidFill>
                <a:latin typeface="Questrial"/>
                <a:ea typeface="Questrial"/>
                <a:cs typeface="Questrial"/>
                <a:sym typeface="Questrial"/>
              </a:rPr>
              <a:t>Money earns interest when it is:</a:t>
            </a:r>
          </a:p>
          <a:p>
            <a:pPr indent="-247650" lvl="1" marL="742950" marR="0" rtl="0" algn="l">
              <a:lnSpc>
                <a:spcPct val="90000"/>
              </a:lnSpc>
              <a:spcBef>
                <a:spcPts val="720"/>
              </a:spcBef>
              <a:spcAft>
                <a:spcPts val="0"/>
              </a:spcAft>
              <a:buClr>
                <a:schemeClr val="dk1"/>
              </a:buClr>
              <a:buSzPts val="3000"/>
              <a:buFont typeface="Arial"/>
              <a:buChar char="•"/>
            </a:pPr>
            <a:r>
              <a:rPr b="0" i="0" lang="en-US" sz="3000" u="none" cap="none" strike="noStrike">
                <a:solidFill>
                  <a:schemeClr val="dk1"/>
                </a:solidFill>
                <a:latin typeface="Questrial"/>
                <a:ea typeface="Questrial"/>
                <a:cs typeface="Questrial"/>
                <a:sym typeface="Questrial"/>
              </a:rPr>
              <a:t>Deposited into bank accounts (e.g., savings account)</a:t>
            </a:r>
          </a:p>
          <a:p>
            <a:pPr indent="-247650" lvl="1" marL="742950" marR="0" rtl="0" algn="l">
              <a:lnSpc>
                <a:spcPct val="90000"/>
              </a:lnSpc>
              <a:spcBef>
                <a:spcPts val="720"/>
              </a:spcBef>
              <a:spcAft>
                <a:spcPts val="0"/>
              </a:spcAft>
              <a:buClr>
                <a:schemeClr val="dk1"/>
              </a:buClr>
              <a:buSzPts val="3000"/>
              <a:buFont typeface="Arial"/>
              <a:buChar char="•"/>
            </a:pPr>
            <a:r>
              <a:rPr b="0" i="0" lang="en-US" sz="3000" u="none" cap="none" strike="noStrike">
                <a:solidFill>
                  <a:schemeClr val="dk1"/>
                </a:solidFill>
                <a:latin typeface="Questrial"/>
                <a:ea typeface="Questrial"/>
                <a:cs typeface="Questrial"/>
                <a:sym typeface="Questrial"/>
              </a:rPr>
              <a:t>Used to buy certificates of deposit (CDs) or bonds</a:t>
            </a:r>
          </a:p>
          <a:p>
            <a:pPr indent="-311150" lvl="0" marL="342900" marR="0" rtl="0" algn="l">
              <a:lnSpc>
                <a:spcPct val="90000"/>
              </a:lnSpc>
              <a:spcBef>
                <a:spcPts val="720"/>
              </a:spcBef>
              <a:spcAft>
                <a:spcPts val="0"/>
              </a:spcAft>
              <a:buClr>
                <a:schemeClr val="dk1"/>
              </a:buClr>
              <a:buSzPts val="3500"/>
              <a:buFont typeface="Noto Sans Symbols"/>
              <a:buChar char="➢"/>
            </a:pPr>
            <a:r>
              <a:rPr lang="en-US" sz="3500"/>
              <a:t>Box 1: Interest</a:t>
            </a:r>
          </a:p>
          <a:p>
            <a:pPr indent="-311150" lvl="0" marL="342900" marR="0" rtl="0" algn="l">
              <a:lnSpc>
                <a:spcPct val="90000"/>
              </a:lnSpc>
              <a:spcBef>
                <a:spcPts val="720"/>
              </a:spcBef>
              <a:spcAft>
                <a:spcPts val="0"/>
              </a:spcAft>
              <a:buClr>
                <a:schemeClr val="dk1"/>
              </a:buClr>
              <a:buSzPts val="3500"/>
              <a:buFont typeface="Noto Sans Symbols"/>
              <a:buChar char="➢"/>
            </a:pPr>
            <a:r>
              <a:rPr lang="en-US" sz="3500"/>
              <a:t>Box 2: Early withdrawal penalty (for CD w/ time limit)</a:t>
            </a:r>
          </a:p>
          <a:p>
            <a:pPr indent="-311150" lvl="0" marL="342900" marR="0" rtl="0" algn="l">
              <a:lnSpc>
                <a:spcPct val="90000"/>
              </a:lnSpc>
              <a:spcBef>
                <a:spcPts val="720"/>
              </a:spcBef>
              <a:spcAft>
                <a:spcPts val="0"/>
              </a:spcAft>
              <a:buClr>
                <a:schemeClr val="dk1"/>
              </a:buClr>
              <a:buSzPts val="3500"/>
              <a:buFont typeface="Noto Sans Symbols"/>
              <a:buChar char="➢"/>
            </a:pPr>
            <a:r>
              <a:rPr lang="en-US" sz="3500"/>
              <a:t>Box 3: Interest on U.S. Savings Bonds &amp; Treas. Obligations</a:t>
            </a:r>
          </a:p>
          <a:p>
            <a:pPr indent="-311150" lvl="0" marL="342900" marR="0" rtl="0" algn="l">
              <a:lnSpc>
                <a:spcPct val="90000"/>
              </a:lnSpc>
              <a:spcBef>
                <a:spcPts val="800"/>
              </a:spcBef>
              <a:spcAft>
                <a:spcPts val="0"/>
              </a:spcAft>
              <a:buClr>
                <a:schemeClr val="dk1"/>
              </a:buClr>
              <a:buSzPts val="3500"/>
              <a:buFont typeface="Noto Sans Symbols"/>
              <a:buChar char="➢"/>
            </a:pPr>
            <a:r>
              <a:rPr b="0" i="0" lang="en-US" sz="3500" u="none" cap="none" strike="noStrike">
                <a:solidFill>
                  <a:schemeClr val="dk1"/>
                </a:solidFill>
                <a:latin typeface="Questrial"/>
                <a:ea typeface="Questrial"/>
                <a:cs typeface="Questrial"/>
                <a:sym typeface="Questrial"/>
              </a:rPr>
              <a:t>Classified as</a:t>
            </a:r>
            <a:r>
              <a:rPr b="0" i="1" lang="en-US" sz="3500" u="none" cap="none" strike="noStrike">
                <a:solidFill>
                  <a:schemeClr val="dk1"/>
                </a:solidFill>
                <a:latin typeface="Questrial"/>
                <a:ea typeface="Questrial"/>
                <a:cs typeface="Questrial"/>
                <a:sym typeface="Questrial"/>
              </a:rPr>
              <a:t> </a:t>
            </a:r>
            <a:r>
              <a:rPr b="1" i="0" lang="en-US" sz="3500" u="none" cap="none" strike="noStrike">
                <a:solidFill>
                  <a:schemeClr val="dk1"/>
                </a:solidFill>
                <a:latin typeface="Questrial"/>
                <a:ea typeface="Questrial"/>
                <a:cs typeface="Questrial"/>
                <a:sym typeface="Questrial"/>
              </a:rPr>
              <a:t>unearned</a:t>
            </a:r>
            <a:r>
              <a:rPr b="0" i="0" lang="en-US" sz="3500" u="none" cap="none" strike="noStrike">
                <a:solidFill>
                  <a:schemeClr val="dk1"/>
                </a:solidFill>
                <a:latin typeface="Questrial"/>
                <a:ea typeface="Questrial"/>
                <a:cs typeface="Questrial"/>
                <a:sym typeface="Questrial"/>
              </a:rPr>
              <a:t> </a:t>
            </a:r>
            <a:r>
              <a:rPr b="1" i="0" lang="en-US" sz="3500" u="none" cap="none" strike="noStrike">
                <a:solidFill>
                  <a:schemeClr val="dk1"/>
                </a:solidFill>
                <a:latin typeface="Questrial"/>
                <a:ea typeface="Questrial"/>
                <a:cs typeface="Questrial"/>
                <a:sym typeface="Questrial"/>
              </a:rPr>
              <a:t>income</a:t>
            </a:r>
          </a:p>
          <a:p>
            <a:pPr indent="-285750" lvl="1" marL="742950" marR="0" rtl="0" algn="l">
              <a:lnSpc>
                <a:spcPct val="90000"/>
              </a:lnSpc>
              <a:spcBef>
                <a:spcPts val="720"/>
              </a:spcBef>
              <a:spcAft>
                <a:spcPts val="0"/>
              </a:spcAft>
              <a:buClr>
                <a:schemeClr val="dk1"/>
              </a:buClr>
              <a:buSzPts val="3600"/>
              <a:buFont typeface="Arial"/>
              <a:buNone/>
            </a:pPr>
            <a:r>
              <a:t/>
            </a:r>
            <a:endParaRPr b="0" i="0" sz="3600" u="none" cap="none" strike="noStrike">
              <a:solidFill>
                <a:srgbClr val="FFFFFF"/>
              </a:solidFill>
              <a:latin typeface="Questrial"/>
              <a:ea typeface="Questrial"/>
              <a:cs typeface="Questrial"/>
              <a:sym typeface="Questrial"/>
            </a:endParaRPr>
          </a:p>
          <a:p>
            <a:pPr indent="-342900" lvl="0" marL="342900" marR="0" rtl="0" algn="l">
              <a:lnSpc>
                <a:spcPct val="90000"/>
              </a:lnSpc>
              <a:spcBef>
                <a:spcPts val="800"/>
              </a:spcBef>
              <a:buClr>
                <a:schemeClr val="dk1"/>
              </a:buClr>
              <a:buSzPts val="4000"/>
              <a:buFont typeface="Noto Sans Symbols"/>
              <a:buNone/>
            </a:pPr>
            <a:r>
              <a:t/>
            </a:r>
            <a:endParaRPr b="0" i="0" sz="4000" u="none" cap="none" strike="noStrike">
              <a:solidFill>
                <a:schemeClr val="dk1"/>
              </a:solidFill>
              <a:latin typeface="Questrial"/>
              <a:ea typeface="Questrial"/>
              <a:cs typeface="Questrial"/>
              <a:sym typeface="Quest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6">
                                            <p:txEl>
                                              <p:pRg end="0" st="0"/>
                                            </p:txEl>
                                          </p:spTgt>
                                        </p:tgtEl>
                                        <p:attrNameLst>
                                          <p:attrName>style.visibility</p:attrName>
                                        </p:attrNameLst>
                                      </p:cBhvr>
                                      <p:to>
                                        <p:strVal val="visible"/>
                                      </p:to>
                                    </p:set>
                                    <p:animEffect filter="fade" transition="in">
                                      <p:cBhvr>
                                        <p:cTn dur="500"/>
                                        <p:tgtEl>
                                          <p:spTgt spid="9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6">
                                            <p:txEl>
                                              <p:pRg end="1" st="1"/>
                                            </p:txEl>
                                          </p:spTgt>
                                        </p:tgtEl>
                                        <p:attrNameLst>
                                          <p:attrName>style.visibility</p:attrName>
                                        </p:attrNameLst>
                                      </p:cBhvr>
                                      <p:to>
                                        <p:strVal val="visible"/>
                                      </p:to>
                                    </p:set>
                                    <p:animEffect filter="fade" transition="in">
                                      <p:cBhvr>
                                        <p:cTn dur="500"/>
                                        <p:tgtEl>
                                          <p:spTgt spid="90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6">
                                            <p:txEl>
                                              <p:pRg end="2" st="2"/>
                                            </p:txEl>
                                          </p:spTgt>
                                        </p:tgtEl>
                                        <p:attrNameLst>
                                          <p:attrName>style.visibility</p:attrName>
                                        </p:attrNameLst>
                                      </p:cBhvr>
                                      <p:to>
                                        <p:strVal val="visible"/>
                                      </p:to>
                                    </p:set>
                                    <p:animEffect filter="fade" transition="in">
                                      <p:cBhvr>
                                        <p:cTn dur="500"/>
                                        <p:tgtEl>
                                          <p:spTgt spid="90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6">
                                            <p:txEl>
                                              <p:pRg end="3" st="3"/>
                                            </p:txEl>
                                          </p:spTgt>
                                        </p:tgtEl>
                                        <p:attrNameLst>
                                          <p:attrName>style.visibility</p:attrName>
                                        </p:attrNameLst>
                                      </p:cBhvr>
                                      <p:to>
                                        <p:strVal val="visible"/>
                                      </p:to>
                                    </p:set>
                                    <p:animEffect filter="fade" transition="in">
                                      <p:cBhvr>
                                        <p:cTn dur="500"/>
                                        <p:tgtEl>
                                          <p:spTgt spid="90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6">
                                            <p:txEl>
                                              <p:pRg end="4" st="4"/>
                                            </p:txEl>
                                          </p:spTgt>
                                        </p:tgtEl>
                                        <p:attrNameLst>
                                          <p:attrName>style.visibility</p:attrName>
                                        </p:attrNameLst>
                                      </p:cBhvr>
                                      <p:to>
                                        <p:strVal val="visible"/>
                                      </p:to>
                                    </p:set>
                                    <p:animEffect filter="fade" transition="in">
                                      <p:cBhvr>
                                        <p:cTn dur="500"/>
                                        <p:tgtEl>
                                          <p:spTgt spid="90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6">
                                            <p:txEl>
                                              <p:pRg end="5" st="5"/>
                                            </p:txEl>
                                          </p:spTgt>
                                        </p:tgtEl>
                                        <p:attrNameLst>
                                          <p:attrName>style.visibility</p:attrName>
                                        </p:attrNameLst>
                                      </p:cBhvr>
                                      <p:to>
                                        <p:strVal val="visible"/>
                                      </p:to>
                                    </p:set>
                                    <p:animEffect filter="fade" transition="in">
                                      <p:cBhvr>
                                        <p:cTn dur="500"/>
                                        <p:tgtEl>
                                          <p:spTgt spid="90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6">
                                            <p:txEl>
                                              <p:pRg end="6" st="6"/>
                                            </p:txEl>
                                          </p:spTgt>
                                        </p:tgtEl>
                                        <p:attrNameLst>
                                          <p:attrName>style.visibility</p:attrName>
                                        </p:attrNameLst>
                                      </p:cBhvr>
                                      <p:to>
                                        <p:strVal val="visible"/>
                                      </p:to>
                                    </p:set>
                                    <p:animEffect filter="fade" transition="in">
                                      <p:cBhvr>
                                        <p:cTn dur="500"/>
                                        <p:tgtEl>
                                          <p:spTgt spid="90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6">
                                            <p:txEl>
                                              <p:pRg end="7" st="7"/>
                                            </p:txEl>
                                          </p:spTgt>
                                        </p:tgtEl>
                                        <p:attrNameLst>
                                          <p:attrName>style.visibility</p:attrName>
                                        </p:attrNameLst>
                                      </p:cBhvr>
                                      <p:to>
                                        <p:strVal val="visible"/>
                                      </p:to>
                                    </p:set>
                                    <p:animEffect filter="fade" transition="in">
                                      <p:cBhvr>
                                        <p:cTn dur="500"/>
                                        <p:tgtEl>
                                          <p:spTgt spid="90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6">
                                            <p:txEl>
                                              <p:pRg end="8" st="8"/>
                                            </p:txEl>
                                          </p:spTgt>
                                        </p:tgtEl>
                                        <p:attrNameLst>
                                          <p:attrName>style.visibility</p:attrName>
                                        </p:attrNameLst>
                                      </p:cBhvr>
                                      <p:to>
                                        <p:strVal val="visible"/>
                                      </p:to>
                                    </p:set>
                                    <p:animEffect filter="fade" transition="in">
                                      <p:cBhvr>
                                        <p:cTn dur="500"/>
                                        <p:tgtEl>
                                          <p:spTgt spid="906">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1" name="Shape 911"/>
        <p:cNvGrpSpPr/>
        <p:nvPr/>
      </p:nvGrpSpPr>
      <p:grpSpPr>
        <a:xfrm>
          <a:off x="0" y="0"/>
          <a:ext cx="0" cy="0"/>
          <a:chOff x="0" y="0"/>
          <a:chExt cx="0" cy="0"/>
        </a:xfrm>
      </p:grpSpPr>
      <p:sp>
        <p:nvSpPr>
          <p:cNvPr id="912" name="Shape 912"/>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Form 1099-DIV: Dividends and Distributions</a:t>
            </a:r>
          </a:p>
        </p:txBody>
      </p:sp>
      <p:pic>
        <p:nvPicPr>
          <p:cNvPr id="913" name="Shape 913"/>
          <p:cNvPicPr preferRelativeResize="0"/>
          <p:nvPr>
            <p:ph idx="1" type="body"/>
          </p:nvPr>
        </p:nvPicPr>
        <p:blipFill rotWithShape="1">
          <a:blip r:embed="rId3">
            <a:alphaModFix/>
          </a:blip>
          <a:srcRect b="0" l="0" r="0" t="0"/>
          <a:stretch/>
        </p:blipFill>
        <p:spPr>
          <a:xfrm>
            <a:off x="2684853" y="1600200"/>
            <a:ext cx="6822300" cy="4526100"/>
          </a:xfrm>
          <a:prstGeom prst="rect">
            <a:avLst/>
          </a:prstGeom>
          <a:noFill/>
          <a:ln>
            <a:noFill/>
          </a:ln>
          <a:effectLst>
            <a:outerShdw blurRad="190500" rotWithShape="0" algn="tl">
              <a:srgbClr val="000000">
                <a:alpha val="69800"/>
              </a:srgbClr>
            </a:outerShdw>
          </a:effectLst>
        </p:spPr>
      </p:pic>
      <p:pic>
        <p:nvPicPr>
          <p:cNvPr id="914" name="Shape 914"/>
          <p:cNvPicPr preferRelativeResize="0"/>
          <p:nvPr/>
        </p:nvPicPr>
        <p:blipFill rotWithShape="1">
          <a:blip r:embed="rId4">
            <a:alphaModFix/>
          </a:blip>
          <a:srcRect b="0" l="0" r="0" t="0"/>
          <a:stretch/>
        </p:blipFill>
        <p:spPr>
          <a:xfrm>
            <a:off x="5902816" y="1843361"/>
            <a:ext cx="1275300" cy="416400"/>
          </a:xfrm>
          <a:prstGeom prst="rect">
            <a:avLst/>
          </a:prstGeom>
          <a:noFill/>
          <a:ln cap="sq" cmpd="sng" w="38100">
            <a:solidFill>
              <a:srgbClr val="000000"/>
            </a:solidFill>
            <a:prstDash val="solid"/>
            <a:miter lim="8000"/>
            <a:headEnd len="med" w="med" type="none"/>
            <a:tailEnd len="med" w="med" type="none"/>
          </a:ln>
          <a:effectLst>
            <a:outerShdw blurRad="50800" rotWithShape="0" algn="tl" dir="2700000" dist="38100">
              <a:srgbClr val="000000">
                <a:alpha val="42750"/>
              </a:srgbClr>
            </a:outerShdw>
          </a:effectLst>
        </p:spPr>
      </p:pic>
      <p:pic>
        <p:nvPicPr>
          <p:cNvPr id="915" name="Shape 915"/>
          <p:cNvPicPr preferRelativeResize="0"/>
          <p:nvPr/>
        </p:nvPicPr>
        <p:blipFill rotWithShape="1">
          <a:blip r:embed="rId5">
            <a:alphaModFix/>
          </a:blip>
          <a:srcRect b="0" l="0" r="0" t="0"/>
          <a:stretch/>
        </p:blipFill>
        <p:spPr>
          <a:xfrm>
            <a:off x="5902816" y="2305203"/>
            <a:ext cx="1275300" cy="414600"/>
          </a:xfrm>
          <a:prstGeom prst="rect">
            <a:avLst/>
          </a:prstGeom>
          <a:noFill/>
          <a:ln cap="sq" cmpd="sng" w="38100">
            <a:solidFill>
              <a:srgbClr val="000000"/>
            </a:solidFill>
            <a:prstDash val="solid"/>
            <a:miter lim="8000"/>
            <a:headEnd len="med" w="med" type="none"/>
            <a:tailEnd len="med" w="med" type="none"/>
          </a:ln>
          <a:effectLst>
            <a:outerShdw blurRad="50800" rotWithShape="0" algn="tl" dir="2700000" dist="38100">
              <a:srgbClr val="000000">
                <a:alpha val="42750"/>
              </a:srgbClr>
            </a:outerShdw>
          </a:effectLst>
        </p:spPr>
      </p:pic>
      <p:pic>
        <p:nvPicPr>
          <p:cNvPr id="916" name="Shape 916"/>
          <p:cNvPicPr preferRelativeResize="0"/>
          <p:nvPr/>
        </p:nvPicPr>
        <p:blipFill rotWithShape="1">
          <a:blip r:embed="rId6">
            <a:alphaModFix/>
          </a:blip>
          <a:srcRect b="0" l="0" r="0" t="0"/>
          <a:stretch/>
        </p:blipFill>
        <p:spPr>
          <a:xfrm>
            <a:off x="5902816" y="2765156"/>
            <a:ext cx="1275300" cy="287100"/>
          </a:xfrm>
          <a:prstGeom prst="rect">
            <a:avLst/>
          </a:prstGeom>
          <a:noFill/>
          <a:ln cap="sq" cmpd="sng" w="38100">
            <a:solidFill>
              <a:srgbClr val="000000"/>
            </a:solidFill>
            <a:prstDash val="solid"/>
            <a:miter lim="8000"/>
            <a:headEnd len="med" w="med" type="none"/>
            <a:tailEnd len="med" w="med" type="none"/>
          </a:ln>
          <a:effectLst>
            <a:outerShdw blurRad="50800" rotWithShape="0" algn="tl" dir="2700000" dist="38100">
              <a:srgbClr val="000000">
                <a:alpha val="42750"/>
              </a:srgbClr>
            </a:outerShdw>
          </a:effectLst>
        </p:spPr>
      </p:pic>
      <p:pic>
        <p:nvPicPr>
          <p:cNvPr id="917" name="Shape 917"/>
          <p:cNvPicPr preferRelativeResize="0"/>
          <p:nvPr/>
        </p:nvPicPr>
        <p:blipFill rotWithShape="1">
          <a:blip r:embed="rId7">
            <a:alphaModFix/>
          </a:blip>
          <a:srcRect b="0" l="0" r="0" t="0"/>
          <a:stretch/>
        </p:blipFill>
        <p:spPr>
          <a:xfrm>
            <a:off x="7229658" y="3742509"/>
            <a:ext cx="1274400" cy="273900"/>
          </a:xfrm>
          <a:prstGeom prst="rect">
            <a:avLst/>
          </a:prstGeom>
          <a:noFill/>
          <a:ln cap="sq" cmpd="sng" w="38100">
            <a:solidFill>
              <a:srgbClr val="000000"/>
            </a:solidFill>
            <a:prstDash val="solid"/>
            <a:miter lim="8000"/>
            <a:headEnd len="med" w="med" type="none"/>
            <a:tailEnd len="med" w="med" type="none"/>
          </a:ln>
          <a:effectLst>
            <a:outerShdw blurRad="50800" rotWithShape="0" algn="tl" dir="2700000" dist="38100">
              <a:srgbClr val="000000">
                <a:alpha val="4275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914"/>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9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915"/>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9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916"/>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9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91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2" name="Shape 922"/>
        <p:cNvGrpSpPr/>
        <p:nvPr/>
      </p:nvGrpSpPr>
      <p:grpSpPr>
        <a:xfrm>
          <a:off x="0" y="0"/>
          <a:ext cx="0" cy="0"/>
          <a:chOff x="0" y="0"/>
          <a:chExt cx="0" cy="0"/>
        </a:xfrm>
      </p:grpSpPr>
      <p:sp>
        <p:nvSpPr>
          <p:cNvPr id="923" name="Shape 923"/>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Form 1099-DIV: Ordinary and Qualified Dividends</a:t>
            </a:r>
          </a:p>
        </p:txBody>
      </p:sp>
      <p:sp>
        <p:nvSpPr>
          <p:cNvPr id="924" name="Shape 924"/>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Reported in boxes 1a and 1b</a:t>
            </a: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 dividend is a distributions of a portion of a company’s earnings to shareholders</a:t>
            </a: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E.g., if a taxpayer has investments in a stock, then dividends paid by the corporation are taxable</a:t>
            </a:r>
          </a:p>
          <a:p>
            <a:pPr indent="-342900" lvl="0" marL="342900" marR="0" rtl="0" algn="l">
              <a:spcBef>
                <a:spcPts val="800"/>
              </a:spcBef>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Classified as </a:t>
            </a:r>
            <a:r>
              <a:rPr b="1" i="0" lang="en-US" sz="4000" u="none" cap="none" strike="noStrike">
                <a:solidFill>
                  <a:schemeClr val="dk1"/>
                </a:solidFill>
                <a:latin typeface="Questrial"/>
                <a:ea typeface="Questrial"/>
                <a:cs typeface="Questrial"/>
                <a:sym typeface="Questrial"/>
              </a:rPr>
              <a:t>unearned income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4">
                                            <p:txEl>
                                              <p:pRg end="0" st="0"/>
                                            </p:txEl>
                                          </p:spTgt>
                                        </p:tgtEl>
                                        <p:attrNameLst>
                                          <p:attrName>style.visibility</p:attrName>
                                        </p:attrNameLst>
                                      </p:cBhvr>
                                      <p:to>
                                        <p:strVal val="visible"/>
                                      </p:to>
                                    </p:set>
                                    <p:animEffect filter="fade" transition="in">
                                      <p:cBhvr>
                                        <p:cTn dur="500"/>
                                        <p:tgtEl>
                                          <p:spTgt spid="9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4">
                                            <p:txEl>
                                              <p:pRg end="1" st="1"/>
                                            </p:txEl>
                                          </p:spTgt>
                                        </p:tgtEl>
                                        <p:attrNameLst>
                                          <p:attrName>style.visibility</p:attrName>
                                        </p:attrNameLst>
                                      </p:cBhvr>
                                      <p:to>
                                        <p:strVal val="visible"/>
                                      </p:to>
                                    </p:set>
                                    <p:animEffect filter="fade" transition="in">
                                      <p:cBhvr>
                                        <p:cTn dur="500"/>
                                        <p:tgtEl>
                                          <p:spTgt spid="92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4">
                                            <p:txEl>
                                              <p:pRg end="2" st="2"/>
                                            </p:txEl>
                                          </p:spTgt>
                                        </p:tgtEl>
                                        <p:attrNameLst>
                                          <p:attrName>style.visibility</p:attrName>
                                        </p:attrNameLst>
                                      </p:cBhvr>
                                      <p:to>
                                        <p:strVal val="visible"/>
                                      </p:to>
                                    </p:set>
                                    <p:animEffect filter="fade" transition="in">
                                      <p:cBhvr>
                                        <p:cTn dur="500"/>
                                        <p:tgtEl>
                                          <p:spTgt spid="92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4">
                                            <p:txEl>
                                              <p:pRg end="3" st="3"/>
                                            </p:txEl>
                                          </p:spTgt>
                                        </p:tgtEl>
                                        <p:attrNameLst>
                                          <p:attrName>style.visibility</p:attrName>
                                        </p:attrNameLst>
                                      </p:cBhvr>
                                      <p:to>
                                        <p:strVal val="visible"/>
                                      </p:to>
                                    </p:set>
                                    <p:animEffect filter="fade" transition="in">
                                      <p:cBhvr>
                                        <p:cTn dur="500"/>
                                        <p:tgtEl>
                                          <p:spTgt spid="92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9" name="Shape 929"/>
        <p:cNvGrpSpPr/>
        <p:nvPr/>
      </p:nvGrpSpPr>
      <p:grpSpPr>
        <a:xfrm>
          <a:off x="0" y="0"/>
          <a:ext cx="0" cy="0"/>
          <a:chOff x="0" y="0"/>
          <a:chExt cx="0" cy="0"/>
        </a:xfrm>
      </p:grpSpPr>
      <p:sp>
        <p:nvSpPr>
          <p:cNvPr id="930" name="Shape 930"/>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Form 1099-DIV: Capital Gains Distributions</a:t>
            </a:r>
          </a:p>
        </p:txBody>
      </p:sp>
      <p:sp>
        <p:nvSpPr>
          <p:cNvPr id="931" name="Shape 931"/>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Reported in box 2a</a:t>
            </a: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Capital gains distributions occur when a taxpayer sells stocks and securities in a mutual fund</a:t>
            </a:r>
          </a:p>
          <a:p>
            <a:pPr indent="-342900" lvl="0" marL="342900" marR="0" rtl="0" algn="l">
              <a:spcBef>
                <a:spcPts val="800"/>
              </a:spcBef>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Capital gains are taxable!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1">
                                            <p:txEl>
                                              <p:pRg end="0" st="0"/>
                                            </p:txEl>
                                          </p:spTgt>
                                        </p:tgtEl>
                                        <p:attrNameLst>
                                          <p:attrName>style.visibility</p:attrName>
                                        </p:attrNameLst>
                                      </p:cBhvr>
                                      <p:to>
                                        <p:strVal val="visible"/>
                                      </p:to>
                                    </p:set>
                                    <p:animEffect filter="fade" transition="in">
                                      <p:cBhvr>
                                        <p:cTn dur="500"/>
                                        <p:tgtEl>
                                          <p:spTgt spid="93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1">
                                            <p:txEl>
                                              <p:pRg end="1" st="1"/>
                                            </p:txEl>
                                          </p:spTgt>
                                        </p:tgtEl>
                                        <p:attrNameLst>
                                          <p:attrName>style.visibility</p:attrName>
                                        </p:attrNameLst>
                                      </p:cBhvr>
                                      <p:to>
                                        <p:strVal val="visible"/>
                                      </p:to>
                                    </p:set>
                                    <p:animEffect filter="fade" transition="in">
                                      <p:cBhvr>
                                        <p:cTn dur="500"/>
                                        <p:tgtEl>
                                          <p:spTgt spid="93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1">
                                            <p:txEl>
                                              <p:pRg end="2" st="2"/>
                                            </p:txEl>
                                          </p:spTgt>
                                        </p:tgtEl>
                                        <p:attrNameLst>
                                          <p:attrName>style.visibility</p:attrName>
                                        </p:attrNameLst>
                                      </p:cBhvr>
                                      <p:to>
                                        <p:strVal val="visible"/>
                                      </p:to>
                                    </p:set>
                                    <p:animEffect filter="fade" transition="in">
                                      <p:cBhvr>
                                        <p:cTn dur="500"/>
                                        <p:tgtEl>
                                          <p:spTgt spid="93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6" name="Shape 936"/>
        <p:cNvGrpSpPr/>
        <p:nvPr/>
      </p:nvGrpSpPr>
      <p:grpSpPr>
        <a:xfrm>
          <a:off x="0" y="0"/>
          <a:ext cx="0" cy="0"/>
          <a:chOff x="0" y="0"/>
          <a:chExt cx="0" cy="0"/>
        </a:xfrm>
      </p:grpSpPr>
      <p:sp>
        <p:nvSpPr>
          <p:cNvPr id="937" name="Shape 937"/>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Form W2-G: Certain Gambling Winnings</a:t>
            </a:r>
          </a:p>
        </p:txBody>
      </p:sp>
      <p:pic>
        <p:nvPicPr>
          <p:cNvPr id="938" name="Shape 938"/>
          <p:cNvPicPr preferRelativeResize="0"/>
          <p:nvPr>
            <p:ph idx="1" type="body"/>
          </p:nvPr>
        </p:nvPicPr>
        <p:blipFill rotWithShape="1">
          <a:blip r:embed="rId3">
            <a:alphaModFix/>
          </a:blip>
          <a:srcRect b="0" l="0" r="0" t="0"/>
          <a:stretch/>
        </p:blipFill>
        <p:spPr>
          <a:xfrm>
            <a:off x="2321649" y="1619538"/>
            <a:ext cx="7377600" cy="4860600"/>
          </a:xfrm>
          <a:prstGeom prst="rect">
            <a:avLst/>
          </a:prstGeom>
          <a:noFill/>
          <a:ln>
            <a:noFill/>
          </a:ln>
          <a:effectLst>
            <a:outerShdw blurRad="190500" rotWithShape="0" algn="tl">
              <a:srgbClr val="000000">
                <a:alpha val="69800"/>
              </a:srgbClr>
            </a:outerShdw>
          </a:effectLst>
        </p:spPr>
      </p:pic>
      <p:pic>
        <p:nvPicPr>
          <p:cNvPr id="939" name="Shape 939"/>
          <p:cNvPicPr preferRelativeResize="0"/>
          <p:nvPr/>
        </p:nvPicPr>
        <p:blipFill rotWithShape="1">
          <a:blip r:embed="rId4">
            <a:alphaModFix/>
          </a:blip>
          <a:srcRect b="0" l="0" r="0" t="0"/>
          <a:stretch/>
        </p:blipFill>
        <p:spPr>
          <a:xfrm>
            <a:off x="5796422" y="1861955"/>
            <a:ext cx="2750700" cy="1953900"/>
          </a:xfrm>
          <a:prstGeom prst="rect">
            <a:avLst/>
          </a:prstGeom>
          <a:noFill/>
          <a:ln cap="sq" cmpd="sng" w="38100">
            <a:solidFill>
              <a:srgbClr val="000000"/>
            </a:solidFill>
            <a:prstDash val="solid"/>
            <a:miter lim="8000"/>
            <a:headEnd len="med" w="med" type="none"/>
            <a:tailEnd len="med" w="med" type="none"/>
          </a:ln>
          <a:effectLst>
            <a:outerShdw blurRad="50800" rotWithShape="0" algn="tl" dir="2700000" dist="38100">
              <a:srgbClr val="000000">
                <a:alpha val="42750"/>
              </a:srgbClr>
            </a:outerShdw>
          </a:effectLst>
        </p:spPr>
      </p:pic>
      <p:pic>
        <p:nvPicPr>
          <p:cNvPr id="940" name="Shape 940"/>
          <p:cNvPicPr preferRelativeResize="0"/>
          <p:nvPr/>
        </p:nvPicPr>
        <p:blipFill rotWithShape="1">
          <a:blip r:embed="rId5">
            <a:alphaModFix/>
          </a:blip>
          <a:srcRect b="0" l="0" r="0" t="0"/>
          <a:stretch/>
        </p:blipFill>
        <p:spPr>
          <a:xfrm>
            <a:off x="5796422" y="4260145"/>
            <a:ext cx="2750700" cy="1459500"/>
          </a:xfrm>
          <a:prstGeom prst="rect">
            <a:avLst/>
          </a:prstGeom>
          <a:noFill/>
          <a:ln cap="sq" cmpd="sng" w="38100">
            <a:solidFill>
              <a:srgbClr val="000000"/>
            </a:solidFill>
            <a:prstDash val="solid"/>
            <a:miter lim="8000"/>
            <a:headEnd len="med" w="med" type="none"/>
            <a:tailEnd len="med" w="med" type="none"/>
          </a:ln>
          <a:effectLst>
            <a:outerShdw blurRad="50800" rotWithShape="0" algn="tl" dir="2700000" dist="38100">
              <a:srgbClr val="000000">
                <a:alpha val="4275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939"/>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9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5" name="Shape 945"/>
        <p:cNvGrpSpPr/>
        <p:nvPr/>
      </p:nvGrpSpPr>
      <p:grpSpPr>
        <a:xfrm>
          <a:off x="0" y="0"/>
          <a:ext cx="0" cy="0"/>
          <a:chOff x="0" y="0"/>
          <a:chExt cx="0" cy="0"/>
        </a:xfrm>
      </p:grpSpPr>
      <p:sp>
        <p:nvSpPr>
          <p:cNvPr id="946" name="Shape 946"/>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Form W2-G: Certain Gambling Winnings</a:t>
            </a:r>
          </a:p>
        </p:txBody>
      </p:sp>
      <p:sp>
        <p:nvSpPr>
          <p:cNvPr id="947" name="Shape 947"/>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 taxpayer may receive one or more Form W2-Gs reporting gambling winnings</a:t>
            </a: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Classified as </a:t>
            </a:r>
            <a:r>
              <a:rPr b="1" i="0" lang="en-US" sz="4000" u="none" cap="none" strike="noStrike">
                <a:solidFill>
                  <a:schemeClr val="dk1"/>
                </a:solidFill>
                <a:latin typeface="Questrial"/>
                <a:ea typeface="Questrial"/>
                <a:cs typeface="Questrial"/>
                <a:sym typeface="Questrial"/>
              </a:rPr>
              <a:t>unearned income</a:t>
            </a:r>
          </a:p>
          <a:p>
            <a:pPr indent="-342900" lvl="0" marL="342900" marR="0" rtl="0" algn="l">
              <a:spcBef>
                <a:spcPts val="800"/>
              </a:spcBef>
              <a:buClr>
                <a:schemeClr val="dk1"/>
              </a:buClr>
              <a:buSzPts val="4000"/>
              <a:buFont typeface="Noto Sans Symbols"/>
              <a:buChar char="➢"/>
            </a:pPr>
            <a:r>
              <a:rPr b="1" i="0" lang="en-US" sz="4000" u="none" cap="none" strike="noStrike">
                <a:solidFill>
                  <a:schemeClr val="dk1"/>
                </a:solidFill>
                <a:latin typeface="Questrial"/>
                <a:ea typeface="Questrial"/>
                <a:cs typeface="Questrial"/>
                <a:sym typeface="Questrial"/>
              </a:rPr>
              <a:t>Note:</a:t>
            </a:r>
            <a:r>
              <a:rPr b="0" i="0" lang="en-US" sz="4000" u="none" cap="none" strike="noStrike">
                <a:solidFill>
                  <a:schemeClr val="dk1"/>
                </a:solidFill>
                <a:latin typeface="Questrial"/>
                <a:ea typeface="Questrial"/>
                <a:cs typeface="Questrial"/>
                <a:sym typeface="Questrial"/>
              </a:rPr>
              <a:t> If a taxpayer has gambling winnings</a:t>
            </a:r>
            <a:r>
              <a:rPr b="1" i="0" lang="en-US" sz="4000" u="none" cap="none" strike="noStrike">
                <a:solidFill>
                  <a:schemeClr val="dk1"/>
                </a:solidFill>
                <a:latin typeface="Questrial"/>
                <a:ea typeface="Questrial"/>
                <a:cs typeface="Questrial"/>
                <a:sym typeface="Questrial"/>
              </a:rPr>
              <a:t> not </a:t>
            </a:r>
            <a:r>
              <a:rPr b="0" i="0" lang="en-US" sz="4000" u="none" cap="none" strike="noStrike">
                <a:solidFill>
                  <a:schemeClr val="dk1"/>
                </a:solidFill>
                <a:latin typeface="Questrial"/>
                <a:ea typeface="Questrial"/>
                <a:cs typeface="Questrial"/>
                <a:sym typeface="Questrial"/>
              </a:rPr>
              <a:t>reported on a Form W2-G, they must still be reported as income on the tax return</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7">
                                            <p:txEl>
                                              <p:pRg end="0" st="0"/>
                                            </p:txEl>
                                          </p:spTgt>
                                        </p:tgtEl>
                                        <p:attrNameLst>
                                          <p:attrName>style.visibility</p:attrName>
                                        </p:attrNameLst>
                                      </p:cBhvr>
                                      <p:to>
                                        <p:strVal val="visible"/>
                                      </p:to>
                                    </p:set>
                                    <p:animEffect filter="fade" transition="in">
                                      <p:cBhvr>
                                        <p:cTn dur="500"/>
                                        <p:tgtEl>
                                          <p:spTgt spid="94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7">
                                            <p:txEl>
                                              <p:pRg end="1" st="1"/>
                                            </p:txEl>
                                          </p:spTgt>
                                        </p:tgtEl>
                                        <p:attrNameLst>
                                          <p:attrName>style.visibility</p:attrName>
                                        </p:attrNameLst>
                                      </p:cBhvr>
                                      <p:to>
                                        <p:strVal val="visible"/>
                                      </p:to>
                                    </p:set>
                                    <p:animEffect filter="fade" transition="in">
                                      <p:cBhvr>
                                        <p:cTn dur="500"/>
                                        <p:tgtEl>
                                          <p:spTgt spid="94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7">
                                            <p:txEl>
                                              <p:pRg end="2" st="2"/>
                                            </p:txEl>
                                          </p:spTgt>
                                        </p:tgtEl>
                                        <p:attrNameLst>
                                          <p:attrName>style.visibility</p:attrName>
                                        </p:attrNameLst>
                                      </p:cBhvr>
                                      <p:to>
                                        <p:strVal val="visible"/>
                                      </p:to>
                                    </p:set>
                                    <p:animEffect filter="fade" transition="in">
                                      <p:cBhvr>
                                        <p:cTn dur="500"/>
                                        <p:tgtEl>
                                          <p:spTgt spid="94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pic>
        <p:nvPicPr>
          <p:cNvPr id="116" name="Shape 116"/>
          <p:cNvPicPr preferRelativeResize="0"/>
          <p:nvPr>
            <p:ph idx="1" type="body"/>
          </p:nvPr>
        </p:nvPicPr>
        <p:blipFill rotWithShape="1">
          <a:blip r:embed="rId3">
            <a:alphaModFix/>
          </a:blip>
          <a:srcRect b="0" l="0" r="0" t="0"/>
          <a:stretch/>
        </p:blipFill>
        <p:spPr>
          <a:xfrm>
            <a:off x="1039108" y="549445"/>
            <a:ext cx="4192200" cy="5759100"/>
          </a:xfrm>
          <a:prstGeom prst="rect">
            <a:avLst/>
          </a:prstGeom>
          <a:noFill/>
          <a:ln>
            <a:noFill/>
          </a:ln>
          <a:effectLst>
            <a:outerShdw blurRad="292100" rotWithShape="0" algn="tl" dir="2700000" dist="139700">
              <a:srgbClr val="333333">
                <a:alpha val="64709"/>
              </a:srgbClr>
            </a:outerShdw>
          </a:effectLst>
        </p:spPr>
      </p:pic>
      <p:pic>
        <p:nvPicPr>
          <p:cNvPr id="117" name="Shape 117"/>
          <p:cNvPicPr preferRelativeResize="0"/>
          <p:nvPr/>
        </p:nvPicPr>
        <p:blipFill rotWithShape="1">
          <a:blip r:embed="rId4">
            <a:alphaModFix/>
          </a:blip>
          <a:srcRect b="0" l="0" r="0" t="0"/>
          <a:stretch/>
        </p:blipFill>
        <p:spPr>
          <a:xfrm>
            <a:off x="6963586" y="549444"/>
            <a:ext cx="4305300" cy="5759100"/>
          </a:xfrm>
          <a:prstGeom prst="rect">
            <a:avLst/>
          </a:prstGeom>
          <a:noFill/>
          <a:ln>
            <a:noFill/>
          </a:ln>
          <a:effectLst>
            <a:outerShdw blurRad="292100" rotWithShape="0" algn="tl" dir="2700000" dist="139700">
              <a:srgbClr val="333333">
                <a:alpha val="64709"/>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500"/>
                                        <p:tgtEl>
                                          <p:spTgt spid="116"/>
                                        </p:tgtEl>
                                      </p:cBhvr>
                                    </p:animEffect>
                                  </p:childTnLst>
                                </p:cTn>
                              </p:par>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1" name="Shape 951"/>
        <p:cNvGrpSpPr/>
        <p:nvPr/>
      </p:nvGrpSpPr>
      <p:grpSpPr>
        <a:xfrm>
          <a:off x="0" y="0"/>
          <a:ext cx="0" cy="0"/>
          <a:chOff x="0" y="0"/>
          <a:chExt cx="0" cy="0"/>
        </a:xfrm>
      </p:grpSpPr>
      <p:sp>
        <p:nvSpPr>
          <p:cNvPr id="952" name="Shape 952"/>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Jury Duty Pay</a:t>
            </a:r>
          </a:p>
        </p:txBody>
      </p:sp>
      <p:sp>
        <p:nvSpPr>
          <p:cNvPr id="953" name="Shape 953"/>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Jury duty pay must be reported as taxable income</a:t>
            </a:r>
          </a:p>
          <a:p>
            <a:pPr indent="-342900" lvl="0" marL="342900" marR="0" rtl="0" algn="l">
              <a:spcBef>
                <a:spcPts val="800"/>
              </a:spcBef>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Classified as </a:t>
            </a:r>
            <a:r>
              <a:rPr b="1" i="0" lang="en-US" sz="4000" u="none" cap="none" strike="noStrike">
                <a:solidFill>
                  <a:schemeClr val="dk1"/>
                </a:solidFill>
                <a:latin typeface="Questrial"/>
                <a:ea typeface="Questrial"/>
                <a:cs typeface="Questrial"/>
                <a:sym typeface="Questrial"/>
              </a:rPr>
              <a:t>unearned income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3">
                                            <p:txEl>
                                              <p:pRg end="0" st="0"/>
                                            </p:txEl>
                                          </p:spTgt>
                                        </p:tgtEl>
                                        <p:attrNameLst>
                                          <p:attrName>style.visibility</p:attrName>
                                        </p:attrNameLst>
                                      </p:cBhvr>
                                      <p:to>
                                        <p:strVal val="visible"/>
                                      </p:to>
                                    </p:set>
                                    <p:animEffect filter="fade" transition="in">
                                      <p:cBhvr>
                                        <p:cTn dur="500"/>
                                        <p:tgtEl>
                                          <p:spTgt spid="9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3">
                                            <p:txEl>
                                              <p:pRg end="1" st="1"/>
                                            </p:txEl>
                                          </p:spTgt>
                                        </p:tgtEl>
                                        <p:attrNameLst>
                                          <p:attrName>style.visibility</p:attrName>
                                        </p:attrNameLst>
                                      </p:cBhvr>
                                      <p:to>
                                        <p:strVal val="visible"/>
                                      </p:to>
                                    </p:set>
                                    <p:animEffect filter="fade" transition="in">
                                      <p:cBhvr>
                                        <p:cTn dur="500"/>
                                        <p:tgtEl>
                                          <p:spTgt spid="95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8" name="Shape 958"/>
        <p:cNvGrpSpPr/>
        <p:nvPr/>
      </p:nvGrpSpPr>
      <p:grpSpPr>
        <a:xfrm>
          <a:off x="0" y="0"/>
          <a:ext cx="0" cy="0"/>
          <a:chOff x="0" y="0"/>
          <a:chExt cx="0" cy="0"/>
        </a:xfrm>
      </p:grpSpPr>
      <p:sp>
        <p:nvSpPr>
          <p:cNvPr id="959" name="Shape 959"/>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Form 1099-MISC: Miscellaneous Income</a:t>
            </a:r>
          </a:p>
        </p:txBody>
      </p:sp>
      <p:pic>
        <p:nvPicPr>
          <p:cNvPr id="960" name="Shape 960"/>
          <p:cNvPicPr preferRelativeResize="0"/>
          <p:nvPr>
            <p:ph idx="1" type="body"/>
          </p:nvPr>
        </p:nvPicPr>
        <p:blipFill rotWithShape="1">
          <a:blip r:embed="rId3">
            <a:alphaModFix/>
          </a:blip>
          <a:srcRect b="0" l="0" r="0" t="0"/>
          <a:stretch/>
        </p:blipFill>
        <p:spPr>
          <a:xfrm>
            <a:off x="2593355" y="1871360"/>
            <a:ext cx="7005300" cy="4526100"/>
          </a:xfrm>
          <a:prstGeom prst="rect">
            <a:avLst/>
          </a:prstGeom>
          <a:noFill/>
          <a:ln>
            <a:noFill/>
          </a:ln>
          <a:effectLst>
            <a:outerShdw blurRad="190500" rotWithShape="0" algn="tl">
              <a:srgbClr val="000000">
                <a:alpha val="69800"/>
              </a:srgbClr>
            </a:outerShdw>
          </a:effectLst>
        </p:spPr>
      </p:pic>
      <p:pic>
        <p:nvPicPr>
          <p:cNvPr id="961" name="Shape 961"/>
          <p:cNvPicPr preferRelativeResize="0"/>
          <p:nvPr/>
        </p:nvPicPr>
        <p:blipFill rotWithShape="1">
          <a:blip r:embed="rId4">
            <a:alphaModFix/>
          </a:blip>
          <a:srcRect b="0" l="0" r="0" t="0"/>
          <a:stretch/>
        </p:blipFill>
        <p:spPr>
          <a:xfrm>
            <a:off x="5831893" y="2977926"/>
            <a:ext cx="1282800" cy="292200"/>
          </a:xfrm>
          <a:prstGeom prst="rect">
            <a:avLst/>
          </a:prstGeom>
          <a:noFill/>
          <a:ln cap="sq" cmpd="sng" w="38100">
            <a:solidFill>
              <a:srgbClr val="000000"/>
            </a:solidFill>
            <a:prstDash val="solid"/>
            <a:miter lim="8000"/>
            <a:headEnd len="med" w="med" type="none"/>
            <a:tailEnd len="med" w="med" type="none"/>
          </a:ln>
          <a:effectLst>
            <a:outerShdw blurRad="50800" rotWithShape="0" algn="tl" dir="2700000" dist="38100">
              <a:srgbClr val="000000">
                <a:alpha val="42750"/>
              </a:srgbClr>
            </a:outerShdw>
          </a:effectLst>
        </p:spPr>
      </p:pic>
      <p:pic>
        <p:nvPicPr>
          <p:cNvPr id="962" name="Shape 962"/>
          <p:cNvPicPr preferRelativeResize="0"/>
          <p:nvPr/>
        </p:nvPicPr>
        <p:blipFill rotWithShape="1">
          <a:blip r:embed="rId5">
            <a:alphaModFix/>
          </a:blip>
          <a:srcRect b="0" l="0" r="0" t="0"/>
          <a:stretch/>
        </p:blipFill>
        <p:spPr>
          <a:xfrm>
            <a:off x="7198143" y="2980164"/>
            <a:ext cx="1321200" cy="287700"/>
          </a:xfrm>
          <a:prstGeom prst="rect">
            <a:avLst/>
          </a:prstGeom>
          <a:noFill/>
          <a:ln cap="sq" cmpd="sng" w="38100">
            <a:solidFill>
              <a:srgbClr val="000000"/>
            </a:solidFill>
            <a:prstDash val="solid"/>
            <a:miter lim="8000"/>
            <a:headEnd len="med" w="med" type="none"/>
            <a:tailEnd len="med" w="med" type="none"/>
          </a:ln>
          <a:effectLst>
            <a:outerShdw blurRad="50800" rotWithShape="0" algn="tl" dir="2700000" dist="38100">
              <a:srgbClr val="000000">
                <a:alpha val="42750"/>
              </a:srgbClr>
            </a:outerShdw>
          </a:effectLst>
        </p:spPr>
      </p:pic>
      <p:pic>
        <p:nvPicPr>
          <p:cNvPr id="963" name="Shape 963"/>
          <p:cNvPicPr preferRelativeResize="0"/>
          <p:nvPr/>
        </p:nvPicPr>
        <p:blipFill rotWithShape="1">
          <a:blip r:embed="rId6">
            <a:alphaModFix/>
          </a:blip>
          <a:srcRect b="0" l="0" r="0" t="0"/>
          <a:stretch/>
        </p:blipFill>
        <p:spPr>
          <a:xfrm>
            <a:off x="5919543" y="3932843"/>
            <a:ext cx="1278600" cy="604500"/>
          </a:xfrm>
          <a:prstGeom prst="rect">
            <a:avLst/>
          </a:prstGeom>
          <a:noFill/>
          <a:ln cap="sq" cmpd="sng" w="38100">
            <a:solidFill>
              <a:srgbClr val="000000"/>
            </a:solidFill>
            <a:prstDash val="solid"/>
            <a:miter lim="8000"/>
            <a:headEnd len="med" w="med" type="none"/>
            <a:tailEnd len="med" w="med" type="none"/>
          </a:ln>
          <a:effectLst>
            <a:outerShdw blurRad="50800" rotWithShape="0" algn="tl" dir="2700000" dist="38100">
              <a:srgbClr val="000000">
                <a:alpha val="4275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961"/>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9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962"/>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9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8" name="Shape 968"/>
        <p:cNvGrpSpPr/>
        <p:nvPr/>
      </p:nvGrpSpPr>
      <p:grpSpPr>
        <a:xfrm>
          <a:off x="0" y="0"/>
          <a:ext cx="0" cy="0"/>
          <a:chOff x="0" y="0"/>
          <a:chExt cx="0" cy="0"/>
        </a:xfrm>
      </p:grpSpPr>
      <p:sp>
        <p:nvSpPr>
          <p:cNvPr id="969" name="Shape 969"/>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Form 1099-MISC: Other Income </a:t>
            </a:r>
          </a:p>
        </p:txBody>
      </p:sp>
      <p:sp>
        <p:nvSpPr>
          <p:cNvPr id="970" name="Shape 970"/>
          <p:cNvSpPr txBox="1"/>
          <p:nvPr>
            <p:ph idx="1" type="body"/>
          </p:nvPr>
        </p:nvSpPr>
        <p:spPr>
          <a:xfrm>
            <a:off x="609600" y="1600203"/>
            <a:ext cx="10972800" cy="4842900"/>
          </a:xfrm>
          <a:prstGeom prst="rect">
            <a:avLst/>
          </a:prstGeom>
          <a:noFill/>
          <a:ln>
            <a:noFill/>
          </a:ln>
        </p:spPr>
        <p:txBody>
          <a:bodyPr anchorCtr="0" anchor="t" bIns="45700" lIns="91425" rIns="91425" wrap="square" tIns="45700">
            <a:noAutofit/>
          </a:bodyPr>
          <a:lstStyle/>
          <a:p>
            <a:pPr indent="-342900" lvl="0" marL="342900" marR="0" rtl="0" algn="l">
              <a:lnSpc>
                <a:spcPct val="90000"/>
              </a:lnSpc>
              <a:spcBef>
                <a:spcPts val="0"/>
              </a:spcBef>
              <a:spcAft>
                <a:spcPts val="0"/>
              </a:spcAft>
              <a:buClr>
                <a:schemeClr val="dk1"/>
              </a:buClr>
              <a:buSzPts val="3700"/>
              <a:buFont typeface="Noto Sans Symbols"/>
              <a:buChar char="➢"/>
            </a:pPr>
            <a:r>
              <a:rPr b="0" i="0" lang="en-US" sz="3700" u="none" cap="none" strike="noStrike">
                <a:solidFill>
                  <a:schemeClr val="dk1"/>
                </a:solidFill>
                <a:latin typeface="Questrial"/>
                <a:ea typeface="Questrial"/>
                <a:cs typeface="Questrial"/>
                <a:sym typeface="Questrial"/>
              </a:rPr>
              <a:t>Reported in box 3</a:t>
            </a:r>
          </a:p>
          <a:p>
            <a:pPr indent="-342900" lvl="0" marL="342900" marR="0" rtl="0" algn="l">
              <a:lnSpc>
                <a:spcPct val="90000"/>
              </a:lnSpc>
              <a:spcBef>
                <a:spcPts val="740"/>
              </a:spcBef>
              <a:spcAft>
                <a:spcPts val="0"/>
              </a:spcAft>
              <a:buClr>
                <a:schemeClr val="dk1"/>
              </a:buClr>
              <a:buSzPts val="3700"/>
              <a:buFont typeface="Noto Sans Symbols"/>
              <a:buChar char="➢"/>
            </a:pPr>
            <a:r>
              <a:rPr b="0" i="0" lang="en-US" sz="3700" u="none" cap="none" strike="noStrike">
                <a:solidFill>
                  <a:schemeClr val="dk1"/>
                </a:solidFill>
                <a:latin typeface="Questrial"/>
                <a:ea typeface="Questrial"/>
                <a:cs typeface="Questrial"/>
                <a:sym typeface="Questrial"/>
              </a:rPr>
              <a:t>Other income reported in this box is generally:</a:t>
            </a:r>
          </a:p>
          <a:p>
            <a:pPr indent="-285750" lvl="1" marL="742950" marR="0" rtl="0" algn="l">
              <a:lnSpc>
                <a:spcPct val="90000"/>
              </a:lnSpc>
              <a:spcBef>
                <a:spcPts val="666"/>
              </a:spcBef>
              <a:spcAft>
                <a:spcPts val="0"/>
              </a:spcAft>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Prizes</a:t>
            </a:r>
          </a:p>
          <a:p>
            <a:pPr indent="-285750" lvl="1" marL="742950" marR="0" rtl="0" algn="l">
              <a:lnSpc>
                <a:spcPct val="90000"/>
              </a:lnSpc>
              <a:spcBef>
                <a:spcPts val="666"/>
              </a:spcBef>
              <a:spcAft>
                <a:spcPts val="0"/>
              </a:spcAft>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Awards</a:t>
            </a:r>
          </a:p>
          <a:p>
            <a:pPr indent="-285750" lvl="1" marL="742950" marR="0" rtl="0" algn="l">
              <a:lnSpc>
                <a:spcPct val="90000"/>
              </a:lnSpc>
              <a:spcBef>
                <a:spcPts val="666"/>
              </a:spcBef>
              <a:spcAft>
                <a:spcPts val="0"/>
              </a:spcAft>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Taxable damages (from a lawsuit settlement)</a:t>
            </a:r>
          </a:p>
          <a:p>
            <a:pPr indent="-285750" lvl="1" marL="742950" marR="0" rtl="0" algn="l">
              <a:lnSpc>
                <a:spcPct val="90000"/>
              </a:lnSpc>
              <a:spcBef>
                <a:spcPts val="666"/>
              </a:spcBef>
              <a:spcAft>
                <a:spcPts val="0"/>
              </a:spcAft>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Other taxable income</a:t>
            </a:r>
          </a:p>
          <a:p>
            <a:pPr indent="-342900" lvl="0" marL="342900" marR="0" rtl="0" algn="l">
              <a:lnSpc>
                <a:spcPct val="90000"/>
              </a:lnSpc>
              <a:spcBef>
                <a:spcPts val="740"/>
              </a:spcBef>
              <a:buClr>
                <a:schemeClr val="dk1"/>
              </a:buClr>
              <a:buSzPts val="3700"/>
              <a:buFont typeface="Noto Sans Symbols"/>
              <a:buChar char="➢"/>
            </a:pPr>
            <a:r>
              <a:rPr b="0" i="0" lang="en-US" sz="3700" u="none" cap="none" strike="noStrike">
                <a:solidFill>
                  <a:schemeClr val="dk1"/>
                </a:solidFill>
                <a:latin typeface="Questrial"/>
                <a:ea typeface="Questrial"/>
                <a:cs typeface="Questrial"/>
                <a:sym typeface="Questrial"/>
              </a:rPr>
              <a:t>Other income in box 3 is classified as </a:t>
            </a:r>
            <a:r>
              <a:rPr b="1" i="0" lang="en-US" sz="3700" u="none" cap="none" strike="noStrike">
                <a:solidFill>
                  <a:schemeClr val="dk1"/>
                </a:solidFill>
                <a:latin typeface="Questrial"/>
                <a:ea typeface="Questrial"/>
                <a:cs typeface="Questrial"/>
                <a:sym typeface="Questrial"/>
              </a:rPr>
              <a:t>unearned income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0">
                                            <p:txEl>
                                              <p:pRg end="0" st="0"/>
                                            </p:txEl>
                                          </p:spTgt>
                                        </p:tgtEl>
                                        <p:attrNameLst>
                                          <p:attrName>style.visibility</p:attrName>
                                        </p:attrNameLst>
                                      </p:cBhvr>
                                      <p:to>
                                        <p:strVal val="visible"/>
                                      </p:to>
                                    </p:set>
                                    <p:animEffect filter="fade" transition="in">
                                      <p:cBhvr>
                                        <p:cTn dur="500"/>
                                        <p:tgtEl>
                                          <p:spTgt spid="9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0">
                                            <p:txEl>
                                              <p:pRg end="1" st="1"/>
                                            </p:txEl>
                                          </p:spTgt>
                                        </p:tgtEl>
                                        <p:attrNameLst>
                                          <p:attrName>style.visibility</p:attrName>
                                        </p:attrNameLst>
                                      </p:cBhvr>
                                      <p:to>
                                        <p:strVal val="visible"/>
                                      </p:to>
                                    </p:set>
                                    <p:animEffect filter="fade" transition="in">
                                      <p:cBhvr>
                                        <p:cTn dur="500"/>
                                        <p:tgtEl>
                                          <p:spTgt spid="9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0">
                                            <p:txEl>
                                              <p:pRg end="2" st="2"/>
                                            </p:txEl>
                                          </p:spTgt>
                                        </p:tgtEl>
                                        <p:attrNameLst>
                                          <p:attrName>style.visibility</p:attrName>
                                        </p:attrNameLst>
                                      </p:cBhvr>
                                      <p:to>
                                        <p:strVal val="visible"/>
                                      </p:to>
                                    </p:set>
                                    <p:animEffect filter="fade" transition="in">
                                      <p:cBhvr>
                                        <p:cTn dur="500"/>
                                        <p:tgtEl>
                                          <p:spTgt spid="9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0">
                                            <p:txEl>
                                              <p:pRg end="3" st="3"/>
                                            </p:txEl>
                                          </p:spTgt>
                                        </p:tgtEl>
                                        <p:attrNameLst>
                                          <p:attrName>style.visibility</p:attrName>
                                        </p:attrNameLst>
                                      </p:cBhvr>
                                      <p:to>
                                        <p:strVal val="visible"/>
                                      </p:to>
                                    </p:set>
                                    <p:animEffect filter="fade" transition="in">
                                      <p:cBhvr>
                                        <p:cTn dur="500"/>
                                        <p:tgtEl>
                                          <p:spTgt spid="97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0">
                                            <p:txEl>
                                              <p:pRg end="4" st="4"/>
                                            </p:txEl>
                                          </p:spTgt>
                                        </p:tgtEl>
                                        <p:attrNameLst>
                                          <p:attrName>style.visibility</p:attrName>
                                        </p:attrNameLst>
                                      </p:cBhvr>
                                      <p:to>
                                        <p:strVal val="visible"/>
                                      </p:to>
                                    </p:set>
                                    <p:animEffect filter="fade" transition="in">
                                      <p:cBhvr>
                                        <p:cTn dur="500"/>
                                        <p:tgtEl>
                                          <p:spTgt spid="97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0">
                                            <p:txEl>
                                              <p:pRg end="5" st="5"/>
                                            </p:txEl>
                                          </p:spTgt>
                                        </p:tgtEl>
                                        <p:attrNameLst>
                                          <p:attrName>style.visibility</p:attrName>
                                        </p:attrNameLst>
                                      </p:cBhvr>
                                      <p:to>
                                        <p:strVal val="visible"/>
                                      </p:to>
                                    </p:set>
                                    <p:animEffect filter="fade" transition="in">
                                      <p:cBhvr>
                                        <p:cTn dur="500"/>
                                        <p:tgtEl>
                                          <p:spTgt spid="97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0">
                                            <p:txEl>
                                              <p:pRg end="6" st="6"/>
                                            </p:txEl>
                                          </p:spTgt>
                                        </p:tgtEl>
                                        <p:attrNameLst>
                                          <p:attrName>style.visibility</p:attrName>
                                        </p:attrNameLst>
                                      </p:cBhvr>
                                      <p:to>
                                        <p:strVal val="visible"/>
                                      </p:to>
                                    </p:set>
                                    <p:animEffect filter="fade" transition="in">
                                      <p:cBhvr>
                                        <p:cTn dur="500"/>
                                        <p:tgtEl>
                                          <p:spTgt spid="97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5" name="Shape 975"/>
        <p:cNvGrpSpPr/>
        <p:nvPr/>
      </p:nvGrpSpPr>
      <p:grpSpPr>
        <a:xfrm>
          <a:off x="0" y="0"/>
          <a:ext cx="0" cy="0"/>
          <a:chOff x="0" y="0"/>
          <a:chExt cx="0" cy="0"/>
        </a:xfrm>
      </p:grpSpPr>
      <p:sp>
        <p:nvSpPr>
          <p:cNvPr id="976" name="Shape 976"/>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Form 1099-MISC: Nonemployee Compensation</a:t>
            </a:r>
          </a:p>
        </p:txBody>
      </p:sp>
      <p:sp>
        <p:nvSpPr>
          <p:cNvPr id="977" name="Shape 977"/>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Reported in box 7</a:t>
            </a: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This is business/self-employment income</a:t>
            </a:r>
          </a:p>
          <a:p>
            <a:pPr indent="-342900" lvl="0" marL="342900" marR="0" rtl="0" algn="l">
              <a:spcBef>
                <a:spcPts val="800"/>
              </a:spcBef>
              <a:spcAft>
                <a:spcPts val="0"/>
              </a:spcAft>
              <a:buClr>
                <a:srgbClr val="C00000"/>
              </a:buClr>
              <a:buSzPts val="4000"/>
              <a:buFont typeface="Noto Sans Symbols"/>
              <a:buChar char="➢"/>
            </a:pPr>
            <a:r>
              <a:rPr b="1" i="1" lang="en-US">
                <a:solidFill>
                  <a:srgbClr val="C00000"/>
                </a:solidFill>
              </a:rPr>
              <a:t>Y’all will learn how to do Business Income in January!</a:t>
            </a:r>
          </a:p>
          <a:p>
            <a:pPr indent="-342900" lvl="0" marL="342900" marR="0" rtl="0" algn="l">
              <a:spcBef>
                <a:spcPts val="800"/>
              </a:spcBef>
              <a:buClr>
                <a:schemeClr val="dk1"/>
              </a:buClr>
              <a:buSzPts val="4000"/>
              <a:buFont typeface="Noto Sans Symbols"/>
              <a:buNone/>
            </a:pPr>
            <a:r>
              <a:t/>
            </a:r>
            <a:endParaRPr b="0" i="0" sz="4000" u="none" cap="none" strike="noStrike">
              <a:solidFill>
                <a:schemeClr val="dk1"/>
              </a:solidFill>
              <a:latin typeface="Questrial"/>
              <a:ea typeface="Questrial"/>
              <a:cs typeface="Questrial"/>
              <a:sym typeface="Quest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7">
                                            <p:txEl>
                                              <p:pRg end="0" st="0"/>
                                            </p:txEl>
                                          </p:spTgt>
                                        </p:tgtEl>
                                        <p:attrNameLst>
                                          <p:attrName>style.visibility</p:attrName>
                                        </p:attrNameLst>
                                      </p:cBhvr>
                                      <p:to>
                                        <p:strVal val="visible"/>
                                      </p:to>
                                    </p:set>
                                    <p:animEffect filter="fade" transition="in">
                                      <p:cBhvr>
                                        <p:cTn dur="500"/>
                                        <p:tgtEl>
                                          <p:spTgt spid="97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7">
                                            <p:txEl>
                                              <p:pRg end="1" st="1"/>
                                            </p:txEl>
                                          </p:spTgt>
                                        </p:tgtEl>
                                        <p:attrNameLst>
                                          <p:attrName>style.visibility</p:attrName>
                                        </p:attrNameLst>
                                      </p:cBhvr>
                                      <p:to>
                                        <p:strVal val="visible"/>
                                      </p:to>
                                    </p:set>
                                    <p:animEffect filter="fade" transition="in">
                                      <p:cBhvr>
                                        <p:cTn dur="500"/>
                                        <p:tgtEl>
                                          <p:spTgt spid="97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7">
                                            <p:txEl>
                                              <p:pRg end="2" st="2"/>
                                            </p:txEl>
                                          </p:spTgt>
                                        </p:tgtEl>
                                        <p:attrNameLst>
                                          <p:attrName>style.visibility</p:attrName>
                                        </p:attrNameLst>
                                      </p:cBhvr>
                                      <p:to>
                                        <p:strVal val="visible"/>
                                      </p:to>
                                    </p:set>
                                    <p:animEffect filter="fade" transition="in">
                                      <p:cBhvr>
                                        <p:cTn dur="500"/>
                                        <p:tgtEl>
                                          <p:spTgt spid="97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7">
                                            <p:txEl>
                                              <p:pRg end="3" st="3"/>
                                            </p:txEl>
                                          </p:spTgt>
                                        </p:tgtEl>
                                        <p:attrNameLst>
                                          <p:attrName>style.visibility</p:attrName>
                                        </p:attrNameLst>
                                      </p:cBhvr>
                                      <p:to>
                                        <p:strVal val="visible"/>
                                      </p:to>
                                    </p:set>
                                    <p:animEffect filter="fade" transition="in">
                                      <p:cBhvr>
                                        <p:cTn dur="500"/>
                                        <p:tgtEl>
                                          <p:spTgt spid="97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2" name="Shape 982"/>
        <p:cNvGrpSpPr/>
        <p:nvPr/>
      </p:nvGrpSpPr>
      <p:grpSpPr>
        <a:xfrm>
          <a:off x="0" y="0"/>
          <a:ext cx="0" cy="0"/>
          <a:chOff x="0" y="0"/>
          <a:chExt cx="0" cy="0"/>
        </a:xfrm>
      </p:grpSpPr>
      <p:sp>
        <p:nvSpPr>
          <p:cNvPr id="983" name="Shape 983"/>
          <p:cNvSpPr txBox="1"/>
          <p:nvPr>
            <p:ph type="title"/>
          </p:nvPr>
        </p:nvSpPr>
        <p:spPr>
          <a:xfrm>
            <a:off x="609600" y="274638"/>
            <a:ext cx="10972800" cy="1143000"/>
          </a:xfrm>
          <a:prstGeom prst="rect">
            <a:avLst/>
          </a:prstGeom>
        </p:spPr>
        <p:txBody>
          <a:bodyPr anchorCtr="0" anchor="ctr" bIns="91425" lIns="91425" rIns="91425" wrap="square" tIns="91425">
            <a:noAutofit/>
          </a:bodyPr>
          <a:lstStyle/>
          <a:p>
            <a:pPr indent="0" lvl="0" marL="0">
              <a:spcBef>
                <a:spcPts val="0"/>
              </a:spcBef>
              <a:buNone/>
            </a:pPr>
            <a:r>
              <a:rPr lang="en-US"/>
              <a:t>Withholding</a:t>
            </a:r>
          </a:p>
        </p:txBody>
      </p:sp>
      <p:sp>
        <p:nvSpPr>
          <p:cNvPr id="984" name="Shape 984"/>
          <p:cNvSpPr txBox="1"/>
          <p:nvPr>
            <p:ph idx="1" type="body"/>
          </p:nvPr>
        </p:nvSpPr>
        <p:spPr>
          <a:xfrm>
            <a:off x="609600" y="1600203"/>
            <a:ext cx="10972800" cy="4526100"/>
          </a:xfrm>
          <a:prstGeom prst="rect">
            <a:avLst/>
          </a:prstGeom>
        </p:spPr>
        <p:txBody>
          <a:bodyPr anchorCtr="0" anchor="t" bIns="91425" lIns="91425" rIns="91425" wrap="square" tIns="91425">
            <a:noAutofit/>
          </a:bodyPr>
          <a:lstStyle/>
          <a:p>
            <a:pPr indent="-482600" lvl="0" marL="457200">
              <a:spcBef>
                <a:spcPts val="0"/>
              </a:spcBef>
              <a:buSzPts val="4000"/>
              <a:buChar char="➢"/>
            </a:pPr>
            <a:r>
              <a:rPr lang="en-US"/>
              <a:t>On most forms of income, taxpayers have the option to withhold. Be sure to enter any withholding you see on tax documents into TaxSlayer</a:t>
            </a: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8" name="Shape 988"/>
        <p:cNvGrpSpPr/>
        <p:nvPr/>
      </p:nvGrpSpPr>
      <p:grpSpPr>
        <a:xfrm>
          <a:off x="0" y="0"/>
          <a:ext cx="0" cy="0"/>
          <a:chOff x="0" y="0"/>
          <a:chExt cx="0" cy="0"/>
        </a:xfrm>
      </p:grpSpPr>
      <p:pic>
        <p:nvPicPr>
          <p:cNvPr descr="Impact-logo_SaveFirst-green.eps" id="989" name="Shape 989"/>
          <p:cNvPicPr preferRelativeResize="0"/>
          <p:nvPr/>
        </p:nvPicPr>
        <p:blipFill rotWithShape="1">
          <a:blip r:embed="rId3">
            <a:alphaModFix/>
          </a:blip>
          <a:srcRect b="34976" l="19563" r="20645" t="31741"/>
          <a:stretch/>
        </p:blipFill>
        <p:spPr>
          <a:xfrm>
            <a:off x="1440089" y="625475"/>
            <a:ext cx="9264600" cy="4243500"/>
          </a:xfrm>
          <a:prstGeom prst="rect">
            <a:avLst/>
          </a:prstGeom>
          <a:noFill/>
          <a:ln>
            <a:noFill/>
          </a:ln>
        </p:spPr>
      </p:pic>
      <p:sp>
        <p:nvSpPr>
          <p:cNvPr id="990" name="Shape 990"/>
          <p:cNvSpPr/>
          <p:nvPr/>
        </p:nvSpPr>
        <p:spPr>
          <a:xfrm>
            <a:off x="1524003" y="-184666"/>
            <a:ext cx="184800" cy="369300"/>
          </a:xfrm>
          <a:prstGeom prst="rect">
            <a:avLst/>
          </a:prstGeom>
          <a:noFill/>
          <a:ln>
            <a:noFill/>
          </a:ln>
        </p:spPr>
        <p:txBody>
          <a:bodyPr anchorCtr="0" anchor="ctr"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991" name="Shape 991"/>
          <p:cNvSpPr/>
          <p:nvPr/>
        </p:nvSpPr>
        <p:spPr>
          <a:xfrm>
            <a:off x="1587500" y="-136525"/>
            <a:ext cx="304800" cy="30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992" name="Shape 992"/>
          <p:cNvSpPr/>
          <p:nvPr/>
        </p:nvSpPr>
        <p:spPr>
          <a:xfrm>
            <a:off x="1739900" y="15875"/>
            <a:ext cx="304800" cy="30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993" name="Shape 993"/>
          <p:cNvSpPr/>
          <p:nvPr/>
        </p:nvSpPr>
        <p:spPr>
          <a:xfrm>
            <a:off x="1892300" y="168275"/>
            <a:ext cx="304800" cy="30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id="994" name="Shape 994"/>
          <p:cNvSpPr txBox="1"/>
          <p:nvPr/>
        </p:nvSpPr>
        <p:spPr>
          <a:xfrm>
            <a:off x="-1461427" y="1481721"/>
            <a:ext cx="184800" cy="3693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id="995" name="Shape 995"/>
          <p:cNvSpPr txBox="1"/>
          <p:nvPr/>
        </p:nvSpPr>
        <p:spPr>
          <a:xfrm>
            <a:off x="1708732" y="5173794"/>
            <a:ext cx="8727300" cy="10122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lang="en-US" sz="5400">
                <a:solidFill>
                  <a:schemeClr val="dk2"/>
                </a:solidFill>
                <a:latin typeface="Questrial"/>
                <a:ea typeface="Questrial"/>
                <a:cs typeface="Questrial"/>
                <a:sym typeface="Questrial"/>
              </a:rPr>
              <a:t>Standard Deduction</a:t>
            </a: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9" name="Shape 999"/>
        <p:cNvGrpSpPr/>
        <p:nvPr/>
      </p:nvGrpSpPr>
      <p:grpSpPr>
        <a:xfrm>
          <a:off x="0" y="0"/>
          <a:ext cx="0" cy="0"/>
          <a:chOff x="0" y="0"/>
          <a:chExt cx="0" cy="0"/>
        </a:xfrm>
      </p:grpSpPr>
      <p:sp>
        <p:nvSpPr>
          <p:cNvPr id="1000" name="Shape 1000"/>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Standard Deduction Objectives</a:t>
            </a:r>
          </a:p>
        </p:txBody>
      </p:sp>
      <p:sp>
        <p:nvSpPr>
          <p:cNvPr id="1001" name="Shape 1001"/>
          <p:cNvSpPr txBox="1"/>
          <p:nvPr>
            <p:ph idx="1" type="body"/>
          </p:nvPr>
        </p:nvSpPr>
        <p:spPr>
          <a:xfrm>
            <a:off x="609600" y="1600204"/>
            <a:ext cx="10972800" cy="44607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med" w="med" type="none"/>
            <a:tailEnd len="med" w="med" type="none"/>
          </a:ln>
          <a:effectLst>
            <a:outerShdw blurRad="40000" rotWithShape="0" dir="5400000" dist="20000">
              <a:srgbClr val="000000">
                <a:alpha val="37650"/>
              </a:srgbClr>
            </a:outerShdw>
          </a:effectLst>
        </p:spPr>
        <p:txBody>
          <a:bodyPr anchorCtr="0" anchor="t" bIns="45700" lIns="91425" rIns="91425" wrap="square" tIns="45700">
            <a:noAutofit/>
          </a:bodyPr>
          <a:lstStyle/>
          <a:p>
            <a:pPr indent="-342900" lvl="0" marL="342900" marR="0" rtl="0" algn="l">
              <a:spcBef>
                <a:spcPts val="0"/>
              </a:spcBef>
              <a:spcAft>
                <a:spcPts val="0"/>
              </a:spcAft>
              <a:buClr>
                <a:schemeClr val="accent3"/>
              </a:buClr>
              <a:buSzPts val="4000"/>
              <a:buFont typeface="Noto Sans Symbols"/>
              <a:buChar char="➢"/>
            </a:pPr>
            <a:r>
              <a:rPr b="1" i="0" lang="en-US" sz="4000" u="none" cap="none" strike="noStrike">
                <a:solidFill>
                  <a:schemeClr val="accent3"/>
                </a:solidFill>
                <a:latin typeface="Questrial"/>
                <a:ea typeface="Questrial"/>
                <a:cs typeface="Questrial"/>
                <a:sym typeface="Questrial"/>
              </a:rPr>
              <a:t>After completing this section, the volunteer will be able to:</a:t>
            </a:r>
          </a:p>
          <a:p>
            <a:pPr indent="-285750" lvl="1" marL="742950" marR="0" rtl="0" algn="l">
              <a:spcBef>
                <a:spcPts val="720"/>
              </a:spcBef>
              <a:spcAft>
                <a:spcPts val="0"/>
              </a:spcAft>
              <a:buClr>
                <a:schemeClr val="accent3"/>
              </a:buClr>
              <a:buSzPts val="3600"/>
              <a:buFont typeface="Arial"/>
              <a:buChar char="•"/>
            </a:pPr>
            <a:r>
              <a:rPr b="1" i="0" lang="en-US" sz="3600" u="none" cap="none" strike="noStrike">
                <a:solidFill>
                  <a:schemeClr val="accent3"/>
                </a:solidFill>
                <a:latin typeface="Questrial"/>
                <a:ea typeface="Questrial"/>
                <a:cs typeface="Questrial"/>
                <a:sym typeface="Questrial"/>
              </a:rPr>
              <a:t>Explain how the standard deduction is determined for each taxpayer</a:t>
            </a:r>
          </a:p>
          <a:p>
            <a:pPr indent="-285750" lvl="1" marL="742950" marR="0" rtl="0" algn="l">
              <a:spcBef>
                <a:spcPts val="720"/>
              </a:spcBef>
              <a:buClr>
                <a:schemeClr val="accent3"/>
              </a:buClr>
              <a:buSzPts val="3600"/>
              <a:buFont typeface="Arial"/>
              <a:buChar char="•"/>
            </a:pPr>
            <a:r>
              <a:rPr b="1" i="0" lang="en-US" sz="3600" u="none" cap="none" strike="noStrike">
                <a:solidFill>
                  <a:schemeClr val="accent3"/>
                </a:solidFill>
                <a:latin typeface="Questrial"/>
                <a:ea typeface="Questrial"/>
                <a:cs typeface="Questrial"/>
                <a:sym typeface="Questrial"/>
              </a:rPr>
              <a:t>Distinguish when a taxpayer should itemize deductions and when a taxpayer should take the standard deduction</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1">
                                            <p:txEl>
                                              <p:pRg end="0" st="0"/>
                                            </p:txEl>
                                          </p:spTgt>
                                        </p:tgtEl>
                                        <p:attrNameLst>
                                          <p:attrName>style.visibility</p:attrName>
                                        </p:attrNameLst>
                                      </p:cBhvr>
                                      <p:to>
                                        <p:strVal val="visible"/>
                                      </p:to>
                                    </p:set>
                                    <p:animEffect filter="fade" transition="in">
                                      <p:cBhvr>
                                        <p:cTn dur="1000"/>
                                        <p:tgtEl>
                                          <p:spTgt spid="10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1">
                                            <p:txEl>
                                              <p:pRg end="1" st="1"/>
                                            </p:txEl>
                                          </p:spTgt>
                                        </p:tgtEl>
                                        <p:attrNameLst>
                                          <p:attrName>style.visibility</p:attrName>
                                        </p:attrNameLst>
                                      </p:cBhvr>
                                      <p:to>
                                        <p:strVal val="visible"/>
                                      </p:to>
                                    </p:set>
                                    <p:animEffect filter="fade" transition="in">
                                      <p:cBhvr>
                                        <p:cTn dur="1000"/>
                                        <p:tgtEl>
                                          <p:spTgt spid="100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1">
                                            <p:txEl>
                                              <p:pRg end="2" st="2"/>
                                            </p:txEl>
                                          </p:spTgt>
                                        </p:tgtEl>
                                        <p:attrNameLst>
                                          <p:attrName>style.visibility</p:attrName>
                                        </p:attrNameLst>
                                      </p:cBhvr>
                                      <p:to>
                                        <p:strVal val="visible"/>
                                      </p:to>
                                    </p:set>
                                    <p:animEffect filter="fade" transition="in">
                                      <p:cBhvr>
                                        <p:cTn dur="1000"/>
                                        <p:tgtEl>
                                          <p:spTgt spid="100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6" name="Shape 1006"/>
        <p:cNvGrpSpPr/>
        <p:nvPr/>
      </p:nvGrpSpPr>
      <p:grpSpPr>
        <a:xfrm>
          <a:off x="0" y="0"/>
          <a:ext cx="0" cy="0"/>
          <a:chOff x="0" y="0"/>
          <a:chExt cx="0" cy="0"/>
        </a:xfrm>
      </p:grpSpPr>
      <p:sp>
        <p:nvSpPr>
          <p:cNvPr id="1007" name="Shape 1007"/>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Standard Deduction</a:t>
            </a:r>
          </a:p>
        </p:txBody>
      </p:sp>
      <p:sp>
        <p:nvSpPr>
          <p:cNvPr id="1008" name="Shape 1008"/>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lnSpc>
                <a:spcPct val="90000"/>
              </a:lnSpc>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Reduces amount of income that is taxed</a:t>
            </a:r>
          </a:p>
          <a:p>
            <a:pPr indent="-342900" lvl="0" marL="342900" marR="0" rtl="0" algn="l">
              <a:lnSpc>
                <a:spcPct val="90000"/>
              </a:lnSpc>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Amount of deduction based on</a:t>
            </a:r>
          </a:p>
          <a:p>
            <a:pPr indent="-285750" lvl="1" marL="742950" marR="0" rtl="0" algn="l">
              <a:lnSpc>
                <a:spcPct val="90000"/>
              </a:lnSpc>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Filing Status</a:t>
            </a:r>
          </a:p>
          <a:p>
            <a:pPr indent="-285750" lvl="1" marL="742950" marR="0" rtl="0" algn="l">
              <a:lnSpc>
                <a:spcPct val="90000"/>
              </a:lnSpc>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Age</a:t>
            </a:r>
          </a:p>
          <a:p>
            <a:pPr indent="-285750" lvl="1" marL="742950" marR="0" rtl="0" algn="l">
              <a:lnSpc>
                <a:spcPct val="90000"/>
              </a:lnSpc>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Whether taxpayer/spouse is blind</a:t>
            </a:r>
          </a:p>
          <a:p>
            <a:pPr indent="-285750" lvl="1" marL="742950" marR="0" rtl="0" algn="l">
              <a:lnSpc>
                <a:spcPct val="90000"/>
              </a:lnSpc>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Whether taxpayer is a dependent</a:t>
            </a:r>
          </a:p>
          <a:p>
            <a:pPr indent="-342900" lvl="0" marL="342900" marR="0" rtl="0" algn="l">
              <a:lnSpc>
                <a:spcPct val="90000"/>
              </a:lnSpc>
              <a:spcBef>
                <a:spcPts val="800"/>
              </a:spcBef>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Calculated automatically in Tax</a:t>
            </a:r>
            <a:r>
              <a:rPr lang="en-US"/>
              <a:t>Slayer</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8">
                                            <p:txEl>
                                              <p:pRg end="0" st="0"/>
                                            </p:txEl>
                                          </p:spTgt>
                                        </p:tgtEl>
                                        <p:attrNameLst>
                                          <p:attrName>style.visibility</p:attrName>
                                        </p:attrNameLst>
                                      </p:cBhvr>
                                      <p:to>
                                        <p:strVal val="visible"/>
                                      </p:to>
                                    </p:set>
                                    <p:animEffect filter="fade" transition="in">
                                      <p:cBhvr>
                                        <p:cTn dur="500"/>
                                        <p:tgtEl>
                                          <p:spTgt spid="100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8">
                                            <p:txEl>
                                              <p:pRg end="1" st="1"/>
                                            </p:txEl>
                                          </p:spTgt>
                                        </p:tgtEl>
                                        <p:attrNameLst>
                                          <p:attrName>style.visibility</p:attrName>
                                        </p:attrNameLst>
                                      </p:cBhvr>
                                      <p:to>
                                        <p:strVal val="visible"/>
                                      </p:to>
                                    </p:set>
                                    <p:animEffect filter="fade" transition="in">
                                      <p:cBhvr>
                                        <p:cTn dur="500"/>
                                        <p:tgtEl>
                                          <p:spTgt spid="100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8">
                                            <p:txEl>
                                              <p:pRg end="2" st="2"/>
                                            </p:txEl>
                                          </p:spTgt>
                                        </p:tgtEl>
                                        <p:attrNameLst>
                                          <p:attrName>style.visibility</p:attrName>
                                        </p:attrNameLst>
                                      </p:cBhvr>
                                      <p:to>
                                        <p:strVal val="visible"/>
                                      </p:to>
                                    </p:set>
                                    <p:animEffect filter="fade" transition="in">
                                      <p:cBhvr>
                                        <p:cTn dur="500"/>
                                        <p:tgtEl>
                                          <p:spTgt spid="100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8">
                                            <p:txEl>
                                              <p:pRg end="3" st="3"/>
                                            </p:txEl>
                                          </p:spTgt>
                                        </p:tgtEl>
                                        <p:attrNameLst>
                                          <p:attrName>style.visibility</p:attrName>
                                        </p:attrNameLst>
                                      </p:cBhvr>
                                      <p:to>
                                        <p:strVal val="visible"/>
                                      </p:to>
                                    </p:set>
                                    <p:animEffect filter="fade" transition="in">
                                      <p:cBhvr>
                                        <p:cTn dur="500"/>
                                        <p:tgtEl>
                                          <p:spTgt spid="100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8">
                                            <p:txEl>
                                              <p:pRg end="4" st="4"/>
                                            </p:txEl>
                                          </p:spTgt>
                                        </p:tgtEl>
                                        <p:attrNameLst>
                                          <p:attrName>style.visibility</p:attrName>
                                        </p:attrNameLst>
                                      </p:cBhvr>
                                      <p:to>
                                        <p:strVal val="visible"/>
                                      </p:to>
                                    </p:set>
                                    <p:animEffect filter="fade" transition="in">
                                      <p:cBhvr>
                                        <p:cTn dur="500"/>
                                        <p:tgtEl>
                                          <p:spTgt spid="100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8">
                                            <p:txEl>
                                              <p:pRg end="5" st="5"/>
                                            </p:txEl>
                                          </p:spTgt>
                                        </p:tgtEl>
                                        <p:attrNameLst>
                                          <p:attrName>style.visibility</p:attrName>
                                        </p:attrNameLst>
                                      </p:cBhvr>
                                      <p:to>
                                        <p:strVal val="visible"/>
                                      </p:to>
                                    </p:set>
                                    <p:animEffect filter="fade" transition="in">
                                      <p:cBhvr>
                                        <p:cTn dur="500"/>
                                        <p:tgtEl>
                                          <p:spTgt spid="100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8">
                                            <p:txEl>
                                              <p:pRg end="6" st="6"/>
                                            </p:txEl>
                                          </p:spTgt>
                                        </p:tgtEl>
                                        <p:attrNameLst>
                                          <p:attrName>style.visibility</p:attrName>
                                        </p:attrNameLst>
                                      </p:cBhvr>
                                      <p:to>
                                        <p:strVal val="visible"/>
                                      </p:to>
                                    </p:set>
                                    <p:animEffect filter="fade" transition="in">
                                      <p:cBhvr>
                                        <p:cTn dur="500"/>
                                        <p:tgtEl>
                                          <p:spTgt spid="1008">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3" name="Shape 1013"/>
        <p:cNvGrpSpPr/>
        <p:nvPr/>
      </p:nvGrpSpPr>
      <p:grpSpPr>
        <a:xfrm>
          <a:off x="0" y="0"/>
          <a:ext cx="0" cy="0"/>
          <a:chOff x="0" y="0"/>
          <a:chExt cx="0" cy="0"/>
        </a:xfrm>
      </p:grpSpPr>
      <p:sp>
        <p:nvSpPr>
          <p:cNvPr id="1014" name="Shape 1014"/>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Standard Deduction for Most Filers</a:t>
            </a:r>
          </a:p>
        </p:txBody>
      </p:sp>
      <p:sp>
        <p:nvSpPr>
          <p:cNvPr id="1015" name="Shape 1015"/>
          <p:cNvSpPr txBox="1"/>
          <p:nvPr>
            <p:ph idx="1" type="body"/>
          </p:nvPr>
        </p:nvSpPr>
        <p:spPr>
          <a:xfrm>
            <a:off x="609600" y="1600203"/>
            <a:ext cx="10972800" cy="45261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med" w="med" type="none"/>
            <a:tailEnd len="med" w="med" type="none"/>
          </a:ln>
          <a:effectLst>
            <a:outerShdw blurRad="40000" rotWithShape="0" dir="5400000" dist="20000">
              <a:srgbClr val="000000">
                <a:alpha val="37650"/>
              </a:srgbClr>
            </a:outerShdw>
          </a:effectLst>
        </p:spPr>
        <p:txBody>
          <a:bodyPr anchorCtr="0" anchor="t" bIns="45700" lIns="91425" rIns="91425" wrap="square" tIns="45700">
            <a:noAutofit/>
          </a:bodyPr>
          <a:lstStyle/>
          <a:p>
            <a:pPr indent="-285750" lvl="1" marL="742950" marR="0" rtl="0" algn="l">
              <a:spcBef>
                <a:spcPts val="0"/>
              </a:spcBef>
              <a:spcAft>
                <a:spcPts val="0"/>
              </a:spcAft>
              <a:buClr>
                <a:schemeClr val="dk1"/>
              </a:buClr>
              <a:buFont typeface="Noto Sans Symbols"/>
              <a:buNone/>
            </a:pPr>
            <a:r>
              <a:t/>
            </a:r>
            <a:endParaRPr b="0" i="0" sz="3600" u="none" cap="none" strike="noStrike">
              <a:solidFill>
                <a:schemeClr val="dk1"/>
              </a:solidFill>
              <a:latin typeface="Questrial"/>
              <a:ea typeface="Questrial"/>
              <a:cs typeface="Questrial"/>
              <a:sym typeface="Questrial"/>
            </a:endParaRPr>
          </a:p>
          <a:p>
            <a:pPr indent="-11112" lvl="0" marL="11112" marR="0" rtl="0" algn="ctr">
              <a:spcBef>
                <a:spcPts val="720"/>
              </a:spcBef>
              <a:spcAft>
                <a:spcPts val="0"/>
              </a:spcAft>
              <a:buClr>
                <a:schemeClr val="accent3"/>
              </a:buClr>
              <a:buFont typeface="Noto Sans Symbols"/>
              <a:buNone/>
            </a:pPr>
            <a:r>
              <a:rPr b="1" i="0" lang="en-US" sz="3600" u="none" cap="none" strike="noStrike">
                <a:solidFill>
                  <a:schemeClr val="accent3"/>
                </a:solidFill>
                <a:latin typeface="Questrial"/>
                <a:ea typeface="Questrial"/>
                <a:cs typeface="Questrial"/>
                <a:sym typeface="Questrial"/>
              </a:rPr>
              <a:t>Open the Publication 4012 to the Deductions Tab to </a:t>
            </a:r>
            <a:r>
              <a:rPr b="1" lang="en-US" sz="3600" u="sng">
                <a:solidFill>
                  <a:schemeClr val="accent3"/>
                </a:solidFill>
              </a:rPr>
              <a:t>Exhibit 1</a:t>
            </a:r>
            <a:r>
              <a:rPr b="1" i="0" lang="en-US" sz="3600" u="sng" cap="none" strike="noStrike">
                <a:solidFill>
                  <a:schemeClr val="accent3"/>
                </a:solidFill>
                <a:latin typeface="Questrial"/>
                <a:ea typeface="Questrial"/>
                <a:cs typeface="Questrial"/>
                <a:sym typeface="Questrial"/>
              </a:rPr>
              <a:t>: Standard Deduction for Most People</a:t>
            </a:r>
          </a:p>
          <a:p>
            <a:pPr indent="-285750" lvl="1" marL="742950" marR="0" rtl="0" algn="l">
              <a:spcBef>
                <a:spcPts val="640"/>
              </a:spcBef>
              <a:spcAft>
                <a:spcPts val="0"/>
              </a:spcAft>
              <a:buClr>
                <a:schemeClr val="dk1"/>
              </a:buClr>
              <a:buFont typeface="Noto Sans Symbols"/>
              <a:buNone/>
            </a:pPr>
            <a:r>
              <a:t/>
            </a:r>
            <a:endParaRPr sz="3200">
              <a:solidFill>
                <a:schemeClr val="accent3"/>
              </a:solidFill>
            </a:endParaRPr>
          </a:p>
          <a:p>
            <a:pPr indent="-285750" lvl="1" marL="742950" marR="0" rtl="0" algn="l">
              <a:spcBef>
                <a:spcPts val="640"/>
              </a:spcBef>
              <a:spcAft>
                <a:spcPts val="0"/>
              </a:spcAft>
              <a:buClr>
                <a:schemeClr val="dk1"/>
              </a:buClr>
              <a:buFont typeface="Noto Sans Symbols"/>
              <a:buNone/>
            </a:pPr>
            <a:r>
              <a:t/>
            </a:r>
            <a:endParaRPr sz="3200">
              <a:solidFill>
                <a:schemeClr val="accent3"/>
              </a:solidFill>
            </a:endParaRPr>
          </a:p>
          <a:p>
            <a:pPr indent="-3164" lvl="0" marL="3164" marR="0" rtl="0" algn="ctr">
              <a:spcBef>
                <a:spcPts val="960"/>
              </a:spcBef>
              <a:spcAft>
                <a:spcPts val="0"/>
              </a:spcAft>
              <a:buClr>
                <a:schemeClr val="accent3"/>
              </a:buClr>
              <a:buFont typeface="Noto Sans Symbols"/>
              <a:buNone/>
            </a:pPr>
            <a:r>
              <a:rPr b="1" i="1" lang="en-US" sz="4400" u="none" cap="none" strike="noStrike">
                <a:solidFill>
                  <a:schemeClr val="accent3"/>
                </a:solidFill>
                <a:latin typeface="Questrial"/>
                <a:ea typeface="Questrial"/>
                <a:cs typeface="Questrial"/>
                <a:sym typeface="Questrial"/>
              </a:rPr>
              <a:t>This table provides the standard deduction amounts for the current tax year</a:t>
            </a:r>
          </a:p>
          <a:p>
            <a:pPr indent="-342900" lvl="0" marL="342900" marR="0" rtl="0" algn="l">
              <a:spcBef>
                <a:spcPts val="800"/>
              </a:spcBef>
              <a:buClr>
                <a:schemeClr val="dk1"/>
              </a:buClr>
              <a:buSzPts val="4000"/>
              <a:buFont typeface="Noto Sans Symbols"/>
              <a:buNone/>
            </a:pPr>
            <a:r>
              <a:t/>
            </a:r>
            <a:endParaRPr b="0" i="0" sz="4000" u="none" cap="none" strike="noStrike">
              <a:solidFill>
                <a:schemeClr val="dk1"/>
              </a:solidFill>
              <a:latin typeface="Questrial"/>
              <a:ea typeface="Questrial"/>
              <a:cs typeface="Questrial"/>
              <a:sym typeface="Questrial"/>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0" name="Shape 1020"/>
        <p:cNvGrpSpPr/>
        <p:nvPr/>
      </p:nvGrpSpPr>
      <p:grpSpPr>
        <a:xfrm>
          <a:off x="0" y="0"/>
          <a:ext cx="0" cy="0"/>
          <a:chOff x="0" y="0"/>
          <a:chExt cx="0" cy="0"/>
        </a:xfrm>
      </p:grpSpPr>
      <p:sp>
        <p:nvSpPr>
          <p:cNvPr id="1021" name="Shape 1021"/>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Itemized Deductions</a:t>
            </a:r>
          </a:p>
        </p:txBody>
      </p:sp>
      <p:sp>
        <p:nvSpPr>
          <p:cNvPr id="1022" name="Shape 1022"/>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Instead of taking the standard deduction, a taxpayer can choose to itemize, which is to list certain deductible expenses separately, in order to receive a </a:t>
            </a:r>
            <a:r>
              <a:rPr b="1" i="0" lang="en-US" sz="4000" u="none" cap="none" strike="noStrike">
                <a:solidFill>
                  <a:schemeClr val="dk1"/>
                </a:solidFill>
                <a:latin typeface="Questrial"/>
                <a:ea typeface="Questrial"/>
                <a:cs typeface="Questrial"/>
                <a:sym typeface="Questrial"/>
              </a:rPr>
              <a:t>greater</a:t>
            </a:r>
            <a:r>
              <a:rPr b="0" i="0" lang="en-US" sz="4000" u="none" cap="none" strike="noStrike">
                <a:solidFill>
                  <a:schemeClr val="dk1"/>
                </a:solidFill>
                <a:latin typeface="Questrial"/>
                <a:ea typeface="Questrial"/>
                <a:cs typeface="Questrial"/>
                <a:sym typeface="Questrial"/>
              </a:rPr>
              <a:t> deduction</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2">
                                            <p:txEl>
                                              <p:pRg end="0" st="0"/>
                                            </p:txEl>
                                          </p:spTgt>
                                        </p:tgtEl>
                                        <p:attrNameLst>
                                          <p:attrName>style.visibility</p:attrName>
                                        </p:attrNameLst>
                                      </p:cBhvr>
                                      <p:to>
                                        <p:strVal val="visible"/>
                                      </p:to>
                                    </p:set>
                                    <p:animEffect filter="fade" transition="in">
                                      <p:cBhvr>
                                        <p:cTn dur="500"/>
                                        <p:tgtEl>
                                          <p:spTgt spid="102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Shape 123"/>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Filing Status</a:t>
            </a:r>
          </a:p>
        </p:txBody>
      </p:sp>
      <p:sp>
        <p:nvSpPr>
          <p:cNvPr id="124" name="Shape 124"/>
          <p:cNvSpPr txBox="1"/>
          <p:nvPr>
            <p:ph idx="1" type="body"/>
          </p:nvPr>
        </p:nvSpPr>
        <p:spPr>
          <a:xfrm>
            <a:off x="609600" y="1600204"/>
            <a:ext cx="10972800" cy="40476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Based on marital status and family situation</a:t>
            </a: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Single</a:t>
            </a: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Married Filing Jointly</a:t>
            </a: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Married Filing Separately</a:t>
            </a: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Head of Household</a:t>
            </a:r>
          </a:p>
          <a:p>
            <a:pPr indent="-285750" lvl="1" marL="742950" marR="0" rtl="0" algn="l">
              <a:spcBef>
                <a:spcPts val="720"/>
              </a:spcBef>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Qualifying Widow(er) with Dependent Child</a:t>
            </a:r>
          </a:p>
        </p:txBody>
      </p:sp>
      <p:sp>
        <p:nvSpPr>
          <p:cNvPr id="125" name="Shape 125"/>
          <p:cNvSpPr/>
          <p:nvPr/>
        </p:nvSpPr>
        <p:spPr>
          <a:xfrm>
            <a:off x="609600" y="5647766"/>
            <a:ext cx="10972800" cy="708000"/>
          </a:xfrm>
          <a:prstGeom prst="rect">
            <a:avLst/>
          </a:prstGeom>
          <a:solidFill>
            <a:schemeClr val="accent1"/>
          </a:solidFill>
          <a:ln cap="flat" cmpd="sng" w="25400">
            <a:solidFill>
              <a:srgbClr val="B08420"/>
            </a:solidFill>
            <a:prstDash val="solid"/>
            <a:round/>
            <a:headEnd len="med" w="med" type="none"/>
            <a:tailEnd len="med" w="med" type="none"/>
          </a:ln>
        </p:spPr>
        <p:txBody>
          <a:bodyPr anchorCtr="0" anchor="ctr" bIns="45700" lIns="91425" rIns="91425" wrap="square" tIns="45700">
            <a:noAutofit/>
          </a:bodyPr>
          <a:lstStyle/>
          <a:p>
            <a:pPr indent="0" lvl="1" marL="457200" marR="0" rtl="0" algn="ctr">
              <a:spcBef>
                <a:spcPts val="0"/>
              </a:spcBef>
              <a:buClr>
                <a:schemeClr val="lt1"/>
              </a:buClr>
              <a:buFont typeface="Noto Sans Symbols"/>
              <a:buNone/>
            </a:pPr>
            <a:r>
              <a:rPr b="1" i="0" lang="en-US" sz="4000" u="none" cap="none" strike="noStrike">
                <a:solidFill>
                  <a:schemeClr val="lt1"/>
                </a:solidFill>
                <a:latin typeface="Questrial"/>
                <a:ea typeface="Questrial"/>
                <a:cs typeface="Questrial"/>
                <a:sym typeface="Questrial"/>
              </a:rPr>
              <a:t>Choose correct Filing Status on Lines 1-5</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7" name="Shape 1027"/>
        <p:cNvGrpSpPr/>
        <p:nvPr/>
      </p:nvGrpSpPr>
      <p:grpSpPr>
        <a:xfrm>
          <a:off x="0" y="0"/>
          <a:ext cx="0" cy="0"/>
          <a:chOff x="0" y="0"/>
          <a:chExt cx="0" cy="0"/>
        </a:xfrm>
      </p:grpSpPr>
      <p:sp>
        <p:nvSpPr>
          <p:cNvPr id="1028" name="Shape 1028"/>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Itemized Deductions</a:t>
            </a:r>
          </a:p>
        </p:txBody>
      </p:sp>
      <p:sp>
        <p:nvSpPr>
          <p:cNvPr id="1029" name="Shape 1029"/>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lnSpc>
                <a:spcPct val="90000"/>
              </a:lnSpc>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Itemized deductions include (but are not limited to):</a:t>
            </a:r>
          </a:p>
          <a:p>
            <a:pPr indent="-285750" lvl="1" marL="742950" marR="0" rtl="0" algn="l">
              <a:lnSpc>
                <a:spcPct val="90000"/>
              </a:lnSpc>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Un-reimbursed medical expenses</a:t>
            </a:r>
          </a:p>
          <a:p>
            <a:pPr indent="-285750" lvl="1" marL="742950" marR="0" rtl="0" algn="l">
              <a:lnSpc>
                <a:spcPct val="90000"/>
              </a:lnSpc>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Charitable contributions</a:t>
            </a:r>
          </a:p>
          <a:p>
            <a:pPr indent="-285750" lvl="1" marL="742950" marR="0" rtl="0" algn="l">
              <a:lnSpc>
                <a:spcPct val="90000"/>
              </a:lnSpc>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Home mortgage payments</a:t>
            </a:r>
          </a:p>
          <a:p>
            <a:pPr indent="-342900" lvl="0" marL="342900" marR="0" rtl="0" algn="l">
              <a:lnSpc>
                <a:spcPct val="90000"/>
              </a:lnSpc>
              <a:spcBef>
                <a:spcPts val="800"/>
              </a:spcBef>
              <a:spcAft>
                <a:spcPts val="0"/>
              </a:spcAft>
              <a:buClr>
                <a:srgbClr val="C00000"/>
              </a:buClr>
              <a:buSzPts val="4000"/>
              <a:buFont typeface="Noto Sans Symbols"/>
              <a:buChar char="➢"/>
            </a:pPr>
            <a:r>
              <a:rPr b="1" i="1" lang="en-US">
                <a:solidFill>
                  <a:srgbClr val="C00000"/>
                </a:solidFill>
              </a:rPr>
              <a:t>Y’all will learn how to Itemize Deductions in January!</a:t>
            </a:r>
          </a:p>
          <a:p>
            <a:pPr indent="0" lvl="0" marL="0" marR="0" rtl="0" algn="ctr">
              <a:lnSpc>
                <a:spcPct val="90000"/>
              </a:lnSpc>
              <a:spcBef>
                <a:spcPts val="800"/>
              </a:spcBef>
              <a:spcAft>
                <a:spcPts val="0"/>
              </a:spcAft>
              <a:buClr>
                <a:schemeClr val="accent1"/>
              </a:buClr>
              <a:buFont typeface="Noto Sans Symbols"/>
              <a:buNone/>
            </a:pPr>
            <a:r>
              <a:t/>
            </a:r>
            <a:endParaRPr/>
          </a:p>
          <a:p>
            <a:pPr indent="0" lvl="0" marL="0" marR="0" rtl="0" algn="l">
              <a:lnSpc>
                <a:spcPct val="90000"/>
              </a:lnSpc>
              <a:spcBef>
                <a:spcPts val="800"/>
              </a:spcBef>
              <a:buClr>
                <a:schemeClr val="dk1"/>
              </a:buClr>
              <a:buFont typeface="Noto Sans Symbols"/>
              <a:buNone/>
            </a:pPr>
            <a:r>
              <a:t/>
            </a:r>
            <a:endParaRPr b="1" i="1" sz="4000" u="none" cap="none" strike="noStrike">
              <a:solidFill>
                <a:schemeClr val="hlink"/>
              </a:solidFill>
              <a:latin typeface="Questrial"/>
              <a:ea typeface="Questrial"/>
              <a:cs typeface="Questrial"/>
              <a:sym typeface="Quest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9">
                                            <p:txEl>
                                              <p:pRg end="0" st="0"/>
                                            </p:txEl>
                                          </p:spTgt>
                                        </p:tgtEl>
                                        <p:attrNameLst>
                                          <p:attrName>style.visibility</p:attrName>
                                        </p:attrNameLst>
                                      </p:cBhvr>
                                      <p:to>
                                        <p:strVal val="visible"/>
                                      </p:to>
                                    </p:set>
                                    <p:animEffect filter="fade" transition="in">
                                      <p:cBhvr>
                                        <p:cTn dur="500"/>
                                        <p:tgtEl>
                                          <p:spTgt spid="10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9">
                                            <p:txEl>
                                              <p:pRg end="1" st="1"/>
                                            </p:txEl>
                                          </p:spTgt>
                                        </p:tgtEl>
                                        <p:attrNameLst>
                                          <p:attrName>style.visibility</p:attrName>
                                        </p:attrNameLst>
                                      </p:cBhvr>
                                      <p:to>
                                        <p:strVal val="visible"/>
                                      </p:to>
                                    </p:set>
                                    <p:animEffect filter="fade" transition="in">
                                      <p:cBhvr>
                                        <p:cTn dur="500"/>
                                        <p:tgtEl>
                                          <p:spTgt spid="102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9">
                                            <p:txEl>
                                              <p:pRg end="2" st="2"/>
                                            </p:txEl>
                                          </p:spTgt>
                                        </p:tgtEl>
                                        <p:attrNameLst>
                                          <p:attrName>style.visibility</p:attrName>
                                        </p:attrNameLst>
                                      </p:cBhvr>
                                      <p:to>
                                        <p:strVal val="visible"/>
                                      </p:to>
                                    </p:set>
                                    <p:animEffect filter="fade" transition="in">
                                      <p:cBhvr>
                                        <p:cTn dur="500"/>
                                        <p:tgtEl>
                                          <p:spTgt spid="102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9">
                                            <p:txEl>
                                              <p:pRg end="3" st="3"/>
                                            </p:txEl>
                                          </p:spTgt>
                                        </p:tgtEl>
                                        <p:attrNameLst>
                                          <p:attrName>style.visibility</p:attrName>
                                        </p:attrNameLst>
                                      </p:cBhvr>
                                      <p:to>
                                        <p:strVal val="visible"/>
                                      </p:to>
                                    </p:set>
                                    <p:animEffect filter="fade" transition="in">
                                      <p:cBhvr>
                                        <p:cTn dur="500"/>
                                        <p:tgtEl>
                                          <p:spTgt spid="102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9">
                                            <p:txEl>
                                              <p:pRg end="4" st="4"/>
                                            </p:txEl>
                                          </p:spTgt>
                                        </p:tgtEl>
                                        <p:attrNameLst>
                                          <p:attrName>style.visibility</p:attrName>
                                        </p:attrNameLst>
                                      </p:cBhvr>
                                      <p:to>
                                        <p:strVal val="visible"/>
                                      </p:to>
                                    </p:set>
                                    <p:animEffect filter="fade" transition="in">
                                      <p:cBhvr>
                                        <p:cTn dur="500"/>
                                        <p:tgtEl>
                                          <p:spTgt spid="102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9">
                                            <p:txEl>
                                              <p:pRg end="5" st="5"/>
                                            </p:txEl>
                                          </p:spTgt>
                                        </p:tgtEl>
                                        <p:attrNameLst>
                                          <p:attrName>style.visibility</p:attrName>
                                        </p:attrNameLst>
                                      </p:cBhvr>
                                      <p:to>
                                        <p:strVal val="visible"/>
                                      </p:to>
                                    </p:set>
                                    <p:animEffect filter="fade" transition="in">
                                      <p:cBhvr>
                                        <p:cTn dur="500"/>
                                        <p:tgtEl>
                                          <p:spTgt spid="102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9">
                                            <p:txEl>
                                              <p:pRg end="6" st="6"/>
                                            </p:txEl>
                                          </p:spTgt>
                                        </p:tgtEl>
                                        <p:attrNameLst>
                                          <p:attrName>style.visibility</p:attrName>
                                        </p:attrNameLst>
                                      </p:cBhvr>
                                      <p:to>
                                        <p:strVal val="visible"/>
                                      </p:to>
                                    </p:set>
                                    <p:animEffect filter="fade" transition="in">
                                      <p:cBhvr>
                                        <p:cTn dur="500"/>
                                        <p:tgtEl>
                                          <p:spTgt spid="1029">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4" name="Shape 1034"/>
        <p:cNvGrpSpPr/>
        <p:nvPr/>
      </p:nvGrpSpPr>
      <p:grpSpPr>
        <a:xfrm>
          <a:off x="0" y="0"/>
          <a:ext cx="0" cy="0"/>
          <a:chOff x="0" y="0"/>
          <a:chExt cx="0" cy="0"/>
        </a:xfrm>
      </p:grpSpPr>
      <p:pic>
        <p:nvPicPr>
          <p:cNvPr descr="Impact-logo_SaveFirst-green.eps" id="1035" name="Shape 1035"/>
          <p:cNvPicPr preferRelativeResize="0"/>
          <p:nvPr/>
        </p:nvPicPr>
        <p:blipFill rotWithShape="1">
          <a:blip r:embed="rId3">
            <a:alphaModFix/>
          </a:blip>
          <a:srcRect b="34976" l="19563" r="20645" t="31741"/>
          <a:stretch/>
        </p:blipFill>
        <p:spPr>
          <a:xfrm>
            <a:off x="1440089" y="625475"/>
            <a:ext cx="9264600" cy="4243500"/>
          </a:xfrm>
          <a:prstGeom prst="rect">
            <a:avLst/>
          </a:prstGeom>
          <a:noFill/>
          <a:ln>
            <a:noFill/>
          </a:ln>
        </p:spPr>
      </p:pic>
      <p:sp>
        <p:nvSpPr>
          <p:cNvPr id="1036" name="Shape 1036"/>
          <p:cNvSpPr/>
          <p:nvPr/>
        </p:nvSpPr>
        <p:spPr>
          <a:xfrm>
            <a:off x="1524003" y="-184666"/>
            <a:ext cx="184800" cy="369300"/>
          </a:xfrm>
          <a:prstGeom prst="rect">
            <a:avLst/>
          </a:prstGeom>
          <a:noFill/>
          <a:ln>
            <a:noFill/>
          </a:ln>
        </p:spPr>
        <p:txBody>
          <a:bodyPr anchorCtr="0" anchor="ctr"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1037" name="Shape 1037"/>
          <p:cNvSpPr/>
          <p:nvPr/>
        </p:nvSpPr>
        <p:spPr>
          <a:xfrm>
            <a:off x="1587500" y="-136525"/>
            <a:ext cx="304800" cy="30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1038" name="Shape 1038"/>
          <p:cNvSpPr/>
          <p:nvPr/>
        </p:nvSpPr>
        <p:spPr>
          <a:xfrm>
            <a:off x="1739900" y="15875"/>
            <a:ext cx="304800" cy="30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1039" name="Shape 1039"/>
          <p:cNvSpPr/>
          <p:nvPr/>
        </p:nvSpPr>
        <p:spPr>
          <a:xfrm>
            <a:off x="1892300" y="168275"/>
            <a:ext cx="304800" cy="30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id="1040" name="Shape 1040"/>
          <p:cNvSpPr txBox="1"/>
          <p:nvPr/>
        </p:nvSpPr>
        <p:spPr>
          <a:xfrm>
            <a:off x="-1461427" y="1481721"/>
            <a:ext cx="184800" cy="3693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id="1041" name="Shape 1041"/>
          <p:cNvSpPr txBox="1"/>
          <p:nvPr/>
        </p:nvSpPr>
        <p:spPr>
          <a:xfrm>
            <a:off x="1708732" y="5173794"/>
            <a:ext cx="8727300" cy="10122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lang="en-US" sz="5400">
                <a:solidFill>
                  <a:schemeClr val="dk2"/>
                </a:solidFill>
                <a:latin typeface="Questrial"/>
                <a:ea typeface="Questrial"/>
                <a:cs typeface="Questrial"/>
                <a:sym typeface="Questrial"/>
              </a:rPr>
              <a:t>Nonrefundable Credits</a:t>
            </a: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6" name="Shape 1046"/>
        <p:cNvGrpSpPr/>
        <p:nvPr/>
      </p:nvGrpSpPr>
      <p:grpSpPr>
        <a:xfrm>
          <a:off x="0" y="0"/>
          <a:ext cx="0" cy="0"/>
          <a:chOff x="0" y="0"/>
          <a:chExt cx="0" cy="0"/>
        </a:xfrm>
      </p:grpSpPr>
      <p:sp>
        <p:nvSpPr>
          <p:cNvPr id="1047" name="Shape 1047"/>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Nonrefundable Credits Objectives</a:t>
            </a:r>
          </a:p>
        </p:txBody>
      </p:sp>
      <p:sp>
        <p:nvSpPr>
          <p:cNvPr id="1048" name="Shape 1048"/>
          <p:cNvSpPr txBox="1"/>
          <p:nvPr>
            <p:ph idx="1" type="body"/>
          </p:nvPr>
        </p:nvSpPr>
        <p:spPr>
          <a:xfrm>
            <a:off x="609600" y="1600200"/>
            <a:ext cx="10972800" cy="50724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med" w="med" type="none"/>
            <a:tailEnd len="med" w="med" type="none"/>
          </a:ln>
          <a:effectLst>
            <a:outerShdw blurRad="40000" rotWithShape="0" dir="5400000" dist="20000">
              <a:srgbClr val="000000">
                <a:alpha val="37650"/>
              </a:srgbClr>
            </a:outerShdw>
          </a:effectLst>
        </p:spPr>
        <p:txBody>
          <a:bodyPr anchorCtr="0" anchor="t" bIns="45700" lIns="91425" rIns="91425" wrap="square" tIns="45700">
            <a:noAutofit/>
          </a:bodyPr>
          <a:lstStyle/>
          <a:p>
            <a:pPr indent="-342900" lvl="0" marL="342900" marR="0" rtl="0" algn="l">
              <a:lnSpc>
                <a:spcPct val="90000"/>
              </a:lnSpc>
              <a:spcBef>
                <a:spcPts val="0"/>
              </a:spcBef>
              <a:spcAft>
                <a:spcPts val="0"/>
              </a:spcAft>
              <a:buClr>
                <a:schemeClr val="accent3"/>
              </a:buClr>
              <a:buSzPts val="4000"/>
              <a:buFont typeface="Noto Sans Symbols"/>
              <a:buChar char="➢"/>
            </a:pPr>
            <a:r>
              <a:rPr b="1" i="0" lang="en-US" sz="4000" u="none" cap="none" strike="noStrike">
                <a:solidFill>
                  <a:schemeClr val="accent3"/>
                </a:solidFill>
                <a:latin typeface="Questrial"/>
                <a:ea typeface="Questrial"/>
                <a:cs typeface="Questrial"/>
                <a:sym typeface="Questrial"/>
              </a:rPr>
              <a:t>After completing this section, the volunteer will be able to:</a:t>
            </a:r>
          </a:p>
          <a:p>
            <a:pPr indent="-285750" lvl="1" marL="742950" marR="0" rtl="0" algn="l">
              <a:lnSpc>
                <a:spcPct val="90000"/>
              </a:lnSpc>
              <a:spcBef>
                <a:spcPts val="720"/>
              </a:spcBef>
              <a:spcAft>
                <a:spcPts val="0"/>
              </a:spcAft>
              <a:buClr>
                <a:schemeClr val="accent3"/>
              </a:buClr>
              <a:buSzPts val="3600"/>
              <a:buFont typeface="Arial"/>
              <a:buChar char="•"/>
            </a:pPr>
            <a:r>
              <a:rPr b="1" i="0" lang="en-US" sz="3600" u="none" cap="none" strike="noStrike">
                <a:solidFill>
                  <a:schemeClr val="accent3"/>
                </a:solidFill>
                <a:latin typeface="Questrial"/>
                <a:ea typeface="Questrial"/>
                <a:cs typeface="Questrial"/>
                <a:sym typeface="Questrial"/>
              </a:rPr>
              <a:t>Assess a taxpayer’s eligibility for the Child &amp; Dependent Care Expenses Credit</a:t>
            </a:r>
          </a:p>
          <a:p>
            <a:pPr indent="-285750" lvl="1" marL="742950" marR="0" rtl="0" algn="l">
              <a:lnSpc>
                <a:spcPct val="90000"/>
              </a:lnSpc>
              <a:spcBef>
                <a:spcPts val="720"/>
              </a:spcBef>
              <a:spcAft>
                <a:spcPts val="0"/>
              </a:spcAft>
              <a:buClr>
                <a:schemeClr val="accent3"/>
              </a:buClr>
              <a:buSzPts val="3600"/>
              <a:buFont typeface="Arial"/>
              <a:buChar char="•"/>
            </a:pPr>
            <a:r>
              <a:rPr b="1" i="0" lang="en-US" sz="3600" u="none" cap="none" strike="noStrike">
                <a:solidFill>
                  <a:schemeClr val="accent3"/>
                </a:solidFill>
                <a:latin typeface="Questrial"/>
                <a:ea typeface="Questrial"/>
                <a:cs typeface="Questrial"/>
                <a:sym typeface="Questrial"/>
              </a:rPr>
              <a:t>Explain how a taxpayer qualifies for the Child Tax Credit</a:t>
            </a:r>
          </a:p>
          <a:p>
            <a:pPr indent="-285750" lvl="1" marL="742950" marR="0" rtl="0" algn="l">
              <a:lnSpc>
                <a:spcPct val="90000"/>
              </a:lnSpc>
              <a:spcBef>
                <a:spcPts val="720"/>
              </a:spcBef>
              <a:buClr>
                <a:schemeClr val="accent3"/>
              </a:buClr>
              <a:buSzPts val="3600"/>
              <a:buFont typeface="Arial"/>
              <a:buChar char="•"/>
            </a:pPr>
            <a:r>
              <a:rPr b="1" i="0" lang="en-US" sz="3600" u="none" cap="none" strike="noStrike">
                <a:solidFill>
                  <a:schemeClr val="accent3"/>
                </a:solidFill>
                <a:latin typeface="Questrial"/>
                <a:ea typeface="Questrial"/>
                <a:cs typeface="Questrial"/>
                <a:sym typeface="Questrial"/>
              </a:rPr>
              <a:t>Assess a taxpayer’s eligibility for the Retirement Savings Contribution Credit</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8">
                                            <p:txEl>
                                              <p:pRg end="0" st="0"/>
                                            </p:txEl>
                                          </p:spTgt>
                                        </p:tgtEl>
                                        <p:attrNameLst>
                                          <p:attrName>style.visibility</p:attrName>
                                        </p:attrNameLst>
                                      </p:cBhvr>
                                      <p:to>
                                        <p:strVal val="visible"/>
                                      </p:to>
                                    </p:set>
                                    <p:animEffect filter="fade" transition="in">
                                      <p:cBhvr>
                                        <p:cTn dur="1000"/>
                                        <p:tgtEl>
                                          <p:spTgt spid="10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8">
                                            <p:txEl>
                                              <p:pRg end="1" st="1"/>
                                            </p:txEl>
                                          </p:spTgt>
                                        </p:tgtEl>
                                        <p:attrNameLst>
                                          <p:attrName>style.visibility</p:attrName>
                                        </p:attrNameLst>
                                      </p:cBhvr>
                                      <p:to>
                                        <p:strVal val="visible"/>
                                      </p:to>
                                    </p:set>
                                    <p:animEffect filter="fade" transition="in">
                                      <p:cBhvr>
                                        <p:cTn dur="1000"/>
                                        <p:tgtEl>
                                          <p:spTgt spid="104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8">
                                            <p:txEl>
                                              <p:pRg end="2" st="2"/>
                                            </p:txEl>
                                          </p:spTgt>
                                        </p:tgtEl>
                                        <p:attrNameLst>
                                          <p:attrName>style.visibility</p:attrName>
                                        </p:attrNameLst>
                                      </p:cBhvr>
                                      <p:to>
                                        <p:strVal val="visible"/>
                                      </p:to>
                                    </p:set>
                                    <p:animEffect filter="fade" transition="in">
                                      <p:cBhvr>
                                        <p:cTn dur="1000"/>
                                        <p:tgtEl>
                                          <p:spTgt spid="104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8">
                                            <p:txEl>
                                              <p:pRg end="3" st="3"/>
                                            </p:txEl>
                                          </p:spTgt>
                                        </p:tgtEl>
                                        <p:attrNameLst>
                                          <p:attrName>style.visibility</p:attrName>
                                        </p:attrNameLst>
                                      </p:cBhvr>
                                      <p:to>
                                        <p:strVal val="visible"/>
                                      </p:to>
                                    </p:set>
                                    <p:animEffect filter="fade" transition="in">
                                      <p:cBhvr>
                                        <p:cTn dur="1000"/>
                                        <p:tgtEl>
                                          <p:spTgt spid="104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3" name="Shape 1053"/>
        <p:cNvGrpSpPr/>
        <p:nvPr/>
      </p:nvGrpSpPr>
      <p:grpSpPr>
        <a:xfrm>
          <a:off x="0" y="0"/>
          <a:ext cx="0" cy="0"/>
          <a:chOff x="0" y="0"/>
          <a:chExt cx="0" cy="0"/>
        </a:xfrm>
      </p:grpSpPr>
      <p:sp>
        <p:nvSpPr>
          <p:cNvPr id="1054" name="Shape 1054"/>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Nonrefundable Tax Credit</a:t>
            </a:r>
          </a:p>
        </p:txBody>
      </p:sp>
      <p:sp>
        <p:nvSpPr>
          <p:cNvPr id="1055" name="Shape 1055"/>
          <p:cNvSpPr txBox="1"/>
          <p:nvPr>
            <p:ph idx="1" type="body"/>
          </p:nvPr>
        </p:nvSpPr>
        <p:spPr>
          <a:xfrm>
            <a:off x="609600" y="1600204"/>
            <a:ext cx="10972800" cy="3886200"/>
          </a:xfrm>
          <a:prstGeom prst="rect">
            <a:avLst/>
          </a:prstGeom>
          <a:noFill/>
          <a:ln>
            <a:noFill/>
          </a:ln>
        </p:spPr>
        <p:txBody>
          <a:bodyPr anchorCtr="0" anchor="t" bIns="45700" lIns="91425" rIns="91425" wrap="square" tIns="45700">
            <a:noAutofit/>
          </a:bodyPr>
          <a:lstStyle/>
          <a:p>
            <a:pPr indent="-342900" lvl="0" marL="342900" marR="0" rtl="0" algn="l">
              <a:lnSpc>
                <a:spcPct val="90000"/>
              </a:lnSpc>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Reduces the tax liability – only to zero. </a:t>
            </a:r>
          </a:p>
          <a:p>
            <a:pPr indent="-285750" lvl="1" marL="742950" marR="0" rtl="0" algn="l">
              <a:lnSpc>
                <a:spcPct val="90000"/>
              </a:lnSpc>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Child and Dependent Care Expenses </a:t>
            </a:r>
          </a:p>
          <a:p>
            <a:pPr indent="-285750" lvl="1" marL="742950" marR="0" rtl="0" algn="l">
              <a:lnSpc>
                <a:spcPct val="90000"/>
              </a:lnSpc>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Child Tax Credit</a:t>
            </a:r>
          </a:p>
          <a:p>
            <a:pPr indent="-285750" lvl="1" marL="742950" marR="0" rtl="0" algn="l">
              <a:lnSpc>
                <a:spcPct val="90000"/>
              </a:lnSpc>
              <a:spcBef>
                <a:spcPts val="720"/>
              </a:spcBef>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Retirement Savings Contribution Credit</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5">
                                            <p:txEl>
                                              <p:pRg end="0" st="0"/>
                                            </p:txEl>
                                          </p:spTgt>
                                        </p:tgtEl>
                                        <p:attrNameLst>
                                          <p:attrName>style.visibility</p:attrName>
                                        </p:attrNameLst>
                                      </p:cBhvr>
                                      <p:to>
                                        <p:strVal val="visible"/>
                                      </p:to>
                                    </p:set>
                                    <p:animEffect filter="fade" transition="in">
                                      <p:cBhvr>
                                        <p:cTn dur="500"/>
                                        <p:tgtEl>
                                          <p:spTgt spid="10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5">
                                            <p:txEl>
                                              <p:pRg end="1" st="1"/>
                                            </p:txEl>
                                          </p:spTgt>
                                        </p:tgtEl>
                                        <p:attrNameLst>
                                          <p:attrName>style.visibility</p:attrName>
                                        </p:attrNameLst>
                                      </p:cBhvr>
                                      <p:to>
                                        <p:strVal val="visible"/>
                                      </p:to>
                                    </p:set>
                                    <p:animEffect filter="fade" transition="in">
                                      <p:cBhvr>
                                        <p:cTn dur="500"/>
                                        <p:tgtEl>
                                          <p:spTgt spid="105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5">
                                            <p:txEl>
                                              <p:pRg end="2" st="2"/>
                                            </p:txEl>
                                          </p:spTgt>
                                        </p:tgtEl>
                                        <p:attrNameLst>
                                          <p:attrName>style.visibility</p:attrName>
                                        </p:attrNameLst>
                                      </p:cBhvr>
                                      <p:to>
                                        <p:strVal val="visible"/>
                                      </p:to>
                                    </p:set>
                                    <p:animEffect filter="fade" transition="in">
                                      <p:cBhvr>
                                        <p:cTn dur="500"/>
                                        <p:tgtEl>
                                          <p:spTgt spid="105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5">
                                            <p:txEl>
                                              <p:pRg end="3" st="3"/>
                                            </p:txEl>
                                          </p:spTgt>
                                        </p:tgtEl>
                                        <p:attrNameLst>
                                          <p:attrName>style.visibility</p:attrName>
                                        </p:attrNameLst>
                                      </p:cBhvr>
                                      <p:to>
                                        <p:strVal val="visible"/>
                                      </p:to>
                                    </p:set>
                                    <p:animEffect filter="fade" transition="in">
                                      <p:cBhvr>
                                        <p:cTn dur="500"/>
                                        <p:tgtEl>
                                          <p:spTgt spid="105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0" name="Shape 1060"/>
        <p:cNvGrpSpPr/>
        <p:nvPr/>
      </p:nvGrpSpPr>
      <p:grpSpPr>
        <a:xfrm>
          <a:off x="0" y="0"/>
          <a:ext cx="0" cy="0"/>
          <a:chOff x="0" y="0"/>
          <a:chExt cx="0" cy="0"/>
        </a:xfrm>
      </p:grpSpPr>
      <p:sp>
        <p:nvSpPr>
          <p:cNvPr id="1061" name="Shape 1061"/>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Child &amp; Dependent Care Expenses Credit	</a:t>
            </a:r>
          </a:p>
        </p:txBody>
      </p:sp>
      <p:sp>
        <p:nvSpPr>
          <p:cNvPr id="1062" name="Shape 1062"/>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Nonrefundable credit</a:t>
            </a: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Applied to offset expenses paid so taxpayer </a:t>
            </a:r>
            <a:r>
              <a:rPr b="1" i="0" lang="en-US" sz="4000" u="none" cap="none" strike="noStrike">
                <a:solidFill>
                  <a:schemeClr val="dk1"/>
                </a:solidFill>
                <a:latin typeface="Questrial"/>
                <a:ea typeface="Questrial"/>
                <a:cs typeface="Questrial"/>
                <a:sym typeface="Questrial"/>
              </a:rPr>
              <a:t>can work or look for work</a:t>
            </a: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Dependent child under 13</a:t>
            </a: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Spouse who is incapable of self-care</a:t>
            </a: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Dependent who is incapable of self-care</a:t>
            </a:r>
          </a:p>
          <a:p>
            <a:pPr indent="-5080" lvl="1" marL="411480" marR="0" rtl="0" algn="l">
              <a:spcBef>
                <a:spcPts val="720"/>
              </a:spcBef>
              <a:buClr>
                <a:schemeClr val="dk1"/>
              </a:buClr>
              <a:buFont typeface="Arial"/>
              <a:buNone/>
            </a:pPr>
            <a:r>
              <a:t/>
            </a:r>
            <a:endParaRPr b="0" i="0" sz="3600" u="none" cap="none" strike="noStrike">
              <a:solidFill>
                <a:schemeClr val="dk1"/>
              </a:solidFill>
              <a:latin typeface="Questrial"/>
              <a:ea typeface="Questrial"/>
              <a:cs typeface="Questrial"/>
              <a:sym typeface="Quest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2">
                                            <p:txEl>
                                              <p:pRg end="0" st="0"/>
                                            </p:txEl>
                                          </p:spTgt>
                                        </p:tgtEl>
                                        <p:attrNameLst>
                                          <p:attrName>style.visibility</p:attrName>
                                        </p:attrNameLst>
                                      </p:cBhvr>
                                      <p:to>
                                        <p:strVal val="visible"/>
                                      </p:to>
                                    </p:set>
                                    <p:animEffect filter="fade" transition="in">
                                      <p:cBhvr>
                                        <p:cTn dur="500"/>
                                        <p:tgtEl>
                                          <p:spTgt spid="10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2">
                                            <p:txEl>
                                              <p:pRg end="1" st="1"/>
                                            </p:txEl>
                                          </p:spTgt>
                                        </p:tgtEl>
                                        <p:attrNameLst>
                                          <p:attrName>style.visibility</p:attrName>
                                        </p:attrNameLst>
                                      </p:cBhvr>
                                      <p:to>
                                        <p:strVal val="visible"/>
                                      </p:to>
                                    </p:set>
                                    <p:animEffect filter="fade" transition="in">
                                      <p:cBhvr>
                                        <p:cTn dur="500"/>
                                        <p:tgtEl>
                                          <p:spTgt spid="10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2">
                                            <p:txEl>
                                              <p:pRg end="2" st="2"/>
                                            </p:txEl>
                                          </p:spTgt>
                                        </p:tgtEl>
                                        <p:attrNameLst>
                                          <p:attrName>style.visibility</p:attrName>
                                        </p:attrNameLst>
                                      </p:cBhvr>
                                      <p:to>
                                        <p:strVal val="visible"/>
                                      </p:to>
                                    </p:set>
                                    <p:animEffect filter="fade" transition="in">
                                      <p:cBhvr>
                                        <p:cTn dur="500"/>
                                        <p:tgtEl>
                                          <p:spTgt spid="106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2">
                                            <p:txEl>
                                              <p:pRg end="3" st="3"/>
                                            </p:txEl>
                                          </p:spTgt>
                                        </p:tgtEl>
                                        <p:attrNameLst>
                                          <p:attrName>style.visibility</p:attrName>
                                        </p:attrNameLst>
                                      </p:cBhvr>
                                      <p:to>
                                        <p:strVal val="visible"/>
                                      </p:to>
                                    </p:set>
                                    <p:animEffect filter="fade" transition="in">
                                      <p:cBhvr>
                                        <p:cTn dur="500"/>
                                        <p:tgtEl>
                                          <p:spTgt spid="106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2">
                                            <p:txEl>
                                              <p:pRg end="4" st="4"/>
                                            </p:txEl>
                                          </p:spTgt>
                                        </p:tgtEl>
                                        <p:attrNameLst>
                                          <p:attrName>style.visibility</p:attrName>
                                        </p:attrNameLst>
                                      </p:cBhvr>
                                      <p:to>
                                        <p:strVal val="visible"/>
                                      </p:to>
                                    </p:set>
                                    <p:animEffect filter="fade" transition="in">
                                      <p:cBhvr>
                                        <p:cTn dur="500"/>
                                        <p:tgtEl>
                                          <p:spTgt spid="106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2">
                                            <p:txEl>
                                              <p:pRg end="5" st="5"/>
                                            </p:txEl>
                                          </p:spTgt>
                                        </p:tgtEl>
                                        <p:attrNameLst>
                                          <p:attrName>style.visibility</p:attrName>
                                        </p:attrNameLst>
                                      </p:cBhvr>
                                      <p:to>
                                        <p:strVal val="visible"/>
                                      </p:to>
                                    </p:set>
                                    <p:animEffect filter="fade" transition="in">
                                      <p:cBhvr>
                                        <p:cTn dur="500"/>
                                        <p:tgtEl>
                                          <p:spTgt spid="1062">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7" name="Shape 1067"/>
        <p:cNvGrpSpPr/>
        <p:nvPr/>
      </p:nvGrpSpPr>
      <p:grpSpPr>
        <a:xfrm>
          <a:off x="0" y="0"/>
          <a:ext cx="0" cy="0"/>
          <a:chOff x="0" y="0"/>
          <a:chExt cx="0" cy="0"/>
        </a:xfrm>
      </p:grpSpPr>
      <p:sp>
        <p:nvSpPr>
          <p:cNvPr id="1068" name="Shape 1068"/>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Child &amp; Dependent Care Expenses Credit: Eligibility</a:t>
            </a:r>
          </a:p>
        </p:txBody>
      </p:sp>
      <p:sp>
        <p:nvSpPr>
          <p:cNvPr id="1069" name="Shape 1069"/>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Care had to be for qualifying persons</a:t>
            </a: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Taxpayer (and spouse) had to have earned income</a:t>
            </a:r>
          </a:p>
          <a:p>
            <a:pPr indent="-285750" lvl="1" marL="742950" marR="0" rtl="0" algn="l">
              <a:spcBef>
                <a:spcPts val="720"/>
              </a:spcBef>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A spouse is treated as having earned income for any month the spouse is physically/mentally incapable of care, or is a full-time student.</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9">
                                            <p:txEl>
                                              <p:pRg end="0" st="0"/>
                                            </p:txEl>
                                          </p:spTgt>
                                        </p:tgtEl>
                                        <p:attrNameLst>
                                          <p:attrName>style.visibility</p:attrName>
                                        </p:attrNameLst>
                                      </p:cBhvr>
                                      <p:to>
                                        <p:strVal val="visible"/>
                                      </p:to>
                                    </p:set>
                                    <p:animEffect filter="fade" transition="in">
                                      <p:cBhvr>
                                        <p:cTn dur="500"/>
                                        <p:tgtEl>
                                          <p:spTgt spid="10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9">
                                            <p:txEl>
                                              <p:pRg end="1" st="1"/>
                                            </p:txEl>
                                          </p:spTgt>
                                        </p:tgtEl>
                                        <p:attrNameLst>
                                          <p:attrName>style.visibility</p:attrName>
                                        </p:attrNameLst>
                                      </p:cBhvr>
                                      <p:to>
                                        <p:strVal val="visible"/>
                                      </p:to>
                                    </p:set>
                                    <p:animEffect filter="fade" transition="in">
                                      <p:cBhvr>
                                        <p:cTn dur="500"/>
                                        <p:tgtEl>
                                          <p:spTgt spid="106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9">
                                            <p:txEl>
                                              <p:pRg end="2" st="2"/>
                                            </p:txEl>
                                          </p:spTgt>
                                        </p:tgtEl>
                                        <p:attrNameLst>
                                          <p:attrName>style.visibility</p:attrName>
                                        </p:attrNameLst>
                                      </p:cBhvr>
                                      <p:to>
                                        <p:strVal val="visible"/>
                                      </p:to>
                                    </p:set>
                                    <p:animEffect filter="fade" transition="in">
                                      <p:cBhvr>
                                        <p:cTn dur="500"/>
                                        <p:tgtEl>
                                          <p:spTgt spid="106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4" name="Shape 1074"/>
        <p:cNvGrpSpPr/>
        <p:nvPr/>
      </p:nvGrpSpPr>
      <p:grpSpPr>
        <a:xfrm>
          <a:off x="0" y="0"/>
          <a:ext cx="0" cy="0"/>
          <a:chOff x="0" y="0"/>
          <a:chExt cx="0" cy="0"/>
        </a:xfrm>
      </p:grpSpPr>
      <p:sp>
        <p:nvSpPr>
          <p:cNvPr id="1075" name="Shape 1075"/>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Child &amp; Dependent Care Expenses Credit: Eligibility</a:t>
            </a:r>
          </a:p>
        </p:txBody>
      </p:sp>
      <p:sp>
        <p:nvSpPr>
          <p:cNvPr id="1076" name="Shape 1076"/>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Expenses must have been for work or to look for work</a:t>
            </a: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Payments can’t have been made to taxpayer’s spouse (</a:t>
            </a:r>
            <a:r>
              <a:rPr lang="en-US"/>
              <a:t>or other parent of the child)</a:t>
            </a:r>
            <a:r>
              <a:rPr b="0" i="0" lang="en-US" sz="4000" u="none" cap="none" strike="noStrike">
                <a:solidFill>
                  <a:schemeClr val="dk1"/>
                </a:solidFill>
                <a:latin typeface="Questrial"/>
                <a:ea typeface="Questrial"/>
                <a:cs typeface="Questrial"/>
                <a:sym typeface="Questrial"/>
              </a:rPr>
              <a:t>, dependent child, or child under 19</a:t>
            </a:r>
          </a:p>
          <a:p>
            <a:pPr indent="-342900" lvl="0" marL="342900" marR="0" rtl="0" algn="l">
              <a:spcBef>
                <a:spcPts val="800"/>
              </a:spcBef>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Must have care provider’s name, address, and SSN/EIN (due diligence)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6">
                                            <p:txEl>
                                              <p:pRg end="0" st="0"/>
                                            </p:txEl>
                                          </p:spTgt>
                                        </p:tgtEl>
                                        <p:attrNameLst>
                                          <p:attrName>style.visibility</p:attrName>
                                        </p:attrNameLst>
                                      </p:cBhvr>
                                      <p:to>
                                        <p:strVal val="visible"/>
                                      </p:to>
                                    </p:set>
                                    <p:animEffect filter="fade" transition="in">
                                      <p:cBhvr>
                                        <p:cTn dur="500"/>
                                        <p:tgtEl>
                                          <p:spTgt spid="10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6">
                                            <p:txEl>
                                              <p:pRg end="1" st="1"/>
                                            </p:txEl>
                                          </p:spTgt>
                                        </p:tgtEl>
                                        <p:attrNameLst>
                                          <p:attrName>style.visibility</p:attrName>
                                        </p:attrNameLst>
                                      </p:cBhvr>
                                      <p:to>
                                        <p:strVal val="visible"/>
                                      </p:to>
                                    </p:set>
                                    <p:animEffect filter="fade" transition="in">
                                      <p:cBhvr>
                                        <p:cTn dur="500"/>
                                        <p:tgtEl>
                                          <p:spTgt spid="10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6">
                                            <p:txEl>
                                              <p:pRg end="2" st="2"/>
                                            </p:txEl>
                                          </p:spTgt>
                                        </p:tgtEl>
                                        <p:attrNameLst>
                                          <p:attrName>style.visibility</p:attrName>
                                        </p:attrNameLst>
                                      </p:cBhvr>
                                      <p:to>
                                        <p:strVal val="visible"/>
                                      </p:to>
                                    </p:set>
                                    <p:animEffect filter="fade" transition="in">
                                      <p:cBhvr>
                                        <p:cTn dur="500"/>
                                        <p:tgtEl>
                                          <p:spTgt spid="107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1" name="Shape 1081"/>
        <p:cNvGrpSpPr/>
        <p:nvPr/>
      </p:nvGrpSpPr>
      <p:grpSpPr>
        <a:xfrm>
          <a:off x="0" y="0"/>
          <a:ext cx="0" cy="0"/>
          <a:chOff x="0" y="0"/>
          <a:chExt cx="0" cy="0"/>
        </a:xfrm>
      </p:grpSpPr>
      <p:sp>
        <p:nvSpPr>
          <p:cNvPr id="1082" name="Shape 1082"/>
          <p:cNvSpPr txBox="1"/>
          <p:nvPr>
            <p:ph type="title"/>
          </p:nvPr>
        </p:nvSpPr>
        <p:spPr>
          <a:xfrm>
            <a:off x="609600" y="4457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Child &amp; Dependent Care Expenses Credit: Qualified Work-Related Expenses	</a:t>
            </a:r>
          </a:p>
        </p:txBody>
      </p:sp>
      <p:sp>
        <p:nvSpPr>
          <p:cNvPr id="1083" name="Shape 1083"/>
          <p:cNvSpPr txBox="1"/>
          <p:nvPr>
            <p:ph idx="1" type="body"/>
          </p:nvPr>
        </p:nvSpPr>
        <p:spPr>
          <a:xfrm>
            <a:off x="609600" y="198515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Expenses to attend Kindergarten or a higher grade: NOT AN EXPENSE</a:t>
            </a: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Expenses for summer day-camp qualify, but those for overnight camp </a:t>
            </a:r>
            <a:r>
              <a:rPr lang="en-US"/>
              <a:t>do</a:t>
            </a:r>
            <a:r>
              <a:rPr b="0" i="0" lang="en-US" sz="4000" u="none" cap="none" strike="noStrike">
                <a:solidFill>
                  <a:schemeClr val="dk1"/>
                </a:solidFill>
                <a:latin typeface="Questrial"/>
                <a:ea typeface="Questrial"/>
                <a:cs typeface="Questrial"/>
                <a:sym typeface="Questrial"/>
              </a:rPr>
              <a:t> not!</a:t>
            </a:r>
          </a:p>
          <a:p>
            <a:pPr indent="-342900" lvl="0" marL="342900" marR="0" rtl="0" algn="l">
              <a:spcBef>
                <a:spcPts val="800"/>
              </a:spcBef>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$3,000 </a:t>
            </a:r>
            <a:r>
              <a:rPr b="0" i="0" lang="en-US" sz="4000" u="sng" cap="none" strike="noStrike">
                <a:solidFill>
                  <a:schemeClr val="dk1"/>
                </a:solidFill>
                <a:latin typeface="Questrial"/>
                <a:ea typeface="Questrial"/>
                <a:cs typeface="Questrial"/>
                <a:sym typeface="Questrial"/>
              </a:rPr>
              <a:t>expense</a:t>
            </a:r>
            <a:r>
              <a:rPr b="0" i="0" lang="en-US" sz="4000" u="none" cap="none" strike="noStrike">
                <a:solidFill>
                  <a:schemeClr val="dk1"/>
                </a:solidFill>
                <a:latin typeface="Questrial"/>
                <a:ea typeface="Questrial"/>
                <a:cs typeface="Questrial"/>
                <a:sym typeface="Questrial"/>
              </a:rPr>
              <a:t> limit for </a:t>
            </a:r>
            <a:r>
              <a:rPr lang="en-US"/>
              <a:t>1</a:t>
            </a:r>
            <a:r>
              <a:rPr b="0" i="0" lang="en-US" sz="4000" u="none" cap="none" strike="noStrike">
                <a:solidFill>
                  <a:schemeClr val="dk1"/>
                </a:solidFill>
                <a:latin typeface="Questrial"/>
                <a:ea typeface="Questrial"/>
                <a:cs typeface="Questrial"/>
                <a:sym typeface="Questrial"/>
              </a:rPr>
              <a:t> qualifying person or $6,000 </a:t>
            </a:r>
            <a:r>
              <a:rPr b="0" i="0" lang="en-US" sz="4000" u="sng" cap="none" strike="noStrike">
                <a:solidFill>
                  <a:schemeClr val="dk1"/>
                </a:solidFill>
                <a:latin typeface="Questrial"/>
                <a:ea typeface="Questrial"/>
                <a:cs typeface="Questrial"/>
                <a:sym typeface="Questrial"/>
              </a:rPr>
              <a:t>ex</a:t>
            </a:r>
            <a:r>
              <a:rPr lang="en-US" u="sng"/>
              <a:t>pense</a:t>
            </a:r>
            <a:r>
              <a:rPr lang="en-US"/>
              <a:t> limit </a:t>
            </a:r>
            <a:r>
              <a:rPr b="0" i="0" lang="en-US" sz="4000" u="none" cap="none" strike="noStrike">
                <a:solidFill>
                  <a:schemeClr val="dk1"/>
                </a:solidFill>
                <a:latin typeface="Questrial"/>
                <a:ea typeface="Questrial"/>
                <a:cs typeface="Questrial"/>
                <a:sym typeface="Questrial"/>
              </a:rPr>
              <a:t>for </a:t>
            </a:r>
            <a:r>
              <a:rPr lang="en-US"/>
              <a:t>2+</a:t>
            </a:r>
            <a:r>
              <a:rPr b="0" i="0" lang="en-US" sz="4000" u="none" cap="none" strike="noStrike">
                <a:solidFill>
                  <a:schemeClr val="dk1"/>
                </a:solidFill>
                <a:latin typeface="Questrial"/>
                <a:ea typeface="Questrial"/>
                <a:cs typeface="Questrial"/>
                <a:sym typeface="Questrial"/>
              </a:rPr>
              <a:t> qualifying persons.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3">
                                            <p:txEl>
                                              <p:pRg end="0" st="0"/>
                                            </p:txEl>
                                          </p:spTgt>
                                        </p:tgtEl>
                                        <p:attrNameLst>
                                          <p:attrName>style.visibility</p:attrName>
                                        </p:attrNameLst>
                                      </p:cBhvr>
                                      <p:to>
                                        <p:strVal val="visible"/>
                                      </p:to>
                                    </p:set>
                                    <p:animEffect filter="fade" transition="in">
                                      <p:cBhvr>
                                        <p:cTn dur="500"/>
                                        <p:tgtEl>
                                          <p:spTgt spid="10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3">
                                            <p:txEl>
                                              <p:pRg end="1" st="1"/>
                                            </p:txEl>
                                          </p:spTgt>
                                        </p:tgtEl>
                                        <p:attrNameLst>
                                          <p:attrName>style.visibility</p:attrName>
                                        </p:attrNameLst>
                                      </p:cBhvr>
                                      <p:to>
                                        <p:strVal val="visible"/>
                                      </p:to>
                                    </p:set>
                                    <p:animEffect filter="fade" transition="in">
                                      <p:cBhvr>
                                        <p:cTn dur="500"/>
                                        <p:tgtEl>
                                          <p:spTgt spid="108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3">
                                            <p:txEl>
                                              <p:pRg end="2" st="2"/>
                                            </p:txEl>
                                          </p:spTgt>
                                        </p:tgtEl>
                                        <p:attrNameLst>
                                          <p:attrName>style.visibility</p:attrName>
                                        </p:attrNameLst>
                                      </p:cBhvr>
                                      <p:to>
                                        <p:strVal val="visible"/>
                                      </p:to>
                                    </p:set>
                                    <p:animEffect filter="fade" transition="in">
                                      <p:cBhvr>
                                        <p:cTn dur="500"/>
                                        <p:tgtEl>
                                          <p:spTgt spid="108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8" name="Shape 1088"/>
        <p:cNvGrpSpPr/>
        <p:nvPr/>
      </p:nvGrpSpPr>
      <p:grpSpPr>
        <a:xfrm>
          <a:off x="0" y="0"/>
          <a:ext cx="0" cy="0"/>
          <a:chOff x="0" y="0"/>
          <a:chExt cx="0" cy="0"/>
        </a:xfrm>
      </p:grpSpPr>
      <p:sp>
        <p:nvSpPr>
          <p:cNvPr id="1089" name="Shape 1089"/>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Child &amp; Dependent Care Expenses Credit: Notes</a:t>
            </a:r>
          </a:p>
        </p:txBody>
      </p:sp>
      <p:sp>
        <p:nvSpPr>
          <p:cNvPr id="1090" name="Shape 1090"/>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lnSpc>
                <a:spcPct val="90000"/>
              </a:lnSpc>
              <a:spcBef>
                <a:spcPts val="0"/>
              </a:spcBef>
              <a:spcAft>
                <a:spcPts val="0"/>
              </a:spcAft>
              <a:buClr>
                <a:schemeClr val="dk1"/>
              </a:buClr>
              <a:buSzPts val="3700"/>
              <a:buFont typeface="Noto Sans Symbols"/>
              <a:buChar char="➢"/>
            </a:pPr>
            <a:r>
              <a:rPr b="0" i="0" lang="en-US" sz="3700" u="none" cap="none" strike="noStrike">
                <a:solidFill>
                  <a:schemeClr val="dk1"/>
                </a:solidFill>
                <a:latin typeface="Questrial"/>
                <a:ea typeface="Questrial"/>
                <a:cs typeface="Questrial"/>
                <a:sym typeface="Questrial"/>
              </a:rPr>
              <a:t>If you had expenses that met the requirements for the previous tax year, except that you did not pay them until the current tax year, you may be able to claim them on your tax return.</a:t>
            </a:r>
          </a:p>
          <a:p>
            <a:pPr indent="-342900" lvl="0" marL="342900" marR="0" rtl="0" algn="l">
              <a:lnSpc>
                <a:spcPct val="90000"/>
              </a:lnSpc>
              <a:spcBef>
                <a:spcPts val="740"/>
              </a:spcBef>
              <a:buClr>
                <a:schemeClr val="dk1"/>
              </a:buClr>
              <a:buSzPts val="3700"/>
              <a:buFont typeface="Noto Sans Symbols"/>
              <a:buChar char="➢"/>
            </a:pPr>
            <a:r>
              <a:rPr lang="en-US" sz="3700"/>
              <a:t>Obtaining care p</a:t>
            </a:r>
            <a:r>
              <a:rPr b="0" i="0" lang="en-US" sz="3700" u="none" cap="none" strike="noStrike">
                <a:solidFill>
                  <a:schemeClr val="dk1"/>
                </a:solidFill>
                <a:latin typeface="Questrial"/>
                <a:ea typeface="Questrial"/>
                <a:cs typeface="Questrial"/>
                <a:sym typeface="Questrial"/>
              </a:rPr>
              <a:t>rovider’s information</a:t>
            </a:r>
            <a:r>
              <a:rPr lang="en-US" sz="3700"/>
              <a:t>: </a:t>
            </a:r>
            <a:r>
              <a:rPr b="0" i="0" lang="en-US" sz="3700" u="none" cap="none" strike="noStrike">
                <a:solidFill>
                  <a:schemeClr val="dk1"/>
                </a:solidFill>
                <a:latin typeface="Questrial"/>
                <a:ea typeface="Questrial"/>
                <a:cs typeface="Questrial"/>
                <a:sym typeface="Questrial"/>
              </a:rPr>
              <a:t>due diligence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0">
                                            <p:txEl>
                                              <p:pRg end="0" st="0"/>
                                            </p:txEl>
                                          </p:spTgt>
                                        </p:tgtEl>
                                        <p:attrNameLst>
                                          <p:attrName>style.visibility</p:attrName>
                                        </p:attrNameLst>
                                      </p:cBhvr>
                                      <p:to>
                                        <p:strVal val="visible"/>
                                      </p:to>
                                    </p:set>
                                    <p:animEffect filter="fade" transition="in">
                                      <p:cBhvr>
                                        <p:cTn dur="500"/>
                                        <p:tgtEl>
                                          <p:spTgt spid="10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0">
                                            <p:txEl>
                                              <p:pRg end="1" st="1"/>
                                            </p:txEl>
                                          </p:spTgt>
                                        </p:tgtEl>
                                        <p:attrNameLst>
                                          <p:attrName>style.visibility</p:attrName>
                                        </p:attrNameLst>
                                      </p:cBhvr>
                                      <p:to>
                                        <p:strVal val="visible"/>
                                      </p:to>
                                    </p:set>
                                    <p:animEffect filter="fade" transition="in">
                                      <p:cBhvr>
                                        <p:cTn dur="500"/>
                                        <p:tgtEl>
                                          <p:spTgt spid="109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4" name="Shape 1094"/>
        <p:cNvGrpSpPr/>
        <p:nvPr/>
      </p:nvGrpSpPr>
      <p:grpSpPr>
        <a:xfrm>
          <a:off x="0" y="0"/>
          <a:ext cx="0" cy="0"/>
          <a:chOff x="0" y="0"/>
          <a:chExt cx="0" cy="0"/>
        </a:xfrm>
      </p:grpSpPr>
      <p:sp>
        <p:nvSpPr>
          <p:cNvPr id="1095" name="Shape 1095"/>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320" u="none" cap="none" strike="noStrike">
                <a:solidFill>
                  <a:schemeClr val="dk2"/>
                </a:solidFill>
                <a:latin typeface="Questrial"/>
                <a:ea typeface="Questrial"/>
                <a:cs typeface="Questrial"/>
                <a:sym typeface="Questrial"/>
              </a:rPr>
              <a:t>Child &amp; Dependent Care Expenses Credit: Employer Provided Benefits</a:t>
            </a:r>
          </a:p>
        </p:txBody>
      </p:sp>
      <p:sp>
        <p:nvSpPr>
          <p:cNvPr id="1096" name="Shape 1096"/>
          <p:cNvSpPr txBox="1"/>
          <p:nvPr>
            <p:ph idx="1" type="body"/>
          </p:nvPr>
        </p:nvSpPr>
        <p:spPr>
          <a:xfrm>
            <a:off x="609600" y="1417653"/>
            <a:ext cx="10972800" cy="4526100"/>
          </a:xfrm>
          <a:prstGeom prst="rect">
            <a:avLst/>
          </a:prstGeom>
          <a:noFill/>
          <a:ln>
            <a:noFill/>
          </a:ln>
        </p:spPr>
        <p:txBody>
          <a:bodyPr anchorCtr="0" anchor="t" bIns="45700" lIns="91425" rIns="91425" wrap="square" tIns="45700">
            <a:noAutofit/>
          </a:bodyPr>
          <a:lstStyle/>
          <a:p>
            <a:pPr indent="-292100" lvl="0" marL="342900" marR="0" rtl="0" algn="l">
              <a:spcBef>
                <a:spcPts val="0"/>
              </a:spcBef>
              <a:buClr>
                <a:schemeClr val="dk1"/>
              </a:buClr>
              <a:buSzPts val="3200"/>
              <a:buFont typeface="Noto Sans Symbols"/>
              <a:buChar char="➢"/>
            </a:pPr>
            <a:r>
              <a:rPr b="0" i="0" lang="en-US" sz="3200" u="none" cap="none" strike="noStrike">
                <a:solidFill>
                  <a:schemeClr val="dk1"/>
                </a:solidFill>
                <a:latin typeface="Questrial"/>
                <a:ea typeface="Questrial"/>
                <a:cs typeface="Questrial"/>
                <a:sym typeface="Questrial"/>
              </a:rPr>
              <a:t>If a taxpayer had employer-provided benefits, they will appear in box 10 of the Form W-2 (reduces the credit)</a:t>
            </a:r>
          </a:p>
        </p:txBody>
      </p:sp>
      <p:pic>
        <p:nvPicPr>
          <p:cNvPr id="1097" name="Shape 1097"/>
          <p:cNvPicPr preferRelativeResize="0"/>
          <p:nvPr/>
        </p:nvPicPr>
        <p:blipFill rotWithShape="1">
          <a:blip r:embed="rId3">
            <a:alphaModFix/>
          </a:blip>
          <a:srcRect b="0" l="0" r="0" t="0"/>
          <a:stretch/>
        </p:blipFill>
        <p:spPr>
          <a:xfrm>
            <a:off x="2873350" y="2659200"/>
            <a:ext cx="6665100" cy="4198800"/>
          </a:xfrm>
          <a:prstGeom prst="rect">
            <a:avLst/>
          </a:prstGeom>
          <a:noFill/>
          <a:ln>
            <a:noFill/>
          </a:ln>
          <a:effectLst>
            <a:outerShdw blurRad="190500" rotWithShape="0" algn="tl">
              <a:srgbClr val="000000">
                <a:alpha val="69800"/>
              </a:srgbClr>
            </a:outerShdw>
          </a:effectLst>
        </p:spPr>
      </p:pic>
      <p:pic>
        <p:nvPicPr>
          <p:cNvPr id="1098" name="Shape 1098"/>
          <p:cNvPicPr preferRelativeResize="0"/>
          <p:nvPr/>
        </p:nvPicPr>
        <p:blipFill rotWithShape="1">
          <a:blip r:embed="rId4">
            <a:alphaModFix/>
          </a:blip>
          <a:srcRect b="0" l="0" r="0" t="0"/>
          <a:stretch/>
        </p:blipFill>
        <p:spPr>
          <a:xfrm>
            <a:off x="7944562" y="4191935"/>
            <a:ext cx="1593900" cy="305400"/>
          </a:xfrm>
          <a:prstGeom prst="rect">
            <a:avLst/>
          </a:prstGeom>
          <a:noFill/>
          <a:ln cap="sq" cmpd="sng" w="38100">
            <a:solidFill>
              <a:srgbClr val="000000"/>
            </a:solidFill>
            <a:prstDash val="solid"/>
            <a:miter lim="8000"/>
            <a:headEnd len="med" w="med" type="none"/>
            <a:tailEnd len="med" w="med" type="none"/>
          </a:ln>
          <a:effectLst>
            <a:outerShdw blurRad="50800" rotWithShape="0" algn="tl" dir="2700000" dist="38100">
              <a:srgbClr val="000000">
                <a:alpha val="4275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0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09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Shape 131"/>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Exemption</a:t>
            </a:r>
          </a:p>
        </p:txBody>
      </p:sp>
      <p:sp>
        <p:nvSpPr>
          <p:cNvPr id="132" name="Shape 132"/>
          <p:cNvSpPr txBox="1"/>
          <p:nvPr>
            <p:ph idx="1" type="body"/>
          </p:nvPr>
        </p:nvSpPr>
        <p:spPr>
          <a:xfrm>
            <a:off x="609600" y="1600203"/>
            <a:ext cx="10972800" cy="20214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Amount the taxpayer can claim for himself, his spouse, and his dependents that decreases taxable income. </a:t>
            </a:r>
          </a:p>
          <a:p>
            <a:pPr indent="-342900" lvl="0" marL="342900" marR="0" rtl="0" algn="ctr">
              <a:spcBef>
                <a:spcPts val="800"/>
              </a:spcBef>
              <a:buClr>
                <a:schemeClr val="dk1"/>
              </a:buClr>
              <a:buFont typeface="Noto Sans Symbols"/>
              <a:buNone/>
            </a:pPr>
            <a:r>
              <a:t/>
            </a:r>
            <a:endParaRPr b="0" i="0" sz="4000" u="none" cap="none" strike="noStrike">
              <a:solidFill>
                <a:schemeClr val="dk1"/>
              </a:solidFill>
              <a:latin typeface="Questrial"/>
              <a:ea typeface="Questrial"/>
              <a:cs typeface="Questrial"/>
              <a:sym typeface="Questrial"/>
            </a:endParaRPr>
          </a:p>
        </p:txBody>
      </p:sp>
      <p:sp>
        <p:nvSpPr>
          <p:cNvPr id="133" name="Shape 133"/>
          <p:cNvSpPr/>
          <p:nvPr/>
        </p:nvSpPr>
        <p:spPr>
          <a:xfrm>
            <a:off x="609600" y="3804306"/>
            <a:ext cx="10972800" cy="708000"/>
          </a:xfrm>
          <a:prstGeom prst="rect">
            <a:avLst/>
          </a:prstGeom>
          <a:solidFill>
            <a:schemeClr val="accent1"/>
          </a:solidFill>
          <a:ln cap="flat" cmpd="sng" w="25400">
            <a:solidFill>
              <a:srgbClr val="B08420"/>
            </a:solidFill>
            <a:prstDash val="solid"/>
            <a:round/>
            <a:headEnd len="med" w="med" type="none"/>
            <a:tailEnd len="med" w="med" type="none"/>
          </a:ln>
        </p:spPr>
        <p:txBody>
          <a:bodyPr anchorCtr="0" anchor="t" bIns="45700" lIns="91425" rIns="91425" wrap="square" tIns="45700">
            <a:noAutofit/>
          </a:bodyPr>
          <a:lstStyle/>
          <a:p>
            <a:pPr indent="0" lvl="0" marL="0" marR="0" rtl="0" algn="ctr">
              <a:spcBef>
                <a:spcPts val="0"/>
              </a:spcBef>
              <a:buNone/>
            </a:pPr>
            <a:r>
              <a:rPr b="1" lang="en-US" sz="4000">
                <a:solidFill>
                  <a:schemeClr val="lt1"/>
                </a:solidFill>
                <a:latin typeface="Questrial"/>
                <a:ea typeface="Questrial"/>
                <a:cs typeface="Questrial"/>
                <a:sym typeface="Questrial"/>
              </a:rPr>
              <a:t>Total # of Exemptions found on line 6d</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0" st="0"/>
                                            </p:txEl>
                                          </p:spTgt>
                                        </p:tgtEl>
                                        <p:attrNameLst>
                                          <p:attrName>style.visibility</p:attrName>
                                        </p:attrNameLst>
                                      </p:cBhvr>
                                      <p:to>
                                        <p:strVal val="visible"/>
                                      </p:to>
                                    </p:set>
                                    <p:animEffect filter="fade" transition="in">
                                      <p:cBhvr>
                                        <p:cTn dur="500"/>
                                        <p:tgtEl>
                                          <p:spTgt spid="1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1" st="1"/>
                                            </p:txEl>
                                          </p:spTgt>
                                        </p:tgtEl>
                                        <p:attrNameLst>
                                          <p:attrName>style.visibility</p:attrName>
                                        </p:attrNameLst>
                                      </p:cBhvr>
                                      <p:to>
                                        <p:strVal val="visible"/>
                                      </p:to>
                                    </p:set>
                                    <p:animEffect filter="fade" transition="in">
                                      <p:cBhvr>
                                        <p:cTn dur="500"/>
                                        <p:tgtEl>
                                          <p:spTgt spid="13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3" name="Shape 1103"/>
        <p:cNvGrpSpPr/>
        <p:nvPr/>
      </p:nvGrpSpPr>
      <p:grpSpPr>
        <a:xfrm>
          <a:off x="0" y="0"/>
          <a:ext cx="0" cy="0"/>
          <a:chOff x="0" y="0"/>
          <a:chExt cx="0" cy="0"/>
        </a:xfrm>
      </p:grpSpPr>
      <p:sp>
        <p:nvSpPr>
          <p:cNvPr id="1104" name="Shape 1104"/>
          <p:cNvSpPr txBox="1"/>
          <p:nvPr>
            <p:ph type="title"/>
          </p:nvPr>
        </p:nvSpPr>
        <p:spPr>
          <a:xfrm>
            <a:off x="281675" y="-81812"/>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Example</a:t>
            </a:r>
          </a:p>
        </p:txBody>
      </p:sp>
      <p:sp>
        <p:nvSpPr>
          <p:cNvPr id="1105" name="Shape 1105"/>
          <p:cNvSpPr txBox="1"/>
          <p:nvPr>
            <p:ph idx="1" type="body"/>
          </p:nvPr>
        </p:nvSpPr>
        <p:spPr>
          <a:xfrm>
            <a:off x="128325" y="983800"/>
            <a:ext cx="11762700" cy="57033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45700" lIns="91425" rIns="91425" wrap="square" tIns="45700">
            <a:noAutofit/>
          </a:bodyPr>
          <a:lstStyle/>
          <a:p>
            <a:pPr indent="-609600" lvl="0" marL="609600" marR="0" rtl="0" algn="ctr">
              <a:lnSpc>
                <a:spcPct val="80000"/>
              </a:lnSpc>
              <a:spcBef>
                <a:spcPts val="0"/>
              </a:spcBef>
              <a:spcAft>
                <a:spcPts val="0"/>
              </a:spcAft>
              <a:buClr>
                <a:schemeClr val="dk1"/>
              </a:buClr>
              <a:buFont typeface="Noto Sans Symbols"/>
              <a:buNone/>
            </a:pPr>
            <a:r>
              <a:rPr b="1" i="0" lang="en-US" sz="3600" u="none" cap="none" strike="noStrike">
                <a:solidFill>
                  <a:schemeClr val="dk1"/>
                </a:solidFill>
                <a:latin typeface="Questrial"/>
                <a:ea typeface="Questrial"/>
                <a:cs typeface="Questrial"/>
                <a:sym typeface="Questrial"/>
              </a:rPr>
              <a:t>Julie spent the following amounts on child care for her 10-year-old daughter Melissa.  Are any of these eligible costs for the Child &amp; Dependent Care Expenses Credit?</a:t>
            </a:r>
          </a:p>
          <a:p>
            <a:pPr indent="-609600" lvl="0" marL="609600" marR="0" rtl="0" algn="ctr">
              <a:lnSpc>
                <a:spcPct val="80000"/>
              </a:lnSpc>
              <a:spcBef>
                <a:spcPts val="222"/>
              </a:spcBef>
              <a:spcAft>
                <a:spcPts val="0"/>
              </a:spcAft>
              <a:buClr>
                <a:schemeClr val="dk1"/>
              </a:buClr>
              <a:buFont typeface="Noto Sans Symbols"/>
              <a:buNone/>
            </a:pPr>
            <a:r>
              <a:t/>
            </a:r>
            <a:endParaRPr b="1" i="0" sz="3600" u="none" cap="none" strike="noStrike">
              <a:solidFill>
                <a:schemeClr val="dk1"/>
              </a:solidFill>
              <a:latin typeface="Questrial"/>
              <a:ea typeface="Questrial"/>
              <a:cs typeface="Questrial"/>
              <a:sym typeface="Questrial"/>
            </a:endParaRPr>
          </a:p>
          <a:p>
            <a:pPr indent="-603250" lvl="0" marL="1066800" marR="0" rtl="0" algn="l">
              <a:lnSpc>
                <a:spcPct val="80000"/>
              </a:lnSpc>
              <a:spcBef>
                <a:spcPts val="740"/>
              </a:spcBef>
              <a:spcAft>
                <a:spcPts val="0"/>
              </a:spcAft>
              <a:buClr>
                <a:schemeClr val="dk1"/>
              </a:buClr>
              <a:buSzPts val="3600"/>
              <a:buFont typeface="Noto Sans Symbols"/>
              <a:buAutoNum type="arabicPeriod"/>
            </a:pPr>
            <a:r>
              <a:rPr b="1" i="0" lang="en-US" sz="3600" u="none" cap="none" strike="noStrike">
                <a:solidFill>
                  <a:schemeClr val="dk1"/>
                </a:solidFill>
                <a:latin typeface="Questrial"/>
                <a:ea typeface="Questrial"/>
                <a:cs typeface="Questrial"/>
                <a:sym typeface="Questrial"/>
              </a:rPr>
              <a:t>$300 for overnight camp</a:t>
            </a:r>
          </a:p>
          <a:p>
            <a:pPr indent="-603250" lvl="0" marL="1066800" marR="0" rtl="0" algn="l">
              <a:lnSpc>
                <a:spcPct val="80000"/>
              </a:lnSpc>
              <a:spcBef>
                <a:spcPts val="740"/>
              </a:spcBef>
              <a:spcAft>
                <a:spcPts val="0"/>
              </a:spcAft>
              <a:buClr>
                <a:schemeClr val="dk1"/>
              </a:buClr>
              <a:buSzPts val="3600"/>
              <a:buFont typeface="Noto Sans Symbols"/>
              <a:buAutoNum type="arabicPeriod"/>
            </a:pPr>
            <a:r>
              <a:rPr b="1" i="0" lang="en-US" sz="3600" u="none" cap="none" strike="noStrike">
                <a:solidFill>
                  <a:schemeClr val="dk1"/>
                </a:solidFill>
                <a:latin typeface="Questrial"/>
                <a:ea typeface="Questrial"/>
                <a:cs typeface="Questrial"/>
                <a:sym typeface="Questrial"/>
              </a:rPr>
              <a:t>$1000 to her ex-husband for after school-care</a:t>
            </a:r>
          </a:p>
          <a:p>
            <a:pPr indent="-603250" lvl="0" marL="1066800" marR="0" rtl="0" algn="l">
              <a:lnSpc>
                <a:spcPct val="80000"/>
              </a:lnSpc>
              <a:spcBef>
                <a:spcPts val="740"/>
              </a:spcBef>
              <a:spcAft>
                <a:spcPts val="0"/>
              </a:spcAft>
              <a:buClr>
                <a:schemeClr val="dk1"/>
              </a:buClr>
              <a:buSzPts val="3600"/>
              <a:buFont typeface="Noto Sans Symbols"/>
              <a:buAutoNum type="arabicPeriod"/>
            </a:pPr>
            <a:r>
              <a:rPr b="1" i="0" lang="en-US" sz="3600" u="none" cap="none" strike="noStrike">
                <a:solidFill>
                  <a:schemeClr val="dk1"/>
                </a:solidFill>
                <a:latin typeface="Questrial"/>
                <a:ea typeface="Questrial"/>
                <a:cs typeface="Questrial"/>
                <a:sym typeface="Questrial"/>
              </a:rPr>
              <a:t>$1500 to her mother for after-school care</a:t>
            </a:r>
          </a:p>
          <a:p>
            <a:pPr indent="-603250" lvl="0" marL="1066800" marR="0" rtl="0" algn="l">
              <a:lnSpc>
                <a:spcPct val="80000"/>
              </a:lnSpc>
              <a:spcBef>
                <a:spcPts val="740"/>
              </a:spcBef>
              <a:buClr>
                <a:schemeClr val="dk1"/>
              </a:buClr>
              <a:buSzPts val="3600"/>
              <a:buFont typeface="Noto Sans Symbols"/>
              <a:buAutoNum type="arabicPeriod"/>
            </a:pPr>
            <a:r>
              <a:rPr b="1" i="0" lang="en-US" sz="3600" u="none" cap="none" strike="noStrike">
                <a:solidFill>
                  <a:schemeClr val="dk1"/>
                </a:solidFill>
                <a:latin typeface="Questrial"/>
                <a:ea typeface="Questrial"/>
                <a:cs typeface="Questrial"/>
                <a:sym typeface="Questrial"/>
              </a:rPr>
              <a:t>$500 to her 15-year-old son for babysitting</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5">
                                            <p:txEl>
                                              <p:pRg end="0" st="0"/>
                                            </p:txEl>
                                          </p:spTgt>
                                        </p:tgtEl>
                                        <p:attrNameLst>
                                          <p:attrName>style.visibility</p:attrName>
                                        </p:attrNameLst>
                                      </p:cBhvr>
                                      <p:to>
                                        <p:strVal val="visible"/>
                                      </p:to>
                                    </p:set>
                                    <p:animEffect filter="fade" transition="in">
                                      <p:cBhvr>
                                        <p:cTn dur="500"/>
                                        <p:tgtEl>
                                          <p:spTgt spid="11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5">
                                            <p:txEl>
                                              <p:pRg end="1" st="1"/>
                                            </p:txEl>
                                          </p:spTgt>
                                        </p:tgtEl>
                                        <p:attrNameLst>
                                          <p:attrName>style.visibility</p:attrName>
                                        </p:attrNameLst>
                                      </p:cBhvr>
                                      <p:to>
                                        <p:strVal val="visible"/>
                                      </p:to>
                                    </p:set>
                                    <p:animEffect filter="fade" transition="in">
                                      <p:cBhvr>
                                        <p:cTn dur="500"/>
                                        <p:tgtEl>
                                          <p:spTgt spid="11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5">
                                            <p:txEl>
                                              <p:pRg end="2" st="2"/>
                                            </p:txEl>
                                          </p:spTgt>
                                        </p:tgtEl>
                                        <p:attrNameLst>
                                          <p:attrName>style.visibility</p:attrName>
                                        </p:attrNameLst>
                                      </p:cBhvr>
                                      <p:to>
                                        <p:strVal val="visible"/>
                                      </p:to>
                                    </p:set>
                                    <p:animEffect filter="fade" transition="in">
                                      <p:cBhvr>
                                        <p:cTn dur="500"/>
                                        <p:tgtEl>
                                          <p:spTgt spid="110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5">
                                            <p:txEl>
                                              <p:pRg end="3" st="3"/>
                                            </p:txEl>
                                          </p:spTgt>
                                        </p:tgtEl>
                                        <p:attrNameLst>
                                          <p:attrName>style.visibility</p:attrName>
                                        </p:attrNameLst>
                                      </p:cBhvr>
                                      <p:to>
                                        <p:strVal val="visible"/>
                                      </p:to>
                                    </p:set>
                                    <p:animEffect filter="fade" transition="in">
                                      <p:cBhvr>
                                        <p:cTn dur="500"/>
                                        <p:tgtEl>
                                          <p:spTgt spid="110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5">
                                            <p:txEl>
                                              <p:pRg end="4" st="4"/>
                                            </p:txEl>
                                          </p:spTgt>
                                        </p:tgtEl>
                                        <p:attrNameLst>
                                          <p:attrName>style.visibility</p:attrName>
                                        </p:attrNameLst>
                                      </p:cBhvr>
                                      <p:to>
                                        <p:strVal val="visible"/>
                                      </p:to>
                                    </p:set>
                                    <p:animEffect filter="fade" transition="in">
                                      <p:cBhvr>
                                        <p:cTn dur="500"/>
                                        <p:tgtEl>
                                          <p:spTgt spid="110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5">
                                            <p:txEl>
                                              <p:pRg end="5" st="5"/>
                                            </p:txEl>
                                          </p:spTgt>
                                        </p:tgtEl>
                                        <p:attrNameLst>
                                          <p:attrName>style.visibility</p:attrName>
                                        </p:attrNameLst>
                                      </p:cBhvr>
                                      <p:to>
                                        <p:strVal val="visible"/>
                                      </p:to>
                                    </p:set>
                                    <p:animEffect filter="fade" transition="in">
                                      <p:cBhvr>
                                        <p:cTn dur="500"/>
                                        <p:tgtEl>
                                          <p:spTgt spid="1105">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9" name="Shape 1109"/>
        <p:cNvGrpSpPr/>
        <p:nvPr/>
      </p:nvGrpSpPr>
      <p:grpSpPr>
        <a:xfrm>
          <a:off x="0" y="0"/>
          <a:ext cx="0" cy="0"/>
          <a:chOff x="0" y="0"/>
          <a:chExt cx="0" cy="0"/>
        </a:xfrm>
      </p:grpSpPr>
      <p:sp>
        <p:nvSpPr>
          <p:cNvPr id="1110" name="Shape 1110"/>
          <p:cNvSpPr txBox="1"/>
          <p:nvPr>
            <p:ph type="title"/>
          </p:nvPr>
        </p:nvSpPr>
        <p:spPr>
          <a:xfrm>
            <a:off x="366275" y="1308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Example – Answer</a:t>
            </a:r>
          </a:p>
        </p:txBody>
      </p:sp>
      <p:sp>
        <p:nvSpPr>
          <p:cNvPr id="1111" name="Shape 1111"/>
          <p:cNvSpPr txBox="1"/>
          <p:nvPr>
            <p:ph idx="1" type="body"/>
          </p:nvPr>
        </p:nvSpPr>
        <p:spPr>
          <a:xfrm>
            <a:off x="142575" y="1055075"/>
            <a:ext cx="11605800" cy="5617500"/>
          </a:xfrm>
          <a:prstGeom prst="rect">
            <a:avLst/>
          </a:prstGeom>
          <a:gradFill>
            <a:gsLst>
              <a:gs pos="0">
                <a:srgbClr val="FFE57F"/>
              </a:gs>
              <a:gs pos="35000">
                <a:srgbClr val="FFEBA5"/>
              </a:gs>
              <a:gs pos="100000">
                <a:srgbClr val="FFF8D9"/>
              </a:gs>
            </a:gsLst>
            <a:lin ang="16200038" scaled="0"/>
          </a:gradFill>
          <a:ln cap="flat" cmpd="sng" w="9525">
            <a:solidFill>
              <a:srgbClr val="F0B125"/>
            </a:solidFill>
            <a:prstDash val="solid"/>
            <a:round/>
            <a:headEnd len="med" w="med" type="none"/>
            <a:tailEnd len="med" w="med" type="none"/>
          </a:ln>
          <a:effectLst>
            <a:outerShdw blurRad="40000" rotWithShape="0" dir="5400000" dist="20000">
              <a:srgbClr val="000000">
                <a:alpha val="37650"/>
              </a:srgbClr>
            </a:outerShdw>
          </a:effectLst>
        </p:spPr>
        <p:txBody>
          <a:bodyPr anchorCtr="0" anchor="t" bIns="45700" lIns="91425" rIns="91425" wrap="square" tIns="45700">
            <a:noAutofit/>
          </a:bodyPr>
          <a:lstStyle/>
          <a:p>
            <a:pPr indent="-609600" lvl="0" marL="609600" marR="0" rtl="0" algn="ctr">
              <a:lnSpc>
                <a:spcPct val="80000"/>
              </a:lnSpc>
              <a:spcBef>
                <a:spcPts val="0"/>
              </a:spcBef>
              <a:spcAft>
                <a:spcPts val="0"/>
              </a:spcAft>
              <a:buClr>
                <a:srgbClr val="CA8F0C"/>
              </a:buClr>
              <a:buFont typeface="Noto Sans Symbols"/>
              <a:buNone/>
            </a:pPr>
            <a:r>
              <a:rPr b="1" i="0" lang="en-US" sz="3700" u="none" cap="none" strike="noStrike">
                <a:solidFill>
                  <a:srgbClr val="CA8F0C"/>
                </a:solidFill>
                <a:latin typeface="Questrial"/>
                <a:ea typeface="Questrial"/>
                <a:cs typeface="Questrial"/>
                <a:sym typeface="Questrial"/>
              </a:rPr>
              <a:t>Julie spent the following amounts on child care for her 10-year-old daughter Melissa.  Are any of these eligible costs for the Child &amp; Dependent Care Expenses Credit?</a:t>
            </a:r>
          </a:p>
          <a:p>
            <a:pPr indent="-609600" lvl="0" marL="609600" marR="0" rtl="0" algn="ctr">
              <a:lnSpc>
                <a:spcPct val="80000"/>
              </a:lnSpc>
              <a:spcBef>
                <a:spcPts val="222"/>
              </a:spcBef>
              <a:spcAft>
                <a:spcPts val="0"/>
              </a:spcAft>
              <a:buClr>
                <a:schemeClr val="dk1"/>
              </a:buClr>
              <a:buFont typeface="Noto Sans Symbols"/>
              <a:buNone/>
            </a:pPr>
            <a:r>
              <a:t/>
            </a:r>
            <a:endParaRPr b="1" i="0" sz="1110" u="none" cap="none" strike="noStrike">
              <a:solidFill>
                <a:srgbClr val="CA8F0C"/>
              </a:solidFill>
              <a:latin typeface="Questrial"/>
              <a:ea typeface="Questrial"/>
              <a:cs typeface="Questrial"/>
              <a:sym typeface="Questrial"/>
            </a:endParaRPr>
          </a:p>
          <a:p>
            <a:pPr indent="-609600" lvl="0" marL="1066800" marR="0" rtl="0" algn="l">
              <a:lnSpc>
                <a:spcPct val="80000"/>
              </a:lnSpc>
              <a:spcBef>
                <a:spcPts val="740"/>
              </a:spcBef>
              <a:spcAft>
                <a:spcPts val="0"/>
              </a:spcAft>
              <a:buClr>
                <a:srgbClr val="CA8F0C"/>
              </a:buClr>
              <a:buSzPts val="3700"/>
              <a:buFont typeface="Noto Sans Symbols"/>
              <a:buAutoNum type="arabicPeriod"/>
            </a:pPr>
            <a:r>
              <a:rPr b="1" i="0" lang="en-US" sz="3700" u="none" cap="none" strike="noStrike">
                <a:solidFill>
                  <a:srgbClr val="CA8F0C"/>
                </a:solidFill>
                <a:latin typeface="Questrial"/>
                <a:ea typeface="Questrial"/>
                <a:cs typeface="Questrial"/>
                <a:sym typeface="Questrial"/>
              </a:rPr>
              <a:t>$300 for overnight camp – </a:t>
            </a:r>
            <a:r>
              <a:rPr b="1" i="0" lang="en-US" sz="3700" u="sng" cap="none" strike="noStrike">
                <a:solidFill>
                  <a:srgbClr val="CA8F0C"/>
                </a:solidFill>
                <a:latin typeface="Questrial"/>
                <a:ea typeface="Questrial"/>
                <a:cs typeface="Questrial"/>
                <a:sym typeface="Questrial"/>
              </a:rPr>
              <a:t>NO</a:t>
            </a:r>
          </a:p>
          <a:p>
            <a:pPr indent="-609600" lvl="0" marL="1066800" marR="0" rtl="0" algn="l">
              <a:lnSpc>
                <a:spcPct val="80000"/>
              </a:lnSpc>
              <a:spcBef>
                <a:spcPts val="740"/>
              </a:spcBef>
              <a:spcAft>
                <a:spcPts val="0"/>
              </a:spcAft>
              <a:buClr>
                <a:srgbClr val="CA8F0C"/>
              </a:buClr>
              <a:buSzPts val="3700"/>
              <a:buFont typeface="Noto Sans Symbols"/>
              <a:buAutoNum type="arabicPeriod"/>
            </a:pPr>
            <a:r>
              <a:rPr b="1" i="0" lang="en-US" sz="3700" u="none" cap="none" strike="noStrike">
                <a:solidFill>
                  <a:srgbClr val="CA8F0C"/>
                </a:solidFill>
                <a:latin typeface="Questrial"/>
                <a:ea typeface="Questrial"/>
                <a:cs typeface="Questrial"/>
                <a:sym typeface="Questrial"/>
              </a:rPr>
              <a:t>$1000 to her ex-husband for after school care</a:t>
            </a:r>
          </a:p>
          <a:p>
            <a:pPr indent="-609600" lvl="0" marL="1066800" marR="0" rtl="0" algn="l">
              <a:lnSpc>
                <a:spcPct val="80000"/>
              </a:lnSpc>
              <a:spcBef>
                <a:spcPts val="740"/>
              </a:spcBef>
              <a:spcAft>
                <a:spcPts val="0"/>
              </a:spcAft>
              <a:buClr>
                <a:srgbClr val="CA8F0C"/>
              </a:buClr>
              <a:buSzPts val="3700"/>
              <a:buFont typeface="Noto Sans Symbols"/>
              <a:buAutoNum type="arabicPeriod"/>
            </a:pPr>
            <a:r>
              <a:rPr b="1" i="0" lang="en-US" sz="3700" u="none" cap="none" strike="noStrike">
                <a:solidFill>
                  <a:srgbClr val="CA8F0C"/>
                </a:solidFill>
                <a:latin typeface="Questrial"/>
                <a:ea typeface="Questrial"/>
                <a:cs typeface="Questrial"/>
                <a:sym typeface="Questrial"/>
              </a:rPr>
              <a:t>$1500 to her mother for after-school care</a:t>
            </a:r>
          </a:p>
          <a:p>
            <a:pPr indent="-609600" lvl="0" marL="1066800" marR="0" rtl="0" algn="l">
              <a:lnSpc>
                <a:spcPct val="80000"/>
              </a:lnSpc>
              <a:spcBef>
                <a:spcPts val="740"/>
              </a:spcBef>
              <a:spcAft>
                <a:spcPts val="0"/>
              </a:spcAft>
              <a:buClr>
                <a:srgbClr val="CA8F0C"/>
              </a:buClr>
              <a:buSzPts val="3700"/>
              <a:buFont typeface="Noto Sans Symbols"/>
              <a:buAutoNum type="arabicPeriod"/>
            </a:pPr>
            <a:r>
              <a:rPr b="1" i="0" lang="en-US" sz="3700" u="none" cap="none" strike="noStrike">
                <a:solidFill>
                  <a:srgbClr val="CA8F0C"/>
                </a:solidFill>
                <a:latin typeface="Questrial"/>
                <a:ea typeface="Questrial"/>
                <a:cs typeface="Questrial"/>
                <a:sym typeface="Questrial"/>
              </a:rPr>
              <a:t>$500 to her 15-year-old son for babysitting</a:t>
            </a:r>
          </a:p>
          <a:p>
            <a:pPr indent="-342900" lvl="0" marL="342900" marR="0" rtl="0" algn="l">
              <a:lnSpc>
                <a:spcPct val="90000"/>
              </a:lnSpc>
              <a:spcBef>
                <a:spcPts val="740"/>
              </a:spcBef>
              <a:buClr>
                <a:schemeClr val="dk1"/>
              </a:buClr>
              <a:buSzPts val="3700"/>
              <a:buFont typeface="Noto Sans Symbols"/>
              <a:buNone/>
            </a:pPr>
            <a:r>
              <a:t/>
            </a:r>
            <a:endParaRPr b="1" i="0" sz="3700" u="none" cap="none" strike="noStrike">
              <a:solidFill>
                <a:srgbClr val="CA8F0C"/>
              </a:solidFill>
              <a:latin typeface="Questrial"/>
              <a:ea typeface="Questrial"/>
              <a:cs typeface="Questrial"/>
              <a:sym typeface="Questrial"/>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5" name="Shape 1115"/>
        <p:cNvGrpSpPr/>
        <p:nvPr/>
      </p:nvGrpSpPr>
      <p:grpSpPr>
        <a:xfrm>
          <a:off x="0" y="0"/>
          <a:ext cx="0" cy="0"/>
          <a:chOff x="0" y="0"/>
          <a:chExt cx="0" cy="0"/>
        </a:xfrm>
      </p:grpSpPr>
      <p:sp>
        <p:nvSpPr>
          <p:cNvPr id="1116" name="Shape 1116"/>
          <p:cNvSpPr txBox="1"/>
          <p:nvPr>
            <p:ph type="title"/>
          </p:nvPr>
        </p:nvSpPr>
        <p:spPr>
          <a:xfrm>
            <a:off x="424250" y="-12"/>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Example – Answer</a:t>
            </a:r>
          </a:p>
        </p:txBody>
      </p:sp>
      <p:sp>
        <p:nvSpPr>
          <p:cNvPr id="1117" name="Shape 1117"/>
          <p:cNvSpPr txBox="1"/>
          <p:nvPr>
            <p:ph idx="1" type="body"/>
          </p:nvPr>
        </p:nvSpPr>
        <p:spPr>
          <a:xfrm>
            <a:off x="71300" y="1126375"/>
            <a:ext cx="11970900" cy="5731500"/>
          </a:xfrm>
          <a:prstGeom prst="rect">
            <a:avLst/>
          </a:prstGeom>
          <a:gradFill>
            <a:gsLst>
              <a:gs pos="0">
                <a:srgbClr val="FFE57F"/>
              </a:gs>
              <a:gs pos="35000">
                <a:srgbClr val="FFEBA5"/>
              </a:gs>
              <a:gs pos="100000">
                <a:srgbClr val="FFF8D9"/>
              </a:gs>
            </a:gsLst>
            <a:lin ang="16200038" scaled="0"/>
          </a:gradFill>
          <a:ln cap="flat" cmpd="sng" w="9525">
            <a:solidFill>
              <a:srgbClr val="F0B125"/>
            </a:solidFill>
            <a:prstDash val="solid"/>
            <a:round/>
            <a:headEnd len="med" w="med" type="none"/>
            <a:tailEnd len="med" w="med" type="none"/>
          </a:ln>
          <a:effectLst>
            <a:outerShdw blurRad="40000" rotWithShape="0" dir="5400000" dist="20000">
              <a:srgbClr val="000000">
                <a:alpha val="37650"/>
              </a:srgbClr>
            </a:outerShdw>
          </a:effectLst>
        </p:spPr>
        <p:txBody>
          <a:bodyPr anchorCtr="0" anchor="t" bIns="45700" lIns="91425" rIns="91425" wrap="square" tIns="45700">
            <a:noAutofit/>
          </a:bodyPr>
          <a:lstStyle/>
          <a:p>
            <a:pPr indent="-609600" lvl="0" marL="609600" marR="0" rtl="0" algn="ctr">
              <a:lnSpc>
                <a:spcPct val="80000"/>
              </a:lnSpc>
              <a:spcBef>
                <a:spcPts val="0"/>
              </a:spcBef>
              <a:spcAft>
                <a:spcPts val="0"/>
              </a:spcAft>
              <a:buClr>
                <a:srgbClr val="CA8F0C"/>
              </a:buClr>
              <a:buFont typeface="Noto Sans Symbols"/>
              <a:buNone/>
            </a:pPr>
            <a:r>
              <a:rPr b="1" i="0" lang="en-US" sz="3700" u="none" cap="none" strike="noStrike">
                <a:solidFill>
                  <a:srgbClr val="CA8F0C"/>
                </a:solidFill>
                <a:latin typeface="Questrial"/>
                <a:ea typeface="Questrial"/>
                <a:cs typeface="Questrial"/>
                <a:sym typeface="Questrial"/>
              </a:rPr>
              <a:t>Julie spent the following amounts on child care for her 10-year-old daughter Melissa.  Are any of these eligible costs for the Child &amp; Dependent Care Expenses Credit?</a:t>
            </a:r>
          </a:p>
          <a:p>
            <a:pPr indent="-609600" lvl="0" marL="609600" marR="0" rtl="0" algn="ctr">
              <a:lnSpc>
                <a:spcPct val="80000"/>
              </a:lnSpc>
              <a:spcBef>
                <a:spcPts val="222"/>
              </a:spcBef>
              <a:spcAft>
                <a:spcPts val="0"/>
              </a:spcAft>
              <a:buClr>
                <a:schemeClr val="dk1"/>
              </a:buClr>
              <a:buFont typeface="Noto Sans Symbols"/>
              <a:buNone/>
            </a:pPr>
            <a:r>
              <a:t/>
            </a:r>
            <a:endParaRPr b="1" i="0" sz="1110" u="none" cap="none" strike="noStrike">
              <a:solidFill>
                <a:srgbClr val="CA8F0C"/>
              </a:solidFill>
              <a:latin typeface="Questrial"/>
              <a:ea typeface="Questrial"/>
              <a:cs typeface="Questrial"/>
              <a:sym typeface="Questrial"/>
            </a:endParaRPr>
          </a:p>
          <a:p>
            <a:pPr indent="-609600" lvl="0" marL="1066800" marR="0" rtl="0" algn="l">
              <a:lnSpc>
                <a:spcPct val="80000"/>
              </a:lnSpc>
              <a:spcBef>
                <a:spcPts val="740"/>
              </a:spcBef>
              <a:spcAft>
                <a:spcPts val="0"/>
              </a:spcAft>
              <a:buClr>
                <a:srgbClr val="CA8F0C"/>
              </a:buClr>
              <a:buSzPts val="3700"/>
              <a:buFont typeface="Noto Sans Symbols"/>
              <a:buAutoNum type="arabicPeriod"/>
            </a:pPr>
            <a:r>
              <a:rPr b="1" i="0" lang="en-US" sz="3700" u="none" cap="none" strike="noStrike">
                <a:solidFill>
                  <a:srgbClr val="CA8F0C"/>
                </a:solidFill>
                <a:latin typeface="Questrial"/>
                <a:ea typeface="Questrial"/>
                <a:cs typeface="Questrial"/>
                <a:sym typeface="Questrial"/>
              </a:rPr>
              <a:t>$300 for overnight camp – </a:t>
            </a:r>
            <a:r>
              <a:rPr b="1" i="0" lang="en-US" sz="3700" u="sng" cap="none" strike="noStrike">
                <a:solidFill>
                  <a:srgbClr val="CA8F0C"/>
                </a:solidFill>
                <a:latin typeface="Questrial"/>
                <a:ea typeface="Questrial"/>
                <a:cs typeface="Questrial"/>
                <a:sym typeface="Questrial"/>
              </a:rPr>
              <a:t>NO</a:t>
            </a:r>
          </a:p>
          <a:p>
            <a:pPr indent="-609600" lvl="0" marL="1066800" marR="0" rtl="0" algn="l">
              <a:lnSpc>
                <a:spcPct val="80000"/>
              </a:lnSpc>
              <a:spcBef>
                <a:spcPts val="740"/>
              </a:spcBef>
              <a:spcAft>
                <a:spcPts val="0"/>
              </a:spcAft>
              <a:buClr>
                <a:srgbClr val="CA8F0C"/>
              </a:buClr>
              <a:buSzPts val="3700"/>
              <a:buFont typeface="Noto Sans Symbols"/>
              <a:buAutoNum type="arabicPeriod"/>
            </a:pPr>
            <a:r>
              <a:rPr b="1" i="0" lang="en-US" sz="3700" u="none" cap="none" strike="noStrike">
                <a:solidFill>
                  <a:srgbClr val="CA8F0C"/>
                </a:solidFill>
                <a:latin typeface="Questrial"/>
                <a:ea typeface="Questrial"/>
                <a:cs typeface="Questrial"/>
                <a:sym typeface="Questrial"/>
              </a:rPr>
              <a:t>$1000 to her ex-husband for after school care– </a:t>
            </a:r>
            <a:r>
              <a:rPr b="1" i="0" lang="en-US" sz="3600" u="sng" cap="none" strike="noStrike">
                <a:solidFill>
                  <a:srgbClr val="CA8F0C"/>
                </a:solidFill>
                <a:latin typeface="Questrial"/>
                <a:ea typeface="Questrial"/>
                <a:cs typeface="Questrial"/>
                <a:sym typeface="Questrial"/>
              </a:rPr>
              <a:t>NO</a:t>
            </a:r>
          </a:p>
          <a:p>
            <a:pPr indent="-609600" lvl="0" marL="1066800" marR="0" rtl="0" algn="l">
              <a:lnSpc>
                <a:spcPct val="80000"/>
              </a:lnSpc>
              <a:spcBef>
                <a:spcPts val="740"/>
              </a:spcBef>
              <a:spcAft>
                <a:spcPts val="0"/>
              </a:spcAft>
              <a:buClr>
                <a:srgbClr val="CA8F0C"/>
              </a:buClr>
              <a:buSzPts val="3700"/>
              <a:buFont typeface="Noto Sans Symbols"/>
              <a:buAutoNum type="arabicPeriod"/>
            </a:pPr>
            <a:r>
              <a:rPr b="1" i="0" lang="en-US" sz="3700" u="none" cap="none" strike="noStrike">
                <a:solidFill>
                  <a:srgbClr val="CA8F0C"/>
                </a:solidFill>
                <a:latin typeface="Questrial"/>
                <a:ea typeface="Questrial"/>
                <a:cs typeface="Questrial"/>
                <a:sym typeface="Questrial"/>
              </a:rPr>
              <a:t>$1500 to her mother for after-school care</a:t>
            </a:r>
          </a:p>
          <a:p>
            <a:pPr indent="-609600" lvl="0" marL="1066800" marR="0" rtl="0" algn="l">
              <a:lnSpc>
                <a:spcPct val="80000"/>
              </a:lnSpc>
              <a:spcBef>
                <a:spcPts val="740"/>
              </a:spcBef>
              <a:spcAft>
                <a:spcPts val="0"/>
              </a:spcAft>
              <a:buClr>
                <a:srgbClr val="CA8F0C"/>
              </a:buClr>
              <a:buSzPts val="3700"/>
              <a:buFont typeface="Noto Sans Symbols"/>
              <a:buAutoNum type="arabicPeriod"/>
            </a:pPr>
            <a:r>
              <a:rPr b="1" i="0" lang="en-US" sz="3700" u="none" cap="none" strike="noStrike">
                <a:solidFill>
                  <a:srgbClr val="CA8F0C"/>
                </a:solidFill>
                <a:latin typeface="Questrial"/>
                <a:ea typeface="Questrial"/>
                <a:cs typeface="Questrial"/>
                <a:sym typeface="Questrial"/>
              </a:rPr>
              <a:t>$500 to her 15-year-old son for babysitting</a:t>
            </a:r>
          </a:p>
          <a:p>
            <a:pPr indent="-342900" lvl="0" marL="342900" marR="0" rtl="0" algn="l">
              <a:lnSpc>
                <a:spcPct val="90000"/>
              </a:lnSpc>
              <a:spcBef>
                <a:spcPts val="740"/>
              </a:spcBef>
              <a:buClr>
                <a:schemeClr val="dk1"/>
              </a:buClr>
              <a:buSzPts val="3700"/>
              <a:buFont typeface="Noto Sans Symbols"/>
              <a:buNone/>
            </a:pPr>
            <a:r>
              <a:t/>
            </a:r>
            <a:endParaRPr b="1" i="0" sz="3700" u="none" cap="none" strike="noStrike">
              <a:solidFill>
                <a:srgbClr val="CA8F0C"/>
              </a:solidFill>
              <a:latin typeface="Questrial"/>
              <a:ea typeface="Questrial"/>
              <a:cs typeface="Questrial"/>
              <a:sym typeface="Questrial"/>
            </a:endParaRP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1" name="Shape 1121"/>
        <p:cNvGrpSpPr/>
        <p:nvPr/>
      </p:nvGrpSpPr>
      <p:grpSpPr>
        <a:xfrm>
          <a:off x="0" y="0"/>
          <a:ext cx="0" cy="0"/>
          <a:chOff x="0" y="0"/>
          <a:chExt cx="0" cy="0"/>
        </a:xfrm>
      </p:grpSpPr>
      <p:sp>
        <p:nvSpPr>
          <p:cNvPr id="1122" name="Shape 1122"/>
          <p:cNvSpPr txBox="1"/>
          <p:nvPr>
            <p:ph type="title"/>
          </p:nvPr>
        </p:nvSpPr>
        <p:spPr>
          <a:xfrm>
            <a:off x="361850" y="-12"/>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Example – Answer</a:t>
            </a:r>
          </a:p>
        </p:txBody>
      </p:sp>
      <p:sp>
        <p:nvSpPr>
          <p:cNvPr id="1123" name="Shape 1123"/>
          <p:cNvSpPr txBox="1"/>
          <p:nvPr>
            <p:ph idx="1" type="body"/>
          </p:nvPr>
        </p:nvSpPr>
        <p:spPr>
          <a:xfrm>
            <a:off x="114050" y="926750"/>
            <a:ext cx="11976900" cy="5199600"/>
          </a:xfrm>
          <a:prstGeom prst="rect">
            <a:avLst/>
          </a:prstGeom>
          <a:gradFill>
            <a:gsLst>
              <a:gs pos="0">
                <a:srgbClr val="FFE57F"/>
              </a:gs>
              <a:gs pos="35000">
                <a:srgbClr val="FFEBA5"/>
              </a:gs>
              <a:gs pos="100000">
                <a:srgbClr val="FFF8D9"/>
              </a:gs>
            </a:gsLst>
            <a:lin ang="16200038" scaled="0"/>
          </a:gradFill>
          <a:ln cap="flat" cmpd="sng" w="9525">
            <a:solidFill>
              <a:srgbClr val="F0B125"/>
            </a:solidFill>
            <a:prstDash val="solid"/>
            <a:round/>
            <a:headEnd len="med" w="med" type="none"/>
            <a:tailEnd len="med" w="med" type="none"/>
          </a:ln>
          <a:effectLst>
            <a:outerShdw blurRad="40000" rotWithShape="0" dir="5400000" dist="20000">
              <a:srgbClr val="000000">
                <a:alpha val="37650"/>
              </a:srgbClr>
            </a:outerShdw>
          </a:effectLst>
        </p:spPr>
        <p:txBody>
          <a:bodyPr anchorCtr="0" anchor="t" bIns="45700" lIns="91425" rIns="91425" wrap="square" tIns="45700">
            <a:noAutofit/>
          </a:bodyPr>
          <a:lstStyle/>
          <a:p>
            <a:pPr indent="-609600" lvl="0" marL="609600" marR="0" rtl="0" algn="ctr">
              <a:lnSpc>
                <a:spcPct val="80000"/>
              </a:lnSpc>
              <a:spcBef>
                <a:spcPts val="0"/>
              </a:spcBef>
              <a:spcAft>
                <a:spcPts val="0"/>
              </a:spcAft>
              <a:buClr>
                <a:srgbClr val="CA8F0C"/>
              </a:buClr>
              <a:buFont typeface="Noto Sans Symbols"/>
              <a:buNone/>
            </a:pPr>
            <a:r>
              <a:rPr b="1" i="0" lang="en-US" sz="3700" u="none" cap="none" strike="noStrike">
                <a:solidFill>
                  <a:srgbClr val="CA8F0C"/>
                </a:solidFill>
                <a:latin typeface="Questrial"/>
                <a:ea typeface="Questrial"/>
                <a:cs typeface="Questrial"/>
                <a:sym typeface="Questrial"/>
              </a:rPr>
              <a:t>Julie spent the following amounts on child care for her 10-year-old daughter Melissa.  Are any of these eligible costs for the Child &amp; Dependent Care Expenses Credit?</a:t>
            </a:r>
          </a:p>
          <a:p>
            <a:pPr indent="-609600" lvl="0" marL="609600" marR="0" rtl="0" algn="ctr">
              <a:lnSpc>
                <a:spcPct val="80000"/>
              </a:lnSpc>
              <a:spcBef>
                <a:spcPts val="222"/>
              </a:spcBef>
              <a:spcAft>
                <a:spcPts val="0"/>
              </a:spcAft>
              <a:buClr>
                <a:schemeClr val="dk1"/>
              </a:buClr>
              <a:buFont typeface="Noto Sans Symbols"/>
              <a:buNone/>
            </a:pPr>
            <a:r>
              <a:t/>
            </a:r>
            <a:endParaRPr b="1" i="0" sz="1110" u="none" cap="none" strike="noStrike">
              <a:solidFill>
                <a:srgbClr val="CA8F0C"/>
              </a:solidFill>
              <a:latin typeface="Questrial"/>
              <a:ea typeface="Questrial"/>
              <a:cs typeface="Questrial"/>
              <a:sym typeface="Questrial"/>
            </a:endParaRPr>
          </a:p>
          <a:p>
            <a:pPr indent="-609600" lvl="0" marL="1066800" marR="0" rtl="0" algn="l">
              <a:lnSpc>
                <a:spcPct val="80000"/>
              </a:lnSpc>
              <a:spcBef>
                <a:spcPts val="740"/>
              </a:spcBef>
              <a:spcAft>
                <a:spcPts val="0"/>
              </a:spcAft>
              <a:buClr>
                <a:srgbClr val="CA8F0C"/>
              </a:buClr>
              <a:buSzPts val="3700"/>
              <a:buFont typeface="Noto Sans Symbols"/>
              <a:buAutoNum type="arabicPeriod"/>
            </a:pPr>
            <a:r>
              <a:rPr b="1" i="0" lang="en-US" sz="3700" u="none" cap="none" strike="noStrike">
                <a:solidFill>
                  <a:srgbClr val="CA8F0C"/>
                </a:solidFill>
                <a:latin typeface="Questrial"/>
                <a:ea typeface="Questrial"/>
                <a:cs typeface="Questrial"/>
                <a:sym typeface="Questrial"/>
              </a:rPr>
              <a:t>$300 for overnight camp – </a:t>
            </a:r>
            <a:r>
              <a:rPr b="1" i="0" lang="en-US" sz="3700" u="sng" cap="none" strike="noStrike">
                <a:solidFill>
                  <a:srgbClr val="CA8F0C"/>
                </a:solidFill>
                <a:latin typeface="Questrial"/>
                <a:ea typeface="Questrial"/>
                <a:cs typeface="Questrial"/>
                <a:sym typeface="Questrial"/>
              </a:rPr>
              <a:t>NO</a:t>
            </a:r>
          </a:p>
          <a:p>
            <a:pPr indent="-609600" lvl="0" marL="1066800" marR="0" rtl="0" algn="l">
              <a:lnSpc>
                <a:spcPct val="80000"/>
              </a:lnSpc>
              <a:spcBef>
                <a:spcPts val="740"/>
              </a:spcBef>
              <a:spcAft>
                <a:spcPts val="0"/>
              </a:spcAft>
              <a:buClr>
                <a:srgbClr val="CA8F0C"/>
              </a:buClr>
              <a:buSzPts val="3700"/>
              <a:buFont typeface="Noto Sans Symbols"/>
              <a:buAutoNum type="arabicPeriod"/>
            </a:pPr>
            <a:r>
              <a:rPr b="1" i="0" lang="en-US" sz="3700" u="none" cap="none" strike="noStrike">
                <a:solidFill>
                  <a:srgbClr val="CA8F0C"/>
                </a:solidFill>
                <a:latin typeface="Questrial"/>
                <a:ea typeface="Questrial"/>
                <a:cs typeface="Questrial"/>
                <a:sym typeface="Questrial"/>
              </a:rPr>
              <a:t>$1000 to her ex-husband for after school care– </a:t>
            </a:r>
            <a:r>
              <a:rPr b="1" i="0" lang="en-US" sz="3700" u="sng" cap="none" strike="noStrike">
                <a:solidFill>
                  <a:srgbClr val="CA8F0C"/>
                </a:solidFill>
                <a:latin typeface="Questrial"/>
                <a:ea typeface="Questrial"/>
                <a:cs typeface="Questrial"/>
                <a:sym typeface="Questrial"/>
              </a:rPr>
              <a:t>NO</a:t>
            </a:r>
          </a:p>
          <a:p>
            <a:pPr indent="-609600" lvl="0" marL="1066800" marR="0" rtl="0" algn="l">
              <a:lnSpc>
                <a:spcPct val="80000"/>
              </a:lnSpc>
              <a:spcBef>
                <a:spcPts val="740"/>
              </a:spcBef>
              <a:spcAft>
                <a:spcPts val="0"/>
              </a:spcAft>
              <a:buClr>
                <a:srgbClr val="CA8F0C"/>
              </a:buClr>
              <a:buSzPts val="3700"/>
              <a:buFont typeface="Noto Sans Symbols"/>
              <a:buAutoNum type="arabicPeriod"/>
            </a:pPr>
            <a:r>
              <a:rPr b="1" i="0" lang="en-US" sz="3700" u="none" cap="none" strike="noStrike">
                <a:solidFill>
                  <a:srgbClr val="CA8F0C"/>
                </a:solidFill>
                <a:latin typeface="Questrial"/>
                <a:ea typeface="Questrial"/>
                <a:cs typeface="Questrial"/>
                <a:sym typeface="Questrial"/>
              </a:rPr>
              <a:t>$1500 to her mother for after-school care–</a:t>
            </a:r>
            <a:r>
              <a:rPr b="1" i="0" lang="en-US" sz="3700" u="sng" cap="none" strike="noStrike">
                <a:solidFill>
                  <a:srgbClr val="CA8F0C"/>
                </a:solidFill>
                <a:latin typeface="Questrial"/>
                <a:ea typeface="Questrial"/>
                <a:cs typeface="Questrial"/>
                <a:sym typeface="Questrial"/>
              </a:rPr>
              <a:t>YES</a:t>
            </a:r>
          </a:p>
          <a:p>
            <a:pPr indent="-609600" lvl="0" marL="1066800" marR="0" rtl="0" algn="l">
              <a:lnSpc>
                <a:spcPct val="80000"/>
              </a:lnSpc>
              <a:spcBef>
                <a:spcPts val="740"/>
              </a:spcBef>
              <a:spcAft>
                <a:spcPts val="0"/>
              </a:spcAft>
              <a:buClr>
                <a:srgbClr val="CA8F0C"/>
              </a:buClr>
              <a:buSzPts val="3700"/>
              <a:buFont typeface="Noto Sans Symbols"/>
              <a:buAutoNum type="arabicPeriod"/>
            </a:pPr>
            <a:r>
              <a:rPr b="1" i="0" lang="en-US" sz="3700" u="none" cap="none" strike="noStrike">
                <a:solidFill>
                  <a:srgbClr val="CA8F0C"/>
                </a:solidFill>
                <a:latin typeface="Questrial"/>
                <a:ea typeface="Questrial"/>
                <a:cs typeface="Questrial"/>
                <a:sym typeface="Questrial"/>
              </a:rPr>
              <a:t>$500 to her 15-year-old son for babysitting</a:t>
            </a:r>
          </a:p>
          <a:p>
            <a:pPr indent="-342900" lvl="0" marL="342900" marR="0" rtl="0" algn="l">
              <a:lnSpc>
                <a:spcPct val="90000"/>
              </a:lnSpc>
              <a:spcBef>
                <a:spcPts val="740"/>
              </a:spcBef>
              <a:buClr>
                <a:schemeClr val="dk1"/>
              </a:buClr>
              <a:buSzPts val="3700"/>
              <a:buFont typeface="Noto Sans Symbols"/>
              <a:buNone/>
            </a:pPr>
            <a:r>
              <a:t/>
            </a:r>
            <a:endParaRPr b="1" i="0" sz="3700" u="none" cap="none" strike="noStrike">
              <a:solidFill>
                <a:srgbClr val="CA8F0C"/>
              </a:solidFill>
              <a:latin typeface="Questrial"/>
              <a:ea typeface="Questrial"/>
              <a:cs typeface="Questrial"/>
              <a:sym typeface="Questrial"/>
            </a:endParaRPr>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7" name="Shape 1127"/>
        <p:cNvGrpSpPr/>
        <p:nvPr/>
      </p:nvGrpSpPr>
      <p:grpSpPr>
        <a:xfrm>
          <a:off x="0" y="0"/>
          <a:ext cx="0" cy="0"/>
          <a:chOff x="0" y="0"/>
          <a:chExt cx="0" cy="0"/>
        </a:xfrm>
      </p:grpSpPr>
      <p:sp>
        <p:nvSpPr>
          <p:cNvPr id="1128" name="Shape 1128"/>
          <p:cNvSpPr txBox="1"/>
          <p:nvPr>
            <p:ph type="title"/>
          </p:nvPr>
        </p:nvSpPr>
        <p:spPr>
          <a:xfrm>
            <a:off x="609600" y="-102187"/>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Example – Answer</a:t>
            </a:r>
          </a:p>
        </p:txBody>
      </p:sp>
      <p:sp>
        <p:nvSpPr>
          <p:cNvPr id="1129" name="Shape 1129"/>
          <p:cNvSpPr txBox="1"/>
          <p:nvPr>
            <p:ph idx="1" type="body"/>
          </p:nvPr>
        </p:nvSpPr>
        <p:spPr>
          <a:xfrm>
            <a:off x="142650" y="1040825"/>
            <a:ext cx="11948100" cy="5470500"/>
          </a:xfrm>
          <a:prstGeom prst="rect">
            <a:avLst/>
          </a:prstGeom>
          <a:gradFill>
            <a:gsLst>
              <a:gs pos="0">
                <a:srgbClr val="FFE57F"/>
              </a:gs>
              <a:gs pos="35000">
                <a:srgbClr val="FFEBA5"/>
              </a:gs>
              <a:gs pos="100000">
                <a:srgbClr val="FFF8D9"/>
              </a:gs>
            </a:gsLst>
            <a:lin ang="16200038" scaled="0"/>
          </a:gradFill>
          <a:ln cap="flat" cmpd="sng" w="9525">
            <a:solidFill>
              <a:srgbClr val="F0B125"/>
            </a:solidFill>
            <a:prstDash val="solid"/>
            <a:round/>
            <a:headEnd len="med" w="med" type="none"/>
            <a:tailEnd len="med" w="med" type="none"/>
          </a:ln>
          <a:effectLst>
            <a:outerShdw blurRad="40000" rotWithShape="0" dir="5400000" dist="20000">
              <a:srgbClr val="000000">
                <a:alpha val="37650"/>
              </a:srgbClr>
            </a:outerShdw>
          </a:effectLst>
        </p:spPr>
        <p:txBody>
          <a:bodyPr anchorCtr="0" anchor="t" bIns="45700" lIns="91425" rIns="91425" wrap="square" tIns="45700">
            <a:noAutofit/>
          </a:bodyPr>
          <a:lstStyle/>
          <a:p>
            <a:pPr indent="-609600" lvl="0" marL="609600" marR="0" rtl="0" algn="ctr">
              <a:lnSpc>
                <a:spcPct val="80000"/>
              </a:lnSpc>
              <a:spcBef>
                <a:spcPts val="0"/>
              </a:spcBef>
              <a:spcAft>
                <a:spcPts val="0"/>
              </a:spcAft>
              <a:buClr>
                <a:srgbClr val="CA8F0C"/>
              </a:buClr>
              <a:buFont typeface="Noto Sans Symbols"/>
              <a:buNone/>
            </a:pPr>
            <a:r>
              <a:rPr b="1" i="0" lang="en-US" sz="3700" u="none" cap="none" strike="noStrike">
                <a:solidFill>
                  <a:srgbClr val="CA8F0C"/>
                </a:solidFill>
                <a:latin typeface="Questrial"/>
                <a:ea typeface="Questrial"/>
                <a:cs typeface="Questrial"/>
                <a:sym typeface="Questrial"/>
              </a:rPr>
              <a:t>Julie spent the following amounts on child care for her 10-year-old daughter Melissa.  Are any of these eligible costs for the Child &amp; Dependent Care Expenses Credit?</a:t>
            </a:r>
          </a:p>
          <a:p>
            <a:pPr indent="-609600" lvl="0" marL="609600" marR="0" rtl="0" algn="ctr">
              <a:lnSpc>
                <a:spcPct val="80000"/>
              </a:lnSpc>
              <a:spcBef>
                <a:spcPts val="222"/>
              </a:spcBef>
              <a:spcAft>
                <a:spcPts val="0"/>
              </a:spcAft>
              <a:buClr>
                <a:schemeClr val="dk1"/>
              </a:buClr>
              <a:buFont typeface="Noto Sans Symbols"/>
              <a:buNone/>
            </a:pPr>
            <a:r>
              <a:t/>
            </a:r>
            <a:endParaRPr b="1" i="0" sz="1110" u="none" cap="none" strike="noStrike">
              <a:solidFill>
                <a:srgbClr val="CA8F0C"/>
              </a:solidFill>
              <a:latin typeface="Questrial"/>
              <a:ea typeface="Questrial"/>
              <a:cs typeface="Questrial"/>
              <a:sym typeface="Questrial"/>
            </a:endParaRPr>
          </a:p>
          <a:p>
            <a:pPr indent="-609600" lvl="0" marL="1066800" marR="0" rtl="0" algn="l">
              <a:lnSpc>
                <a:spcPct val="80000"/>
              </a:lnSpc>
              <a:spcBef>
                <a:spcPts val="740"/>
              </a:spcBef>
              <a:spcAft>
                <a:spcPts val="0"/>
              </a:spcAft>
              <a:buClr>
                <a:srgbClr val="CA8F0C"/>
              </a:buClr>
              <a:buSzPts val="3700"/>
              <a:buFont typeface="Noto Sans Symbols"/>
              <a:buAutoNum type="arabicPeriod"/>
            </a:pPr>
            <a:r>
              <a:rPr b="1" i="0" lang="en-US" sz="3700" u="none" cap="none" strike="noStrike">
                <a:solidFill>
                  <a:srgbClr val="CA8F0C"/>
                </a:solidFill>
                <a:latin typeface="Questrial"/>
                <a:ea typeface="Questrial"/>
                <a:cs typeface="Questrial"/>
                <a:sym typeface="Questrial"/>
              </a:rPr>
              <a:t>$300 for overnight camp – </a:t>
            </a:r>
            <a:r>
              <a:rPr b="1" i="0" lang="en-US" sz="3700" u="sng" cap="none" strike="noStrike">
                <a:solidFill>
                  <a:srgbClr val="CA8F0C"/>
                </a:solidFill>
                <a:latin typeface="Questrial"/>
                <a:ea typeface="Questrial"/>
                <a:cs typeface="Questrial"/>
                <a:sym typeface="Questrial"/>
              </a:rPr>
              <a:t>NO</a:t>
            </a:r>
          </a:p>
          <a:p>
            <a:pPr indent="-609600" lvl="0" marL="1066800" marR="0" rtl="0" algn="l">
              <a:lnSpc>
                <a:spcPct val="80000"/>
              </a:lnSpc>
              <a:spcBef>
                <a:spcPts val="740"/>
              </a:spcBef>
              <a:spcAft>
                <a:spcPts val="0"/>
              </a:spcAft>
              <a:buClr>
                <a:srgbClr val="CA8F0C"/>
              </a:buClr>
              <a:buSzPts val="3700"/>
              <a:buFont typeface="Noto Sans Symbols"/>
              <a:buAutoNum type="arabicPeriod"/>
            </a:pPr>
            <a:r>
              <a:rPr b="1" i="0" lang="en-US" sz="3700" u="none" cap="none" strike="noStrike">
                <a:solidFill>
                  <a:srgbClr val="CA8F0C"/>
                </a:solidFill>
                <a:latin typeface="Questrial"/>
                <a:ea typeface="Questrial"/>
                <a:cs typeface="Questrial"/>
                <a:sym typeface="Questrial"/>
              </a:rPr>
              <a:t>$1000 to her ex-husband for after school care– </a:t>
            </a:r>
            <a:r>
              <a:rPr b="1" i="0" lang="en-US" sz="3700" u="sng" cap="none" strike="noStrike">
                <a:solidFill>
                  <a:srgbClr val="CA8F0C"/>
                </a:solidFill>
                <a:latin typeface="Questrial"/>
                <a:ea typeface="Questrial"/>
                <a:cs typeface="Questrial"/>
                <a:sym typeface="Questrial"/>
              </a:rPr>
              <a:t>NO</a:t>
            </a:r>
          </a:p>
          <a:p>
            <a:pPr indent="-609600" lvl="0" marL="1066800" marR="0" rtl="0" algn="l">
              <a:lnSpc>
                <a:spcPct val="80000"/>
              </a:lnSpc>
              <a:spcBef>
                <a:spcPts val="740"/>
              </a:spcBef>
              <a:spcAft>
                <a:spcPts val="0"/>
              </a:spcAft>
              <a:buClr>
                <a:srgbClr val="CA8F0C"/>
              </a:buClr>
              <a:buSzPts val="3700"/>
              <a:buFont typeface="Noto Sans Symbols"/>
              <a:buAutoNum type="arabicPeriod"/>
            </a:pPr>
            <a:r>
              <a:rPr b="1" i="0" lang="en-US" sz="3700" u="none" cap="none" strike="noStrike">
                <a:solidFill>
                  <a:srgbClr val="CA8F0C"/>
                </a:solidFill>
                <a:latin typeface="Questrial"/>
                <a:ea typeface="Questrial"/>
                <a:cs typeface="Questrial"/>
                <a:sym typeface="Questrial"/>
              </a:rPr>
              <a:t>$1500 to her mother for after-school care– </a:t>
            </a:r>
            <a:r>
              <a:rPr b="1" i="0" lang="en-US" sz="3700" u="sng" cap="none" strike="noStrike">
                <a:solidFill>
                  <a:srgbClr val="CA8F0C"/>
                </a:solidFill>
                <a:latin typeface="Questrial"/>
                <a:ea typeface="Questrial"/>
                <a:cs typeface="Questrial"/>
                <a:sym typeface="Questrial"/>
              </a:rPr>
              <a:t>YES</a:t>
            </a:r>
          </a:p>
          <a:p>
            <a:pPr indent="-609600" lvl="0" marL="1066800" marR="0" rtl="0" algn="l">
              <a:lnSpc>
                <a:spcPct val="80000"/>
              </a:lnSpc>
              <a:spcBef>
                <a:spcPts val="740"/>
              </a:spcBef>
              <a:spcAft>
                <a:spcPts val="0"/>
              </a:spcAft>
              <a:buClr>
                <a:srgbClr val="CA8F0C"/>
              </a:buClr>
              <a:buSzPts val="3700"/>
              <a:buFont typeface="Noto Sans Symbols"/>
              <a:buAutoNum type="arabicPeriod"/>
            </a:pPr>
            <a:r>
              <a:rPr b="1" i="0" lang="en-US" sz="3700" u="none" cap="none" strike="noStrike">
                <a:solidFill>
                  <a:srgbClr val="CA8F0C"/>
                </a:solidFill>
                <a:latin typeface="Questrial"/>
                <a:ea typeface="Questrial"/>
                <a:cs typeface="Questrial"/>
                <a:sym typeface="Questrial"/>
              </a:rPr>
              <a:t>$500 to her 15-year-old son for babysitting – </a:t>
            </a:r>
            <a:r>
              <a:rPr b="1" i="0" lang="en-US" sz="3700" u="sng" cap="none" strike="noStrike">
                <a:solidFill>
                  <a:srgbClr val="CA8F0C"/>
                </a:solidFill>
                <a:latin typeface="Questrial"/>
                <a:ea typeface="Questrial"/>
                <a:cs typeface="Questrial"/>
                <a:sym typeface="Questrial"/>
              </a:rPr>
              <a:t>NO</a:t>
            </a:r>
          </a:p>
          <a:p>
            <a:pPr indent="-342900" lvl="0" marL="342900" marR="0" rtl="0" algn="l">
              <a:lnSpc>
                <a:spcPct val="90000"/>
              </a:lnSpc>
              <a:spcBef>
                <a:spcPts val="740"/>
              </a:spcBef>
              <a:buClr>
                <a:schemeClr val="dk1"/>
              </a:buClr>
              <a:buSzPts val="3700"/>
              <a:buFont typeface="Noto Sans Symbols"/>
              <a:buNone/>
            </a:pPr>
            <a:r>
              <a:t/>
            </a:r>
            <a:endParaRPr b="1" i="0" sz="3700" u="none" cap="none" strike="noStrike">
              <a:solidFill>
                <a:srgbClr val="CA8F0C"/>
              </a:solidFill>
              <a:latin typeface="Questrial"/>
              <a:ea typeface="Questrial"/>
              <a:cs typeface="Questrial"/>
              <a:sym typeface="Questrial"/>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4" name="Shape 1134"/>
        <p:cNvGrpSpPr/>
        <p:nvPr/>
      </p:nvGrpSpPr>
      <p:grpSpPr>
        <a:xfrm>
          <a:off x="0" y="0"/>
          <a:ext cx="0" cy="0"/>
          <a:chOff x="0" y="0"/>
          <a:chExt cx="0" cy="0"/>
        </a:xfrm>
      </p:grpSpPr>
      <p:sp>
        <p:nvSpPr>
          <p:cNvPr id="1135" name="Shape 1135"/>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Child Tax Credit</a:t>
            </a:r>
          </a:p>
        </p:txBody>
      </p:sp>
      <p:sp>
        <p:nvSpPr>
          <p:cNvPr id="1136" name="Shape 1136"/>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17500" lvl="0" marL="342900" marR="0" rtl="0" algn="l">
              <a:lnSpc>
                <a:spcPct val="70000"/>
              </a:lnSpc>
              <a:spcBef>
                <a:spcPts val="0"/>
              </a:spcBef>
              <a:spcAft>
                <a:spcPts val="0"/>
              </a:spcAft>
              <a:buClr>
                <a:schemeClr val="dk1"/>
              </a:buClr>
              <a:buSzPts val="3300"/>
              <a:buFont typeface="Noto Sans Symbols"/>
              <a:buChar char="➢"/>
            </a:pPr>
            <a:r>
              <a:rPr b="0" i="0" lang="en-US" sz="3300" u="none" cap="none" strike="noStrike">
                <a:solidFill>
                  <a:schemeClr val="dk1"/>
                </a:solidFill>
                <a:latin typeface="Questrial"/>
                <a:ea typeface="Questrial"/>
                <a:cs typeface="Questrial"/>
                <a:sym typeface="Questrial"/>
              </a:rPr>
              <a:t>One credit for each qualifying child </a:t>
            </a:r>
            <a:r>
              <a:rPr b="1" i="0" lang="en-US" sz="3300" u="none" cap="none" strike="noStrike">
                <a:solidFill>
                  <a:schemeClr val="accent2"/>
                </a:solidFill>
                <a:latin typeface="Questrial"/>
                <a:ea typeface="Questrial"/>
                <a:cs typeface="Questrial"/>
                <a:sym typeface="Questrial"/>
              </a:rPr>
              <a:t>under 17 years </a:t>
            </a:r>
            <a:r>
              <a:rPr b="1" lang="en-US" sz="3300">
                <a:solidFill>
                  <a:schemeClr val="accent2"/>
                </a:solidFill>
              </a:rPr>
              <a:t>old</a:t>
            </a:r>
          </a:p>
          <a:p>
            <a:pPr indent="-317500" lvl="0" marL="342900" marR="0" rtl="0" algn="l">
              <a:lnSpc>
                <a:spcPct val="70000"/>
              </a:lnSpc>
              <a:spcBef>
                <a:spcPts val="740"/>
              </a:spcBef>
              <a:spcAft>
                <a:spcPts val="0"/>
              </a:spcAft>
              <a:buClr>
                <a:schemeClr val="dk1"/>
              </a:buClr>
              <a:buSzPts val="3300"/>
              <a:buFont typeface="Noto Sans Symbols"/>
              <a:buChar char="➢"/>
            </a:pPr>
            <a:r>
              <a:rPr b="0" i="0" lang="en-US" sz="3300" u="none" cap="none" strike="noStrike">
                <a:solidFill>
                  <a:schemeClr val="dk1"/>
                </a:solidFill>
                <a:latin typeface="Questrial"/>
                <a:ea typeface="Questrial"/>
                <a:cs typeface="Questrial"/>
                <a:sym typeface="Questrial"/>
              </a:rPr>
              <a:t>A taxpayer can claim a Child Tax Credit for a child only if they </a:t>
            </a:r>
            <a:r>
              <a:rPr b="1" i="0" lang="en-US" sz="3300" u="none" cap="none" strike="noStrike">
                <a:solidFill>
                  <a:schemeClr val="accent2"/>
                </a:solidFill>
                <a:latin typeface="Questrial"/>
                <a:ea typeface="Questrial"/>
                <a:cs typeface="Questrial"/>
                <a:sym typeface="Questrial"/>
              </a:rPr>
              <a:t>CAN AND DO </a:t>
            </a:r>
            <a:r>
              <a:rPr b="0" i="0" lang="en-US" sz="3300" u="none" cap="none" strike="noStrike">
                <a:solidFill>
                  <a:schemeClr val="dk1"/>
                </a:solidFill>
                <a:latin typeface="Questrial"/>
                <a:ea typeface="Questrial"/>
                <a:cs typeface="Questrial"/>
                <a:sym typeface="Questrial"/>
              </a:rPr>
              <a:t>claim a dependency exemption for the child</a:t>
            </a:r>
          </a:p>
          <a:p>
            <a:pPr indent="-317500" lvl="0" marL="342900" marR="0" rtl="0" algn="l">
              <a:lnSpc>
                <a:spcPct val="70000"/>
              </a:lnSpc>
              <a:spcBef>
                <a:spcPts val="740"/>
              </a:spcBef>
              <a:spcAft>
                <a:spcPts val="0"/>
              </a:spcAft>
              <a:buClr>
                <a:schemeClr val="dk1"/>
              </a:buClr>
              <a:buSzPts val="3300"/>
              <a:buFont typeface="Noto Sans Symbols"/>
              <a:buChar char="➢"/>
            </a:pPr>
            <a:r>
              <a:rPr b="0" i="0" lang="en-US" sz="3300" u="none" cap="none" strike="noStrike">
                <a:solidFill>
                  <a:schemeClr val="dk1"/>
                </a:solidFill>
                <a:latin typeface="Questrial"/>
                <a:ea typeface="Questrial"/>
                <a:cs typeface="Questrial"/>
                <a:sym typeface="Questrial"/>
              </a:rPr>
              <a:t>Nonrefundable credit with a maximum of $1,000 per child.</a:t>
            </a:r>
          </a:p>
          <a:p>
            <a:pPr indent="-264794" lvl="1" marL="742950" marR="0" rtl="0" algn="l">
              <a:lnSpc>
                <a:spcPct val="70000"/>
              </a:lnSpc>
              <a:spcBef>
                <a:spcPts val="666"/>
              </a:spcBef>
              <a:spcAft>
                <a:spcPts val="0"/>
              </a:spcAft>
              <a:buClr>
                <a:schemeClr val="dk1"/>
              </a:buClr>
              <a:buSzPts val="3000"/>
              <a:buFont typeface="Arial"/>
              <a:buChar char="•"/>
            </a:pPr>
            <a:r>
              <a:rPr b="0" i="0" lang="en-US" sz="3000" u="none" cap="none" strike="noStrike">
                <a:solidFill>
                  <a:schemeClr val="dk1"/>
                </a:solidFill>
                <a:latin typeface="Questrial"/>
                <a:ea typeface="Questrial"/>
                <a:cs typeface="Questrial"/>
                <a:sym typeface="Questrial"/>
              </a:rPr>
              <a:t>Amount actually claimed depends on taxpayer’s tax liability, MAGI, and filing status</a:t>
            </a:r>
          </a:p>
          <a:p>
            <a:pPr indent="-264794" lvl="1" marL="742950" marR="0" rtl="0" algn="l">
              <a:lnSpc>
                <a:spcPct val="70000"/>
              </a:lnSpc>
              <a:spcBef>
                <a:spcPts val="666"/>
              </a:spcBef>
              <a:spcAft>
                <a:spcPts val="0"/>
              </a:spcAft>
              <a:buClr>
                <a:schemeClr val="dk1"/>
              </a:buClr>
              <a:buSzPts val="3000"/>
              <a:buFont typeface="Arial"/>
              <a:buChar char="•"/>
            </a:pPr>
            <a:r>
              <a:rPr b="0" i="0" lang="en-US" sz="3000" u="none" cap="none" strike="noStrike">
                <a:solidFill>
                  <a:schemeClr val="dk1"/>
                </a:solidFill>
                <a:latin typeface="Questrial"/>
                <a:ea typeface="Questrial"/>
                <a:cs typeface="Questrial"/>
                <a:sym typeface="Questrial"/>
              </a:rPr>
              <a:t>MAGI: typically same as AGI</a:t>
            </a:r>
          </a:p>
          <a:p>
            <a:pPr indent="-342900" lvl="0" marL="342900" marR="0" rtl="0" algn="l">
              <a:lnSpc>
                <a:spcPct val="80000"/>
              </a:lnSpc>
              <a:spcBef>
                <a:spcPts val="740"/>
              </a:spcBef>
              <a:buClr>
                <a:schemeClr val="dk1"/>
              </a:buClr>
              <a:buSzPts val="3700"/>
              <a:buFont typeface="Noto Sans Symbols"/>
              <a:buNone/>
            </a:pPr>
            <a:r>
              <a:t/>
            </a:r>
            <a:endParaRPr b="0" i="0" sz="3700" u="none" cap="none" strike="noStrike">
              <a:solidFill>
                <a:schemeClr val="dk1"/>
              </a:solidFill>
              <a:latin typeface="Questrial"/>
              <a:ea typeface="Questrial"/>
              <a:cs typeface="Questrial"/>
              <a:sym typeface="Quest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6">
                                            <p:txEl>
                                              <p:pRg end="0" st="0"/>
                                            </p:txEl>
                                          </p:spTgt>
                                        </p:tgtEl>
                                        <p:attrNameLst>
                                          <p:attrName>style.visibility</p:attrName>
                                        </p:attrNameLst>
                                      </p:cBhvr>
                                      <p:to>
                                        <p:strVal val="visible"/>
                                      </p:to>
                                    </p:set>
                                    <p:animEffect filter="fade" transition="in">
                                      <p:cBhvr>
                                        <p:cTn dur="500"/>
                                        <p:tgtEl>
                                          <p:spTgt spid="113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6">
                                            <p:txEl>
                                              <p:pRg end="1" st="1"/>
                                            </p:txEl>
                                          </p:spTgt>
                                        </p:tgtEl>
                                        <p:attrNameLst>
                                          <p:attrName>style.visibility</p:attrName>
                                        </p:attrNameLst>
                                      </p:cBhvr>
                                      <p:to>
                                        <p:strVal val="visible"/>
                                      </p:to>
                                    </p:set>
                                    <p:animEffect filter="fade" transition="in">
                                      <p:cBhvr>
                                        <p:cTn dur="500"/>
                                        <p:tgtEl>
                                          <p:spTgt spid="113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6">
                                            <p:txEl>
                                              <p:pRg end="2" st="2"/>
                                            </p:txEl>
                                          </p:spTgt>
                                        </p:tgtEl>
                                        <p:attrNameLst>
                                          <p:attrName>style.visibility</p:attrName>
                                        </p:attrNameLst>
                                      </p:cBhvr>
                                      <p:to>
                                        <p:strVal val="visible"/>
                                      </p:to>
                                    </p:set>
                                    <p:animEffect filter="fade" transition="in">
                                      <p:cBhvr>
                                        <p:cTn dur="500"/>
                                        <p:tgtEl>
                                          <p:spTgt spid="113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6">
                                            <p:txEl>
                                              <p:pRg end="3" st="3"/>
                                            </p:txEl>
                                          </p:spTgt>
                                        </p:tgtEl>
                                        <p:attrNameLst>
                                          <p:attrName>style.visibility</p:attrName>
                                        </p:attrNameLst>
                                      </p:cBhvr>
                                      <p:to>
                                        <p:strVal val="visible"/>
                                      </p:to>
                                    </p:set>
                                    <p:animEffect filter="fade" transition="in">
                                      <p:cBhvr>
                                        <p:cTn dur="500"/>
                                        <p:tgtEl>
                                          <p:spTgt spid="113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6">
                                            <p:txEl>
                                              <p:pRg end="4" st="4"/>
                                            </p:txEl>
                                          </p:spTgt>
                                        </p:tgtEl>
                                        <p:attrNameLst>
                                          <p:attrName>style.visibility</p:attrName>
                                        </p:attrNameLst>
                                      </p:cBhvr>
                                      <p:to>
                                        <p:strVal val="visible"/>
                                      </p:to>
                                    </p:set>
                                    <p:animEffect filter="fade" transition="in">
                                      <p:cBhvr>
                                        <p:cTn dur="500"/>
                                        <p:tgtEl>
                                          <p:spTgt spid="113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6">
                                            <p:txEl>
                                              <p:pRg end="5" st="5"/>
                                            </p:txEl>
                                          </p:spTgt>
                                        </p:tgtEl>
                                        <p:attrNameLst>
                                          <p:attrName>style.visibility</p:attrName>
                                        </p:attrNameLst>
                                      </p:cBhvr>
                                      <p:to>
                                        <p:strVal val="visible"/>
                                      </p:to>
                                    </p:set>
                                    <p:animEffect filter="fade" transition="in">
                                      <p:cBhvr>
                                        <p:cTn dur="500"/>
                                        <p:tgtEl>
                                          <p:spTgt spid="1136">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0" name="Shape 1140"/>
        <p:cNvGrpSpPr/>
        <p:nvPr/>
      </p:nvGrpSpPr>
      <p:grpSpPr>
        <a:xfrm>
          <a:off x="0" y="0"/>
          <a:ext cx="0" cy="0"/>
          <a:chOff x="0" y="0"/>
          <a:chExt cx="0" cy="0"/>
        </a:xfrm>
      </p:grpSpPr>
      <p:sp>
        <p:nvSpPr>
          <p:cNvPr id="1141" name="Shape 1141"/>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Child Tax Credit</a:t>
            </a:r>
          </a:p>
        </p:txBody>
      </p:sp>
      <p:sp>
        <p:nvSpPr>
          <p:cNvPr id="1142" name="Shape 1142"/>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This is a credit intended to reduce the tax liability owed by the taxpayer, therefore, this part of the credit is </a:t>
            </a:r>
            <a:r>
              <a:rPr b="1" i="0" lang="en-US" sz="4000" u="none" cap="none" strike="noStrike">
                <a:solidFill>
                  <a:schemeClr val="dk1"/>
                </a:solidFill>
                <a:latin typeface="Questrial"/>
                <a:ea typeface="Questrial"/>
                <a:cs typeface="Questrial"/>
                <a:sym typeface="Questrial"/>
              </a:rPr>
              <a:t>nonrefundable</a:t>
            </a:r>
          </a:p>
          <a:p>
            <a:pPr indent="-342900" lvl="0" marL="342900" marR="0" rtl="0" algn="l">
              <a:spcBef>
                <a:spcPts val="800"/>
              </a:spcBef>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However, the taxpayers may be able to take the </a:t>
            </a:r>
            <a:r>
              <a:rPr b="0" i="1" lang="en-US" sz="4000" u="none" cap="none" strike="noStrike">
                <a:solidFill>
                  <a:schemeClr val="accent2"/>
                </a:solidFill>
                <a:latin typeface="Questrial"/>
                <a:ea typeface="Questrial"/>
                <a:cs typeface="Questrial"/>
                <a:sym typeface="Questrial"/>
              </a:rPr>
              <a:t>Additional Child Tax Credit</a:t>
            </a:r>
            <a:r>
              <a:rPr b="0" i="0" lang="en-US" sz="4000" u="none" cap="none" strike="noStrike">
                <a:solidFill>
                  <a:schemeClr val="dk1"/>
                </a:solidFill>
                <a:latin typeface="Questrial"/>
                <a:ea typeface="Questrial"/>
                <a:cs typeface="Questrial"/>
                <a:sym typeface="Questrial"/>
              </a:rPr>
              <a:t>, which is </a:t>
            </a:r>
            <a:r>
              <a:rPr b="1" i="0" lang="en-US" sz="4000" u="none" cap="none" strike="noStrike">
                <a:solidFill>
                  <a:schemeClr val="dk1"/>
                </a:solidFill>
                <a:latin typeface="Questrial"/>
                <a:ea typeface="Questrial"/>
                <a:cs typeface="Questrial"/>
                <a:sym typeface="Questrial"/>
              </a:rPr>
              <a:t>refundable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2">
                                            <p:txEl>
                                              <p:pRg end="0" st="0"/>
                                            </p:txEl>
                                          </p:spTgt>
                                        </p:tgtEl>
                                        <p:attrNameLst>
                                          <p:attrName>style.visibility</p:attrName>
                                        </p:attrNameLst>
                                      </p:cBhvr>
                                      <p:to>
                                        <p:strVal val="visible"/>
                                      </p:to>
                                    </p:set>
                                    <p:animEffect filter="fade" transition="in">
                                      <p:cBhvr>
                                        <p:cTn dur="500"/>
                                        <p:tgtEl>
                                          <p:spTgt spid="114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2">
                                            <p:txEl>
                                              <p:pRg end="1" st="1"/>
                                            </p:txEl>
                                          </p:spTgt>
                                        </p:tgtEl>
                                        <p:attrNameLst>
                                          <p:attrName>style.visibility</p:attrName>
                                        </p:attrNameLst>
                                      </p:cBhvr>
                                      <p:to>
                                        <p:strVal val="visible"/>
                                      </p:to>
                                    </p:set>
                                    <p:animEffect filter="fade" transition="in">
                                      <p:cBhvr>
                                        <p:cTn dur="500"/>
                                        <p:tgtEl>
                                          <p:spTgt spid="1142">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7" name="Shape 1147"/>
        <p:cNvGrpSpPr/>
        <p:nvPr/>
      </p:nvGrpSpPr>
      <p:grpSpPr>
        <a:xfrm>
          <a:off x="0" y="0"/>
          <a:ext cx="0" cy="0"/>
          <a:chOff x="0" y="0"/>
          <a:chExt cx="0" cy="0"/>
        </a:xfrm>
      </p:grpSpPr>
      <p:sp>
        <p:nvSpPr>
          <p:cNvPr id="1148" name="Shape 1148"/>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Retirement Savings Contributions Credit: General Eligibility Requirements</a:t>
            </a:r>
          </a:p>
        </p:txBody>
      </p:sp>
      <p:sp>
        <p:nvSpPr>
          <p:cNvPr id="1149" name="Shape 1149"/>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lnSpc>
                <a:spcPct val="90000"/>
              </a:lnSpc>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 contribution to an IRA or other qualified plan</a:t>
            </a:r>
          </a:p>
          <a:p>
            <a:pPr indent="-342900" lvl="0" marL="342900" marR="0" rtl="0" algn="l">
              <a:lnSpc>
                <a:spcPct val="90000"/>
              </a:lnSpc>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AGI limitations (vary based on filing status)</a:t>
            </a:r>
          </a:p>
          <a:p>
            <a:pPr indent="-342900" lvl="0" marL="342900" marR="0" rtl="0" algn="l">
              <a:lnSpc>
                <a:spcPct val="90000"/>
              </a:lnSpc>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Age 18 or older</a:t>
            </a:r>
          </a:p>
          <a:p>
            <a:pPr indent="-342900" lvl="0" marL="342900" marR="0" rtl="0" algn="l">
              <a:lnSpc>
                <a:spcPct val="90000"/>
              </a:lnSpc>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Not claimed as a dependent</a:t>
            </a:r>
          </a:p>
          <a:p>
            <a:pPr indent="-342900" lvl="0" marL="342900" marR="0" rtl="0" algn="l">
              <a:lnSpc>
                <a:spcPct val="90000"/>
              </a:lnSpc>
              <a:spcBef>
                <a:spcPts val="800"/>
              </a:spcBef>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Not a full-time student during the tax year</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9">
                                            <p:txEl>
                                              <p:pRg end="0" st="0"/>
                                            </p:txEl>
                                          </p:spTgt>
                                        </p:tgtEl>
                                        <p:attrNameLst>
                                          <p:attrName>style.visibility</p:attrName>
                                        </p:attrNameLst>
                                      </p:cBhvr>
                                      <p:to>
                                        <p:strVal val="visible"/>
                                      </p:to>
                                    </p:set>
                                    <p:animEffect filter="fade" transition="in">
                                      <p:cBhvr>
                                        <p:cTn dur="500"/>
                                        <p:tgtEl>
                                          <p:spTgt spid="114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9">
                                            <p:txEl>
                                              <p:pRg end="1" st="1"/>
                                            </p:txEl>
                                          </p:spTgt>
                                        </p:tgtEl>
                                        <p:attrNameLst>
                                          <p:attrName>style.visibility</p:attrName>
                                        </p:attrNameLst>
                                      </p:cBhvr>
                                      <p:to>
                                        <p:strVal val="visible"/>
                                      </p:to>
                                    </p:set>
                                    <p:animEffect filter="fade" transition="in">
                                      <p:cBhvr>
                                        <p:cTn dur="500"/>
                                        <p:tgtEl>
                                          <p:spTgt spid="114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9">
                                            <p:txEl>
                                              <p:pRg end="2" st="2"/>
                                            </p:txEl>
                                          </p:spTgt>
                                        </p:tgtEl>
                                        <p:attrNameLst>
                                          <p:attrName>style.visibility</p:attrName>
                                        </p:attrNameLst>
                                      </p:cBhvr>
                                      <p:to>
                                        <p:strVal val="visible"/>
                                      </p:to>
                                    </p:set>
                                    <p:animEffect filter="fade" transition="in">
                                      <p:cBhvr>
                                        <p:cTn dur="500"/>
                                        <p:tgtEl>
                                          <p:spTgt spid="114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9">
                                            <p:txEl>
                                              <p:pRg end="3" st="3"/>
                                            </p:txEl>
                                          </p:spTgt>
                                        </p:tgtEl>
                                        <p:attrNameLst>
                                          <p:attrName>style.visibility</p:attrName>
                                        </p:attrNameLst>
                                      </p:cBhvr>
                                      <p:to>
                                        <p:strVal val="visible"/>
                                      </p:to>
                                    </p:set>
                                    <p:animEffect filter="fade" transition="in">
                                      <p:cBhvr>
                                        <p:cTn dur="500"/>
                                        <p:tgtEl>
                                          <p:spTgt spid="114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9">
                                            <p:txEl>
                                              <p:pRg end="4" st="4"/>
                                            </p:txEl>
                                          </p:spTgt>
                                        </p:tgtEl>
                                        <p:attrNameLst>
                                          <p:attrName>style.visibility</p:attrName>
                                        </p:attrNameLst>
                                      </p:cBhvr>
                                      <p:to>
                                        <p:strVal val="visible"/>
                                      </p:to>
                                    </p:set>
                                    <p:animEffect filter="fade" transition="in">
                                      <p:cBhvr>
                                        <p:cTn dur="500"/>
                                        <p:tgtEl>
                                          <p:spTgt spid="1149">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4" name="Shape 1154"/>
        <p:cNvGrpSpPr/>
        <p:nvPr/>
      </p:nvGrpSpPr>
      <p:grpSpPr>
        <a:xfrm>
          <a:off x="0" y="0"/>
          <a:ext cx="0" cy="0"/>
          <a:chOff x="0" y="0"/>
          <a:chExt cx="0" cy="0"/>
        </a:xfrm>
      </p:grpSpPr>
      <p:sp>
        <p:nvSpPr>
          <p:cNvPr id="1155" name="Shape 1155"/>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Retirement Savings Contribution Credit: Form W-2</a:t>
            </a:r>
          </a:p>
        </p:txBody>
      </p:sp>
      <p:pic>
        <p:nvPicPr>
          <p:cNvPr id="1156" name="Shape 1156"/>
          <p:cNvPicPr preferRelativeResize="0"/>
          <p:nvPr>
            <p:ph idx="1" type="body"/>
          </p:nvPr>
        </p:nvPicPr>
        <p:blipFill rotWithShape="1">
          <a:blip r:embed="rId3">
            <a:alphaModFix/>
          </a:blip>
          <a:srcRect b="0" l="0" r="0" t="0"/>
          <a:stretch/>
        </p:blipFill>
        <p:spPr>
          <a:xfrm>
            <a:off x="2503357" y="1600200"/>
            <a:ext cx="7185300" cy="4526100"/>
          </a:xfrm>
          <a:prstGeom prst="rect">
            <a:avLst/>
          </a:prstGeom>
          <a:noFill/>
          <a:ln>
            <a:noFill/>
          </a:ln>
          <a:effectLst>
            <a:outerShdw blurRad="190500" rotWithShape="0" algn="tl">
              <a:srgbClr val="000000">
                <a:alpha val="69800"/>
              </a:srgbClr>
            </a:outerShdw>
          </a:effectLst>
        </p:spPr>
      </p:pic>
      <p:pic>
        <p:nvPicPr>
          <p:cNvPr id="1157" name="Shape 1157"/>
          <p:cNvPicPr preferRelativeResize="0"/>
          <p:nvPr/>
        </p:nvPicPr>
        <p:blipFill rotWithShape="1">
          <a:blip r:embed="rId4">
            <a:alphaModFix/>
          </a:blip>
          <a:srcRect b="0" l="0" r="0" t="0"/>
          <a:stretch/>
        </p:blipFill>
        <p:spPr>
          <a:xfrm>
            <a:off x="8016949" y="3627942"/>
            <a:ext cx="1599900" cy="1257600"/>
          </a:xfrm>
          <a:prstGeom prst="rect">
            <a:avLst/>
          </a:prstGeom>
          <a:noFill/>
          <a:ln cap="sq" cmpd="sng" w="38100">
            <a:solidFill>
              <a:srgbClr val="000000"/>
            </a:solidFill>
            <a:prstDash val="solid"/>
            <a:miter lim="8000"/>
            <a:headEnd len="med" w="med" type="none"/>
            <a:tailEnd len="med" w="med" type="none"/>
          </a:ln>
          <a:effectLst>
            <a:outerShdw blurRad="50800" rotWithShape="0" algn="tl" dir="2700000" dist="38100">
              <a:srgbClr val="000000">
                <a:alpha val="42750"/>
              </a:srgbClr>
            </a:outerShdw>
          </a:effectLst>
        </p:spPr>
      </p:pic>
      <p:pic>
        <p:nvPicPr>
          <p:cNvPr id="1158" name="Shape 1158"/>
          <p:cNvPicPr preferRelativeResize="0"/>
          <p:nvPr/>
        </p:nvPicPr>
        <p:blipFill rotWithShape="1">
          <a:blip r:embed="rId5">
            <a:alphaModFix/>
          </a:blip>
          <a:srcRect b="0" l="0" r="0" t="0"/>
          <a:stretch/>
        </p:blipFill>
        <p:spPr>
          <a:xfrm>
            <a:off x="6444578" y="3905702"/>
            <a:ext cx="1528500" cy="293100"/>
          </a:xfrm>
          <a:prstGeom prst="rect">
            <a:avLst/>
          </a:prstGeom>
          <a:noFill/>
          <a:ln cap="sq" cmpd="sng" w="38100">
            <a:solidFill>
              <a:srgbClr val="000000"/>
            </a:solidFill>
            <a:prstDash val="solid"/>
            <a:miter lim="8000"/>
            <a:headEnd len="med" w="med" type="none"/>
            <a:tailEnd len="med" w="med" type="none"/>
          </a:ln>
          <a:effectLst>
            <a:outerShdw blurRad="50800" rotWithShape="0" algn="tl" dir="2700000" dist="38100">
              <a:srgbClr val="000000">
                <a:alpha val="42750"/>
              </a:srgbClr>
            </a:outerShdw>
          </a:effectLst>
        </p:spPr>
      </p:pic>
      <p:pic>
        <p:nvPicPr>
          <p:cNvPr id="1159" name="Shape 1159"/>
          <p:cNvPicPr preferRelativeResize="0"/>
          <p:nvPr/>
        </p:nvPicPr>
        <p:blipFill rotWithShape="1">
          <a:blip r:embed="rId6">
            <a:alphaModFix/>
          </a:blip>
          <a:srcRect b="0" l="0" r="0" t="0"/>
          <a:stretch/>
        </p:blipFill>
        <p:spPr>
          <a:xfrm>
            <a:off x="6458032" y="4256775"/>
            <a:ext cx="1515000" cy="725400"/>
          </a:xfrm>
          <a:prstGeom prst="rect">
            <a:avLst/>
          </a:prstGeom>
          <a:noFill/>
          <a:ln cap="sq" cmpd="sng" w="38100">
            <a:solidFill>
              <a:srgbClr val="000000"/>
            </a:solidFill>
            <a:prstDash val="solid"/>
            <a:miter lim="8000"/>
            <a:headEnd len="med" w="med" type="none"/>
            <a:tailEnd len="med" w="med" type="none"/>
          </a:ln>
          <a:effectLst>
            <a:outerShdw blurRad="50800" rotWithShape="0" algn="tl" dir="2700000" dist="38100">
              <a:srgbClr val="000000">
                <a:alpha val="4275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1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157"/>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1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158"/>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1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4" name="Shape 1164"/>
        <p:cNvGrpSpPr/>
        <p:nvPr/>
      </p:nvGrpSpPr>
      <p:grpSpPr>
        <a:xfrm>
          <a:off x="0" y="0"/>
          <a:ext cx="0" cy="0"/>
          <a:chOff x="0" y="0"/>
          <a:chExt cx="0" cy="0"/>
        </a:xfrm>
      </p:grpSpPr>
      <p:sp>
        <p:nvSpPr>
          <p:cNvPr id="1165" name="Shape 1165"/>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Retirement Savings Contribution Credit: Contributions Record</a:t>
            </a:r>
          </a:p>
        </p:txBody>
      </p:sp>
      <p:sp>
        <p:nvSpPr>
          <p:cNvPr id="1166" name="Shape 1166"/>
          <p:cNvSpPr txBox="1"/>
          <p:nvPr>
            <p:ph idx="1" type="body"/>
          </p:nvPr>
        </p:nvSpPr>
        <p:spPr>
          <a:xfrm>
            <a:off x="609600" y="1600204"/>
            <a:ext cx="10972800" cy="38400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How do I know if the taxpayer has made a qualifying contribution?</a:t>
            </a: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Form W-2, Box 12 and one of the codes: D, E, F, G, H, S, AA or BB</a:t>
            </a:r>
          </a:p>
          <a:p>
            <a:pPr indent="-285750" lvl="1" marL="742950" marR="0" rtl="0" algn="l">
              <a:spcBef>
                <a:spcPts val="720"/>
              </a:spcBef>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Form W-2, Box 14 and codes for military personnel: Q or E</a:t>
            </a:r>
          </a:p>
        </p:txBody>
      </p:sp>
      <p:sp>
        <p:nvSpPr>
          <p:cNvPr id="1167" name="Shape 1167"/>
          <p:cNvSpPr/>
          <p:nvPr/>
        </p:nvSpPr>
        <p:spPr>
          <a:xfrm>
            <a:off x="1122139" y="5258224"/>
            <a:ext cx="10460400" cy="1200300"/>
          </a:xfrm>
          <a:prstGeom prst="rect">
            <a:avLst/>
          </a:prstGeom>
          <a:solidFill>
            <a:schemeClr val="accent3"/>
          </a:solidFill>
          <a:ln cap="flat" cmpd="sng" w="25400">
            <a:solidFill>
              <a:srgbClr val="2B535E"/>
            </a:solidFill>
            <a:prstDash val="solid"/>
            <a:round/>
            <a:headEnd len="med" w="med" type="none"/>
            <a:tailEnd len="med" w="med" type="none"/>
          </a:ln>
        </p:spPr>
        <p:txBody>
          <a:bodyPr anchorCtr="0" anchor="t" bIns="45700" lIns="91425" rIns="91425" wrap="square" tIns="45700">
            <a:noAutofit/>
          </a:bodyPr>
          <a:lstStyle/>
          <a:p>
            <a:pPr indent="0" lvl="0" marL="0" marR="0" rtl="0" algn="ctr">
              <a:spcBef>
                <a:spcPts val="0"/>
              </a:spcBef>
              <a:buNone/>
            </a:pPr>
            <a:r>
              <a:rPr b="1" lang="en-US" sz="3200" u="sng">
                <a:solidFill>
                  <a:schemeClr val="lt1"/>
                </a:solidFill>
                <a:latin typeface="Questrial"/>
                <a:ea typeface="Questrial"/>
                <a:cs typeface="Questrial"/>
                <a:sym typeface="Questrial"/>
              </a:rPr>
              <a:t>CAUTION</a:t>
            </a:r>
            <a:r>
              <a:rPr b="1" lang="en-US" sz="3200">
                <a:solidFill>
                  <a:schemeClr val="lt1"/>
                </a:solidFill>
                <a:latin typeface="Questrial"/>
                <a:ea typeface="Questrial"/>
                <a:cs typeface="Questrial"/>
                <a:sym typeface="Questrial"/>
              </a:rPr>
              <a:t>: Entries in box 14 that are treated a employer contributions are NOT eligible for the credit</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6">
                                            <p:txEl>
                                              <p:pRg end="0" st="0"/>
                                            </p:txEl>
                                          </p:spTgt>
                                        </p:tgtEl>
                                        <p:attrNameLst>
                                          <p:attrName>style.visibility</p:attrName>
                                        </p:attrNameLst>
                                      </p:cBhvr>
                                      <p:to>
                                        <p:strVal val="visible"/>
                                      </p:to>
                                    </p:set>
                                    <p:animEffect filter="fade" transition="in">
                                      <p:cBhvr>
                                        <p:cTn dur="500"/>
                                        <p:tgtEl>
                                          <p:spTgt spid="11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6">
                                            <p:txEl>
                                              <p:pRg end="1" st="1"/>
                                            </p:txEl>
                                          </p:spTgt>
                                        </p:tgtEl>
                                        <p:attrNameLst>
                                          <p:attrName>style.visibility</p:attrName>
                                        </p:attrNameLst>
                                      </p:cBhvr>
                                      <p:to>
                                        <p:strVal val="visible"/>
                                      </p:to>
                                    </p:set>
                                    <p:animEffect filter="fade" transition="in">
                                      <p:cBhvr>
                                        <p:cTn dur="500"/>
                                        <p:tgtEl>
                                          <p:spTgt spid="116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6">
                                            <p:txEl>
                                              <p:pRg end="2" st="2"/>
                                            </p:txEl>
                                          </p:spTgt>
                                        </p:tgtEl>
                                        <p:attrNameLst>
                                          <p:attrName>style.visibility</p:attrName>
                                        </p:attrNameLst>
                                      </p:cBhvr>
                                      <p:to>
                                        <p:strVal val="visible"/>
                                      </p:to>
                                    </p:set>
                                    <p:animEffect filter="fade" transition="in">
                                      <p:cBhvr>
                                        <p:cTn dur="500"/>
                                        <p:tgtEl>
                                          <p:spTgt spid="116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7"/>
                                        </p:tgtEl>
                                        <p:attrNameLst>
                                          <p:attrName>style.visibility</p:attrName>
                                        </p:attrNameLst>
                                      </p:cBhvr>
                                      <p:to>
                                        <p:strVal val="visible"/>
                                      </p:to>
                                    </p:set>
                                    <p:animEffect filter="fade" transition="in">
                                      <p:cBhvr>
                                        <p:cTn dur="500"/>
                                        <p:tgtEl>
                                          <p:spTgt spid="1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Exemption	</a:t>
            </a:r>
          </a:p>
        </p:txBody>
      </p:sp>
      <p:sp>
        <p:nvSpPr>
          <p:cNvPr id="140" name="Shape 140"/>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 taxpayer may claim 2 types of exemptions:</a:t>
            </a: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Personal exemption </a:t>
            </a:r>
            <a:r>
              <a:rPr b="0" i="1" lang="en-US" sz="3600" u="none" cap="none" strike="noStrike">
                <a:solidFill>
                  <a:schemeClr val="dk1"/>
                </a:solidFill>
                <a:latin typeface="Questrial"/>
                <a:ea typeface="Questrial"/>
                <a:cs typeface="Questrial"/>
                <a:sym typeface="Questrial"/>
              </a:rPr>
              <a:t>(lines 6a/6b)</a:t>
            </a:r>
          </a:p>
          <a:p>
            <a:pPr indent="-228600" lvl="2" marL="1143000" marR="0" rtl="0" algn="l">
              <a:spcBef>
                <a:spcPts val="640"/>
              </a:spcBef>
              <a:spcAft>
                <a:spcPts val="0"/>
              </a:spcAft>
              <a:buClr>
                <a:schemeClr val="dk1"/>
              </a:buClr>
              <a:buSzPts val="3200"/>
              <a:buFont typeface="Helvetica Neue"/>
              <a:buChar char="–"/>
            </a:pPr>
            <a:r>
              <a:rPr b="0" i="0" lang="en-US" sz="3200" u="none" cap="none" strike="noStrike">
                <a:solidFill>
                  <a:schemeClr val="dk1"/>
                </a:solidFill>
                <a:latin typeface="Questrial"/>
                <a:ea typeface="Questrial"/>
                <a:cs typeface="Questrial"/>
                <a:sym typeface="Questrial"/>
              </a:rPr>
              <a:t>Taxpayer can claim herself (and spouse)</a:t>
            </a: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Dependency exemption </a:t>
            </a:r>
            <a:r>
              <a:rPr b="0" i="1" lang="en-US" sz="3600" u="none" cap="none" strike="noStrike">
                <a:solidFill>
                  <a:schemeClr val="dk1"/>
                </a:solidFill>
                <a:latin typeface="Questrial"/>
                <a:ea typeface="Questrial"/>
                <a:cs typeface="Questrial"/>
                <a:sym typeface="Questrial"/>
              </a:rPr>
              <a:t>(line 6c)</a:t>
            </a:r>
          </a:p>
          <a:p>
            <a:pPr indent="-228600" lvl="2" marL="1143000" marR="0" rtl="0" algn="l">
              <a:spcBef>
                <a:spcPts val="640"/>
              </a:spcBef>
              <a:buClr>
                <a:schemeClr val="dk1"/>
              </a:buClr>
              <a:buSzPts val="3200"/>
              <a:buFont typeface="Helvetica Neue"/>
              <a:buChar char="–"/>
            </a:pPr>
            <a:r>
              <a:rPr b="0" i="0" lang="en-US" sz="3200" u="none" cap="none" strike="noStrike">
                <a:solidFill>
                  <a:schemeClr val="dk1"/>
                </a:solidFill>
                <a:latin typeface="Questrial"/>
                <a:ea typeface="Questrial"/>
                <a:cs typeface="Questrial"/>
                <a:sym typeface="Questrial"/>
              </a:rPr>
              <a:t>Taxpayer can claim qualifying dependents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0" st="0"/>
                                            </p:txEl>
                                          </p:spTgt>
                                        </p:tgtEl>
                                        <p:attrNameLst>
                                          <p:attrName>style.visibility</p:attrName>
                                        </p:attrNameLst>
                                      </p:cBhvr>
                                      <p:to>
                                        <p:strVal val="visible"/>
                                      </p:to>
                                    </p:set>
                                    <p:animEffect filter="fade" transition="in">
                                      <p:cBhvr>
                                        <p:cTn dur="500"/>
                                        <p:tgtEl>
                                          <p:spTgt spid="1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1" st="1"/>
                                            </p:txEl>
                                          </p:spTgt>
                                        </p:tgtEl>
                                        <p:attrNameLst>
                                          <p:attrName>style.visibility</p:attrName>
                                        </p:attrNameLst>
                                      </p:cBhvr>
                                      <p:to>
                                        <p:strVal val="visible"/>
                                      </p:to>
                                    </p:set>
                                    <p:animEffect filter="fade" transition="in">
                                      <p:cBhvr>
                                        <p:cTn dur="500"/>
                                        <p:tgtEl>
                                          <p:spTgt spid="14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2" st="2"/>
                                            </p:txEl>
                                          </p:spTgt>
                                        </p:tgtEl>
                                        <p:attrNameLst>
                                          <p:attrName>style.visibility</p:attrName>
                                        </p:attrNameLst>
                                      </p:cBhvr>
                                      <p:to>
                                        <p:strVal val="visible"/>
                                      </p:to>
                                    </p:set>
                                    <p:animEffect filter="fade" transition="in">
                                      <p:cBhvr>
                                        <p:cTn dur="500"/>
                                        <p:tgtEl>
                                          <p:spTgt spid="14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3" st="3"/>
                                            </p:txEl>
                                          </p:spTgt>
                                        </p:tgtEl>
                                        <p:attrNameLst>
                                          <p:attrName>style.visibility</p:attrName>
                                        </p:attrNameLst>
                                      </p:cBhvr>
                                      <p:to>
                                        <p:strVal val="visible"/>
                                      </p:to>
                                    </p:set>
                                    <p:animEffect filter="fade" transition="in">
                                      <p:cBhvr>
                                        <p:cTn dur="500"/>
                                        <p:tgtEl>
                                          <p:spTgt spid="14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4" st="4"/>
                                            </p:txEl>
                                          </p:spTgt>
                                        </p:tgtEl>
                                        <p:attrNameLst>
                                          <p:attrName>style.visibility</p:attrName>
                                        </p:attrNameLst>
                                      </p:cBhvr>
                                      <p:to>
                                        <p:strVal val="visible"/>
                                      </p:to>
                                    </p:set>
                                    <p:animEffect filter="fade" transition="in">
                                      <p:cBhvr>
                                        <p:cTn dur="500"/>
                                        <p:tgtEl>
                                          <p:spTgt spid="14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2" name="Shape 1172"/>
        <p:cNvGrpSpPr/>
        <p:nvPr/>
      </p:nvGrpSpPr>
      <p:grpSpPr>
        <a:xfrm>
          <a:off x="0" y="0"/>
          <a:ext cx="0" cy="0"/>
          <a:chOff x="0" y="0"/>
          <a:chExt cx="0" cy="0"/>
        </a:xfrm>
      </p:grpSpPr>
      <p:sp>
        <p:nvSpPr>
          <p:cNvPr id="1173" name="Shape 1173"/>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Retirement Savings Contributions Credit: Eligible Contributions</a:t>
            </a:r>
          </a:p>
        </p:txBody>
      </p:sp>
      <p:sp>
        <p:nvSpPr>
          <p:cNvPr id="1174" name="Shape 1174"/>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Some retirement distributions reduce the eligible contributions for the credit</a:t>
            </a: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In addition to retirement distributions made during the current tax year, the taxpayer must also reduce eligible contributions for distributions taken during the previous two tax years</a:t>
            </a:r>
          </a:p>
          <a:p>
            <a:pPr indent="-342900" lvl="0" marL="342900" marR="0" rtl="0" algn="l">
              <a:spcBef>
                <a:spcPts val="800"/>
              </a:spcBef>
              <a:buClr>
                <a:schemeClr val="dk1"/>
              </a:buClr>
              <a:buSzPts val="4000"/>
              <a:buFont typeface="Noto Sans Symbols"/>
              <a:buNone/>
            </a:pPr>
            <a:r>
              <a:t/>
            </a:r>
            <a:endParaRPr b="0" i="0" sz="4000" u="none" cap="none" strike="noStrike">
              <a:solidFill>
                <a:schemeClr val="dk1"/>
              </a:solidFill>
              <a:latin typeface="Questrial"/>
              <a:ea typeface="Questrial"/>
              <a:cs typeface="Questrial"/>
              <a:sym typeface="Quest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4">
                                            <p:txEl>
                                              <p:pRg end="0" st="0"/>
                                            </p:txEl>
                                          </p:spTgt>
                                        </p:tgtEl>
                                        <p:attrNameLst>
                                          <p:attrName>style.visibility</p:attrName>
                                        </p:attrNameLst>
                                      </p:cBhvr>
                                      <p:to>
                                        <p:strVal val="visible"/>
                                      </p:to>
                                    </p:set>
                                    <p:animEffect filter="fade" transition="in">
                                      <p:cBhvr>
                                        <p:cTn dur="500"/>
                                        <p:tgtEl>
                                          <p:spTgt spid="11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4">
                                            <p:txEl>
                                              <p:pRg end="1" st="1"/>
                                            </p:txEl>
                                          </p:spTgt>
                                        </p:tgtEl>
                                        <p:attrNameLst>
                                          <p:attrName>style.visibility</p:attrName>
                                        </p:attrNameLst>
                                      </p:cBhvr>
                                      <p:to>
                                        <p:strVal val="visible"/>
                                      </p:to>
                                    </p:set>
                                    <p:animEffect filter="fade" transition="in">
                                      <p:cBhvr>
                                        <p:cTn dur="500"/>
                                        <p:tgtEl>
                                          <p:spTgt spid="11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4">
                                            <p:txEl>
                                              <p:pRg end="2" st="2"/>
                                            </p:txEl>
                                          </p:spTgt>
                                        </p:tgtEl>
                                        <p:attrNameLst>
                                          <p:attrName>style.visibility</p:attrName>
                                        </p:attrNameLst>
                                      </p:cBhvr>
                                      <p:to>
                                        <p:strVal val="visible"/>
                                      </p:to>
                                    </p:set>
                                    <p:animEffect filter="fade" transition="in">
                                      <p:cBhvr>
                                        <p:cTn dur="500"/>
                                        <p:tgtEl>
                                          <p:spTgt spid="117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8" name="Shape 1178"/>
        <p:cNvGrpSpPr/>
        <p:nvPr/>
      </p:nvGrpSpPr>
      <p:grpSpPr>
        <a:xfrm>
          <a:off x="0" y="0"/>
          <a:ext cx="0" cy="0"/>
          <a:chOff x="0" y="0"/>
          <a:chExt cx="0" cy="0"/>
        </a:xfrm>
      </p:grpSpPr>
      <p:sp>
        <p:nvSpPr>
          <p:cNvPr id="1179" name="Shape 1179"/>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Example</a:t>
            </a:r>
          </a:p>
        </p:txBody>
      </p:sp>
      <p:sp>
        <p:nvSpPr>
          <p:cNvPr id="1180" name="Shape 1180"/>
          <p:cNvSpPr txBox="1"/>
          <p:nvPr>
            <p:ph idx="1" type="body"/>
          </p:nvPr>
        </p:nvSpPr>
        <p:spPr>
          <a:xfrm>
            <a:off x="609600" y="1600203"/>
            <a:ext cx="10972800" cy="45261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45700" lIns="91425" rIns="91425" wrap="square" tIns="45700">
            <a:noAutofit/>
          </a:bodyPr>
          <a:lstStyle/>
          <a:p>
            <a:pPr indent="0" lvl="0" marL="114300" marR="0" rtl="0" algn="ctr">
              <a:spcBef>
                <a:spcPts val="0"/>
              </a:spcBef>
              <a:buClr>
                <a:schemeClr val="dk1"/>
              </a:buClr>
              <a:buFont typeface="Noto Sans Symbols"/>
              <a:buNone/>
            </a:pPr>
            <a:r>
              <a:rPr b="1" i="0" lang="en-US" sz="4000" u="none" cap="none" strike="noStrike">
                <a:solidFill>
                  <a:schemeClr val="dk1"/>
                </a:solidFill>
                <a:latin typeface="Questrial"/>
                <a:ea typeface="Questrial"/>
                <a:cs typeface="Questrial"/>
                <a:sym typeface="Questrial"/>
              </a:rPr>
              <a:t>Bob, age 48, contributed $600 to an IRA during the tax year.  During the year, he worked full-time and had an AGI of $24,000.  He is not a student.  Is Bob eligible to claim the Retirement Savings Contribution Credit?</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0">
                                            <p:txEl>
                                              <p:pRg end="0" st="0"/>
                                            </p:txEl>
                                          </p:spTgt>
                                        </p:tgtEl>
                                        <p:attrNameLst>
                                          <p:attrName>style.visibility</p:attrName>
                                        </p:attrNameLst>
                                      </p:cBhvr>
                                      <p:to>
                                        <p:strVal val="visible"/>
                                      </p:to>
                                    </p:set>
                                    <p:animEffect filter="fade" transition="in">
                                      <p:cBhvr>
                                        <p:cTn dur="500"/>
                                        <p:tgtEl>
                                          <p:spTgt spid="118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4" name="Shape 1184"/>
        <p:cNvGrpSpPr/>
        <p:nvPr/>
      </p:nvGrpSpPr>
      <p:grpSpPr>
        <a:xfrm>
          <a:off x="0" y="0"/>
          <a:ext cx="0" cy="0"/>
          <a:chOff x="0" y="0"/>
          <a:chExt cx="0" cy="0"/>
        </a:xfrm>
      </p:grpSpPr>
      <p:sp>
        <p:nvSpPr>
          <p:cNvPr id="1185" name="Shape 1185"/>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Example – Answer</a:t>
            </a:r>
          </a:p>
        </p:txBody>
      </p:sp>
      <p:sp>
        <p:nvSpPr>
          <p:cNvPr id="1186" name="Shape 1186"/>
          <p:cNvSpPr txBox="1"/>
          <p:nvPr>
            <p:ph idx="1" type="body"/>
          </p:nvPr>
        </p:nvSpPr>
        <p:spPr>
          <a:xfrm>
            <a:off x="609600" y="1600203"/>
            <a:ext cx="10972800" cy="4526100"/>
          </a:xfrm>
          <a:prstGeom prst="rect">
            <a:avLst/>
          </a:prstGeom>
          <a:gradFill>
            <a:gsLst>
              <a:gs pos="0">
                <a:srgbClr val="FFE57F"/>
              </a:gs>
              <a:gs pos="35000">
                <a:srgbClr val="FFEBA5"/>
              </a:gs>
              <a:gs pos="100000">
                <a:srgbClr val="FFF8D9"/>
              </a:gs>
            </a:gsLst>
            <a:lin ang="16200038" scaled="0"/>
          </a:gradFill>
          <a:ln cap="flat" cmpd="sng" w="9525">
            <a:solidFill>
              <a:srgbClr val="F0B125"/>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45700" lIns="91425" rIns="91425" wrap="square" tIns="45700">
            <a:noAutofit/>
          </a:bodyPr>
          <a:lstStyle/>
          <a:p>
            <a:pPr indent="0" lvl="0" marL="114300" marR="0" rtl="0" algn="ctr">
              <a:spcBef>
                <a:spcPts val="0"/>
              </a:spcBef>
              <a:spcAft>
                <a:spcPts val="0"/>
              </a:spcAft>
              <a:buClr>
                <a:schemeClr val="dk1"/>
              </a:buClr>
              <a:buFont typeface="Noto Sans Symbols"/>
              <a:buNone/>
            </a:pPr>
            <a:r>
              <a:t/>
            </a:r>
            <a:endParaRPr b="1" i="0" sz="4000" u="none" cap="none" strike="noStrike">
              <a:solidFill>
                <a:srgbClr val="CA8F0C"/>
              </a:solidFill>
              <a:latin typeface="Questrial"/>
              <a:ea typeface="Questrial"/>
              <a:cs typeface="Questrial"/>
              <a:sym typeface="Questrial"/>
            </a:endParaRPr>
          </a:p>
          <a:p>
            <a:pPr indent="0" lvl="0" marL="114300" marR="0" rtl="0" algn="ctr">
              <a:spcBef>
                <a:spcPts val="800"/>
              </a:spcBef>
              <a:spcAft>
                <a:spcPts val="0"/>
              </a:spcAft>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Yes: Bob contributed to an IRA, meets the age and AGI limits, is not a dependent and is not a full-time student.</a:t>
            </a:r>
          </a:p>
          <a:p>
            <a:pPr indent="-342900" lvl="0" marL="342900" marR="0" rtl="0" algn="l">
              <a:spcBef>
                <a:spcPts val="800"/>
              </a:spcBef>
              <a:buClr>
                <a:schemeClr val="dk1"/>
              </a:buClr>
              <a:buSzPts val="4000"/>
              <a:buFont typeface="Noto Sans Symbols"/>
              <a:buNone/>
            </a:pPr>
            <a:r>
              <a:t/>
            </a:r>
            <a:endParaRPr b="1" i="0" sz="4000" u="none" cap="none" strike="noStrike">
              <a:solidFill>
                <a:srgbClr val="CA8F0C"/>
              </a:solidFill>
              <a:latin typeface="Questrial"/>
              <a:ea typeface="Questrial"/>
              <a:cs typeface="Questrial"/>
              <a:sym typeface="Questrial"/>
            </a:endParaRP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0" name="Shape 1190"/>
        <p:cNvGrpSpPr/>
        <p:nvPr/>
      </p:nvGrpSpPr>
      <p:grpSpPr>
        <a:xfrm>
          <a:off x="0" y="0"/>
          <a:ext cx="0" cy="0"/>
          <a:chOff x="0" y="0"/>
          <a:chExt cx="0" cy="0"/>
        </a:xfrm>
      </p:grpSpPr>
      <p:sp>
        <p:nvSpPr>
          <p:cNvPr id="1191" name="Shape 1191"/>
          <p:cNvSpPr txBox="1"/>
          <p:nvPr>
            <p:ph type="title"/>
          </p:nvPr>
        </p:nvSpPr>
        <p:spPr>
          <a:xfrm>
            <a:off x="609600" y="7318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u="none" cap="none" strike="noStrike">
                <a:solidFill>
                  <a:schemeClr val="dk2"/>
                </a:solidFill>
                <a:latin typeface="Questrial"/>
                <a:ea typeface="Questrial"/>
                <a:cs typeface="Questrial"/>
                <a:sym typeface="Questrial"/>
              </a:rPr>
              <a:t>Retirement Savings Contribution Credit</a:t>
            </a:r>
            <a:br>
              <a:rPr b="1" i="0" lang="en-US" u="none" cap="none" strike="noStrike">
                <a:solidFill>
                  <a:schemeClr val="dk2"/>
                </a:solidFill>
                <a:latin typeface="Questrial"/>
                <a:ea typeface="Questrial"/>
                <a:cs typeface="Questrial"/>
                <a:sym typeface="Questrial"/>
              </a:rPr>
            </a:br>
          </a:p>
        </p:txBody>
      </p:sp>
      <p:sp>
        <p:nvSpPr>
          <p:cNvPr id="1192" name="Shape 1192"/>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TaxSlayer calculates this for you, but if the taxpayer made any </a:t>
            </a:r>
            <a:r>
              <a:rPr b="0" i="1" lang="en-US" sz="4000" u="none" cap="none" strike="noStrike">
                <a:solidFill>
                  <a:schemeClr val="dk1"/>
                </a:solidFill>
                <a:latin typeface="Questrial"/>
                <a:ea typeface="Questrial"/>
                <a:cs typeface="Questrial"/>
                <a:sym typeface="Questrial"/>
              </a:rPr>
              <a:t>distributions </a:t>
            </a:r>
            <a:r>
              <a:rPr b="0" i="0" lang="en-US" sz="4000" u="none" cap="none" strike="noStrike">
                <a:solidFill>
                  <a:schemeClr val="dk1"/>
                </a:solidFill>
                <a:latin typeface="Questrial"/>
                <a:ea typeface="Questrial"/>
                <a:cs typeface="Questrial"/>
                <a:sym typeface="Questrial"/>
              </a:rPr>
              <a:t>from their retirement account, they need include those on the form 8880.</a:t>
            </a:r>
          </a:p>
          <a:p>
            <a:pPr indent="-285750" lvl="1" marL="742950" marR="0" rtl="0" algn="l">
              <a:spcBef>
                <a:spcPts val="0"/>
              </a:spcBef>
              <a:buSzPts val="3600"/>
              <a:buChar char="•"/>
            </a:pPr>
            <a:r>
              <a:rPr lang="en-US"/>
              <a:t>Current Year distributions: 1099-R</a:t>
            </a:r>
          </a:p>
          <a:p>
            <a:pPr indent="-285750" lvl="1" marL="742950" marR="0" rtl="0" algn="l">
              <a:spcBef>
                <a:spcPts val="0"/>
              </a:spcBef>
              <a:buSzPts val="3600"/>
              <a:buChar char="•"/>
            </a:pPr>
            <a:r>
              <a:rPr lang="en-US"/>
              <a:t>Prior Year distributions: ask TP</a:t>
            </a:r>
          </a:p>
        </p:txBody>
      </p:sp>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7" name="Shape 1197"/>
        <p:cNvGrpSpPr/>
        <p:nvPr/>
      </p:nvGrpSpPr>
      <p:grpSpPr>
        <a:xfrm>
          <a:off x="0" y="0"/>
          <a:ext cx="0" cy="0"/>
          <a:chOff x="0" y="0"/>
          <a:chExt cx="0" cy="0"/>
        </a:xfrm>
      </p:grpSpPr>
      <p:pic>
        <p:nvPicPr>
          <p:cNvPr descr="Impact-logo_SaveFirst-green.eps" id="1198" name="Shape 1198"/>
          <p:cNvPicPr preferRelativeResize="0"/>
          <p:nvPr/>
        </p:nvPicPr>
        <p:blipFill rotWithShape="1">
          <a:blip r:embed="rId3">
            <a:alphaModFix/>
          </a:blip>
          <a:srcRect b="34976" l="19563" r="20645" t="31741"/>
          <a:stretch/>
        </p:blipFill>
        <p:spPr>
          <a:xfrm>
            <a:off x="1440089" y="625475"/>
            <a:ext cx="9264600" cy="4243500"/>
          </a:xfrm>
          <a:prstGeom prst="rect">
            <a:avLst/>
          </a:prstGeom>
          <a:noFill/>
          <a:ln>
            <a:noFill/>
          </a:ln>
        </p:spPr>
      </p:pic>
      <p:sp>
        <p:nvSpPr>
          <p:cNvPr id="1199" name="Shape 1199"/>
          <p:cNvSpPr/>
          <p:nvPr/>
        </p:nvSpPr>
        <p:spPr>
          <a:xfrm>
            <a:off x="1524003" y="-184666"/>
            <a:ext cx="184800" cy="369300"/>
          </a:xfrm>
          <a:prstGeom prst="rect">
            <a:avLst/>
          </a:prstGeom>
          <a:noFill/>
          <a:ln>
            <a:noFill/>
          </a:ln>
        </p:spPr>
        <p:txBody>
          <a:bodyPr anchorCtr="0" anchor="ctr"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1200" name="Shape 1200"/>
          <p:cNvSpPr/>
          <p:nvPr/>
        </p:nvSpPr>
        <p:spPr>
          <a:xfrm>
            <a:off x="1587500" y="-136525"/>
            <a:ext cx="304800" cy="30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1201" name="Shape 1201"/>
          <p:cNvSpPr/>
          <p:nvPr/>
        </p:nvSpPr>
        <p:spPr>
          <a:xfrm>
            <a:off x="1739900" y="15875"/>
            <a:ext cx="304800" cy="30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1202" name="Shape 1202"/>
          <p:cNvSpPr/>
          <p:nvPr/>
        </p:nvSpPr>
        <p:spPr>
          <a:xfrm>
            <a:off x="1892300" y="168275"/>
            <a:ext cx="304800" cy="30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id="1203" name="Shape 1203"/>
          <p:cNvSpPr txBox="1"/>
          <p:nvPr/>
        </p:nvSpPr>
        <p:spPr>
          <a:xfrm>
            <a:off x="-1461427" y="1481721"/>
            <a:ext cx="184800" cy="3693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id="1204" name="Shape 1204"/>
          <p:cNvSpPr txBox="1"/>
          <p:nvPr/>
        </p:nvSpPr>
        <p:spPr>
          <a:xfrm>
            <a:off x="1708732" y="5173794"/>
            <a:ext cx="8727300" cy="10122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lang="en-US" sz="5400">
                <a:solidFill>
                  <a:schemeClr val="dk2"/>
                </a:solidFill>
                <a:latin typeface="Questrial"/>
                <a:ea typeface="Questrial"/>
                <a:cs typeface="Questrial"/>
                <a:sym typeface="Questrial"/>
              </a:rPr>
              <a:t>Refundable Credits</a:t>
            </a:r>
          </a:p>
        </p:txBody>
      </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9" name="Shape 1209"/>
        <p:cNvGrpSpPr/>
        <p:nvPr/>
      </p:nvGrpSpPr>
      <p:grpSpPr>
        <a:xfrm>
          <a:off x="0" y="0"/>
          <a:ext cx="0" cy="0"/>
          <a:chOff x="0" y="0"/>
          <a:chExt cx="0" cy="0"/>
        </a:xfrm>
      </p:grpSpPr>
      <p:sp>
        <p:nvSpPr>
          <p:cNvPr id="1210" name="Shape 1210"/>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Refundable Credits Objectives</a:t>
            </a:r>
          </a:p>
        </p:txBody>
      </p:sp>
      <p:sp>
        <p:nvSpPr>
          <p:cNvPr id="1211" name="Shape 1211"/>
          <p:cNvSpPr txBox="1"/>
          <p:nvPr>
            <p:ph idx="1" type="body"/>
          </p:nvPr>
        </p:nvSpPr>
        <p:spPr>
          <a:xfrm>
            <a:off x="609600" y="1600204"/>
            <a:ext cx="10972800" cy="38652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med" w="med" type="none"/>
            <a:tailEnd len="med" w="med" type="none"/>
          </a:ln>
          <a:effectLst>
            <a:outerShdw blurRad="40000" rotWithShape="0" dir="5400000" dist="20000">
              <a:srgbClr val="000000">
                <a:alpha val="37650"/>
              </a:srgbClr>
            </a:outerShdw>
          </a:effectLst>
        </p:spPr>
        <p:txBody>
          <a:bodyPr anchorCtr="0" anchor="t" bIns="45700" lIns="91425" rIns="91425" wrap="square" tIns="45700">
            <a:noAutofit/>
          </a:bodyPr>
          <a:lstStyle/>
          <a:p>
            <a:pPr indent="-342900" lvl="0" marL="342900" marR="0" rtl="0" algn="l">
              <a:spcBef>
                <a:spcPts val="0"/>
              </a:spcBef>
              <a:spcAft>
                <a:spcPts val="0"/>
              </a:spcAft>
              <a:buClr>
                <a:schemeClr val="accent3"/>
              </a:buClr>
              <a:buSzPts val="4000"/>
              <a:buFont typeface="Noto Sans Symbols"/>
              <a:buChar char="➢"/>
            </a:pPr>
            <a:r>
              <a:rPr b="1" i="0" lang="en-US" sz="4000" u="none" cap="none" strike="noStrike">
                <a:solidFill>
                  <a:schemeClr val="accent3"/>
                </a:solidFill>
                <a:latin typeface="Questrial"/>
                <a:ea typeface="Questrial"/>
                <a:cs typeface="Questrial"/>
                <a:sym typeface="Questrial"/>
              </a:rPr>
              <a:t>After completing this section, the volunteer will be able to:</a:t>
            </a:r>
          </a:p>
          <a:p>
            <a:pPr indent="-285750" lvl="1" marL="742950" marR="0" rtl="0" algn="l">
              <a:spcBef>
                <a:spcPts val="720"/>
              </a:spcBef>
              <a:spcAft>
                <a:spcPts val="0"/>
              </a:spcAft>
              <a:buClr>
                <a:schemeClr val="accent3"/>
              </a:buClr>
              <a:buSzPts val="3600"/>
              <a:buFont typeface="Arial"/>
              <a:buChar char="•"/>
            </a:pPr>
            <a:r>
              <a:rPr b="1" i="0" lang="en-US" sz="3600" u="none" cap="none" strike="noStrike">
                <a:solidFill>
                  <a:schemeClr val="accent3"/>
                </a:solidFill>
                <a:latin typeface="Questrial"/>
                <a:ea typeface="Questrial"/>
                <a:cs typeface="Questrial"/>
                <a:sym typeface="Questrial"/>
              </a:rPr>
              <a:t>Explain how a taxpayer qualifies for the Additional Child Tax Credit</a:t>
            </a:r>
          </a:p>
          <a:p>
            <a:pPr indent="-285750" lvl="1" marL="742950" marR="0" rtl="0" algn="l">
              <a:spcBef>
                <a:spcPts val="720"/>
              </a:spcBef>
              <a:buClr>
                <a:schemeClr val="accent3"/>
              </a:buClr>
              <a:buSzPts val="3600"/>
              <a:buFont typeface="Arial"/>
              <a:buChar char="•"/>
            </a:pPr>
            <a:r>
              <a:rPr b="1" i="0" lang="en-US" sz="3600" u="none" cap="none" strike="noStrike">
                <a:solidFill>
                  <a:schemeClr val="accent3"/>
                </a:solidFill>
                <a:latin typeface="Questrial"/>
                <a:ea typeface="Questrial"/>
                <a:cs typeface="Questrial"/>
                <a:sym typeface="Questrial"/>
              </a:rPr>
              <a:t>Assess a taxpayer’s eligibility for the Earned Income Tax Credit</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1">
                                            <p:txEl>
                                              <p:pRg end="0" st="0"/>
                                            </p:txEl>
                                          </p:spTgt>
                                        </p:tgtEl>
                                        <p:attrNameLst>
                                          <p:attrName>style.visibility</p:attrName>
                                        </p:attrNameLst>
                                      </p:cBhvr>
                                      <p:to>
                                        <p:strVal val="visible"/>
                                      </p:to>
                                    </p:set>
                                    <p:animEffect filter="fade" transition="in">
                                      <p:cBhvr>
                                        <p:cTn dur="1000"/>
                                        <p:tgtEl>
                                          <p:spTgt spid="12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1">
                                            <p:txEl>
                                              <p:pRg end="1" st="1"/>
                                            </p:txEl>
                                          </p:spTgt>
                                        </p:tgtEl>
                                        <p:attrNameLst>
                                          <p:attrName>style.visibility</p:attrName>
                                        </p:attrNameLst>
                                      </p:cBhvr>
                                      <p:to>
                                        <p:strVal val="visible"/>
                                      </p:to>
                                    </p:set>
                                    <p:animEffect filter="fade" transition="in">
                                      <p:cBhvr>
                                        <p:cTn dur="1000"/>
                                        <p:tgtEl>
                                          <p:spTgt spid="12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1">
                                            <p:txEl>
                                              <p:pRg end="2" st="2"/>
                                            </p:txEl>
                                          </p:spTgt>
                                        </p:tgtEl>
                                        <p:attrNameLst>
                                          <p:attrName>style.visibility</p:attrName>
                                        </p:attrNameLst>
                                      </p:cBhvr>
                                      <p:to>
                                        <p:strVal val="visible"/>
                                      </p:to>
                                    </p:set>
                                    <p:animEffect filter="fade" transition="in">
                                      <p:cBhvr>
                                        <p:cTn dur="1000"/>
                                        <p:tgtEl>
                                          <p:spTgt spid="121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6" name="Shape 1216"/>
        <p:cNvGrpSpPr/>
        <p:nvPr/>
      </p:nvGrpSpPr>
      <p:grpSpPr>
        <a:xfrm>
          <a:off x="0" y="0"/>
          <a:ext cx="0" cy="0"/>
          <a:chOff x="0" y="0"/>
          <a:chExt cx="0" cy="0"/>
        </a:xfrm>
      </p:grpSpPr>
      <p:sp>
        <p:nvSpPr>
          <p:cNvPr id="1217" name="Shape 1217"/>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Refundable Tax Credit</a:t>
            </a:r>
          </a:p>
        </p:txBody>
      </p:sp>
      <p:sp>
        <p:nvSpPr>
          <p:cNvPr id="1218" name="Shape 1218"/>
          <p:cNvSpPr txBox="1"/>
          <p:nvPr>
            <p:ph idx="1" type="body"/>
          </p:nvPr>
        </p:nvSpPr>
        <p:spPr>
          <a:xfrm>
            <a:off x="609600" y="1600203"/>
            <a:ext cx="10972800" cy="41550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Reduces tax liability to zero</a:t>
            </a: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Taxpayer will receive the remainder of the credit value as a refund. </a:t>
            </a: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Additional Child Tax Credit</a:t>
            </a:r>
          </a:p>
          <a:p>
            <a:pPr indent="-285750" lvl="1" marL="742950" marR="0" rtl="0" algn="l">
              <a:spcBef>
                <a:spcPts val="720"/>
              </a:spcBef>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Earned Income Tax Credit</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8">
                                            <p:txEl>
                                              <p:pRg end="0" st="0"/>
                                            </p:txEl>
                                          </p:spTgt>
                                        </p:tgtEl>
                                        <p:attrNameLst>
                                          <p:attrName>style.visibility</p:attrName>
                                        </p:attrNameLst>
                                      </p:cBhvr>
                                      <p:to>
                                        <p:strVal val="visible"/>
                                      </p:to>
                                    </p:set>
                                    <p:animEffect filter="fade" transition="in">
                                      <p:cBhvr>
                                        <p:cTn dur="500"/>
                                        <p:tgtEl>
                                          <p:spTgt spid="12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8">
                                            <p:txEl>
                                              <p:pRg end="1" st="1"/>
                                            </p:txEl>
                                          </p:spTgt>
                                        </p:tgtEl>
                                        <p:attrNameLst>
                                          <p:attrName>style.visibility</p:attrName>
                                        </p:attrNameLst>
                                      </p:cBhvr>
                                      <p:to>
                                        <p:strVal val="visible"/>
                                      </p:to>
                                    </p:set>
                                    <p:animEffect filter="fade" transition="in">
                                      <p:cBhvr>
                                        <p:cTn dur="500"/>
                                        <p:tgtEl>
                                          <p:spTgt spid="121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8">
                                            <p:txEl>
                                              <p:pRg end="2" st="2"/>
                                            </p:txEl>
                                          </p:spTgt>
                                        </p:tgtEl>
                                        <p:attrNameLst>
                                          <p:attrName>style.visibility</p:attrName>
                                        </p:attrNameLst>
                                      </p:cBhvr>
                                      <p:to>
                                        <p:strVal val="visible"/>
                                      </p:to>
                                    </p:set>
                                    <p:animEffect filter="fade" transition="in">
                                      <p:cBhvr>
                                        <p:cTn dur="500"/>
                                        <p:tgtEl>
                                          <p:spTgt spid="121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8">
                                            <p:txEl>
                                              <p:pRg end="3" st="3"/>
                                            </p:txEl>
                                          </p:spTgt>
                                        </p:tgtEl>
                                        <p:attrNameLst>
                                          <p:attrName>style.visibility</p:attrName>
                                        </p:attrNameLst>
                                      </p:cBhvr>
                                      <p:to>
                                        <p:strVal val="visible"/>
                                      </p:to>
                                    </p:set>
                                    <p:animEffect filter="fade" transition="in">
                                      <p:cBhvr>
                                        <p:cTn dur="500"/>
                                        <p:tgtEl>
                                          <p:spTgt spid="121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2" name="Shape 1222"/>
        <p:cNvGrpSpPr/>
        <p:nvPr/>
      </p:nvGrpSpPr>
      <p:grpSpPr>
        <a:xfrm>
          <a:off x="0" y="0"/>
          <a:ext cx="0" cy="0"/>
          <a:chOff x="0" y="0"/>
          <a:chExt cx="0" cy="0"/>
        </a:xfrm>
      </p:grpSpPr>
      <p:sp>
        <p:nvSpPr>
          <p:cNvPr id="1223" name="Shape 1223"/>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Additional Child Tax Credit</a:t>
            </a:r>
          </a:p>
        </p:txBody>
      </p:sp>
      <p:sp>
        <p:nvSpPr>
          <p:cNvPr id="1224" name="Shape 1224"/>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The </a:t>
            </a:r>
            <a:r>
              <a:rPr b="0" i="1" lang="en-US" sz="4000" u="none" cap="none" strike="noStrike">
                <a:solidFill>
                  <a:schemeClr val="accent2"/>
                </a:solidFill>
                <a:latin typeface="Questrial"/>
                <a:ea typeface="Questrial"/>
                <a:cs typeface="Questrial"/>
                <a:sym typeface="Questrial"/>
              </a:rPr>
              <a:t>Child Tax Credit </a:t>
            </a:r>
            <a:r>
              <a:rPr b="0" i="1" lang="en-US" sz="4000" u="none" cap="none" strike="noStrike">
                <a:solidFill>
                  <a:schemeClr val="dk1"/>
                </a:solidFill>
                <a:latin typeface="Questrial"/>
                <a:ea typeface="Questrial"/>
                <a:cs typeface="Questrial"/>
                <a:sym typeface="Questrial"/>
              </a:rPr>
              <a:t>is </a:t>
            </a:r>
            <a:r>
              <a:rPr b="0" i="0" lang="en-US" sz="4000" u="none" cap="none" strike="noStrike">
                <a:solidFill>
                  <a:schemeClr val="dk1"/>
                </a:solidFill>
                <a:latin typeface="Questrial"/>
                <a:ea typeface="Questrial"/>
                <a:cs typeface="Questrial"/>
                <a:sym typeface="Questrial"/>
              </a:rPr>
              <a:t>intended to reduce the tax liability owed by the taxpayer, therefore, this part of the credit is </a:t>
            </a:r>
            <a:r>
              <a:rPr b="1" i="0" lang="en-US" sz="4000" u="none" cap="none" strike="noStrike">
                <a:solidFill>
                  <a:schemeClr val="dk1"/>
                </a:solidFill>
                <a:latin typeface="Questrial"/>
                <a:ea typeface="Questrial"/>
                <a:cs typeface="Questrial"/>
                <a:sym typeface="Questrial"/>
              </a:rPr>
              <a:t>nonrefundable</a:t>
            </a:r>
          </a:p>
          <a:p>
            <a:pPr indent="-342900" lvl="0" marL="342900" marR="0" rtl="0" algn="l">
              <a:spcBef>
                <a:spcPts val="800"/>
              </a:spcBef>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However, the taxpayers may be able to take the </a:t>
            </a:r>
            <a:r>
              <a:rPr b="0" i="1" lang="en-US" sz="4000" u="none" cap="none" strike="noStrike">
                <a:solidFill>
                  <a:schemeClr val="accent2"/>
                </a:solidFill>
                <a:latin typeface="Questrial"/>
                <a:ea typeface="Questrial"/>
                <a:cs typeface="Questrial"/>
                <a:sym typeface="Questrial"/>
              </a:rPr>
              <a:t>Additional Child Tax Credit</a:t>
            </a:r>
            <a:r>
              <a:rPr b="0" i="0" lang="en-US" sz="4000" u="none" cap="none" strike="noStrike">
                <a:solidFill>
                  <a:schemeClr val="dk1"/>
                </a:solidFill>
                <a:latin typeface="Questrial"/>
                <a:ea typeface="Questrial"/>
                <a:cs typeface="Questrial"/>
                <a:sym typeface="Questrial"/>
              </a:rPr>
              <a:t>, which is </a:t>
            </a:r>
            <a:r>
              <a:rPr b="1" i="0" lang="en-US" sz="4000" u="none" cap="none" strike="noStrike">
                <a:solidFill>
                  <a:schemeClr val="dk1"/>
                </a:solidFill>
                <a:latin typeface="Questrial"/>
                <a:ea typeface="Questrial"/>
                <a:cs typeface="Questrial"/>
                <a:sym typeface="Questrial"/>
              </a:rPr>
              <a:t>refundable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4">
                                            <p:txEl>
                                              <p:pRg end="0" st="0"/>
                                            </p:txEl>
                                          </p:spTgt>
                                        </p:tgtEl>
                                        <p:attrNameLst>
                                          <p:attrName>style.visibility</p:attrName>
                                        </p:attrNameLst>
                                      </p:cBhvr>
                                      <p:to>
                                        <p:strVal val="visible"/>
                                      </p:to>
                                    </p:set>
                                    <p:animEffect filter="fade" transition="in">
                                      <p:cBhvr>
                                        <p:cTn dur="500"/>
                                        <p:tgtEl>
                                          <p:spTgt spid="12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4">
                                            <p:txEl>
                                              <p:pRg end="1" st="1"/>
                                            </p:txEl>
                                          </p:spTgt>
                                        </p:tgtEl>
                                        <p:attrNameLst>
                                          <p:attrName>style.visibility</p:attrName>
                                        </p:attrNameLst>
                                      </p:cBhvr>
                                      <p:to>
                                        <p:strVal val="visible"/>
                                      </p:to>
                                    </p:set>
                                    <p:animEffect filter="fade" transition="in">
                                      <p:cBhvr>
                                        <p:cTn dur="500"/>
                                        <p:tgtEl>
                                          <p:spTgt spid="1224">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9" name="Shape 1229"/>
        <p:cNvGrpSpPr/>
        <p:nvPr/>
      </p:nvGrpSpPr>
      <p:grpSpPr>
        <a:xfrm>
          <a:off x="0" y="0"/>
          <a:ext cx="0" cy="0"/>
          <a:chOff x="0" y="0"/>
          <a:chExt cx="0" cy="0"/>
        </a:xfrm>
      </p:grpSpPr>
      <p:sp>
        <p:nvSpPr>
          <p:cNvPr id="1230" name="Shape 1230"/>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Additional Child Tax Credit</a:t>
            </a:r>
          </a:p>
        </p:txBody>
      </p:sp>
      <p:sp>
        <p:nvSpPr>
          <p:cNvPr id="1231" name="Shape 1231"/>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Refundable credit with a maximum of $1000 per child</a:t>
            </a: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Amount claimed depends upon meeting general eligibility requirements as well as how much of the nonrefundable Child Tax Credit is claimed</a:t>
            </a:r>
          </a:p>
          <a:p>
            <a:pPr indent="-285750" lvl="1" marL="742950" marR="0" rtl="0" algn="l">
              <a:spcBef>
                <a:spcPts val="720"/>
              </a:spcBef>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Cannot claim more than $1000 of CTC and additional CTC combined for one child</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1">
                                            <p:txEl>
                                              <p:pRg end="0" st="0"/>
                                            </p:txEl>
                                          </p:spTgt>
                                        </p:tgtEl>
                                        <p:attrNameLst>
                                          <p:attrName>style.visibility</p:attrName>
                                        </p:attrNameLst>
                                      </p:cBhvr>
                                      <p:to>
                                        <p:strVal val="visible"/>
                                      </p:to>
                                    </p:set>
                                    <p:animEffect filter="fade" transition="in">
                                      <p:cBhvr>
                                        <p:cTn dur="500"/>
                                        <p:tgtEl>
                                          <p:spTgt spid="123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1">
                                            <p:txEl>
                                              <p:pRg end="1" st="1"/>
                                            </p:txEl>
                                          </p:spTgt>
                                        </p:tgtEl>
                                        <p:attrNameLst>
                                          <p:attrName>style.visibility</p:attrName>
                                        </p:attrNameLst>
                                      </p:cBhvr>
                                      <p:to>
                                        <p:strVal val="visible"/>
                                      </p:to>
                                    </p:set>
                                    <p:animEffect filter="fade" transition="in">
                                      <p:cBhvr>
                                        <p:cTn dur="500"/>
                                        <p:tgtEl>
                                          <p:spTgt spid="123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1">
                                            <p:txEl>
                                              <p:pRg end="2" st="2"/>
                                            </p:txEl>
                                          </p:spTgt>
                                        </p:tgtEl>
                                        <p:attrNameLst>
                                          <p:attrName>style.visibility</p:attrName>
                                        </p:attrNameLst>
                                      </p:cBhvr>
                                      <p:to>
                                        <p:strVal val="visible"/>
                                      </p:to>
                                    </p:set>
                                    <p:animEffect filter="fade" transition="in">
                                      <p:cBhvr>
                                        <p:cTn dur="500"/>
                                        <p:tgtEl>
                                          <p:spTgt spid="123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6" name="Shape 1236"/>
        <p:cNvGrpSpPr/>
        <p:nvPr/>
      </p:nvGrpSpPr>
      <p:grpSpPr>
        <a:xfrm>
          <a:off x="0" y="0"/>
          <a:ext cx="0" cy="0"/>
          <a:chOff x="0" y="0"/>
          <a:chExt cx="0" cy="0"/>
        </a:xfrm>
      </p:grpSpPr>
      <p:sp>
        <p:nvSpPr>
          <p:cNvPr id="1237" name="Shape 1237"/>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Additional Child Tax Credit: </a:t>
            </a:r>
            <a:br>
              <a:rPr b="1" i="0" lang="en-US" sz="4800" u="none" cap="none" strike="noStrike">
                <a:solidFill>
                  <a:schemeClr val="dk2"/>
                </a:solidFill>
                <a:latin typeface="Questrial"/>
                <a:ea typeface="Questrial"/>
                <a:cs typeface="Questrial"/>
                <a:sym typeface="Questrial"/>
              </a:rPr>
            </a:br>
            <a:r>
              <a:rPr b="1" i="0" lang="en-US" sz="4800" u="none" cap="none" strike="noStrike">
                <a:solidFill>
                  <a:schemeClr val="dk2"/>
                </a:solidFill>
                <a:latin typeface="Questrial"/>
                <a:ea typeface="Questrial"/>
                <a:cs typeface="Questrial"/>
                <a:sym typeface="Questrial"/>
              </a:rPr>
              <a:t>General Eligibility</a:t>
            </a:r>
          </a:p>
        </p:txBody>
      </p:sp>
      <p:sp>
        <p:nvSpPr>
          <p:cNvPr id="1238" name="Shape 1238"/>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lnSpc>
                <a:spcPct val="90000"/>
              </a:lnSpc>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Meet all the requirement of the Child Tax Credit</a:t>
            </a:r>
          </a:p>
          <a:p>
            <a:pPr indent="-247650" lvl="1" marL="742950" marR="0" rtl="0" algn="l">
              <a:lnSpc>
                <a:spcPct val="90000"/>
              </a:lnSpc>
              <a:spcBef>
                <a:spcPts val="720"/>
              </a:spcBef>
              <a:spcAft>
                <a:spcPts val="0"/>
              </a:spcAft>
              <a:buClr>
                <a:schemeClr val="dk1"/>
              </a:buClr>
              <a:buSzPts val="3000"/>
              <a:buFont typeface="Arial"/>
              <a:buChar char="•"/>
            </a:pPr>
            <a:r>
              <a:rPr b="0" i="0" lang="en-US" sz="3000" u="none" cap="none" strike="noStrike">
                <a:solidFill>
                  <a:schemeClr val="dk1"/>
                </a:solidFill>
                <a:latin typeface="Questrial"/>
                <a:ea typeface="Questrial"/>
                <a:cs typeface="Questrial"/>
                <a:sym typeface="Questrial"/>
              </a:rPr>
              <a:t>Under 17, U.S. citizen, dependent of taxpayer, qualifying relationship, child did not provide over ½ of own support, lived with taxpayer for more than ½ of year</a:t>
            </a:r>
          </a:p>
          <a:p>
            <a:pPr indent="-342900" lvl="0" marL="342900" marR="0" rtl="0" algn="l">
              <a:lnSpc>
                <a:spcPct val="90000"/>
              </a:lnSpc>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Must have $3,000 of taxable earned income</a:t>
            </a:r>
          </a:p>
          <a:p>
            <a:pPr indent="-247650" lvl="1" marL="742950" marR="0" rtl="0" algn="l">
              <a:lnSpc>
                <a:spcPct val="90000"/>
              </a:lnSpc>
              <a:spcBef>
                <a:spcPts val="720"/>
              </a:spcBef>
              <a:buClr>
                <a:schemeClr val="dk1"/>
              </a:buClr>
              <a:buSzPts val="3000"/>
              <a:buFont typeface="Arial"/>
              <a:buChar char="•"/>
            </a:pPr>
            <a:r>
              <a:rPr b="1" i="0" lang="en-US" sz="3000" u="none" cap="none" strike="noStrike">
                <a:solidFill>
                  <a:schemeClr val="dk1"/>
                </a:solidFill>
                <a:latin typeface="Questrial"/>
                <a:ea typeface="Questrial"/>
                <a:cs typeface="Questrial"/>
                <a:sym typeface="Questrial"/>
              </a:rPr>
              <a:t>Exception</a:t>
            </a:r>
            <a:r>
              <a:rPr b="0" i="0" lang="en-US" sz="3000" u="none" cap="none" strike="noStrike">
                <a:solidFill>
                  <a:schemeClr val="dk1"/>
                </a:solidFill>
                <a:latin typeface="Questrial"/>
                <a:ea typeface="Questrial"/>
                <a:cs typeface="Questrial"/>
                <a:sym typeface="Questrial"/>
              </a:rPr>
              <a:t>: Taxpayers with three or more children may be eligible regardless of their income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8">
                                            <p:txEl>
                                              <p:pRg end="0" st="0"/>
                                            </p:txEl>
                                          </p:spTgt>
                                        </p:tgtEl>
                                        <p:attrNameLst>
                                          <p:attrName>style.visibility</p:attrName>
                                        </p:attrNameLst>
                                      </p:cBhvr>
                                      <p:to>
                                        <p:strVal val="visible"/>
                                      </p:to>
                                    </p:set>
                                    <p:animEffect filter="fade" transition="in">
                                      <p:cBhvr>
                                        <p:cTn dur="500"/>
                                        <p:tgtEl>
                                          <p:spTgt spid="12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8">
                                            <p:txEl>
                                              <p:pRg end="1" st="1"/>
                                            </p:txEl>
                                          </p:spTgt>
                                        </p:tgtEl>
                                        <p:attrNameLst>
                                          <p:attrName>style.visibility</p:attrName>
                                        </p:attrNameLst>
                                      </p:cBhvr>
                                      <p:to>
                                        <p:strVal val="visible"/>
                                      </p:to>
                                    </p:set>
                                    <p:animEffect filter="fade" transition="in">
                                      <p:cBhvr>
                                        <p:cTn dur="500"/>
                                        <p:tgtEl>
                                          <p:spTgt spid="12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8">
                                            <p:txEl>
                                              <p:pRg end="2" st="2"/>
                                            </p:txEl>
                                          </p:spTgt>
                                        </p:tgtEl>
                                        <p:attrNameLst>
                                          <p:attrName>style.visibility</p:attrName>
                                        </p:attrNameLst>
                                      </p:cBhvr>
                                      <p:to>
                                        <p:strVal val="visible"/>
                                      </p:to>
                                    </p:set>
                                    <p:animEffect filter="fade" transition="in">
                                      <p:cBhvr>
                                        <p:cTn dur="500"/>
                                        <p:tgtEl>
                                          <p:spTgt spid="123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8">
                                            <p:txEl>
                                              <p:pRg end="3" st="3"/>
                                            </p:txEl>
                                          </p:spTgt>
                                        </p:tgtEl>
                                        <p:attrNameLst>
                                          <p:attrName>style.visibility</p:attrName>
                                        </p:attrNameLst>
                                      </p:cBhvr>
                                      <p:to>
                                        <p:strVal val="visible"/>
                                      </p:to>
                                    </p:set>
                                    <p:animEffect filter="fade" transition="in">
                                      <p:cBhvr>
                                        <p:cTn dur="500"/>
                                        <p:tgtEl>
                                          <p:spTgt spid="123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Shape 145"/>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Dependent	</a:t>
            </a:r>
          </a:p>
        </p:txBody>
      </p:sp>
      <p:sp>
        <p:nvSpPr>
          <p:cNvPr id="146" name="Shape 146"/>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An individual whom the taxpayer supports or lives with the taxpayer</a:t>
            </a: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Qualifying child</a:t>
            </a:r>
          </a:p>
          <a:p>
            <a:pPr indent="-285750" lvl="1" marL="742950" marR="0" rtl="0" algn="l">
              <a:spcBef>
                <a:spcPts val="720"/>
              </a:spcBef>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Qualifying relative</a:t>
            </a:r>
          </a:p>
          <a:p>
            <a:pPr indent="-342900" lvl="0" marL="342900" marR="0" rtl="0" algn="l">
              <a:spcBef>
                <a:spcPts val="720"/>
              </a:spcBef>
              <a:buClr>
                <a:schemeClr val="dk1"/>
              </a:buClr>
              <a:buSzPts val="4000"/>
              <a:buFont typeface="Noto Sans Symbols"/>
              <a:buChar char="➢"/>
            </a:pPr>
            <a:r>
              <a:rPr lang="en-US"/>
              <a:t>Remember, you can’t claim a personal exemption if you CAN be claimed as a dependent on another tax return.</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0" st="0"/>
                                            </p:txEl>
                                          </p:spTgt>
                                        </p:tgtEl>
                                        <p:attrNameLst>
                                          <p:attrName>style.visibility</p:attrName>
                                        </p:attrNameLst>
                                      </p:cBhvr>
                                      <p:to>
                                        <p:strVal val="visible"/>
                                      </p:to>
                                    </p:set>
                                    <p:animEffect filter="fade" transition="in">
                                      <p:cBhvr>
                                        <p:cTn dur="500"/>
                                        <p:tgtEl>
                                          <p:spTgt spid="14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1" st="1"/>
                                            </p:txEl>
                                          </p:spTgt>
                                        </p:tgtEl>
                                        <p:attrNameLst>
                                          <p:attrName>style.visibility</p:attrName>
                                        </p:attrNameLst>
                                      </p:cBhvr>
                                      <p:to>
                                        <p:strVal val="visible"/>
                                      </p:to>
                                    </p:set>
                                    <p:animEffect filter="fade" transition="in">
                                      <p:cBhvr>
                                        <p:cTn dur="500"/>
                                        <p:tgtEl>
                                          <p:spTgt spid="14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2" st="2"/>
                                            </p:txEl>
                                          </p:spTgt>
                                        </p:tgtEl>
                                        <p:attrNameLst>
                                          <p:attrName>style.visibility</p:attrName>
                                        </p:attrNameLst>
                                      </p:cBhvr>
                                      <p:to>
                                        <p:strVal val="visible"/>
                                      </p:to>
                                    </p:set>
                                    <p:animEffect filter="fade" transition="in">
                                      <p:cBhvr>
                                        <p:cTn dur="500"/>
                                        <p:tgtEl>
                                          <p:spTgt spid="14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3" st="3"/>
                                            </p:txEl>
                                          </p:spTgt>
                                        </p:tgtEl>
                                        <p:attrNameLst>
                                          <p:attrName>style.visibility</p:attrName>
                                        </p:attrNameLst>
                                      </p:cBhvr>
                                      <p:to>
                                        <p:strVal val="visible"/>
                                      </p:to>
                                    </p:set>
                                    <p:animEffect filter="fade" transition="in">
                                      <p:cBhvr>
                                        <p:cTn dur="500"/>
                                        <p:tgtEl>
                                          <p:spTgt spid="146">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3" name="Shape 1243"/>
        <p:cNvGrpSpPr/>
        <p:nvPr/>
      </p:nvGrpSpPr>
      <p:grpSpPr>
        <a:xfrm>
          <a:off x="0" y="0"/>
          <a:ext cx="0" cy="0"/>
          <a:chOff x="0" y="0"/>
          <a:chExt cx="0" cy="0"/>
        </a:xfrm>
      </p:grpSpPr>
      <p:sp>
        <p:nvSpPr>
          <p:cNvPr id="1244" name="Shape 1244"/>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Earned Income Credit</a:t>
            </a:r>
          </a:p>
        </p:txBody>
      </p:sp>
      <p:sp>
        <p:nvSpPr>
          <p:cNvPr id="1245" name="Shape 1245"/>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lnSpc>
                <a:spcPct val="90000"/>
              </a:lnSpc>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Refundable tax credit for low-to-moderate income workers to encourage work, offset payroll and income taxes, and help meet basic need</a:t>
            </a:r>
          </a:p>
          <a:p>
            <a:pPr indent="-342900" lvl="0" marL="342900" marR="0" rtl="0" algn="l">
              <a:lnSpc>
                <a:spcPct val="90000"/>
              </a:lnSpc>
              <a:spcBef>
                <a:spcPts val="800"/>
              </a:spcBef>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The EIC is the largest federal anti-poverty program and has been one of the most successful programs to lift families, especially families with children, out of poverty</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5">
                                            <p:txEl>
                                              <p:pRg end="0" st="0"/>
                                            </p:txEl>
                                          </p:spTgt>
                                        </p:tgtEl>
                                        <p:attrNameLst>
                                          <p:attrName>style.visibility</p:attrName>
                                        </p:attrNameLst>
                                      </p:cBhvr>
                                      <p:to>
                                        <p:strVal val="visible"/>
                                      </p:to>
                                    </p:set>
                                    <p:animEffect filter="fade" transition="in">
                                      <p:cBhvr>
                                        <p:cTn dur="500"/>
                                        <p:tgtEl>
                                          <p:spTgt spid="12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5">
                                            <p:txEl>
                                              <p:pRg end="1" st="1"/>
                                            </p:txEl>
                                          </p:spTgt>
                                        </p:tgtEl>
                                        <p:attrNameLst>
                                          <p:attrName>style.visibility</p:attrName>
                                        </p:attrNameLst>
                                      </p:cBhvr>
                                      <p:to>
                                        <p:strVal val="visible"/>
                                      </p:to>
                                    </p:set>
                                    <p:animEffect filter="fade" transition="in">
                                      <p:cBhvr>
                                        <p:cTn dur="500"/>
                                        <p:tgtEl>
                                          <p:spTgt spid="1245">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0" name="Shape 1250"/>
        <p:cNvGrpSpPr/>
        <p:nvPr/>
      </p:nvGrpSpPr>
      <p:grpSpPr>
        <a:xfrm>
          <a:off x="0" y="0"/>
          <a:ext cx="0" cy="0"/>
          <a:chOff x="0" y="0"/>
          <a:chExt cx="0" cy="0"/>
        </a:xfrm>
      </p:grpSpPr>
      <p:sp>
        <p:nvSpPr>
          <p:cNvPr id="1251" name="Shape 1251"/>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Earned Income Credit</a:t>
            </a:r>
          </a:p>
        </p:txBody>
      </p:sp>
      <p:sp>
        <p:nvSpPr>
          <p:cNvPr id="1252" name="Shape 1252"/>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lnSpc>
                <a:spcPct val="90000"/>
              </a:lnSpc>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In the tax year 201</a:t>
            </a:r>
            <a:r>
              <a:rPr lang="en-US"/>
              <a:t>5</a:t>
            </a:r>
            <a:r>
              <a:rPr b="0" i="0" lang="en-US" sz="4000" u="none" cap="none" strike="noStrike">
                <a:solidFill>
                  <a:schemeClr val="dk1"/>
                </a:solidFill>
                <a:latin typeface="Questrial"/>
                <a:ea typeface="Questrial"/>
                <a:cs typeface="Questrial"/>
                <a:sym typeface="Questrial"/>
              </a:rPr>
              <a:t>, the EIC lifted an estimated “6.</a:t>
            </a:r>
            <a:r>
              <a:rPr lang="en-US"/>
              <a:t>2</a:t>
            </a:r>
            <a:r>
              <a:rPr b="0" i="0" lang="en-US" sz="4000" u="none" cap="none" strike="noStrike">
                <a:solidFill>
                  <a:schemeClr val="dk1"/>
                </a:solidFill>
                <a:latin typeface="Questrial"/>
                <a:ea typeface="Questrial"/>
                <a:cs typeface="Questrial"/>
                <a:sym typeface="Questrial"/>
              </a:rPr>
              <a:t> million people out of poverty, including over 3.</a:t>
            </a:r>
            <a:r>
              <a:rPr lang="en-US"/>
              <a:t>2</a:t>
            </a:r>
            <a:r>
              <a:rPr b="0" i="0" lang="en-US" sz="4000" u="none" cap="none" strike="noStrike">
                <a:solidFill>
                  <a:schemeClr val="dk1"/>
                </a:solidFill>
                <a:latin typeface="Questrial"/>
                <a:ea typeface="Questrial"/>
                <a:cs typeface="Questrial"/>
                <a:sym typeface="Questrial"/>
              </a:rPr>
              <a:t> million children” </a:t>
            </a:r>
          </a:p>
          <a:p>
            <a:pPr indent="-342900" lvl="0" marL="342900" marR="0" rtl="0" algn="l">
              <a:lnSpc>
                <a:spcPct val="90000"/>
              </a:lnSpc>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The EIC has been especially successful in providing an incentive for single mothers with children to find work</a:t>
            </a:r>
          </a:p>
          <a:p>
            <a:pPr indent="0" lvl="0" marL="0" marR="0" rtl="0" algn="l">
              <a:lnSpc>
                <a:spcPct val="90000"/>
              </a:lnSpc>
              <a:spcBef>
                <a:spcPts val="640"/>
              </a:spcBef>
              <a:spcAft>
                <a:spcPts val="0"/>
              </a:spcAft>
              <a:buClr>
                <a:schemeClr val="dk1"/>
              </a:buClr>
              <a:buFont typeface="Noto Sans Symbols"/>
              <a:buNone/>
            </a:pPr>
            <a:r>
              <a:t/>
            </a:r>
            <a:endParaRPr b="0" i="0" sz="3200" u="none" cap="none" strike="noStrike">
              <a:solidFill>
                <a:schemeClr val="dk1"/>
              </a:solidFill>
              <a:latin typeface="Questrial"/>
              <a:ea typeface="Questrial"/>
              <a:cs typeface="Questrial"/>
              <a:sym typeface="Questrial"/>
            </a:endParaRPr>
          </a:p>
          <a:p>
            <a:pPr indent="0" lvl="0" marL="0" marR="0" rtl="0" algn="r">
              <a:lnSpc>
                <a:spcPct val="90000"/>
              </a:lnSpc>
              <a:spcBef>
                <a:spcPts val="560"/>
              </a:spcBef>
              <a:spcAft>
                <a:spcPts val="0"/>
              </a:spcAft>
              <a:buClr>
                <a:schemeClr val="dk1"/>
              </a:buClr>
              <a:buFont typeface="Noto Sans Symbols"/>
              <a:buNone/>
            </a:pPr>
            <a:r>
              <a:rPr b="0" i="1" lang="en-US" sz="2800" u="none" cap="none" strike="noStrike">
                <a:solidFill>
                  <a:schemeClr val="dk1"/>
                </a:solidFill>
                <a:latin typeface="Questrial"/>
                <a:ea typeface="Questrial"/>
                <a:cs typeface="Questrial"/>
                <a:sym typeface="Questrial"/>
              </a:rPr>
              <a:t>*Source: The Center for Budget and Policy Priorities</a:t>
            </a:r>
          </a:p>
          <a:p>
            <a:pPr indent="0" lvl="0" marL="0" marR="0" rtl="0" algn="l">
              <a:lnSpc>
                <a:spcPct val="90000"/>
              </a:lnSpc>
              <a:spcBef>
                <a:spcPts val="800"/>
              </a:spcBef>
              <a:buClr>
                <a:schemeClr val="dk1"/>
              </a:buClr>
              <a:buFont typeface="Noto Sans Symbols"/>
              <a:buNone/>
            </a:pPr>
            <a:r>
              <a:t/>
            </a:r>
            <a:endParaRPr b="0" i="0" sz="4000" u="none" cap="none" strike="noStrike">
              <a:solidFill>
                <a:schemeClr val="dk1"/>
              </a:solidFill>
              <a:latin typeface="Questrial"/>
              <a:ea typeface="Questrial"/>
              <a:cs typeface="Questrial"/>
              <a:sym typeface="Quest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2">
                                            <p:txEl>
                                              <p:pRg end="0" st="0"/>
                                            </p:txEl>
                                          </p:spTgt>
                                        </p:tgtEl>
                                        <p:attrNameLst>
                                          <p:attrName>style.visibility</p:attrName>
                                        </p:attrNameLst>
                                      </p:cBhvr>
                                      <p:to>
                                        <p:strVal val="visible"/>
                                      </p:to>
                                    </p:set>
                                    <p:animEffect filter="fade" transition="in">
                                      <p:cBhvr>
                                        <p:cTn dur="500"/>
                                        <p:tgtEl>
                                          <p:spTgt spid="125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2">
                                            <p:txEl>
                                              <p:pRg end="1" st="1"/>
                                            </p:txEl>
                                          </p:spTgt>
                                        </p:tgtEl>
                                        <p:attrNameLst>
                                          <p:attrName>style.visibility</p:attrName>
                                        </p:attrNameLst>
                                      </p:cBhvr>
                                      <p:to>
                                        <p:strVal val="visible"/>
                                      </p:to>
                                    </p:set>
                                    <p:animEffect filter="fade" transition="in">
                                      <p:cBhvr>
                                        <p:cTn dur="500"/>
                                        <p:tgtEl>
                                          <p:spTgt spid="125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2">
                                            <p:txEl>
                                              <p:pRg end="2" st="2"/>
                                            </p:txEl>
                                          </p:spTgt>
                                        </p:tgtEl>
                                        <p:attrNameLst>
                                          <p:attrName>style.visibility</p:attrName>
                                        </p:attrNameLst>
                                      </p:cBhvr>
                                      <p:to>
                                        <p:strVal val="visible"/>
                                      </p:to>
                                    </p:set>
                                    <p:animEffect filter="fade" transition="in">
                                      <p:cBhvr>
                                        <p:cTn dur="500"/>
                                        <p:tgtEl>
                                          <p:spTgt spid="125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2">
                                            <p:txEl>
                                              <p:pRg end="3" st="3"/>
                                            </p:txEl>
                                          </p:spTgt>
                                        </p:tgtEl>
                                        <p:attrNameLst>
                                          <p:attrName>style.visibility</p:attrName>
                                        </p:attrNameLst>
                                      </p:cBhvr>
                                      <p:to>
                                        <p:strVal val="visible"/>
                                      </p:to>
                                    </p:set>
                                    <p:animEffect filter="fade" transition="in">
                                      <p:cBhvr>
                                        <p:cTn dur="500"/>
                                        <p:tgtEl>
                                          <p:spTgt spid="125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2">
                                            <p:txEl>
                                              <p:pRg end="4" st="4"/>
                                            </p:txEl>
                                          </p:spTgt>
                                        </p:tgtEl>
                                        <p:attrNameLst>
                                          <p:attrName>style.visibility</p:attrName>
                                        </p:attrNameLst>
                                      </p:cBhvr>
                                      <p:to>
                                        <p:strVal val="visible"/>
                                      </p:to>
                                    </p:set>
                                    <p:animEffect filter="fade" transition="in">
                                      <p:cBhvr>
                                        <p:cTn dur="500"/>
                                        <p:tgtEl>
                                          <p:spTgt spid="1252">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6" name="Shape 1256"/>
        <p:cNvGrpSpPr/>
        <p:nvPr/>
      </p:nvGrpSpPr>
      <p:grpSpPr>
        <a:xfrm>
          <a:off x="0" y="0"/>
          <a:ext cx="0" cy="0"/>
          <a:chOff x="0" y="0"/>
          <a:chExt cx="0" cy="0"/>
        </a:xfrm>
      </p:grpSpPr>
      <p:sp>
        <p:nvSpPr>
          <p:cNvPr id="1257" name="Shape 1257"/>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Encouraging Work and Reducing Poverty</a:t>
            </a:r>
          </a:p>
        </p:txBody>
      </p:sp>
      <p:sp>
        <p:nvSpPr>
          <p:cNvPr id="1258" name="Shape 1258"/>
          <p:cNvSpPr txBox="1"/>
          <p:nvPr>
            <p:ph idx="1" type="body"/>
          </p:nvPr>
        </p:nvSpPr>
        <p:spPr>
          <a:xfrm>
            <a:off x="609600" y="1670028"/>
            <a:ext cx="10972800" cy="5065200"/>
          </a:xfrm>
          <a:prstGeom prst="rect">
            <a:avLst/>
          </a:prstGeom>
          <a:noFill/>
          <a:ln>
            <a:noFill/>
          </a:ln>
        </p:spPr>
        <p:txBody>
          <a:bodyPr anchorCtr="0" anchor="t" bIns="45700" lIns="91425" rIns="91425" wrap="square" tIns="45700">
            <a:noAutofit/>
          </a:bodyPr>
          <a:lstStyle/>
          <a:p>
            <a:pPr indent="-311150" lvl="0" marL="342900" marR="0" rtl="0" algn="l">
              <a:lnSpc>
                <a:spcPct val="80000"/>
              </a:lnSpc>
              <a:spcBef>
                <a:spcPts val="0"/>
              </a:spcBef>
              <a:spcAft>
                <a:spcPts val="0"/>
              </a:spcAft>
              <a:buClr>
                <a:schemeClr val="dk1"/>
              </a:buClr>
              <a:buSzPts val="3200"/>
              <a:buFont typeface="Noto Sans Symbols"/>
              <a:buChar char="➢"/>
            </a:pPr>
            <a:r>
              <a:rPr b="0" i="0" lang="en-US" sz="3200" u="none" cap="none" strike="noStrike">
                <a:solidFill>
                  <a:schemeClr val="dk1"/>
                </a:solidFill>
                <a:latin typeface="Questrial"/>
                <a:ea typeface="Questrial"/>
                <a:cs typeface="Questrial"/>
                <a:sym typeface="Questrial"/>
              </a:rPr>
              <a:t>Research has also found that children in families who get an income boost from the EIC and CTC quickly show improvements in health and school performance relative to other low-income children who did not receive this extra help</a:t>
            </a:r>
          </a:p>
          <a:p>
            <a:pPr indent="-311150" lvl="0" marL="342900" marR="0" rtl="0" algn="l">
              <a:lnSpc>
                <a:spcPct val="80000"/>
              </a:lnSpc>
              <a:spcBef>
                <a:spcPts val="740"/>
              </a:spcBef>
              <a:spcAft>
                <a:spcPts val="0"/>
              </a:spcAft>
              <a:buClr>
                <a:schemeClr val="dk1"/>
              </a:buClr>
              <a:buSzPts val="3200"/>
              <a:buFont typeface="Noto Sans Symbols"/>
              <a:buChar char="➢"/>
            </a:pPr>
            <a:r>
              <a:rPr b="0" i="0" lang="en-US" sz="3200" u="none" cap="none" strike="noStrike">
                <a:solidFill>
                  <a:schemeClr val="dk1"/>
                </a:solidFill>
                <a:latin typeface="Questrial"/>
                <a:ea typeface="Questrial"/>
                <a:cs typeface="Questrial"/>
                <a:sym typeface="Questrial"/>
              </a:rPr>
              <a:t>In addition, children whose families receive that boost have higher school test scores, on average, and are more likely to go to college and to work and earn more as adults</a:t>
            </a:r>
          </a:p>
          <a:p>
            <a:pPr indent="0" lvl="0" marL="0" marR="0" rtl="0" algn="r">
              <a:lnSpc>
                <a:spcPct val="80000"/>
              </a:lnSpc>
              <a:spcBef>
                <a:spcPts val="555"/>
              </a:spcBef>
              <a:buClr>
                <a:schemeClr val="dk1"/>
              </a:buClr>
              <a:buFont typeface="Noto Sans Symbols"/>
              <a:buNone/>
            </a:pPr>
            <a:r>
              <a:rPr b="0" i="1" lang="en-US" sz="2775" u="none" cap="none" strike="noStrike">
                <a:solidFill>
                  <a:schemeClr val="dk1"/>
                </a:solidFill>
                <a:latin typeface="Questrial"/>
                <a:ea typeface="Questrial"/>
                <a:cs typeface="Questrial"/>
                <a:sym typeface="Questrial"/>
              </a:rPr>
              <a:t>*Source: The Center for Budget and Policy Priorities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8">
                                            <p:txEl>
                                              <p:pRg end="0" st="0"/>
                                            </p:txEl>
                                          </p:spTgt>
                                        </p:tgtEl>
                                        <p:attrNameLst>
                                          <p:attrName>style.visibility</p:attrName>
                                        </p:attrNameLst>
                                      </p:cBhvr>
                                      <p:to>
                                        <p:strVal val="visible"/>
                                      </p:to>
                                    </p:set>
                                    <p:animEffect filter="fade" transition="in">
                                      <p:cBhvr>
                                        <p:cTn dur="500"/>
                                        <p:tgtEl>
                                          <p:spTgt spid="12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8">
                                            <p:txEl>
                                              <p:pRg end="1" st="1"/>
                                            </p:txEl>
                                          </p:spTgt>
                                        </p:tgtEl>
                                        <p:attrNameLst>
                                          <p:attrName>style.visibility</p:attrName>
                                        </p:attrNameLst>
                                      </p:cBhvr>
                                      <p:to>
                                        <p:strVal val="visible"/>
                                      </p:to>
                                    </p:set>
                                    <p:animEffect filter="fade" transition="in">
                                      <p:cBhvr>
                                        <p:cTn dur="500"/>
                                        <p:tgtEl>
                                          <p:spTgt spid="125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8">
                                            <p:txEl>
                                              <p:pRg end="2" st="2"/>
                                            </p:txEl>
                                          </p:spTgt>
                                        </p:tgtEl>
                                        <p:attrNameLst>
                                          <p:attrName>style.visibility</p:attrName>
                                        </p:attrNameLst>
                                      </p:cBhvr>
                                      <p:to>
                                        <p:strVal val="visible"/>
                                      </p:to>
                                    </p:set>
                                    <p:animEffect filter="fade" transition="in">
                                      <p:cBhvr>
                                        <p:cTn dur="500"/>
                                        <p:tgtEl>
                                          <p:spTgt spid="125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3" name="Shape 1263"/>
        <p:cNvGrpSpPr/>
        <p:nvPr/>
      </p:nvGrpSpPr>
      <p:grpSpPr>
        <a:xfrm>
          <a:off x="0" y="0"/>
          <a:ext cx="0" cy="0"/>
          <a:chOff x="0" y="0"/>
          <a:chExt cx="0" cy="0"/>
        </a:xfrm>
      </p:grpSpPr>
      <p:sp>
        <p:nvSpPr>
          <p:cNvPr id="1264" name="Shape 1264"/>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Earned Income Credit</a:t>
            </a:r>
          </a:p>
        </p:txBody>
      </p:sp>
      <p:sp>
        <p:nvSpPr>
          <p:cNvPr id="1265" name="Shape 1265"/>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lnSpc>
                <a:spcPct val="90000"/>
              </a:lnSpc>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Critics of the EIC have complained that it is too complex, forcing recipients to seek help in filing their return</a:t>
            </a:r>
          </a:p>
          <a:p>
            <a:pPr indent="-342900" lvl="0" marL="342900" marR="0" rtl="0" algn="l">
              <a:lnSpc>
                <a:spcPct val="90000"/>
              </a:lnSpc>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Two-thirds get such assistance, most from paid tax preparers</a:t>
            </a:r>
          </a:p>
          <a:p>
            <a:pPr indent="-342900" lvl="0" marL="342900" marR="0" rtl="0" algn="l">
              <a:lnSpc>
                <a:spcPct val="90000"/>
              </a:lnSpc>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It is our job to provide high-quality tax preparation to ensure these families receive the full amount of the EIC they are eligible for!</a:t>
            </a:r>
          </a:p>
          <a:p>
            <a:pPr indent="0" lvl="0" marL="0" marR="0" rtl="0" algn="l">
              <a:lnSpc>
                <a:spcPct val="90000"/>
              </a:lnSpc>
              <a:spcBef>
                <a:spcPts val="800"/>
              </a:spcBef>
              <a:buClr>
                <a:schemeClr val="dk1"/>
              </a:buClr>
              <a:buFont typeface="Noto Sans Symbols"/>
              <a:buNone/>
            </a:pPr>
            <a:r>
              <a:t/>
            </a:r>
            <a:endParaRPr b="0" i="0" sz="4000" u="none" cap="none" strike="noStrike">
              <a:solidFill>
                <a:schemeClr val="dk1"/>
              </a:solidFill>
              <a:latin typeface="Questrial"/>
              <a:ea typeface="Questrial"/>
              <a:cs typeface="Questrial"/>
              <a:sym typeface="Quest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5">
                                            <p:txEl>
                                              <p:pRg end="0" st="0"/>
                                            </p:txEl>
                                          </p:spTgt>
                                        </p:tgtEl>
                                        <p:attrNameLst>
                                          <p:attrName>style.visibility</p:attrName>
                                        </p:attrNameLst>
                                      </p:cBhvr>
                                      <p:to>
                                        <p:strVal val="visible"/>
                                      </p:to>
                                    </p:set>
                                    <p:animEffect filter="fade" transition="in">
                                      <p:cBhvr>
                                        <p:cTn dur="500"/>
                                        <p:tgtEl>
                                          <p:spTgt spid="126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5">
                                            <p:txEl>
                                              <p:pRg end="1" st="1"/>
                                            </p:txEl>
                                          </p:spTgt>
                                        </p:tgtEl>
                                        <p:attrNameLst>
                                          <p:attrName>style.visibility</p:attrName>
                                        </p:attrNameLst>
                                      </p:cBhvr>
                                      <p:to>
                                        <p:strVal val="visible"/>
                                      </p:to>
                                    </p:set>
                                    <p:animEffect filter="fade" transition="in">
                                      <p:cBhvr>
                                        <p:cTn dur="500"/>
                                        <p:tgtEl>
                                          <p:spTgt spid="126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5">
                                            <p:txEl>
                                              <p:pRg end="2" st="2"/>
                                            </p:txEl>
                                          </p:spTgt>
                                        </p:tgtEl>
                                        <p:attrNameLst>
                                          <p:attrName>style.visibility</p:attrName>
                                        </p:attrNameLst>
                                      </p:cBhvr>
                                      <p:to>
                                        <p:strVal val="visible"/>
                                      </p:to>
                                    </p:set>
                                    <p:animEffect filter="fade" transition="in">
                                      <p:cBhvr>
                                        <p:cTn dur="500"/>
                                        <p:tgtEl>
                                          <p:spTgt spid="126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5">
                                            <p:txEl>
                                              <p:pRg end="3" st="3"/>
                                            </p:txEl>
                                          </p:spTgt>
                                        </p:tgtEl>
                                        <p:attrNameLst>
                                          <p:attrName>style.visibility</p:attrName>
                                        </p:attrNameLst>
                                      </p:cBhvr>
                                      <p:to>
                                        <p:strVal val="visible"/>
                                      </p:to>
                                    </p:set>
                                    <p:animEffect filter="fade" transition="in">
                                      <p:cBhvr>
                                        <p:cTn dur="500"/>
                                        <p:tgtEl>
                                          <p:spTgt spid="126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9" name="Shape 1269"/>
        <p:cNvGrpSpPr/>
        <p:nvPr/>
      </p:nvGrpSpPr>
      <p:grpSpPr>
        <a:xfrm>
          <a:off x="0" y="0"/>
          <a:ext cx="0" cy="0"/>
          <a:chOff x="0" y="0"/>
          <a:chExt cx="0" cy="0"/>
        </a:xfrm>
      </p:grpSpPr>
      <p:sp>
        <p:nvSpPr>
          <p:cNvPr id="1270" name="Shape 1270"/>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EIC and Alabama Families</a:t>
            </a:r>
          </a:p>
        </p:txBody>
      </p:sp>
      <p:sp>
        <p:nvSpPr>
          <p:cNvPr id="1271" name="Shape 1271"/>
          <p:cNvSpPr txBox="1"/>
          <p:nvPr>
            <p:ph idx="1" type="body"/>
          </p:nvPr>
        </p:nvSpPr>
        <p:spPr>
          <a:xfrm>
            <a:off x="609600" y="1600203"/>
            <a:ext cx="10972800" cy="48006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3700"/>
              <a:buFont typeface="Noto Sans Symbols"/>
              <a:buChar char="➢"/>
            </a:pPr>
            <a:r>
              <a:rPr b="1" i="0" lang="en-US" sz="3700" u="none" cap="none" strike="noStrike">
                <a:solidFill>
                  <a:schemeClr val="dk1"/>
                </a:solidFill>
                <a:latin typeface="Questrial"/>
                <a:ea typeface="Questrial"/>
                <a:cs typeface="Questrial"/>
                <a:sym typeface="Questrial"/>
              </a:rPr>
              <a:t>537,000 Alabama households</a:t>
            </a:r>
            <a:r>
              <a:rPr b="0" i="0" lang="en-US" sz="3700" u="none" cap="none" strike="noStrike">
                <a:solidFill>
                  <a:schemeClr val="dk1"/>
                </a:solidFill>
                <a:latin typeface="Questrial"/>
                <a:ea typeface="Questrial"/>
                <a:cs typeface="Questrial"/>
                <a:sym typeface="Questrial"/>
              </a:rPr>
              <a:t> received EIC in 2012</a:t>
            </a:r>
          </a:p>
          <a:p>
            <a:pPr indent="-342900" lvl="0" marL="342900" marR="0" rtl="0" algn="l">
              <a:spcBef>
                <a:spcPts val="740"/>
              </a:spcBef>
              <a:spcAft>
                <a:spcPts val="0"/>
              </a:spcAft>
              <a:buClr>
                <a:schemeClr val="dk1"/>
              </a:buClr>
              <a:buSzPts val="3700"/>
              <a:buFont typeface="Noto Sans Symbols"/>
              <a:buChar char="➢"/>
            </a:pPr>
            <a:r>
              <a:rPr b="1" i="0" lang="en-US" sz="3700" u="none" cap="none" strike="noStrike">
                <a:solidFill>
                  <a:schemeClr val="dk1"/>
                </a:solidFill>
                <a:latin typeface="Questrial"/>
                <a:ea typeface="Questrial"/>
                <a:cs typeface="Questrial"/>
                <a:sym typeface="Questrial"/>
              </a:rPr>
              <a:t>153,000 Alabamians</a:t>
            </a:r>
            <a:r>
              <a:rPr b="0" i="0" lang="en-US" sz="3700" u="none" cap="none" strike="noStrike">
                <a:solidFill>
                  <a:schemeClr val="dk1"/>
                </a:solidFill>
                <a:latin typeface="Questrial"/>
                <a:ea typeface="Questrial"/>
                <a:cs typeface="Questrial"/>
                <a:sym typeface="Questrial"/>
              </a:rPr>
              <a:t> were lifted out of poverty by the EIC and CTC combined, including </a:t>
            </a:r>
            <a:r>
              <a:rPr b="1" i="0" lang="en-US" sz="3700" u="none" cap="none" strike="noStrike">
                <a:solidFill>
                  <a:schemeClr val="dk1"/>
                </a:solidFill>
                <a:latin typeface="Questrial"/>
                <a:ea typeface="Questrial"/>
                <a:cs typeface="Questrial"/>
                <a:sym typeface="Questrial"/>
              </a:rPr>
              <a:t>80,000 children</a:t>
            </a:r>
            <a:r>
              <a:rPr b="0" i="0" lang="en-US" sz="3700" u="none" cap="none" strike="noStrike">
                <a:solidFill>
                  <a:schemeClr val="dk1"/>
                </a:solidFill>
                <a:latin typeface="Questrial"/>
                <a:ea typeface="Questrial"/>
                <a:cs typeface="Questrial"/>
                <a:sym typeface="Questrial"/>
              </a:rPr>
              <a:t>, each year, on average, during 2011 to 2013</a:t>
            </a:r>
          </a:p>
          <a:p>
            <a:pPr indent="-342900" lvl="0" marL="342900" marR="0" rtl="0" algn="l">
              <a:spcBef>
                <a:spcPts val="740"/>
              </a:spcBef>
              <a:spcAft>
                <a:spcPts val="0"/>
              </a:spcAft>
              <a:buClr>
                <a:schemeClr val="dk1"/>
              </a:buClr>
              <a:buSzPts val="3700"/>
              <a:buFont typeface="Noto Sans Symbols"/>
              <a:buChar char="➢"/>
            </a:pPr>
            <a:r>
              <a:rPr b="0" i="0" lang="en-US" sz="3700" u="none" cap="none" strike="noStrike">
                <a:solidFill>
                  <a:schemeClr val="dk1"/>
                </a:solidFill>
                <a:latin typeface="Questrial"/>
                <a:ea typeface="Questrial"/>
                <a:cs typeface="Questrial"/>
                <a:sym typeface="Questrial"/>
              </a:rPr>
              <a:t>The EIC put about </a:t>
            </a:r>
            <a:r>
              <a:rPr b="1" i="0" lang="en-US" sz="3700" u="none" cap="none" strike="noStrike">
                <a:solidFill>
                  <a:schemeClr val="dk1"/>
                </a:solidFill>
                <a:latin typeface="Questrial"/>
                <a:ea typeface="Questrial"/>
                <a:cs typeface="Questrial"/>
                <a:sym typeface="Questrial"/>
              </a:rPr>
              <a:t>$1.4 billion</a:t>
            </a:r>
            <a:r>
              <a:rPr b="0" i="0" lang="en-US" sz="3700" u="none" cap="none" strike="noStrike">
                <a:solidFill>
                  <a:schemeClr val="dk1"/>
                </a:solidFill>
                <a:latin typeface="Questrial"/>
                <a:ea typeface="Questrial"/>
                <a:cs typeface="Questrial"/>
                <a:sym typeface="Questrial"/>
              </a:rPr>
              <a:t> into Alabama’s economy in 2012</a:t>
            </a:r>
          </a:p>
          <a:p>
            <a:pPr indent="0" lvl="0" marL="0" marR="0" rtl="0" algn="r">
              <a:spcBef>
                <a:spcPts val="555"/>
              </a:spcBef>
              <a:buClr>
                <a:schemeClr val="dk1"/>
              </a:buClr>
              <a:buFont typeface="Noto Sans Symbols"/>
              <a:buNone/>
            </a:pPr>
            <a:r>
              <a:rPr b="0" i="1" lang="en-US" sz="2775" u="none" cap="none" strike="noStrike">
                <a:solidFill>
                  <a:schemeClr val="dk1"/>
                </a:solidFill>
                <a:latin typeface="Questrial"/>
                <a:ea typeface="Questrial"/>
                <a:cs typeface="Questrial"/>
                <a:sym typeface="Questrial"/>
              </a:rPr>
              <a:t>*Source: The Center for Budget and Policy Priorities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1">
                                            <p:txEl>
                                              <p:pRg end="0" st="0"/>
                                            </p:txEl>
                                          </p:spTgt>
                                        </p:tgtEl>
                                        <p:attrNameLst>
                                          <p:attrName>style.visibility</p:attrName>
                                        </p:attrNameLst>
                                      </p:cBhvr>
                                      <p:to>
                                        <p:strVal val="visible"/>
                                      </p:to>
                                    </p:set>
                                    <p:animEffect filter="fade" transition="in">
                                      <p:cBhvr>
                                        <p:cTn dur="500"/>
                                        <p:tgtEl>
                                          <p:spTgt spid="12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1">
                                            <p:txEl>
                                              <p:pRg end="1" st="1"/>
                                            </p:txEl>
                                          </p:spTgt>
                                        </p:tgtEl>
                                        <p:attrNameLst>
                                          <p:attrName>style.visibility</p:attrName>
                                        </p:attrNameLst>
                                      </p:cBhvr>
                                      <p:to>
                                        <p:strVal val="visible"/>
                                      </p:to>
                                    </p:set>
                                    <p:animEffect filter="fade" transition="in">
                                      <p:cBhvr>
                                        <p:cTn dur="500"/>
                                        <p:tgtEl>
                                          <p:spTgt spid="12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1">
                                            <p:txEl>
                                              <p:pRg end="2" st="2"/>
                                            </p:txEl>
                                          </p:spTgt>
                                        </p:tgtEl>
                                        <p:attrNameLst>
                                          <p:attrName>style.visibility</p:attrName>
                                        </p:attrNameLst>
                                      </p:cBhvr>
                                      <p:to>
                                        <p:strVal val="visible"/>
                                      </p:to>
                                    </p:set>
                                    <p:animEffect filter="fade" transition="in">
                                      <p:cBhvr>
                                        <p:cTn dur="500"/>
                                        <p:tgtEl>
                                          <p:spTgt spid="127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1">
                                            <p:txEl>
                                              <p:pRg end="3" st="3"/>
                                            </p:txEl>
                                          </p:spTgt>
                                        </p:tgtEl>
                                        <p:attrNameLst>
                                          <p:attrName>style.visibility</p:attrName>
                                        </p:attrNameLst>
                                      </p:cBhvr>
                                      <p:to>
                                        <p:strVal val="visible"/>
                                      </p:to>
                                    </p:set>
                                    <p:animEffect filter="fade" transition="in">
                                      <p:cBhvr>
                                        <p:cTn dur="500"/>
                                        <p:tgtEl>
                                          <p:spTgt spid="127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6" name="Shape 1276"/>
        <p:cNvGrpSpPr/>
        <p:nvPr/>
      </p:nvGrpSpPr>
      <p:grpSpPr>
        <a:xfrm>
          <a:off x="0" y="0"/>
          <a:ext cx="0" cy="0"/>
          <a:chOff x="0" y="0"/>
          <a:chExt cx="0" cy="0"/>
        </a:xfrm>
      </p:grpSpPr>
      <p:sp>
        <p:nvSpPr>
          <p:cNvPr id="1277" name="Shape 1277"/>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Earned Income Credit: Maximum Credit Amounts</a:t>
            </a:r>
          </a:p>
        </p:txBody>
      </p:sp>
      <p:sp>
        <p:nvSpPr>
          <p:cNvPr id="1278" name="Shape 1278"/>
          <p:cNvSpPr txBox="1"/>
          <p:nvPr/>
        </p:nvSpPr>
        <p:spPr>
          <a:xfrm>
            <a:off x="1524000" y="5791201"/>
            <a:ext cx="3124200" cy="366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Arial"/>
              <a:ea typeface="Arial"/>
              <a:cs typeface="Arial"/>
              <a:sym typeface="Arial"/>
            </a:endParaRPr>
          </a:p>
        </p:txBody>
      </p:sp>
      <p:pic>
        <p:nvPicPr>
          <p:cNvPr id="1279" name="Shape 1279"/>
          <p:cNvPicPr preferRelativeResize="0"/>
          <p:nvPr/>
        </p:nvPicPr>
        <p:blipFill>
          <a:blip r:embed="rId3">
            <a:alphaModFix/>
          </a:blip>
          <a:stretch>
            <a:fillRect/>
          </a:stretch>
        </p:blipFill>
        <p:spPr>
          <a:xfrm>
            <a:off x="792025" y="1069300"/>
            <a:ext cx="10790375" cy="5788700"/>
          </a:xfrm>
          <a:prstGeom prst="rect">
            <a:avLst/>
          </a:prstGeom>
          <a:noFill/>
          <a:ln cap="flat" cmpd="sng" w="38100">
            <a:solidFill>
              <a:srgbClr val="2C3C43"/>
            </a:solidFill>
            <a:prstDash val="solid"/>
            <a:round/>
            <a:headEnd len="med" w="med" type="none"/>
            <a:tailEnd len="med" w="med" type="none"/>
          </a:ln>
        </p:spPr>
      </p:pic>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4" name="Shape 1284"/>
        <p:cNvGrpSpPr/>
        <p:nvPr/>
      </p:nvGrpSpPr>
      <p:grpSpPr>
        <a:xfrm>
          <a:off x="0" y="0"/>
          <a:ext cx="0" cy="0"/>
          <a:chOff x="0" y="0"/>
          <a:chExt cx="0" cy="0"/>
        </a:xfrm>
      </p:grpSpPr>
      <p:sp>
        <p:nvSpPr>
          <p:cNvPr id="1285" name="Shape 1285"/>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Determining the Earned Income Credit</a:t>
            </a:r>
          </a:p>
        </p:txBody>
      </p:sp>
      <p:sp>
        <p:nvSpPr>
          <p:cNvPr id="1286" name="Shape 1286"/>
          <p:cNvSpPr txBox="1"/>
          <p:nvPr>
            <p:ph idx="1" type="body"/>
          </p:nvPr>
        </p:nvSpPr>
        <p:spPr>
          <a:xfrm>
            <a:off x="609600" y="1600203"/>
            <a:ext cx="10972800" cy="45261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45700" lIns="91425" rIns="91425" wrap="square" tIns="45700">
            <a:noAutofit/>
          </a:bodyPr>
          <a:lstStyle/>
          <a:p>
            <a:pPr indent="-11112" lvl="0" marL="11112" marR="0" rtl="0" algn="ctr">
              <a:spcBef>
                <a:spcPts val="0"/>
              </a:spcBef>
              <a:spcAft>
                <a:spcPts val="0"/>
              </a:spcAft>
              <a:buClr>
                <a:schemeClr val="accent3"/>
              </a:buClr>
              <a:buFont typeface="Noto Sans Symbols"/>
              <a:buNone/>
            </a:pPr>
            <a:r>
              <a:rPr b="1" i="0" lang="en-US" sz="3600" u="none" cap="none" strike="noStrike">
                <a:solidFill>
                  <a:schemeClr val="accent3"/>
                </a:solidFill>
                <a:latin typeface="Questrial"/>
                <a:ea typeface="Questrial"/>
                <a:cs typeface="Questrial"/>
                <a:sym typeface="Questrial"/>
              </a:rPr>
              <a:t>Open the </a:t>
            </a:r>
            <a:r>
              <a:rPr b="1" i="0" lang="en-US" sz="3600" u="sng" cap="none" strike="noStrike">
                <a:solidFill>
                  <a:schemeClr val="accent3"/>
                </a:solidFill>
                <a:latin typeface="Questrial"/>
                <a:ea typeface="Questrial"/>
                <a:cs typeface="Questrial"/>
                <a:sym typeface="Questrial"/>
              </a:rPr>
              <a:t>Publication 4012</a:t>
            </a:r>
            <a:r>
              <a:rPr b="1" i="0" lang="en-US" sz="3600" u="none" cap="none" strike="noStrike">
                <a:solidFill>
                  <a:schemeClr val="accent3"/>
                </a:solidFill>
                <a:latin typeface="Questrial"/>
                <a:ea typeface="Questrial"/>
                <a:cs typeface="Questrial"/>
                <a:sym typeface="Questrial"/>
              </a:rPr>
              <a:t> to the </a:t>
            </a:r>
            <a:r>
              <a:rPr b="1" i="0" lang="en-US" sz="3600" u="sng" cap="none" strike="noStrike">
                <a:solidFill>
                  <a:schemeClr val="accent3"/>
                </a:solidFill>
                <a:latin typeface="Questrial"/>
                <a:ea typeface="Questrial"/>
                <a:cs typeface="Questrial"/>
                <a:sym typeface="Questrial"/>
              </a:rPr>
              <a:t>Earned Income Credit Tab</a:t>
            </a:r>
          </a:p>
          <a:p>
            <a:pPr indent="-285750" lvl="1" marL="742950" marR="0" rtl="0" algn="l">
              <a:spcBef>
                <a:spcPts val="640"/>
              </a:spcBef>
              <a:spcAft>
                <a:spcPts val="0"/>
              </a:spcAft>
              <a:buClr>
                <a:schemeClr val="dk1"/>
              </a:buClr>
              <a:buFont typeface="Noto Sans Symbols"/>
              <a:buNone/>
            </a:pPr>
            <a:r>
              <a:t/>
            </a:r>
            <a:endParaRPr b="0" i="0" sz="3200" u="none" cap="none" strike="noStrike">
              <a:solidFill>
                <a:schemeClr val="accent3"/>
              </a:solidFill>
              <a:latin typeface="Questrial"/>
              <a:ea typeface="Questrial"/>
              <a:cs typeface="Questrial"/>
              <a:sym typeface="Questrial"/>
            </a:endParaRPr>
          </a:p>
          <a:p>
            <a:pPr indent="-3164" lvl="0" marL="3164" marR="0" rtl="0" algn="ctr">
              <a:spcBef>
                <a:spcPts val="960"/>
              </a:spcBef>
              <a:buClr>
                <a:schemeClr val="accent3"/>
              </a:buClr>
              <a:buFont typeface="Noto Sans Symbols"/>
              <a:buNone/>
            </a:pPr>
            <a:r>
              <a:rPr b="1" i="1" lang="en-US" sz="4800" u="none" cap="none" strike="noStrike">
                <a:solidFill>
                  <a:schemeClr val="accent3"/>
                </a:solidFill>
                <a:latin typeface="Questrial"/>
                <a:ea typeface="Questrial"/>
                <a:cs typeface="Questrial"/>
                <a:sym typeface="Questrial"/>
              </a:rPr>
              <a:t>Use this tab to help determine if a taxpayer qualifies the Earned Income Credit</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6">
                                            <p:txEl>
                                              <p:pRg end="0" st="0"/>
                                            </p:txEl>
                                          </p:spTgt>
                                        </p:tgtEl>
                                        <p:attrNameLst>
                                          <p:attrName>style.visibility</p:attrName>
                                        </p:attrNameLst>
                                      </p:cBhvr>
                                      <p:to>
                                        <p:strVal val="visible"/>
                                      </p:to>
                                    </p:set>
                                    <p:animEffect filter="fade" transition="in">
                                      <p:cBhvr>
                                        <p:cTn dur="500"/>
                                        <p:tgtEl>
                                          <p:spTgt spid="12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6">
                                            <p:txEl>
                                              <p:pRg end="1" st="1"/>
                                            </p:txEl>
                                          </p:spTgt>
                                        </p:tgtEl>
                                        <p:attrNameLst>
                                          <p:attrName>style.visibility</p:attrName>
                                        </p:attrNameLst>
                                      </p:cBhvr>
                                      <p:to>
                                        <p:strVal val="visible"/>
                                      </p:to>
                                    </p:set>
                                    <p:animEffect filter="fade" transition="in">
                                      <p:cBhvr>
                                        <p:cTn dur="500"/>
                                        <p:tgtEl>
                                          <p:spTgt spid="128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6">
                                            <p:txEl>
                                              <p:pRg end="2" st="2"/>
                                            </p:txEl>
                                          </p:spTgt>
                                        </p:tgtEl>
                                        <p:attrNameLst>
                                          <p:attrName>style.visibility</p:attrName>
                                        </p:attrNameLst>
                                      </p:cBhvr>
                                      <p:to>
                                        <p:strVal val="visible"/>
                                      </p:to>
                                    </p:set>
                                    <p:animEffect filter="fade" transition="in">
                                      <p:cBhvr>
                                        <p:cTn dur="500"/>
                                        <p:tgtEl>
                                          <p:spTgt spid="128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0" name="Shape 1290"/>
        <p:cNvGrpSpPr/>
        <p:nvPr/>
      </p:nvGrpSpPr>
      <p:grpSpPr>
        <a:xfrm>
          <a:off x="0" y="0"/>
          <a:ext cx="0" cy="0"/>
          <a:chOff x="0" y="0"/>
          <a:chExt cx="0" cy="0"/>
        </a:xfrm>
      </p:grpSpPr>
      <p:sp>
        <p:nvSpPr>
          <p:cNvPr id="1291" name="Shape 1291"/>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Earned Income Credit: Eligibility Requirements</a:t>
            </a:r>
          </a:p>
        </p:txBody>
      </p:sp>
      <p:sp>
        <p:nvSpPr>
          <p:cNvPr id="1292" name="Shape 1292"/>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3600"/>
              <a:buFont typeface="Noto Sans Symbols"/>
              <a:buChar char="➢"/>
            </a:pPr>
            <a:r>
              <a:rPr b="0" i="0" lang="en-US" sz="3600" u="none" cap="none" strike="noStrike">
                <a:solidFill>
                  <a:schemeClr val="dk1"/>
                </a:solidFill>
                <a:latin typeface="Questrial"/>
                <a:ea typeface="Questrial"/>
                <a:cs typeface="Questrial"/>
                <a:sym typeface="Questrial"/>
              </a:rPr>
              <a:t>Rules for everyone:</a:t>
            </a:r>
          </a:p>
          <a:p>
            <a:pPr indent="-285750" lvl="1" marL="74295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Questrial"/>
                <a:ea typeface="Questrial"/>
                <a:cs typeface="Questrial"/>
                <a:sym typeface="Questrial"/>
              </a:rPr>
              <a:t>Must have </a:t>
            </a:r>
            <a:r>
              <a:rPr b="1" i="0" lang="en-US" sz="3200" u="none" cap="none" strike="noStrike">
                <a:solidFill>
                  <a:schemeClr val="dk1"/>
                </a:solidFill>
                <a:latin typeface="Questrial"/>
                <a:ea typeface="Questrial"/>
                <a:cs typeface="Questrial"/>
                <a:sym typeface="Questrial"/>
              </a:rPr>
              <a:t>earned</a:t>
            </a:r>
            <a:r>
              <a:rPr b="0" i="0" lang="en-US" sz="3200" u="none" cap="none" strike="noStrike">
                <a:solidFill>
                  <a:schemeClr val="dk1"/>
                </a:solidFill>
                <a:latin typeface="Questrial"/>
                <a:ea typeface="Questrial"/>
                <a:cs typeface="Questrial"/>
                <a:sym typeface="Questrial"/>
              </a:rPr>
              <a:t> income (and AGI has limits)</a:t>
            </a:r>
          </a:p>
          <a:p>
            <a:pPr indent="-285750" lvl="1" marL="74295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Questrial"/>
                <a:ea typeface="Questrial"/>
                <a:cs typeface="Questrial"/>
                <a:sym typeface="Questrial"/>
              </a:rPr>
              <a:t>Valid SSNs and U.S. citizens/resident aliens</a:t>
            </a:r>
          </a:p>
          <a:p>
            <a:pPr indent="-285750" lvl="1" marL="74295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Questrial"/>
                <a:ea typeface="Questrial"/>
                <a:cs typeface="Questrial"/>
                <a:sym typeface="Questrial"/>
              </a:rPr>
              <a:t>Not Married Filing Separately</a:t>
            </a:r>
          </a:p>
          <a:p>
            <a:pPr indent="-285750" lvl="1" marL="74295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Questrial"/>
                <a:ea typeface="Questrial"/>
                <a:cs typeface="Questrial"/>
                <a:sym typeface="Questrial"/>
              </a:rPr>
              <a:t>No foreign earned income</a:t>
            </a:r>
          </a:p>
          <a:p>
            <a:pPr indent="-285750" lvl="1" marL="74295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Questrial"/>
                <a:ea typeface="Questrial"/>
                <a:cs typeface="Questrial"/>
                <a:sym typeface="Questrial"/>
              </a:rPr>
              <a:t>Investment income less than $3,400</a:t>
            </a:r>
          </a:p>
          <a:p>
            <a:pPr indent="-285750" lvl="1" marL="742950" marR="0" rtl="0" algn="l">
              <a:spcBef>
                <a:spcPts val="640"/>
              </a:spcBef>
              <a:buClr>
                <a:schemeClr val="dk1"/>
              </a:buClr>
              <a:buSzPts val="3200"/>
              <a:buFont typeface="Arial"/>
              <a:buChar char="•"/>
            </a:pPr>
            <a:r>
              <a:rPr b="0" i="0" lang="en-US" sz="3200" u="none" cap="none" strike="noStrike">
                <a:solidFill>
                  <a:schemeClr val="dk1"/>
                </a:solidFill>
                <a:latin typeface="Questrial"/>
                <a:ea typeface="Questrial"/>
                <a:cs typeface="Questrial"/>
                <a:sym typeface="Questrial"/>
              </a:rPr>
              <a:t>Taxpayer cannot be qualifying child of another person</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2">
                                            <p:txEl>
                                              <p:pRg end="0" st="0"/>
                                            </p:txEl>
                                          </p:spTgt>
                                        </p:tgtEl>
                                        <p:attrNameLst>
                                          <p:attrName>style.visibility</p:attrName>
                                        </p:attrNameLst>
                                      </p:cBhvr>
                                      <p:to>
                                        <p:strVal val="visible"/>
                                      </p:to>
                                    </p:set>
                                    <p:animEffect filter="fade" transition="in">
                                      <p:cBhvr>
                                        <p:cTn dur="500"/>
                                        <p:tgtEl>
                                          <p:spTgt spid="129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2">
                                            <p:txEl>
                                              <p:pRg end="1" st="1"/>
                                            </p:txEl>
                                          </p:spTgt>
                                        </p:tgtEl>
                                        <p:attrNameLst>
                                          <p:attrName>style.visibility</p:attrName>
                                        </p:attrNameLst>
                                      </p:cBhvr>
                                      <p:to>
                                        <p:strVal val="visible"/>
                                      </p:to>
                                    </p:set>
                                    <p:animEffect filter="fade" transition="in">
                                      <p:cBhvr>
                                        <p:cTn dur="500"/>
                                        <p:tgtEl>
                                          <p:spTgt spid="129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2">
                                            <p:txEl>
                                              <p:pRg end="2" st="2"/>
                                            </p:txEl>
                                          </p:spTgt>
                                        </p:tgtEl>
                                        <p:attrNameLst>
                                          <p:attrName>style.visibility</p:attrName>
                                        </p:attrNameLst>
                                      </p:cBhvr>
                                      <p:to>
                                        <p:strVal val="visible"/>
                                      </p:to>
                                    </p:set>
                                    <p:animEffect filter="fade" transition="in">
                                      <p:cBhvr>
                                        <p:cTn dur="500"/>
                                        <p:tgtEl>
                                          <p:spTgt spid="129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2">
                                            <p:txEl>
                                              <p:pRg end="3" st="3"/>
                                            </p:txEl>
                                          </p:spTgt>
                                        </p:tgtEl>
                                        <p:attrNameLst>
                                          <p:attrName>style.visibility</p:attrName>
                                        </p:attrNameLst>
                                      </p:cBhvr>
                                      <p:to>
                                        <p:strVal val="visible"/>
                                      </p:to>
                                    </p:set>
                                    <p:animEffect filter="fade" transition="in">
                                      <p:cBhvr>
                                        <p:cTn dur="500"/>
                                        <p:tgtEl>
                                          <p:spTgt spid="129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2">
                                            <p:txEl>
                                              <p:pRg end="4" st="4"/>
                                            </p:txEl>
                                          </p:spTgt>
                                        </p:tgtEl>
                                        <p:attrNameLst>
                                          <p:attrName>style.visibility</p:attrName>
                                        </p:attrNameLst>
                                      </p:cBhvr>
                                      <p:to>
                                        <p:strVal val="visible"/>
                                      </p:to>
                                    </p:set>
                                    <p:animEffect filter="fade" transition="in">
                                      <p:cBhvr>
                                        <p:cTn dur="500"/>
                                        <p:tgtEl>
                                          <p:spTgt spid="129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2">
                                            <p:txEl>
                                              <p:pRg end="5" st="5"/>
                                            </p:txEl>
                                          </p:spTgt>
                                        </p:tgtEl>
                                        <p:attrNameLst>
                                          <p:attrName>style.visibility</p:attrName>
                                        </p:attrNameLst>
                                      </p:cBhvr>
                                      <p:to>
                                        <p:strVal val="visible"/>
                                      </p:to>
                                    </p:set>
                                    <p:animEffect filter="fade" transition="in">
                                      <p:cBhvr>
                                        <p:cTn dur="500"/>
                                        <p:tgtEl>
                                          <p:spTgt spid="129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2">
                                            <p:txEl>
                                              <p:pRg end="6" st="6"/>
                                            </p:txEl>
                                          </p:spTgt>
                                        </p:tgtEl>
                                        <p:attrNameLst>
                                          <p:attrName>style.visibility</p:attrName>
                                        </p:attrNameLst>
                                      </p:cBhvr>
                                      <p:to>
                                        <p:strVal val="visible"/>
                                      </p:to>
                                    </p:set>
                                    <p:animEffect filter="fade" transition="in">
                                      <p:cBhvr>
                                        <p:cTn dur="500"/>
                                        <p:tgtEl>
                                          <p:spTgt spid="1292">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6" name="Shape 1296"/>
        <p:cNvGrpSpPr/>
        <p:nvPr/>
      </p:nvGrpSpPr>
      <p:grpSpPr>
        <a:xfrm>
          <a:off x="0" y="0"/>
          <a:ext cx="0" cy="0"/>
          <a:chOff x="0" y="0"/>
          <a:chExt cx="0" cy="0"/>
        </a:xfrm>
      </p:grpSpPr>
      <p:sp>
        <p:nvSpPr>
          <p:cNvPr id="1297" name="Shape 1297"/>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Earned Income Credit: Eligibility Requirements</a:t>
            </a:r>
          </a:p>
        </p:txBody>
      </p:sp>
      <p:sp>
        <p:nvSpPr>
          <p:cNvPr id="1298" name="Shape 1298"/>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Rules if taxpayer does NOT have a qualifying child:</a:t>
            </a:r>
          </a:p>
          <a:p>
            <a:pPr indent="-285750" lvl="1" marL="74295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Questrial"/>
                <a:ea typeface="Questrial"/>
                <a:cs typeface="Questrial"/>
                <a:sym typeface="Questrial"/>
              </a:rPr>
              <a:t>Cannot be claimed as a dependent by another person</a:t>
            </a:r>
          </a:p>
          <a:p>
            <a:pPr indent="-285750" lvl="1" marL="74295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Questrial"/>
                <a:ea typeface="Questrial"/>
                <a:cs typeface="Questrial"/>
                <a:sym typeface="Questrial"/>
              </a:rPr>
              <a:t>Must be at least 25 but under 65 on December 31</a:t>
            </a:r>
            <a:r>
              <a:rPr b="0" baseline="30000" i="0" lang="en-US" sz="3200" u="none" cap="none" strike="noStrike">
                <a:solidFill>
                  <a:schemeClr val="dk1"/>
                </a:solidFill>
                <a:latin typeface="Questrial"/>
                <a:ea typeface="Questrial"/>
                <a:cs typeface="Questrial"/>
                <a:sym typeface="Questrial"/>
              </a:rPr>
              <a:t>st</a:t>
            </a:r>
            <a:r>
              <a:rPr b="0" i="0" lang="en-US" sz="3200" u="none" cap="none" strike="noStrike">
                <a:solidFill>
                  <a:schemeClr val="dk1"/>
                </a:solidFill>
                <a:latin typeface="Questrial"/>
                <a:ea typeface="Questrial"/>
                <a:cs typeface="Questrial"/>
                <a:sym typeface="Questrial"/>
              </a:rPr>
              <a:t> of the tax year</a:t>
            </a:r>
          </a:p>
          <a:p>
            <a:pPr indent="-285750" lvl="1" marL="742950" marR="0" rtl="0" algn="l">
              <a:spcBef>
                <a:spcPts val="640"/>
              </a:spcBef>
              <a:buClr>
                <a:schemeClr val="dk1"/>
              </a:buClr>
              <a:buSzPts val="3200"/>
              <a:buFont typeface="Arial"/>
              <a:buChar char="•"/>
            </a:pPr>
            <a:r>
              <a:rPr b="0" i="0" lang="en-US" sz="3200" u="none" cap="none" strike="noStrike">
                <a:solidFill>
                  <a:schemeClr val="dk1"/>
                </a:solidFill>
                <a:latin typeface="Questrial"/>
                <a:ea typeface="Questrial"/>
                <a:cs typeface="Questrial"/>
                <a:sym typeface="Questrial"/>
              </a:rPr>
              <a:t>Must have lived in the United States (and spouse, if MFJ) for more than ½ of the year</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8">
                                            <p:txEl>
                                              <p:pRg end="0" st="0"/>
                                            </p:txEl>
                                          </p:spTgt>
                                        </p:tgtEl>
                                        <p:attrNameLst>
                                          <p:attrName>style.visibility</p:attrName>
                                        </p:attrNameLst>
                                      </p:cBhvr>
                                      <p:to>
                                        <p:strVal val="visible"/>
                                      </p:to>
                                    </p:set>
                                    <p:animEffect filter="fade" transition="in">
                                      <p:cBhvr>
                                        <p:cTn dur="500"/>
                                        <p:tgtEl>
                                          <p:spTgt spid="129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8">
                                            <p:txEl>
                                              <p:pRg end="1" st="1"/>
                                            </p:txEl>
                                          </p:spTgt>
                                        </p:tgtEl>
                                        <p:attrNameLst>
                                          <p:attrName>style.visibility</p:attrName>
                                        </p:attrNameLst>
                                      </p:cBhvr>
                                      <p:to>
                                        <p:strVal val="visible"/>
                                      </p:to>
                                    </p:set>
                                    <p:animEffect filter="fade" transition="in">
                                      <p:cBhvr>
                                        <p:cTn dur="500"/>
                                        <p:tgtEl>
                                          <p:spTgt spid="129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8">
                                            <p:txEl>
                                              <p:pRg end="2" st="2"/>
                                            </p:txEl>
                                          </p:spTgt>
                                        </p:tgtEl>
                                        <p:attrNameLst>
                                          <p:attrName>style.visibility</p:attrName>
                                        </p:attrNameLst>
                                      </p:cBhvr>
                                      <p:to>
                                        <p:strVal val="visible"/>
                                      </p:to>
                                    </p:set>
                                    <p:animEffect filter="fade" transition="in">
                                      <p:cBhvr>
                                        <p:cTn dur="500"/>
                                        <p:tgtEl>
                                          <p:spTgt spid="129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8">
                                            <p:txEl>
                                              <p:pRg end="3" st="3"/>
                                            </p:txEl>
                                          </p:spTgt>
                                        </p:tgtEl>
                                        <p:attrNameLst>
                                          <p:attrName>style.visibility</p:attrName>
                                        </p:attrNameLst>
                                      </p:cBhvr>
                                      <p:to>
                                        <p:strVal val="visible"/>
                                      </p:to>
                                    </p:set>
                                    <p:animEffect filter="fade" transition="in">
                                      <p:cBhvr>
                                        <p:cTn dur="500"/>
                                        <p:tgtEl>
                                          <p:spTgt spid="129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2" name="Shape 1302"/>
        <p:cNvGrpSpPr/>
        <p:nvPr/>
      </p:nvGrpSpPr>
      <p:grpSpPr>
        <a:xfrm>
          <a:off x="0" y="0"/>
          <a:ext cx="0" cy="0"/>
          <a:chOff x="0" y="0"/>
          <a:chExt cx="0" cy="0"/>
        </a:xfrm>
      </p:grpSpPr>
      <p:sp>
        <p:nvSpPr>
          <p:cNvPr id="1303" name="Shape 1303"/>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Earned Income Credit: Eligibility Requirements</a:t>
            </a:r>
          </a:p>
        </p:txBody>
      </p:sp>
      <p:sp>
        <p:nvSpPr>
          <p:cNvPr id="1304" name="Shape 1304"/>
          <p:cNvSpPr txBox="1"/>
          <p:nvPr>
            <p:ph idx="1" type="body"/>
          </p:nvPr>
        </p:nvSpPr>
        <p:spPr>
          <a:xfrm>
            <a:off x="609600" y="1600203"/>
            <a:ext cx="10972800" cy="485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Rules if taxpayer has a qualifying child:</a:t>
            </a: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Qualifying child must have a valid SSN that allows him/her to work</a:t>
            </a:r>
          </a:p>
          <a:p>
            <a:pPr indent="-285750" lvl="1" marL="742950" marR="0" rtl="0" algn="l">
              <a:spcBef>
                <a:spcPts val="720"/>
              </a:spcBef>
              <a:spcAft>
                <a:spcPts val="0"/>
              </a:spcAft>
              <a:buClr>
                <a:schemeClr val="dk1"/>
              </a:buClr>
              <a:buSzPts val="3600"/>
              <a:buFont typeface="Arial"/>
              <a:buChar char="•"/>
            </a:pPr>
            <a:r>
              <a:rPr b="1" i="0" lang="en-US" sz="3600" u="none" cap="none" strike="noStrike">
                <a:solidFill>
                  <a:schemeClr val="dk1"/>
                </a:solidFill>
                <a:latin typeface="Questrial"/>
                <a:ea typeface="Questrial"/>
                <a:cs typeface="Questrial"/>
                <a:sym typeface="Questrial"/>
              </a:rPr>
              <a:t>[Relationship Test] </a:t>
            </a:r>
            <a:r>
              <a:rPr b="0" i="0" lang="en-US" sz="3600" u="none" cap="none" strike="noStrike">
                <a:solidFill>
                  <a:schemeClr val="dk1"/>
                </a:solidFill>
                <a:latin typeface="Questrial"/>
                <a:ea typeface="Questrial"/>
                <a:cs typeface="Questrial"/>
                <a:sym typeface="Questrial"/>
              </a:rPr>
              <a:t>Child must be the taxpayer’s:</a:t>
            </a:r>
          </a:p>
          <a:p>
            <a:pPr indent="-228600" lvl="2" marL="1143000" marR="0" rtl="0" algn="l">
              <a:spcBef>
                <a:spcPts val="640"/>
              </a:spcBef>
              <a:spcAft>
                <a:spcPts val="0"/>
              </a:spcAft>
              <a:buClr>
                <a:schemeClr val="dk1"/>
              </a:buClr>
              <a:buSzPts val="3200"/>
              <a:buFont typeface="Courier New"/>
              <a:buChar char="o"/>
            </a:pPr>
            <a:r>
              <a:rPr b="0" i="0" lang="en-US" sz="3200" u="none" cap="none" strike="noStrike">
                <a:solidFill>
                  <a:schemeClr val="dk1"/>
                </a:solidFill>
                <a:latin typeface="Questrial"/>
                <a:ea typeface="Questrial"/>
                <a:cs typeface="Questrial"/>
                <a:sym typeface="Questrial"/>
              </a:rPr>
              <a:t>son, daughter, stepchild, eligible foster child</a:t>
            </a:r>
          </a:p>
          <a:p>
            <a:pPr indent="-228600" lvl="2" marL="1143000" marR="0" rtl="0" algn="l">
              <a:spcBef>
                <a:spcPts val="640"/>
              </a:spcBef>
              <a:buClr>
                <a:schemeClr val="dk1"/>
              </a:buClr>
              <a:buSzPts val="3200"/>
              <a:buFont typeface="Courier New"/>
              <a:buChar char="o"/>
            </a:pPr>
            <a:r>
              <a:rPr b="0" i="0" lang="en-US" sz="3200" u="none" cap="none" strike="noStrike">
                <a:solidFill>
                  <a:schemeClr val="dk1"/>
                </a:solidFill>
                <a:latin typeface="Questrial"/>
                <a:ea typeface="Questrial"/>
                <a:cs typeface="Questrial"/>
                <a:sym typeface="Questrial"/>
              </a:rPr>
              <a:t>brother, sister, half brother, half sister, stepbrother, stepsister, or descendent of any of them</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4">
                                            <p:txEl>
                                              <p:pRg end="0" st="0"/>
                                            </p:txEl>
                                          </p:spTgt>
                                        </p:tgtEl>
                                        <p:attrNameLst>
                                          <p:attrName>style.visibility</p:attrName>
                                        </p:attrNameLst>
                                      </p:cBhvr>
                                      <p:to>
                                        <p:strVal val="visible"/>
                                      </p:to>
                                    </p:set>
                                    <p:animEffect filter="fade" transition="in">
                                      <p:cBhvr>
                                        <p:cTn dur="500"/>
                                        <p:tgtEl>
                                          <p:spTgt spid="130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4">
                                            <p:txEl>
                                              <p:pRg end="1" st="1"/>
                                            </p:txEl>
                                          </p:spTgt>
                                        </p:tgtEl>
                                        <p:attrNameLst>
                                          <p:attrName>style.visibility</p:attrName>
                                        </p:attrNameLst>
                                      </p:cBhvr>
                                      <p:to>
                                        <p:strVal val="visible"/>
                                      </p:to>
                                    </p:set>
                                    <p:animEffect filter="fade" transition="in">
                                      <p:cBhvr>
                                        <p:cTn dur="500"/>
                                        <p:tgtEl>
                                          <p:spTgt spid="130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4">
                                            <p:txEl>
                                              <p:pRg end="2" st="2"/>
                                            </p:txEl>
                                          </p:spTgt>
                                        </p:tgtEl>
                                        <p:attrNameLst>
                                          <p:attrName>style.visibility</p:attrName>
                                        </p:attrNameLst>
                                      </p:cBhvr>
                                      <p:to>
                                        <p:strVal val="visible"/>
                                      </p:to>
                                    </p:set>
                                    <p:animEffect filter="fade" transition="in">
                                      <p:cBhvr>
                                        <p:cTn dur="500"/>
                                        <p:tgtEl>
                                          <p:spTgt spid="130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4">
                                            <p:txEl>
                                              <p:pRg end="3" st="3"/>
                                            </p:txEl>
                                          </p:spTgt>
                                        </p:tgtEl>
                                        <p:attrNameLst>
                                          <p:attrName>style.visibility</p:attrName>
                                        </p:attrNameLst>
                                      </p:cBhvr>
                                      <p:to>
                                        <p:strVal val="visible"/>
                                      </p:to>
                                    </p:set>
                                    <p:animEffect filter="fade" transition="in">
                                      <p:cBhvr>
                                        <p:cTn dur="500"/>
                                        <p:tgtEl>
                                          <p:spTgt spid="130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4">
                                            <p:txEl>
                                              <p:pRg end="4" st="4"/>
                                            </p:txEl>
                                          </p:spTgt>
                                        </p:tgtEl>
                                        <p:attrNameLst>
                                          <p:attrName>style.visibility</p:attrName>
                                        </p:attrNameLst>
                                      </p:cBhvr>
                                      <p:to>
                                        <p:strVal val="visible"/>
                                      </p:to>
                                    </p:set>
                                    <p:animEffect filter="fade" transition="in">
                                      <p:cBhvr>
                                        <p:cTn dur="500"/>
                                        <p:tgtEl>
                                          <p:spTgt spid="130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Earned vs. Unearned Income</a:t>
            </a:r>
          </a:p>
        </p:txBody>
      </p:sp>
      <p:sp>
        <p:nvSpPr>
          <p:cNvPr id="152" name="Shape 152"/>
          <p:cNvSpPr txBox="1"/>
          <p:nvPr>
            <p:ph idx="1" type="body"/>
          </p:nvPr>
        </p:nvSpPr>
        <p:spPr>
          <a:xfrm>
            <a:off x="609600" y="1600204"/>
            <a:ext cx="10972800" cy="3186900"/>
          </a:xfrm>
          <a:prstGeom prst="rect">
            <a:avLst/>
          </a:prstGeom>
          <a:noFill/>
          <a:ln>
            <a:noFill/>
          </a:ln>
        </p:spPr>
        <p:txBody>
          <a:bodyPr anchorCtr="0" anchor="t" bIns="45700" lIns="91425" rIns="91425" wrap="square" tIns="45700">
            <a:noAutofit/>
          </a:bodyPr>
          <a:lstStyle/>
          <a:p>
            <a:pPr indent="-495300" lvl="0" marL="628650" marR="0" rtl="0" algn="l">
              <a:spcBef>
                <a:spcPts val="0"/>
              </a:spcBef>
              <a:spcAft>
                <a:spcPts val="0"/>
              </a:spcAft>
              <a:buClr>
                <a:schemeClr val="dk1"/>
              </a:buClr>
              <a:buSzPts val="4000"/>
              <a:buFont typeface="Noto Sans Symbols"/>
              <a:buChar char="➢"/>
            </a:pPr>
            <a:r>
              <a:rPr b="1" i="0" lang="en-US" u="none" cap="none" strike="noStrike">
                <a:solidFill>
                  <a:schemeClr val="dk1"/>
                </a:solidFill>
                <a:latin typeface="Questrial"/>
                <a:ea typeface="Questrial"/>
                <a:cs typeface="Questrial"/>
                <a:sym typeface="Questrial"/>
              </a:rPr>
              <a:t>Earned</a:t>
            </a:r>
            <a:r>
              <a:rPr b="0" i="0" lang="en-US" u="none" cap="none" strike="noStrike">
                <a:solidFill>
                  <a:schemeClr val="dk1"/>
                </a:solidFill>
                <a:latin typeface="Questrial"/>
                <a:ea typeface="Questrial"/>
                <a:cs typeface="Questrial"/>
                <a:sym typeface="Questrial"/>
              </a:rPr>
              <a:t>: income received through work</a:t>
            </a:r>
          </a:p>
          <a:p>
            <a:pPr indent="-527050" lvl="1" marL="1028700" marR="0" rtl="0" algn="l">
              <a:spcBef>
                <a:spcPts val="780"/>
              </a:spcBef>
              <a:spcAft>
                <a:spcPts val="0"/>
              </a:spcAft>
              <a:buClr>
                <a:schemeClr val="dk1"/>
              </a:buClr>
              <a:buSzPts val="4000"/>
              <a:buFont typeface="Arial"/>
              <a:buChar char="•"/>
            </a:pPr>
            <a:r>
              <a:rPr b="0" i="0" lang="en-US" sz="4000" u="none" cap="none" strike="noStrike">
                <a:solidFill>
                  <a:schemeClr val="dk1"/>
                </a:solidFill>
                <a:latin typeface="Questrial"/>
                <a:ea typeface="Questrial"/>
                <a:cs typeface="Questrial"/>
                <a:sym typeface="Questrial"/>
              </a:rPr>
              <a:t>Wages, salary, tips, etc.</a:t>
            </a:r>
          </a:p>
          <a:p>
            <a:pPr indent="-495300" lvl="0" marL="628650" marR="0" rtl="0" algn="l">
              <a:spcBef>
                <a:spcPts val="860"/>
              </a:spcBef>
              <a:spcAft>
                <a:spcPts val="0"/>
              </a:spcAft>
              <a:buClr>
                <a:schemeClr val="dk1"/>
              </a:buClr>
              <a:buSzPts val="4000"/>
              <a:buFont typeface="Noto Sans Symbols"/>
              <a:buChar char="➢"/>
            </a:pPr>
            <a:r>
              <a:rPr b="1" i="0" lang="en-US" u="none" cap="none" strike="noStrike">
                <a:solidFill>
                  <a:schemeClr val="dk1"/>
                </a:solidFill>
                <a:latin typeface="Questrial"/>
                <a:ea typeface="Questrial"/>
                <a:cs typeface="Questrial"/>
                <a:sym typeface="Questrial"/>
              </a:rPr>
              <a:t>Unearned</a:t>
            </a:r>
            <a:r>
              <a:rPr b="0" i="0" lang="en-US" u="none" cap="none" strike="noStrike">
                <a:solidFill>
                  <a:schemeClr val="dk1"/>
                </a:solidFill>
                <a:latin typeface="Questrial"/>
                <a:ea typeface="Questrial"/>
                <a:cs typeface="Questrial"/>
                <a:sym typeface="Questrial"/>
              </a:rPr>
              <a:t>: income other than pay from work </a:t>
            </a:r>
          </a:p>
          <a:p>
            <a:pPr indent="-527050" lvl="1" marL="1028700" marR="0" rtl="0" algn="l">
              <a:spcBef>
                <a:spcPts val="780"/>
              </a:spcBef>
              <a:spcAft>
                <a:spcPts val="0"/>
              </a:spcAft>
              <a:buClr>
                <a:schemeClr val="dk1"/>
              </a:buClr>
              <a:buSzPts val="4000"/>
              <a:buFont typeface="Arial"/>
              <a:buChar char="•"/>
            </a:pPr>
            <a:r>
              <a:rPr b="0" i="0" lang="en-US" sz="4000" u="none" cap="none" strike="noStrike">
                <a:solidFill>
                  <a:schemeClr val="dk1"/>
                </a:solidFill>
                <a:latin typeface="Questrial"/>
                <a:ea typeface="Questrial"/>
                <a:cs typeface="Questrial"/>
                <a:sym typeface="Questrial"/>
              </a:rPr>
              <a:t>Interest, social security, retirement, etc.</a:t>
            </a:r>
          </a:p>
          <a:p>
            <a:pPr indent="0" lvl="0" marL="114300" marR="0" rtl="0" algn="l">
              <a:spcBef>
                <a:spcPts val="800"/>
              </a:spcBef>
              <a:buClr>
                <a:schemeClr val="dk1"/>
              </a:buClr>
              <a:buFont typeface="Noto Sans Symbols"/>
              <a:buNone/>
            </a:pPr>
            <a:r>
              <a:t/>
            </a:r>
            <a:endParaRPr b="0" i="0" u="none" cap="none" strike="noStrike">
              <a:solidFill>
                <a:schemeClr val="dk1"/>
              </a:solidFill>
              <a:latin typeface="Questrial"/>
              <a:ea typeface="Questrial"/>
              <a:cs typeface="Questrial"/>
              <a:sym typeface="Questrial"/>
            </a:endParaRPr>
          </a:p>
        </p:txBody>
      </p:sp>
      <p:sp>
        <p:nvSpPr>
          <p:cNvPr id="153" name="Shape 153"/>
          <p:cNvSpPr/>
          <p:nvPr/>
        </p:nvSpPr>
        <p:spPr>
          <a:xfrm>
            <a:off x="609600" y="4969720"/>
            <a:ext cx="10972800" cy="1323300"/>
          </a:xfrm>
          <a:prstGeom prst="rect">
            <a:avLst/>
          </a:prstGeom>
          <a:solidFill>
            <a:schemeClr val="accent1"/>
          </a:solidFill>
          <a:ln cap="flat" cmpd="sng" w="25400">
            <a:solidFill>
              <a:srgbClr val="B08420"/>
            </a:solidFill>
            <a:prstDash val="solid"/>
            <a:round/>
            <a:headEnd len="med" w="med" type="none"/>
            <a:tailEnd len="med" w="med" type="none"/>
          </a:ln>
        </p:spPr>
        <p:txBody>
          <a:bodyPr anchorCtr="0" anchor="t" bIns="45700" lIns="91425" rIns="91425" wrap="square" tIns="45700">
            <a:noAutofit/>
          </a:bodyPr>
          <a:lstStyle/>
          <a:p>
            <a:pPr indent="0" lvl="0" marL="114300" marR="0" rtl="0" algn="ctr">
              <a:spcBef>
                <a:spcPts val="0"/>
              </a:spcBef>
              <a:buClr>
                <a:schemeClr val="lt1"/>
              </a:buClr>
              <a:buFont typeface="Questrial"/>
              <a:buNone/>
            </a:pPr>
            <a:r>
              <a:rPr b="1" lang="en-US" sz="4000">
                <a:solidFill>
                  <a:schemeClr val="lt1"/>
                </a:solidFill>
                <a:latin typeface="Questrial"/>
                <a:ea typeface="Questrial"/>
                <a:cs typeface="Questrial"/>
                <a:sym typeface="Questrial"/>
              </a:rPr>
              <a:t>Income is entered on Lines 7-21</a:t>
            </a:r>
          </a:p>
          <a:p>
            <a:pPr indent="0" lvl="0" marL="114300" marR="0" rtl="0" algn="ctr">
              <a:spcBef>
                <a:spcPts val="0"/>
              </a:spcBef>
              <a:buClr>
                <a:schemeClr val="lt1"/>
              </a:buClr>
              <a:buFont typeface="Questrial"/>
              <a:buNone/>
            </a:pPr>
            <a:r>
              <a:rPr b="1" lang="en-US" sz="4000">
                <a:solidFill>
                  <a:schemeClr val="lt1"/>
                </a:solidFill>
                <a:latin typeface="Questrial"/>
                <a:ea typeface="Questrial"/>
                <a:cs typeface="Questrial"/>
                <a:sym typeface="Questrial"/>
              </a:rPr>
              <a:t>Total income is found on Line 22</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xEl>
                                              <p:pRg end="0" st="0"/>
                                            </p:txEl>
                                          </p:spTgt>
                                        </p:tgtEl>
                                        <p:attrNameLst>
                                          <p:attrName>style.visibility</p:attrName>
                                        </p:attrNameLst>
                                      </p:cBhvr>
                                      <p:to>
                                        <p:strVal val="visible"/>
                                      </p:to>
                                    </p:set>
                                    <p:animEffect filter="fade" transition="in">
                                      <p:cBhvr>
                                        <p:cTn dur="500"/>
                                        <p:tgtEl>
                                          <p:spTgt spid="15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xEl>
                                              <p:pRg end="1" st="1"/>
                                            </p:txEl>
                                          </p:spTgt>
                                        </p:tgtEl>
                                        <p:attrNameLst>
                                          <p:attrName>style.visibility</p:attrName>
                                        </p:attrNameLst>
                                      </p:cBhvr>
                                      <p:to>
                                        <p:strVal val="visible"/>
                                      </p:to>
                                    </p:set>
                                    <p:animEffect filter="fade" transition="in">
                                      <p:cBhvr>
                                        <p:cTn dur="500"/>
                                        <p:tgtEl>
                                          <p:spTgt spid="15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xEl>
                                              <p:pRg end="2" st="2"/>
                                            </p:txEl>
                                          </p:spTgt>
                                        </p:tgtEl>
                                        <p:attrNameLst>
                                          <p:attrName>style.visibility</p:attrName>
                                        </p:attrNameLst>
                                      </p:cBhvr>
                                      <p:to>
                                        <p:strVal val="visible"/>
                                      </p:to>
                                    </p:set>
                                    <p:animEffect filter="fade" transition="in">
                                      <p:cBhvr>
                                        <p:cTn dur="500"/>
                                        <p:tgtEl>
                                          <p:spTgt spid="15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xEl>
                                              <p:pRg end="3" st="3"/>
                                            </p:txEl>
                                          </p:spTgt>
                                        </p:tgtEl>
                                        <p:attrNameLst>
                                          <p:attrName>style.visibility</p:attrName>
                                        </p:attrNameLst>
                                      </p:cBhvr>
                                      <p:to>
                                        <p:strVal val="visible"/>
                                      </p:to>
                                    </p:set>
                                    <p:animEffect filter="fade" transition="in">
                                      <p:cBhvr>
                                        <p:cTn dur="500"/>
                                        <p:tgtEl>
                                          <p:spTgt spid="15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xEl>
                                              <p:pRg end="4" st="4"/>
                                            </p:txEl>
                                          </p:spTgt>
                                        </p:tgtEl>
                                        <p:attrNameLst>
                                          <p:attrName>style.visibility</p:attrName>
                                        </p:attrNameLst>
                                      </p:cBhvr>
                                      <p:to>
                                        <p:strVal val="visible"/>
                                      </p:to>
                                    </p:set>
                                    <p:animEffect filter="fade" transition="in">
                                      <p:cBhvr>
                                        <p:cTn dur="500"/>
                                        <p:tgtEl>
                                          <p:spTgt spid="15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8" name="Shape 1308"/>
        <p:cNvGrpSpPr/>
        <p:nvPr/>
      </p:nvGrpSpPr>
      <p:grpSpPr>
        <a:xfrm>
          <a:off x="0" y="0"/>
          <a:ext cx="0" cy="0"/>
          <a:chOff x="0" y="0"/>
          <a:chExt cx="0" cy="0"/>
        </a:xfrm>
      </p:grpSpPr>
      <p:sp>
        <p:nvSpPr>
          <p:cNvPr id="1309" name="Shape 1309"/>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Earned Income Credit: Eligibility Requirements</a:t>
            </a:r>
          </a:p>
        </p:txBody>
      </p:sp>
      <p:sp>
        <p:nvSpPr>
          <p:cNvPr id="1310" name="Shape 1310"/>
          <p:cNvSpPr txBox="1"/>
          <p:nvPr>
            <p:ph idx="1" type="body"/>
          </p:nvPr>
        </p:nvSpPr>
        <p:spPr>
          <a:xfrm>
            <a:off x="609600" y="1600203"/>
            <a:ext cx="10972800" cy="485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Rules if taxpayer has a qualifying child:</a:t>
            </a:r>
          </a:p>
          <a:p>
            <a:pPr indent="-285750" lvl="1" marL="742950" marR="0" rtl="0" algn="l">
              <a:spcBef>
                <a:spcPts val="720"/>
              </a:spcBef>
              <a:spcAft>
                <a:spcPts val="0"/>
              </a:spcAft>
              <a:buClr>
                <a:schemeClr val="dk1"/>
              </a:buClr>
              <a:buSzPts val="3600"/>
              <a:buFont typeface="Arial"/>
              <a:buChar char="•"/>
            </a:pPr>
            <a:r>
              <a:rPr b="1" i="0" lang="en-US" sz="3600" u="none" cap="none" strike="noStrike">
                <a:solidFill>
                  <a:schemeClr val="dk1"/>
                </a:solidFill>
                <a:latin typeface="Questrial"/>
                <a:ea typeface="Questrial"/>
                <a:cs typeface="Questrial"/>
                <a:sym typeface="Questrial"/>
              </a:rPr>
              <a:t>[Age Test] </a:t>
            </a:r>
            <a:r>
              <a:rPr b="0" i="0" lang="en-US" sz="3600" u="none" cap="none" strike="noStrike">
                <a:solidFill>
                  <a:schemeClr val="dk1"/>
                </a:solidFill>
                <a:latin typeface="Questrial"/>
                <a:ea typeface="Questrial"/>
                <a:cs typeface="Questrial"/>
                <a:sym typeface="Questrial"/>
              </a:rPr>
              <a:t>Child must be</a:t>
            </a:r>
          </a:p>
          <a:p>
            <a:pPr indent="-228600" lvl="2" marL="1143000" marR="0" rtl="0" algn="l">
              <a:spcBef>
                <a:spcPts val="640"/>
              </a:spcBef>
              <a:spcAft>
                <a:spcPts val="0"/>
              </a:spcAft>
              <a:buClr>
                <a:schemeClr val="dk1"/>
              </a:buClr>
              <a:buSzPts val="3200"/>
              <a:buFont typeface="Courier New"/>
              <a:buChar char="o"/>
            </a:pPr>
            <a:r>
              <a:rPr b="0" i="0" lang="en-US" sz="3200" u="none" cap="none" strike="noStrike">
                <a:solidFill>
                  <a:schemeClr val="dk1"/>
                </a:solidFill>
                <a:latin typeface="Questrial"/>
                <a:ea typeface="Questrial"/>
                <a:cs typeface="Questrial"/>
                <a:sym typeface="Questrial"/>
              </a:rPr>
              <a:t>Under age 19 at the end of the tax year, </a:t>
            </a:r>
            <a:r>
              <a:rPr b="1" i="1" lang="en-US" sz="3200" u="none" cap="none" strike="noStrike">
                <a:solidFill>
                  <a:schemeClr val="accent1"/>
                </a:solidFill>
                <a:latin typeface="Questrial"/>
                <a:ea typeface="Questrial"/>
                <a:cs typeface="Questrial"/>
                <a:sym typeface="Questrial"/>
              </a:rPr>
              <a:t>OR</a:t>
            </a:r>
          </a:p>
          <a:p>
            <a:pPr indent="-228600" lvl="2" marL="1143000" marR="0" rtl="0" algn="l">
              <a:spcBef>
                <a:spcPts val="640"/>
              </a:spcBef>
              <a:spcAft>
                <a:spcPts val="0"/>
              </a:spcAft>
              <a:buClr>
                <a:schemeClr val="dk1"/>
              </a:buClr>
              <a:buSzPts val="3200"/>
              <a:buFont typeface="Courier New"/>
              <a:buChar char="o"/>
            </a:pPr>
            <a:r>
              <a:rPr b="0" i="0" lang="en-US" sz="3200" u="none" cap="none" strike="noStrike">
                <a:solidFill>
                  <a:schemeClr val="dk1"/>
                </a:solidFill>
                <a:latin typeface="Questrial"/>
                <a:ea typeface="Questrial"/>
                <a:cs typeface="Questrial"/>
                <a:sym typeface="Questrial"/>
              </a:rPr>
              <a:t>Under age 24 and a full-time student at the end of the tax year, </a:t>
            </a:r>
            <a:r>
              <a:rPr b="1" i="1" lang="en-US" sz="3200" u="none" cap="none" strike="noStrike">
                <a:solidFill>
                  <a:schemeClr val="accent1"/>
                </a:solidFill>
                <a:latin typeface="Questrial"/>
                <a:ea typeface="Questrial"/>
                <a:cs typeface="Questrial"/>
                <a:sym typeface="Questrial"/>
              </a:rPr>
              <a:t>OR</a:t>
            </a:r>
          </a:p>
          <a:p>
            <a:pPr indent="-228600" lvl="2" marL="1143000" marR="0" rtl="0" algn="l">
              <a:spcBef>
                <a:spcPts val="640"/>
              </a:spcBef>
              <a:buClr>
                <a:schemeClr val="dk1"/>
              </a:buClr>
              <a:buSzPts val="3200"/>
              <a:buFont typeface="Courier New"/>
              <a:buChar char="o"/>
            </a:pPr>
            <a:r>
              <a:rPr b="0" i="0" lang="en-US" sz="3200" u="none" cap="none" strike="noStrike">
                <a:solidFill>
                  <a:schemeClr val="dk1"/>
                </a:solidFill>
                <a:latin typeface="Questrial"/>
                <a:ea typeface="Questrial"/>
                <a:cs typeface="Questrial"/>
                <a:sym typeface="Questrial"/>
              </a:rPr>
              <a:t>Any age and permanently and totally disabled </a:t>
            </a:r>
          </a:p>
        </p:txBody>
      </p:sp>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4" name="Shape 1314"/>
        <p:cNvGrpSpPr/>
        <p:nvPr/>
      </p:nvGrpSpPr>
      <p:grpSpPr>
        <a:xfrm>
          <a:off x="0" y="0"/>
          <a:ext cx="0" cy="0"/>
          <a:chOff x="0" y="0"/>
          <a:chExt cx="0" cy="0"/>
        </a:xfrm>
      </p:grpSpPr>
      <p:sp>
        <p:nvSpPr>
          <p:cNvPr id="1315" name="Shape 1315"/>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Earned Income Credit: Eligibility Requirements</a:t>
            </a:r>
          </a:p>
        </p:txBody>
      </p:sp>
      <p:sp>
        <p:nvSpPr>
          <p:cNvPr id="1316" name="Shape 1316"/>
          <p:cNvSpPr txBox="1"/>
          <p:nvPr>
            <p:ph idx="1" type="body"/>
          </p:nvPr>
        </p:nvSpPr>
        <p:spPr>
          <a:xfrm>
            <a:off x="609600" y="1600203"/>
            <a:ext cx="10972800" cy="485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Rules if taxpayer has a qualifying child:</a:t>
            </a:r>
          </a:p>
          <a:p>
            <a:pPr indent="-285750" lvl="1" marL="742950" marR="0" rtl="0" algn="l">
              <a:spcBef>
                <a:spcPts val="640"/>
              </a:spcBef>
              <a:spcAft>
                <a:spcPts val="0"/>
              </a:spcAft>
              <a:buClr>
                <a:schemeClr val="dk1"/>
              </a:buClr>
              <a:buSzPts val="3200"/>
              <a:buFont typeface="Arial"/>
              <a:buChar char="•"/>
            </a:pPr>
            <a:r>
              <a:rPr b="1" i="0" lang="en-US" sz="3200" u="none" cap="none" strike="noStrike">
                <a:solidFill>
                  <a:schemeClr val="dk1"/>
                </a:solidFill>
                <a:latin typeface="Questrial"/>
                <a:ea typeface="Questrial"/>
                <a:cs typeface="Questrial"/>
                <a:sym typeface="Questrial"/>
              </a:rPr>
              <a:t>[Joint Return Test] </a:t>
            </a:r>
            <a:r>
              <a:rPr b="0" i="0" lang="en-US" sz="3200" u="none" cap="none" strike="noStrike">
                <a:solidFill>
                  <a:schemeClr val="dk1"/>
                </a:solidFill>
                <a:latin typeface="Questrial"/>
                <a:ea typeface="Questrial"/>
                <a:cs typeface="Questrial"/>
                <a:sym typeface="Questrial"/>
              </a:rPr>
              <a:t>Qualifying child must not have filed a joint return for the tax year</a:t>
            </a:r>
          </a:p>
          <a:p>
            <a:pPr indent="-228600" lvl="2" marL="1143000" marR="0" rtl="0" algn="l">
              <a:spcBef>
                <a:spcPts val="560"/>
              </a:spcBef>
              <a:spcAft>
                <a:spcPts val="0"/>
              </a:spcAft>
              <a:buClr>
                <a:schemeClr val="dk1"/>
              </a:buClr>
              <a:buSzPts val="2800"/>
              <a:buFont typeface="Courier New"/>
              <a:buChar char="o"/>
            </a:pPr>
            <a:r>
              <a:rPr b="0" i="0" lang="en-US" sz="2800" u="none" cap="none" strike="noStrike">
                <a:solidFill>
                  <a:schemeClr val="dk1"/>
                </a:solidFill>
                <a:latin typeface="Questrial"/>
                <a:ea typeface="Questrial"/>
                <a:cs typeface="Questrial"/>
                <a:sym typeface="Questrial"/>
              </a:rPr>
              <a:t>Unless the child only filed a joint return with spouse to claim a refund</a:t>
            </a:r>
          </a:p>
          <a:p>
            <a:pPr indent="-285750" lvl="1" marL="742950" marR="0" rtl="0" algn="l">
              <a:spcBef>
                <a:spcPts val="640"/>
              </a:spcBef>
              <a:spcAft>
                <a:spcPts val="0"/>
              </a:spcAft>
              <a:buClr>
                <a:schemeClr val="dk1"/>
              </a:buClr>
              <a:buSzPts val="3200"/>
              <a:buFont typeface="Arial"/>
              <a:buChar char="•"/>
            </a:pPr>
            <a:r>
              <a:rPr b="1" i="0" lang="en-US" sz="3200" u="none" cap="none" strike="noStrike">
                <a:solidFill>
                  <a:schemeClr val="dk1"/>
                </a:solidFill>
                <a:latin typeface="Questrial"/>
                <a:ea typeface="Questrial"/>
                <a:cs typeface="Questrial"/>
                <a:sym typeface="Questrial"/>
              </a:rPr>
              <a:t>[Residency Test] </a:t>
            </a:r>
            <a:r>
              <a:rPr b="0" i="0" lang="en-US" sz="3200" u="none" cap="none" strike="noStrike">
                <a:solidFill>
                  <a:schemeClr val="dk1"/>
                </a:solidFill>
                <a:latin typeface="Questrial"/>
                <a:ea typeface="Questrial"/>
                <a:cs typeface="Questrial"/>
                <a:sym typeface="Questrial"/>
              </a:rPr>
              <a:t>Must have lived with the taxpayer for more than ½ the year</a:t>
            </a:r>
          </a:p>
          <a:p>
            <a:pPr indent="-285750" lvl="1" marL="742950" marR="0" rtl="0" algn="l">
              <a:spcBef>
                <a:spcPts val="640"/>
              </a:spcBef>
              <a:buClr>
                <a:schemeClr val="dk1"/>
              </a:buClr>
              <a:buSzPts val="3200"/>
              <a:buFont typeface="Arial"/>
              <a:buChar char="•"/>
            </a:pPr>
            <a:r>
              <a:rPr b="0" i="0" lang="en-US" sz="3200" u="none" cap="none" strike="noStrike">
                <a:solidFill>
                  <a:schemeClr val="dk1"/>
                </a:solidFill>
                <a:latin typeface="Questrial"/>
                <a:ea typeface="Questrial"/>
                <a:cs typeface="Questrial"/>
                <a:sym typeface="Questrial"/>
              </a:rPr>
              <a:t>Must not be the qualifying child of another person</a:t>
            </a:r>
          </a:p>
        </p:txBody>
      </p:sp>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0" name="Shape 1320"/>
        <p:cNvGrpSpPr/>
        <p:nvPr/>
      </p:nvGrpSpPr>
      <p:grpSpPr>
        <a:xfrm>
          <a:off x="0" y="0"/>
          <a:ext cx="0" cy="0"/>
          <a:chOff x="0" y="0"/>
          <a:chExt cx="0" cy="0"/>
        </a:xfrm>
      </p:grpSpPr>
      <p:sp>
        <p:nvSpPr>
          <p:cNvPr id="1321" name="Shape 1321"/>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Earned Income Credit: Eligibility Requirements</a:t>
            </a:r>
          </a:p>
        </p:txBody>
      </p:sp>
      <p:sp>
        <p:nvSpPr>
          <p:cNvPr id="1322" name="Shape 1322"/>
          <p:cNvSpPr txBox="1"/>
          <p:nvPr>
            <p:ph idx="1" type="body"/>
          </p:nvPr>
        </p:nvSpPr>
        <p:spPr>
          <a:xfrm>
            <a:off x="609600" y="1600203"/>
            <a:ext cx="10972800" cy="45261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45700" lIns="91425" rIns="91425" wrap="square" tIns="45700">
            <a:noAutofit/>
          </a:bodyPr>
          <a:lstStyle/>
          <a:p>
            <a:pPr indent="0" lvl="0" marL="0" marR="0" rtl="0" algn="ctr">
              <a:spcBef>
                <a:spcPts val="0"/>
              </a:spcBef>
              <a:spcAft>
                <a:spcPts val="0"/>
              </a:spcAft>
              <a:buClr>
                <a:schemeClr val="accent3"/>
              </a:buClr>
              <a:buFont typeface="Noto Sans Symbols"/>
              <a:buNone/>
            </a:pPr>
            <a:r>
              <a:rPr b="1" i="0" lang="en-US" sz="3700" u="none" cap="none" strike="noStrike">
                <a:solidFill>
                  <a:schemeClr val="accent3"/>
                </a:solidFill>
                <a:latin typeface="Questrial"/>
                <a:ea typeface="Questrial"/>
                <a:cs typeface="Questrial"/>
                <a:sym typeface="Questrial"/>
              </a:rPr>
              <a:t>Note: Just because a person qualifies as the dependent of the taxpayer does not mean they automatically make the taxpayer eligible for the EIC</a:t>
            </a:r>
          </a:p>
          <a:p>
            <a:pPr indent="0" lvl="0" marL="0" marR="0" rtl="0" algn="ctr">
              <a:spcBef>
                <a:spcPts val="740"/>
              </a:spcBef>
              <a:buClr>
                <a:schemeClr val="accent3"/>
              </a:buClr>
              <a:buFont typeface="Noto Sans Symbols"/>
              <a:buNone/>
            </a:pPr>
            <a:r>
              <a:rPr b="1" i="1" lang="en-US" sz="3700" u="none" cap="none" strike="noStrike">
                <a:solidFill>
                  <a:schemeClr val="accent3"/>
                </a:solidFill>
                <a:latin typeface="Questrial"/>
                <a:ea typeface="Questrial"/>
                <a:cs typeface="Questrial"/>
                <a:sym typeface="Questrial"/>
              </a:rPr>
              <a:t>Child in question must meet the age, relationship, residency, and joint return tests to qualify (therefore, Qualifying Children always meet requirements, HOWEVER, Qualifying Relatives DO NOT)</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2">
                                            <p:txEl>
                                              <p:pRg end="0" st="0"/>
                                            </p:txEl>
                                          </p:spTgt>
                                        </p:tgtEl>
                                        <p:attrNameLst>
                                          <p:attrName>style.visibility</p:attrName>
                                        </p:attrNameLst>
                                      </p:cBhvr>
                                      <p:to>
                                        <p:strVal val="visible"/>
                                      </p:to>
                                    </p:set>
                                    <p:animEffect filter="fade" transition="in">
                                      <p:cBhvr>
                                        <p:cTn dur="500"/>
                                        <p:tgtEl>
                                          <p:spTgt spid="13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2">
                                            <p:txEl>
                                              <p:pRg end="1" st="1"/>
                                            </p:txEl>
                                          </p:spTgt>
                                        </p:tgtEl>
                                        <p:attrNameLst>
                                          <p:attrName>style.visibility</p:attrName>
                                        </p:attrNameLst>
                                      </p:cBhvr>
                                      <p:to>
                                        <p:strVal val="visible"/>
                                      </p:to>
                                    </p:set>
                                    <p:animEffect filter="fade" transition="in">
                                      <p:cBhvr>
                                        <p:cTn dur="500"/>
                                        <p:tgtEl>
                                          <p:spTgt spid="1322">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7" name="Shape 1327"/>
        <p:cNvGrpSpPr/>
        <p:nvPr/>
      </p:nvGrpSpPr>
      <p:grpSpPr>
        <a:xfrm>
          <a:off x="0" y="0"/>
          <a:ext cx="0" cy="0"/>
          <a:chOff x="0" y="0"/>
          <a:chExt cx="0" cy="0"/>
        </a:xfrm>
      </p:grpSpPr>
      <p:sp>
        <p:nvSpPr>
          <p:cNvPr id="1328" name="Shape 1328"/>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Earned Income Credit: Qualifying Child of More than One Person</a:t>
            </a:r>
          </a:p>
        </p:txBody>
      </p:sp>
      <p:sp>
        <p:nvSpPr>
          <p:cNvPr id="1329" name="Shape 1329"/>
          <p:cNvSpPr txBox="1"/>
          <p:nvPr>
            <p:ph idx="1" type="body"/>
          </p:nvPr>
        </p:nvSpPr>
        <p:spPr>
          <a:xfrm>
            <a:off x="609600" y="1600203"/>
            <a:ext cx="10972800" cy="4223100"/>
          </a:xfrm>
          <a:prstGeom prst="rect">
            <a:avLst/>
          </a:prstGeom>
          <a:noFill/>
          <a:ln>
            <a:noFill/>
          </a:ln>
        </p:spPr>
        <p:txBody>
          <a:bodyPr anchorCtr="0" anchor="t" bIns="45700" lIns="91425" rIns="91425" wrap="square" tIns="45700">
            <a:noAutofit/>
          </a:bodyPr>
          <a:lstStyle/>
          <a:p>
            <a:pPr indent="-342900" lvl="0" marL="342900" marR="0" rtl="0" algn="l">
              <a:lnSpc>
                <a:spcPct val="90000"/>
              </a:lnSpc>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 child cannot be used by more than one person to claim the EIC</a:t>
            </a:r>
          </a:p>
          <a:p>
            <a:pPr indent="-342900" lvl="0" marL="342900" marR="0" rtl="0" algn="l">
              <a:lnSpc>
                <a:spcPct val="90000"/>
              </a:lnSpc>
              <a:spcBef>
                <a:spcPts val="800"/>
              </a:spcBef>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The rules for determining who claims the child for EIC are the same as those for determining who claims the the child as a dependent</a:t>
            </a:r>
          </a:p>
        </p:txBody>
      </p:sp>
      <p:sp>
        <p:nvSpPr>
          <p:cNvPr id="1330" name="Shape 1330"/>
          <p:cNvSpPr txBox="1"/>
          <p:nvPr/>
        </p:nvSpPr>
        <p:spPr>
          <a:xfrm>
            <a:off x="609600" y="6150307"/>
            <a:ext cx="10972800" cy="5232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med" w="med" type="none"/>
            <a:tailEnd len="med" w="med" type="none"/>
          </a:ln>
          <a:effectLst>
            <a:outerShdw blurRad="40000" rotWithShape="0" dir="5400000" dist="20000">
              <a:srgbClr val="000000">
                <a:alpha val="37650"/>
              </a:srgbClr>
            </a:outerShdw>
          </a:effectLst>
        </p:spPr>
        <p:txBody>
          <a:bodyPr anchorCtr="0" anchor="t" bIns="45700" lIns="91425" rIns="91425" wrap="square" tIns="45700">
            <a:noAutofit/>
          </a:bodyPr>
          <a:lstStyle/>
          <a:p>
            <a:pPr indent="0" lvl="0" marL="0" marR="0" rtl="0" algn="ctr">
              <a:spcBef>
                <a:spcPts val="0"/>
              </a:spcBef>
              <a:buNone/>
            </a:pPr>
            <a:r>
              <a:rPr b="1" lang="en-US" sz="2800">
                <a:solidFill>
                  <a:schemeClr val="accent3"/>
                </a:solidFill>
                <a:latin typeface="Questrial"/>
                <a:ea typeface="Questrial"/>
                <a:cs typeface="Questrial"/>
                <a:sym typeface="Questrial"/>
              </a:rPr>
              <a:t>If this situation arises, please </a:t>
            </a:r>
            <a:r>
              <a:rPr b="1" lang="en-US" sz="2800" u="sng">
                <a:solidFill>
                  <a:schemeClr val="accent3"/>
                </a:solidFill>
                <a:latin typeface="Questrial"/>
                <a:ea typeface="Questrial"/>
                <a:cs typeface="Questrial"/>
                <a:sym typeface="Questrial"/>
              </a:rPr>
              <a:t>see your Site Coordinator</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9">
                                            <p:txEl>
                                              <p:pRg end="0" st="0"/>
                                            </p:txEl>
                                          </p:spTgt>
                                        </p:tgtEl>
                                        <p:attrNameLst>
                                          <p:attrName>style.visibility</p:attrName>
                                        </p:attrNameLst>
                                      </p:cBhvr>
                                      <p:to>
                                        <p:strVal val="visible"/>
                                      </p:to>
                                    </p:set>
                                    <p:animEffect filter="fade" transition="in">
                                      <p:cBhvr>
                                        <p:cTn dur="500"/>
                                        <p:tgtEl>
                                          <p:spTgt spid="13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9">
                                            <p:txEl>
                                              <p:pRg end="1" st="1"/>
                                            </p:txEl>
                                          </p:spTgt>
                                        </p:tgtEl>
                                        <p:attrNameLst>
                                          <p:attrName>style.visibility</p:attrName>
                                        </p:attrNameLst>
                                      </p:cBhvr>
                                      <p:to>
                                        <p:strVal val="visible"/>
                                      </p:to>
                                    </p:set>
                                    <p:animEffect filter="fade" transition="in">
                                      <p:cBhvr>
                                        <p:cTn dur="500"/>
                                        <p:tgtEl>
                                          <p:spTgt spid="1329">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5" name="Shape 1335"/>
        <p:cNvGrpSpPr/>
        <p:nvPr/>
      </p:nvGrpSpPr>
      <p:grpSpPr>
        <a:xfrm>
          <a:off x="0" y="0"/>
          <a:ext cx="0" cy="0"/>
          <a:chOff x="0" y="0"/>
          <a:chExt cx="0" cy="0"/>
        </a:xfrm>
      </p:grpSpPr>
      <p:sp>
        <p:nvSpPr>
          <p:cNvPr id="1336" name="Shape 1336"/>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Earned Income Credit: Disallowance</a:t>
            </a:r>
          </a:p>
        </p:txBody>
      </p:sp>
      <p:sp>
        <p:nvSpPr>
          <p:cNvPr id="1337" name="Shape 1337"/>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EIC can be disallowed for</a:t>
            </a: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Reckless or intentional disregard of the rules: 2 years</a:t>
            </a: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Fraudulent Claim: 10 Years</a:t>
            </a: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To claim EIC again, a taxpayer must</a:t>
            </a: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Wait full period of disallowance</a:t>
            </a: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Submit a Form 8862 with the tax return</a:t>
            </a:r>
          </a:p>
          <a:p>
            <a:pPr indent="-342900" lvl="0" marL="342900" marR="0" rtl="0" algn="l">
              <a:spcBef>
                <a:spcPts val="800"/>
              </a:spcBef>
              <a:buClr>
                <a:schemeClr val="dk1"/>
              </a:buClr>
              <a:buSzPts val="4000"/>
              <a:buFont typeface="Noto Sans Symbols"/>
              <a:buNone/>
            </a:pPr>
            <a:r>
              <a:t/>
            </a:r>
            <a:endParaRPr b="0" i="0" sz="4000" u="none" cap="none" strike="noStrike">
              <a:solidFill>
                <a:schemeClr val="dk1"/>
              </a:solidFill>
              <a:latin typeface="Questrial"/>
              <a:ea typeface="Questrial"/>
              <a:cs typeface="Questrial"/>
              <a:sym typeface="Questrial"/>
            </a:endParaRPr>
          </a:p>
        </p:txBody>
      </p:sp>
      <p:sp>
        <p:nvSpPr>
          <p:cNvPr id="1338" name="Shape 1338"/>
          <p:cNvSpPr txBox="1"/>
          <p:nvPr/>
        </p:nvSpPr>
        <p:spPr>
          <a:xfrm>
            <a:off x="609600" y="6215507"/>
            <a:ext cx="10972800" cy="5232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med" w="med" type="none"/>
            <a:tailEnd len="med" w="med" type="none"/>
          </a:ln>
          <a:effectLst>
            <a:outerShdw blurRad="40000" rotWithShape="0" dir="5400000" dist="20000">
              <a:srgbClr val="000000">
                <a:alpha val="37650"/>
              </a:srgbClr>
            </a:outerShdw>
          </a:effectLst>
        </p:spPr>
        <p:txBody>
          <a:bodyPr anchorCtr="0" anchor="t" bIns="45700" lIns="91425" rIns="91425" wrap="square" tIns="45700">
            <a:noAutofit/>
          </a:bodyPr>
          <a:lstStyle/>
          <a:p>
            <a:pPr indent="0" lvl="0" marL="0" marR="0" rtl="0" algn="ctr">
              <a:spcBef>
                <a:spcPts val="0"/>
              </a:spcBef>
              <a:buNone/>
            </a:pPr>
            <a:r>
              <a:rPr b="1" lang="en-US" sz="2800">
                <a:solidFill>
                  <a:schemeClr val="accent3"/>
                </a:solidFill>
                <a:latin typeface="Questrial"/>
                <a:ea typeface="Questrial"/>
                <a:cs typeface="Questrial"/>
                <a:sym typeface="Questrial"/>
              </a:rPr>
              <a:t>If this situation arises, please </a:t>
            </a:r>
            <a:r>
              <a:rPr b="1" lang="en-US" sz="2800" u="sng">
                <a:solidFill>
                  <a:schemeClr val="accent3"/>
                </a:solidFill>
                <a:latin typeface="Questrial"/>
                <a:ea typeface="Questrial"/>
                <a:cs typeface="Questrial"/>
                <a:sym typeface="Questrial"/>
              </a:rPr>
              <a:t>see your Site Coordinator</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7">
                                            <p:txEl>
                                              <p:pRg end="0" st="0"/>
                                            </p:txEl>
                                          </p:spTgt>
                                        </p:tgtEl>
                                        <p:attrNameLst>
                                          <p:attrName>style.visibility</p:attrName>
                                        </p:attrNameLst>
                                      </p:cBhvr>
                                      <p:to>
                                        <p:strVal val="visible"/>
                                      </p:to>
                                    </p:set>
                                    <p:animEffect filter="fade" transition="in">
                                      <p:cBhvr>
                                        <p:cTn dur="500"/>
                                        <p:tgtEl>
                                          <p:spTgt spid="133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7">
                                            <p:txEl>
                                              <p:pRg end="1" st="1"/>
                                            </p:txEl>
                                          </p:spTgt>
                                        </p:tgtEl>
                                        <p:attrNameLst>
                                          <p:attrName>style.visibility</p:attrName>
                                        </p:attrNameLst>
                                      </p:cBhvr>
                                      <p:to>
                                        <p:strVal val="visible"/>
                                      </p:to>
                                    </p:set>
                                    <p:animEffect filter="fade" transition="in">
                                      <p:cBhvr>
                                        <p:cTn dur="500"/>
                                        <p:tgtEl>
                                          <p:spTgt spid="133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7">
                                            <p:txEl>
                                              <p:pRg end="2" st="2"/>
                                            </p:txEl>
                                          </p:spTgt>
                                        </p:tgtEl>
                                        <p:attrNameLst>
                                          <p:attrName>style.visibility</p:attrName>
                                        </p:attrNameLst>
                                      </p:cBhvr>
                                      <p:to>
                                        <p:strVal val="visible"/>
                                      </p:to>
                                    </p:set>
                                    <p:animEffect filter="fade" transition="in">
                                      <p:cBhvr>
                                        <p:cTn dur="500"/>
                                        <p:tgtEl>
                                          <p:spTgt spid="133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7">
                                            <p:txEl>
                                              <p:pRg end="3" st="3"/>
                                            </p:txEl>
                                          </p:spTgt>
                                        </p:tgtEl>
                                        <p:attrNameLst>
                                          <p:attrName>style.visibility</p:attrName>
                                        </p:attrNameLst>
                                      </p:cBhvr>
                                      <p:to>
                                        <p:strVal val="visible"/>
                                      </p:to>
                                    </p:set>
                                    <p:animEffect filter="fade" transition="in">
                                      <p:cBhvr>
                                        <p:cTn dur="500"/>
                                        <p:tgtEl>
                                          <p:spTgt spid="133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7">
                                            <p:txEl>
                                              <p:pRg end="4" st="4"/>
                                            </p:txEl>
                                          </p:spTgt>
                                        </p:tgtEl>
                                        <p:attrNameLst>
                                          <p:attrName>style.visibility</p:attrName>
                                        </p:attrNameLst>
                                      </p:cBhvr>
                                      <p:to>
                                        <p:strVal val="visible"/>
                                      </p:to>
                                    </p:set>
                                    <p:animEffect filter="fade" transition="in">
                                      <p:cBhvr>
                                        <p:cTn dur="500"/>
                                        <p:tgtEl>
                                          <p:spTgt spid="133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7">
                                            <p:txEl>
                                              <p:pRg end="5" st="5"/>
                                            </p:txEl>
                                          </p:spTgt>
                                        </p:tgtEl>
                                        <p:attrNameLst>
                                          <p:attrName>style.visibility</p:attrName>
                                        </p:attrNameLst>
                                      </p:cBhvr>
                                      <p:to>
                                        <p:strVal val="visible"/>
                                      </p:to>
                                    </p:set>
                                    <p:animEffect filter="fade" transition="in">
                                      <p:cBhvr>
                                        <p:cTn dur="500"/>
                                        <p:tgtEl>
                                          <p:spTgt spid="133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7">
                                            <p:txEl>
                                              <p:pRg end="6" st="6"/>
                                            </p:txEl>
                                          </p:spTgt>
                                        </p:tgtEl>
                                        <p:attrNameLst>
                                          <p:attrName>style.visibility</p:attrName>
                                        </p:attrNameLst>
                                      </p:cBhvr>
                                      <p:to>
                                        <p:strVal val="visible"/>
                                      </p:to>
                                    </p:set>
                                    <p:animEffect filter="fade" transition="in">
                                      <p:cBhvr>
                                        <p:cTn dur="500"/>
                                        <p:tgtEl>
                                          <p:spTgt spid="1337">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2" name="Shape 1342"/>
        <p:cNvGrpSpPr/>
        <p:nvPr/>
      </p:nvGrpSpPr>
      <p:grpSpPr>
        <a:xfrm>
          <a:off x="0" y="0"/>
          <a:ext cx="0" cy="0"/>
          <a:chOff x="0" y="0"/>
          <a:chExt cx="0" cy="0"/>
        </a:xfrm>
      </p:grpSpPr>
      <p:sp>
        <p:nvSpPr>
          <p:cNvPr id="1343" name="Shape 1343"/>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Example</a:t>
            </a:r>
          </a:p>
        </p:txBody>
      </p:sp>
      <p:sp>
        <p:nvSpPr>
          <p:cNvPr id="1344" name="Shape 1344"/>
          <p:cNvSpPr txBox="1"/>
          <p:nvPr>
            <p:ph idx="1" type="body"/>
          </p:nvPr>
        </p:nvSpPr>
        <p:spPr>
          <a:xfrm>
            <a:off x="609600" y="1600203"/>
            <a:ext cx="10972800" cy="45261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45700" lIns="91425" rIns="91425" wrap="square" tIns="45700">
            <a:noAutofit/>
          </a:bodyPr>
          <a:lstStyle/>
          <a:p>
            <a:pPr indent="-342900" lvl="0" marL="342900" marR="0" rtl="0" algn="ctr">
              <a:spcBef>
                <a:spcPts val="0"/>
              </a:spcBef>
              <a:buClr>
                <a:srgbClr val="000000"/>
              </a:buClr>
              <a:buFont typeface="Noto Sans Symbols"/>
              <a:buNone/>
            </a:pPr>
            <a:r>
              <a:rPr b="0" i="0" lang="en-US" sz="4000" u="none" cap="none" strike="noStrike">
                <a:solidFill>
                  <a:schemeClr val="dk1"/>
                </a:solidFill>
                <a:latin typeface="Questrial"/>
                <a:ea typeface="Questrial"/>
                <a:cs typeface="Questrial"/>
                <a:sym typeface="Questrial"/>
              </a:rPr>
              <a:t>	</a:t>
            </a:r>
            <a:r>
              <a:rPr b="1" i="0" lang="en-US" sz="4000" u="none" cap="none" strike="noStrike">
                <a:solidFill>
                  <a:schemeClr val="dk1"/>
                </a:solidFill>
                <a:latin typeface="Questrial"/>
                <a:ea typeface="Questrial"/>
                <a:cs typeface="Questrial"/>
                <a:sym typeface="Questrial"/>
              </a:rPr>
              <a:t>Sharon, who has an earned income and AGI of $15,525, takes care of her sister’s son, Eric.  If Eric is 12 years old and began living with Sharon in August, can Sharon claim the EIC?</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4">
                                            <p:txEl>
                                              <p:pRg end="0" st="0"/>
                                            </p:txEl>
                                          </p:spTgt>
                                        </p:tgtEl>
                                        <p:attrNameLst>
                                          <p:attrName>style.visibility</p:attrName>
                                        </p:attrNameLst>
                                      </p:cBhvr>
                                      <p:to>
                                        <p:strVal val="visible"/>
                                      </p:to>
                                    </p:set>
                                    <p:animEffect filter="fade" transition="in">
                                      <p:cBhvr>
                                        <p:cTn dur="500"/>
                                        <p:tgtEl>
                                          <p:spTgt spid="134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9" name="Shape 1349"/>
        <p:cNvGrpSpPr/>
        <p:nvPr/>
      </p:nvGrpSpPr>
      <p:grpSpPr>
        <a:xfrm>
          <a:off x="0" y="0"/>
          <a:ext cx="0" cy="0"/>
          <a:chOff x="0" y="0"/>
          <a:chExt cx="0" cy="0"/>
        </a:xfrm>
      </p:grpSpPr>
      <p:sp>
        <p:nvSpPr>
          <p:cNvPr id="1350" name="Shape 1350"/>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Example – Answer</a:t>
            </a:r>
          </a:p>
        </p:txBody>
      </p:sp>
      <p:sp>
        <p:nvSpPr>
          <p:cNvPr id="1351" name="Shape 1351"/>
          <p:cNvSpPr txBox="1"/>
          <p:nvPr>
            <p:ph idx="1" type="body"/>
          </p:nvPr>
        </p:nvSpPr>
        <p:spPr>
          <a:xfrm>
            <a:off x="609600" y="1600203"/>
            <a:ext cx="10972800" cy="4526100"/>
          </a:xfrm>
          <a:prstGeom prst="rect">
            <a:avLst/>
          </a:prstGeom>
          <a:gradFill>
            <a:gsLst>
              <a:gs pos="0">
                <a:srgbClr val="FFE57F"/>
              </a:gs>
              <a:gs pos="35000">
                <a:srgbClr val="FFEBA5"/>
              </a:gs>
              <a:gs pos="100000">
                <a:srgbClr val="FFF8D9"/>
              </a:gs>
            </a:gsLst>
            <a:lin ang="16200038" scaled="0"/>
          </a:gradFill>
          <a:ln cap="flat" cmpd="sng" w="9525">
            <a:solidFill>
              <a:srgbClr val="F0B125"/>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45700" lIns="91425" rIns="91425" wrap="square" tIns="45700">
            <a:noAutofit/>
          </a:bodyPr>
          <a:lstStyle/>
          <a:p>
            <a:pPr indent="-342900" lvl="0" marL="342900" marR="0" rtl="0" algn="ctr">
              <a:lnSpc>
                <a:spcPct val="80000"/>
              </a:lnSpc>
              <a:spcBef>
                <a:spcPts val="0"/>
              </a:spcBef>
              <a:spcAft>
                <a:spcPts val="0"/>
              </a:spcAft>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No </a:t>
            </a:r>
          </a:p>
          <a:p>
            <a:pPr indent="-342900" lvl="0" marL="342900" marR="0" rtl="0" algn="ctr">
              <a:lnSpc>
                <a:spcPct val="80000"/>
              </a:lnSpc>
              <a:spcBef>
                <a:spcPts val="800"/>
              </a:spcBef>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Sharon’s AGI is too high to claim the EIC alone, and since Eric lived with her for less than half a year, he is not her qualifying child</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1">
                                            <p:txEl>
                                              <p:pRg end="0" st="0"/>
                                            </p:txEl>
                                          </p:spTgt>
                                        </p:tgtEl>
                                        <p:attrNameLst>
                                          <p:attrName>style.visibility</p:attrName>
                                        </p:attrNameLst>
                                      </p:cBhvr>
                                      <p:to>
                                        <p:strVal val="visible"/>
                                      </p:to>
                                    </p:set>
                                    <p:animEffect filter="fade" transition="in">
                                      <p:cBhvr>
                                        <p:cTn dur="500"/>
                                        <p:tgtEl>
                                          <p:spTgt spid="13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1">
                                            <p:txEl>
                                              <p:pRg end="1" st="1"/>
                                            </p:txEl>
                                          </p:spTgt>
                                        </p:tgtEl>
                                        <p:attrNameLst>
                                          <p:attrName>style.visibility</p:attrName>
                                        </p:attrNameLst>
                                      </p:cBhvr>
                                      <p:to>
                                        <p:strVal val="visible"/>
                                      </p:to>
                                    </p:set>
                                    <p:animEffect filter="fade" transition="in">
                                      <p:cBhvr>
                                        <p:cTn dur="500"/>
                                        <p:tgtEl>
                                          <p:spTgt spid="135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5" name="Shape 1355"/>
        <p:cNvGrpSpPr/>
        <p:nvPr/>
      </p:nvGrpSpPr>
      <p:grpSpPr>
        <a:xfrm>
          <a:off x="0" y="0"/>
          <a:ext cx="0" cy="0"/>
          <a:chOff x="0" y="0"/>
          <a:chExt cx="0" cy="0"/>
        </a:xfrm>
      </p:grpSpPr>
      <p:sp>
        <p:nvSpPr>
          <p:cNvPr id="1356" name="Shape 1356"/>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Example</a:t>
            </a:r>
          </a:p>
        </p:txBody>
      </p:sp>
      <p:sp>
        <p:nvSpPr>
          <p:cNvPr id="1357" name="Shape 1357"/>
          <p:cNvSpPr txBox="1"/>
          <p:nvPr>
            <p:ph idx="1" type="body"/>
          </p:nvPr>
        </p:nvSpPr>
        <p:spPr>
          <a:xfrm>
            <a:off x="609600" y="1600203"/>
            <a:ext cx="10972800" cy="45261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45700" lIns="91425" rIns="91425" wrap="square" tIns="45700">
            <a:noAutofit/>
          </a:bodyPr>
          <a:lstStyle/>
          <a:p>
            <a:pPr indent="-342900" lvl="0" marL="342900" marR="0" rtl="0" algn="ctr">
              <a:lnSpc>
                <a:spcPct val="90000"/>
              </a:lnSpc>
              <a:spcBef>
                <a:spcPts val="0"/>
              </a:spcBef>
              <a:spcAft>
                <a:spcPts val="0"/>
              </a:spcAft>
              <a:buClr>
                <a:srgbClr val="000000"/>
              </a:buClr>
              <a:buFont typeface="Noto Sans Symbols"/>
              <a:buNone/>
            </a:pPr>
            <a:r>
              <a:rPr b="1" i="0" lang="en-US" sz="3800" u="none" cap="none" strike="noStrike">
                <a:solidFill>
                  <a:schemeClr val="dk1"/>
                </a:solidFill>
                <a:latin typeface="Questrial"/>
                <a:ea typeface="Questrial"/>
                <a:cs typeface="Questrial"/>
                <a:sym typeface="Questrial"/>
              </a:rPr>
              <a:t>	Doug and Donna are married and live together with their 4-year-old son Sam.  Their combined earned income is $25,000, but they file separately. Doug reports an AGI of $11,000 on his return, and Donna reports AGI of $14,000.</a:t>
            </a:r>
          </a:p>
          <a:p>
            <a:pPr indent="-342900" lvl="0" marL="342900" marR="0" rtl="0" algn="ctr">
              <a:lnSpc>
                <a:spcPct val="90000"/>
              </a:lnSpc>
              <a:spcBef>
                <a:spcPts val="800"/>
              </a:spcBef>
              <a:spcAft>
                <a:spcPts val="0"/>
              </a:spcAft>
              <a:buClr>
                <a:srgbClr val="000000"/>
              </a:buClr>
              <a:buFont typeface="Noto Sans Symbols"/>
              <a:buNone/>
            </a:pPr>
            <a:r>
              <a:t/>
            </a:r>
            <a:endParaRPr b="1" i="0" sz="4000" u="none" cap="none" strike="noStrike">
              <a:solidFill>
                <a:schemeClr val="dk1"/>
              </a:solidFill>
              <a:latin typeface="Questrial"/>
              <a:ea typeface="Questrial"/>
              <a:cs typeface="Questrial"/>
              <a:sym typeface="Questrial"/>
            </a:endParaRPr>
          </a:p>
          <a:p>
            <a:pPr indent="-342900" lvl="0" marL="342900" marR="0" rtl="0" algn="ctr">
              <a:lnSpc>
                <a:spcPct val="90000"/>
              </a:lnSpc>
              <a:spcBef>
                <a:spcPts val="800"/>
              </a:spcBef>
              <a:buClr>
                <a:srgbClr val="000000"/>
              </a:buClr>
              <a:buFont typeface="Noto Sans Symbols"/>
              <a:buNone/>
            </a:pPr>
            <a:r>
              <a:rPr b="1" i="0" lang="en-US" sz="4000" u="none" cap="none" strike="noStrike">
                <a:solidFill>
                  <a:schemeClr val="dk1"/>
                </a:solidFill>
                <a:latin typeface="Questrial"/>
                <a:ea typeface="Questrial"/>
                <a:cs typeface="Questrial"/>
                <a:sym typeface="Questrial"/>
              </a:rPr>
              <a:t>Can Doug and/or Donna claim the EIC?</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7">
                                            <p:txEl>
                                              <p:pRg end="0" st="0"/>
                                            </p:txEl>
                                          </p:spTgt>
                                        </p:tgtEl>
                                        <p:attrNameLst>
                                          <p:attrName>style.visibility</p:attrName>
                                        </p:attrNameLst>
                                      </p:cBhvr>
                                      <p:to>
                                        <p:strVal val="visible"/>
                                      </p:to>
                                    </p:set>
                                    <p:animEffect filter="fade" transition="in">
                                      <p:cBhvr>
                                        <p:cTn dur="500"/>
                                        <p:tgtEl>
                                          <p:spTgt spid="13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7">
                                            <p:txEl>
                                              <p:pRg end="1" st="1"/>
                                            </p:txEl>
                                          </p:spTgt>
                                        </p:tgtEl>
                                        <p:attrNameLst>
                                          <p:attrName>style.visibility</p:attrName>
                                        </p:attrNameLst>
                                      </p:cBhvr>
                                      <p:to>
                                        <p:strVal val="visible"/>
                                      </p:to>
                                    </p:set>
                                    <p:animEffect filter="fade" transition="in">
                                      <p:cBhvr>
                                        <p:cTn dur="500"/>
                                        <p:tgtEl>
                                          <p:spTgt spid="13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7">
                                            <p:txEl>
                                              <p:pRg end="2" st="2"/>
                                            </p:txEl>
                                          </p:spTgt>
                                        </p:tgtEl>
                                        <p:attrNameLst>
                                          <p:attrName>style.visibility</p:attrName>
                                        </p:attrNameLst>
                                      </p:cBhvr>
                                      <p:to>
                                        <p:strVal val="visible"/>
                                      </p:to>
                                    </p:set>
                                    <p:animEffect filter="fade" transition="in">
                                      <p:cBhvr>
                                        <p:cTn dur="500"/>
                                        <p:tgtEl>
                                          <p:spTgt spid="135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1" name="Shape 1361"/>
        <p:cNvGrpSpPr/>
        <p:nvPr/>
      </p:nvGrpSpPr>
      <p:grpSpPr>
        <a:xfrm>
          <a:off x="0" y="0"/>
          <a:ext cx="0" cy="0"/>
          <a:chOff x="0" y="0"/>
          <a:chExt cx="0" cy="0"/>
        </a:xfrm>
      </p:grpSpPr>
      <p:sp>
        <p:nvSpPr>
          <p:cNvPr id="1362" name="Shape 1362"/>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Example – Answer</a:t>
            </a:r>
          </a:p>
        </p:txBody>
      </p:sp>
      <p:sp>
        <p:nvSpPr>
          <p:cNvPr id="1363" name="Shape 1363"/>
          <p:cNvSpPr txBox="1"/>
          <p:nvPr>
            <p:ph idx="1" type="body"/>
          </p:nvPr>
        </p:nvSpPr>
        <p:spPr>
          <a:xfrm>
            <a:off x="609600" y="1600203"/>
            <a:ext cx="10972800" cy="4526100"/>
          </a:xfrm>
          <a:prstGeom prst="rect">
            <a:avLst/>
          </a:prstGeom>
          <a:gradFill>
            <a:gsLst>
              <a:gs pos="0">
                <a:srgbClr val="FFE57F"/>
              </a:gs>
              <a:gs pos="35000">
                <a:srgbClr val="FFEBA5"/>
              </a:gs>
              <a:gs pos="100000">
                <a:srgbClr val="FFF8D9"/>
              </a:gs>
            </a:gsLst>
            <a:lin ang="16200038" scaled="0"/>
          </a:gradFill>
          <a:ln cap="flat" cmpd="sng" w="9525">
            <a:solidFill>
              <a:srgbClr val="F0B125"/>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45700" lIns="91425" rIns="91425" wrap="square" tIns="45700">
            <a:noAutofit/>
          </a:bodyPr>
          <a:lstStyle/>
          <a:p>
            <a:pPr indent="-342900" lvl="0" marL="342900" marR="0" rtl="0" algn="ctr">
              <a:spcBef>
                <a:spcPts val="0"/>
              </a:spcBef>
              <a:spcAft>
                <a:spcPts val="0"/>
              </a:spcAft>
              <a:buClr>
                <a:srgbClr val="000000"/>
              </a:buClr>
              <a:buFont typeface="Noto Sans Symbols"/>
              <a:buNone/>
            </a:pPr>
            <a:r>
              <a:rPr b="1" i="0" lang="en-US" sz="4400" u="none" cap="none" strike="noStrike">
                <a:solidFill>
                  <a:srgbClr val="CA8F0C"/>
                </a:solidFill>
                <a:latin typeface="Questrial"/>
                <a:ea typeface="Questrial"/>
                <a:cs typeface="Questrial"/>
                <a:sym typeface="Questrial"/>
              </a:rPr>
              <a:t>No</a:t>
            </a:r>
          </a:p>
          <a:p>
            <a:pPr indent="-342900" lvl="0" marL="342900" marR="0" rtl="0" algn="ctr">
              <a:spcBef>
                <a:spcPts val="800"/>
              </a:spcBef>
              <a:buClr>
                <a:srgbClr val="000000"/>
              </a:buClr>
              <a:buFont typeface="Noto Sans Symbols"/>
              <a:buNone/>
            </a:pPr>
            <a:r>
              <a:rPr b="1" i="0" lang="en-US" sz="4000" u="none" cap="none" strike="noStrike">
                <a:solidFill>
                  <a:srgbClr val="CA8F0C"/>
                </a:solidFill>
                <a:latin typeface="Questrial"/>
                <a:ea typeface="Questrial"/>
                <a:cs typeface="Questrial"/>
                <a:sym typeface="Questrial"/>
              </a:rPr>
              <a:t>Neither can claim the EIC because both have a filing status of Married Filing Separately</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3">
                                            <p:txEl>
                                              <p:pRg end="0" st="0"/>
                                            </p:txEl>
                                          </p:spTgt>
                                        </p:tgtEl>
                                        <p:attrNameLst>
                                          <p:attrName>style.visibility</p:attrName>
                                        </p:attrNameLst>
                                      </p:cBhvr>
                                      <p:to>
                                        <p:strVal val="visible"/>
                                      </p:to>
                                    </p:set>
                                    <p:animEffect filter="fade" transition="in">
                                      <p:cBhvr>
                                        <p:cTn dur="500"/>
                                        <p:tgtEl>
                                          <p:spTgt spid="13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3">
                                            <p:txEl>
                                              <p:pRg end="1" st="1"/>
                                            </p:txEl>
                                          </p:spTgt>
                                        </p:tgtEl>
                                        <p:attrNameLst>
                                          <p:attrName>style.visibility</p:attrName>
                                        </p:attrNameLst>
                                      </p:cBhvr>
                                      <p:to>
                                        <p:strVal val="visible"/>
                                      </p:to>
                                    </p:set>
                                    <p:animEffect filter="fade" transition="in">
                                      <p:cBhvr>
                                        <p:cTn dur="500"/>
                                        <p:tgtEl>
                                          <p:spTgt spid="136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7" name="Shape 1367"/>
        <p:cNvGrpSpPr/>
        <p:nvPr/>
      </p:nvGrpSpPr>
      <p:grpSpPr>
        <a:xfrm>
          <a:off x="0" y="0"/>
          <a:ext cx="0" cy="0"/>
          <a:chOff x="0" y="0"/>
          <a:chExt cx="0" cy="0"/>
        </a:xfrm>
      </p:grpSpPr>
      <p:sp>
        <p:nvSpPr>
          <p:cNvPr id="1368" name="Shape 1368"/>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Example</a:t>
            </a:r>
          </a:p>
        </p:txBody>
      </p:sp>
      <p:sp>
        <p:nvSpPr>
          <p:cNvPr id="1369" name="Shape 1369"/>
          <p:cNvSpPr txBox="1"/>
          <p:nvPr>
            <p:ph idx="1" type="body"/>
          </p:nvPr>
        </p:nvSpPr>
        <p:spPr>
          <a:xfrm>
            <a:off x="609600" y="1600203"/>
            <a:ext cx="10972800" cy="45261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45700" lIns="91425" rIns="91425" wrap="square" tIns="45700">
            <a:noAutofit/>
          </a:bodyPr>
          <a:lstStyle/>
          <a:p>
            <a:pPr indent="-342900" lvl="0" marL="342900" marR="0" rtl="0" algn="ctr">
              <a:spcBef>
                <a:spcPts val="0"/>
              </a:spcBef>
              <a:buClr>
                <a:srgbClr val="000000"/>
              </a:buClr>
              <a:buFont typeface="Noto Sans Symbols"/>
              <a:buNone/>
            </a:pPr>
            <a:r>
              <a:rPr b="1" i="0" lang="en-US" sz="4000" u="none" cap="none" strike="noStrike">
                <a:solidFill>
                  <a:schemeClr val="dk1"/>
                </a:solidFill>
                <a:latin typeface="Questrial"/>
                <a:ea typeface="Questrial"/>
                <a:cs typeface="Questrial"/>
                <a:sym typeface="Questrial"/>
              </a:rPr>
              <a:t>	Doug and Donna are still married and still live together with Sam, but now they decide to file a joint return.  Their combined earned income and AGI are $25,000. Can they claim the EIC on this return?</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9">
                                            <p:txEl>
                                              <p:pRg end="0" st="0"/>
                                            </p:txEl>
                                          </p:spTgt>
                                        </p:tgtEl>
                                        <p:attrNameLst>
                                          <p:attrName>style.visibility</p:attrName>
                                        </p:attrNameLst>
                                      </p:cBhvr>
                                      <p:to>
                                        <p:strVal val="visible"/>
                                      </p:to>
                                    </p:set>
                                    <p:animEffect filter="fade" transition="in">
                                      <p:cBhvr>
                                        <p:cTn dur="500"/>
                                        <p:tgtEl>
                                          <p:spTgt spid="136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Shape 158"/>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Adjustment</a:t>
            </a:r>
          </a:p>
        </p:txBody>
      </p:sp>
      <p:sp>
        <p:nvSpPr>
          <p:cNvPr id="159" name="Shape 159"/>
          <p:cNvSpPr txBox="1"/>
          <p:nvPr>
            <p:ph idx="1" type="body"/>
          </p:nvPr>
        </p:nvSpPr>
        <p:spPr>
          <a:xfrm>
            <a:off x="609600" y="1600203"/>
            <a:ext cx="10972800" cy="18288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Decreases the amount of income on which the taxpayer will be taxed</a:t>
            </a:r>
          </a:p>
          <a:p>
            <a:pPr indent="-342900" lvl="0" marL="342900" marR="0" rtl="0" algn="l">
              <a:spcBef>
                <a:spcPts val="800"/>
              </a:spcBef>
              <a:buClr>
                <a:schemeClr val="dk1"/>
              </a:buClr>
              <a:buSzPts val="4000"/>
              <a:buFont typeface="Noto Sans Symbols"/>
              <a:buNone/>
            </a:pPr>
            <a:r>
              <a:t/>
            </a:r>
            <a:endParaRPr b="0" i="0" sz="4000" u="none" cap="none" strike="noStrike">
              <a:solidFill>
                <a:schemeClr val="dk1"/>
              </a:solidFill>
              <a:latin typeface="Questrial"/>
              <a:ea typeface="Questrial"/>
              <a:cs typeface="Questrial"/>
              <a:sym typeface="Questrial"/>
            </a:endParaRPr>
          </a:p>
        </p:txBody>
      </p:sp>
      <p:sp>
        <p:nvSpPr>
          <p:cNvPr id="160" name="Shape 160"/>
          <p:cNvSpPr/>
          <p:nvPr/>
        </p:nvSpPr>
        <p:spPr>
          <a:xfrm>
            <a:off x="609600" y="3177988"/>
            <a:ext cx="10972800" cy="1323300"/>
          </a:xfrm>
          <a:prstGeom prst="rect">
            <a:avLst/>
          </a:prstGeom>
          <a:solidFill>
            <a:schemeClr val="accent1"/>
          </a:solidFill>
          <a:ln cap="flat" cmpd="sng" w="25400">
            <a:solidFill>
              <a:srgbClr val="B08420"/>
            </a:solidFill>
            <a:prstDash val="solid"/>
            <a:round/>
            <a:headEnd len="med" w="med" type="none"/>
            <a:tailEnd len="med" w="med" type="none"/>
          </a:ln>
        </p:spPr>
        <p:txBody>
          <a:bodyPr anchorCtr="0" anchor="t" bIns="45700" lIns="91425" rIns="91425" wrap="square" tIns="45700">
            <a:noAutofit/>
          </a:bodyPr>
          <a:lstStyle/>
          <a:p>
            <a:pPr indent="0" lvl="0" marL="114300" marR="0" rtl="0" algn="ctr">
              <a:spcBef>
                <a:spcPts val="0"/>
              </a:spcBef>
              <a:buClr>
                <a:schemeClr val="lt1"/>
              </a:buClr>
              <a:buFont typeface="Questrial"/>
              <a:buNone/>
            </a:pPr>
            <a:r>
              <a:rPr b="1" lang="en-US" sz="4000">
                <a:solidFill>
                  <a:schemeClr val="lt1"/>
                </a:solidFill>
                <a:latin typeface="Questrial"/>
                <a:ea typeface="Questrial"/>
                <a:cs typeface="Questrial"/>
                <a:sym typeface="Questrial"/>
              </a:rPr>
              <a:t>Adjustments are entered on Lines 23-36</a:t>
            </a:r>
          </a:p>
          <a:p>
            <a:pPr indent="0" lvl="0" marL="114300" marR="0" rtl="0" algn="ctr">
              <a:spcBef>
                <a:spcPts val="0"/>
              </a:spcBef>
              <a:buClr>
                <a:schemeClr val="lt1"/>
              </a:buClr>
              <a:buFont typeface="Questrial"/>
              <a:buNone/>
            </a:pPr>
            <a:r>
              <a:rPr b="1" lang="en-US" sz="4000">
                <a:solidFill>
                  <a:schemeClr val="lt1"/>
                </a:solidFill>
                <a:latin typeface="Questrial"/>
                <a:ea typeface="Questrial"/>
                <a:cs typeface="Questrial"/>
                <a:sym typeface="Questrial"/>
              </a:rPr>
              <a:t>Total adjustments are found on Line 37</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animEffect filter="fade" transition="in">
                                      <p:cBhvr>
                                        <p:cTn dur="500"/>
                                        <p:tgtEl>
                                          <p:spTgt spid="1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1" st="1"/>
                                            </p:txEl>
                                          </p:spTgt>
                                        </p:tgtEl>
                                        <p:attrNameLst>
                                          <p:attrName>style.visibility</p:attrName>
                                        </p:attrNameLst>
                                      </p:cBhvr>
                                      <p:to>
                                        <p:strVal val="visible"/>
                                      </p:to>
                                    </p:set>
                                    <p:animEffect filter="fade" transition="in">
                                      <p:cBhvr>
                                        <p:cTn dur="500"/>
                                        <p:tgtEl>
                                          <p:spTgt spid="15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3" name="Shape 1373"/>
        <p:cNvGrpSpPr/>
        <p:nvPr/>
      </p:nvGrpSpPr>
      <p:grpSpPr>
        <a:xfrm>
          <a:off x="0" y="0"/>
          <a:ext cx="0" cy="0"/>
          <a:chOff x="0" y="0"/>
          <a:chExt cx="0" cy="0"/>
        </a:xfrm>
      </p:grpSpPr>
      <p:sp>
        <p:nvSpPr>
          <p:cNvPr id="1374" name="Shape 1374"/>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Example – Answer</a:t>
            </a:r>
          </a:p>
        </p:txBody>
      </p:sp>
      <p:sp>
        <p:nvSpPr>
          <p:cNvPr id="1375" name="Shape 1375"/>
          <p:cNvSpPr txBox="1"/>
          <p:nvPr>
            <p:ph idx="1" type="body"/>
          </p:nvPr>
        </p:nvSpPr>
        <p:spPr>
          <a:xfrm>
            <a:off x="609600" y="1600203"/>
            <a:ext cx="10972800" cy="4526100"/>
          </a:xfrm>
          <a:prstGeom prst="rect">
            <a:avLst/>
          </a:prstGeom>
          <a:gradFill>
            <a:gsLst>
              <a:gs pos="0">
                <a:srgbClr val="FFE57F"/>
              </a:gs>
              <a:gs pos="35000">
                <a:srgbClr val="FFEBA5"/>
              </a:gs>
              <a:gs pos="100000">
                <a:srgbClr val="FFF8D9"/>
              </a:gs>
            </a:gsLst>
            <a:lin ang="16200038" scaled="0"/>
          </a:gradFill>
          <a:ln cap="flat" cmpd="sng" w="9525">
            <a:solidFill>
              <a:srgbClr val="F0B125"/>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45700" lIns="91425" rIns="91425" wrap="square" tIns="45700">
            <a:noAutofit/>
          </a:bodyPr>
          <a:lstStyle/>
          <a:p>
            <a:pPr indent="-342900" lvl="0" marL="342900" marR="0" rtl="0" algn="ctr">
              <a:lnSpc>
                <a:spcPct val="80000"/>
              </a:lnSpc>
              <a:spcBef>
                <a:spcPts val="0"/>
              </a:spcBef>
              <a:spcAft>
                <a:spcPts val="0"/>
              </a:spcAft>
              <a:buClr>
                <a:srgbClr val="000000"/>
              </a:buClr>
              <a:buFont typeface="Noto Sans Symbols"/>
              <a:buNone/>
            </a:pPr>
            <a:r>
              <a:rPr b="1" i="0" lang="en-US" sz="4000" u="none" cap="none" strike="noStrike">
                <a:solidFill>
                  <a:srgbClr val="CA8F0C"/>
                </a:solidFill>
                <a:latin typeface="Questrial"/>
                <a:ea typeface="Questrial"/>
                <a:cs typeface="Questrial"/>
                <a:sym typeface="Questrial"/>
              </a:rPr>
              <a:t>Yes </a:t>
            </a:r>
          </a:p>
          <a:p>
            <a:pPr indent="-342900" lvl="0" marL="342900" marR="0" rtl="0" algn="ctr">
              <a:lnSpc>
                <a:spcPct val="80000"/>
              </a:lnSpc>
              <a:spcBef>
                <a:spcPts val="800"/>
              </a:spcBef>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Their joint income is low enough to claim the EIC with one qualifying child (Sam)</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5">
                                            <p:txEl>
                                              <p:pRg end="0" st="0"/>
                                            </p:txEl>
                                          </p:spTgt>
                                        </p:tgtEl>
                                        <p:attrNameLst>
                                          <p:attrName>style.visibility</p:attrName>
                                        </p:attrNameLst>
                                      </p:cBhvr>
                                      <p:to>
                                        <p:strVal val="visible"/>
                                      </p:to>
                                    </p:set>
                                    <p:animEffect filter="fade" transition="in">
                                      <p:cBhvr>
                                        <p:cTn dur="500"/>
                                        <p:tgtEl>
                                          <p:spTgt spid="13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5">
                                            <p:txEl>
                                              <p:pRg end="1" st="1"/>
                                            </p:txEl>
                                          </p:spTgt>
                                        </p:tgtEl>
                                        <p:attrNameLst>
                                          <p:attrName>style.visibility</p:attrName>
                                        </p:attrNameLst>
                                      </p:cBhvr>
                                      <p:to>
                                        <p:strVal val="visible"/>
                                      </p:to>
                                    </p:set>
                                    <p:animEffect filter="fade" transition="in">
                                      <p:cBhvr>
                                        <p:cTn dur="500"/>
                                        <p:tgtEl>
                                          <p:spTgt spid="1375">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9" name="Shape 1379"/>
        <p:cNvGrpSpPr/>
        <p:nvPr/>
      </p:nvGrpSpPr>
      <p:grpSpPr>
        <a:xfrm>
          <a:off x="0" y="0"/>
          <a:ext cx="0" cy="0"/>
          <a:chOff x="0" y="0"/>
          <a:chExt cx="0" cy="0"/>
        </a:xfrm>
      </p:grpSpPr>
      <p:sp>
        <p:nvSpPr>
          <p:cNvPr id="1380" name="Shape 1380"/>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Example</a:t>
            </a:r>
          </a:p>
        </p:txBody>
      </p:sp>
      <p:sp>
        <p:nvSpPr>
          <p:cNvPr id="1381" name="Shape 1381"/>
          <p:cNvSpPr txBox="1"/>
          <p:nvPr>
            <p:ph idx="1" type="body"/>
          </p:nvPr>
        </p:nvSpPr>
        <p:spPr>
          <a:xfrm>
            <a:off x="609600" y="1600203"/>
            <a:ext cx="10972800" cy="45261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45700" lIns="91425" rIns="91425" wrap="square" tIns="45700">
            <a:noAutofit/>
          </a:bodyPr>
          <a:lstStyle/>
          <a:p>
            <a:pPr indent="-342900" lvl="0" marL="342900" marR="0" rtl="0" algn="ctr">
              <a:spcBef>
                <a:spcPts val="0"/>
              </a:spcBef>
              <a:spcAft>
                <a:spcPts val="0"/>
              </a:spcAft>
              <a:buClr>
                <a:schemeClr val="dk1"/>
              </a:buClr>
              <a:buFont typeface="Noto Sans Symbols"/>
              <a:buNone/>
            </a:pPr>
            <a:r>
              <a:rPr b="1" i="0" lang="en-US" sz="4000" u="none" cap="none" strike="noStrike">
                <a:solidFill>
                  <a:schemeClr val="dk1"/>
                </a:solidFill>
                <a:latin typeface="Questrial"/>
                <a:ea typeface="Questrial"/>
                <a:cs typeface="Questrial"/>
                <a:sym typeface="Questrial"/>
              </a:rPr>
              <a:t>Tom is 64 years old, retired and collected $10,000 of social security during the tax year.  He does not have any qualifying children. </a:t>
            </a:r>
          </a:p>
          <a:p>
            <a:pPr indent="-342900" lvl="0" marL="342900" marR="0" rtl="0" algn="ctr">
              <a:spcBef>
                <a:spcPts val="800"/>
              </a:spcBef>
              <a:spcAft>
                <a:spcPts val="0"/>
              </a:spcAft>
              <a:buClr>
                <a:schemeClr val="dk1"/>
              </a:buClr>
              <a:buFont typeface="Noto Sans Symbols"/>
              <a:buNone/>
            </a:pPr>
            <a:r>
              <a:t/>
            </a:r>
            <a:endParaRPr b="1" i="0" sz="4000" u="none" cap="none" strike="noStrike">
              <a:solidFill>
                <a:schemeClr val="dk1"/>
              </a:solidFill>
              <a:latin typeface="Questrial"/>
              <a:ea typeface="Questrial"/>
              <a:cs typeface="Questrial"/>
              <a:sym typeface="Questrial"/>
            </a:endParaRPr>
          </a:p>
          <a:p>
            <a:pPr indent="-342900" lvl="0" marL="342900" marR="0" rtl="0" algn="ctr">
              <a:spcBef>
                <a:spcPts val="800"/>
              </a:spcBef>
              <a:buClr>
                <a:schemeClr val="dk1"/>
              </a:buClr>
              <a:buFont typeface="Noto Sans Symbols"/>
              <a:buNone/>
            </a:pPr>
            <a:r>
              <a:rPr b="1" i="0" lang="en-US" sz="4000" u="none" cap="none" strike="noStrike">
                <a:solidFill>
                  <a:schemeClr val="dk1"/>
                </a:solidFill>
                <a:latin typeface="Questrial"/>
                <a:ea typeface="Questrial"/>
                <a:cs typeface="Questrial"/>
                <a:sym typeface="Questrial"/>
              </a:rPr>
              <a:t>Can he claim the EIC on his return?</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1">
                                            <p:txEl>
                                              <p:pRg end="0" st="0"/>
                                            </p:txEl>
                                          </p:spTgt>
                                        </p:tgtEl>
                                        <p:attrNameLst>
                                          <p:attrName>style.visibility</p:attrName>
                                        </p:attrNameLst>
                                      </p:cBhvr>
                                      <p:to>
                                        <p:strVal val="visible"/>
                                      </p:to>
                                    </p:set>
                                    <p:animEffect filter="fade" transition="in">
                                      <p:cBhvr>
                                        <p:cTn dur="500"/>
                                        <p:tgtEl>
                                          <p:spTgt spid="13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1">
                                            <p:txEl>
                                              <p:pRg end="1" st="1"/>
                                            </p:txEl>
                                          </p:spTgt>
                                        </p:tgtEl>
                                        <p:attrNameLst>
                                          <p:attrName>style.visibility</p:attrName>
                                        </p:attrNameLst>
                                      </p:cBhvr>
                                      <p:to>
                                        <p:strVal val="visible"/>
                                      </p:to>
                                    </p:set>
                                    <p:animEffect filter="fade" transition="in">
                                      <p:cBhvr>
                                        <p:cTn dur="500"/>
                                        <p:tgtEl>
                                          <p:spTgt spid="138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1">
                                            <p:txEl>
                                              <p:pRg end="2" st="2"/>
                                            </p:txEl>
                                          </p:spTgt>
                                        </p:tgtEl>
                                        <p:attrNameLst>
                                          <p:attrName>style.visibility</p:attrName>
                                        </p:attrNameLst>
                                      </p:cBhvr>
                                      <p:to>
                                        <p:strVal val="visible"/>
                                      </p:to>
                                    </p:set>
                                    <p:animEffect filter="fade" transition="in">
                                      <p:cBhvr>
                                        <p:cTn dur="500"/>
                                        <p:tgtEl>
                                          <p:spTgt spid="138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5" name="Shape 1385"/>
        <p:cNvGrpSpPr/>
        <p:nvPr/>
      </p:nvGrpSpPr>
      <p:grpSpPr>
        <a:xfrm>
          <a:off x="0" y="0"/>
          <a:ext cx="0" cy="0"/>
          <a:chOff x="0" y="0"/>
          <a:chExt cx="0" cy="0"/>
        </a:xfrm>
      </p:grpSpPr>
      <p:sp>
        <p:nvSpPr>
          <p:cNvPr id="1386" name="Shape 1386"/>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Example – Answer</a:t>
            </a:r>
          </a:p>
        </p:txBody>
      </p:sp>
      <p:sp>
        <p:nvSpPr>
          <p:cNvPr id="1387" name="Shape 1387"/>
          <p:cNvSpPr txBox="1"/>
          <p:nvPr>
            <p:ph idx="1" type="body"/>
          </p:nvPr>
        </p:nvSpPr>
        <p:spPr>
          <a:xfrm>
            <a:off x="609600" y="1600203"/>
            <a:ext cx="10972800" cy="4526100"/>
          </a:xfrm>
          <a:prstGeom prst="rect">
            <a:avLst/>
          </a:prstGeom>
          <a:gradFill>
            <a:gsLst>
              <a:gs pos="0">
                <a:srgbClr val="FFE57F"/>
              </a:gs>
              <a:gs pos="35000">
                <a:srgbClr val="FFEBA5"/>
              </a:gs>
              <a:gs pos="100000">
                <a:srgbClr val="FFF8D9"/>
              </a:gs>
            </a:gsLst>
            <a:lin ang="16200038" scaled="0"/>
          </a:gradFill>
          <a:ln cap="flat" cmpd="sng" w="9525">
            <a:solidFill>
              <a:srgbClr val="F0B125"/>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45700" lIns="91425" rIns="91425" wrap="square" tIns="45700">
            <a:noAutofit/>
          </a:bodyPr>
          <a:lstStyle/>
          <a:p>
            <a:pPr indent="-342900" lvl="0" marL="342900" marR="0" rtl="0" algn="ctr">
              <a:spcBef>
                <a:spcPts val="0"/>
              </a:spcBef>
              <a:spcAft>
                <a:spcPts val="0"/>
              </a:spcAft>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No</a:t>
            </a:r>
          </a:p>
          <a:p>
            <a:pPr indent="-342900" lvl="0" marL="342900" marR="0" rtl="0" algn="ctr">
              <a:spcBef>
                <a:spcPts val="800"/>
              </a:spcBef>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Tom does not have any earned income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7">
                                            <p:txEl>
                                              <p:pRg end="0" st="0"/>
                                            </p:txEl>
                                          </p:spTgt>
                                        </p:tgtEl>
                                        <p:attrNameLst>
                                          <p:attrName>style.visibility</p:attrName>
                                        </p:attrNameLst>
                                      </p:cBhvr>
                                      <p:to>
                                        <p:strVal val="visible"/>
                                      </p:to>
                                    </p:set>
                                    <p:animEffect filter="fade" transition="in">
                                      <p:cBhvr>
                                        <p:cTn dur="500"/>
                                        <p:tgtEl>
                                          <p:spTgt spid="13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7">
                                            <p:txEl>
                                              <p:pRg end="1" st="1"/>
                                            </p:txEl>
                                          </p:spTgt>
                                        </p:tgtEl>
                                        <p:attrNameLst>
                                          <p:attrName>style.visibility</p:attrName>
                                        </p:attrNameLst>
                                      </p:cBhvr>
                                      <p:to>
                                        <p:strVal val="visible"/>
                                      </p:to>
                                    </p:set>
                                    <p:animEffect filter="fade" transition="in">
                                      <p:cBhvr>
                                        <p:cTn dur="500"/>
                                        <p:tgtEl>
                                          <p:spTgt spid="1387">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2" name="Shape 1392"/>
        <p:cNvGrpSpPr/>
        <p:nvPr/>
      </p:nvGrpSpPr>
      <p:grpSpPr>
        <a:xfrm>
          <a:off x="0" y="0"/>
          <a:ext cx="0" cy="0"/>
          <a:chOff x="0" y="0"/>
          <a:chExt cx="0" cy="0"/>
        </a:xfrm>
      </p:grpSpPr>
      <p:pic>
        <p:nvPicPr>
          <p:cNvPr descr="Impact-logo_SaveFirst-green.eps" id="1393" name="Shape 1393"/>
          <p:cNvPicPr preferRelativeResize="0"/>
          <p:nvPr/>
        </p:nvPicPr>
        <p:blipFill rotWithShape="1">
          <a:blip r:embed="rId3">
            <a:alphaModFix/>
          </a:blip>
          <a:srcRect b="34976" l="19563" r="20645" t="31741"/>
          <a:stretch/>
        </p:blipFill>
        <p:spPr>
          <a:xfrm>
            <a:off x="1440089" y="473075"/>
            <a:ext cx="9264600" cy="4243500"/>
          </a:xfrm>
          <a:prstGeom prst="rect">
            <a:avLst/>
          </a:prstGeom>
          <a:noFill/>
          <a:ln>
            <a:noFill/>
          </a:ln>
        </p:spPr>
      </p:pic>
      <p:sp>
        <p:nvSpPr>
          <p:cNvPr id="1394" name="Shape 1394"/>
          <p:cNvSpPr/>
          <p:nvPr/>
        </p:nvSpPr>
        <p:spPr>
          <a:xfrm>
            <a:off x="1524003" y="-184666"/>
            <a:ext cx="184800" cy="369300"/>
          </a:xfrm>
          <a:prstGeom prst="rect">
            <a:avLst/>
          </a:prstGeom>
          <a:noFill/>
          <a:ln>
            <a:noFill/>
          </a:ln>
        </p:spPr>
        <p:txBody>
          <a:bodyPr anchorCtr="0" anchor="ctr"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1395" name="Shape 1395"/>
          <p:cNvSpPr/>
          <p:nvPr/>
        </p:nvSpPr>
        <p:spPr>
          <a:xfrm>
            <a:off x="1587500" y="-136525"/>
            <a:ext cx="304800" cy="30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1396" name="Shape 1396"/>
          <p:cNvSpPr/>
          <p:nvPr/>
        </p:nvSpPr>
        <p:spPr>
          <a:xfrm>
            <a:off x="1739900" y="15875"/>
            <a:ext cx="304800" cy="30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1397" name="Shape 1397"/>
          <p:cNvSpPr/>
          <p:nvPr/>
        </p:nvSpPr>
        <p:spPr>
          <a:xfrm>
            <a:off x="1892300" y="168275"/>
            <a:ext cx="304800" cy="30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id="1398" name="Shape 1398"/>
          <p:cNvSpPr txBox="1"/>
          <p:nvPr/>
        </p:nvSpPr>
        <p:spPr>
          <a:xfrm>
            <a:off x="-1461427" y="1481721"/>
            <a:ext cx="184800" cy="3693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id="1399" name="Shape 1399"/>
          <p:cNvSpPr txBox="1"/>
          <p:nvPr/>
        </p:nvSpPr>
        <p:spPr>
          <a:xfrm>
            <a:off x="1708732" y="4868994"/>
            <a:ext cx="8727300" cy="15129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lang="en-US" sz="5400">
                <a:solidFill>
                  <a:schemeClr val="dk2"/>
                </a:solidFill>
                <a:latin typeface="Questrial"/>
                <a:ea typeface="Questrial"/>
                <a:cs typeface="Questrial"/>
                <a:sym typeface="Questrial"/>
              </a:rPr>
              <a:t>Refund &amp; Amount of Tax Owed</a:t>
            </a:r>
          </a:p>
        </p:txBody>
      </p:sp>
    </p:spTree>
  </p:cSld>
  <p:clrMapOvr>
    <a:masterClrMapping/>
  </p:clrMapOvr>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4" name="Shape 1404"/>
        <p:cNvGrpSpPr/>
        <p:nvPr/>
      </p:nvGrpSpPr>
      <p:grpSpPr>
        <a:xfrm>
          <a:off x="0" y="0"/>
          <a:ext cx="0" cy="0"/>
          <a:chOff x="0" y="0"/>
          <a:chExt cx="0" cy="0"/>
        </a:xfrm>
      </p:grpSpPr>
      <p:sp>
        <p:nvSpPr>
          <p:cNvPr id="1405" name="Shape 1405"/>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Refund &amp; Amount of Tax Owed Objectives</a:t>
            </a:r>
          </a:p>
        </p:txBody>
      </p:sp>
      <p:sp>
        <p:nvSpPr>
          <p:cNvPr id="1406" name="Shape 1406"/>
          <p:cNvSpPr txBox="1"/>
          <p:nvPr>
            <p:ph idx="1" type="body"/>
          </p:nvPr>
        </p:nvSpPr>
        <p:spPr>
          <a:xfrm>
            <a:off x="609600" y="1600204"/>
            <a:ext cx="10972800" cy="38652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med" w="med" type="none"/>
            <a:tailEnd len="med" w="med" type="none"/>
          </a:ln>
          <a:effectLst>
            <a:outerShdw blurRad="40000" rotWithShape="0" dir="5400000" dist="20000">
              <a:srgbClr val="000000">
                <a:alpha val="37650"/>
              </a:srgbClr>
            </a:outerShdw>
          </a:effectLst>
        </p:spPr>
        <p:txBody>
          <a:bodyPr anchorCtr="0" anchor="t" bIns="45700" lIns="91425" rIns="91425" wrap="square" tIns="45700">
            <a:noAutofit/>
          </a:bodyPr>
          <a:lstStyle/>
          <a:p>
            <a:pPr indent="-342900" lvl="0" marL="342900" marR="0" rtl="0" algn="l">
              <a:spcBef>
                <a:spcPts val="0"/>
              </a:spcBef>
              <a:spcAft>
                <a:spcPts val="0"/>
              </a:spcAft>
              <a:buClr>
                <a:schemeClr val="accent3"/>
              </a:buClr>
              <a:buSzPts val="4000"/>
              <a:buFont typeface="Noto Sans Symbols"/>
              <a:buChar char="➢"/>
            </a:pPr>
            <a:r>
              <a:rPr b="1" i="0" lang="en-US" sz="4000" u="none" cap="none" strike="noStrike">
                <a:solidFill>
                  <a:schemeClr val="accent3"/>
                </a:solidFill>
                <a:latin typeface="Questrial"/>
                <a:ea typeface="Questrial"/>
                <a:cs typeface="Questrial"/>
                <a:sym typeface="Questrial"/>
              </a:rPr>
              <a:t>After completing this section, the volunteer will be able to:</a:t>
            </a:r>
          </a:p>
          <a:p>
            <a:pPr indent="-285750" lvl="1" marL="742950" marR="0" rtl="0" algn="l">
              <a:spcBef>
                <a:spcPts val="720"/>
              </a:spcBef>
              <a:spcAft>
                <a:spcPts val="0"/>
              </a:spcAft>
              <a:buClr>
                <a:schemeClr val="accent3"/>
              </a:buClr>
              <a:buSzPts val="3600"/>
              <a:buFont typeface="Arial"/>
              <a:buChar char="•"/>
            </a:pPr>
            <a:r>
              <a:rPr b="1" i="0" lang="en-US" sz="3600" u="none" cap="none" strike="noStrike">
                <a:solidFill>
                  <a:schemeClr val="accent3"/>
                </a:solidFill>
                <a:latin typeface="Questrial"/>
                <a:ea typeface="Questrial"/>
                <a:cs typeface="Questrial"/>
                <a:sym typeface="Questrial"/>
              </a:rPr>
              <a:t>Explain the taxpayer’s options when receiving a tax refund</a:t>
            </a:r>
          </a:p>
          <a:p>
            <a:pPr indent="-285750" lvl="1" marL="742950" marR="0" rtl="0" algn="l">
              <a:spcBef>
                <a:spcPts val="720"/>
              </a:spcBef>
              <a:buClr>
                <a:schemeClr val="accent3"/>
              </a:buClr>
              <a:buSzPts val="3600"/>
              <a:buFont typeface="Arial"/>
              <a:buChar char="•"/>
            </a:pPr>
            <a:r>
              <a:rPr b="1" i="0" lang="en-US" sz="3600" u="none" cap="none" strike="noStrike">
                <a:solidFill>
                  <a:schemeClr val="accent3"/>
                </a:solidFill>
                <a:latin typeface="Questrial"/>
                <a:ea typeface="Questrial"/>
                <a:cs typeface="Questrial"/>
                <a:sym typeface="Questrial"/>
              </a:rPr>
              <a:t>Explain the options available to a taxpayer that has tax due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6">
                                            <p:txEl>
                                              <p:pRg end="0" st="0"/>
                                            </p:txEl>
                                          </p:spTgt>
                                        </p:tgtEl>
                                        <p:attrNameLst>
                                          <p:attrName>style.visibility</p:attrName>
                                        </p:attrNameLst>
                                      </p:cBhvr>
                                      <p:to>
                                        <p:strVal val="visible"/>
                                      </p:to>
                                    </p:set>
                                    <p:animEffect filter="fade" transition="in">
                                      <p:cBhvr>
                                        <p:cTn dur="1000"/>
                                        <p:tgtEl>
                                          <p:spTgt spid="14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6">
                                            <p:txEl>
                                              <p:pRg end="1" st="1"/>
                                            </p:txEl>
                                          </p:spTgt>
                                        </p:tgtEl>
                                        <p:attrNameLst>
                                          <p:attrName>style.visibility</p:attrName>
                                        </p:attrNameLst>
                                      </p:cBhvr>
                                      <p:to>
                                        <p:strVal val="visible"/>
                                      </p:to>
                                    </p:set>
                                    <p:animEffect filter="fade" transition="in">
                                      <p:cBhvr>
                                        <p:cTn dur="1000"/>
                                        <p:tgtEl>
                                          <p:spTgt spid="140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6">
                                            <p:txEl>
                                              <p:pRg end="2" st="2"/>
                                            </p:txEl>
                                          </p:spTgt>
                                        </p:tgtEl>
                                        <p:attrNameLst>
                                          <p:attrName>style.visibility</p:attrName>
                                        </p:attrNameLst>
                                      </p:cBhvr>
                                      <p:to>
                                        <p:strVal val="visible"/>
                                      </p:to>
                                    </p:set>
                                    <p:animEffect filter="fade" transition="in">
                                      <p:cBhvr>
                                        <p:cTn dur="1000"/>
                                        <p:tgtEl>
                                          <p:spTgt spid="140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1" name="Shape 1411"/>
        <p:cNvGrpSpPr/>
        <p:nvPr/>
      </p:nvGrpSpPr>
      <p:grpSpPr>
        <a:xfrm>
          <a:off x="0" y="0"/>
          <a:ext cx="0" cy="0"/>
          <a:chOff x="0" y="0"/>
          <a:chExt cx="0" cy="0"/>
        </a:xfrm>
      </p:grpSpPr>
      <p:sp>
        <p:nvSpPr>
          <p:cNvPr id="1412" name="Shape 1412"/>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Refunds</a:t>
            </a:r>
          </a:p>
        </p:txBody>
      </p:sp>
      <p:sp>
        <p:nvSpPr>
          <p:cNvPr id="1413" name="Shape 1413"/>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lnSpc>
                <a:spcPct val="90000"/>
              </a:lnSpc>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Taxpayers can choose to receive their refund either by check or direct deposit</a:t>
            </a:r>
          </a:p>
          <a:p>
            <a:pPr indent="-342900" lvl="0" marL="342900" marR="0" rtl="0" algn="l">
              <a:lnSpc>
                <a:spcPct val="90000"/>
              </a:lnSpc>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Checks take 6-8 weeks to be mailed</a:t>
            </a:r>
          </a:p>
          <a:p>
            <a:pPr indent="-342900" lvl="0" marL="342900" marR="0" rtl="0" algn="l">
              <a:lnSpc>
                <a:spcPct val="90000"/>
              </a:lnSpc>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Electronic deposits will be made in 1-2 weeks</a:t>
            </a:r>
          </a:p>
          <a:p>
            <a:pPr indent="-342900" lvl="0" marL="342900" marR="0" rtl="0" algn="l">
              <a:lnSpc>
                <a:spcPct val="90000"/>
              </a:lnSpc>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Taxpayers can also choose to allocate part of their refund to order savings bonds</a:t>
            </a:r>
          </a:p>
          <a:p>
            <a:pPr indent="-342900" lvl="0" marL="342900" marR="0" rtl="0" algn="l">
              <a:lnSpc>
                <a:spcPct val="90000"/>
              </a:lnSpc>
              <a:spcBef>
                <a:spcPts val="800"/>
              </a:spcBef>
              <a:buClr>
                <a:schemeClr val="dk1"/>
              </a:buClr>
              <a:buSzPts val="4000"/>
              <a:buFont typeface="Noto Sans Symbols"/>
              <a:buNone/>
            </a:pPr>
            <a:r>
              <a:t/>
            </a:r>
            <a:endParaRPr b="0" i="0" sz="4000" u="none" cap="none" strike="noStrike">
              <a:solidFill>
                <a:schemeClr val="dk1"/>
              </a:solidFill>
              <a:latin typeface="Questrial"/>
              <a:ea typeface="Questrial"/>
              <a:cs typeface="Questrial"/>
              <a:sym typeface="Quest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3">
                                            <p:txEl>
                                              <p:pRg end="0" st="0"/>
                                            </p:txEl>
                                          </p:spTgt>
                                        </p:tgtEl>
                                        <p:attrNameLst>
                                          <p:attrName>style.visibility</p:attrName>
                                        </p:attrNameLst>
                                      </p:cBhvr>
                                      <p:to>
                                        <p:strVal val="visible"/>
                                      </p:to>
                                    </p:set>
                                    <p:animEffect filter="fade" transition="in">
                                      <p:cBhvr>
                                        <p:cTn dur="500"/>
                                        <p:tgtEl>
                                          <p:spTgt spid="141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3">
                                            <p:txEl>
                                              <p:pRg end="1" st="1"/>
                                            </p:txEl>
                                          </p:spTgt>
                                        </p:tgtEl>
                                        <p:attrNameLst>
                                          <p:attrName>style.visibility</p:attrName>
                                        </p:attrNameLst>
                                      </p:cBhvr>
                                      <p:to>
                                        <p:strVal val="visible"/>
                                      </p:to>
                                    </p:set>
                                    <p:animEffect filter="fade" transition="in">
                                      <p:cBhvr>
                                        <p:cTn dur="500"/>
                                        <p:tgtEl>
                                          <p:spTgt spid="141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3">
                                            <p:txEl>
                                              <p:pRg end="2" st="2"/>
                                            </p:txEl>
                                          </p:spTgt>
                                        </p:tgtEl>
                                        <p:attrNameLst>
                                          <p:attrName>style.visibility</p:attrName>
                                        </p:attrNameLst>
                                      </p:cBhvr>
                                      <p:to>
                                        <p:strVal val="visible"/>
                                      </p:to>
                                    </p:set>
                                    <p:animEffect filter="fade" transition="in">
                                      <p:cBhvr>
                                        <p:cTn dur="500"/>
                                        <p:tgtEl>
                                          <p:spTgt spid="141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3">
                                            <p:txEl>
                                              <p:pRg end="3" st="3"/>
                                            </p:txEl>
                                          </p:spTgt>
                                        </p:tgtEl>
                                        <p:attrNameLst>
                                          <p:attrName>style.visibility</p:attrName>
                                        </p:attrNameLst>
                                      </p:cBhvr>
                                      <p:to>
                                        <p:strVal val="visible"/>
                                      </p:to>
                                    </p:set>
                                    <p:animEffect filter="fade" transition="in">
                                      <p:cBhvr>
                                        <p:cTn dur="500"/>
                                        <p:tgtEl>
                                          <p:spTgt spid="141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3">
                                            <p:txEl>
                                              <p:pRg end="4" st="4"/>
                                            </p:txEl>
                                          </p:spTgt>
                                        </p:tgtEl>
                                        <p:attrNameLst>
                                          <p:attrName>style.visibility</p:attrName>
                                        </p:attrNameLst>
                                      </p:cBhvr>
                                      <p:to>
                                        <p:strVal val="visible"/>
                                      </p:to>
                                    </p:set>
                                    <p:animEffect filter="fade" transition="in">
                                      <p:cBhvr>
                                        <p:cTn dur="500"/>
                                        <p:tgtEl>
                                          <p:spTgt spid="141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8" name="Shape 1418"/>
        <p:cNvGrpSpPr/>
        <p:nvPr/>
      </p:nvGrpSpPr>
      <p:grpSpPr>
        <a:xfrm>
          <a:off x="0" y="0"/>
          <a:ext cx="0" cy="0"/>
          <a:chOff x="0" y="0"/>
          <a:chExt cx="0" cy="0"/>
        </a:xfrm>
      </p:grpSpPr>
      <p:sp>
        <p:nvSpPr>
          <p:cNvPr id="1419" name="Shape 1419"/>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Refunds: Direct Deposit</a:t>
            </a:r>
          </a:p>
        </p:txBody>
      </p:sp>
      <p:sp>
        <p:nvSpPr>
          <p:cNvPr id="1420" name="Shape 1420"/>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Encourage taxpayers to use direct deposit</a:t>
            </a: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But, refunds will be delayed 4-6 weeks if the routing and account numbers are not valid</a:t>
            </a: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Refunds may only be deposited into their own accounts</a:t>
            </a:r>
          </a:p>
          <a:p>
            <a:pPr indent="-342900" lvl="0" marL="342900" marR="0" rtl="0" algn="l">
              <a:spcBef>
                <a:spcPts val="800"/>
              </a:spcBef>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Refunds can be deposited in up to three accounts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0">
                                            <p:txEl>
                                              <p:pRg end="0" st="0"/>
                                            </p:txEl>
                                          </p:spTgt>
                                        </p:tgtEl>
                                        <p:attrNameLst>
                                          <p:attrName>style.visibility</p:attrName>
                                        </p:attrNameLst>
                                      </p:cBhvr>
                                      <p:to>
                                        <p:strVal val="visible"/>
                                      </p:to>
                                    </p:set>
                                    <p:animEffect filter="fade" transition="in">
                                      <p:cBhvr>
                                        <p:cTn dur="500"/>
                                        <p:tgtEl>
                                          <p:spTgt spid="14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0">
                                            <p:txEl>
                                              <p:pRg end="1" st="1"/>
                                            </p:txEl>
                                          </p:spTgt>
                                        </p:tgtEl>
                                        <p:attrNameLst>
                                          <p:attrName>style.visibility</p:attrName>
                                        </p:attrNameLst>
                                      </p:cBhvr>
                                      <p:to>
                                        <p:strVal val="visible"/>
                                      </p:to>
                                    </p:set>
                                    <p:animEffect filter="fade" transition="in">
                                      <p:cBhvr>
                                        <p:cTn dur="500"/>
                                        <p:tgtEl>
                                          <p:spTgt spid="142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0">
                                            <p:txEl>
                                              <p:pRg end="2" st="2"/>
                                            </p:txEl>
                                          </p:spTgt>
                                        </p:tgtEl>
                                        <p:attrNameLst>
                                          <p:attrName>style.visibility</p:attrName>
                                        </p:attrNameLst>
                                      </p:cBhvr>
                                      <p:to>
                                        <p:strVal val="visible"/>
                                      </p:to>
                                    </p:set>
                                    <p:animEffect filter="fade" transition="in">
                                      <p:cBhvr>
                                        <p:cTn dur="500"/>
                                        <p:tgtEl>
                                          <p:spTgt spid="142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0">
                                            <p:txEl>
                                              <p:pRg end="3" st="3"/>
                                            </p:txEl>
                                          </p:spTgt>
                                        </p:tgtEl>
                                        <p:attrNameLst>
                                          <p:attrName>style.visibility</p:attrName>
                                        </p:attrNameLst>
                                      </p:cBhvr>
                                      <p:to>
                                        <p:strVal val="visible"/>
                                      </p:to>
                                    </p:set>
                                    <p:animEffect filter="fade" transition="in">
                                      <p:cBhvr>
                                        <p:cTn dur="500"/>
                                        <p:tgtEl>
                                          <p:spTgt spid="142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5" name="Shape 1425"/>
        <p:cNvGrpSpPr/>
        <p:nvPr/>
      </p:nvGrpSpPr>
      <p:grpSpPr>
        <a:xfrm>
          <a:off x="0" y="0"/>
          <a:ext cx="0" cy="0"/>
          <a:chOff x="0" y="0"/>
          <a:chExt cx="0" cy="0"/>
        </a:xfrm>
      </p:grpSpPr>
      <p:sp>
        <p:nvSpPr>
          <p:cNvPr id="1426" name="Shape 1426"/>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Tax Due</a:t>
            </a:r>
          </a:p>
        </p:txBody>
      </p:sp>
      <p:sp>
        <p:nvSpPr>
          <p:cNvPr id="1427" name="Shape 1427"/>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lnSpc>
                <a:spcPct val="90000"/>
              </a:lnSpc>
              <a:spcBef>
                <a:spcPts val="0"/>
              </a:spcBef>
              <a:spcAft>
                <a:spcPts val="0"/>
              </a:spcAft>
              <a:buClr>
                <a:schemeClr val="dk1"/>
              </a:buClr>
              <a:buSzPts val="3700"/>
              <a:buFont typeface="Noto Sans Symbols"/>
              <a:buChar char="➢"/>
            </a:pPr>
            <a:r>
              <a:rPr b="0" i="0" lang="en-US" sz="3700" u="none" cap="none" strike="noStrike">
                <a:solidFill>
                  <a:schemeClr val="dk1"/>
                </a:solidFill>
                <a:latin typeface="Questrial"/>
                <a:ea typeface="Questrial"/>
                <a:cs typeface="Questrial"/>
                <a:sym typeface="Questrial"/>
              </a:rPr>
              <a:t>Taxpayers do not have to pay if balance due is less than $1</a:t>
            </a:r>
          </a:p>
          <a:p>
            <a:pPr indent="-342900" lvl="0" marL="342900" marR="0" rtl="0" algn="l">
              <a:lnSpc>
                <a:spcPct val="90000"/>
              </a:lnSpc>
              <a:spcBef>
                <a:spcPts val="740"/>
              </a:spcBef>
              <a:spcAft>
                <a:spcPts val="0"/>
              </a:spcAft>
              <a:buClr>
                <a:schemeClr val="dk1"/>
              </a:buClr>
              <a:buSzPts val="3700"/>
              <a:buFont typeface="Noto Sans Symbols"/>
              <a:buChar char="➢"/>
            </a:pPr>
            <a:r>
              <a:rPr b="0" i="0" lang="en-US" sz="3700" u="none" cap="none" strike="noStrike">
                <a:solidFill>
                  <a:schemeClr val="dk1"/>
                </a:solidFill>
                <a:latin typeface="Questrial"/>
                <a:ea typeface="Questrial"/>
                <a:cs typeface="Questrial"/>
                <a:sym typeface="Questrial"/>
              </a:rPr>
              <a:t>Payment in full is due by the April filing due date, to avoid interest and penalties</a:t>
            </a:r>
          </a:p>
          <a:p>
            <a:pPr indent="-342900" lvl="0" marL="342900" marR="0" rtl="0" algn="l">
              <a:lnSpc>
                <a:spcPct val="90000"/>
              </a:lnSpc>
              <a:spcBef>
                <a:spcPts val="740"/>
              </a:spcBef>
              <a:spcAft>
                <a:spcPts val="0"/>
              </a:spcAft>
              <a:buClr>
                <a:schemeClr val="dk1"/>
              </a:buClr>
              <a:buSzPts val="3700"/>
              <a:buFont typeface="Noto Sans Symbols"/>
              <a:buChar char="➢"/>
            </a:pPr>
            <a:r>
              <a:rPr b="0" i="0" lang="en-US" sz="3700" u="none" cap="none" strike="noStrike">
                <a:solidFill>
                  <a:schemeClr val="dk1"/>
                </a:solidFill>
                <a:latin typeface="Questrial"/>
                <a:ea typeface="Questrial"/>
                <a:cs typeface="Questrial"/>
                <a:sym typeface="Questrial"/>
              </a:rPr>
              <a:t>Taxpayer should file his/her return by the April filing date to avoid a failure-to-file penalty</a:t>
            </a:r>
          </a:p>
          <a:p>
            <a:pPr indent="-342900" lvl="0" marL="342900" marR="0" rtl="0" algn="l">
              <a:lnSpc>
                <a:spcPct val="90000"/>
              </a:lnSpc>
              <a:spcBef>
                <a:spcPts val="740"/>
              </a:spcBef>
              <a:buClr>
                <a:schemeClr val="dk1"/>
              </a:buClr>
              <a:buSzPts val="3700"/>
              <a:buFont typeface="Noto Sans Symbols"/>
              <a:buChar char="➢"/>
            </a:pPr>
            <a:r>
              <a:rPr b="0" i="0" lang="en-US" sz="3700" u="none" cap="none" strike="noStrike">
                <a:solidFill>
                  <a:schemeClr val="dk1"/>
                </a:solidFill>
                <a:latin typeface="Questrial"/>
                <a:ea typeface="Questrial"/>
                <a:cs typeface="Questrial"/>
                <a:sym typeface="Questrial"/>
              </a:rPr>
              <a:t>There are separate penalties for filing late and paying late – the late filing penalty is higher</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7">
                                            <p:txEl>
                                              <p:pRg end="0" st="0"/>
                                            </p:txEl>
                                          </p:spTgt>
                                        </p:tgtEl>
                                        <p:attrNameLst>
                                          <p:attrName>style.visibility</p:attrName>
                                        </p:attrNameLst>
                                      </p:cBhvr>
                                      <p:to>
                                        <p:strVal val="visible"/>
                                      </p:to>
                                    </p:set>
                                    <p:animEffect filter="fade" transition="in">
                                      <p:cBhvr>
                                        <p:cTn dur="500"/>
                                        <p:tgtEl>
                                          <p:spTgt spid="14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7">
                                            <p:txEl>
                                              <p:pRg end="1" st="1"/>
                                            </p:txEl>
                                          </p:spTgt>
                                        </p:tgtEl>
                                        <p:attrNameLst>
                                          <p:attrName>style.visibility</p:attrName>
                                        </p:attrNameLst>
                                      </p:cBhvr>
                                      <p:to>
                                        <p:strVal val="visible"/>
                                      </p:to>
                                    </p:set>
                                    <p:animEffect filter="fade" transition="in">
                                      <p:cBhvr>
                                        <p:cTn dur="500"/>
                                        <p:tgtEl>
                                          <p:spTgt spid="142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7">
                                            <p:txEl>
                                              <p:pRg end="2" st="2"/>
                                            </p:txEl>
                                          </p:spTgt>
                                        </p:tgtEl>
                                        <p:attrNameLst>
                                          <p:attrName>style.visibility</p:attrName>
                                        </p:attrNameLst>
                                      </p:cBhvr>
                                      <p:to>
                                        <p:strVal val="visible"/>
                                      </p:to>
                                    </p:set>
                                    <p:animEffect filter="fade" transition="in">
                                      <p:cBhvr>
                                        <p:cTn dur="500"/>
                                        <p:tgtEl>
                                          <p:spTgt spid="142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7">
                                            <p:txEl>
                                              <p:pRg end="3" st="3"/>
                                            </p:txEl>
                                          </p:spTgt>
                                        </p:tgtEl>
                                        <p:attrNameLst>
                                          <p:attrName>style.visibility</p:attrName>
                                        </p:attrNameLst>
                                      </p:cBhvr>
                                      <p:to>
                                        <p:strVal val="visible"/>
                                      </p:to>
                                    </p:set>
                                    <p:animEffect filter="fade" transition="in">
                                      <p:cBhvr>
                                        <p:cTn dur="500"/>
                                        <p:tgtEl>
                                          <p:spTgt spid="142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2" name="Shape 1432"/>
        <p:cNvGrpSpPr/>
        <p:nvPr/>
      </p:nvGrpSpPr>
      <p:grpSpPr>
        <a:xfrm>
          <a:off x="0" y="0"/>
          <a:ext cx="0" cy="0"/>
          <a:chOff x="0" y="0"/>
          <a:chExt cx="0" cy="0"/>
        </a:xfrm>
      </p:grpSpPr>
      <p:sp>
        <p:nvSpPr>
          <p:cNvPr id="1433" name="Shape 1433"/>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Tax Due</a:t>
            </a:r>
          </a:p>
        </p:txBody>
      </p:sp>
      <p:sp>
        <p:nvSpPr>
          <p:cNvPr id="1434" name="Shape 1434"/>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lnSpc>
                <a:spcPct val="90000"/>
              </a:lnSpc>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Advise taxpayers to file the return on time, even if they cannot pay the full amount owed</a:t>
            </a:r>
          </a:p>
          <a:p>
            <a:pPr indent="-342900" lvl="0" marL="342900" marR="0" rtl="0" algn="l">
              <a:lnSpc>
                <a:spcPct val="90000"/>
              </a:lnSpc>
              <a:spcBef>
                <a:spcPts val="800"/>
              </a:spcBef>
              <a:spcAft>
                <a:spcPts val="0"/>
              </a:spcAft>
              <a:buClr>
                <a:schemeClr val="dk1"/>
              </a:buClr>
              <a:buSzPts val="4000"/>
              <a:buFont typeface="Noto Sans Symbols"/>
              <a:buChar char="➢"/>
            </a:pPr>
            <a:r>
              <a:rPr lang="en-US"/>
              <a:t>P</a:t>
            </a:r>
            <a:r>
              <a:rPr b="0" i="0" lang="en-US" sz="4000" u="none" cap="none" strike="noStrike">
                <a:solidFill>
                  <a:schemeClr val="dk1"/>
                </a:solidFill>
                <a:latin typeface="Questrial"/>
                <a:ea typeface="Questrial"/>
                <a:cs typeface="Questrial"/>
                <a:sym typeface="Questrial"/>
              </a:rPr>
              <a:t>ay as much as possible by the due date to reduce penalties and interest</a:t>
            </a:r>
          </a:p>
          <a:p>
            <a:pPr indent="-342900" lvl="0" marL="342900" marR="0" rtl="0" algn="l">
              <a:lnSpc>
                <a:spcPct val="90000"/>
              </a:lnSpc>
              <a:spcBef>
                <a:spcPts val="800"/>
              </a:spcBef>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Once taxpayers receive a notice, they can pay the remaining amount in full or choose another payment option if needed</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4">
                                            <p:txEl>
                                              <p:pRg end="0" st="0"/>
                                            </p:txEl>
                                          </p:spTgt>
                                        </p:tgtEl>
                                        <p:attrNameLst>
                                          <p:attrName>style.visibility</p:attrName>
                                        </p:attrNameLst>
                                      </p:cBhvr>
                                      <p:to>
                                        <p:strVal val="visible"/>
                                      </p:to>
                                    </p:set>
                                    <p:animEffect filter="fade" transition="in">
                                      <p:cBhvr>
                                        <p:cTn dur="500"/>
                                        <p:tgtEl>
                                          <p:spTgt spid="143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4">
                                            <p:txEl>
                                              <p:pRg end="1" st="1"/>
                                            </p:txEl>
                                          </p:spTgt>
                                        </p:tgtEl>
                                        <p:attrNameLst>
                                          <p:attrName>style.visibility</p:attrName>
                                        </p:attrNameLst>
                                      </p:cBhvr>
                                      <p:to>
                                        <p:strVal val="visible"/>
                                      </p:to>
                                    </p:set>
                                    <p:animEffect filter="fade" transition="in">
                                      <p:cBhvr>
                                        <p:cTn dur="500"/>
                                        <p:tgtEl>
                                          <p:spTgt spid="143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4">
                                            <p:txEl>
                                              <p:pRg end="2" st="2"/>
                                            </p:txEl>
                                          </p:spTgt>
                                        </p:tgtEl>
                                        <p:attrNameLst>
                                          <p:attrName>style.visibility</p:attrName>
                                        </p:attrNameLst>
                                      </p:cBhvr>
                                      <p:to>
                                        <p:strVal val="visible"/>
                                      </p:to>
                                    </p:set>
                                    <p:animEffect filter="fade" transition="in">
                                      <p:cBhvr>
                                        <p:cTn dur="500"/>
                                        <p:tgtEl>
                                          <p:spTgt spid="143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9" name="Shape 1439"/>
        <p:cNvGrpSpPr/>
        <p:nvPr/>
      </p:nvGrpSpPr>
      <p:grpSpPr>
        <a:xfrm>
          <a:off x="0" y="0"/>
          <a:ext cx="0" cy="0"/>
          <a:chOff x="0" y="0"/>
          <a:chExt cx="0" cy="0"/>
        </a:xfrm>
      </p:grpSpPr>
      <p:sp>
        <p:nvSpPr>
          <p:cNvPr id="1440" name="Shape 1440"/>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Tax Due Pay</a:t>
            </a:r>
            <a:r>
              <a:rPr lang="en-US"/>
              <a:t>ment Options</a:t>
            </a:r>
          </a:p>
        </p:txBody>
      </p:sp>
      <p:sp>
        <p:nvSpPr>
          <p:cNvPr id="1441" name="Shape 1441"/>
          <p:cNvSpPr txBox="1"/>
          <p:nvPr>
            <p:ph idx="1" type="body"/>
          </p:nvPr>
        </p:nvSpPr>
        <p:spPr>
          <a:xfrm>
            <a:off x="609600" y="1295403"/>
            <a:ext cx="10972800" cy="4526100"/>
          </a:xfrm>
          <a:prstGeom prst="rect">
            <a:avLst/>
          </a:prstGeom>
          <a:noFill/>
          <a:ln>
            <a:noFill/>
          </a:ln>
        </p:spPr>
        <p:txBody>
          <a:bodyPr anchorCtr="0" anchor="t" bIns="45700" lIns="91425" rIns="91425" wrap="square" tIns="45700">
            <a:noAutofit/>
          </a:bodyPr>
          <a:lstStyle/>
          <a:p>
            <a:pPr indent="-266700" lvl="0" marL="342900" marR="0" rtl="0" algn="l">
              <a:spcBef>
                <a:spcPts val="0"/>
              </a:spcBef>
              <a:spcAft>
                <a:spcPts val="0"/>
              </a:spcAft>
              <a:buClr>
                <a:schemeClr val="dk1"/>
              </a:buClr>
              <a:buSzPts val="2800"/>
              <a:buFont typeface="Noto Sans Symbols"/>
              <a:buChar char="➢"/>
            </a:pPr>
            <a:r>
              <a:rPr lang="en-US" sz="2800"/>
              <a:t>Most common</a:t>
            </a:r>
            <a:r>
              <a:rPr b="0" i="0" lang="en-US" sz="2800" u="none" cap="none" strike="noStrike">
                <a:solidFill>
                  <a:schemeClr val="dk1"/>
                </a:solidFill>
                <a:latin typeface="Questrial"/>
                <a:ea typeface="Questrial"/>
                <a:cs typeface="Questrial"/>
                <a:sym typeface="Questrial"/>
              </a:rPr>
              <a:t>:</a:t>
            </a:r>
          </a:p>
          <a:p>
            <a:pPr indent="-234950" lvl="1" marL="742950" marR="0" rtl="0" algn="l">
              <a:spcBef>
                <a:spcPts val="720"/>
              </a:spcBef>
              <a:spcAft>
                <a:spcPts val="0"/>
              </a:spcAft>
              <a:buClr>
                <a:schemeClr val="dk1"/>
              </a:buClr>
              <a:buSzPts val="2800"/>
              <a:buFont typeface="Arial"/>
              <a:buChar char="•"/>
            </a:pPr>
            <a:r>
              <a:rPr b="0" i="0" lang="en-US" sz="2800" u="none" cap="none" strike="noStrike">
                <a:solidFill>
                  <a:schemeClr val="dk1"/>
                </a:solidFill>
                <a:latin typeface="Questrial"/>
                <a:ea typeface="Questrial"/>
                <a:cs typeface="Questrial"/>
                <a:sym typeface="Questrial"/>
              </a:rPr>
              <a:t>Pay by check or money order with Form 1040-V (Payment Voucher)</a:t>
            </a:r>
          </a:p>
          <a:p>
            <a:pPr indent="-234950" lvl="1" marL="742950" marR="0" rtl="0" algn="l">
              <a:spcBef>
                <a:spcPts val="720"/>
              </a:spcBef>
              <a:buClr>
                <a:schemeClr val="dk1"/>
              </a:buClr>
              <a:buSzPts val="2800"/>
              <a:buFont typeface="Arial"/>
              <a:buChar char="•"/>
            </a:pPr>
            <a:r>
              <a:rPr b="0" i="0" lang="en-US" sz="2800" u="none" cap="none" strike="noStrike">
                <a:solidFill>
                  <a:schemeClr val="dk1"/>
                </a:solidFill>
                <a:latin typeface="Questrial"/>
                <a:ea typeface="Questrial"/>
                <a:cs typeface="Questrial"/>
                <a:sym typeface="Questrial"/>
              </a:rPr>
              <a:t>Pay by direct debit from their checking/savings account on a date that they choose (up to the due date)</a:t>
            </a:r>
          </a:p>
          <a:p>
            <a:pPr indent="-266700" lvl="0" marL="342900" marR="0" rtl="0" algn="l">
              <a:spcBef>
                <a:spcPts val="720"/>
              </a:spcBef>
              <a:buClr>
                <a:schemeClr val="dk1"/>
              </a:buClr>
              <a:buSzPts val="2800"/>
              <a:buFont typeface="Noto Sans Symbols"/>
              <a:buChar char="➢"/>
            </a:pPr>
            <a:r>
              <a:rPr lang="en-US" sz="2800"/>
              <a:t>Least common:</a:t>
            </a:r>
          </a:p>
          <a:p>
            <a:pPr indent="-234950" lvl="1" marL="742950" rtl="0">
              <a:spcBef>
                <a:spcPts val="0"/>
              </a:spcBef>
              <a:buClr>
                <a:schemeClr val="dk1"/>
              </a:buClr>
              <a:buSzPts val="2800"/>
              <a:buFont typeface="Arial"/>
              <a:buChar char="•"/>
            </a:pPr>
            <a:r>
              <a:rPr lang="en-US" sz="2800"/>
              <a:t>Pay with a credit or debit card (convenience fee)</a:t>
            </a:r>
          </a:p>
          <a:p>
            <a:pPr indent="-234950" lvl="1" marL="742950" rtl="0">
              <a:spcBef>
                <a:spcPts val="0"/>
              </a:spcBef>
              <a:buClr>
                <a:schemeClr val="dk1"/>
              </a:buClr>
              <a:buSzPts val="2800"/>
              <a:buFont typeface="Arial"/>
              <a:buChar char="•"/>
            </a:pPr>
            <a:r>
              <a:rPr lang="en-US" sz="2800"/>
              <a:t>Electronic Federal Tax Payment System (EFTPS)</a:t>
            </a:r>
          </a:p>
          <a:p>
            <a:pPr indent="-203200" lvl="2" marL="1143000" rtl="0">
              <a:spcBef>
                <a:spcPts val="0"/>
              </a:spcBef>
              <a:buSzPts val="2800"/>
              <a:buChar char="o"/>
            </a:pPr>
            <a:r>
              <a:rPr lang="en-US" sz="2800" u="sng"/>
              <a:t>www.irs.gov/e-pay</a:t>
            </a:r>
          </a:p>
          <a:p>
            <a:pPr indent="-234950" lvl="1" marL="742950" rtl="0">
              <a:spcBef>
                <a:spcPts val="0"/>
              </a:spcBef>
              <a:buClr>
                <a:schemeClr val="dk1"/>
              </a:buClr>
              <a:buSzPts val="2800"/>
              <a:buFont typeface="Arial"/>
              <a:buChar char="•"/>
            </a:pPr>
            <a:r>
              <a:rPr lang="en-US" sz="2800"/>
              <a:t>IRS Direct Pay</a:t>
            </a:r>
          </a:p>
          <a:p>
            <a:pPr indent="-203200" lvl="2" marL="1143000" rtl="0">
              <a:spcBef>
                <a:spcPts val="0"/>
              </a:spcBef>
              <a:buSzPts val="2800"/>
              <a:buChar char="o"/>
            </a:pPr>
            <a:r>
              <a:rPr lang="en-US" sz="2800"/>
              <a:t>Free, one-time payment system offered through IRS.gov</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0" st="0"/>
                                            </p:txEl>
                                          </p:spTgt>
                                        </p:tgtEl>
                                        <p:attrNameLst>
                                          <p:attrName>style.visibility</p:attrName>
                                        </p:attrNameLst>
                                      </p:cBhvr>
                                      <p:to>
                                        <p:strVal val="visible"/>
                                      </p:to>
                                    </p:set>
                                    <p:animEffect filter="fade" transition="in">
                                      <p:cBhvr>
                                        <p:cTn dur="500"/>
                                        <p:tgtEl>
                                          <p:spTgt spid="14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1" st="1"/>
                                            </p:txEl>
                                          </p:spTgt>
                                        </p:tgtEl>
                                        <p:attrNameLst>
                                          <p:attrName>style.visibility</p:attrName>
                                        </p:attrNameLst>
                                      </p:cBhvr>
                                      <p:to>
                                        <p:strVal val="visible"/>
                                      </p:to>
                                    </p:set>
                                    <p:animEffect filter="fade" transition="in">
                                      <p:cBhvr>
                                        <p:cTn dur="500"/>
                                        <p:tgtEl>
                                          <p:spTgt spid="144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2" st="2"/>
                                            </p:txEl>
                                          </p:spTgt>
                                        </p:tgtEl>
                                        <p:attrNameLst>
                                          <p:attrName>style.visibility</p:attrName>
                                        </p:attrNameLst>
                                      </p:cBhvr>
                                      <p:to>
                                        <p:strVal val="visible"/>
                                      </p:to>
                                    </p:set>
                                    <p:animEffect filter="fade" transition="in">
                                      <p:cBhvr>
                                        <p:cTn dur="500"/>
                                        <p:tgtEl>
                                          <p:spTgt spid="144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3" st="3"/>
                                            </p:txEl>
                                          </p:spTgt>
                                        </p:tgtEl>
                                        <p:attrNameLst>
                                          <p:attrName>style.visibility</p:attrName>
                                        </p:attrNameLst>
                                      </p:cBhvr>
                                      <p:to>
                                        <p:strVal val="visible"/>
                                      </p:to>
                                    </p:set>
                                    <p:animEffect filter="fade" transition="in">
                                      <p:cBhvr>
                                        <p:cTn dur="500"/>
                                        <p:tgtEl>
                                          <p:spTgt spid="144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4" st="4"/>
                                            </p:txEl>
                                          </p:spTgt>
                                        </p:tgtEl>
                                        <p:attrNameLst>
                                          <p:attrName>style.visibility</p:attrName>
                                        </p:attrNameLst>
                                      </p:cBhvr>
                                      <p:to>
                                        <p:strVal val="visible"/>
                                      </p:to>
                                    </p:set>
                                    <p:animEffect filter="fade" transition="in">
                                      <p:cBhvr>
                                        <p:cTn dur="500"/>
                                        <p:tgtEl>
                                          <p:spTgt spid="144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5" st="5"/>
                                            </p:txEl>
                                          </p:spTgt>
                                        </p:tgtEl>
                                        <p:attrNameLst>
                                          <p:attrName>style.visibility</p:attrName>
                                        </p:attrNameLst>
                                      </p:cBhvr>
                                      <p:to>
                                        <p:strVal val="visible"/>
                                      </p:to>
                                    </p:set>
                                    <p:animEffect filter="fade" transition="in">
                                      <p:cBhvr>
                                        <p:cTn dur="500"/>
                                        <p:tgtEl>
                                          <p:spTgt spid="144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6" st="6"/>
                                            </p:txEl>
                                          </p:spTgt>
                                        </p:tgtEl>
                                        <p:attrNameLst>
                                          <p:attrName>style.visibility</p:attrName>
                                        </p:attrNameLst>
                                      </p:cBhvr>
                                      <p:to>
                                        <p:strVal val="visible"/>
                                      </p:to>
                                    </p:set>
                                    <p:animEffect filter="fade" transition="in">
                                      <p:cBhvr>
                                        <p:cTn dur="500"/>
                                        <p:tgtEl>
                                          <p:spTgt spid="144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7" st="7"/>
                                            </p:txEl>
                                          </p:spTgt>
                                        </p:tgtEl>
                                        <p:attrNameLst>
                                          <p:attrName>style.visibility</p:attrName>
                                        </p:attrNameLst>
                                      </p:cBhvr>
                                      <p:to>
                                        <p:strVal val="visible"/>
                                      </p:to>
                                    </p:set>
                                    <p:animEffect filter="fade" transition="in">
                                      <p:cBhvr>
                                        <p:cTn dur="500"/>
                                        <p:tgtEl>
                                          <p:spTgt spid="144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8" st="8"/>
                                            </p:txEl>
                                          </p:spTgt>
                                        </p:tgtEl>
                                        <p:attrNameLst>
                                          <p:attrName>style.visibility</p:attrName>
                                        </p:attrNameLst>
                                      </p:cBhvr>
                                      <p:to>
                                        <p:strVal val="visible"/>
                                      </p:to>
                                    </p:set>
                                    <p:animEffect filter="fade" transition="in">
                                      <p:cBhvr>
                                        <p:cTn dur="500"/>
                                        <p:tgtEl>
                                          <p:spTgt spid="1441">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Adjusted Gross Income (AGI)</a:t>
            </a:r>
          </a:p>
        </p:txBody>
      </p:sp>
      <p:sp>
        <p:nvSpPr>
          <p:cNvPr id="166" name="Shape 166"/>
          <p:cNvSpPr txBox="1"/>
          <p:nvPr>
            <p:ph idx="1" type="body"/>
          </p:nvPr>
        </p:nvSpPr>
        <p:spPr>
          <a:xfrm>
            <a:off x="609600" y="1600203"/>
            <a:ext cx="10972800" cy="18288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Amount of taxable income after adjustments are made</a:t>
            </a:r>
          </a:p>
          <a:p>
            <a:pPr indent="0" lvl="0" marL="114300" marR="0" rtl="0" algn="l">
              <a:spcBef>
                <a:spcPts val="800"/>
              </a:spcBef>
              <a:buClr>
                <a:schemeClr val="dk1"/>
              </a:buClr>
              <a:buFont typeface="Noto Sans Symbols"/>
              <a:buNone/>
            </a:pPr>
            <a:r>
              <a:t/>
            </a:r>
            <a:endParaRPr b="0" i="0" sz="4000" u="none" cap="none" strike="noStrike">
              <a:solidFill>
                <a:schemeClr val="dk1"/>
              </a:solidFill>
              <a:latin typeface="Questrial"/>
              <a:ea typeface="Questrial"/>
              <a:cs typeface="Questrial"/>
              <a:sym typeface="Questrial"/>
            </a:endParaRPr>
          </a:p>
        </p:txBody>
      </p:sp>
      <p:sp>
        <p:nvSpPr>
          <p:cNvPr id="167" name="Shape 167"/>
          <p:cNvSpPr/>
          <p:nvPr/>
        </p:nvSpPr>
        <p:spPr>
          <a:xfrm>
            <a:off x="609600" y="3075057"/>
            <a:ext cx="10972800" cy="708000"/>
          </a:xfrm>
          <a:prstGeom prst="rect">
            <a:avLst/>
          </a:prstGeom>
          <a:solidFill>
            <a:schemeClr val="accent1"/>
          </a:solidFill>
          <a:ln cap="flat" cmpd="sng" w="25400">
            <a:solidFill>
              <a:srgbClr val="B08420"/>
            </a:solidFill>
            <a:prstDash val="solid"/>
            <a:round/>
            <a:headEnd len="med" w="med" type="none"/>
            <a:tailEnd len="med" w="med" type="none"/>
          </a:ln>
        </p:spPr>
        <p:txBody>
          <a:bodyPr anchorCtr="0" anchor="t" bIns="45700" lIns="91425" rIns="91425" wrap="square" tIns="45700">
            <a:noAutofit/>
          </a:bodyPr>
          <a:lstStyle/>
          <a:p>
            <a:pPr indent="0" lvl="0" marL="114300" marR="0" rtl="0" algn="ctr">
              <a:spcBef>
                <a:spcPts val="0"/>
              </a:spcBef>
              <a:buClr>
                <a:schemeClr val="lt1"/>
              </a:buClr>
              <a:buFont typeface="Questrial"/>
              <a:buNone/>
            </a:pPr>
            <a:r>
              <a:rPr b="1" lang="en-US" sz="4000">
                <a:solidFill>
                  <a:schemeClr val="lt1"/>
                </a:solidFill>
                <a:latin typeface="Questrial"/>
                <a:ea typeface="Questrial"/>
                <a:cs typeface="Questrial"/>
                <a:sym typeface="Questrial"/>
              </a:rPr>
              <a:t>AGI is found on Lines 37/38</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0" st="0"/>
                                            </p:txEl>
                                          </p:spTgt>
                                        </p:tgtEl>
                                        <p:attrNameLst>
                                          <p:attrName>style.visibility</p:attrName>
                                        </p:attrNameLst>
                                      </p:cBhvr>
                                      <p:to>
                                        <p:strVal val="visible"/>
                                      </p:to>
                                    </p:set>
                                    <p:animEffect filter="fade" transition="in">
                                      <p:cBhvr>
                                        <p:cTn dur="500"/>
                                        <p:tgtEl>
                                          <p:spTgt spid="1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1" st="1"/>
                                            </p:txEl>
                                          </p:spTgt>
                                        </p:tgtEl>
                                        <p:attrNameLst>
                                          <p:attrName>style.visibility</p:attrName>
                                        </p:attrNameLst>
                                      </p:cBhvr>
                                      <p:to>
                                        <p:strVal val="visible"/>
                                      </p:to>
                                    </p:set>
                                    <p:animEffect filter="fade" transition="in">
                                      <p:cBhvr>
                                        <p:cTn dur="500"/>
                                        <p:tgtEl>
                                          <p:spTgt spid="16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5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6" name="Shape 1446"/>
        <p:cNvGrpSpPr/>
        <p:nvPr/>
      </p:nvGrpSpPr>
      <p:grpSpPr>
        <a:xfrm>
          <a:off x="0" y="0"/>
          <a:ext cx="0" cy="0"/>
          <a:chOff x="0" y="0"/>
          <a:chExt cx="0" cy="0"/>
        </a:xfrm>
      </p:grpSpPr>
      <p:sp>
        <p:nvSpPr>
          <p:cNvPr id="1447" name="Shape 1447"/>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Tax Due: What if the Taxpayer Cannot Pay?</a:t>
            </a:r>
          </a:p>
        </p:txBody>
      </p:sp>
      <p:sp>
        <p:nvSpPr>
          <p:cNvPr id="1448" name="Shape 1448"/>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Pay in full within 120 days</a:t>
            </a: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If taxpayer can pay in full within 120 days, can avoid paying a fee to set up an installment agreement</a:t>
            </a: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Apply online for a payment agreement</a:t>
            </a:r>
          </a:p>
          <a:p>
            <a:pPr indent="-285750" lvl="1" marL="742950" marR="0" rtl="0" algn="l">
              <a:spcBef>
                <a:spcPts val="720"/>
              </a:spcBef>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Taxpayer can apply online for a payment agreement </a:t>
            </a:r>
            <a:r>
              <a:rPr lang="en-US"/>
              <a:t>on</a:t>
            </a:r>
            <a:r>
              <a:rPr b="0" i="0" lang="en-US" sz="3600" u="none" cap="none" strike="noStrike">
                <a:solidFill>
                  <a:schemeClr val="dk1"/>
                </a:solidFill>
                <a:latin typeface="Questrial"/>
                <a:ea typeface="Questrial"/>
                <a:cs typeface="Questrial"/>
                <a:sym typeface="Questrial"/>
              </a:rPr>
              <a:t> IRS.gov </a:t>
            </a:r>
            <a:r>
              <a:rPr lang="en-US"/>
              <a:t>(s</a:t>
            </a:r>
            <a:r>
              <a:rPr b="0" i="0" lang="en-US" sz="3600" u="none" cap="none" strike="noStrike">
                <a:solidFill>
                  <a:schemeClr val="dk1"/>
                </a:solidFill>
                <a:latin typeface="Questrial"/>
                <a:ea typeface="Questrial"/>
                <a:cs typeface="Questrial"/>
                <a:sym typeface="Questrial"/>
              </a:rPr>
              <a:t>earch “Online Payment Agreement” or “OPA”)</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8">
                                            <p:txEl>
                                              <p:pRg end="0" st="0"/>
                                            </p:txEl>
                                          </p:spTgt>
                                        </p:tgtEl>
                                        <p:attrNameLst>
                                          <p:attrName>style.visibility</p:attrName>
                                        </p:attrNameLst>
                                      </p:cBhvr>
                                      <p:to>
                                        <p:strVal val="visible"/>
                                      </p:to>
                                    </p:set>
                                    <p:animEffect filter="fade" transition="in">
                                      <p:cBhvr>
                                        <p:cTn dur="500"/>
                                        <p:tgtEl>
                                          <p:spTgt spid="14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8">
                                            <p:txEl>
                                              <p:pRg end="1" st="1"/>
                                            </p:txEl>
                                          </p:spTgt>
                                        </p:tgtEl>
                                        <p:attrNameLst>
                                          <p:attrName>style.visibility</p:attrName>
                                        </p:attrNameLst>
                                      </p:cBhvr>
                                      <p:to>
                                        <p:strVal val="visible"/>
                                      </p:to>
                                    </p:set>
                                    <p:animEffect filter="fade" transition="in">
                                      <p:cBhvr>
                                        <p:cTn dur="500"/>
                                        <p:tgtEl>
                                          <p:spTgt spid="144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8">
                                            <p:txEl>
                                              <p:pRg end="2" st="2"/>
                                            </p:txEl>
                                          </p:spTgt>
                                        </p:tgtEl>
                                        <p:attrNameLst>
                                          <p:attrName>style.visibility</p:attrName>
                                        </p:attrNameLst>
                                      </p:cBhvr>
                                      <p:to>
                                        <p:strVal val="visible"/>
                                      </p:to>
                                    </p:set>
                                    <p:animEffect filter="fade" transition="in">
                                      <p:cBhvr>
                                        <p:cTn dur="500"/>
                                        <p:tgtEl>
                                          <p:spTgt spid="144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8">
                                            <p:txEl>
                                              <p:pRg end="3" st="3"/>
                                            </p:txEl>
                                          </p:spTgt>
                                        </p:tgtEl>
                                        <p:attrNameLst>
                                          <p:attrName>style.visibility</p:attrName>
                                        </p:attrNameLst>
                                      </p:cBhvr>
                                      <p:to>
                                        <p:strVal val="visible"/>
                                      </p:to>
                                    </p:set>
                                    <p:animEffect filter="fade" transition="in">
                                      <p:cBhvr>
                                        <p:cTn dur="500"/>
                                        <p:tgtEl>
                                          <p:spTgt spid="144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3" name="Shape 1453"/>
        <p:cNvGrpSpPr/>
        <p:nvPr/>
      </p:nvGrpSpPr>
      <p:grpSpPr>
        <a:xfrm>
          <a:off x="0" y="0"/>
          <a:ext cx="0" cy="0"/>
          <a:chOff x="0" y="0"/>
          <a:chExt cx="0" cy="0"/>
        </a:xfrm>
      </p:grpSpPr>
      <p:sp>
        <p:nvSpPr>
          <p:cNvPr id="1454" name="Shape 1454"/>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Tax Due: Undue Hardship</a:t>
            </a:r>
          </a:p>
        </p:txBody>
      </p:sp>
      <p:sp>
        <p:nvSpPr>
          <p:cNvPr id="1455" name="Shape 1455"/>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3700"/>
              <a:buFont typeface="Noto Sans Symbols"/>
              <a:buChar char="➢"/>
            </a:pPr>
            <a:r>
              <a:rPr b="0" i="0" lang="en-US" sz="3700" u="none" cap="none" strike="noStrike">
                <a:solidFill>
                  <a:schemeClr val="dk1"/>
                </a:solidFill>
                <a:latin typeface="Questrial"/>
                <a:ea typeface="Questrial"/>
                <a:cs typeface="Questrial"/>
                <a:sym typeface="Questrial"/>
              </a:rPr>
              <a:t>Taxpayers who can show they will have a substantial financial difficulty if they pay their tax on the due date are considered to have </a:t>
            </a:r>
            <a:r>
              <a:rPr b="1" i="1" lang="en-US" sz="3700" u="none" cap="none" strike="noStrike">
                <a:solidFill>
                  <a:schemeClr val="dk1"/>
                </a:solidFill>
                <a:latin typeface="Questrial"/>
                <a:ea typeface="Questrial"/>
                <a:cs typeface="Questrial"/>
                <a:sym typeface="Questrial"/>
              </a:rPr>
              <a:t>undue</a:t>
            </a:r>
            <a:r>
              <a:rPr b="0" i="1" lang="en-US" sz="3700" u="none" cap="none" strike="noStrike">
                <a:solidFill>
                  <a:schemeClr val="dk1"/>
                </a:solidFill>
                <a:latin typeface="Questrial"/>
                <a:ea typeface="Questrial"/>
                <a:cs typeface="Questrial"/>
                <a:sym typeface="Questrial"/>
              </a:rPr>
              <a:t> </a:t>
            </a:r>
            <a:r>
              <a:rPr b="0" i="0" lang="en-US" sz="3700" u="none" cap="none" strike="noStrike">
                <a:solidFill>
                  <a:schemeClr val="dk1"/>
                </a:solidFill>
                <a:latin typeface="Questrial"/>
                <a:ea typeface="Questrial"/>
                <a:cs typeface="Questrial"/>
                <a:sym typeface="Questrial"/>
              </a:rPr>
              <a:t>hardship.</a:t>
            </a:r>
          </a:p>
          <a:p>
            <a:pPr indent="-342900" lvl="0" marL="342900" marR="0" rtl="0" algn="l">
              <a:spcBef>
                <a:spcPts val="740"/>
              </a:spcBef>
              <a:spcAft>
                <a:spcPts val="0"/>
              </a:spcAft>
              <a:buClr>
                <a:schemeClr val="dk1"/>
              </a:buClr>
              <a:buSzPts val="3700"/>
              <a:buFont typeface="Noto Sans Symbols"/>
              <a:buChar char="➢"/>
            </a:pPr>
            <a:r>
              <a:rPr b="0" i="0" lang="en-US" sz="3700" u="none" cap="none" strike="noStrike">
                <a:solidFill>
                  <a:schemeClr val="dk1"/>
                </a:solidFill>
                <a:latin typeface="Questrial"/>
                <a:ea typeface="Questrial"/>
                <a:cs typeface="Questrial"/>
                <a:sym typeface="Questrial"/>
              </a:rPr>
              <a:t>Can request an extension by filing Form 1127 (out of scope) by the due date</a:t>
            </a:r>
          </a:p>
          <a:p>
            <a:pPr indent="-285750" lvl="1" marL="742950" marR="0" rtl="0" algn="l">
              <a:spcBef>
                <a:spcPts val="666"/>
              </a:spcBef>
              <a:spcAft>
                <a:spcPts val="0"/>
              </a:spcAft>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Advise them to visit or call the local IRS office</a:t>
            </a:r>
          </a:p>
          <a:p>
            <a:pPr indent="-342900" lvl="0" marL="342900" marR="0" rtl="0" algn="l">
              <a:spcBef>
                <a:spcPts val="740"/>
              </a:spcBef>
              <a:spcAft>
                <a:spcPts val="0"/>
              </a:spcAft>
              <a:buClr>
                <a:schemeClr val="dk1"/>
              </a:buClr>
              <a:buSzPts val="3700"/>
              <a:buFont typeface="Noto Sans Symbols"/>
              <a:buChar char="➢"/>
            </a:pPr>
            <a:r>
              <a:rPr b="0" i="0" lang="en-US" sz="3700" u="none" cap="none" strike="noStrike">
                <a:solidFill>
                  <a:schemeClr val="dk1"/>
                </a:solidFill>
                <a:latin typeface="Questrial"/>
                <a:ea typeface="Questrial"/>
                <a:cs typeface="Questrial"/>
                <a:sym typeface="Questrial"/>
              </a:rPr>
              <a:t>Undue hardship is MORE than inconvenience!</a:t>
            </a:r>
          </a:p>
          <a:p>
            <a:pPr indent="-342900" lvl="0" marL="342900" marR="0" rtl="0" algn="l">
              <a:spcBef>
                <a:spcPts val="740"/>
              </a:spcBef>
              <a:spcAft>
                <a:spcPts val="0"/>
              </a:spcAft>
              <a:buClr>
                <a:schemeClr val="dk1"/>
              </a:buClr>
              <a:buSzPts val="3700"/>
              <a:buFont typeface="Noto Sans Symbols"/>
              <a:buNone/>
            </a:pPr>
            <a:r>
              <a:t/>
            </a:r>
            <a:endParaRPr b="0" i="0" sz="3700" u="none" cap="none" strike="noStrike">
              <a:solidFill>
                <a:schemeClr val="dk1"/>
              </a:solidFill>
              <a:latin typeface="Questrial"/>
              <a:ea typeface="Questrial"/>
              <a:cs typeface="Questrial"/>
              <a:sym typeface="Questrial"/>
            </a:endParaRPr>
          </a:p>
          <a:p>
            <a:pPr indent="-342900" lvl="0" marL="342900" marR="0" rtl="0" algn="l">
              <a:spcBef>
                <a:spcPts val="740"/>
              </a:spcBef>
              <a:buClr>
                <a:schemeClr val="dk1"/>
              </a:buClr>
              <a:buSzPts val="3700"/>
              <a:buFont typeface="Noto Sans Symbols"/>
              <a:buNone/>
            </a:pPr>
            <a:r>
              <a:t/>
            </a:r>
            <a:endParaRPr b="0" i="0" sz="3700" u="none" cap="none" strike="noStrike">
              <a:solidFill>
                <a:schemeClr val="dk1"/>
              </a:solidFill>
              <a:latin typeface="Questrial"/>
              <a:ea typeface="Questrial"/>
              <a:cs typeface="Questrial"/>
              <a:sym typeface="Quest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5">
                                            <p:txEl>
                                              <p:pRg end="0" st="0"/>
                                            </p:txEl>
                                          </p:spTgt>
                                        </p:tgtEl>
                                        <p:attrNameLst>
                                          <p:attrName>style.visibility</p:attrName>
                                        </p:attrNameLst>
                                      </p:cBhvr>
                                      <p:to>
                                        <p:strVal val="visible"/>
                                      </p:to>
                                    </p:set>
                                    <p:animEffect filter="fade" transition="in">
                                      <p:cBhvr>
                                        <p:cTn dur="500"/>
                                        <p:tgtEl>
                                          <p:spTgt spid="14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5">
                                            <p:txEl>
                                              <p:pRg end="1" st="1"/>
                                            </p:txEl>
                                          </p:spTgt>
                                        </p:tgtEl>
                                        <p:attrNameLst>
                                          <p:attrName>style.visibility</p:attrName>
                                        </p:attrNameLst>
                                      </p:cBhvr>
                                      <p:to>
                                        <p:strVal val="visible"/>
                                      </p:to>
                                    </p:set>
                                    <p:animEffect filter="fade" transition="in">
                                      <p:cBhvr>
                                        <p:cTn dur="500"/>
                                        <p:tgtEl>
                                          <p:spTgt spid="145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5">
                                            <p:txEl>
                                              <p:pRg end="2" st="2"/>
                                            </p:txEl>
                                          </p:spTgt>
                                        </p:tgtEl>
                                        <p:attrNameLst>
                                          <p:attrName>style.visibility</p:attrName>
                                        </p:attrNameLst>
                                      </p:cBhvr>
                                      <p:to>
                                        <p:strVal val="visible"/>
                                      </p:to>
                                    </p:set>
                                    <p:animEffect filter="fade" transition="in">
                                      <p:cBhvr>
                                        <p:cTn dur="500"/>
                                        <p:tgtEl>
                                          <p:spTgt spid="145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5">
                                            <p:txEl>
                                              <p:pRg end="3" st="3"/>
                                            </p:txEl>
                                          </p:spTgt>
                                        </p:tgtEl>
                                        <p:attrNameLst>
                                          <p:attrName>style.visibility</p:attrName>
                                        </p:attrNameLst>
                                      </p:cBhvr>
                                      <p:to>
                                        <p:strVal val="visible"/>
                                      </p:to>
                                    </p:set>
                                    <p:animEffect filter="fade" transition="in">
                                      <p:cBhvr>
                                        <p:cTn dur="500"/>
                                        <p:tgtEl>
                                          <p:spTgt spid="145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5">
                                            <p:txEl>
                                              <p:pRg end="4" st="4"/>
                                            </p:txEl>
                                          </p:spTgt>
                                        </p:tgtEl>
                                        <p:attrNameLst>
                                          <p:attrName>style.visibility</p:attrName>
                                        </p:attrNameLst>
                                      </p:cBhvr>
                                      <p:to>
                                        <p:strVal val="visible"/>
                                      </p:to>
                                    </p:set>
                                    <p:animEffect filter="fade" transition="in">
                                      <p:cBhvr>
                                        <p:cTn dur="500"/>
                                        <p:tgtEl>
                                          <p:spTgt spid="145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5">
                                            <p:txEl>
                                              <p:pRg end="5" st="5"/>
                                            </p:txEl>
                                          </p:spTgt>
                                        </p:tgtEl>
                                        <p:attrNameLst>
                                          <p:attrName>style.visibility</p:attrName>
                                        </p:attrNameLst>
                                      </p:cBhvr>
                                      <p:to>
                                        <p:strVal val="visible"/>
                                      </p:to>
                                    </p:set>
                                    <p:animEffect filter="fade" transition="in">
                                      <p:cBhvr>
                                        <p:cTn dur="500"/>
                                        <p:tgtEl>
                                          <p:spTgt spid="1455">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9" name="Shape 1459"/>
        <p:cNvGrpSpPr/>
        <p:nvPr/>
      </p:nvGrpSpPr>
      <p:grpSpPr>
        <a:xfrm>
          <a:off x="0" y="0"/>
          <a:ext cx="0" cy="0"/>
          <a:chOff x="0" y="0"/>
          <a:chExt cx="0" cy="0"/>
        </a:xfrm>
      </p:grpSpPr>
      <p:sp>
        <p:nvSpPr>
          <p:cNvPr id="1460" name="Shape 1460"/>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Tax Due: Estimated Tax Penalty</a:t>
            </a:r>
          </a:p>
        </p:txBody>
      </p:sp>
      <p:sp>
        <p:nvSpPr>
          <p:cNvPr id="1461" name="Shape 1461"/>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11150" lvl="0" marL="342900" marR="0" rtl="0" algn="l">
              <a:lnSpc>
                <a:spcPct val="90000"/>
              </a:lnSpc>
              <a:spcBef>
                <a:spcPts val="0"/>
              </a:spcBef>
              <a:spcAft>
                <a:spcPts val="0"/>
              </a:spcAft>
              <a:buClr>
                <a:srgbClr val="C00000"/>
              </a:buClr>
              <a:buSzPts val="3200"/>
              <a:buFont typeface="Noto Sans Symbols"/>
              <a:buChar char="➢"/>
            </a:pPr>
            <a:r>
              <a:rPr b="1" i="0" lang="en-US" sz="3200" u="none" cap="none" strike="noStrike">
                <a:solidFill>
                  <a:srgbClr val="C00000"/>
                </a:solidFill>
                <a:latin typeface="Questrial"/>
                <a:ea typeface="Questrial"/>
                <a:cs typeface="Questrial"/>
                <a:sym typeface="Questrial"/>
              </a:rPr>
              <a:t>Out of Scope for VITA!</a:t>
            </a:r>
          </a:p>
          <a:p>
            <a:pPr indent="-311150" lvl="0" marL="342900" marR="0" rtl="0" algn="l">
              <a:lnSpc>
                <a:spcPct val="90000"/>
              </a:lnSpc>
              <a:spcBef>
                <a:spcPts val="740"/>
              </a:spcBef>
              <a:spcAft>
                <a:spcPts val="0"/>
              </a:spcAft>
              <a:buClr>
                <a:schemeClr val="dk1"/>
              </a:buClr>
              <a:buSzPts val="3200"/>
              <a:buFont typeface="Noto Sans Symbols"/>
              <a:buChar char="➢"/>
            </a:pPr>
            <a:r>
              <a:rPr b="0" i="0" lang="en-US" sz="3200" u="none" cap="none" strike="noStrike">
                <a:solidFill>
                  <a:schemeClr val="dk1"/>
                </a:solidFill>
                <a:latin typeface="Questrial"/>
                <a:ea typeface="Questrial"/>
                <a:cs typeface="Questrial"/>
                <a:sym typeface="Questrial"/>
              </a:rPr>
              <a:t>Calculated on Form 2210 and reported in the Amount You Owe section on Form 1040</a:t>
            </a:r>
          </a:p>
          <a:p>
            <a:pPr indent="-311150" lvl="0" marL="342900" marR="0" rtl="0" algn="l">
              <a:lnSpc>
                <a:spcPct val="90000"/>
              </a:lnSpc>
              <a:spcBef>
                <a:spcPts val="740"/>
              </a:spcBef>
              <a:spcAft>
                <a:spcPts val="0"/>
              </a:spcAft>
              <a:buClr>
                <a:schemeClr val="dk1"/>
              </a:buClr>
              <a:buSzPts val="3200"/>
              <a:buFont typeface="Noto Sans Symbols"/>
              <a:buChar char="➢"/>
            </a:pPr>
            <a:r>
              <a:rPr b="0" i="0" lang="en-US" sz="3200" u="none" cap="none" strike="noStrike">
                <a:solidFill>
                  <a:schemeClr val="dk1"/>
                </a:solidFill>
                <a:latin typeface="Questrial"/>
                <a:ea typeface="Questrial"/>
                <a:cs typeface="Questrial"/>
                <a:sym typeface="Questrial"/>
              </a:rPr>
              <a:t>Taxpayers must make estimated tax payments if they expect to owe at least $1,000 and their withholding and credits will be less than the smaller of:</a:t>
            </a:r>
          </a:p>
          <a:p>
            <a:pPr indent="-285750" lvl="1" marL="742950" marR="0" rtl="0" algn="l">
              <a:lnSpc>
                <a:spcPct val="90000"/>
              </a:lnSpc>
              <a:spcBef>
                <a:spcPts val="666"/>
              </a:spcBef>
              <a:spcAft>
                <a:spcPts val="0"/>
              </a:spcAft>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90% of the tax shown on the current return</a:t>
            </a:r>
          </a:p>
          <a:p>
            <a:pPr indent="-285750" lvl="1" marL="742950" marR="0" rtl="0" algn="l">
              <a:lnSpc>
                <a:spcPct val="90000"/>
              </a:lnSpc>
              <a:spcBef>
                <a:spcPts val="666"/>
              </a:spcBef>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100% of the tax shown on the prior year return</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1">
                                            <p:txEl>
                                              <p:pRg end="0" st="0"/>
                                            </p:txEl>
                                          </p:spTgt>
                                        </p:tgtEl>
                                        <p:attrNameLst>
                                          <p:attrName>style.visibility</p:attrName>
                                        </p:attrNameLst>
                                      </p:cBhvr>
                                      <p:to>
                                        <p:strVal val="visible"/>
                                      </p:to>
                                    </p:set>
                                    <p:animEffect filter="fade" transition="in">
                                      <p:cBhvr>
                                        <p:cTn dur="500"/>
                                        <p:tgtEl>
                                          <p:spTgt spid="14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1">
                                            <p:txEl>
                                              <p:pRg end="1" st="1"/>
                                            </p:txEl>
                                          </p:spTgt>
                                        </p:tgtEl>
                                        <p:attrNameLst>
                                          <p:attrName>style.visibility</p:attrName>
                                        </p:attrNameLst>
                                      </p:cBhvr>
                                      <p:to>
                                        <p:strVal val="visible"/>
                                      </p:to>
                                    </p:set>
                                    <p:animEffect filter="fade" transition="in">
                                      <p:cBhvr>
                                        <p:cTn dur="500"/>
                                        <p:tgtEl>
                                          <p:spTgt spid="146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1">
                                            <p:txEl>
                                              <p:pRg end="2" st="2"/>
                                            </p:txEl>
                                          </p:spTgt>
                                        </p:tgtEl>
                                        <p:attrNameLst>
                                          <p:attrName>style.visibility</p:attrName>
                                        </p:attrNameLst>
                                      </p:cBhvr>
                                      <p:to>
                                        <p:strVal val="visible"/>
                                      </p:to>
                                    </p:set>
                                    <p:animEffect filter="fade" transition="in">
                                      <p:cBhvr>
                                        <p:cTn dur="500"/>
                                        <p:tgtEl>
                                          <p:spTgt spid="146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1">
                                            <p:txEl>
                                              <p:pRg end="3" st="3"/>
                                            </p:txEl>
                                          </p:spTgt>
                                        </p:tgtEl>
                                        <p:attrNameLst>
                                          <p:attrName>style.visibility</p:attrName>
                                        </p:attrNameLst>
                                      </p:cBhvr>
                                      <p:to>
                                        <p:strVal val="visible"/>
                                      </p:to>
                                    </p:set>
                                    <p:animEffect filter="fade" transition="in">
                                      <p:cBhvr>
                                        <p:cTn dur="500"/>
                                        <p:tgtEl>
                                          <p:spTgt spid="146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1">
                                            <p:txEl>
                                              <p:pRg end="4" st="4"/>
                                            </p:txEl>
                                          </p:spTgt>
                                        </p:tgtEl>
                                        <p:attrNameLst>
                                          <p:attrName>style.visibility</p:attrName>
                                        </p:attrNameLst>
                                      </p:cBhvr>
                                      <p:to>
                                        <p:strVal val="visible"/>
                                      </p:to>
                                    </p:set>
                                    <p:animEffect filter="fade" transition="in">
                                      <p:cBhvr>
                                        <p:cTn dur="500"/>
                                        <p:tgtEl>
                                          <p:spTgt spid="146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6" name="Shape 1466"/>
        <p:cNvGrpSpPr/>
        <p:nvPr/>
      </p:nvGrpSpPr>
      <p:grpSpPr>
        <a:xfrm>
          <a:off x="0" y="0"/>
          <a:ext cx="0" cy="0"/>
          <a:chOff x="0" y="0"/>
          <a:chExt cx="0" cy="0"/>
        </a:xfrm>
      </p:grpSpPr>
      <p:sp>
        <p:nvSpPr>
          <p:cNvPr id="1467" name="Shape 1467"/>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Tax Due</a:t>
            </a:r>
          </a:p>
        </p:txBody>
      </p:sp>
      <p:sp>
        <p:nvSpPr>
          <p:cNvPr id="1468" name="Shape 1468"/>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To avoid having tax due next year:</a:t>
            </a: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Adjust withholding on Form W-4 (from employer)</a:t>
            </a:r>
          </a:p>
          <a:p>
            <a:pPr indent="-228600" lvl="2" marL="1143000" marR="0" rtl="0" algn="l">
              <a:spcBef>
                <a:spcPts val="640"/>
              </a:spcBef>
              <a:spcAft>
                <a:spcPts val="0"/>
              </a:spcAft>
              <a:buClr>
                <a:schemeClr val="dk1"/>
              </a:buClr>
              <a:buSzPts val="3200"/>
              <a:buFont typeface="Courier New"/>
              <a:buChar char="o"/>
            </a:pPr>
            <a:r>
              <a:rPr b="0" i="0" lang="en-US" sz="3200" u="none" cap="none" strike="noStrike">
                <a:solidFill>
                  <a:schemeClr val="dk1"/>
                </a:solidFill>
                <a:latin typeface="Questrial"/>
                <a:ea typeface="Questrial"/>
                <a:cs typeface="Questrial"/>
                <a:sym typeface="Questrial"/>
              </a:rPr>
              <a:t>Taxpayers should submit a revised form when there is a change in life events (marriage, child, etc.)</a:t>
            </a: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Make quarterly estimated tax payments </a:t>
            </a:r>
          </a:p>
          <a:p>
            <a:pPr indent="-228600" lvl="2" marL="1143000" marR="0" rtl="0" algn="l">
              <a:spcBef>
                <a:spcPts val="640"/>
              </a:spcBef>
              <a:buClr>
                <a:schemeClr val="dk1"/>
              </a:buClr>
              <a:buSzPts val="3200"/>
              <a:buFont typeface="Courier New"/>
              <a:buChar char="o"/>
            </a:pPr>
            <a:r>
              <a:rPr b="0" i="0" lang="en-US" sz="3200" u="none" cap="none" strike="noStrike">
                <a:solidFill>
                  <a:schemeClr val="dk1"/>
                </a:solidFill>
                <a:latin typeface="Questrial"/>
                <a:ea typeface="Questrial"/>
                <a:cs typeface="Questrial"/>
                <a:sym typeface="Questrial"/>
              </a:rPr>
              <a:t>Out of Scope for VITA!</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8">
                                            <p:txEl>
                                              <p:pRg end="0" st="0"/>
                                            </p:txEl>
                                          </p:spTgt>
                                        </p:tgtEl>
                                        <p:attrNameLst>
                                          <p:attrName>style.visibility</p:attrName>
                                        </p:attrNameLst>
                                      </p:cBhvr>
                                      <p:to>
                                        <p:strVal val="visible"/>
                                      </p:to>
                                    </p:set>
                                    <p:animEffect filter="fade" transition="in">
                                      <p:cBhvr>
                                        <p:cTn dur="500"/>
                                        <p:tgtEl>
                                          <p:spTgt spid="146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8">
                                            <p:txEl>
                                              <p:pRg end="1" st="1"/>
                                            </p:txEl>
                                          </p:spTgt>
                                        </p:tgtEl>
                                        <p:attrNameLst>
                                          <p:attrName>style.visibility</p:attrName>
                                        </p:attrNameLst>
                                      </p:cBhvr>
                                      <p:to>
                                        <p:strVal val="visible"/>
                                      </p:to>
                                    </p:set>
                                    <p:animEffect filter="fade" transition="in">
                                      <p:cBhvr>
                                        <p:cTn dur="500"/>
                                        <p:tgtEl>
                                          <p:spTgt spid="146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8">
                                            <p:txEl>
                                              <p:pRg end="2" st="2"/>
                                            </p:txEl>
                                          </p:spTgt>
                                        </p:tgtEl>
                                        <p:attrNameLst>
                                          <p:attrName>style.visibility</p:attrName>
                                        </p:attrNameLst>
                                      </p:cBhvr>
                                      <p:to>
                                        <p:strVal val="visible"/>
                                      </p:to>
                                    </p:set>
                                    <p:animEffect filter="fade" transition="in">
                                      <p:cBhvr>
                                        <p:cTn dur="500"/>
                                        <p:tgtEl>
                                          <p:spTgt spid="146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8">
                                            <p:txEl>
                                              <p:pRg end="3" st="3"/>
                                            </p:txEl>
                                          </p:spTgt>
                                        </p:tgtEl>
                                        <p:attrNameLst>
                                          <p:attrName>style.visibility</p:attrName>
                                        </p:attrNameLst>
                                      </p:cBhvr>
                                      <p:to>
                                        <p:strVal val="visible"/>
                                      </p:to>
                                    </p:set>
                                    <p:animEffect filter="fade" transition="in">
                                      <p:cBhvr>
                                        <p:cTn dur="500"/>
                                        <p:tgtEl>
                                          <p:spTgt spid="146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8">
                                            <p:txEl>
                                              <p:pRg end="4" st="4"/>
                                            </p:txEl>
                                          </p:spTgt>
                                        </p:tgtEl>
                                        <p:attrNameLst>
                                          <p:attrName>style.visibility</p:attrName>
                                        </p:attrNameLst>
                                      </p:cBhvr>
                                      <p:to>
                                        <p:strVal val="visible"/>
                                      </p:to>
                                    </p:set>
                                    <p:animEffect filter="fade" transition="in">
                                      <p:cBhvr>
                                        <p:cTn dur="500"/>
                                        <p:tgtEl>
                                          <p:spTgt spid="146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3" name="Shape 1473"/>
        <p:cNvGrpSpPr/>
        <p:nvPr/>
      </p:nvGrpSpPr>
      <p:grpSpPr>
        <a:xfrm>
          <a:off x="0" y="0"/>
          <a:ext cx="0" cy="0"/>
          <a:chOff x="0" y="0"/>
          <a:chExt cx="0" cy="0"/>
        </a:xfrm>
      </p:grpSpPr>
      <p:pic>
        <p:nvPicPr>
          <p:cNvPr descr="Impact-logo_SaveFirst-green.eps" id="1474" name="Shape 1474"/>
          <p:cNvPicPr preferRelativeResize="0"/>
          <p:nvPr/>
        </p:nvPicPr>
        <p:blipFill rotWithShape="1">
          <a:blip r:embed="rId3">
            <a:alphaModFix/>
          </a:blip>
          <a:srcRect b="34976" l="19563" r="20645" t="31741"/>
          <a:stretch/>
        </p:blipFill>
        <p:spPr>
          <a:xfrm>
            <a:off x="1440089" y="625475"/>
            <a:ext cx="9264600" cy="4243500"/>
          </a:xfrm>
          <a:prstGeom prst="rect">
            <a:avLst/>
          </a:prstGeom>
          <a:noFill/>
          <a:ln>
            <a:noFill/>
          </a:ln>
        </p:spPr>
      </p:pic>
      <p:sp>
        <p:nvSpPr>
          <p:cNvPr id="1475" name="Shape 1475"/>
          <p:cNvSpPr/>
          <p:nvPr/>
        </p:nvSpPr>
        <p:spPr>
          <a:xfrm>
            <a:off x="1524003" y="-184666"/>
            <a:ext cx="184800" cy="369300"/>
          </a:xfrm>
          <a:prstGeom prst="rect">
            <a:avLst/>
          </a:prstGeom>
          <a:noFill/>
          <a:ln>
            <a:noFill/>
          </a:ln>
        </p:spPr>
        <p:txBody>
          <a:bodyPr anchorCtr="0" anchor="ctr"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1476" name="Shape 1476"/>
          <p:cNvSpPr/>
          <p:nvPr/>
        </p:nvSpPr>
        <p:spPr>
          <a:xfrm>
            <a:off x="1587500" y="-136525"/>
            <a:ext cx="304800" cy="30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1477" name="Shape 1477"/>
          <p:cNvSpPr/>
          <p:nvPr/>
        </p:nvSpPr>
        <p:spPr>
          <a:xfrm>
            <a:off x="1739900" y="15875"/>
            <a:ext cx="304800" cy="30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1478" name="Shape 1478"/>
          <p:cNvSpPr/>
          <p:nvPr/>
        </p:nvSpPr>
        <p:spPr>
          <a:xfrm>
            <a:off x="1892300" y="168275"/>
            <a:ext cx="304800" cy="30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id="1479" name="Shape 1479"/>
          <p:cNvSpPr txBox="1"/>
          <p:nvPr/>
        </p:nvSpPr>
        <p:spPr>
          <a:xfrm>
            <a:off x="-1461427" y="1481721"/>
            <a:ext cx="184800" cy="3693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id="1480" name="Shape 1480"/>
          <p:cNvSpPr txBox="1"/>
          <p:nvPr/>
        </p:nvSpPr>
        <p:spPr>
          <a:xfrm>
            <a:off x="1708732" y="5173794"/>
            <a:ext cx="8727300" cy="10122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lang="en-US" sz="5400">
                <a:solidFill>
                  <a:schemeClr val="dk2"/>
                </a:solidFill>
                <a:latin typeface="Questrial"/>
                <a:ea typeface="Questrial"/>
                <a:cs typeface="Questrial"/>
                <a:sym typeface="Questrial"/>
              </a:rPr>
              <a:t>Affordable Care Act</a:t>
            </a:r>
          </a:p>
        </p:txBody>
      </p:sp>
    </p:spTree>
  </p:cSld>
  <p:clrMapOvr>
    <a:masterClrMapping/>
  </p:clrMapOvr>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5" name="Shape 1485"/>
        <p:cNvGrpSpPr/>
        <p:nvPr/>
      </p:nvGrpSpPr>
      <p:grpSpPr>
        <a:xfrm>
          <a:off x="0" y="0"/>
          <a:ext cx="0" cy="0"/>
          <a:chOff x="0" y="0"/>
          <a:chExt cx="0" cy="0"/>
        </a:xfrm>
      </p:grpSpPr>
      <p:sp>
        <p:nvSpPr>
          <p:cNvPr id="1486" name="Shape 1486"/>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What is the Affordable Care Act (ACA)?</a:t>
            </a:r>
          </a:p>
        </p:txBody>
      </p:sp>
      <p:sp>
        <p:nvSpPr>
          <p:cNvPr id="1487" name="Shape 1487"/>
          <p:cNvSpPr txBox="1"/>
          <p:nvPr>
            <p:ph idx="1" type="body"/>
          </p:nvPr>
        </p:nvSpPr>
        <p:spPr>
          <a:xfrm>
            <a:off x="609600" y="1447803"/>
            <a:ext cx="10972800" cy="4526100"/>
          </a:xfrm>
          <a:prstGeom prst="rect">
            <a:avLst/>
          </a:prstGeom>
          <a:noFill/>
          <a:ln>
            <a:noFill/>
          </a:ln>
        </p:spPr>
        <p:txBody>
          <a:bodyPr anchorCtr="0" anchor="t" bIns="45700" lIns="91425" rIns="91425" wrap="square" tIns="45700">
            <a:noAutofit/>
          </a:bodyPr>
          <a:lstStyle/>
          <a:p>
            <a:pPr indent="-342900" lvl="0" marL="342900" marR="0" rtl="0" algn="l">
              <a:lnSpc>
                <a:spcPct val="80000"/>
              </a:lnSpc>
              <a:spcBef>
                <a:spcPts val="0"/>
              </a:spcBef>
              <a:spcAft>
                <a:spcPts val="0"/>
              </a:spcAft>
              <a:buClr>
                <a:schemeClr val="dk1"/>
              </a:buClr>
              <a:buSzPts val="3400"/>
              <a:buFont typeface="Noto Sans Symbols"/>
              <a:buChar char="➢"/>
            </a:pPr>
            <a:r>
              <a:rPr b="0" i="0" lang="en-US" sz="3400" u="none" cap="none" strike="noStrike">
                <a:solidFill>
                  <a:schemeClr val="dk1"/>
                </a:solidFill>
                <a:latin typeface="Questrial"/>
                <a:ea typeface="Questrial"/>
                <a:cs typeface="Questrial"/>
                <a:sym typeface="Questrial"/>
              </a:rPr>
              <a:t>The federal government, state governments, insurers, employers, and individuals share responsibility for improving the quality and availability of health insurance coverage in the United States</a:t>
            </a:r>
          </a:p>
          <a:p>
            <a:pPr indent="-342900" lvl="0" marL="342900" marR="0" rtl="0" algn="l">
              <a:lnSpc>
                <a:spcPct val="80000"/>
              </a:lnSpc>
              <a:spcBef>
                <a:spcPts val="680"/>
              </a:spcBef>
              <a:spcAft>
                <a:spcPts val="0"/>
              </a:spcAft>
              <a:buClr>
                <a:schemeClr val="dk1"/>
              </a:buClr>
              <a:buSzPts val="3400"/>
              <a:buFont typeface="Noto Sans Symbols"/>
              <a:buChar char="➢"/>
            </a:pPr>
            <a:r>
              <a:rPr b="0" i="0" lang="en-US" sz="3400" u="none" cap="none" strike="noStrike">
                <a:solidFill>
                  <a:schemeClr val="dk1"/>
                </a:solidFill>
                <a:latin typeface="Questrial"/>
                <a:ea typeface="Questrial"/>
                <a:cs typeface="Questrial"/>
                <a:sym typeface="Questrial"/>
              </a:rPr>
              <a:t>The ACA reforms the existing health insurance market by prohibiting insurers from denying coverage or charging higher premiums because of an </a:t>
            </a:r>
            <a:r>
              <a:rPr lang="en-US" sz="3400"/>
              <a:t>individual's</a:t>
            </a:r>
            <a:r>
              <a:rPr b="0" i="0" lang="en-US" sz="3400" u="none" cap="none" strike="noStrike">
                <a:solidFill>
                  <a:schemeClr val="dk1"/>
                </a:solidFill>
                <a:latin typeface="Questrial"/>
                <a:ea typeface="Questrial"/>
                <a:cs typeface="Questrial"/>
                <a:sym typeface="Questrial"/>
              </a:rPr>
              <a:t> pre-existing conditions.</a:t>
            </a:r>
          </a:p>
          <a:p>
            <a:pPr indent="-342900" lvl="0" marL="342900" marR="0" rtl="0" algn="l">
              <a:lnSpc>
                <a:spcPct val="80000"/>
              </a:lnSpc>
              <a:spcBef>
                <a:spcPts val="680"/>
              </a:spcBef>
              <a:buClr>
                <a:schemeClr val="dk1"/>
              </a:buClr>
              <a:buSzPts val="3400"/>
              <a:buFont typeface="Noto Sans Symbols"/>
              <a:buChar char="➢"/>
            </a:pPr>
            <a:r>
              <a:rPr b="0" i="0" lang="en-US" sz="3400" u="none" cap="none" strike="noStrike">
                <a:solidFill>
                  <a:schemeClr val="dk1"/>
                </a:solidFill>
                <a:latin typeface="Questrial"/>
                <a:ea typeface="Questrial"/>
                <a:cs typeface="Questrial"/>
                <a:sym typeface="Questrial"/>
              </a:rPr>
              <a:t>The ACA also created the Health Insurance Marketplace (also known as </a:t>
            </a:r>
            <a:r>
              <a:rPr b="0" i="0" lang="en-US" sz="3400" u="sng" cap="none" strike="noStrike">
                <a:solidFill>
                  <a:schemeClr val="hlink"/>
                </a:solidFill>
                <a:latin typeface="Questrial"/>
                <a:ea typeface="Questrial"/>
                <a:cs typeface="Questrial"/>
                <a:sym typeface="Questrial"/>
                <a:hlinkClick r:id="rId3"/>
              </a:rPr>
              <a:t>www.healthcare.gov</a:t>
            </a:r>
            <a:r>
              <a:rPr b="0" i="0" lang="en-US" sz="3400" u="none" cap="none" strike="noStrike">
                <a:solidFill>
                  <a:schemeClr val="dk1"/>
                </a:solidFill>
                <a:latin typeface="Questrial"/>
                <a:ea typeface="Questrial"/>
                <a:cs typeface="Questrial"/>
                <a:sym typeface="Questrial"/>
              </a:rPr>
              <a:t>)</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7">
                                            <p:txEl>
                                              <p:pRg end="0" st="0"/>
                                            </p:txEl>
                                          </p:spTgt>
                                        </p:tgtEl>
                                        <p:attrNameLst>
                                          <p:attrName>style.visibility</p:attrName>
                                        </p:attrNameLst>
                                      </p:cBhvr>
                                      <p:to>
                                        <p:strVal val="visible"/>
                                      </p:to>
                                    </p:set>
                                    <p:animEffect filter="fade" transition="in">
                                      <p:cBhvr>
                                        <p:cTn dur="500"/>
                                        <p:tgtEl>
                                          <p:spTgt spid="14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7">
                                            <p:txEl>
                                              <p:pRg end="1" st="1"/>
                                            </p:txEl>
                                          </p:spTgt>
                                        </p:tgtEl>
                                        <p:attrNameLst>
                                          <p:attrName>style.visibility</p:attrName>
                                        </p:attrNameLst>
                                      </p:cBhvr>
                                      <p:to>
                                        <p:strVal val="visible"/>
                                      </p:to>
                                    </p:set>
                                    <p:animEffect filter="fade" transition="in">
                                      <p:cBhvr>
                                        <p:cTn dur="500"/>
                                        <p:tgtEl>
                                          <p:spTgt spid="148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7">
                                            <p:txEl>
                                              <p:pRg end="2" st="2"/>
                                            </p:txEl>
                                          </p:spTgt>
                                        </p:tgtEl>
                                        <p:attrNameLst>
                                          <p:attrName>style.visibility</p:attrName>
                                        </p:attrNameLst>
                                      </p:cBhvr>
                                      <p:to>
                                        <p:strVal val="visible"/>
                                      </p:to>
                                    </p:set>
                                    <p:animEffect filter="fade" transition="in">
                                      <p:cBhvr>
                                        <p:cTn dur="500"/>
                                        <p:tgtEl>
                                          <p:spTgt spid="148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2" name="Shape 1492"/>
        <p:cNvGrpSpPr/>
        <p:nvPr/>
      </p:nvGrpSpPr>
      <p:grpSpPr>
        <a:xfrm>
          <a:off x="0" y="0"/>
          <a:ext cx="0" cy="0"/>
          <a:chOff x="0" y="0"/>
          <a:chExt cx="0" cy="0"/>
        </a:xfrm>
      </p:grpSpPr>
      <p:sp>
        <p:nvSpPr>
          <p:cNvPr id="1493" name="Shape 1493"/>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Shared Responsibility Provision</a:t>
            </a:r>
          </a:p>
        </p:txBody>
      </p:sp>
      <p:sp>
        <p:nvSpPr>
          <p:cNvPr id="1494" name="Shape 1494"/>
          <p:cNvSpPr txBox="1"/>
          <p:nvPr>
            <p:ph idx="1" type="body"/>
          </p:nvPr>
        </p:nvSpPr>
        <p:spPr>
          <a:xfrm>
            <a:off x="609600" y="15240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The Affordable Care Act requires individuals to:</a:t>
            </a: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Have qualifying health coverage, called </a:t>
            </a:r>
            <a:r>
              <a:rPr b="1" i="1" lang="en-US" sz="3600" u="none" cap="none" strike="noStrike">
                <a:solidFill>
                  <a:schemeClr val="accent1"/>
                </a:solidFill>
                <a:latin typeface="Questrial"/>
                <a:ea typeface="Questrial"/>
                <a:cs typeface="Questrial"/>
                <a:sym typeface="Questrial"/>
              </a:rPr>
              <a:t>minimum essential coverage</a:t>
            </a:r>
            <a:r>
              <a:rPr b="1" i="0" lang="en-US" sz="3600" u="none" cap="none" strike="noStrike">
                <a:solidFill>
                  <a:srgbClr val="F2B52C"/>
                </a:solidFill>
                <a:latin typeface="Questrial"/>
                <a:ea typeface="Questrial"/>
                <a:cs typeface="Questrial"/>
                <a:sym typeface="Questrial"/>
              </a:rPr>
              <a:t>,</a:t>
            </a:r>
            <a:r>
              <a:rPr b="0" i="1" lang="en-US" sz="3600" u="none" cap="none" strike="noStrike">
                <a:solidFill>
                  <a:schemeClr val="dk1"/>
                </a:solidFill>
                <a:latin typeface="Questrial"/>
                <a:ea typeface="Questrial"/>
                <a:cs typeface="Questrial"/>
                <a:sym typeface="Questrial"/>
              </a:rPr>
              <a:t> </a:t>
            </a:r>
            <a:r>
              <a:rPr b="0" i="0" lang="en-US" sz="3600" u="none" cap="none" strike="noStrike">
                <a:solidFill>
                  <a:schemeClr val="dk1"/>
                </a:solidFill>
                <a:latin typeface="Questrial"/>
                <a:ea typeface="Questrial"/>
                <a:cs typeface="Questrial"/>
                <a:sym typeface="Questrial"/>
              </a:rPr>
              <a:t>for each month of the year</a:t>
            </a: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Qualify for a </a:t>
            </a:r>
            <a:r>
              <a:rPr b="1" i="1" lang="en-US" sz="3600" u="none" cap="none" strike="noStrike">
                <a:solidFill>
                  <a:srgbClr val="F2B52C"/>
                </a:solidFill>
                <a:latin typeface="Questrial"/>
                <a:ea typeface="Questrial"/>
                <a:cs typeface="Questrial"/>
                <a:sym typeface="Questrial"/>
              </a:rPr>
              <a:t>coverage exemption</a:t>
            </a:r>
            <a:r>
              <a:rPr b="0" i="0" lang="en-US" sz="3600" u="none" cap="none" strike="noStrike">
                <a:solidFill>
                  <a:srgbClr val="F2B52C"/>
                </a:solidFill>
                <a:latin typeface="Questrial"/>
                <a:ea typeface="Questrial"/>
                <a:cs typeface="Questrial"/>
                <a:sym typeface="Questrial"/>
              </a:rPr>
              <a:t>, </a:t>
            </a:r>
            <a:r>
              <a:rPr b="0" i="0" lang="en-US" sz="3600" u="none" cap="none" strike="noStrike">
                <a:solidFill>
                  <a:schemeClr val="dk1"/>
                </a:solidFill>
                <a:latin typeface="Questrial"/>
                <a:ea typeface="Questrial"/>
                <a:cs typeface="Questrial"/>
                <a:sym typeface="Questrial"/>
              </a:rPr>
              <a:t>OR</a:t>
            </a: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Make a </a:t>
            </a:r>
            <a:r>
              <a:rPr b="1" i="1" lang="en-US" sz="3600" u="none" cap="none" strike="noStrike">
                <a:solidFill>
                  <a:srgbClr val="F2B52C"/>
                </a:solidFill>
                <a:latin typeface="Questrial"/>
                <a:ea typeface="Questrial"/>
                <a:cs typeface="Questrial"/>
                <a:sym typeface="Questrial"/>
              </a:rPr>
              <a:t>shared responsibility payment </a:t>
            </a:r>
            <a:r>
              <a:rPr b="0" i="0" lang="en-US" sz="3600" u="none" cap="none" strike="noStrike">
                <a:solidFill>
                  <a:schemeClr val="dk1"/>
                </a:solidFill>
                <a:latin typeface="Questrial"/>
                <a:ea typeface="Questrial"/>
                <a:cs typeface="Questrial"/>
                <a:sym typeface="Questrial"/>
              </a:rPr>
              <a:t>when filing their federal income tax returns</a:t>
            </a:r>
          </a:p>
          <a:p>
            <a:pPr indent="-228600" lvl="2" marL="1143000" marR="0" rtl="0" algn="l">
              <a:spcBef>
                <a:spcPts val="640"/>
              </a:spcBef>
              <a:spcAft>
                <a:spcPts val="0"/>
              </a:spcAft>
              <a:buClr>
                <a:schemeClr val="dk1"/>
              </a:buClr>
              <a:buSzPts val="3200"/>
              <a:buFont typeface="Courier New"/>
              <a:buChar char="o"/>
            </a:pPr>
            <a:r>
              <a:rPr b="0" i="1" lang="en-US" sz="3200" u="none" cap="none" strike="noStrike">
                <a:solidFill>
                  <a:schemeClr val="dk1"/>
                </a:solidFill>
                <a:latin typeface="Questrial"/>
                <a:ea typeface="Questrial"/>
                <a:cs typeface="Questrial"/>
                <a:sym typeface="Questrial"/>
              </a:rPr>
              <a:t>This is essentially a tax penalty for not having coverage</a:t>
            </a:r>
          </a:p>
          <a:p>
            <a:pPr indent="-342900" lvl="0" marL="342900" marR="0" rtl="0" algn="l">
              <a:spcBef>
                <a:spcPts val="800"/>
              </a:spcBef>
              <a:buClr>
                <a:schemeClr val="dk1"/>
              </a:buClr>
              <a:buSzPts val="4000"/>
              <a:buFont typeface="Noto Sans Symbols"/>
              <a:buNone/>
            </a:pPr>
            <a:r>
              <a:t/>
            </a:r>
            <a:endParaRPr b="0" i="0" sz="4000" u="none" cap="none" strike="noStrike">
              <a:solidFill>
                <a:schemeClr val="dk1"/>
              </a:solidFill>
              <a:latin typeface="Questrial"/>
              <a:ea typeface="Questrial"/>
              <a:cs typeface="Questrial"/>
              <a:sym typeface="Questrial"/>
            </a:endParaRPr>
          </a:p>
        </p:txBody>
      </p:sp>
    </p:spTree>
  </p:cSld>
  <p:clrMapOvr>
    <a:masterClrMapping/>
  </p:clrMapOvr>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9" name="Shape 1499"/>
        <p:cNvGrpSpPr/>
        <p:nvPr/>
      </p:nvGrpSpPr>
      <p:grpSpPr>
        <a:xfrm>
          <a:off x="0" y="0"/>
          <a:ext cx="0" cy="0"/>
          <a:chOff x="0" y="0"/>
          <a:chExt cx="0" cy="0"/>
        </a:xfrm>
      </p:grpSpPr>
      <p:sp>
        <p:nvSpPr>
          <p:cNvPr id="1500" name="Shape 1500"/>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What is Minimum Essential Coverage?</a:t>
            </a:r>
          </a:p>
        </p:txBody>
      </p:sp>
      <p:sp>
        <p:nvSpPr>
          <p:cNvPr id="1501" name="Shape 1501"/>
          <p:cNvSpPr txBox="1"/>
          <p:nvPr>
            <p:ph idx="1" type="body"/>
          </p:nvPr>
        </p:nvSpPr>
        <p:spPr>
          <a:xfrm>
            <a:off x="609600" y="1600203"/>
            <a:ext cx="10972800" cy="27312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Minimum essential coverage (MEC) is health coverage that satisfies the individual shared responsibility requirement</a:t>
            </a:r>
          </a:p>
          <a:p>
            <a:pPr indent="-342900" lvl="0" marL="342900" marR="0" rtl="0" algn="l">
              <a:spcBef>
                <a:spcPts val="800"/>
              </a:spcBef>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Most health insurance is MEC</a:t>
            </a:r>
          </a:p>
        </p:txBody>
      </p:sp>
      <p:sp>
        <p:nvSpPr>
          <p:cNvPr id="1502" name="Shape 1502"/>
          <p:cNvSpPr txBox="1"/>
          <p:nvPr/>
        </p:nvSpPr>
        <p:spPr>
          <a:xfrm>
            <a:off x="609600" y="4513933"/>
            <a:ext cx="10972800" cy="1569600"/>
          </a:xfrm>
          <a:prstGeom prst="rect">
            <a:avLst/>
          </a:prstGeom>
          <a:solidFill>
            <a:schemeClr val="accent3"/>
          </a:solidFill>
          <a:ln cap="flat" cmpd="sng" w="25400">
            <a:solidFill>
              <a:srgbClr val="2B535E"/>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rPr b="1" lang="en-US" sz="3200">
                <a:solidFill>
                  <a:schemeClr val="lt1"/>
                </a:solidFill>
                <a:latin typeface="Questrial"/>
                <a:ea typeface="Questrial"/>
                <a:cs typeface="Questrial"/>
                <a:sym typeface="Questrial"/>
              </a:rPr>
              <a:t>No proof of coverage is needed. Oral statement from the taxpayer is acceptable, unless normal due diligence leads you to believe the taxpayer’s statement is incorrect</a:t>
            </a:r>
          </a:p>
        </p:txBody>
      </p:sp>
    </p:spTree>
  </p:cSld>
  <p:clrMapOvr>
    <a:masterClrMapping/>
  </p:clrMapOvr>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7" name="Shape 1507"/>
        <p:cNvGrpSpPr/>
        <p:nvPr/>
      </p:nvGrpSpPr>
      <p:grpSpPr>
        <a:xfrm>
          <a:off x="0" y="0"/>
          <a:ext cx="0" cy="0"/>
          <a:chOff x="0" y="0"/>
          <a:chExt cx="0" cy="0"/>
        </a:xfrm>
      </p:grpSpPr>
      <p:sp>
        <p:nvSpPr>
          <p:cNvPr id="1508" name="Shape 1508"/>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How Many Months Do Taxpayers Need to Have MEC?</a:t>
            </a:r>
          </a:p>
        </p:txBody>
      </p:sp>
      <p:sp>
        <p:nvSpPr>
          <p:cNvPr id="1509" name="Shape 1509"/>
          <p:cNvSpPr txBox="1"/>
          <p:nvPr>
            <p:ph idx="1" type="body"/>
          </p:nvPr>
        </p:nvSpPr>
        <p:spPr>
          <a:xfrm>
            <a:off x="609600" y="1600203"/>
            <a:ext cx="10972800" cy="44157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Everyone needs MEC for every month</a:t>
            </a: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A person is considered covered for the whole month if they had coverage for at least one day</a:t>
            </a:r>
          </a:p>
          <a:p>
            <a:pPr indent="-285750" lvl="1" marL="742950" marR="0" rtl="0" algn="l">
              <a:spcBef>
                <a:spcPts val="720"/>
              </a:spcBef>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A person who was born or died during the year is required to have coverage for every </a:t>
            </a:r>
            <a:r>
              <a:rPr b="0" i="0" lang="en-US" sz="3600" u="sng" cap="none" strike="noStrike">
                <a:solidFill>
                  <a:schemeClr val="dk1"/>
                </a:solidFill>
                <a:latin typeface="Questrial"/>
                <a:ea typeface="Questrial"/>
                <a:cs typeface="Questrial"/>
                <a:sym typeface="Questrial"/>
              </a:rPr>
              <a:t>full</a:t>
            </a:r>
            <a:r>
              <a:rPr b="0" i="0" lang="en-US" sz="3600" u="none" cap="none" strike="noStrike">
                <a:solidFill>
                  <a:schemeClr val="dk1"/>
                </a:solidFill>
                <a:latin typeface="Questrial"/>
                <a:ea typeface="Questrial"/>
                <a:cs typeface="Questrial"/>
                <a:sym typeface="Questrial"/>
              </a:rPr>
              <a:t> month alive</a:t>
            </a:r>
          </a:p>
        </p:txBody>
      </p:sp>
    </p:spTree>
  </p:cSld>
  <p:clrMapOvr>
    <a:masterClrMapping/>
  </p:clrMapOvr>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4" name="Shape 1514"/>
        <p:cNvGrpSpPr/>
        <p:nvPr/>
      </p:nvGrpSpPr>
      <p:grpSpPr>
        <a:xfrm>
          <a:off x="0" y="0"/>
          <a:ext cx="0" cy="0"/>
          <a:chOff x="0" y="0"/>
          <a:chExt cx="0" cy="0"/>
        </a:xfrm>
      </p:grpSpPr>
      <p:sp>
        <p:nvSpPr>
          <p:cNvPr id="1515" name="Shape 1515"/>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What Qualifies as Minimum Essential Coverage?</a:t>
            </a:r>
          </a:p>
        </p:txBody>
      </p:sp>
      <p:sp>
        <p:nvSpPr>
          <p:cNvPr id="1516" name="Shape 1516"/>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lnSpc>
                <a:spcPct val="90000"/>
              </a:lnSpc>
              <a:spcBef>
                <a:spcPts val="0"/>
              </a:spcBef>
              <a:spcAft>
                <a:spcPts val="0"/>
              </a:spcAft>
              <a:buClr>
                <a:schemeClr val="dk1"/>
              </a:buClr>
              <a:buSzPts val="3700"/>
              <a:buFont typeface="Noto Sans Symbols"/>
              <a:buChar char="➢"/>
            </a:pPr>
            <a:r>
              <a:rPr b="0" i="0" lang="en-US" sz="3700" u="none" cap="none" strike="noStrike">
                <a:solidFill>
                  <a:schemeClr val="dk1"/>
                </a:solidFill>
                <a:latin typeface="Questrial"/>
                <a:ea typeface="Questrial"/>
                <a:cs typeface="Questrial"/>
                <a:sym typeface="Questrial"/>
              </a:rPr>
              <a:t>Employer sponsored health insurance</a:t>
            </a:r>
          </a:p>
          <a:p>
            <a:pPr indent="-342900" lvl="0" marL="342900" marR="0" rtl="0" algn="l">
              <a:lnSpc>
                <a:spcPct val="90000"/>
              </a:lnSpc>
              <a:spcBef>
                <a:spcPts val="740"/>
              </a:spcBef>
              <a:spcAft>
                <a:spcPts val="0"/>
              </a:spcAft>
              <a:buClr>
                <a:schemeClr val="dk1"/>
              </a:buClr>
              <a:buSzPts val="3700"/>
              <a:buFont typeface="Noto Sans Symbols"/>
              <a:buChar char="➢"/>
            </a:pPr>
            <a:r>
              <a:rPr b="0" i="0" lang="en-US" sz="3700" u="none" cap="none" strike="noStrike">
                <a:solidFill>
                  <a:schemeClr val="dk1"/>
                </a:solidFill>
                <a:latin typeface="Questrial"/>
                <a:ea typeface="Questrial"/>
                <a:cs typeface="Questrial"/>
                <a:sym typeface="Questrial"/>
              </a:rPr>
              <a:t>Individual health insurance</a:t>
            </a:r>
          </a:p>
          <a:p>
            <a:pPr indent="-285750" lvl="1" marL="742950" marR="0" rtl="0" algn="l">
              <a:lnSpc>
                <a:spcPct val="90000"/>
              </a:lnSpc>
              <a:spcBef>
                <a:spcPts val="666"/>
              </a:spcBef>
              <a:spcAft>
                <a:spcPts val="0"/>
              </a:spcAft>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Purchased from a health insurance company, or through the Health Insurance Marketplace (</a:t>
            </a:r>
            <a:r>
              <a:rPr b="0" i="0" lang="en-US" sz="3330" u="sng" cap="none" strike="noStrike">
                <a:solidFill>
                  <a:schemeClr val="hlink"/>
                </a:solidFill>
                <a:latin typeface="Questrial"/>
                <a:ea typeface="Questrial"/>
                <a:cs typeface="Questrial"/>
                <a:sym typeface="Questrial"/>
                <a:hlinkClick r:id="rId3"/>
              </a:rPr>
              <a:t>www.healthcare.gov</a:t>
            </a:r>
            <a:r>
              <a:rPr b="0" i="0" lang="en-US" sz="3330" u="none" cap="none" strike="noStrike">
                <a:solidFill>
                  <a:schemeClr val="dk1"/>
                </a:solidFill>
                <a:latin typeface="Questrial"/>
                <a:ea typeface="Questrial"/>
                <a:cs typeface="Questrial"/>
                <a:sym typeface="Questrial"/>
              </a:rPr>
              <a:t>) </a:t>
            </a:r>
          </a:p>
          <a:p>
            <a:pPr indent="-342900" lvl="0" marL="342900" marR="0" rtl="0" algn="l">
              <a:lnSpc>
                <a:spcPct val="90000"/>
              </a:lnSpc>
              <a:spcBef>
                <a:spcPts val="740"/>
              </a:spcBef>
              <a:spcAft>
                <a:spcPts val="0"/>
              </a:spcAft>
              <a:buClr>
                <a:schemeClr val="dk1"/>
              </a:buClr>
              <a:buSzPts val="3700"/>
              <a:buFont typeface="Noto Sans Symbols"/>
              <a:buChar char="➢"/>
            </a:pPr>
            <a:r>
              <a:rPr b="0" i="0" lang="en-US" sz="3700" u="none" cap="none" strike="noStrike">
                <a:solidFill>
                  <a:schemeClr val="dk1"/>
                </a:solidFill>
                <a:latin typeface="Questrial"/>
                <a:ea typeface="Questrial"/>
                <a:cs typeface="Questrial"/>
                <a:sym typeface="Questrial"/>
              </a:rPr>
              <a:t>Government-sponsored health insurance</a:t>
            </a:r>
          </a:p>
          <a:p>
            <a:pPr indent="-285750" lvl="1" marL="742950" marR="0" rtl="0" algn="l">
              <a:lnSpc>
                <a:spcPct val="90000"/>
              </a:lnSpc>
              <a:spcBef>
                <a:spcPts val="666"/>
              </a:spcBef>
              <a:spcAft>
                <a:spcPts val="0"/>
              </a:spcAft>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Medicare</a:t>
            </a:r>
          </a:p>
          <a:p>
            <a:pPr indent="-285750" lvl="1" marL="742950" marR="0" rtl="0" algn="l">
              <a:lnSpc>
                <a:spcPct val="90000"/>
              </a:lnSpc>
              <a:spcBef>
                <a:spcPts val="666"/>
              </a:spcBef>
              <a:spcAft>
                <a:spcPts val="0"/>
              </a:spcAft>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Most Medicaid</a:t>
            </a:r>
          </a:p>
          <a:p>
            <a:pPr indent="-285750" lvl="1" marL="742950" marR="0" rtl="0" algn="l">
              <a:lnSpc>
                <a:spcPct val="90000"/>
              </a:lnSpc>
              <a:spcBef>
                <a:spcPts val="666"/>
              </a:spcBef>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ALL Kids (healthcare for kids)</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Shape 172"/>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Deduction</a:t>
            </a:r>
          </a:p>
        </p:txBody>
      </p:sp>
      <p:sp>
        <p:nvSpPr>
          <p:cNvPr id="173" name="Shape 173"/>
          <p:cNvSpPr txBox="1"/>
          <p:nvPr>
            <p:ph idx="1" type="body"/>
          </p:nvPr>
        </p:nvSpPr>
        <p:spPr>
          <a:xfrm>
            <a:off x="609600" y="1600204"/>
            <a:ext cx="10972800" cy="3491700"/>
          </a:xfrm>
          <a:prstGeom prst="rect">
            <a:avLst/>
          </a:prstGeom>
          <a:noFill/>
          <a:ln>
            <a:noFill/>
          </a:ln>
        </p:spPr>
        <p:txBody>
          <a:bodyPr anchorCtr="0" anchor="t" bIns="45700" lIns="91425" rIns="91425" wrap="square" tIns="45700">
            <a:noAutofit/>
          </a:bodyPr>
          <a:lstStyle/>
          <a:p>
            <a:pPr indent="-304800" lvl="0" marL="342900" marR="0" rtl="0" algn="l">
              <a:spcBef>
                <a:spcPts val="0"/>
              </a:spcBef>
              <a:spcAft>
                <a:spcPts val="0"/>
              </a:spcAft>
              <a:buClr>
                <a:schemeClr val="dk1"/>
              </a:buClr>
              <a:buSzPts val="3400"/>
              <a:buFont typeface="Noto Sans Symbols"/>
              <a:buChar char="➢"/>
            </a:pPr>
            <a:r>
              <a:rPr b="0" i="0" lang="en-US" sz="3400" u="none" cap="none" strike="noStrike">
                <a:solidFill>
                  <a:schemeClr val="dk1"/>
                </a:solidFill>
                <a:latin typeface="Questrial"/>
                <a:ea typeface="Questrial"/>
                <a:cs typeface="Questrial"/>
                <a:sym typeface="Questrial"/>
              </a:rPr>
              <a:t>Amount subtracted from the AGI to further decrease taxable income</a:t>
            </a:r>
          </a:p>
          <a:p>
            <a:pPr indent="-273050" lvl="1" marL="742950" marR="0" rtl="0" algn="l">
              <a:spcBef>
                <a:spcPts val="720"/>
              </a:spcBef>
              <a:spcAft>
                <a:spcPts val="0"/>
              </a:spcAft>
              <a:buClr>
                <a:schemeClr val="dk1"/>
              </a:buClr>
              <a:buSzPts val="3400"/>
              <a:buFont typeface="Arial"/>
              <a:buChar char="•"/>
            </a:pPr>
            <a:r>
              <a:rPr b="0" i="0" lang="en-US" sz="3400" u="none" cap="none" strike="noStrike">
                <a:solidFill>
                  <a:schemeClr val="dk1"/>
                </a:solidFill>
                <a:latin typeface="Questrial"/>
                <a:ea typeface="Questrial"/>
                <a:cs typeface="Questrial"/>
                <a:sym typeface="Questrial"/>
              </a:rPr>
              <a:t>Standard deduction: based on filing status</a:t>
            </a:r>
            <a:r>
              <a:rPr lang="en-US" sz="3400"/>
              <a:t>, etc.</a:t>
            </a:r>
          </a:p>
          <a:p>
            <a:pPr indent="-273050" lvl="1" marL="742950" marR="0" rtl="0" algn="l">
              <a:spcBef>
                <a:spcPts val="720"/>
              </a:spcBef>
              <a:spcAft>
                <a:spcPts val="0"/>
              </a:spcAft>
              <a:buClr>
                <a:schemeClr val="dk1"/>
              </a:buClr>
              <a:buSzPts val="3400"/>
              <a:buFont typeface="Arial"/>
              <a:buChar char="•"/>
            </a:pPr>
            <a:r>
              <a:rPr b="0" i="0" lang="en-US" sz="3400" u="none" cap="none" strike="noStrike">
                <a:solidFill>
                  <a:schemeClr val="dk1"/>
                </a:solidFill>
                <a:latin typeface="Questrial"/>
                <a:ea typeface="Questrial"/>
                <a:cs typeface="Questrial"/>
                <a:sym typeface="Questrial"/>
              </a:rPr>
              <a:t>Itemized deductions: taxpayer can choose to enter expenses if larger than standard deduction amount</a:t>
            </a:r>
          </a:p>
          <a:p>
            <a:pPr indent="-5080" lvl="1" marL="411480" marR="0" rtl="0" algn="ctr">
              <a:spcBef>
                <a:spcPts val="600"/>
              </a:spcBef>
              <a:buClr>
                <a:schemeClr val="dk1"/>
              </a:buClr>
              <a:buFont typeface="Arial"/>
              <a:buNone/>
            </a:pPr>
            <a:r>
              <a:t/>
            </a:r>
            <a:endParaRPr b="0" i="0" sz="3400" u="none" cap="none" strike="noStrike">
              <a:solidFill>
                <a:schemeClr val="dk1"/>
              </a:solidFill>
              <a:latin typeface="Questrial"/>
              <a:ea typeface="Questrial"/>
              <a:cs typeface="Questrial"/>
              <a:sym typeface="Questrial"/>
            </a:endParaRPr>
          </a:p>
        </p:txBody>
      </p:sp>
      <p:sp>
        <p:nvSpPr>
          <p:cNvPr id="174" name="Shape 174"/>
          <p:cNvSpPr/>
          <p:nvPr/>
        </p:nvSpPr>
        <p:spPr>
          <a:xfrm>
            <a:off x="609600" y="4947192"/>
            <a:ext cx="10972800" cy="1323300"/>
          </a:xfrm>
          <a:prstGeom prst="rect">
            <a:avLst/>
          </a:prstGeom>
          <a:solidFill>
            <a:schemeClr val="accent1"/>
          </a:solidFill>
          <a:ln cap="flat" cmpd="sng" w="25400">
            <a:solidFill>
              <a:srgbClr val="B08420"/>
            </a:solidFill>
            <a:prstDash val="solid"/>
            <a:round/>
            <a:headEnd len="med" w="med" type="none"/>
            <a:tailEnd len="med" w="med" type="none"/>
          </a:ln>
        </p:spPr>
        <p:txBody>
          <a:bodyPr anchorCtr="0" anchor="t" bIns="45700" lIns="91425" rIns="91425" wrap="square" tIns="45700">
            <a:noAutofit/>
          </a:bodyPr>
          <a:lstStyle/>
          <a:p>
            <a:pPr indent="-5080" lvl="1" marL="411480" marR="0" rtl="0" algn="ctr">
              <a:spcBef>
                <a:spcPts val="0"/>
              </a:spcBef>
              <a:buClr>
                <a:schemeClr val="lt1"/>
              </a:buClr>
              <a:buFont typeface="Questrial"/>
              <a:buNone/>
            </a:pPr>
            <a:r>
              <a:rPr b="1" i="0" lang="en-US" sz="4000" u="none" cap="none" strike="noStrike">
                <a:solidFill>
                  <a:schemeClr val="lt1"/>
                </a:solidFill>
                <a:latin typeface="Questrial"/>
                <a:ea typeface="Questrial"/>
                <a:cs typeface="Questrial"/>
                <a:sym typeface="Questrial"/>
              </a:rPr>
              <a:t>Standard/Itemized Deduction(s) </a:t>
            </a:r>
          </a:p>
          <a:p>
            <a:pPr indent="-5080" lvl="1" marL="411480" marR="0" rtl="0" algn="ctr">
              <a:spcBef>
                <a:spcPts val="0"/>
              </a:spcBef>
              <a:buClr>
                <a:schemeClr val="lt1"/>
              </a:buClr>
              <a:buFont typeface="Questrial"/>
              <a:buNone/>
            </a:pPr>
            <a:r>
              <a:rPr b="1" i="0" lang="en-US" sz="4000" u="none" cap="none" strike="noStrike">
                <a:solidFill>
                  <a:schemeClr val="lt1"/>
                </a:solidFill>
                <a:latin typeface="Questrial"/>
                <a:ea typeface="Questrial"/>
                <a:cs typeface="Questrial"/>
                <a:sym typeface="Questrial"/>
              </a:rPr>
              <a:t>found on Line 40</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0" st="0"/>
                                            </p:txEl>
                                          </p:spTgt>
                                        </p:tgtEl>
                                        <p:attrNameLst>
                                          <p:attrName>style.visibility</p:attrName>
                                        </p:attrNameLst>
                                      </p:cBhvr>
                                      <p:to>
                                        <p:strVal val="visible"/>
                                      </p:to>
                                    </p:set>
                                    <p:animEffect filter="fade" transition="in">
                                      <p:cBhvr>
                                        <p:cTn dur="500"/>
                                        <p:tgtEl>
                                          <p:spTgt spid="1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1" st="1"/>
                                            </p:txEl>
                                          </p:spTgt>
                                        </p:tgtEl>
                                        <p:attrNameLst>
                                          <p:attrName>style.visibility</p:attrName>
                                        </p:attrNameLst>
                                      </p:cBhvr>
                                      <p:to>
                                        <p:strVal val="visible"/>
                                      </p:to>
                                    </p:set>
                                    <p:animEffect filter="fade" transition="in">
                                      <p:cBhvr>
                                        <p:cTn dur="500"/>
                                        <p:tgtEl>
                                          <p:spTgt spid="17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2" st="2"/>
                                            </p:txEl>
                                          </p:spTgt>
                                        </p:tgtEl>
                                        <p:attrNameLst>
                                          <p:attrName>style.visibility</p:attrName>
                                        </p:attrNameLst>
                                      </p:cBhvr>
                                      <p:to>
                                        <p:strVal val="visible"/>
                                      </p:to>
                                    </p:set>
                                    <p:animEffect filter="fade" transition="in">
                                      <p:cBhvr>
                                        <p:cTn dur="500"/>
                                        <p:tgtEl>
                                          <p:spTgt spid="17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3" st="3"/>
                                            </p:txEl>
                                          </p:spTgt>
                                        </p:tgtEl>
                                        <p:attrNameLst>
                                          <p:attrName>style.visibility</p:attrName>
                                        </p:attrNameLst>
                                      </p:cBhvr>
                                      <p:to>
                                        <p:strVal val="visible"/>
                                      </p:to>
                                    </p:set>
                                    <p:animEffect filter="fade" transition="in">
                                      <p:cBhvr>
                                        <p:cTn dur="500"/>
                                        <p:tgtEl>
                                          <p:spTgt spid="17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1" name="Shape 1521"/>
        <p:cNvGrpSpPr/>
        <p:nvPr/>
      </p:nvGrpSpPr>
      <p:grpSpPr>
        <a:xfrm>
          <a:off x="0" y="0"/>
          <a:ext cx="0" cy="0"/>
          <a:chOff x="0" y="0"/>
          <a:chExt cx="0" cy="0"/>
        </a:xfrm>
      </p:grpSpPr>
      <p:sp>
        <p:nvSpPr>
          <p:cNvPr id="1522" name="Shape 1522"/>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What Qualifies as Minimum Essential Coverage?</a:t>
            </a:r>
          </a:p>
        </p:txBody>
      </p:sp>
      <p:pic>
        <p:nvPicPr>
          <p:cNvPr id="1523" name="Shape 1523"/>
          <p:cNvPicPr preferRelativeResize="0"/>
          <p:nvPr/>
        </p:nvPicPr>
        <p:blipFill>
          <a:blip r:embed="rId3">
            <a:alphaModFix/>
          </a:blip>
          <a:stretch>
            <a:fillRect/>
          </a:stretch>
        </p:blipFill>
        <p:spPr>
          <a:xfrm>
            <a:off x="66850" y="3948198"/>
            <a:ext cx="8222877" cy="2121076"/>
          </a:xfrm>
          <a:prstGeom prst="rect">
            <a:avLst/>
          </a:prstGeom>
          <a:noFill/>
          <a:ln>
            <a:noFill/>
          </a:ln>
          <a:effectLst>
            <a:outerShdw blurRad="190500" rotWithShape="0" algn="tl">
              <a:srgbClr val="000000">
                <a:alpha val="69800"/>
              </a:srgbClr>
            </a:outerShdw>
          </a:effectLst>
        </p:spPr>
      </p:pic>
      <p:sp>
        <p:nvSpPr>
          <p:cNvPr id="1524" name="Shape 1524"/>
          <p:cNvSpPr txBox="1"/>
          <p:nvPr/>
        </p:nvSpPr>
        <p:spPr>
          <a:xfrm>
            <a:off x="7953400" y="5233976"/>
            <a:ext cx="4157400" cy="1382100"/>
          </a:xfrm>
          <a:prstGeom prst="rect">
            <a:avLst/>
          </a:prstGeom>
          <a:solidFill>
            <a:schemeClr val="accent2"/>
          </a:solidFill>
          <a:ln cap="flat" cmpd="sng" w="25400">
            <a:solidFill>
              <a:srgbClr val="4D3B4F"/>
            </a:solidFill>
            <a:prstDash val="solid"/>
            <a:round/>
            <a:headEnd len="med" w="med" type="none"/>
            <a:tailEnd len="med" w="med" type="none"/>
          </a:ln>
        </p:spPr>
        <p:txBody>
          <a:bodyPr anchorCtr="0" anchor="t" bIns="45700" lIns="91425" rIns="91425" wrap="square" tIns="45700">
            <a:noAutofit/>
          </a:bodyPr>
          <a:lstStyle/>
          <a:p>
            <a:pPr indent="0" lvl="0" marL="0" marR="0" rtl="0" algn="ctr">
              <a:spcBef>
                <a:spcPts val="0"/>
              </a:spcBef>
              <a:buNone/>
            </a:pPr>
            <a:r>
              <a:rPr b="1" lang="en-US" sz="2200">
                <a:solidFill>
                  <a:schemeClr val="lt1"/>
                </a:solidFill>
                <a:latin typeface="Questrial"/>
                <a:ea typeface="Questrial"/>
                <a:cs typeface="Questrial"/>
                <a:sym typeface="Questrial"/>
              </a:rPr>
              <a:t>****It is your responsibility to make sure the grayed-out section is complete and filled out!!!!****</a:t>
            </a:r>
          </a:p>
        </p:txBody>
      </p:sp>
      <p:sp>
        <p:nvSpPr>
          <p:cNvPr id="1525" name="Shape 1525"/>
          <p:cNvSpPr txBox="1"/>
          <p:nvPr>
            <p:ph idx="1" type="body"/>
          </p:nvPr>
        </p:nvSpPr>
        <p:spPr>
          <a:xfrm>
            <a:off x="7953400" y="1091300"/>
            <a:ext cx="4157400" cy="4013700"/>
          </a:xfrm>
          <a:prstGeom prst="rect">
            <a:avLst/>
          </a:prstGeom>
          <a:solidFill>
            <a:schemeClr val="dk1"/>
          </a:solidFill>
          <a:ln cap="flat" cmpd="sng" w="25400">
            <a:solidFill>
              <a:srgbClr val="567430"/>
            </a:solidFill>
            <a:prstDash val="solid"/>
            <a:round/>
            <a:headEnd len="med" w="med" type="none"/>
            <a:tailEnd len="med" w="med" type="none"/>
          </a:ln>
        </p:spPr>
        <p:txBody>
          <a:bodyPr anchorCtr="0" anchor="t" bIns="45700" lIns="91425" rIns="91425" wrap="square" tIns="45700">
            <a:noAutofit/>
          </a:bodyPr>
          <a:lstStyle/>
          <a:p>
            <a:pPr indent="0" lvl="0" marL="0" marR="0" rtl="0" algn="l">
              <a:spcBef>
                <a:spcPts val="0"/>
              </a:spcBef>
              <a:buClr>
                <a:schemeClr val="lt1"/>
              </a:buClr>
              <a:buFont typeface="Noto Sans Symbols"/>
              <a:buNone/>
            </a:pPr>
            <a:r>
              <a:rPr b="1" lang="en-US" sz="2400">
                <a:solidFill>
                  <a:schemeClr val="lt1"/>
                </a:solidFill>
              </a:rPr>
              <a:t>On the I/I form, mark whether the Taxpayer had health insurance, the type of form they received, whether it was purchased through the marketplace, and whether the taxpayer had an exemption granted by the Marketplace. </a:t>
            </a:r>
          </a:p>
        </p:txBody>
      </p:sp>
      <p:pic>
        <p:nvPicPr>
          <p:cNvPr descr="i i form health care.png" id="1526" name="Shape 1526"/>
          <p:cNvPicPr preferRelativeResize="0"/>
          <p:nvPr/>
        </p:nvPicPr>
        <p:blipFill>
          <a:blip r:embed="rId4">
            <a:alphaModFix/>
          </a:blip>
          <a:stretch>
            <a:fillRect/>
          </a:stretch>
        </p:blipFill>
        <p:spPr>
          <a:xfrm>
            <a:off x="0" y="1746100"/>
            <a:ext cx="7953401" cy="1842075"/>
          </a:xfrm>
          <a:prstGeom prst="rect">
            <a:avLst/>
          </a:prstGeom>
          <a:noFill/>
          <a:ln>
            <a:noFill/>
          </a:ln>
        </p:spPr>
      </p:pic>
    </p:spTree>
  </p:cSld>
  <p:clrMapOvr>
    <a:masterClrMapping/>
  </p:clrMapOvr>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0" name="Shape 1530"/>
        <p:cNvGrpSpPr/>
        <p:nvPr/>
      </p:nvGrpSpPr>
      <p:grpSpPr>
        <a:xfrm>
          <a:off x="0" y="0"/>
          <a:ext cx="0" cy="0"/>
          <a:chOff x="0" y="0"/>
          <a:chExt cx="0" cy="0"/>
        </a:xfrm>
      </p:grpSpPr>
      <p:sp>
        <p:nvSpPr>
          <p:cNvPr id="1531" name="Shape 1531"/>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Premium Tax Credit</a:t>
            </a:r>
          </a:p>
        </p:txBody>
      </p:sp>
      <p:sp>
        <p:nvSpPr>
          <p:cNvPr id="1532" name="Shape 1532"/>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Note that some taxpayers may be eligible for a refundable tax credit to help pay for health insurance premiums called the </a:t>
            </a:r>
            <a:r>
              <a:rPr b="1" i="1" lang="en-US" sz="4000" u="none" cap="none" strike="noStrike">
                <a:solidFill>
                  <a:schemeClr val="dk1"/>
                </a:solidFill>
                <a:latin typeface="Questrial"/>
                <a:ea typeface="Questrial"/>
                <a:cs typeface="Questrial"/>
                <a:sym typeface="Questrial"/>
              </a:rPr>
              <a:t>Premium Tax Credit</a:t>
            </a:r>
          </a:p>
          <a:p>
            <a:pPr indent="-342900" lvl="0" marL="342900" marR="0" rtl="0" algn="l">
              <a:spcBef>
                <a:spcPts val="800"/>
              </a:spcBef>
              <a:buClr>
                <a:srgbClr val="C00000"/>
              </a:buClr>
              <a:buSzPts val="4000"/>
              <a:buFont typeface="Noto Sans Symbols"/>
              <a:buChar char="➢"/>
            </a:pPr>
            <a:r>
              <a:rPr b="1" lang="en-US">
                <a:solidFill>
                  <a:srgbClr val="C00000"/>
                </a:solidFill>
              </a:rPr>
              <a:t>Basic volunteers cannot </a:t>
            </a:r>
            <a:r>
              <a:rPr b="1" i="0" lang="en-US" sz="4000" u="none" cap="none" strike="noStrike">
                <a:solidFill>
                  <a:srgbClr val="C00000"/>
                </a:solidFill>
                <a:latin typeface="Questrial"/>
                <a:ea typeface="Questrial"/>
                <a:cs typeface="Questrial"/>
                <a:sym typeface="Questrial"/>
              </a:rPr>
              <a:t>complete this part</a:t>
            </a:r>
          </a:p>
        </p:txBody>
      </p:sp>
    </p:spTree>
  </p:cSld>
  <p:clrMapOvr>
    <a:masterClrMapping/>
  </p:clrMapOvr>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7" name="Shape 1537"/>
        <p:cNvGrpSpPr/>
        <p:nvPr/>
      </p:nvGrpSpPr>
      <p:grpSpPr>
        <a:xfrm>
          <a:off x="0" y="0"/>
          <a:ext cx="0" cy="0"/>
          <a:chOff x="0" y="0"/>
          <a:chExt cx="0" cy="0"/>
        </a:xfrm>
      </p:grpSpPr>
      <p:pic>
        <p:nvPicPr>
          <p:cNvPr descr="Impact-logo_SaveFirst-green.eps" id="1538" name="Shape 1538"/>
          <p:cNvPicPr preferRelativeResize="0"/>
          <p:nvPr/>
        </p:nvPicPr>
        <p:blipFill rotWithShape="1">
          <a:blip r:embed="rId3">
            <a:alphaModFix/>
          </a:blip>
          <a:srcRect b="34976" l="19563" r="20645" t="31741"/>
          <a:stretch/>
        </p:blipFill>
        <p:spPr>
          <a:xfrm>
            <a:off x="1440089" y="625475"/>
            <a:ext cx="9264600" cy="4243500"/>
          </a:xfrm>
          <a:prstGeom prst="rect">
            <a:avLst/>
          </a:prstGeom>
          <a:noFill/>
          <a:ln>
            <a:noFill/>
          </a:ln>
        </p:spPr>
      </p:pic>
      <p:sp>
        <p:nvSpPr>
          <p:cNvPr id="1539" name="Shape 1539"/>
          <p:cNvSpPr/>
          <p:nvPr/>
        </p:nvSpPr>
        <p:spPr>
          <a:xfrm>
            <a:off x="1524003" y="-184666"/>
            <a:ext cx="184800" cy="369300"/>
          </a:xfrm>
          <a:prstGeom prst="rect">
            <a:avLst/>
          </a:prstGeom>
          <a:noFill/>
          <a:ln>
            <a:noFill/>
          </a:ln>
        </p:spPr>
        <p:txBody>
          <a:bodyPr anchorCtr="0" anchor="ctr"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1540" name="Shape 1540"/>
          <p:cNvSpPr/>
          <p:nvPr/>
        </p:nvSpPr>
        <p:spPr>
          <a:xfrm>
            <a:off x="1587500" y="-136525"/>
            <a:ext cx="304800" cy="30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1541" name="Shape 1541"/>
          <p:cNvSpPr/>
          <p:nvPr/>
        </p:nvSpPr>
        <p:spPr>
          <a:xfrm>
            <a:off x="1739900" y="15875"/>
            <a:ext cx="304800" cy="30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1542" name="Shape 1542"/>
          <p:cNvSpPr/>
          <p:nvPr/>
        </p:nvSpPr>
        <p:spPr>
          <a:xfrm>
            <a:off x="1892300" y="168275"/>
            <a:ext cx="304800" cy="30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id="1543" name="Shape 1543"/>
          <p:cNvSpPr txBox="1"/>
          <p:nvPr/>
        </p:nvSpPr>
        <p:spPr>
          <a:xfrm>
            <a:off x="-1461427" y="1481721"/>
            <a:ext cx="184800" cy="3693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id="1544" name="Shape 1544"/>
          <p:cNvSpPr txBox="1"/>
          <p:nvPr/>
        </p:nvSpPr>
        <p:spPr>
          <a:xfrm>
            <a:off x="1708732" y="5173794"/>
            <a:ext cx="8727300" cy="10122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lang="en-US" sz="5400">
                <a:solidFill>
                  <a:schemeClr val="dk2"/>
                </a:solidFill>
                <a:latin typeface="Questrial"/>
                <a:ea typeface="Questrial"/>
                <a:cs typeface="Questrial"/>
                <a:sym typeface="Questrial"/>
              </a:rPr>
              <a:t>Tax Preparation Process</a:t>
            </a:r>
          </a:p>
        </p:txBody>
      </p:sp>
    </p:spTree>
  </p:cSld>
  <p:clrMapOvr>
    <a:masterClrMapping/>
  </p:clrMapOvr>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8" name="Shape 1548"/>
        <p:cNvGrpSpPr/>
        <p:nvPr/>
      </p:nvGrpSpPr>
      <p:grpSpPr>
        <a:xfrm>
          <a:off x="0" y="0"/>
          <a:ext cx="0" cy="0"/>
          <a:chOff x="0" y="0"/>
          <a:chExt cx="0" cy="0"/>
        </a:xfrm>
      </p:grpSpPr>
      <p:sp>
        <p:nvSpPr>
          <p:cNvPr id="1549" name="Shape 1549"/>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Tax Preparation Process</a:t>
            </a:r>
          </a:p>
        </p:txBody>
      </p:sp>
      <p:sp>
        <p:nvSpPr>
          <p:cNvPr id="1550" name="Shape 1550"/>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1" i="0" lang="en-US" sz="4000" u="none" cap="none" strike="noStrike">
                <a:solidFill>
                  <a:schemeClr val="dk1"/>
                </a:solidFill>
                <a:latin typeface="Questrial"/>
                <a:ea typeface="Questrial"/>
                <a:cs typeface="Questrial"/>
                <a:sym typeface="Questrial"/>
              </a:rPr>
              <a:t>Part 1: Preliminary Interview</a:t>
            </a:r>
          </a:p>
          <a:p>
            <a:pPr indent="-342900" lvl="0" marL="342900" marR="0" rtl="0" algn="l">
              <a:spcBef>
                <a:spcPts val="800"/>
              </a:spcBef>
              <a:spcAft>
                <a:spcPts val="0"/>
              </a:spcAft>
              <a:buClr>
                <a:schemeClr val="dk1"/>
              </a:buClr>
              <a:buSzPts val="4000"/>
              <a:buFont typeface="Noto Sans Symbols"/>
              <a:buChar char="➢"/>
            </a:pPr>
            <a:r>
              <a:rPr i="0" lang="en-US" sz="4000" u="none" cap="none" strike="noStrike">
                <a:solidFill>
                  <a:schemeClr val="dk1"/>
                </a:solidFill>
                <a:latin typeface="Questrial"/>
                <a:ea typeface="Questrial"/>
                <a:cs typeface="Questrial"/>
                <a:sym typeface="Questrial"/>
              </a:rPr>
              <a:t>Part 2: Preparing the Return in Tax</a:t>
            </a:r>
            <a:r>
              <a:rPr lang="en-US"/>
              <a:t>Slayer</a:t>
            </a: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Part 3: Quality Review</a:t>
            </a: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Part 4: Finishing the Return</a:t>
            </a:r>
          </a:p>
          <a:p>
            <a:pPr indent="-342900" lvl="0" marL="342900" marR="0" rtl="0" algn="l">
              <a:spcBef>
                <a:spcPts val="800"/>
              </a:spcBef>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Part 5: Filing the Return</a:t>
            </a:r>
          </a:p>
        </p:txBody>
      </p:sp>
    </p:spTree>
  </p:cSld>
  <p:clrMapOvr>
    <a:masterClrMapping/>
  </p:clrMapOvr>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4" name="Shape 1554"/>
        <p:cNvGrpSpPr/>
        <p:nvPr/>
      </p:nvGrpSpPr>
      <p:grpSpPr>
        <a:xfrm>
          <a:off x="0" y="0"/>
          <a:ext cx="0" cy="0"/>
          <a:chOff x="0" y="0"/>
          <a:chExt cx="0" cy="0"/>
        </a:xfrm>
      </p:grpSpPr>
      <p:sp>
        <p:nvSpPr>
          <p:cNvPr id="1555" name="Shape 1555"/>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lang="en-US" sz="4400"/>
              <a:t>Part 1: Preliminary Interview </a:t>
            </a:r>
          </a:p>
          <a:p>
            <a:pPr indent="0" lvl="0" marL="0" marR="0" rtl="0" algn="ctr">
              <a:spcBef>
                <a:spcPts val="0"/>
              </a:spcBef>
              <a:buClr>
                <a:schemeClr val="dk2"/>
              </a:buClr>
              <a:buFont typeface="Questrial"/>
              <a:buNone/>
            </a:pPr>
            <a:r>
              <a:rPr b="1" i="0" lang="en-US" sz="4400" u="none" cap="none" strike="noStrike">
                <a:solidFill>
                  <a:schemeClr val="dk2"/>
                </a:solidFill>
                <a:latin typeface="Questrial"/>
                <a:ea typeface="Questrial"/>
                <a:cs typeface="Questrial"/>
                <a:sym typeface="Questrial"/>
              </a:rPr>
              <a:t>Acceptable Documents other than SS Card</a:t>
            </a:r>
          </a:p>
        </p:txBody>
      </p:sp>
      <p:sp>
        <p:nvSpPr>
          <p:cNvPr id="1556" name="Shape 1556"/>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lnSpc>
                <a:spcPct val="80000"/>
              </a:lnSpc>
              <a:spcBef>
                <a:spcPts val="0"/>
              </a:spcBef>
              <a:spcAft>
                <a:spcPts val="0"/>
              </a:spcAft>
              <a:buClr>
                <a:schemeClr val="dk1"/>
              </a:buClr>
              <a:buSzPts val="3400"/>
              <a:buFont typeface="Noto Sans Symbols"/>
              <a:buChar char="➢"/>
            </a:pPr>
            <a:r>
              <a:rPr b="0" i="0" lang="en-US" sz="3400" u="none" cap="none" strike="noStrike">
                <a:solidFill>
                  <a:schemeClr val="dk1"/>
                </a:solidFill>
                <a:latin typeface="Questrial"/>
                <a:ea typeface="Questrial"/>
                <a:cs typeface="Questrial"/>
                <a:sym typeface="Questrial"/>
              </a:rPr>
              <a:t>Form SSA-1099 statement</a:t>
            </a:r>
          </a:p>
          <a:p>
            <a:pPr indent="-342900" lvl="0" marL="342900" marR="0" rtl="0" algn="l">
              <a:lnSpc>
                <a:spcPct val="80000"/>
              </a:lnSpc>
              <a:spcBef>
                <a:spcPts val="680"/>
              </a:spcBef>
              <a:spcAft>
                <a:spcPts val="0"/>
              </a:spcAft>
              <a:buClr>
                <a:schemeClr val="dk1"/>
              </a:buClr>
              <a:buSzPts val="3400"/>
              <a:buFont typeface="Noto Sans Symbols"/>
              <a:buChar char="➢"/>
            </a:pPr>
            <a:r>
              <a:rPr b="0" i="0" lang="en-US" sz="3400" u="none" cap="none" strike="noStrike">
                <a:solidFill>
                  <a:schemeClr val="dk1"/>
                </a:solidFill>
                <a:latin typeface="Questrial"/>
                <a:ea typeface="Questrial"/>
                <a:cs typeface="Questrial"/>
                <a:sym typeface="Questrial"/>
              </a:rPr>
              <a:t>Medicare Card (with an “A” after the SSN)</a:t>
            </a:r>
          </a:p>
          <a:p>
            <a:pPr indent="-342900" lvl="0" marL="342900" marR="0" rtl="0" algn="l">
              <a:lnSpc>
                <a:spcPct val="80000"/>
              </a:lnSpc>
              <a:spcBef>
                <a:spcPts val="680"/>
              </a:spcBef>
              <a:spcAft>
                <a:spcPts val="0"/>
              </a:spcAft>
              <a:buClr>
                <a:schemeClr val="dk1"/>
              </a:buClr>
              <a:buSzPts val="3400"/>
              <a:buFont typeface="Noto Sans Symbols"/>
              <a:buChar char="➢"/>
            </a:pPr>
            <a:r>
              <a:rPr b="0" i="0" lang="en-US" sz="3400" u="none" cap="none" strike="noStrike">
                <a:solidFill>
                  <a:schemeClr val="dk1"/>
                </a:solidFill>
                <a:latin typeface="Questrial"/>
                <a:ea typeface="Questrial"/>
                <a:cs typeface="Questrial"/>
                <a:sym typeface="Questrial"/>
              </a:rPr>
              <a:t>ITIN card	</a:t>
            </a:r>
          </a:p>
          <a:p>
            <a:pPr indent="-285750" lvl="1" marL="742950" marR="0" rtl="0" algn="l">
              <a:lnSpc>
                <a:spcPct val="80000"/>
              </a:lnSpc>
              <a:spcBef>
                <a:spcPts val="612"/>
              </a:spcBef>
              <a:spcAft>
                <a:spcPts val="0"/>
              </a:spcAft>
              <a:buClr>
                <a:schemeClr val="dk1"/>
              </a:buClr>
              <a:buSzPts val="3060"/>
              <a:buFont typeface="Arial"/>
              <a:buChar char="•"/>
            </a:pPr>
            <a:r>
              <a:rPr b="0" i="0" lang="en-US" sz="3060" u="none" cap="none" strike="noStrike">
                <a:solidFill>
                  <a:schemeClr val="dk1"/>
                </a:solidFill>
                <a:latin typeface="Questrial"/>
                <a:ea typeface="Questrial"/>
                <a:cs typeface="Questrial"/>
                <a:sym typeface="Questrial"/>
              </a:rPr>
              <a:t>Issued for nonresidents who need to file tax returns but cannot receive SS cards</a:t>
            </a:r>
          </a:p>
          <a:p>
            <a:pPr indent="-285750" lvl="1" marL="742950" marR="0" rtl="0" algn="l">
              <a:lnSpc>
                <a:spcPct val="80000"/>
              </a:lnSpc>
              <a:spcBef>
                <a:spcPts val="612"/>
              </a:spcBef>
              <a:spcAft>
                <a:spcPts val="0"/>
              </a:spcAft>
              <a:buClr>
                <a:schemeClr val="dk1"/>
              </a:buClr>
              <a:buSzPts val="3060"/>
              <a:buFont typeface="Arial"/>
              <a:buChar char="•"/>
            </a:pPr>
            <a:r>
              <a:rPr b="0" i="0" lang="en-US" sz="3060" u="none" cap="none" strike="noStrike">
                <a:solidFill>
                  <a:schemeClr val="dk1"/>
                </a:solidFill>
                <a:latin typeface="Questrial"/>
                <a:ea typeface="Questrial"/>
                <a:cs typeface="Questrial"/>
                <a:sym typeface="Questrial"/>
              </a:rPr>
              <a:t>9XX-XX-XXXX (enter just like SS number)</a:t>
            </a:r>
          </a:p>
          <a:p>
            <a:pPr indent="-342900" lvl="0" marL="342900" marR="0" rtl="0" algn="l">
              <a:lnSpc>
                <a:spcPct val="80000"/>
              </a:lnSpc>
              <a:spcBef>
                <a:spcPts val="680"/>
              </a:spcBef>
              <a:spcAft>
                <a:spcPts val="0"/>
              </a:spcAft>
              <a:buClr>
                <a:schemeClr val="dk1"/>
              </a:buClr>
              <a:buSzPts val="3400"/>
              <a:buFont typeface="Noto Sans Symbols"/>
              <a:buChar char="➢"/>
            </a:pPr>
            <a:r>
              <a:rPr b="0" i="0" lang="en-US" sz="3400" u="none" cap="none" strike="noStrike">
                <a:solidFill>
                  <a:schemeClr val="dk1"/>
                </a:solidFill>
                <a:latin typeface="Questrial"/>
                <a:ea typeface="Questrial"/>
                <a:cs typeface="Questrial"/>
                <a:sym typeface="Questrial"/>
              </a:rPr>
              <a:t>ATIN for dependent</a:t>
            </a:r>
          </a:p>
          <a:p>
            <a:pPr indent="-285750" lvl="1" marL="742950" marR="0" rtl="0" algn="l">
              <a:lnSpc>
                <a:spcPct val="80000"/>
              </a:lnSpc>
              <a:spcBef>
                <a:spcPts val="612"/>
              </a:spcBef>
              <a:spcAft>
                <a:spcPts val="0"/>
              </a:spcAft>
              <a:buClr>
                <a:schemeClr val="dk1"/>
              </a:buClr>
              <a:buSzPts val="3060"/>
              <a:buFont typeface="Arial"/>
              <a:buChar char="•"/>
            </a:pPr>
            <a:r>
              <a:rPr b="0" i="0" lang="en-US" sz="3060" u="none" cap="none" strike="noStrike">
                <a:solidFill>
                  <a:schemeClr val="dk1"/>
                </a:solidFill>
                <a:latin typeface="Questrial"/>
                <a:ea typeface="Questrial"/>
                <a:cs typeface="Questrial"/>
                <a:sym typeface="Questrial"/>
              </a:rPr>
              <a:t>Issued for child while adoption is pending</a:t>
            </a:r>
          </a:p>
          <a:p>
            <a:pPr indent="-285750" lvl="1" marL="742950" marR="0" rtl="0" algn="l">
              <a:lnSpc>
                <a:spcPct val="80000"/>
              </a:lnSpc>
              <a:spcBef>
                <a:spcPts val="612"/>
              </a:spcBef>
              <a:buClr>
                <a:schemeClr val="dk1"/>
              </a:buClr>
              <a:buSzPts val="3060"/>
              <a:buFont typeface="Arial"/>
              <a:buChar char="•"/>
            </a:pPr>
            <a:r>
              <a:rPr b="0" i="0" lang="en-US" sz="3060" u="none" cap="none" strike="noStrike">
                <a:solidFill>
                  <a:schemeClr val="dk1"/>
                </a:solidFill>
                <a:latin typeface="Questrial"/>
                <a:ea typeface="Questrial"/>
                <a:cs typeface="Questrial"/>
                <a:sym typeface="Questrial"/>
              </a:rPr>
              <a:t>9XX-XX-XXXX (enter just like SS number)</a:t>
            </a:r>
          </a:p>
        </p:txBody>
      </p:sp>
    </p:spTree>
  </p:cSld>
  <p:clrMapOvr>
    <a:masterClrMapping/>
  </p:clrMapOvr>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0" name="Shape 1560"/>
        <p:cNvGrpSpPr/>
        <p:nvPr/>
      </p:nvGrpSpPr>
      <p:grpSpPr>
        <a:xfrm>
          <a:off x="0" y="0"/>
          <a:ext cx="0" cy="0"/>
          <a:chOff x="0" y="0"/>
          <a:chExt cx="0" cy="0"/>
        </a:xfrm>
      </p:grpSpPr>
      <p:sp>
        <p:nvSpPr>
          <p:cNvPr id="1561" name="Shape 1561"/>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Tax Preparation Process</a:t>
            </a:r>
          </a:p>
        </p:txBody>
      </p:sp>
      <p:sp>
        <p:nvSpPr>
          <p:cNvPr id="1562" name="Shape 1562"/>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Part 1: Preliminary Interview</a:t>
            </a:r>
          </a:p>
          <a:p>
            <a:pPr indent="-342900" lvl="0" marL="342900" marR="0" rtl="0" algn="l">
              <a:spcBef>
                <a:spcPts val="800"/>
              </a:spcBef>
              <a:spcAft>
                <a:spcPts val="0"/>
              </a:spcAft>
              <a:buClr>
                <a:schemeClr val="dk1"/>
              </a:buClr>
              <a:buSzPts val="4000"/>
              <a:buFont typeface="Noto Sans Symbols"/>
              <a:buChar char="➢"/>
            </a:pPr>
            <a:r>
              <a:rPr b="1" i="0" lang="en-US" sz="4000" u="none" cap="none" strike="noStrike">
                <a:solidFill>
                  <a:schemeClr val="dk1"/>
                </a:solidFill>
                <a:latin typeface="Questrial"/>
                <a:ea typeface="Questrial"/>
                <a:cs typeface="Questrial"/>
                <a:sym typeface="Questrial"/>
              </a:rPr>
              <a:t>Part 2: Preparing the Return in Tax</a:t>
            </a:r>
            <a:r>
              <a:rPr b="1" lang="en-US"/>
              <a:t>Slayer</a:t>
            </a: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Part 3: Quality Review</a:t>
            </a: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Part 4: Finishing the Return</a:t>
            </a:r>
          </a:p>
          <a:p>
            <a:pPr indent="-342900" lvl="0" marL="342900" marR="0" rtl="0" algn="l">
              <a:spcBef>
                <a:spcPts val="800"/>
              </a:spcBef>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Part 5: Filing the Return</a:t>
            </a:r>
          </a:p>
        </p:txBody>
      </p:sp>
    </p:spTree>
  </p:cSld>
  <p:clrMapOvr>
    <a:masterClrMapping/>
  </p:clrMapOvr>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6" name="Shape 1566"/>
        <p:cNvGrpSpPr/>
        <p:nvPr/>
      </p:nvGrpSpPr>
      <p:grpSpPr>
        <a:xfrm>
          <a:off x="0" y="0"/>
          <a:ext cx="0" cy="0"/>
          <a:chOff x="0" y="0"/>
          <a:chExt cx="0" cy="0"/>
        </a:xfrm>
      </p:grpSpPr>
      <p:sp>
        <p:nvSpPr>
          <p:cNvPr id="1567" name="Shape 1567"/>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Part 2: Preparing the Return in Tax</a:t>
            </a:r>
            <a:r>
              <a:rPr lang="en-US"/>
              <a:t>Slayer</a:t>
            </a:r>
          </a:p>
        </p:txBody>
      </p:sp>
      <p:sp>
        <p:nvSpPr>
          <p:cNvPr id="1568" name="Shape 1568"/>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800"/>
              </a:spcBef>
              <a:spcAft>
                <a:spcPts val="0"/>
              </a:spcAft>
              <a:buClr>
                <a:schemeClr val="dk1"/>
              </a:buClr>
              <a:buSzPts val="4000"/>
              <a:buFont typeface="Noto Sans Symbols"/>
              <a:buChar char="➢"/>
            </a:pPr>
            <a:r>
              <a:rPr lang="en-US"/>
              <a:t>Complete the Federal Section according to TaxSlayer Categories:</a:t>
            </a:r>
          </a:p>
          <a:p>
            <a:pPr indent="-285750" lvl="1" marL="742950" marR="0" rtl="0" algn="l">
              <a:spcBef>
                <a:spcPts val="0"/>
              </a:spcBef>
              <a:spcAft>
                <a:spcPts val="0"/>
              </a:spcAft>
              <a:buSzPts val="3600"/>
              <a:buChar char="•"/>
            </a:pPr>
            <a:r>
              <a:rPr b="1" lang="en-US"/>
              <a:t>Income</a:t>
            </a:r>
            <a:r>
              <a:rPr lang="en-US"/>
              <a:t>: Wages, Interest, Dividends, SS benefits, Retirement, Gambling income, Business income, Other income</a:t>
            </a:r>
          </a:p>
          <a:p>
            <a:pPr indent="-285750" lvl="1" marL="742950" marR="0" rtl="0" algn="l">
              <a:spcBef>
                <a:spcPts val="0"/>
              </a:spcBef>
              <a:spcAft>
                <a:spcPts val="0"/>
              </a:spcAft>
              <a:buSzPts val="3600"/>
              <a:buChar char="•"/>
            </a:pPr>
            <a:r>
              <a:rPr b="1" lang="en-US"/>
              <a:t>Deductions</a:t>
            </a:r>
            <a:r>
              <a:rPr lang="en-US"/>
              <a:t>: Adjustments, Itemized deductions, Credits</a:t>
            </a:r>
          </a:p>
          <a:p>
            <a:pPr indent="-285750" lvl="1" marL="742950" marR="0" rtl="0" algn="l">
              <a:spcBef>
                <a:spcPts val="0"/>
              </a:spcBef>
              <a:spcAft>
                <a:spcPts val="0"/>
              </a:spcAft>
              <a:buSzPts val="3600"/>
              <a:buChar char="•"/>
            </a:pPr>
            <a:r>
              <a:rPr b="1" lang="en-US"/>
              <a:t>Other Taxes</a:t>
            </a:r>
          </a:p>
          <a:p>
            <a:pPr indent="0" lvl="0" marL="457200" marR="0" rtl="0" algn="l">
              <a:spcBef>
                <a:spcPts val="800"/>
              </a:spcBef>
              <a:spcAft>
                <a:spcPts val="0"/>
              </a:spcAft>
              <a:buNone/>
            </a:pPr>
            <a:r>
              <a:t/>
            </a:r>
            <a:endParaRPr/>
          </a:p>
          <a:p>
            <a:pPr indent="-285750" lvl="1" marL="742950" marR="0" rtl="0" algn="l">
              <a:spcBef>
                <a:spcPts val="720"/>
              </a:spcBef>
              <a:buClr>
                <a:schemeClr val="dk1"/>
              </a:buClr>
              <a:buSzPts val="3600"/>
              <a:buFont typeface="Arial"/>
              <a:buNone/>
            </a:pPr>
            <a:r>
              <a:t/>
            </a:r>
            <a:endParaRPr b="0" i="0" sz="3600" u="none" cap="none" strike="noStrike">
              <a:solidFill>
                <a:schemeClr val="dk1"/>
              </a:solidFill>
              <a:latin typeface="Questrial"/>
              <a:ea typeface="Questrial"/>
              <a:cs typeface="Questrial"/>
              <a:sym typeface="Questrial"/>
            </a:endParaRPr>
          </a:p>
        </p:txBody>
      </p:sp>
    </p:spTree>
  </p:cSld>
  <p:clrMapOvr>
    <a:masterClrMapping/>
  </p:clrMapOvr>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2" name="Shape 1572"/>
        <p:cNvGrpSpPr/>
        <p:nvPr/>
      </p:nvGrpSpPr>
      <p:grpSpPr>
        <a:xfrm>
          <a:off x="0" y="0"/>
          <a:ext cx="0" cy="0"/>
          <a:chOff x="0" y="0"/>
          <a:chExt cx="0" cy="0"/>
        </a:xfrm>
      </p:grpSpPr>
      <p:sp>
        <p:nvSpPr>
          <p:cNvPr id="1573" name="Shape 1573"/>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Part 2: Preparing the Return in Tax</a:t>
            </a:r>
            <a:r>
              <a:rPr lang="en-US"/>
              <a:t>Slayer</a:t>
            </a:r>
          </a:p>
        </p:txBody>
      </p:sp>
      <p:sp>
        <p:nvSpPr>
          <p:cNvPr id="1574" name="Shape 1574"/>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800"/>
              </a:spcBef>
              <a:spcAft>
                <a:spcPts val="0"/>
              </a:spcAft>
              <a:buClr>
                <a:schemeClr val="dk1"/>
              </a:buClr>
              <a:buSzPts val="4000"/>
              <a:buFont typeface="Noto Sans Symbols"/>
              <a:buChar char="➢"/>
            </a:pPr>
            <a:r>
              <a:rPr lang="en-US"/>
              <a:t>Complete the Federal Section according to TaxSlayer Categories Continued:</a:t>
            </a:r>
          </a:p>
          <a:p>
            <a:pPr indent="-285750" lvl="1" marL="742950" rtl="0">
              <a:spcBef>
                <a:spcPts val="0"/>
              </a:spcBef>
              <a:spcAft>
                <a:spcPts val="0"/>
              </a:spcAft>
              <a:buSzPts val="3600"/>
              <a:buChar char="•"/>
            </a:pPr>
            <a:r>
              <a:rPr b="1" lang="en-US"/>
              <a:t>Payments and Estimates</a:t>
            </a:r>
          </a:p>
          <a:p>
            <a:pPr indent="-285750" lvl="1" marL="742950" rtl="0">
              <a:spcBef>
                <a:spcPts val="0"/>
              </a:spcBef>
              <a:spcAft>
                <a:spcPts val="0"/>
              </a:spcAft>
              <a:buSzPts val="3600"/>
              <a:buChar char="•"/>
            </a:pPr>
            <a:r>
              <a:rPr b="1" lang="en-US"/>
              <a:t>Miscellaneous Forms</a:t>
            </a:r>
          </a:p>
          <a:p>
            <a:pPr indent="-285750" lvl="1" marL="742950" rtl="0">
              <a:spcBef>
                <a:spcPts val="0"/>
              </a:spcBef>
              <a:spcAft>
                <a:spcPts val="0"/>
              </a:spcAft>
              <a:buSzPts val="3600"/>
              <a:buChar char="•"/>
            </a:pPr>
            <a:r>
              <a:rPr b="1" lang="en-US"/>
              <a:t>Health Insurance Section</a:t>
            </a:r>
          </a:p>
          <a:p>
            <a:pPr indent="-285750" lvl="1" marL="742950" rtl="0">
              <a:spcBef>
                <a:spcPts val="0"/>
              </a:spcBef>
              <a:buSzPts val="3600"/>
              <a:buChar char="•"/>
            </a:pPr>
            <a:r>
              <a:rPr b="1" lang="en-US"/>
              <a:t>State Section: </a:t>
            </a:r>
            <a:r>
              <a:rPr lang="en-US"/>
              <a:t>where you will add the AL return!</a:t>
            </a:r>
          </a:p>
          <a:p>
            <a:pPr indent="0" lvl="0" marL="457200" marR="0" rtl="0" algn="l">
              <a:spcBef>
                <a:spcPts val="800"/>
              </a:spcBef>
              <a:spcAft>
                <a:spcPts val="0"/>
              </a:spcAft>
              <a:buNone/>
            </a:pPr>
            <a:r>
              <a:t/>
            </a:r>
            <a:endParaRPr/>
          </a:p>
          <a:p>
            <a:pPr indent="-285750" lvl="1" marL="742950" marR="0" rtl="0" algn="l">
              <a:spcBef>
                <a:spcPts val="720"/>
              </a:spcBef>
              <a:buClr>
                <a:schemeClr val="dk1"/>
              </a:buClr>
              <a:buSzPts val="3600"/>
              <a:buFont typeface="Arial"/>
              <a:buNone/>
            </a:pPr>
            <a:r>
              <a:t/>
            </a:r>
            <a:endParaRPr b="0" i="0" sz="3600" u="none" cap="none" strike="noStrike">
              <a:solidFill>
                <a:schemeClr val="dk1"/>
              </a:solidFill>
              <a:latin typeface="Questrial"/>
              <a:ea typeface="Questrial"/>
              <a:cs typeface="Questrial"/>
              <a:sym typeface="Questrial"/>
            </a:endParaRPr>
          </a:p>
        </p:txBody>
      </p:sp>
    </p:spTree>
  </p:cSld>
  <p:clrMapOvr>
    <a:masterClrMapping/>
  </p:clrMapOvr>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9" name="Shape 1579"/>
        <p:cNvGrpSpPr/>
        <p:nvPr/>
      </p:nvGrpSpPr>
      <p:grpSpPr>
        <a:xfrm>
          <a:off x="0" y="0"/>
          <a:ext cx="0" cy="0"/>
          <a:chOff x="0" y="0"/>
          <a:chExt cx="0" cy="0"/>
        </a:xfrm>
      </p:grpSpPr>
      <p:sp>
        <p:nvSpPr>
          <p:cNvPr id="1580" name="Shape 1580"/>
          <p:cNvSpPr txBox="1"/>
          <p:nvPr/>
        </p:nvSpPr>
        <p:spPr>
          <a:xfrm>
            <a:off x="7848875" y="1726775"/>
            <a:ext cx="4250400" cy="4184700"/>
          </a:xfrm>
          <a:prstGeom prst="rect">
            <a:avLst/>
          </a:prstGeom>
          <a:solidFill>
            <a:schemeClr val="dk1"/>
          </a:solidFill>
          <a:ln cap="flat" cmpd="sng" w="25400">
            <a:solidFill>
              <a:srgbClr val="567430"/>
            </a:solidFill>
            <a:prstDash val="solid"/>
            <a:round/>
            <a:headEnd len="med" w="med" type="none"/>
            <a:tailEnd len="med" w="med" type="none"/>
          </a:ln>
        </p:spPr>
        <p:txBody>
          <a:bodyPr anchorCtr="0" anchor="t" bIns="45700" lIns="91425" rIns="91425" wrap="square" tIns="45700">
            <a:noAutofit/>
          </a:bodyPr>
          <a:lstStyle/>
          <a:p>
            <a:pPr indent="0" lvl="0" marL="0" marR="0" rtl="0">
              <a:spcBef>
                <a:spcPts val="0"/>
              </a:spcBef>
              <a:buNone/>
            </a:pPr>
            <a:r>
              <a:rPr b="1" lang="en-US" sz="2400">
                <a:solidFill>
                  <a:schemeClr val="lt1"/>
                </a:solidFill>
                <a:latin typeface="Questrial"/>
                <a:ea typeface="Questrial"/>
                <a:cs typeface="Questrial"/>
                <a:sym typeface="Questrial"/>
              </a:rPr>
              <a:t>You’ll enter this on the taxpayer’s return in the “Miscellaneous Forms” section. This won’t affect the taxpayer’s return in any way, but it must be entered or the return will be rejected when it is submitted. This pin ensures that no one fraudulently files their return this year.</a:t>
            </a:r>
          </a:p>
        </p:txBody>
      </p:sp>
      <p:sp>
        <p:nvSpPr>
          <p:cNvPr id="1581" name="Shape 1581"/>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accent4"/>
              </a:buClr>
              <a:buFont typeface="Questrial"/>
              <a:buNone/>
            </a:pPr>
            <a:r>
              <a:rPr b="1" i="0" lang="en-US" sz="4800" u="none" cap="none" strike="noStrike">
                <a:solidFill>
                  <a:schemeClr val="accent4"/>
                </a:solidFill>
                <a:latin typeface="Questrial"/>
                <a:ea typeface="Questrial"/>
                <a:cs typeface="Questrial"/>
                <a:sym typeface="Questrial"/>
              </a:rPr>
              <a:t>Part 2: Preparing the Return in Tax</a:t>
            </a:r>
            <a:r>
              <a:rPr lang="en-US">
                <a:solidFill>
                  <a:schemeClr val="accent4"/>
                </a:solidFill>
              </a:rPr>
              <a:t>Slayer</a:t>
            </a:r>
            <a:r>
              <a:rPr b="1" i="0" lang="en-US" sz="4800" u="none" cap="none" strike="noStrike">
                <a:solidFill>
                  <a:schemeClr val="accent4"/>
                </a:solidFill>
                <a:latin typeface="Questrial"/>
                <a:ea typeface="Questrial"/>
                <a:cs typeface="Questrial"/>
                <a:sym typeface="Questrial"/>
              </a:rPr>
              <a:t> – Identity Protection Pin</a:t>
            </a:r>
          </a:p>
        </p:txBody>
      </p:sp>
      <p:pic>
        <p:nvPicPr>
          <p:cNvPr id="1582" name="Shape 1582"/>
          <p:cNvPicPr preferRelativeResize="0"/>
          <p:nvPr/>
        </p:nvPicPr>
        <p:blipFill>
          <a:blip r:embed="rId3">
            <a:alphaModFix/>
          </a:blip>
          <a:stretch>
            <a:fillRect/>
          </a:stretch>
        </p:blipFill>
        <p:spPr>
          <a:xfrm>
            <a:off x="406400" y="1631612"/>
            <a:ext cx="7319100" cy="4375025"/>
          </a:xfrm>
          <a:prstGeom prst="rect">
            <a:avLst/>
          </a:prstGeom>
          <a:noFill/>
          <a:ln cap="sq" cmpd="sng" w="38100">
            <a:solidFill>
              <a:srgbClr val="000000"/>
            </a:solidFill>
            <a:prstDash val="solid"/>
            <a:miter lim="8000"/>
            <a:headEnd len="med" w="med" type="none"/>
            <a:tailEnd len="med" w="med" type="none"/>
          </a:ln>
          <a:effectLst>
            <a:outerShdw blurRad="50800" rotWithShape="0" algn="tl" dir="2700000" dist="38100">
              <a:srgbClr val="000000">
                <a:alpha val="42750"/>
              </a:srgbClr>
            </a:outerShdw>
          </a:effectLst>
        </p:spPr>
      </p:pic>
    </p:spTree>
  </p:cSld>
  <p:clrMapOvr>
    <a:masterClrMapping/>
  </p:clrMapOvr>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6" name="Shape 1586"/>
        <p:cNvGrpSpPr/>
        <p:nvPr/>
      </p:nvGrpSpPr>
      <p:grpSpPr>
        <a:xfrm>
          <a:off x="0" y="0"/>
          <a:ext cx="0" cy="0"/>
          <a:chOff x="0" y="0"/>
          <a:chExt cx="0" cy="0"/>
        </a:xfrm>
      </p:grpSpPr>
      <p:sp>
        <p:nvSpPr>
          <p:cNvPr id="1587" name="Shape 1587"/>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Tax Preparation Process</a:t>
            </a:r>
          </a:p>
        </p:txBody>
      </p:sp>
      <p:sp>
        <p:nvSpPr>
          <p:cNvPr id="1588" name="Shape 1588"/>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Part 1: Preliminary Interview</a:t>
            </a: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Part 2: Preparing the Return in Tax</a:t>
            </a:r>
            <a:r>
              <a:rPr lang="en-US"/>
              <a:t>Slayer</a:t>
            </a:r>
          </a:p>
          <a:p>
            <a:pPr indent="-342900" lvl="0" marL="342900" marR="0" rtl="0" algn="l">
              <a:spcBef>
                <a:spcPts val="800"/>
              </a:spcBef>
              <a:spcAft>
                <a:spcPts val="0"/>
              </a:spcAft>
              <a:buClr>
                <a:schemeClr val="dk1"/>
              </a:buClr>
              <a:buSzPts val="4000"/>
              <a:buFont typeface="Noto Sans Symbols"/>
              <a:buChar char="➢"/>
            </a:pPr>
            <a:r>
              <a:rPr b="1" i="0" lang="en-US" sz="4000" u="none" cap="none" strike="noStrike">
                <a:solidFill>
                  <a:schemeClr val="dk1"/>
                </a:solidFill>
                <a:latin typeface="Questrial"/>
                <a:ea typeface="Questrial"/>
                <a:cs typeface="Questrial"/>
                <a:sym typeface="Questrial"/>
              </a:rPr>
              <a:t>Part 3: Quality Review</a:t>
            </a: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Part 4: Finishing the Return</a:t>
            </a:r>
          </a:p>
          <a:p>
            <a:pPr indent="-342900" lvl="0" marL="342900" marR="0" rtl="0" algn="l">
              <a:spcBef>
                <a:spcPts val="800"/>
              </a:spcBef>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Part 5: Filing the Return</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 name="Shape 52"/>
        <p:cNvGrpSpPr/>
        <p:nvPr/>
      </p:nvGrpSpPr>
      <p:grpSpPr>
        <a:xfrm>
          <a:off x="0" y="0"/>
          <a:ext cx="0" cy="0"/>
          <a:chOff x="0" y="0"/>
          <a:chExt cx="0" cy="0"/>
        </a:xfrm>
      </p:grpSpPr>
      <p:sp>
        <p:nvSpPr>
          <p:cNvPr id="53" name="Shape 53"/>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Welcome!</a:t>
            </a:r>
          </a:p>
        </p:txBody>
      </p:sp>
      <p:sp>
        <p:nvSpPr>
          <p:cNvPr id="54" name="Shape 54"/>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17500" lvl="0" marL="342900" marR="0" rtl="0" algn="l">
              <a:lnSpc>
                <a:spcPct val="90000"/>
              </a:lnSpc>
              <a:spcBef>
                <a:spcPts val="0"/>
              </a:spcBef>
              <a:spcAft>
                <a:spcPts val="0"/>
              </a:spcAft>
              <a:buClr>
                <a:schemeClr val="dk1"/>
              </a:buClr>
              <a:buSzPts val="3600"/>
              <a:buFont typeface="Noto Sans Symbols"/>
              <a:buChar char="➢"/>
            </a:pPr>
            <a:r>
              <a:rPr b="0" i="0" lang="en-US" sz="3600" u="none" cap="none" strike="noStrike">
                <a:solidFill>
                  <a:schemeClr val="dk1"/>
                </a:solidFill>
                <a:latin typeface="Questrial"/>
                <a:ea typeface="Questrial"/>
                <a:cs typeface="Questrial"/>
                <a:sym typeface="Questrial"/>
              </a:rPr>
              <a:t>Please sign-in </a:t>
            </a:r>
          </a:p>
          <a:p>
            <a:pPr indent="-260350" lvl="1" marL="742950" marR="0" rtl="0" algn="l">
              <a:lnSpc>
                <a:spcPct val="90000"/>
              </a:lnSpc>
              <a:spcBef>
                <a:spcPts val="0"/>
              </a:spcBef>
              <a:spcAft>
                <a:spcPts val="0"/>
              </a:spcAft>
              <a:buSzPts val="3200"/>
              <a:buChar char="•"/>
            </a:pPr>
            <a:r>
              <a:rPr lang="en-US" sz="3200"/>
              <a:t>Use the same email used for your volunteer profile</a:t>
            </a:r>
          </a:p>
          <a:p>
            <a:pPr indent="0" lvl="0" marL="457200" marR="0" rtl="0" algn="l">
              <a:lnSpc>
                <a:spcPct val="90000"/>
              </a:lnSpc>
              <a:spcBef>
                <a:spcPts val="0"/>
              </a:spcBef>
              <a:spcAft>
                <a:spcPts val="0"/>
              </a:spcAft>
              <a:buNone/>
            </a:pPr>
            <a:r>
              <a:t/>
            </a:r>
            <a:endParaRPr sz="3200"/>
          </a:p>
          <a:p>
            <a:pPr indent="-342900" lvl="0" marL="342900" marR="0" rtl="0" algn="l">
              <a:lnSpc>
                <a:spcPct val="90000"/>
              </a:lnSpc>
              <a:spcBef>
                <a:spcPts val="0"/>
              </a:spcBef>
              <a:spcAft>
                <a:spcPts val="0"/>
              </a:spcAft>
              <a:buClr>
                <a:schemeClr val="dk1"/>
              </a:buClr>
              <a:buSzPts val="4000"/>
              <a:buFont typeface="Noto Sans Symbols"/>
              <a:buChar char="➢"/>
            </a:pPr>
            <a:r>
              <a:rPr lang="en-US"/>
              <a:t>Please collect one copy of each training document</a:t>
            </a:r>
          </a:p>
          <a:p>
            <a:pPr indent="-260350" lvl="1" marL="742950" marR="0" rtl="0" algn="l">
              <a:lnSpc>
                <a:spcPct val="90000"/>
              </a:lnSpc>
              <a:spcBef>
                <a:spcPts val="0"/>
              </a:spcBef>
              <a:spcAft>
                <a:spcPts val="0"/>
              </a:spcAft>
              <a:buSzPts val="3200"/>
              <a:buChar char="•"/>
            </a:pPr>
            <a:r>
              <a:rPr lang="en-US" sz="3200"/>
              <a:t>Summary Chart</a:t>
            </a:r>
          </a:p>
          <a:p>
            <a:pPr indent="-260350" lvl="1" marL="742950" marR="0" rtl="0" algn="l">
              <a:lnSpc>
                <a:spcPct val="90000"/>
              </a:lnSpc>
              <a:spcBef>
                <a:spcPts val="0"/>
              </a:spcBef>
              <a:spcAft>
                <a:spcPts val="0"/>
              </a:spcAft>
              <a:buSzPts val="3200"/>
              <a:buChar char="•"/>
            </a:pPr>
            <a:r>
              <a:rPr lang="en-US" sz="3200"/>
              <a:t>Beth Branch exercise</a:t>
            </a:r>
          </a:p>
          <a:p>
            <a:pPr indent="-260350" lvl="1" marL="742950" marR="0" rtl="0" algn="l">
              <a:lnSpc>
                <a:spcPct val="90000"/>
              </a:lnSpc>
              <a:spcBef>
                <a:spcPts val="0"/>
              </a:spcBef>
              <a:spcAft>
                <a:spcPts val="0"/>
              </a:spcAft>
              <a:buSzPts val="3200"/>
              <a:buChar char="•"/>
            </a:pPr>
            <a:r>
              <a:rPr lang="en-US" sz="3200"/>
              <a:t>Selection of the Pub 4012</a:t>
            </a:r>
          </a:p>
          <a:p>
            <a:pPr indent="-292100" lvl="0" marL="342900" marR="0" rtl="0" algn="l">
              <a:lnSpc>
                <a:spcPct val="90000"/>
              </a:lnSpc>
              <a:spcBef>
                <a:spcPts val="0"/>
              </a:spcBef>
              <a:spcAft>
                <a:spcPts val="0"/>
              </a:spcAft>
              <a:buClr>
                <a:schemeClr val="dk1"/>
              </a:buClr>
              <a:buSzPts val="3200"/>
              <a:buFont typeface="Noto Sans Symbols"/>
              <a:buChar char="➢"/>
            </a:pPr>
            <a:r>
              <a:rPr lang="en-US" sz="3200"/>
              <a:t>All available on www.impactamerica.com/taxprep</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Shape 179"/>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Taxable Income</a:t>
            </a:r>
          </a:p>
        </p:txBody>
      </p:sp>
      <p:sp>
        <p:nvSpPr>
          <p:cNvPr id="180" name="Shape 180"/>
          <p:cNvSpPr txBox="1"/>
          <p:nvPr>
            <p:ph idx="1" type="body"/>
          </p:nvPr>
        </p:nvSpPr>
        <p:spPr>
          <a:xfrm>
            <a:off x="609600" y="1600203"/>
            <a:ext cx="10972800" cy="18288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Any income that is subject to federal income tax </a:t>
            </a: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Can include both earned and unearned income</a:t>
            </a:r>
          </a:p>
          <a:p>
            <a:pPr indent="0" lvl="0" marL="114300" marR="0" rtl="0" algn="l">
              <a:spcBef>
                <a:spcPts val="800"/>
              </a:spcBef>
              <a:buClr>
                <a:schemeClr val="dk1"/>
              </a:buClr>
              <a:buFont typeface="Noto Sans Symbols"/>
              <a:buNone/>
            </a:pPr>
            <a:r>
              <a:t/>
            </a:r>
            <a:endParaRPr b="0" i="0" sz="4000" u="none" cap="none" strike="noStrike">
              <a:solidFill>
                <a:schemeClr val="dk1"/>
              </a:solidFill>
              <a:latin typeface="Questrial"/>
              <a:ea typeface="Questrial"/>
              <a:cs typeface="Questrial"/>
              <a:sym typeface="Questrial"/>
            </a:endParaRPr>
          </a:p>
        </p:txBody>
      </p:sp>
      <p:sp>
        <p:nvSpPr>
          <p:cNvPr id="181" name="Shape 181"/>
          <p:cNvSpPr/>
          <p:nvPr/>
        </p:nvSpPr>
        <p:spPr>
          <a:xfrm>
            <a:off x="609600" y="4648200"/>
            <a:ext cx="10972800" cy="708000"/>
          </a:xfrm>
          <a:prstGeom prst="rect">
            <a:avLst/>
          </a:prstGeom>
          <a:solidFill>
            <a:schemeClr val="accent1"/>
          </a:solidFill>
          <a:ln cap="flat" cmpd="sng" w="25400">
            <a:solidFill>
              <a:srgbClr val="B08420"/>
            </a:solidFill>
            <a:prstDash val="solid"/>
            <a:round/>
            <a:headEnd len="med" w="med" type="none"/>
            <a:tailEnd len="med" w="med" type="none"/>
          </a:ln>
        </p:spPr>
        <p:txBody>
          <a:bodyPr anchorCtr="0" anchor="t" bIns="45700" lIns="91425" rIns="91425" wrap="square" tIns="45700">
            <a:noAutofit/>
          </a:bodyPr>
          <a:lstStyle/>
          <a:p>
            <a:pPr indent="0" lvl="0" marL="114300" marR="0" rtl="0" algn="ctr">
              <a:spcBef>
                <a:spcPts val="0"/>
              </a:spcBef>
              <a:buClr>
                <a:schemeClr val="lt1"/>
              </a:buClr>
              <a:buFont typeface="Questrial"/>
              <a:buNone/>
            </a:pPr>
            <a:r>
              <a:rPr b="1" lang="en-US" sz="4000">
                <a:solidFill>
                  <a:schemeClr val="lt1"/>
                </a:solidFill>
                <a:latin typeface="Questrial"/>
                <a:ea typeface="Questrial"/>
                <a:cs typeface="Questrial"/>
                <a:sym typeface="Questrial"/>
              </a:rPr>
              <a:t>Taxable Income found on Line 43</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xEl>
                                              <p:pRg end="0" st="0"/>
                                            </p:txEl>
                                          </p:spTgt>
                                        </p:tgtEl>
                                        <p:attrNameLst>
                                          <p:attrName>style.visibility</p:attrName>
                                        </p:attrNameLst>
                                      </p:cBhvr>
                                      <p:to>
                                        <p:strVal val="visible"/>
                                      </p:to>
                                    </p:set>
                                    <p:animEffect filter="fade" transition="in">
                                      <p:cBhvr>
                                        <p:cTn dur="500"/>
                                        <p:tgtEl>
                                          <p:spTgt spid="1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xEl>
                                              <p:pRg end="1" st="1"/>
                                            </p:txEl>
                                          </p:spTgt>
                                        </p:tgtEl>
                                        <p:attrNameLst>
                                          <p:attrName>style.visibility</p:attrName>
                                        </p:attrNameLst>
                                      </p:cBhvr>
                                      <p:to>
                                        <p:strVal val="visible"/>
                                      </p:to>
                                    </p:set>
                                    <p:animEffect filter="fade" transition="in">
                                      <p:cBhvr>
                                        <p:cTn dur="500"/>
                                        <p:tgtEl>
                                          <p:spTgt spid="18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xEl>
                                              <p:pRg end="2" st="2"/>
                                            </p:txEl>
                                          </p:spTgt>
                                        </p:tgtEl>
                                        <p:attrNameLst>
                                          <p:attrName>style.visibility</p:attrName>
                                        </p:attrNameLst>
                                      </p:cBhvr>
                                      <p:to>
                                        <p:strVal val="visible"/>
                                      </p:to>
                                    </p:set>
                                    <p:animEffect filter="fade" transition="in">
                                      <p:cBhvr>
                                        <p:cTn dur="500"/>
                                        <p:tgtEl>
                                          <p:spTgt spid="18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3" name="Shape 1593"/>
        <p:cNvGrpSpPr/>
        <p:nvPr/>
      </p:nvGrpSpPr>
      <p:grpSpPr>
        <a:xfrm>
          <a:off x="0" y="0"/>
          <a:ext cx="0" cy="0"/>
          <a:chOff x="0" y="0"/>
          <a:chExt cx="0" cy="0"/>
        </a:xfrm>
      </p:grpSpPr>
      <p:sp>
        <p:nvSpPr>
          <p:cNvPr id="1594" name="Shape 1594"/>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Part 3: Quality Review</a:t>
            </a:r>
          </a:p>
        </p:txBody>
      </p:sp>
      <p:pic>
        <p:nvPicPr>
          <p:cNvPr descr="i i form qr.png" id="1595" name="Shape 1595"/>
          <p:cNvPicPr preferRelativeResize="0"/>
          <p:nvPr/>
        </p:nvPicPr>
        <p:blipFill>
          <a:blip r:embed="rId3">
            <a:alphaModFix/>
          </a:blip>
          <a:stretch>
            <a:fillRect/>
          </a:stretch>
        </p:blipFill>
        <p:spPr>
          <a:xfrm>
            <a:off x="609600" y="1417650"/>
            <a:ext cx="10582701" cy="5135551"/>
          </a:xfrm>
          <a:prstGeom prst="rect">
            <a:avLst/>
          </a:prstGeom>
          <a:noFill/>
          <a:ln>
            <a:noFill/>
          </a:ln>
        </p:spPr>
      </p:pic>
    </p:spTree>
  </p:cSld>
  <p:clrMapOvr>
    <a:masterClrMapping/>
  </p:clrMapOvr>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9" name="Shape 1599"/>
        <p:cNvGrpSpPr/>
        <p:nvPr/>
      </p:nvGrpSpPr>
      <p:grpSpPr>
        <a:xfrm>
          <a:off x="0" y="0"/>
          <a:ext cx="0" cy="0"/>
          <a:chOff x="0" y="0"/>
          <a:chExt cx="0" cy="0"/>
        </a:xfrm>
      </p:grpSpPr>
      <p:sp>
        <p:nvSpPr>
          <p:cNvPr id="1600" name="Shape 1600"/>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Tax Preparation Process</a:t>
            </a:r>
          </a:p>
        </p:txBody>
      </p:sp>
      <p:sp>
        <p:nvSpPr>
          <p:cNvPr id="1601" name="Shape 1601"/>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Part 1: Preliminary Interview</a:t>
            </a: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Part 2: Preparing the Return in Tax</a:t>
            </a:r>
            <a:r>
              <a:rPr lang="en-US"/>
              <a:t>Slayer</a:t>
            </a: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Part 3: Quality Review</a:t>
            </a:r>
          </a:p>
          <a:p>
            <a:pPr indent="-342900" lvl="0" marL="342900" marR="0" rtl="0" algn="l">
              <a:spcBef>
                <a:spcPts val="800"/>
              </a:spcBef>
              <a:spcAft>
                <a:spcPts val="0"/>
              </a:spcAft>
              <a:buClr>
                <a:schemeClr val="dk1"/>
              </a:buClr>
              <a:buSzPts val="4000"/>
              <a:buFont typeface="Noto Sans Symbols"/>
              <a:buChar char="➢"/>
            </a:pPr>
            <a:r>
              <a:rPr b="1" i="0" lang="en-US" sz="4000" u="none" cap="none" strike="noStrike">
                <a:solidFill>
                  <a:schemeClr val="dk1"/>
                </a:solidFill>
                <a:latin typeface="Questrial"/>
                <a:ea typeface="Questrial"/>
                <a:cs typeface="Questrial"/>
                <a:sym typeface="Questrial"/>
              </a:rPr>
              <a:t>Part 4: Finishing the Return</a:t>
            </a:r>
          </a:p>
          <a:p>
            <a:pPr indent="-342900" lvl="0" marL="342900" marR="0" rtl="0" algn="l">
              <a:spcBef>
                <a:spcPts val="800"/>
              </a:spcBef>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Part 5: Filing the Return</a:t>
            </a:r>
          </a:p>
        </p:txBody>
      </p:sp>
    </p:spTree>
  </p:cSld>
  <p:clrMapOvr>
    <a:masterClrMapping/>
  </p:clrMapOvr>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6" name="Shape 1606"/>
        <p:cNvGrpSpPr/>
        <p:nvPr/>
      </p:nvGrpSpPr>
      <p:grpSpPr>
        <a:xfrm>
          <a:off x="0" y="0"/>
          <a:ext cx="0" cy="0"/>
          <a:chOff x="0" y="0"/>
          <a:chExt cx="0" cy="0"/>
        </a:xfrm>
      </p:grpSpPr>
      <p:sp>
        <p:nvSpPr>
          <p:cNvPr id="1607" name="Shape 1607"/>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Part 4: Finishing the Return</a:t>
            </a:r>
          </a:p>
        </p:txBody>
      </p:sp>
      <p:sp>
        <p:nvSpPr>
          <p:cNvPr id="1608" name="Shape 1608"/>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lnSpc>
                <a:spcPct val="90000"/>
              </a:lnSpc>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Write your name on the Intake/Interview Form</a:t>
            </a:r>
          </a:p>
          <a:p>
            <a:pPr indent="-342900" lvl="0" marL="342900" marR="0" rtl="0" algn="l">
              <a:lnSpc>
                <a:spcPct val="90000"/>
              </a:lnSpc>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Assist</a:t>
            </a:r>
            <a:r>
              <a:rPr lang="en-US"/>
              <a:t> </a:t>
            </a:r>
            <a:r>
              <a:rPr b="0" i="0" lang="en-US" sz="4000" u="none" cap="none" strike="noStrike">
                <a:solidFill>
                  <a:schemeClr val="dk1"/>
                </a:solidFill>
                <a:latin typeface="Questrial"/>
                <a:ea typeface="Questrial"/>
                <a:cs typeface="Questrial"/>
                <a:sym typeface="Questrial"/>
              </a:rPr>
              <a:t>with printing and taxpayer signatures</a:t>
            </a:r>
          </a:p>
          <a:p>
            <a:pPr indent="-285750" lvl="1" marL="742950" marR="0" rtl="0" algn="l">
              <a:lnSpc>
                <a:spcPct val="90000"/>
              </a:lnSpc>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Taxpayer and spouse must sign and date federal and state returns and keep for their records</a:t>
            </a:r>
          </a:p>
          <a:p>
            <a:pPr indent="-342900" lvl="0" marL="342900" marR="0" rtl="0" algn="l">
              <a:lnSpc>
                <a:spcPct val="90000"/>
              </a:lnSpc>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File Intake/Interview Form in filing box </a:t>
            </a:r>
          </a:p>
          <a:p>
            <a:pPr indent="-285750" lvl="1" marL="742950" marR="0" rtl="0" algn="l">
              <a:lnSpc>
                <a:spcPct val="90000"/>
              </a:lnSpc>
              <a:spcBef>
                <a:spcPts val="720"/>
              </a:spcBef>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Do NOT keep any personal documents!</a:t>
            </a:r>
          </a:p>
        </p:txBody>
      </p:sp>
    </p:spTree>
  </p:cSld>
  <p:clrMapOvr>
    <a:masterClrMapping/>
  </p:clrMapOvr>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2" name="Shape 1612"/>
        <p:cNvGrpSpPr/>
        <p:nvPr/>
      </p:nvGrpSpPr>
      <p:grpSpPr>
        <a:xfrm>
          <a:off x="0" y="0"/>
          <a:ext cx="0" cy="0"/>
          <a:chOff x="0" y="0"/>
          <a:chExt cx="0" cy="0"/>
        </a:xfrm>
      </p:grpSpPr>
      <p:sp>
        <p:nvSpPr>
          <p:cNvPr id="1613" name="Shape 1613"/>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Tax Preparation Process</a:t>
            </a:r>
          </a:p>
        </p:txBody>
      </p:sp>
      <p:sp>
        <p:nvSpPr>
          <p:cNvPr id="1614" name="Shape 1614"/>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Part 1: Preliminary Interview</a:t>
            </a: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Part 2: Preparing the Return in Tax</a:t>
            </a:r>
            <a:r>
              <a:rPr lang="en-US"/>
              <a:t>Slayer</a:t>
            </a: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Part 3: Quality Review</a:t>
            </a: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Part 4: Finishing the Return</a:t>
            </a:r>
          </a:p>
          <a:p>
            <a:pPr indent="-342900" lvl="0" marL="342900" marR="0" rtl="0" algn="l">
              <a:spcBef>
                <a:spcPts val="800"/>
              </a:spcBef>
              <a:buClr>
                <a:schemeClr val="dk1"/>
              </a:buClr>
              <a:buSzPts val="4000"/>
              <a:buFont typeface="Noto Sans Symbols"/>
              <a:buChar char="➢"/>
            </a:pPr>
            <a:r>
              <a:rPr b="1" i="0" lang="en-US" sz="4000" u="none" cap="none" strike="noStrike">
                <a:solidFill>
                  <a:schemeClr val="dk1"/>
                </a:solidFill>
                <a:latin typeface="Questrial"/>
                <a:ea typeface="Questrial"/>
                <a:cs typeface="Questrial"/>
                <a:sym typeface="Questrial"/>
              </a:rPr>
              <a:t>Part 5: Filing the Return</a:t>
            </a:r>
          </a:p>
        </p:txBody>
      </p:sp>
    </p:spTree>
  </p:cSld>
  <p:clrMapOvr>
    <a:masterClrMapping/>
  </p:clrMapOvr>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8" name="Shape 1618"/>
        <p:cNvGrpSpPr/>
        <p:nvPr/>
      </p:nvGrpSpPr>
      <p:grpSpPr>
        <a:xfrm>
          <a:off x="0" y="0"/>
          <a:ext cx="0" cy="0"/>
          <a:chOff x="0" y="0"/>
          <a:chExt cx="0" cy="0"/>
        </a:xfrm>
      </p:grpSpPr>
      <p:sp>
        <p:nvSpPr>
          <p:cNvPr id="1619" name="Shape 1619"/>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Sign Up For</a:t>
            </a:r>
            <a:r>
              <a:rPr b="1" i="0" lang="en-US" sz="4800" u="none" cap="none" strike="noStrike">
                <a:solidFill>
                  <a:schemeClr val="dk2"/>
                </a:solidFill>
                <a:latin typeface="Questrial"/>
                <a:ea typeface="Questrial"/>
                <a:cs typeface="Questrial"/>
                <a:sym typeface="Questrial"/>
              </a:rPr>
              <a:t> a</a:t>
            </a:r>
            <a:r>
              <a:rPr b="1" i="0" lang="en-US" sz="4800" u="none" cap="none" strike="noStrike">
                <a:solidFill>
                  <a:schemeClr val="dk2"/>
                </a:solidFill>
                <a:latin typeface="Questrial"/>
                <a:ea typeface="Questrial"/>
                <a:cs typeface="Questrial"/>
                <a:sym typeface="Questrial"/>
              </a:rPr>
              <a:t> </a:t>
            </a:r>
            <a:r>
              <a:rPr lang="en-US"/>
              <a:t>January A and B Session</a:t>
            </a:r>
          </a:p>
        </p:txBody>
      </p:sp>
      <p:sp>
        <p:nvSpPr>
          <p:cNvPr id="1620" name="Shape 1620"/>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lang="en-US"/>
              <a:t>Expect to receive an email from Maggie</a:t>
            </a:r>
            <a:r>
              <a:rPr b="0" i="0" lang="en-US" sz="4000" u="none" cap="none" strike="noStrike">
                <a:solidFill>
                  <a:schemeClr val="dk1"/>
                </a:solidFill>
                <a:latin typeface="Questrial"/>
                <a:ea typeface="Questrial"/>
                <a:cs typeface="Questrial"/>
                <a:sym typeface="Questrial"/>
              </a:rPr>
              <a:t> to register for a</a:t>
            </a:r>
            <a:r>
              <a:rPr lang="en-US"/>
              <a:t>n A</a:t>
            </a:r>
            <a:r>
              <a:rPr b="0" i="0" lang="en-US" sz="4000" u="none" cap="none" strike="noStrike">
                <a:solidFill>
                  <a:schemeClr val="dk1"/>
                </a:solidFill>
                <a:latin typeface="Questrial"/>
                <a:ea typeface="Questrial"/>
                <a:cs typeface="Questrial"/>
                <a:sym typeface="Questrial"/>
              </a:rPr>
              <a:t> session and B session</a:t>
            </a:r>
          </a:p>
          <a:p>
            <a:pPr indent="-342900" lvl="0" marL="342900" marR="0" rtl="0" algn="l">
              <a:spcBef>
                <a:spcPts val="0"/>
              </a:spcBef>
              <a:spcAft>
                <a:spcPts val="0"/>
              </a:spcAft>
              <a:buClr>
                <a:schemeClr val="dk1"/>
              </a:buClr>
              <a:buSzPts val="4000"/>
              <a:buFont typeface="Noto Sans Symbols"/>
              <a:buChar char="➢"/>
            </a:pPr>
            <a:r>
              <a:rPr lang="en-US"/>
              <a:t>Mark your calendars! </a:t>
            </a:r>
          </a:p>
        </p:txBody>
      </p:sp>
    </p:spTree>
  </p:cSld>
  <p:clrMapOvr>
    <a:masterClrMapping/>
  </p:clrMapOvr>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4" name="Shape 1624"/>
        <p:cNvGrpSpPr/>
        <p:nvPr/>
      </p:nvGrpSpPr>
      <p:grpSpPr>
        <a:xfrm>
          <a:off x="0" y="0"/>
          <a:ext cx="0" cy="0"/>
          <a:chOff x="0" y="0"/>
          <a:chExt cx="0" cy="0"/>
        </a:xfrm>
      </p:grpSpPr>
      <p:sp>
        <p:nvSpPr>
          <p:cNvPr id="1625" name="Shape 1625"/>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lang="en-US"/>
              <a:t>W-9</a:t>
            </a:r>
          </a:p>
        </p:txBody>
      </p:sp>
      <p:sp>
        <p:nvSpPr>
          <p:cNvPr id="1626" name="Shape 1626"/>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lang="en-US"/>
              <a:t>Please fill out a W-9 and:</a:t>
            </a:r>
          </a:p>
          <a:p>
            <a:pPr indent="-285750" lvl="1" marL="742950" marR="0" rtl="0" algn="l">
              <a:spcBef>
                <a:spcPts val="0"/>
              </a:spcBef>
              <a:spcAft>
                <a:spcPts val="0"/>
              </a:spcAft>
              <a:buClr>
                <a:schemeClr val="dk1"/>
              </a:buClr>
              <a:buSzPts val="3600"/>
              <a:buFont typeface="Arial"/>
              <a:buChar char="•"/>
            </a:pPr>
            <a:r>
              <a:rPr lang="en-US"/>
              <a:t>Be sure to sign and date</a:t>
            </a:r>
          </a:p>
          <a:p>
            <a:pPr indent="-285750" lvl="1" marL="742950" marR="0" rtl="0" algn="l">
              <a:spcBef>
                <a:spcPts val="0"/>
              </a:spcBef>
              <a:spcAft>
                <a:spcPts val="0"/>
              </a:spcAft>
              <a:buClr>
                <a:schemeClr val="dk1"/>
              </a:buClr>
              <a:buSzPts val="3600"/>
              <a:buFont typeface="Arial"/>
              <a:buChar char="•"/>
            </a:pPr>
            <a:r>
              <a:rPr lang="en-US"/>
              <a:t>Return to your trainers</a:t>
            </a:r>
          </a:p>
        </p:txBody>
      </p:sp>
    </p:spTree>
  </p:cSld>
  <p:clrMapOvr>
    <a:masterClrMapping/>
  </p:clrMapOvr>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0" name="Shape 1630"/>
        <p:cNvGrpSpPr/>
        <p:nvPr/>
      </p:nvGrpSpPr>
      <p:grpSpPr>
        <a:xfrm>
          <a:off x="0" y="0"/>
          <a:ext cx="0" cy="0"/>
          <a:chOff x="0" y="0"/>
          <a:chExt cx="0" cy="0"/>
        </a:xfrm>
      </p:grpSpPr>
      <p:sp>
        <p:nvSpPr>
          <p:cNvPr id="1631" name="Shape 1631"/>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Please “Like” our Facebook Page</a:t>
            </a:r>
          </a:p>
        </p:txBody>
      </p:sp>
      <p:sp>
        <p:nvSpPr>
          <p:cNvPr id="1632" name="Shape 1632"/>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Please take some time to “like” our Facebook page: </a:t>
            </a:r>
            <a:r>
              <a:rPr b="0" i="0" lang="en-US" sz="4000" u="sng" cap="none" strike="noStrike">
                <a:solidFill>
                  <a:schemeClr val="hlink"/>
                </a:solidFill>
                <a:latin typeface="Questrial"/>
                <a:ea typeface="Questrial"/>
                <a:cs typeface="Questrial"/>
                <a:sym typeface="Questrial"/>
                <a:hlinkClick r:id="rId3"/>
              </a:rPr>
              <a:t>Impact America</a:t>
            </a:r>
          </a:p>
          <a:p>
            <a:pPr indent="-342900" lvl="0" marL="342900" marR="0" rtl="0" algn="l">
              <a:spcBef>
                <a:spcPts val="800"/>
              </a:spcBef>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We will provide important tax season updates on this page</a:t>
            </a:r>
          </a:p>
        </p:txBody>
      </p:sp>
      <p:pic>
        <p:nvPicPr>
          <p:cNvPr descr="logo-facebook3.png" id="1633" name="Shape 1633"/>
          <p:cNvPicPr preferRelativeResize="0"/>
          <p:nvPr/>
        </p:nvPicPr>
        <p:blipFill rotWithShape="1">
          <a:blip r:embed="rId4">
            <a:alphaModFix/>
          </a:blip>
          <a:srcRect b="0" l="0" r="0" t="0"/>
          <a:stretch/>
        </p:blipFill>
        <p:spPr>
          <a:xfrm>
            <a:off x="9348579" y="4204313"/>
            <a:ext cx="2233800" cy="2233800"/>
          </a:xfrm>
          <a:prstGeom prst="rect">
            <a:avLst/>
          </a:prstGeom>
          <a:noFill/>
          <a:ln>
            <a:noFill/>
          </a:ln>
        </p:spPr>
      </p:pic>
    </p:spTree>
  </p:cSld>
  <p:clrMapOvr>
    <a:masterClrMapping/>
  </p:clrMapOvr>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8" name="Shape 1638"/>
        <p:cNvGrpSpPr/>
        <p:nvPr/>
      </p:nvGrpSpPr>
      <p:grpSpPr>
        <a:xfrm>
          <a:off x="0" y="0"/>
          <a:ext cx="0" cy="0"/>
          <a:chOff x="0" y="0"/>
          <a:chExt cx="0" cy="0"/>
        </a:xfrm>
      </p:grpSpPr>
      <p:pic>
        <p:nvPicPr>
          <p:cNvPr descr="Impact-logo_SaveFirst-green.eps" id="1639" name="Shape 1639"/>
          <p:cNvPicPr preferRelativeResize="0"/>
          <p:nvPr/>
        </p:nvPicPr>
        <p:blipFill rotWithShape="1">
          <a:blip r:embed="rId3">
            <a:alphaModFix/>
          </a:blip>
          <a:srcRect b="34976" l="19563" r="20645" t="31741"/>
          <a:stretch/>
        </p:blipFill>
        <p:spPr>
          <a:xfrm>
            <a:off x="1440089" y="352692"/>
            <a:ext cx="9264600" cy="4243500"/>
          </a:xfrm>
          <a:prstGeom prst="rect">
            <a:avLst/>
          </a:prstGeom>
          <a:noFill/>
          <a:ln>
            <a:noFill/>
          </a:ln>
        </p:spPr>
      </p:pic>
      <p:sp>
        <p:nvSpPr>
          <p:cNvPr id="1640" name="Shape 1640"/>
          <p:cNvSpPr/>
          <p:nvPr/>
        </p:nvSpPr>
        <p:spPr>
          <a:xfrm>
            <a:off x="1524003" y="-184666"/>
            <a:ext cx="184800" cy="369300"/>
          </a:xfrm>
          <a:prstGeom prst="rect">
            <a:avLst/>
          </a:prstGeom>
          <a:noFill/>
          <a:ln>
            <a:noFill/>
          </a:ln>
        </p:spPr>
        <p:txBody>
          <a:bodyPr anchorCtr="0" anchor="ctr"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1641" name="Shape 1641"/>
          <p:cNvSpPr/>
          <p:nvPr/>
        </p:nvSpPr>
        <p:spPr>
          <a:xfrm>
            <a:off x="1587500" y="-136525"/>
            <a:ext cx="304800" cy="30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1642" name="Shape 1642"/>
          <p:cNvSpPr/>
          <p:nvPr/>
        </p:nvSpPr>
        <p:spPr>
          <a:xfrm>
            <a:off x="1739900" y="15875"/>
            <a:ext cx="304800" cy="30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1643" name="Shape 1643"/>
          <p:cNvSpPr/>
          <p:nvPr/>
        </p:nvSpPr>
        <p:spPr>
          <a:xfrm>
            <a:off x="1892300" y="168275"/>
            <a:ext cx="304800" cy="30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id="1644" name="Shape 1644"/>
          <p:cNvSpPr txBox="1"/>
          <p:nvPr/>
        </p:nvSpPr>
        <p:spPr>
          <a:xfrm>
            <a:off x="-1461427" y="1481721"/>
            <a:ext cx="184800" cy="3693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id="1645" name="Shape 1645"/>
          <p:cNvSpPr txBox="1"/>
          <p:nvPr/>
        </p:nvSpPr>
        <p:spPr>
          <a:xfrm>
            <a:off x="593558" y="4764237"/>
            <a:ext cx="11004900" cy="15882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45700" lIns="91425" rIns="91425" wrap="square" tIns="45700">
            <a:noAutofit/>
          </a:bodyPr>
          <a:lstStyle/>
          <a:p>
            <a:pPr indent="0" lvl="0" marL="0" marR="0" rtl="0" algn="ctr">
              <a:spcBef>
                <a:spcPts val="0"/>
              </a:spcBef>
              <a:spcAft>
                <a:spcPts val="0"/>
              </a:spcAft>
              <a:buClr>
                <a:schemeClr val="dk2"/>
              </a:buClr>
              <a:buFont typeface="Questrial"/>
              <a:buNone/>
            </a:pPr>
            <a:r>
              <a:rPr b="1" lang="en-US" sz="5400" u="none">
                <a:solidFill>
                  <a:schemeClr val="dk2"/>
                </a:solidFill>
                <a:latin typeface="Questrial"/>
                <a:ea typeface="Questrial"/>
                <a:cs typeface="Questrial"/>
                <a:sym typeface="Questrial"/>
              </a:rPr>
              <a:t>Campus Fellow Training</a:t>
            </a:r>
          </a:p>
          <a:p>
            <a:pPr indent="0" lvl="0" marL="0" marR="0" rtl="0" algn="ctr">
              <a:spcBef>
                <a:spcPts val="0"/>
              </a:spcBef>
              <a:buClr>
                <a:schemeClr val="dk2"/>
              </a:buClr>
              <a:buFont typeface="Questrial"/>
              <a:buNone/>
            </a:pPr>
            <a:r>
              <a:rPr b="1" lang="en-US" sz="5400">
                <a:solidFill>
                  <a:schemeClr val="dk2"/>
                </a:solidFill>
                <a:latin typeface="Questrial"/>
                <a:ea typeface="Questrial"/>
                <a:cs typeface="Questrial"/>
                <a:sym typeface="Questrial"/>
              </a:rPr>
              <a:t>Fall Refresher</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Shape 186"/>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Tax Liability</a:t>
            </a:r>
          </a:p>
        </p:txBody>
      </p:sp>
      <p:sp>
        <p:nvSpPr>
          <p:cNvPr id="187" name="Shape 187"/>
          <p:cNvSpPr txBox="1"/>
          <p:nvPr>
            <p:ph idx="1" type="body"/>
          </p:nvPr>
        </p:nvSpPr>
        <p:spPr>
          <a:xfrm>
            <a:off x="609600" y="1600203"/>
            <a:ext cx="10972800" cy="15195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Amount of tax that must be paid based on the taxable income</a:t>
            </a:r>
          </a:p>
          <a:p>
            <a:pPr indent="0" lvl="0" marL="114300" marR="0" rtl="0" algn="l">
              <a:spcBef>
                <a:spcPts val="800"/>
              </a:spcBef>
              <a:buClr>
                <a:schemeClr val="dk1"/>
              </a:buClr>
              <a:buFont typeface="Noto Sans Symbols"/>
              <a:buNone/>
            </a:pPr>
            <a:r>
              <a:t/>
            </a:r>
            <a:endParaRPr b="1" i="0" sz="4000" u="none" cap="none" strike="noStrike">
              <a:solidFill>
                <a:srgbClr val="FF6600"/>
              </a:solidFill>
              <a:latin typeface="Questrial"/>
              <a:ea typeface="Questrial"/>
              <a:cs typeface="Questrial"/>
              <a:sym typeface="Questrial"/>
            </a:endParaRPr>
          </a:p>
        </p:txBody>
      </p:sp>
      <p:sp>
        <p:nvSpPr>
          <p:cNvPr id="188" name="Shape 188"/>
          <p:cNvSpPr/>
          <p:nvPr/>
        </p:nvSpPr>
        <p:spPr>
          <a:xfrm>
            <a:off x="609600" y="3105835"/>
            <a:ext cx="10972800" cy="1323300"/>
          </a:xfrm>
          <a:prstGeom prst="rect">
            <a:avLst/>
          </a:prstGeom>
          <a:solidFill>
            <a:schemeClr val="accent1"/>
          </a:solidFill>
          <a:ln cap="flat" cmpd="sng" w="25400">
            <a:solidFill>
              <a:srgbClr val="B08420"/>
            </a:solidFill>
            <a:prstDash val="solid"/>
            <a:round/>
            <a:headEnd len="med" w="med" type="none"/>
            <a:tailEnd len="med" w="med" type="none"/>
          </a:ln>
        </p:spPr>
        <p:txBody>
          <a:bodyPr anchorCtr="0" anchor="t" bIns="45700" lIns="91425" rIns="91425" wrap="square" tIns="45700">
            <a:noAutofit/>
          </a:bodyPr>
          <a:lstStyle/>
          <a:p>
            <a:pPr indent="0" lvl="0" marL="114300" marR="0" rtl="0" algn="ctr">
              <a:spcBef>
                <a:spcPts val="0"/>
              </a:spcBef>
              <a:buClr>
                <a:schemeClr val="lt1"/>
              </a:buClr>
              <a:buFont typeface="Questrial"/>
              <a:buNone/>
            </a:pPr>
            <a:r>
              <a:rPr b="1" lang="en-US" sz="4000">
                <a:solidFill>
                  <a:schemeClr val="lt1"/>
                </a:solidFill>
                <a:latin typeface="Questrial"/>
                <a:ea typeface="Questrial"/>
                <a:cs typeface="Questrial"/>
                <a:sym typeface="Questrial"/>
              </a:rPr>
              <a:t>Tax Liability (before credits </a:t>
            </a:r>
          </a:p>
          <a:p>
            <a:pPr indent="0" lvl="0" marL="114300" marR="0" rtl="0" algn="ctr">
              <a:spcBef>
                <a:spcPts val="0"/>
              </a:spcBef>
              <a:buClr>
                <a:schemeClr val="lt1"/>
              </a:buClr>
              <a:buFont typeface="Questrial"/>
              <a:buNone/>
            </a:pPr>
            <a:r>
              <a:rPr b="1" lang="en-US" sz="4000">
                <a:solidFill>
                  <a:schemeClr val="lt1"/>
                </a:solidFill>
                <a:latin typeface="Questrial"/>
                <a:ea typeface="Questrial"/>
                <a:cs typeface="Questrial"/>
                <a:sym typeface="Questrial"/>
              </a:rPr>
              <a:t>are subtracted) found on Line 47</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xEl>
                                              <p:pRg end="0" st="0"/>
                                            </p:txEl>
                                          </p:spTgt>
                                        </p:tgtEl>
                                        <p:attrNameLst>
                                          <p:attrName>style.visibility</p:attrName>
                                        </p:attrNameLst>
                                      </p:cBhvr>
                                      <p:to>
                                        <p:strVal val="visible"/>
                                      </p:to>
                                    </p:set>
                                    <p:animEffect filter="fade" transition="in">
                                      <p:cBhvr>
                                        <p:cTn dur="500"/>
                                        <p:tgtEl>
                                          <p:spTgt spid="1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xEl>
                                              <p:pRg end="1" st="1"/>
                                            </p:txEl>
                                          </p:spTgt>
                                        </p:tgtEl>
                                        <p:attrNameLst>
                                          <p:attrName>style.visibility</p:attrName>
                                        </p:attrNameLst>
                                      </p:cBhvr>
                                      <p:to>
                                        <p:strVal val="visible"/>
                                      </p:to>
                                    </p:set>
                                    <p:animEffect filter="fade" transition="in">
                                      <p:cBhvr>
                                        <p:cTn dur="500"/>
                                        <p:tgtEl>
                                          <p:spTgt spid="18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Shape 193"/>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Tax Credit</a:t>
            </a:r>
          </a:p>
        </p:txBody>
      </p:sp>
      <p:sp>
        <p:nvSpPr>
          <p:cNvPr id="194" name="Shape 194"/>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Direct reduction of the taxpayer’s liability</a:t>
            </a:r>
          </a:p>
          <a:p>
            <a:pPr indent="-363537" lvl="0" marL="376237"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Two Types of tax credits:</a:t>
            </a:r>
          </a:p>
          <a:p>
            <a:pPr indent="-520700" lvl="1" marL="102870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Nonrefundable credits</a:t>
            </a:r>
          </a:p>
          <a:p>
            <a:pPr indent="-520700" lvl="1" marL="102870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Refundable credits</a:t>
            </a:r>
          </a:p>
          <a:p>
            <a:pPr indent="0" lvl="0" marL="114300" marR="0" rtl="0" algn="l">
              <a:spcBef>
                <a:spcPts val="800"/>
              </a:spcBef>
              <a:spcAft>
                <a:spcPts val="0"/>
              </a:spcAft>
              <a:buClr>
                <a:schemeClr val="dk1"/>
              </a:buClr>
              <a:buFont typeface="Noto Sans Symbols"/>
              <a:buNone/>
            </a:pPr>
            <a:r>
              <a:t/>
            </a:r>
            <a:endParaRPr b="0" i="0" sz="4000" u="none" cap="none" strike="noStrike">
              <a:solidFill>
                <a:schemeClr val="dk1"/>
              </a:solidFill>
              <a:latin typeface="Questrial"/>
              <a:ea typeface="Questrial"/>
              <a:cs typeface="Questrial"/>
              <a:sym typeface="Questrial"/>
            </a:endParaRPr>
          </a:p>
          <a:p>
            <a:pPr indent="0" lvl="0" marL="114300" marR="0" rtl="0" algn="ctr">
              <a:spcBef>
                <a:spcPts val="800"/>
              </a:spcBef>
              <a:buClr>
                <a:schemeClr val="dk1"/>
              </a:buClr>
              <a:buFont typeface="Noto Sans Symbols"/>
              <a:buNone/>
            </a:pPr>
            <a:r>
              <a:t/>
            </a:r>
            <a:endParaRPr b="0" i="0" sz="4000" u="none" cap="none" strike="noStrike">
              <a:solidFill>
                <a:schemeClr val="dk1"/>
              </a:solidFill>
              <a:latin typeface="Questrial"/>
              <a:ea typeface="Questrial"/>
              <a:cs typeface="Questrial"/>
              <a:sym typeface="Quest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0" st="0"/>
                                            </p:txEl>
                                          </p:spTgt>
                                        </p:tgtEl>
                                        <p:attrNameLst>
                                          <p:attrName>style.visibility</p:attrName>
                                        </p:attrNameLst>
                                      </p:cBhvr>
                                      <p:to>
                                        <p:strVal val="visible"/>
                                      </p:to>
                                    </p:set>
                                    <p:animEffect filter="fade" transition="in">
                                      <p:cBhvr>
                                        <p:cTn dur="500"/>
                                        <p:tgtEl>
                                          <p:spTgt spid="1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1" st="1"/>
                                            </p:txEl>
                                          </p:spTgt>
                                        </p:tgtEl>
                                        <p:attrNameLst>
                                          <p:attrName>style.visibility</p:attrName>
                                        </p:attrNameLst>
                                      </p:cBhvr>
                                      <p:to>
                                        <p:strVal val="visible"/>
                                      </p:to>
                                    </p:set>
                                    <p:animEffect filter="fade" transition="in">
                                      <p:cBhvr>
                                        <p:cTn dur="500"/>
                                        <p:tgtEl>
                                          <p:spTgt spid="19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2" st="2"/>
                                            </p:txEl>
                                          </p:spTgt>
                                        </p:tgtEl>
                                        <p:attrNameLst>
                                          <p:attrName>style.visibility</p:attrName>
                                        </p:attrNameLst>
                                      </p:cBhvr>
                                      <p:to>
                                        <p:strVal val="visible"/>
                                      </p:to>
                                    </p:set>
                                    <p:animEffect filter="fade" transition="in">
                                      <p:cBhvr>
                                        <p:cTn dur="500"/>
                                        <p:tgtEl>
                                          <p:spTgt spid="19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3" st="3"/>
                                            </p:txEl>
                                          </p:spTgt>
                                        </p:tgtEl>
                                        <p:attrNameLst>
                                          <p:attrName>style.visibility</p:attrName>
                                        </p:attrNameLst>
                                      </p:cBhvr>
                                      <p:to>
                                        <p:strVal val="visible"/>
                                      </p:to>
                                    </p:set>
                                    <p:animEffect filter="fade" transition="in">
                                      <p:cBhvr>
                                        <p:cTn dur="500"/>
                                        <p:tgtEl>
                                          <p:spTgt spid="19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4" st="4"/>
                                            </p:txEl>
                                          </p:spTgt>
                                        </p:tgtEl>
                                        <p:attrNameLst>
                                          <p:attrName>style.visibility</p:attrName>
                                        </p:attrNameLst>
                                      </p:cBhvr>
                                      <p:to>
                                        <p:strVal val="visible"/>
                                      </p:to>
                                    </p:set>
                                    <p:animEffect filter="fade" transition="in">
                                      <p:cBhvr>
                                        <p:cTn dur="500"/>
                                        <p:tgtEl>
                                          <p:spTgt spid="19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5" st="5"/>
                                            </p:txEl>
                                          </p:spTgt>
                                        </p:tgtEl>
                                        <p:attrNameLst>
                                          <p:attrName>style.visibility</p:attrName>
                                        </p:attrNameLst>
                                      </p:cBhvr>
                                      <p:to>
                                        <p:strVal val="visible"/>
                                      </p:to>
                                    </p:set>
                                    <p:animEffect filter="fade" transition="in">
                                      <p:cBhvr>
                                        <p:cTn dur="500"/>
                                        <p:tgtEl>
                                          <p:spTgt spid="194">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Shape 200"/>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Nonrefundable Tax Credit</a:t>
            </a:r>
          </a:p>
        </p:txBody>
      </p:sp>
      <p:sp>
        <p:nvSpPr>
          <p:cNvPr id="201" name="Shape 201"/>
          <p:cNvSpPr txBox="1"/>
          <p:nvPr>
            <p:ph idx="1" type="body"/>
          </p:nvPr>
        </p:nvSpPr>
        <p:spPr>
          <a:xfrm>
            <a:off x="609600" y="1600204"/>
            <a:ext cx="10972800" cy="2577300"/>
          </a:xfrm>
          <a:prstGeom prst="rect">
            <a:avLst/>
          </a:prstGeom>
          <a:noFill/>
          <a:ln>
            <a:noFill/>
          </a:ln>
        </p:spPr>
        <p:txBody>
          <a:bodyPr anchorCtr="0" anchor="t" bIns="45700" lIns="91425" rIns="91425" wrap="square" tIns="45700">
            <a:noAutofit/>
          </a:bodyPr>
          <a:lstStyle/>
          <a:p>
            <a:pPr indent="-342900" lvl="0" marL="342900" marR="0" rtl="0" algn="l">
              <a:lnSpc>
                <a:spcPct val="90000"/>
              </a:lnSpc>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Reduces the tax liability – only to zero. </a:t>
            </a:r>
          </a:p>
          <a:p>
            <a:pPr indent="-285750" lvl="1" marL="742950" marR="0" rtl="0" algn="l">
              <a:lnSpc>
                <a:spcPct val="90000"/>
              </a:lnSpc>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Child and Dependent Care Expenses </a:t>
            </a:r>
          </a:p>
          <a:p>
            <a:pPr indent="-285750" lvl="1" marL="742950" marR="0" rtl="0" algn="l">
              <a:lnSpc>
                <a:spcPct val="90000"/>
              </a:lnSpc>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Retirement Savings Contribution Credit</a:t>
            </a:r>
          </a:p>
          <a:p>
            <a:pPr indent="-285750" lvl="1" marL="742950" marR="0" rtl="0" algn="l">
              <a:lnSpc>
                <a:spcPct val="90000"/>
              </a:lnSpc>
              <a:spcBef>
                <a:spcPts val="720"/>
              </a:spcBef>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Child Tax Credit</a:t>
            </a:r>
          </a:p>
        </p:txBody>
      </p:sp>
      <p:sp>
        <p:nvSpPr>
          <p:cNvPr id="202" name="Shape 202"/>
          <p:cNvSpPr/>
          <p:nvPr/>
        </p:nvSpPr>
        <p:spPr>
          <a:xfrm>
            <a:off x="609600" y="4360126"/>
            <a:ext cx="10972800" cy="1392900"/>
          </a:xfrm>
          <a:prstGeom prst="rect">
            <a:avLst/>
          </a:prstGeom>
          <a:solidFill>
            <a:schemeClr val="accent1"/>
          </a:solidFill>
          <a:ln cap="flat" cmpd="sng" w="25400">
            <a:solidFill>
              <a:srgbClr val="B08420"/>
            </a:solidFill>
            <a:prstDash val="solid"/>
            <a:round/>
            <a:headEnd len="med" w="med" type="none"/>
            <a:tailEnd len="med" w="med" type="none"/>
          </a:ln>
        </p:spPr>
        <p:txBody>
          <a:bodyPr anchorCtr="0" anchor="t" bIns="45700" lIns="91425" rIns="91425" wrap="square" tIns="45700">
            <a:noAutofit/>
          </a:bodyPr>
          <a:lstStyle/>
          <a:p>
            <a:pPr indent="0" lvl="0" marL="114300" marR="0" rtl="0" algn="ctr">
              <a:lnSpc>
                <a:spcPct val="90000"/>
              </a:lnSpc>
              <a:spcBef>
                <a:spcPts val="0"/>
              </a:spcBef>
              <a:buClr>
                <a:schemeClr val="lt1"/>
              </a:buClr>
              <a:buFont typeface="Questrial"/>
              <a:buNone/>
            </a:pPr>
            <a:r>
              <a:rPr b="1" lang="en-US" sz="4000">
                <a:solidFill>
                  <a:schemeClr val="lt1"/>
                </a:solidFill>
                <a:latin typeface="Questrial"/>
                <a:ea typeface="Questrial"/>
                <a:cs typeface="Questrial"/>
                <a:sym typeface="Questrial"/>
              </a:rPr>
              <a:t>Nonrefundable Credits entered on Lines 48-54</a:t>
            </a:r>
          </a:p>
          <a:p>
            <a:pPr indent="0" lvl="0" marL="114300" marR="0" rtl="0" algn="ctr">
              <a:lnSpc>
                <a:spcPct val="90000"/>
              </a:lnSpc>
              <a:spcBef>
                <a:spcPts val="0"/>
              </a:spcBef>
              <a:buClr>
                <a:schemeClr val="lt1"/>
              </a:buClr>
              <a:buFont typeface="Questrial"/>
              <a:buNone/>
            </a:pPr>
            <a:r>
              <a:rPr b="1" lang="en-US" sz="4000">
                <a:solidFill>
                  <a:schemeClr val="lt1"/>
                </a:solidFill>
                <a:latin typeface="Questrial"/>
                <a:ea typeface="Questrial"/>
                <a:cs typeface="Questrial"/>
                <a:sym typeface="Questrial"/>
              </a:rPr>
              <a:t>Total Nonrefundable Credits found on Line 55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0" st="0"/>
                                            </p:txEl>
                                          </p:spTgt>
                                        </p:tgtEl>
                                        <p:attrNameLst>
                                          <p:attrName>style.visibility</p:attrName>
                                        </p:attrNameLst>
                                      </p:cBhvr>
                                      <p:to>
                                        <p:strVal val="visible"/>
                                      </p:to>
                                    </p:set>
                                    <p:animEffect filter="fade" transition="in">
                                      <p:cBhvr>
                                        <p:cTn dur="500"/>
                                        <p:tgtEl>
                                          <p:spTgt spid="2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1" st="1"/>
                                            </p:txEl>
                                          </p:spTgt>
                                        </p:tgtEl>
                                        <p:attrNameLst>
                                          <p:attrName>style.visibility</p:attrName>
                                        </p:attrNameLst>
                                      </p:cBhvr>
                                      <p:to>
                                        <p:strVal val="visible"/>
                                      </p:to>
                                    </p:set>
                                    <p:animEffect filter="fade" transition="in">
                                      <p:cBhvr>
                                        <p:cTn dur="500"/>
                                        <p:tgtEl>
                                          <p:spTgt spid="20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2" st="2"/>
                                            </p:txEl>
                                          </p:spTgt>
                                        </p:tgtEl>
                                        <p:attrNameLst>
                                          <p:attrName>style.visibility</p:attrName>
                                        </p:attrNameLst>
                                      </p:cBhvr>
                                      <p:to>
                                        <p:strVal val="visible"/>
                                      </p:to>
                                    </p:set>
                                    <p:animEffect filter="fade" transition="in">
                                      <p:cBhvr>
                                        <p:cTn dur="500"/>
                                        <p:tgtEl>
                                          <p:spTgt spid="20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3" st="3"/>
                                            </p:txEl>
                                          </p:spTgt>
                                        </p:tgtEl>
                                        <p:attrNameLst>
                                          <p:attrName>style.visibility</p:attrName>
                                        </p:attrNameLst>
                                      </p:cBhvr>
                                      <p:to>
                                        <p:strVal val="visible"/>
                                      </p:to>
                                    </p:set>
                                    <p:animEffect filter="fade" transition="in">
                                      <p:cBhvr>
                                        <p:cTn dur="500"/>
                                        <p:tgtEl>
                                          <p:spTgt spid="20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Shape 208"/>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Refundable Tax Credit</a:t>
            </a:r>
          </a:p>
        </p:txBody>
      </p:sp>
      <p:sp>
        <p:nvSpPr>
          <p:cNvPr id="209" name="Shape 209"/>
          <p:cNvSpPr txBox="1"/>
          <p:nvPr>
            <p:ph idx="1" type="body"/>
          </p:nvPr>
        </p:nvSpPr>
        <p:spPr>
          <a:xfrm>
            <a:off x="609600" y="1600203"/>
            <a:ext cx="10972800" cy="41550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Reduces tax liability to zero</a:t>
            </a: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Taxpayer will receive the remainder of the credit value as a refund. </a:t>
            </a: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Earned Income Tax Credit</a:t>
            </a: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Additional Child Tax Credit</a:t>
            </a:r>
          </a:p>
          <a:p>
            <a:pPr indent="-285750" lvl="1" marL="742950" marR="0" rtl="0" algn="l">
              <a:spcBef>
                <a:spcPts val="720"/>
              </a:spcBef>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American Opportunity Education Credit</a:t>
            </a:r>
          </a:p>
        </p:txBody>
      </p:sp>
      <p:sp>
        <p:nvSpPr>
          <p:cNvPr id="210" name="Shape 210"/>
          <p:cNvSpPr/>
          <p:nvPr/>
        </p:nvSpPr>
        <p:spPr>
          <a:xfrm>
            <a:off x="609600" y="5755341"/>
            <a:ext cx="10972800" cy="708000"/>
          </a:xfrm>
          <a:prstGeom prst="rect">
            <a:avLst/>
          </a:prstGeom>
          <a:solidFill>
            <a:schemeClr val="accent1"/>
          </a:solidFill>
          <a:ln cap="flat" cmpd="sng" w="25400">
            <a:solidFill>
              <a:srgbClr val="B08420"/>
            </a:solidFill>
            <a:prstDash val="solid"/>
            <a:round/>
            <a:headEnd len="med" w="med" type="none"/>
            <a:tailEnd len="med" w="med" type="none"/>
          </a:ln>
        </p:spPr>
        <p:txBody>
          <a:bodyPr anchorCtr="0" anchor="t" bIns="45700" lIns="91425" rIns="91425" wrap="square" tIns="45700">
            <a:noAutofit/>
          </a:bodyPr>
          <a:lstStyle/>
          <a:p>
            <a:pPr indent="0" lvl="0" marL="0" marR="0" rtl="0" algn="ctr">
              <a:spcBef>
                <a:spcPts val="0"/>
              </a:spcBef>
              <a:buNone/>
            </a:pPr>
            <a:r>
              <a:rPr b="1" lang="en-US" sz="4000">
                <a:solidFill>
                  <a:schemeClr val="lt1"/>
                </a:solidFill>
                <a:latin typeface="Questrial"/>
                <a:ea typeface="Questrial"/>
                <a:cs typeface="Questrial"/>
                <a:sym typeface="Questrial"/>
              </a:rPr>
              <a:t>Refundable Tax Credits entered on Lines 66-69</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xEl>
                                              <p:pRg end="0" st="0"/>
                                            </p:txEl>
                                          </p:spTgt>
                                        </p:tgtEl>
                                        <p:attrNameLst>
                                          <p:attrName>style.visibility</p:attrName>
                                        </p:attrNameLst>
                                      </p:cBhvr>
                                      <p:to>
                                        <p:strVal val="visible"/>
                                      </p:to>
                                    </p:set>
                                    <p:animEffect filter="fade" transition="in">
                                      <p:cBhvr>
                                        <p:cTn dur="500"/>
                                        <p:tgtEl>
                                          <p:spTgt spid="20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xEl>
                                              <p:pRg end="1" st="1"/>
                                            </p:txEl>
                                          </p:spTgt>
                                        </p:tgtEl>
                                        <p:attrNameLst>
                                          <p:attrName>style.visibility</p:attrName>
                                        </p:attrNameLst>
                                      </p:cBhvr>
                                      <p:to>
                                        <p:strVal val="visible"/>
                                      </p:to>
                                    </p:set>
                                    <p:animEffect filter="fade" transition="in">
                                      <p:cBhvr>
                                        <p:cTn dur="500"/>
                                        <p:tgtEl>
                                          <p:spTgt spid="20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xEl>
                                              <p:pRg end="2" st="2"/>
                                            </p:txEl>
                                          </p:spTgt>
                                        </p:tgtEl>
                                        <p:attrNameLst>
                                          <p:attrName>style.visibility</p:attrName>
                                        </p:attrNameLst>
                                      </p:cBhvr>
                                      <p:to>
                                        <p:strVal val="visible"/>
                                      </p:to>
                                    </p:set>
                                    <p:animEffect filter="fade" transition="in">
                                      <p:cBhvr>
                                        <p:cTn dur="500"/>
                                        <p:tgtEl>
                                          <p:spTgt spid="20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xEl>
                                              <p:pRg end="3" st="3"/>
                                            </p:txEl>
                                          </p:spTgt>
                                        </p:tgtEl>
                                        <p:attrNameLst>
                                          <p:attrName>style.visibility</p:attrName>
                                        </p:attrNameLst>
                                      </p:cBhvr>
                                      <p:to>
                                        <p:strVal val="visible"/>
                                      </p:to>
                                    </p:set>
                                    <p:animEffect filter="fade" transition="in">
                                      <p:cBhvr>
                                        <p:cTn dur="500"/>
                                        <p:tgtEl>
                                          <p:spTgt spid="20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xEl>
                                              <p:pRg end="4" st="4"/>
                                            </p:txEl>
                                          </p:spTgt>
                                        </p:tgtEl>
                                        <p:attrNameLst>
                                          <p:attrName>style.visibility</p:attrName>
                                        </p:attrNameLst>
                                      </p:cBhvr>
                                      <p:to>
                                        <p:strVal val="visible"/>
                                      </p:to>
                                    </p:set>
                                    <p:animEffect filter="fade" transition="in">
                                      <p:cBhvr>
                                        <p:cTn dur="500"/>
                                        <p:tgtEl>
                                          <p:spTgt spid="20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Shape 215"/>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Withholding</a:t>
            </a:r>
          </a:p>
        </p:txBody>
      </p:sp>
      <p:sp>
        <p:nvSpPr>
          <p:cNvPr id="216" name="Shape 216"/>
          <p:cNvSpPr txBox="1"/>
          <p:nvPr>
            <p:ph idx="1" type="body"/>
          </p:nvPr>
        </p:nvSpPr>
        <p:spPr>
          <a:xfrm>
            <a:off x="609600" y="1600204"/>
            <a:ext cx="10972800" cy="20934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Amount of money that can be taken from each form of income and received by the government each pay period</a:t>
            </a:r>
          </a:p>
          <a:p>
            <a:pPr indent="-342900" lvl="0" marL="342900" marR="0" rtl="0" algn="l">
              <a:spcBef>
                <a:spcPts val="800"/>
              </a:spcBef>
              <a:spcAft>
                <a:spcPts val="0"/>
              </a:spcAft>
              <a:buClr>
                <a:schemeClr val="dk1"/>
              </a:buClr>
              <a:buSzPts val="4000"/>
              <a:buFont typeface="Noto Sans Symbols"/>
              <a:buNone/>
            </a:pPr>
            <a:r>
              <a:t/>
            </a:r>
            <a:endParaRPr b="0" i="0" sz="4000" u="none" cap="none" strike="noStrike">
              <a:solidFill>
                <a:schemeClr val="dk1"/>
              </a:solidFill>
              <a:latin typeface="Questrial"/>
              <a:ea typeface="Questrial"/>
              <a:cs typeface="Questrial"/>
              <a:sym typeface="Questrial"/>
            </a:endParaRPr>
          </a:p>
          <a:p>
            <a:pPr indent="0" lvl="0" marL="114300" marR="0" rtl="0" algn="l">
              <a:spcBef>
                <a:spcPts val="800"/>
              </a:spcBef>
              <a:buClr>
                <a:schemeClr val="dk1"/>
              </a:buClr>
              <a:buFont typeface="Noto Sans Symbols"/>
              <a:buNone/>
            </a:pPr>
            <a:r>
              <a:t/>
            </a:r>
            <a:endParaRPr b="0" i="0" sz="4000" u="none" cap="none" strike="noStrike">
              <a:solidFill>
                <a:schemeClr val="dk1"/>
              </a:solidFill>
              <a:latin typeface="Questrial"/>
              <a:ea typeface="Questrial"/>
              <a:cs typeface="Questrial"/>
              <a:sym typeface="Questrial"/>
            </a:endParaRPr>
          </a:p>
        </p:txBody>
      </p:sp>
      <p:sp>
        <p:nvSpPr>
          <p:cNvPr id="217" name="Shape 217"/>
          <p:cNvSpPr/>
          <p:nvPr/>
        </p:nvSpPr>
        <p:spPr>
          <a:xfrm>
            <a:off x="609600" y="3876026"/>
            <a:ext cx="10972800" cy="708000"/>
          </a:xfrm>
          <a:prstGeom prst="rect">
            <a:avLst/>
          </a:prstGeom>
          <a:solidFill>
            <a:schemeClr val="accent1"/>
          </a:solidFill>
          <a:ln cap="flat" cmpd="sng" w="25400">
            <a:solidFill>
              <a:srgbClr val="B08420"/>
            </a:solidFill>
            <a:prstDash val="solid"/>
            <a:round/>
            <a:headEnd len="med" w="med" type="none"/>
            <a:tailEnd len="med" w="med" type="none"/>
          </a:ln>
        </p:spPr>
        <p:txBody>
          <a:bodyPr anchorCtr="0" anchor="t" bIns="45700" lIns="91425" rIns="91425" wrap="square" tIns="45700">
            <a:noAutofit/>
          </a:bodyPr>
          <a:lstStyle/>
          <a:p>
            <a:pPr indent="0" lvl="0" marL="114300" marR="0" rtl="0" algn="ctr">
              <a:spcBef>
                <a:spcPts val="0"/>
              </a:spcBef>
              <a:buClr>
                <a:schemeClr val="lt1"/>
              </a:buClr>
              <a:buFont typeface="Questrial"/>
              <a:buNone/>
            </a:pPr>
            <a:r>
              <a:rPr b="1" lang="en-US" sz="4000">
                <a:solidFill>
                  <a:schemeClr val="lt1"/>
                </a:solidFill>
                <a:latin typeface="Questrial"/>
                <a:ea typeface="Questrial"/>
                <a:cs typeface="Questrial"/>
                <a:sym typeface="Questrial"/>
              </a:rPr>
              <a:t>Total Withholding found on Line 64</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0" st="0"/>
                                            </p:txEl>
                                          </p:spTgt>
                                        </p:tgtEl>
                                        <p:attrNameLst>
                                          <p:attrName>style.visibility</p:attrName>
                                        </p:attrNameLst>
                                      </p:cBhvr>
                                      <p:to>
                                        <p:strVal val="visible"/>
                                      </p:to>
                                    </p:set>
                                    <p:animEffect filter="fade" transition="in">
                                      <p:cBhvr>
                                        <p:cTn dur="500"/>
                                        <p:tgtEl>
                                          <p:spTgt spid="21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1" st="1"/>
                                            </p:txEl>
                                          </p:spTgt>
                                        </p:tgtEl>
                                        <p:attrNameLst>
                                          <p:attrName>style.visibility</p:attrName>
                                        </p:attrNameLst>
                                      </p:cBhvr>
                                      <p:to>
                                        <p:strVal val="visible"/>
                                      </p:to>
                                    </p:set>
                                    <p:animEffect filter="fade" transition="in">
                                      <p:cBhvr>
                                        <p:cTn dur="500"/>
                                        <p:tgtEl>
                                          <p:spTgt spid="21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2" st="2"/>
                                            </p:txEl>
                                          </p:spTgt>
                                        </p:tgtEl>
                                        <p:attrNameLst>
                                          <p:attrName>style.visibility</p:attrName>
                                        </p:attrNameLst>
                                      </p:cBhvr>
                                      <p:to>
                                        <p:strVal val="visible"/>
                                      </p:to>
                                    </p:set>
                                    <p:animEffect filter="fade" transition="in">
                                      <p:cBhvr>
                                        <p:cTn dur="500"/>
                                        <p:tgtEl>
                                          <p:spTgt spid="21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Shape 222"/>
          <p:cNvSpPr txBox="1"/>
          <p:nvPr>
            <p:ph type="ctrTitle"/>
          </p:nvPr>
        </p:nvSpPr>
        <p:spPr>
          <a:xfrm>
            <a:off x="914400" y="2693987"/>
            <a:ext cx="10363200" cy="1470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Federal Income Tax Process: </a:t>
            </a:r>
          </a:p>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Form 1040 </a:t>
            </a:r>
            <a:r>
              <a:rPr lang="en-US"/>
              <a:t>Flow </a:t>
            </a:r>
            <a:r>
              <a:rPr b="1" i="0" lang="en-US" sz="4800" u="none" cap="none" strike="noStrike">
                <a:solidFill>
                  <a:schemeClr val="dk2"/>
                </a:solidFill>
                <a:latin typeface="Questrial"/>
                <a:ea typeface="Questrial"/>
                <a:cs typeface="Questrial"/>
                <a:sym typeface="Questrial"/>
              </a:rPr>
              <a:t>Overview</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grpSp>
        <p:nvGrpSpPr>
          <p:cNvPr id="228" name="Shape 228"/>
          <p:cNvGrpSpPr/>
          <p:nvPr/>
        </p:nvGrpSpPr>
        <p:grpSpPr>
          <a:xfrm>
            <a:off x="1524003" y="534988"/>
            <a:ext cx="2324101" cy="5592762"/>
            <a:chOff x="336" y="279"/>
            <a:chExt cx="1464" cy="3523"/>
          </a:xfrm>
        </p:grpSpPr>
        <p:sp>
          <p:nvSpPr>
            <p:cNvPr id="229" name="Shape 229"/>
            <p:cNvSpPr txBox="1"/>
            <p:nvPr/>
          </p:nvSpPr>
          <p:spPr>
            <a:xfrm>
              <a:off x="576" y="279"/>
              <a:ext cx="1200" cy="300"/>
            </a:xfrm>
            <a:prstGeom prst="rect">
              <a:avLst/>
            </a:prstGeom>
            <a:noFill/>
            <a:ln>
              <a:noFill/>
            </a:ln>
          </p:spPr>
          <p:txBody>
            <a:bodyPr anchorCtr="0" anchor="t" bIns="46800" lIns="90000" rIns="90000" wrap="square" tIns="46800">
              <a:noAutofit/>
            </a:bodyPr>
            <a:lstStyle/>
            <a:p>
              <a:pPr indent="0" lvl="0" marL="0" marR="0" rtl="0" algn="l">
                <a:spcBef>
                  <a:spcPts val="0"/>
                </a:spcBef>
                <a:buNone/>
              </a:pPr>
              <a:r>
                <a:rPr b="1" lang="en-US" sz="1800">
                  <a:solidFill>
                    <a:srgbClr val="77A042"/>
                  </a:solidFill>
                  <a:latin typeface="Questrial"/>
                  <a:ea typeface="Questrial"/>
                  <a:cs typeface="Questrial"/>
                  <a:sym typeface="Questrial"/>
                </a:rPr>
                <a:t>TOTAL INCOME</a:t>
              </a:r>
            </a:p>
          </p:txBody>
        </p:sp>
        <p:grpSp>
          <p:nvGrpSpPr>
            <p:cNvPr id="230" name="Shape 230"/>
            <p:cNvGrpSpPr/>
            <p:nvPr/>
          </p:nvGrpSpPr>
          <p:grpSpPr>
            <a:xfrm>
              <a:off x="336" y="1330"/>
              <a:ext cx="1464" cy="2472"/>
              <a:chOff x="336" y="1330"/>
              <a:chExt cx="1464" cy="2472"/>
            </a:xfrm>
          </p:grpSpPr>
          <p:pic>
            <p:nvPicPr>
              <p:cNvPr id="231" name="Shape 231"/>
              <p:cNvPicPr preferRelativeResize="0"/>
              <p:nvPr/>
            </p:nvPicPr>
            <p:blipFill rotWithShape="1">
              <a:blip r:embed="rId3">
                <a:alphaModFix/>
              </a:blip>
              <a:srcRect b="0" l="0" r="0" t="0"/>
              <a:stretch/>
            </p:blipFill>
            <p:spPr>
              <a:xfrm>
                <a:off x="1200" y="3202"/>
                <a:ext cx="600" cy="600"/>
              </a:xfrm>
              <a:prstGeom prst="rect">
                <a:avLst/>
              </a:prstGeom>
              <a:noFill/>
              <a:ln>
                <a:noFill/>
              </a:ln>
            </p:spPr>
          </p:pic>
          <p:sp>
            <p:nvSpPr>
              <p:cNvPr id="232" name="Shape 232"/>
              <p:cNvSpPr txBox="1"/>
              <p:nvPr/>
            </p:nvSpPr>
            <p:spPr>
              <a:xfrm>
                <a:off x="336" y="2583"/>
                <a:ext cx="900" cy="300"/>
              </a:xfrm>
              <a:prstGeom prst="rect">
                <a:avLst/>
              </a:prstGeom>
              <a:noFill/>
              <a:ln>
                <a:noFill/>
              </a:ln>
            </p:spPr>
            <p:txBody>
              <a:bodyPr anchorCtr="0" anchor="t" bIns="46800" lIns="90000" rIns="90000" wrap="square" tIns="46800">
                <a:noAutofit/>
              </a:bodyPr>
              <a:lstStyle/>
              <a:p>
                <a:pPr indent="0" lvl="0" marL="0" marR="0" rtl="0" algn="ctr">
                  <a:spcBef>
                    <a:spcPts val="0"/>
                  </a:spcBef>
                  <a:buNone/>
                </a:pPr>
                <a:r>
                  <a:rPr b="1" lang="en-US" sz="1800">
                    <a:solidFill>
                      <a:srgbClr val="77A042"/>
                    </a:solidFill>
                    <a:latin typeface="Questrial"/>
                    <a:ea typeface="Questrial"/>
                    <a:cs typeface="Questrial"/>
                    <a:sym typeface="Questrial"/>
                  </a:rPr>
                  <a:t>Earned Income</a:t>
                </a:r>
              </a:p>
            </p:txBody>
          </p:sp>
          <p:cxnSp>
            <p:nvCxnSpPr>
              <p:cNvPr id="233" name="Shape 233"/>
              <p:cNvCxnSpPr/>
              <p:nvPr/>
            </p:nvCxnSpPr>
            <p:spPr>
              <a:xfrm rot="10800000">
                <a:off x="816" y="1639"/>
                <a:ext cx="0" cy="900"/>
              </a:xfrm>
              <a:prstGeom prst="straightConnector1">
                <a:avLst/>
              </a:prstGeom>
              <a:noFill/>
              <a:ln cap="flat" cmpd="sng" w="25550">
                <a:solidFill>
                  <a:schemeClr val="dk1"/>
                </a:solidFill>
                <a:prstDash val="solid"/>
                <a:miter lim="8000"/>
                <a:headEnd len="med" w="med" type="none"/>
                <a:tailEnd len="med" w="med" type="none"/>
              </a:ln>
            </p:spPr>
          </p:cxnSp>
          <p:cxnSp>
            <p:nvCxnSpPr>
              <p:cNvPr id="234" name="Shape 234"/>
              <p:cNvCxnSpPr/>
              <p:nvPr/>
            </p:nvCxnSpPr>
            <p:spPr>
              <a:xfrm>
                <a:off x="816" y="1575"/>
                <a:ext cx="300" cy="0"/>
              </a:xfrm>
              <a:prstGeom prst="straightConnector1">
                <a:avLst/>
              </a:prstGeom>
              <a:noFill/>
              <a:ln cap="flat" cmpd="sng" w="25550">
                <a:solidFill>
                  <a:schemeClr val="dk1"/>
                </a:solidFill>
                <a:prstDash val="solid"/>
                <a:miter lim="8000"/>
                <a:headEnd len="med" w="med" type="none"/>
                <a:tailEnd len="med" w="med" type="none"/>
              </a:ln>
            </p:spPr>
          </p:cxnSp>
          <p:cxnSp>
            <p:nvCxnSpPr>
              <p:cNvPr id="235" name="Shape 235"/>
              <p:cNvCxnSpPr/>
              <p:nvPr/>
            </p:nvCxnSpPr>
            <p:spPr>
              <a:xfrm rot="10800000">
                <a:off x="816" y="3199"/>
                <a:ext cx="0" cy="300"/>
              </a:xfrm>
              <a:prstGeom prst="straightConnector1">
                <a:avLst/>
              </a:prstGeom>
              <a:noFill/>
              <a:ln cap="flat" cmpd="sng" w="25550">
                <a:solidFill>
                  <a:schemeClr val="dk1"/>
                </a:solidFill>
                <a:prstDash val="solid"/>
                <a:miter lim="8000"/>
                <a:headEnd len="med" w="med" type="none"/>
                <a:tailEnd len="med" w="med" type="none"/>
              </a:ln>
            </p:spPr>
          </p:cxnSp>
          <p:cxnSp>
            <p:nvCxnSpPr>
              <p:cNvPr id="236" name="Shape 236"/>
              <p:cNvCxnSpPr/>
              <p:nvPr/>
            </p:nvCxnSpPr>
            <p:spPr>
              <a:xfrm>
                <a:off x="816" y="3495"/>
                <a:ext cx="300" cy="0"/>
              </a:xfrm>
              <a:prstGeom prst="straightConnector1">
                <a:avLst/>
              </a:prstGeom>
              <a:noFill/>
              <a:ln cap="flat" cmpd="sng" w="25550">
                <a:solidFill>
                  <a:schemeClr val="dk1"/>
                </a:solidFill>
                <a:prstDash val="solid"/>
                <a:miter lim="8000"/>
                <a:headEnd len="med" w="med" type="none"/>
                <a:tailEnd len="med" w="med" type="none"/>
              </a:ln>
            </p:spPr>
          </p:cxnSp>
          <p:pic>
            <p:nvPicPr>
              <p:cNvPr id="237" name="Shape 237"/>
              <p:cNvPicPr preferRelativeResize="0"/>
              <p:nvPr/>
            </p:nvPicPr>
            <p:blipFill rotWithShape="1">
              <a:blip r:embed="rId3">
                <a:alphaModFix/>
              </a:blip>
              <a:srcRect b="0" l="0" r="0" t="0"/>
              <a:stretch/>
            </p:blipFill>
            <p:spPr>
              <a:xfrm>
                <a:off x="1200" y="2578"/>
                <a:ext cx="600" cy="600"/>
              </a:xfrm>
              <a:prstGeom prst="rect">
                <a:avLst/>
              </a:prstGeom>
              <a:noFill/>
              <a:ln>
                <a:noFill/>
              </a:ln>
            </p:spPr>
          </p:pic>
          <p:pic>
            <p:nvPicPr>
              <p:cNvPr id="238" name="Shape 238"/>
              <p:cNvPicPr preferRelativeResize="0"/>
              <p:nvPr/>
            </p:nvPicPr>
            <p:blipFill rotWithShape="1">
              <a:blip r:embed="rId3">
                <a:alphaModFix/>
              </a:blip>
              <a:srcRect b="0" l="0" r="0" t="0"/>
              <a:stretch/>
            </p:blipFill>
            <p:spPr>
              <a:xfrm>
                <a:off x="1200" y="1959"/>
                <a:ext cx="600" cy="600"/>
              </a:xfrm>
              <a:prstGeom prst="rect">
                <a:avLst/>
              </a:prstGeom>
              <a:noFill/>
              <a:ln>
                <a:noFill/>
              </a:ln>
            </p:spPr>
          </p:pic>
          <p:pic>
            <p:nvPicPr>
              <p:cNvPr id="239" name="Shape 239"/>
              <p:cNvPicPr preferRelativeResize="0"/>
              <p:nvPr/>
            </p:nvPicPr>
            <p:blipFill rotWithShape="1">
              <a:blip r:embed="rId3">
                <a:alphaModFix/>
              </a:blip>
              <a:srcRect b="0" l="0" r="0" t="0"/>
              <a:stretch/>
            </p:blipFill>
            <p:spPr>
              <a:xfrm>
                <a:off x="1200" y="1330"/>
                <a:ext cx="600" cy="600"/>
              </a:xfrm>
              <a:prstGeom prst="rect">
                <a:avLst/>
              </a:prstGeom>
              <a:noFill/>
              <a:ln>
                <a:noFill/>
              </a:ln>
            </p:spPr>
          </p:pic>
        </p:gr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grpSp>
        <p:nvGrpSpPr>
          <p:cNvPr id="245" name="Shape 245"/>
          <p:cNvGrpSpPr/>
          <p:nvPr/>
        </p:nvGrpSpPr>
        <p:grpSpPr>
          <a:xfrm>
            <a:off x="1524003" y="534988"/>
            <a:ext cx="2324101" cy="5592762"/>
            <a:chOff x="336" y="279"/>
            <a:chExt cx="1464" cy="3523"/>
          </a:xfrm>
        </p:grpSpPr>
        <p:sp>
          <p:nvSpPr>
            <p:cNvPr id="246" name="Shape 246"/>
            <p:cNvSpPr txBox="1"/>
            <p:nvPr/>
          </p:nvSpPr>
          <p:spPr>
            <a:xfrm>
              <a:off x="576" y="279"/>
              <a:ext cx="1200" cy="300"/>
            </a:xfrm>
            <a:prstGeom prst="rect">
              <a:avLst/>
            </a:prstGeom>
            <a:noFill/>
            <a:ln>
              <a:noFill/>
            </a:ln>
          </p:spPr>
          <p:txBody>
            <a:bodyPr anchorCtr="0" anchor="t" bIns="46800" lIns="90000" rIns="90000" wrap="square" tIns="46800">
              <a:noAutofit/>
            </a:bodyPr>
            <a:lstStyle/>
            <a:p>
              <a:pPr indent="0" lvl="0" marL="0" marR="0" rtl="0" algn="l">
                <a:spcBef>
                  <a:spcPts val="0"/>
                </a:spcBef>
                <a:buNone/>
              </a:pPr>
              <a:r>
                <a:rPr b="1" lang="en-US" sz="1800">
                  <a:solidFill>
                    <a:srgbClr val="77A042"/>
                  </a:solidFill>
                  <a:latin typeface="Questrial"/>
                  <a:ea typeface="Questrial"/>
                  <a:cs typeface="Questrial"/>
                  <a:sym typeface="Questrial"/>
                </a:rPr>
                <a:t>TOTAL INCOME</a:t>
              </a:r>
            </a:p>
          </p:txBody>
        </p:sp>
        <p:grpSp>
          <p:nvGrpSpPr>
            <p:cNvPr id="247" name="Shape 247"/>
            <p:cNvGrpSpPr/>
            <p:nvPr/>
          </p:nvGrpSpPr>
          <p:grpSpPr>
            <a:xfrm>
              <a:off x="336" y="1330"/>
              <a:ext cx="1464" cy="2472"/>
              <a:chOff x="336" y="1330"/>
              <a:chExt cx="1464" cy="2472"/>
            </a:xfrm>
          </p:grpSpPr>
          <p:pic>
            <p:nvPicPr>
              <p:cNvPr id="248" name="Shape 248"/>
              <p:cNvPicPr preferRelativeResize="0"/>
              <p:nvPr/>
            </p:nvPicPr>
            <p:blipFill rotWithShape="1">
              <a:blip r:embed="rId3">
                <a:alphaModFix/>
              </a:blip>
              <a:srcRect b="0" l="0" r="0" t="0"/>
              <a:stretch/>
            </p:blipFill>
            <p:spPr>
              <a:xfrm>
                <a:off x="1200" y="3202"/>
                <a:ext cx="600" cy="600"/>
              </a:xfrm>
              <a:prstGeom prst="rect">
                <a:avLst/>
              </a:prstGeom>
              <a:noFill/>
              <a:ln>
                <a:noFill/>
              </a:ln>
            </p:spPr>
          </p:pic>
          <p:sp>
            <p:nvSpPr>
              <p:cNvPr id="249" name="Shape 249"/>
              <p:cNvSpPr txBox="1"/>
              <p:nvPr/>
            </p:nvSpPr>
            <p:spPr>
              <a:xfrm>
                <a:off x="336" y="2583"/>
                <a:ext cx="900" cy="300"/>
              </a:xfrm>
              <a:prstGeom prst="rect">
                <a:avLst/>
              </a:prstGeom>
              <a:noFill/>
              <a:ln>
                <a:noFill/>
              </a:ln>
            </p:spPr>
            <p:txBody>
              <a:bodyPr anchorCtr="0" anchor="t" bIns="46800" lIns="90000" rIns="90000" wrap="square" tIns="46800">
                <a:noAutofit/>
              </a:bodyPr>
              <a:lstStyle/>
              <a:p>
                <a:pPr indent="0" lvl="0" marL="0" marR="0" rtl="0" algn="ctr">
                  <a:spcBef>
                    <a:spcPts val="0"/>
                  </a:spcBef>
                  <a:buNone/>
                </a:pPr>
                <a:r>
                  <a:rPr b="1" lang="en-US" sz="1800">
                    <a:solidFill>
                      <a:srgbClr val="77A042"/>
                    </a:solidFill>
                    <a:latin typeface="Questrial"/>
                    <a:ea typeface="Questrial"/>
                    <a:cs typeface="Questrial"/>
                    <a:sym typeface="Questrial"/>
                  </a:rPr>
                  <a:t>Earned Income</a:t>
                </a:r>
              </a:p>
            </p:txBody>
          </p:sp>
          <p:cxnSp>
            <p:nvCxnSpPr>
              <p:cNvPr id="250" name="Shape 250"/>
              <p:cNvCxnSpPr/>
              <p:nvPr/>
            </p:nvCxnSpPr>
            <p:spPr>
              <a:xfrm rot="10800000">
                <a:off x="816" y="1639"/>
                <a:ext cx="0" cy="900"/>
              </a:xfrm>
              <a:prstGeom prst="straightConnector1">
                <a:avLst/>
              </a:prstGeom>
              <a:noFill/>
              <a:ln cap="flat" cmpd="sng" w="25550">
                <a:solidFill>
                  <a:schemeClr val="dk1"/>
                </a:solidFill>
                <a:prstDash val="solid"/>
                <a:miter lim="8000"/>
                <a:headEnd len="med" w="med" type="none"/>
                <a:tailEnd len="med" w="med" type="none"/>
              </a:ln>
            </p:spPr>
          </p:cxnSp>
          <p:cxnSp>
            <p:nvCxnSpPr>
              <p:cNvPr id="251" name="Shape 251"/>
              <p:cNvCxnSpPr/>
              <p:nvPr/>
            </p:nvCxnSpPr>
            <p:spPr>
              <a:xfrm>
                <a:off x="816" y="1575"/>
                <a:ext cx="300" cy="0"/>
              </a:xfrm>
              <a:prstGeom prst="straightConnector1">
                <a:avLst/>
              </a:prstGeom>
              <a:noFill/>
              <a:ln cap="flat" cmpd="sng" w="25550">
                <a:solidFill>
                  <a:schemeClr val="dk1"/>
                </a:solidFill>
                <a:prstDash val="solid"/>
                <a:miter lim="8000"/>
                <a:headEnd len="med" w="med" type="none"/>
                <a:tailEnd len="med" w="med" type="none"/>
              </a:ln>
            </p:spPr>
          </p:cxnSp>
          <p:cxnSp>
            <p:nvCxnSpPr>
              <p:cNvPr id="252" name="Shape 252"/>
              <p:cNvCxnSpPr/>
              <p:nvPr/>
            </p:nvCxnSpPr>
            <p:spPr>
              <a:xfrm rot="10800000">
                <a:off x="816" y="3199"/>
                <a:ext cx="0" cy="300"/>
              </a:xfrm>
              <a:prstGeom prst="straightConnector1">
                <a:avLst/>
              </a:prstGeom>
              <a:noFill/>
              <a:ln cap="flat" cmpd="sng" w="25550">
                <a:solidFill>
                  <a:schemeClr val="dk1"/>
                </a:solidFill>
                <a:prstDash val="solid"/>
                <a:miter lim="8000"/>
                <a:headEnd len="med" w="med" type="none"/>
                <a:tailEnd len="med" w="med" type="none"/>
              </a:ln>
            </p:spPr>
          </p:cxnSp>
          <p:cxnSp>
            <p:nvCxnSpPr>
              <p:cNvPr id="253" name="Shape 253"/>
              <p:cNvCxnSpPr/>
              <p:nvPr/>
            </p:nvCxnSpPr>
            <p:spPr>
              <a:xfrm>
                <a:off x="816" y="3495"/>
                <a:ext cx="300" cy="0"/>
              </a:xfrm>
              <a:prstGeom prst="straightConnector1">
                <a:avLst/>
              </a:prstGeom>
              <a:noFill/>
              <a:ln cap="flat" cmpd="sng" w="25550">
                <a:solidFill>
                  <a:schemeClr val="dk1"/>
                </a:solidFill>
                <a:prstDash val="solid"/>
                <a:miter lim="8000"/>
                <a:headEnd len="med" w="med" type="none"/>
                <a:tailEnd len="med" w="med" type="none"/>
              </a:ln>
            </p:spPr>
          </p:cxnSp>
          <p:pic>
            <p:nvPicPr>
              <p:cNvPr id="254" name="Shape 254"/>
              <p:cNvPicPr preferRelativeResize="0"/>
              <p:nvPr/>
            </p:nvPicPr>
            <p:blipFill rotWithShape="1">
              <a:blip r:embed="rId3">
                <a:alphaModFix/>
              </a:blip>
              <a:srcRect b="0" l="0" r="0" t="0"/>
              <a:stretch/>
            </p:blipFill>
            <p:spPr>
              <a:xfrm>
                <a:off x="1200" y="2578"/>
                <a:ext cx="600" cy="600"/>
              </a:xfrm>
              <a:prstGeom prst="rect">
                <a:avLst/>
              </a:prstGeom>
              <a:noFill/>
              <a:ln>
                <a:noFill/>
              </a:ln>
            </p:spPr>
          </p:pic>
          <p:pic>
            <p:nvPicPr>
              <p:cNvPr id="255" name="Shape 255"/>
              <p:cNvPicPr preferRelativeResize="0"/>
              <p:nvPr/>
            </p:nvPicPr>
            <p:blipFill rotWithShape="1">
              <a:blip r:embed="rId3">
                <a:alphaModFix/>
              </a:blip>
              <a:srcRect b="0" l="0" r="0" t="0"/>
              <a:stretch/>
            </p:blipFill>
            <p:spPr>
              <a:xfrm>
                <a:off x="1200" y="1959"/>
                <a:ext cx="600" cy="600"/>
              </a:xfrm>
              <a:prstGeom prst="rect">
                <a:avLst/>
              </a:prstGeom>
              <a:noFill/>
              <a:ln>
                <a:noFill/>
              </a:ln>
            </p:spPr>
          </p:pic>
          <p:pic>
            <p:nvPicPr>
              <p:cNvPr id="256" name="Shape 256"/>
              <p:cNvPicPr preferRelativeResize="0"/>
              <p:nvPr/>
            </p:nvPicPr>
            <p:blipFill rotWithShape="1">
              <a:blip r:embed="rId3">
                <a:alphaModFix/>
              </a:blip>
              <a:srcRect b="0" l="0" r="0" t="0"/>
              <a:stretch/>
            </p:blipFill>
            <p:spPr>
              <a:xfrm>
                <a:off x="1200" y="1330"/>
                <a:ext cx="600" cy="600"/>
              </a:xfrm>
              <a:prstGeom prst="rect">
                <a:avLst/>
              </a:prstGeom>
              <a:noFill/>
              <a:ln>
                <a:noFill/>
              </a:ln>
            </p:spPr>
          </p:pic>
        </p:grpSp>
      </p:grpSp>
      <p:grpSp>
        <p:nvGrpSpPr>
          <p:cNvPr id="257" name="Shape 257"/>
          <p:cNvGrpSpPr/>
          <p:nvPr/>
        </p:nvGrpSpPr>
        <p:grpSpPr>
          <a:xfrm>
            <a:off x="1525588" y="1601788"/>
            <a:ext cx="2324099" cy="536575"/>
            <a:chOff x="336" y="951"/>
            <a:chExt cx="1464" cy="338"/>
          </a:xfrm>
        </p:grpSpPr>
        <p:sp>
          <p:nvSpPr>
            <p:cNvPr id="258" name="Shape 258"/>
            <p:cNvSpPr txBox="1"/>
            <p:nvPr/>
          </p:nvSpPr>
          <p:spPr>
            <a:xfrm>
              <a:off x="336" y="951"/>
              <a:ext cx="900" cy="300"/>
            </a:xfrm>
            <a:prstGeom prst="rect">
              <a:avLst/>
            </a:prstGeom>
            <a:noFill/>
            <a:ln>
              <a:noFill/>
            </a:ln>
          </p:spPr>
          <p:txBody>
            <a:bodyPr anchorCtr="0" anchor="t" bIns="46800" lIns="90000" rIns="90000" wrap="square" tIns="46800">
              <a:noAutofit/>
            </a:bodyPr>
            <a:lstStyle/>
            <a:p>
              <a:pPr indent="0" lvl="0" marL="0" marR="0" rtl="0" algn="ctr">
                <a:spcBef>
                  <a:spcPts val="0"/>
                </a:spcBef>
                <a:buNone/>
              </a:pPr>
              <a:r>
                <a:rPr b="1" lang="en-US" sz="1800">
                  <a:solidFill>
                    <a:srgbClr val="77A042"/>
                  </a:solidFill>
                  <a:latin typeface="Questrial"/>
                  <a:ea typeface="Questrial"/>
                  <a:cs typeface="Questrial"/>
                  <a:sym typeface="Questrial"/>
                </a:rPr>
                <a:t>Unearned Income</a:t>
              </a:r>
            </a:p>
          </p:txBody>
        </p:sp>
        <p:pic>
          <p:nvPicPr>
            <p:cNvPr id="259" name="Shape 259"/>
            <p:cNvPicPr preferRelativeResize="0"/>
            <p:nvPr/>
          </p:nvPicPr>
          <p:blipFill rotWithShape="1">
            <a:blip r:embed="rId4">
              <a:alphaModFix/>
            </a:blip>
            <a:srcRect b="0" l="0" r="0" t="0"/>
            <a:stretch/>
          </p:blipFill>
          <p:spPr>
            <a:xfrm>
              <a:off x="1200" y="989"/>
              <a:ext cx="600" cy="300"/>
            </a:xfrm>
            <a:prstGeom prst="rect">
              <a:avLst/>
            </a:prstGeom>
            <a:noFill/>
            <a:ln>
              <a:noFill/>
            </a:ln>
          </p:spPr>
        </p:pic>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grpSp>
        <p:nvGrpSpPr>
          <p:cNvPr id="265" name="Shape 265"/>
          <p:cNvGrpSpPr/>
          <p:nvPr/>
        </p:nvGrpSpPr>
        <p:grpSpPr>
          <a:xfrm>
            <a:off x="1524003" y="534988"/>
            <a:ext cx="2324101" cy="5592762"/>
            <a:chOff x="336" y="279"/>
            <a:chExt cx="1464" cy="3523"/>
          </a:xfrm>
        </p:grpSpPr>
        <p:sp>
          <p:nvSpPr>
            <p:cNvPr id="266" name="Shape 266"/>
            <p:cNvSpPr txBox="1"/>
            <p:nvPr/>
          </p:nvSpPr>
          <p:spPr>
            <a:xfrm>
              <a:off x="576" y="279"/>
              <a:ext cx="1200" cy="300"/>
            </a:xfrm>
            <a:prstGeom prst="rect">
              <a:avLst/>
            </a:prstGeom>
            <a:noFill/>
            <a:ln>
              <a:noFill/>
            </a:ln>
          </p:spPr>
          <p:txBody>
            <a:bodyPr anchorCtr="0" anchor="t" bIns="46800" lIns="90000" rIns="90000" wrap="square" tIns="46800">
              <a:noAutofit/>
            </a:bodyPr>
            <a:lstStyle/>
            <a:p>
              <a:pPr indent="0" lvl="0" marL="0" marR="0" rtl="0" algn="l">
                <a:spcBef>
                  <a:spcPts val="0"/>
                </a:spcBef>
                <a:buNone/>
              </a:pPr>
              <a:r>
                <a:rPr b="1" lang="en-US" sz="1800">
                  <a:solidFill>
                    <a:srgbClr val="77A042"/>
                  </a:solidFill>
                  <a:latin typeface="Questrial"/>
                  <a:ea typeface="Questrial"/>
                  <a:cs typeface="Questrial"/>
                  <a:sym typeface="Questrial"/>
                </a:rPr>
                <a:t>TOTAL INCOME</a:t>
              </a:r>
            </a:p>
          </p:txBody>
        </p:sp>
        <p:grpSp>
          <p:nvGrpSpPr>
            <p:cNvPr id="267" name="Shape 267"/>
            <p:cNvGrpSpPr/>
            <p:nvPr/>
          </p:nvGrpSpPr>
          <p:grpSpPr>
            <a:xfrm>
              <a:off x="336" y="1330"/>
              <a:ext cx="1464" cy="2472"/>
              <a:chOff x="336" y="1330"/>
              <a:chExt cx="1464" cy="2472"/>
            </a:xfrm>
          </p:grpSpPr>
          <p:pic>
            <p:nvPicPr>
              <p:cNvPr id="268" name="Shape 268"/>
              <p:cNvPicPr preferRelativeResize="0"/>
              <p:nvPr/>
            </p:nvPicPr>
            <p:blipFill rotWithShape="1">
              <a:blip r:embed="rId3">
                <a:alphaModFix/>
              </a:blip>
              <a:srcRect b="0" l="0" r="0" t="0"/>
              <a:stretch/>
            </p:blipFill>
            <p:spPr>
              <a:xfrm>
                <a:off x="1200" y="3202"/>
                <a:ext cx="600" cy="600"/>
              </a:xfrm>
              <a:prstGeom prst="rect">
                <a:avLst/>
              </a:prstGeom>
              <a:noFill/>
              <a:ln>
                <a:noFill/>
              </a:ln>
            </p:spPr>
          </p:pic>
          <p:sp>
            <p:nvSpPr>
              <p:cNvPr id="269" name="Shape 269"/>
              <p:cNvSpPr txBox="1"/>
              <p:nvPr/>
            </p:nvSpPr>
            <p:spPr>
              <a:xfrm>
                <a:off x="336" y="2583"/>
                <a:ext cx="900" cy="300"/>
              </a:xfrm>
              <a:prstGeom prst="rect">
                <a:avLst/>
              </a:prstGeom>
              <a:noFill/>
              <a:ln>
                <a:noFill/>
              </a:ln>
            </p:spPr>
            <p:txBody>
              <a:bodyPr anchorCtr="0" anchor="t" bIns="46800" lIns="90000" rIns="90000" wrap="square" tIns="46800">
                <a:noAutofit/>
              </a:bodyPr>
              <a:lstStyle/>
              <a:p>
                <a:pPr indent="0" lvl="0" marL="0" marR="0" rtl="0" algn="ctr">
                  <a:spcBef>
                    <a:spcPts val="0"/>
                  </a:spcBef>
                  <a:buNone/>
                </a:pPr>
                <a:r>
                  <a:rPr b="1" lang="en-US" sz="1800">
                    <a:solidFill>
                      <a:srgbClr val="77A042"/>
                    </a:solidFill>
                    <a:latin typeface="Questrial"/>
                    <a:ea typeface="Questrial"/>
                    <a:cs typeface="Questrial"/>
                    <a:sym typeface="Questrial"/>
                  </a:rPr>
                  <a:t>Earned Income</a:t>
                </a:r>
              </a:p>
            </p:txBody>
          </p:sp>
          <p:cxnSp>
            <p:nvCxnSpPr>
              <p:cNvPr id="270" name="Shape 270"/>
              <p:cNvCxnSpPr/>
              <p:nvPr/>
            </p:nvCxnSpPr>
            <p:spPr>
              <a:xfrm rot="10800000">
                <a:off x="816" y="1639"/>
                <a:ext cx="0" cy="900"/>
              </a:xfrm>
              <a:prstGeom prst="straightConnector1">
                <a:avLst/>
              </a:prstGeom>
              <a:noFill/>
              <a:ln cap="flat" cmpd="sng" w="25550">
                <a:solidFill>
                  <a:schemeClr val="dk1"/>
                </a:solidFill>
                <a:prstDash val="solid"/>
                <a:miter lim="8000"/>
                <a:headEnd len="med" w="med" type="none"/>
                <a:tailEnd len="med" w="med" type="none"/>
              </a:ln>
            </p:spPr>
          </p:cxnSp>
          <p:cxnSp>
            <p:nvCxnSpPr>
              <p:cNvPr id="271" name="Shape 271"/>
              <p:cNvCxnSpPr/>
              <p:nvPr/>
            </p:nvCxnSpPr>
            <p:spPr>
              <a:xfrm>
                <a:off x="816" y="1575"/>
                <a:ext cx="300" cy="0"/>
              </a:xfrm>
              <a:prstGeom prst="straightConnector1">
                <a:avLst/>
              </a:prstGeom>
              <a:noFill/>
              <a:ln cap="flat" cmpd="sng" w="25550">
                <a:solidFill>
                  <a:schemeClr val="dk1"/>
                </a:solidFill>
                <a:prstDash val="solid"/>
                <a:miter lim="8000"/>
                <a:headEnd len="med" w="med" type="none"/>
                <a:tailEnd len="med" w="med" type="none"/>
              </a:ln>
            </p:spPr>
          </p:cxnSp>
          <p:cxnSp>
            <p:nvCxnSpPr>
              <p:cNvPr id="272" name="Shape 272"/>
              <p:cNvCxnSpPr/>
              <p:nvPr/>
            </p:nvCxnSpPr>
            <p:spPr>
              <a:xfrm rot="10800000">
                <a:off x="816" y="3199"/>
                <a:ext cx="0" cy="300"/>
              </a:xfrm>
              <a:prstGeom prst="straightConnector1">
                <a:avLst/>
              </a:prstGeom>
              <a:noFill/>
              <a:ln cap="flat" cmpd="sng" w="25550">
                <a:solidFill>
                  <a:schemeClr val="dk1"/>
                </a:solidFill>
                <a:prstDash val="solid"/>
                <a:miter lim="8000"/>
                <a:headEnd len="med" w="med" type="none"/>
                <a:tailEnd len="med" w="med" type="none"/>
              </a:ln>
            </p:spPr>
          </p:cxnSp>
          <p:cxnSp>
            <p:nvCxnSpPr>
              <p:cNvPr id="273" name="Shape 273"/>
              <p:cNvCxnSpPr/>
              <p:nvPr/>
            </p:nvCxnSpPr>
            <p:spPr>
              <a:xfrm>
                <a:off x="816" y="3495"/>
                <a:ext cx="300" cy="0"/>
              </a:xfrm>
              <a:prstGeom prst="straightConnector1">
                <a:avLst/>
              </a:prstGeom>
              <a:noFill/>
              <a:ln cap="flat" cmpd="sng" w="25550">
                <a:solidFill>
                  <a:schemeClr val="dk1"/>
                </a:solidFill>
                <a:prstDash val="solid"/>
                <a:miter lim="8000"/>
                <a:headEnd len="med" w="med" type="none"/>
                <a:tailEnd len="med" w="med" type="none"/>
              </a:ln>
            </p:spPr>
          </p:cxnSp>
          <p:pic>
            <p:nvPicPr>
              <p:cNvPr id="274" name="Shape 274"/>
              <p:cNvPicPr preferRelativeResize="0"/>
              <p:nvPr/>
            </p:nvPicPr>
            <p:blipFill rotWithShape="1">
              <a:blip r:embed="rId3">
                <a:alphaModFix/>
              </a:blip>
              <a:srcRect b="0" l="0" r="0" t="0"/>
              <a:stretch/>
            </p:blipFill>
            <p:spPr>
              <a:xfrm>
                <a:off x="1200" y="2578"/>
                <a:ext cx="600" cy="600"/>
              </a:xfrm>
              <a:prstGeom prst="rect">
                <a:avLst/>
              </a:prstGeom>
              <a:noFill/>
              <a:ln>
                <a:noFill/>
              </a:ln>
            </p:spPr>
          </p:pic>
          <p:pic>
            <p:nvPicPr>
              <p:cNvPr id="275" name="Shape 275"/>
              <p:cNvPicPr preferRelativeResize="0"/>
              <p:nvPr/>
            </p:nvPicPr>
            <p:blipFill rotWithShape="1">
              <a:blip r:embed="rId3">
                <a:alphaModFix/>
              </a:blip>
              <a:srcRect b="0" l="0" r="0" t="0"/>
              <a:stretch/>
            </p:blipFill>
            <p:spPr>
              <a:xfrm>
                <a:off x="1200" y="1959"/>
                <a:ext cx="600" cy="600"/>
              </a:xfrm>
              <a:prstGeom prst="rect">
                <a:avLst/>
              </a:prstGeom>
              <a:noFill/>
              <a:ln>
                <a:noFill/>
              </a:ln>
            </p:spPr>
          </p:pic>
          <p:pic>
            <p:nvPicPr>
              <p:cNvPr id="276" name="Shape 276"/>
              <p:cNvPicPr preferRelativeResize="0"/>
              <p:nvPr/>
            </p:nvPicPr>
            <p:blipFill rotWithShape="1">
              <a:blip r:embed="rId3">
                <a:alphaModFix/>
              </a:blip>
              <a:srcRect b="0" l="0" r="0" t="0"/>
              <a:stretch/>
            </p:blipFill>
            <p:spPr>
              <a:xfrm>
                <a:off x="1200" y="1330"/>
                <a:ext cx="600" cy="600"/>
              </a:xfrm>
              <a:prstGeom prst="rect">
                <a:avLst/>
              </a:prstGeom>
              <a:noFill/>
              <a:ln>
                <a:noFill/>
              </a:ln>
            </p:spPr>
          </p:pic>
        </p:grpSp>
      </p:grpSp>
      <p:grpSp>
        <p:nvGrpSpPr>
          <p:cNvPr id="277" name="Shape 277"/>
          <p:cNvGrpSpPr/>
          <p:nvPr/>
        </p:nvGrpSpPr>
        <p:grpSpPr>
          <a:xfrm>
            <a:off x="1525588" y="1601788"/>
            <a:ext cx="2324099" cy="536575"/>
            <a:chOff x="336" y="951"/>
            <a:chExt cx="1464" cy="338"/>
          </a:xfrm>
        </p:grpSpPr>
        <p:sp>
          <p:nvSpPr>
            <p:cNvPr id="278" name="Shape 278"/>
            <p:cNvSpPr txBox="1"/>
            <p:nvPr/>
          </p:nvSpPr>
          <p:spPr>
            <a:xfrm>
              <a:off x="336" y="951"/>
              <a:ext cx="900" cy="300"/>
            </a:xfrm>
            <a:prstGeom prst="rect">
              <a:avLst/>
            </a:prstGeom>
            <a:noFill/>
            <a:ln>
              <a:noFill/>
            </a:ln>
          </p:spPr>
          <p:txBody>
            <a:bodyPr anchorCtr="0" anchor="t" bIns="46800" lIns="90000" rIns="90000" wrap="square" tIns="46800">
              <a:noAutofit/>
            </a:bodyPr>
            <a:lstStyle/>
            <a:p>
              <a:pPr indent="0" lvl="0" marL="0" marR="0" rtl="0" algn="ctr">
                <a:spcBef>
                  <a:spcPts val="0"/>
                </a:spcBef>
                <a:buNone/>
              </a:pPr>
              <a:r>
                <a:rPr b="1" lang="en-US" sz="1800">
                  <a:solidFill>
                    <a:srgbClr val="77A042"/>
                  </a:solidFill>
                  <a:latin typeface="Questrial"/>
                  <a:ea typeface="Questrial"/>
                  <a:cs typeface="Questrial"/>
                  <a:sym typeface="Questrial"/>
                </a:rPr>
                <a:t>Unearned Income</a:t>
              </a:r>
            </a:p>
          </p:txBody>
        </p:sp>
        <p:pic>
          <p:nvPicPr>
            <p:cNvPr id="279" name="Shape 279"/>
            <p:cNvPicPr preferRelativeResize="0"/>
            <p:nvPr/>
          </p:nvPicPr>
          <p:blipFill rotWithShape="1">
            <a:blip r:embed="rId4">
              <a:alphaModFix/>
            </a:blip>
            <a:srcRect b="0" l="0" r="0" t="0"/>
            <a:stretch/>
          </p:blipFill>
          <p:spPr>
            <a:xfrm>
              <a:off x="1200" y="989"/>
              <a:ext cx="600" cy="300"/>
            </a:xfrm>
            <a:prstGeom prst="rect">
              <a:avLst/>
            </a:prstGeom>
            <a:noFill/>
            <a:ln>
              <a:noFill/>
            </a:ln>
          </p:spPr>
        </p:pic>
      </p:grpSp>
      <p:grpSp>
        <p:nvGrpSpPr>
          <p:cNvPr id="280" name="Shape 280"/>
          <p:cNvGrpSpPr/>
          <p:nvPr/>
        </p:nvGrpSpPr>
        <p:grpSpPr>
          <a:xfrm>
            <a:off x="4343405" y="547691"/>
            <a:ext cx="2381251" cy="5591175"/>
            <a:chOff x="2112" y="288"/>
            <a:chExt cx="1500" cy="3522"/>
          </a:xfrm>
        </p:grpSpPr>
        <p:sp>
          <p:nvSpPr>
            <p:cNvPr id="281" name="Shape 281"/>
            <p:cNvSpPr txBox="1"/>
            <p:nvPr/>
          </p:nvSpPr>
          <p:spPr>
            <a:xfrm>
              <a:off x="2112" y="288"/>
              <a:ext cx="1500" cy="900"/>
            </a:xfrm>
            <a:prstGeom prst="rect">
              <a:avLst/>
            </a:prstGeom>
            <a:noFill/>
            <a:ln>
              <a:noFill/>
            </a:ln>
          </p:spPr>
          <p:txBody>
            <a:bodyPr anchorCtr="0" anchor="t" bIns="46800" lIns="90000" rIns="90000" wrap="square" tIns="46800">
              <a:noAutofit/>
            </a:bodyPr>
            <a:lstStyle/>
            <a:p>
              <a:pPr indent="0" lvl="0" marL="0" marR="0" rtl="0" algn="ctr">
                <a:spcBef>
                  <a:spcPts val="0"/>
                </a:spcBef>
                <a:spcAft>
                  <a:spcPts val="0"/>
                </a:spcAft>
                <a:buNone/>
              </a:pPr>
              <a:r>
                <a:rPr b="1" lang="en-US" sz="1800">
                  <a:solidFill>
                    <a:srgbClr val="77A042"/>
                  </a:solidFill>
                  <a:latin typeface="Questrial"/>
                  <a:ea typeface="Questrial"/>
                  <a:cs typeface="Questrial"/>
                  <a:sym typeface="Questrial"/>
                </a:rPr>
                <a:t>TAXABLE INCOME</a:t>
              </a:r>
            </a:p>
            <a:p>
              <a:pPr indent="0" lvl="0" marL="0" marR="0" rtl="0" algn="ctr">
                <a:spcBef>
                  <a:spcPts val="1125"/>
                </a:spcBef>
                <a:buNone/>
              </a:pPr>
              <a:r>
                <a:rPr b="1" lang="en-US" sz="1800">
                  <a:solidFill>
                    <a:srgbClr val="77A042"/>
                  </a:solidFill>
                  <a:latin typeface="Questrial"/>
                  <a:ea typeface="Questrial"/>
                  <a:cs typeface="Questrial"/>
                  <a:sym typeface="Questrial"/>
                </a:rPr>
                <a:t>after adjustments, deductions, and exemptions</a:t>
              </a:r>
            </a:p>
          </p:txBody>
        </p:sp>
        <p:pic>
          <p:nvPicPr>
            <p:cNvPr id="282" name="Shape 282"/>
            <p:cNvPicPr preferRelativeResize="0"/>
            <p:nvPr/>
          </p:nvPicPr>
          <p:blipFill rotWithShape="1">
            <a:blip r:embed="rId3">
              <a:alphaModFix/>
            </a:blip>
            <a:srcRect b="0" l="0" r="0" t="0"/>
            <a:stretch/>
          </p:blipFill>
          <p:spPr>
            <a:xfrm>
              <a:off x="2544" y="3210"/>
              <a:ext cx="600" cy="600"/>
            </a:xfrm>
            <a:prstGeom prst="rect">
              <a:avLst/>
            </a:prstGeom>
            <a:noFill/>
            <a:ln>
              <a:noFill/>
            </a:ln>
          </p:spPr>
        </p:pic>
        <p:pic>
          <p:nvPicPr>
            <p:cNvPr id="283" name="Shape 283"/>
            <p:cNvPicPr preferRelativeResize="0"/>
            <p:nvPr/>
          </p:nvPicPr>
          <p:blipFill rotWithShape="1">
            <a:blip r:embed="rId3">
              <a:alphaModFix/>
            </a:blip>
            <a:srcRect b="0" l="0" r="0" t="0"/>
            <a:stretch/>
          </p:blipFill>
          <p:spPr>
            <a:xfrm>
              <a:off x="2544" y="2586"/>
              <a:ext cx="600" cy="600"/>
            </a:xfrm>
            <a:prstGeom prst="rect">
              <a:avLst/>
            </a:prstGeom>
            <a:noFill/>
            <a:ln>
              <a:noFill/>
            </a:ln>
          </p:spPr>
        </p:pic>
        <p:pic>
          <p:nvPicPr>
            <p:cNvPr id="284" name="Shape 284"/>
            <p:cNvPicPr preferRelativeResize="0"/>
            <p:nvPr/>
          </p:nvPicPr>
          <p:blipFill rotWithShape="1">
            <a:blip r:embed="rId3">
              <a:alphaModFix/>
            </a:blip>
            <a:srcRect b="0" l="0" r="0" t="0"/>
            <a:stretch/>
          </p:blipFill>
          <p:spPr>
            <a:xfrm>
              <a:off x="2544" y="1962"/>
              <a:ext cx="600" cy="60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Shape 60"/>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Training Agenda</a:t>
            </a:r>
          </a:p>
        </p:txBody>
      </p:sp>
      <p:sp>
        <p:nvSpPr>
          <p:cNvPr id="61" name="Shape 61"/>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23850" lvl="0" marL="342900" rtl="0">
              <a:lnSpc>
                <a:spcPct val="200000"/>
              </a:lnSpc>
              <a:spcBef>
                <a:spcPts val="740"/>
              </a:spcBef>
              <a:buClr>
                <a:schemeClr val="dk1"/>
              </a:buClr>
              <a:buSzPts val="3700"/>
              <a:buFont typeface="Noto Sans Symbols"/>
              <a:buChar char="➢"/>
            </a:pPr>
            <a:r>
              <a:rPr lang="en-US" sz="3700"/>
              <a:t>Complete Volunteer Forms</a:t>
            </a:r>
          </a:p>
          <a:p>
            <a:pPr indent="-342900" lvl="0" marL="342900" marR="0" rtl="0" algn="l">
              <a:lnSpc>
                <a:spcPct val="200000"/>
              </a:lnSpc>
              <a:spcBef>
                <a:spcPts val="0"/>
              </a:spcBef>
              <a:spcAft>
                <a:spcPts val="0"/>
              </a:spcAft>
              <a:buClr>
                <a:schemeClr val="dk1"/>
              </a:buClr>
              <a:buSzPts val="3700"/>
              <a:buFont typeface="Noto Sans Symbols"/>
              <a:buChar char="➢"/>
            </a:pPr>
            <a:r>
              <a:rPr b="0" i="0" lang="en-US" sz="3700" u="none" cap="none" strike="noStrike">
                <a:solidFill>
                  <a:schemeClr val="dk1"/>
                </a:solidFill>
                <a:latin typeface="Questrial"/>
                <a:ea typeface="Questrial"/>
                <a:cs typeface="Questrial"/>
                <a:sym typeface="Questrial"/>
              </a:rPr>
              <a:t>Basic Training Refresher</a:t>
            </a:r>
          </a:p>
          <a:p>
            <a:pPr indent="-342900" lvl="0" marL="342900" marR="0" rtl="0" algn="l">
              <a:lnSpc>
                <a:spcPct val="90000"/>
              </a:lnSpc>
              <a:spcBef>
                <a:spcPts val="740"/>
              </a:spcBef>
              <a:buClr>
                <a:schemeClr val="dk1"/>
              </a:buClr>
              <a:buSzPts val="3700"/>
              <a:buFont typeface="Noto Sans Symbols"/>
              <a:buChar char="➢"/>
            </a:pPr>
            <a:r>
              <a:rPr lang="en-US" sz="3700"/>
              <a:t>Complete</a:t>
            </a:r>
            <a:r>
              <a:rPr lang="en-US" sz="3700"/>
              <a:t> a return in TaxSlayer!</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grpSp>
        <p:nvGrpSpPr>
          <p:cNvPr id="290" name="Shape 290"/>
          <p:cNvGrpSpPr/>
          <p:nvPr/>
        </p:nvGrpSpPr>
        <p:grpSpPr>
          <a:xfrm>
            <a:off x="1524003" y="534988"/>
            <a:ext cx="2324101" cy="5592762"/>
            <a:chOff x="336" y="279"/>
            <a:chExt cx="1464" cy="3523"/>
          </a:xfrm>
        </p:grpSpPr>
        <p:sp>
          <p:nvSpPr>
            <p:cNvPr id="291" name="Shape 291"/>
            <p:cNvSpPr txBox="1"/>
            <p:nvPr/>
          </p:nvSpPr>
          <p:spPr>
            <a:xfrm>
              <a:off x="576" y="279"/>
              <a:ext cx="1200" cy="300"/>
            </a:xfrm>
            <a:prstGeom prst="rect">
              <a:avLst/>
            </a:prstGeom>
            <a:noFill/>
            <a:ln>
              <a:noFill/>
            </a:ln>
          </p:spPr>
          <p:txBody>
            <a:bodyPr anchorCtr="0" anchor="t" bIns="46800" lIns="90000" rIns="90000" wrap="square" tIns="46800">
              <a:noAutofit/>
            </a:bodyPr>
            <a:lstStyle/>
            <a:p>
              <a:pPr indent="0" lvl="0" marL="0" marR="0" rtl="0" algn="l">
                <a:spcBef>
                  <a:spcPts val="0"/>
                </a:spcBef>
                <a:buNone/>
              </a:pPr>
              <a:r>
                <a:rPr b="1" lang="en-US" sz="1800">
                  <a:solidFill>
                    <a:srgbClr val="77A042"/>
                  </a:solidFill>
                  <a:latin typeface="Questrial"/>
                  <a:ea typeface="Questrial"/>
                  <a:cs typeface="Questrial"/>
                  <a:sym typeface="Questrial"/>
                </a:rPr>
                <a:t>TOTAL INCOME</a:t>
              </a:r>
            </a:p>
          </p:txBody>
        </p:sp>
        <p:grpSp>
          <p:nvGrpSpPr>
            <p:cNvPr id="292" name="Shape 292"/>
            <p:cNvGrpSpPr/>
            <p:nvPr/>
          </p:nvGrpSpPr>
          <p:grpSpPr>
            <a:xfrm>
              <a:off x="336" y="1330"/>
              <a:ext cx="1464" cy="2472"/>
              <a:chOff x="336" y="1330"/>
              <a:chExt cx="1464" cy="2472"/>
            </a:xfrm>
          </p:grpSpPr>
          <p:pic>
            <p:nvPicPr>
              <p:cNvPr id="293" name="Shape 293"/>
              <p:cNvPicPr preferRelativeResize="0"/>
              <p:nvPr/>
            </p:nvPicPr>
            <p:blipFill rotWithShape="1">
              <a:blip r:embed="rId3">
                <a:alphaModFix/>
              </a:blip>
              <a:srcRect b="0" l="0" r="0" t="0"/>
              <a:stretch/>
            </p:blipFill>
            <p:spPr>
              <a:xfrm>
                <a:off x="1200" y="3202"/>
                <a:ext cx="600" cy="600"/>
              </a:xfrm>
              <a:prstGeom prst="rect">
                <a:avLst/>
              </a:prstGeom>
              <a:noFill/>
              <a:ln>
                <a:noFill/>
              </a:ln>
            </p:spPr>
          </p:pic>
          <p:sp>
            <p:nvSpPr>
              <p:cNvPr id="294" name="Shape 294"/>
              <p:cNvSpPr txBox="1"/>
              <p:nvPr/>
            </p:nvSpPr>
            <p:spPr>
              <a:xfrm>
                <a:off x="336" y="2583"/>
                <a:ext cx="900" cy="300"/>
              </a:xfrm>
              <a:prstGeom prst="rect">
                <a:avLst/>
              </a:prstGeom>
              <a:noFill/>
              <a:ln>
                <a:noFill/>
              </a:ln>
            </p:spPr>
            <p:txBody>
              <a:bodyPr anchorCtr="0" anchor="t" bIns="46800" lIns="90000" rIns="90000" wrap="square" tIns="46800">
                <a:noAutofit/>
              </a:bodyPr>
              <a:lstStyle/>
              <a:p>
                <a:pPr indent="0" lvl="0" marL="0" marR="0" rtl="0" algn="ctr">
                  <a:spcBef>
                    <a:spcPts val="0"/>
                  </a:spcBef>
                  <a:buNone/>
                </a:pPr>
                <a:r>
                  <a:rPr b="1" lang="en-US" sz="1800">
                    <a:solidFill>
                      <a:srgbClr val="77A042"/>
                    </a:solidFill>
                    <a:latin typeface="Questrial"/>
                    <a:ea typeface="Questrial"/>
                    <a:cs typeface="Questrial"/>
                    <a:sym typeface="Questrial"/>
                  </a:rPr>
                  <a:t>Earned Income</a:t>
                </a:r>
              </a:p>
            </p:txBody>
          </p:sp>
          <p:cxnSp>
            <p:nvCxnSpPr>
              <p:cNvPr id="295" name="Shape 295"/>
              <p:cNvCxnSpPr/>
              <p:nvPr/>
            </p:nvCxnSpPr>
            <p:spPr>
              <a:xfrm rot="10800000">
                <a:off x="816" y="1639"/>
                <a:ext cx="0" cy="900"/>
              </a:xfrm>
              <a:prstGeom prst="straightConnector1">
                <a:avLst/>
              </a:prstGeom>
              <a:noFill/>
              <a:ln cap="flat" cmpd="sng" w="25550">
                <a:solidFill>
                  <a:schemeClr val="dk1"/>
                </a:solidFill>
                <a:prstDash val="solid"/>
                <a:miter lim="8000"/>
                <a:headEnd len="med" w="med" type="none"/>
                <a:tailEnd len="med" w="med" type="none"/>
              </a:ln>
            </p:spPr>
          </p:cxnSp>
          <p:cxnSp>
            <p:nvCxnSpPr>
              <p:cNvPr id="296" name="Shape 296"/>
              <p:cNvCxnSpPr/>
              <p:nvPr/>
            </p:nvCxnSpPr>
            <p:spPr>
              <a:xfrm>
                <a:off x="816" y="1575"/>
                <a:ext cx="300" cy="0"/>
              </a:xfrm>
              <a:prstGeom prst="straightConnector1">
                <a:avLst/>
              </a:prstGeom>
              <a:noFill/>
              <a:ln cap="flat" cmpd="sng" w="25550">
                <a:solidFill>
                  <a:schemeClr val="dk1"/>
                </a:solidFill>
                <a:prstDash val="solid"/>
                <a:miter lim="8000"/>
                <a:headEnd len="med" w="med" type="none"/>
                <a:tailEnd len="med" w="med" type="none"/>
              </a:ln>
            </p:spPr>
          </p:cxnSp>
          <p:cxnSp>
            <p:nvCxnSpPr>
              <p:cNvPr id="297" name="Shape 297"/>
              <p:cNvCxnSpPr/>
              <p:nvPr/>
            </p:nvCxnSpPr>
            <p:spPr>
              <a:xfrm rot="10800000">
                <a:off x="816" y="3199"/>
                <a:ext cx="0" cy="300"/>
              </a:xfrm>
              <a:prstGeom prst="straightConnector1">
                <a:avLst/>
              </a:prstGeom>
              <a:noFill/>
              <a:ln cap="flat" cmpd="sng" w="25550">
                <a:solidFill>
                  <a:schemeClr val="dk1"/>
                </a:solidFill>
                <a:prstDash val="solid"/>
                <a:miter lim="8000"/>
                <a:headEnd len="med" w="med" type="none"/>
                <a:tailEnd len="med" w="med" type="none"/>
              </a:ln>
            </p:spPr>
          </p:cxnSp>
          <p:cxnSp>
            <p:nvCxnSpPr>
              <p:cNvPr id="298" name="Shape 298"/>
              <p:cNvCxnSpPr/>
              <p:nvPr/>
            </p:nvCxnSpPr>
            <p:spPr>
              <a:xfrm>
                <a:off x="816" y="3495"/>
                <a:ext cx="300" cy="0"/>
              </a:xfrm>
              <a:prstGeom prst="straightConnector1">
                <a:avLst/>
              </a:prstGeom>
              <a:noFill/>
              <a:ln cap="flat" cmpd="sng" w="25550">
                <a:solidFill>
                  <a:schemeClr val="dk1"/>
                </a:solidFill>
                <a:prstDash val="solid"/>
                <a:miter lim="8000"/>
                <a:headEnd len="med" w="med" type="none"/>
                <a:tailEnd len="med" w="med" type="none"/>
              </a:ln>
            </p:spPr>
          </p:cxnSp>
          <p:pic>
            <p:nvPicPr>
              <p:cNvPr id="299" name="Shape 299"/>
              <p:cNvPicPr preferRelativeResize="0"/>
              <p:nvPr/>
            </p:nvPicPr>
            <p:blipFill rotWithShape="1">
              <a:blip r:embed="rId3">
                <a:alphaModFix/>
              </a:blip>
              <a:srcRect b="0" l="0" r="0" t="0"/>
              <a:stretch/>
            </p:blipFill>
            <p:spPr>
              <a:xfrm>
                <a:off x="1200" y="2578"/>
                <a:ext cx="600" cy="600"/>
              </a:xfrm>
              <a:prstGeom prst="rect">
                <a:avLst/>
              </a:prstGeom>
              <a:noFill/>
              <a:ln>
                <a:noFill/>
              </a:ln>
            </p:spPr>
          </p:pic>
          <p:pic>
            <p:nvPicPr>
              <p:cNvPr id="300" name="Shape 300"/>
              <p:cNvPicPr preferRelativeResize="0"/>
              <p:nvPr/>
            </p:nvPicPr>
            <p:blipFill rotWithShape="1">
              <a:blip r:embed="rId3">
                <a:alphaModFix/>
              </a:blip>
              <a:srcRect b="0" l="0" r="0" t="0"/>
              <a:stretch/>
            </p:blipFill>
            <p:spPr>
              <a:xfrm>
                <a:off x="1200" y="1959"/>
                <a:ext cx="600" cy="600"/>
              </a:xfrm>
              <a:prstGeom prst="rect">
                <a:avLst/>
              </a:prstGeom>
              <a:noFill/>
              <a:ln>
                <a:noFill/>
              </a:ln>
            </p:spPr>
          </p:pic>
          <p:pic>
            <p:nvPicPr>
              <p:cNvPr id="301" name="Shape 301"/>
              <p:cNvPicPr preferRelativeResize="0"/>
              <p:nvPr/>
            </p:nvPicPr>
            <p:blipFill rotWithShape="1">
              <a:blip r:embed="rId3">
                <a:alphaModFix/>
              </a:blip>
              <a:srcRect b="0" l="0" r="0" t="0"/>
              <a:stretch/>
            </p:blipFill>
            <p:spPr>
              <a:xfrm>
                <a:off x="1200" y="1330"/>
                <a:ext cx="600" cy="600"/>
              </a:xfrm>
              <a:prstGeom prst="rect">
                <a:avLst/>
              </a:prstGeom>
              <a:noFill/>
              <a:ln>
                <a:noFill/>
              </a:ln>
            </p:spPr>
          </p:pic>
        </p:grpSp>
      </p:grpSp>
      <p:grpSp>
        <p:nvGrpSpPr>
          <p:cNvPr id="302" name="Shape 302"/>
          <p:cNvGrpSpPr/>
          <p:nvPr/>
        </p:nvGrpSpPr>
        <p:grpSpPr>
          <a:xfrm>
            <a:off x="1525588" y="1601788"/>
            <a:ext cx="2324099" cy="536575"/>
            <a:chOff x="336" y="951"/>
            <a:chExt cx="1464" cy="338"/>
          </a:xfrm>
        </p:grpSpPr>
        <p:sp>
          <p:nvSpPr>
            <p:cNvPr id="303" name="Shape 303"/>
            <p:cNvSpPr txBox="1"/>
            <p:nvPr/>
          </p:nvSpPr>
          <p:spPr>
            <a:xfrm>
              <a:off x="336" y="951"/>
              <a:ext cx="900" cy="300"/>
            </a:xfrm>
            <a:prstGeom prst="rect">
              <a:avLst/>
            </a:prstGeom>
            <a:noFill/>
            <a:ln>
              <a:noFill/>
            </a:ln>
          </p:spPr>
          <p:txBody>
            <a:bodyPr anchorCtr="0" anchor="t" bIns="46800" lIns="90000" rIns="90000" wrap="square" tIns="46800">
              <a:noAutofit/>
            </a:bodyPr>
            <a:lstStyle/>
            <a:p>
              <a:pPr indent="0" lvl="0" marL="0" marR="0" rtl="0" algn="ctr">
                <a:spcBef>
                  <a:spcPts val="0"/>
                </a:spcBef>
                <a:buNone/>
              </a:pPr>
              <a:r>
                <a:rPr b="1" lang="en-US" sz="1800">
                  <a:solidFill>
                    <a:srgbClr val="77A042"/>
                  </a:solidFill>
                  <a:latin typeface="Questrial"/>
                  <a:ea typeface="Questrial"/>
                  <a:cs typeface="Questrial"/>
                  <a:sym typeface="Questrial"/>
                </a:rPr>
                <a:t>Unearned Income</a:t>
              </a:r>
            </a:p>
          </p:txBody>
        </p:sp>
        <p:pic>
          <p:nvPicPr>
            <p:cNvPr id="304" name="Shape 304"/>
            <p:cNvPicPr preferRelativeResize="0"/>
            <p:nvPr/>
          </p:nvPicPr>
          <p:blipFill rotWithShape="1">
            <a:blip r:embed="rId4">
              <a:alphaModFix/>
            </a:blip>
            <a:srcRect b="0" l="0" r="0" t="0"/>
            <a:stretch/>
          </p:blipFill>
          <p:spPr>
            <a:xfrm>
              <a:off x="1200" y="989"/>
              <a:ext cx="600" cy="300"/>
            </a:xfrm>
            <a:prstGeom prst="rect">
              <a:avLst/>
            </a:prstGeom>
            <a:noFill/>
            <a:ln>
              <a:noFill/>
            </a:ln>
          </p:spPr>
        </p:pic>
      </p:grpSp>
      <p:grpSp>
        <p:nvGrpSpPr>
          <p:cNvPr id="305" name="Shape 305"/>
          <p:cNvGrpSpPr/>
          <p:nvPr/>
        </p:nvGrpSpPr>
        <p:grpSpPr>
          <a:xfrm>
            <a:off x="4343405" y="547691"/>
            <a:ext cx="2381251" cy="5591175"/>
            <a:chOff x="2112" y="288"/>
            <a:chExt cx="1500" cy="3522"/>
          </a:xfrm>
        </p:grpSpPr>
        <p:sp>
          <p:nvSpPr>
            <p:cNvPr id="306" name="Shape 306"/>
            <p:cNvSpPr txBox="1"/>
            <p:nvPr/>
          </p:nvSpPr>
          <p:spPr>
            <a:xfrm>
              <a:off x="2112" y="288"/>
              <a:ext cx="1500" cy="900"/>
            </a:xfrm>
            <a:prstGeom prst="rect">
              <a:avLst/>
            </a:prstGeom>
            <a:noFill/>
            <a:ln>
              <a:noFill/>
            </a:ln>
          </p:spPr>
          <p:txBody>
            <a:bodyPr anchorCtr="0" anchor="t" bIns="46800" lIns="90000" rIns="90000" wrap="square" tIns="46800">
              <a:noAutofit/>
            </a:bodyPr>
            <a:lstStyle/>
            <a:p>
              <a:pPr indent="0" lvl="0" marL="0" marR="0" rtl="0" algn="ctr">
                <a:spcBef>
                  <a:spcPts val="0"/>
                </a:spcBef>
                <a:spcAft>
                  <a:spcPts val="0"/>
                </a:spcAft>
                <a:buNone/>
              </a:pPr>
              <a:r>
                <a:rPr b="1" lang="en-US" sz="1800">
                  <a:solidFill>
                    <a:srgbClr val="77A042"/>
                  </a:solidFill>
                  <a:latin typeface="Questrial"/>
                  <a:ea typeface="Questrial"/>
                  <a:cs typeface="Questrial"/>
                  <a:sym typeface="Questrial"/>
                </a:rPr>
                <a:t>TAXABLE INCOME</a:t>
              </a:r>
            </a:p>
            <a:p>
              <a:pPr indent="0" lvl="0" marL="0" marR="0" rtl="0" algn="ctr">
                <a:spcBef>
                  <a:spcPts val="1125"/>
                </a:spcBef>
                <a:buNone/>
              </a:pPr>
              <a:r>
                <a:rPr b="1" lang="en-US" sz="1800">
                  <a:solidFill>
                    <a:srgbClr val="77A042"/>
                  </a:solidFill>
                  <a:latin typeface="Questrial"/>
                  <a:ea typeface="Questrial"/>
                  <a:cs typeface="Questrial"/>
                  <a:sym typeface="Questrial"/>
                </a:rPr>
                <a:t>after adjustments, deductions, and exemptions</a:t>
              </a:r>
            </a:p>
          </p:txBody>
        </p:sp>
        <p:pic>
          <p:nvPicPr>
            <p:cNvPr id="307" name="Shape 307"/>
            <p:cNvPicPr preferRelativeResize="0"/>
            <p:nvPr/>
          </p:nvPicPr>
          <p:blipFill rotWithShape="1">
            <a:blip r:embed="rId3">
              <a:alphaModFix/>
            </a:blip>
            <a:srcRect b="0" l="0" r="0" t="0"/>
            <a:stretch/>
          </p:blipFill>
          <p:spPr>
            <a:xfrm>
              <a:off x="2544" y="3210"/>
              <a:ext cx="600" cy="600"/>
            </a:xfrm>
            <a:prstGeom prst="rect">
              <a:avLst/>
            </a:prstGeom>
            <a:noFill/>
            <a:ln>
              <a:noFill/>
            </a:ln>
          </p:spPr>
        </p:pic>
        <p:pic>
          <p:nvPicPr>
            <p:cNvPr id="308" name="Shape 308"/>
            <p:cNvPicPr preferRelativeResize="0"/>
            <p:nvPr/>
          </p:nvPicPr>
          <p:blipFill rotWithShape="1">
            <a:blip r:embed="rId3">
              <a:alphaModFix/>
            </a:blip>
            <a:srcRect b="0" l="0" r="0" t="0"/>
            <a:stretch/>
          </p:blipFill>
          <p:spPr>
            <a:xfrm>
              <a:off x="2544" y="2586"/>
              <a:ext cx="600" cy="600"/>
            </a:xfrm>
            <a:prstGeom prst="rect">
              <a:avLst/>
            </a:prstGeom>
            <a:noFill/>
            <a:ln>
              <a:noFill/>
            </a:ln>
          </p:spPr>
        </p:pic>
        <p:pic>
          <p:nvPicPr>
            <p:cNvPr id="309" name="Shape 309"/>
            <p:cNvPicPr preferRelativeResize="0"/>
            <p:nvPr/>
          </p:nvPicPr>
          <p:blipFill rotWithShape="1">
            <a:blip r:embed="rId3">
              <a:alphaModFix/>
            </a:blip>
            <a:srcRect b="0" l="0" r="0" t="0"/>
            <a:stretch/>
          </p:blipFill>
          <p:spPr>
            <a:xfrm>
              <a:off x="2544" y="1962"/>
              <a:ext cx="600" cy="600"/>
            </a:xfrm>
            <a:prstGeom prst="rect">
              <a:avLst/>
            </a:prstGeom>
            <a:noFill/>
            <a:ln>
              <a:noFill/>
            </a:ln>
          </p:spPr>
        </p:pic>
      </p:grpSp>
      <p:sp>
        <p:nvSpPr>
          <p:cNvPr id="310" name="Shape 310"/>
          <p:cNvSpPr/>
          <p:nvPr/>
        </p:nvSpPr>
        <p:spPr>
          <a:xfrm rot="-2099816">
            <a:off x="5796033" y="2459044"/>
            <a:ext cx="2582940" cy="304779"/>
          </a:xfrm>
          <a:prstGeom prst="rightArrow">
            <a:avLst>
              <a:gd fmla="val 50000" name="adj1"/>
              <a:gd fmla="val 211849" name="adj2"/>
            </a:avLst>
          </a:prstGeom>
          <a:solidFill>
            <a:srgbClr val="FF0000"/>
          </a:solidFill>
          <a:ln>
            <a:noFill/>
          </a:ln>
        </p:spPr>
        <p:txBody>
          <a:bodyPr anchorCtr="0" anchor="ctr" bIns="45700" lIns="91425" rIns="91425" wrap="square" tIns="45700">
            <a:noAutofit/>
          </a:bodyPr>
          <a:lstStyle/>
          <a:p>
            <a:pPr indent="0" lvl="0" marL="0" marR="0" rtl="0" algn="l">
              <a:spcBef>
                <a:spcPts val="0"/>
              </a:spcBef>
              <a:buNone/>
            </a:pPr>
            <a:r>
              <a:t/>
            </a:r>
            <a:endParaRPr sz="1800">
              <a:solidFill>
                <a:srgbClr val="FFFFFF"/>
              </a:solidFill>
              <a:latin typeface="Questrial"/>
              <a:ea typeface="Questrial"/>
              <a:cs typeface="Questrial"/>
              <a:sym typeface="Questrial"/>
            </a:endParaRPr>
          </a:p>
        </p:txBody>
      </p:sp>
      <p:sp>
        <p:nvSpPr>
          <p:cNvPr id="311" name="Shape 311"/>
          <p:cNvSpPr/>
          <p:nvPr/>
        </p:nvSpPr>
        <p:spPr>
          <a:xfrm>
            <a:off x="4953000" y="3124200"/>
            <a:ext cx="1295400" cy="1143000"/>
          </a:xfrm>
          <a:prstGeom prst="ellipse">
            <a:avLst/>
          </a:prstGeom>
          <a:noFill/>
          <a:ln cap="flat" cmpd="sng" w="25550">
            <a:solidFill>
              <a:srgbClr val="FF0000"/>
            </a:solidFill>
            <a:prstDash val="solid"/>
            <a:miter lim="8000"/>
            <a:headEnd len="med" w="med" type="none"/>
            <a:tailEnd len="med" w="med" type="none"/>
          </a:ln>
        </p:spPr>
        <p:txBody>
          <a:bodyPr anchorCtr="0" anchor="ctr" bIns="45700" lIns="91425" rIns="91425" wrap="square" tIns="45700">
            <a:noAutofit/>
          </a:bodyPr>
          <a:lstStyle/>
          <a:p>
            <a:pPr indent="0" lvl="0" marL="0" marR="0" rtl="0" algn="l">
              <a:spcBef>
                <a:spcPts val="0"/>
              </a:spcBef>
              <a:buNone/>
            </a:pPr>
            <a:r>
              <a:t/>
            </a:r>
            <a:endParaRPr sz="1800">
              <a:solidFill>
                <a:srgbClr val="FFFFFF"/>
              </a:solidFill>
              <a:latin typeface="Questrial"/>
              <a:ea typeface="Questrial"/>
              <a:cs typeface="Questrial"/>
              <a:sym typeface="Questrial"/>
            </a:endParaRPr>
          </a:p>
        </p:txBody>
      </p:sp>
      <p:pic>
        <p:nvPicPr>
          <p:cNvPr id="312" name="Shape 312"/>
          <p:cNvPicPr preferRelativeResize="0"/>
          <p:nvPr/>
        </p:nvPicPr>
        <p:blipFill rotWithShape="1">
          <a:blip r:embed="rId3">
            <a:alphaModFix/>
          </a:blip>
          <a:srcRect b="0" l="0" r="0" t="0"/>
          <a:stretch/>
        </p:blipFill>
        <p:spPr>
          <a:xfrm>
            <a:off x="8001000" y="1157291"/>
            <a:ext cx="1143000" cy="998400"/>
          </a:xfrm>
          <a:prstGeom prst="rect">
            <a:avLst/>
          </a:prstGeom>
          <a:noFill/>
          <a:ln>
            <a:noFill/>
          </a:ln>
        </p:spPr>
      </p:pic>
      <p:sp>
        <p:nvSpPr>
          <p:cNvPr id="313" name="Shape 313"/>
          <p:cNvSpPr/>
          <p:nvPr/>
        </p:nvSpPr>
        <p:spPr>
          <a:xfrm>
            <a:off x="7770359" y="533956"/>
            <a:ext cx="1544100" cy="369300"/>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0000"/>
              </a:buClr>
              <a:buFont typeface="Times New Roman"/>
              <a:buNone/>
            </a:pPr>
            <a:r>
              <a:rPr b="1" lang="en-US" sz="1800">
                <a:solidFill>
                  <a:srgbClr val="77A042"/>
                </a:solidFill>
                <a:latin typeface="Questrial"/>
                <a:ea typeface="Questrial"/>
                <a:cs typeface="Questrial"/>
                <a:sym typeface="Questrial"/>
              </a:rPr>
              <a:t>TAX LIABILITY</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grpSp>
        <p:nvGrpSpPr>
          <p:cNvPr id="319" name="Shape 319"/>
          <p:cNvGrpSpPr/>
          <p:nvPr/>
        </p:nvGrpSpPr>
        <p:grpSpPr>
          <a:xfrm>
            <a:off x="1524003" y="534988"/>
            <a:ext cx="2324101" cy="5592762"/>
            <a:chOff x="336" y="279"/>
            <a:chExt cx="1464" cy="3523"/>
          </a:xfrm>
        </p:grpSpPr>
        <p:sp>
          <p:nvSpPr>
            <p:cNvPr id="320" name="Shape 320"/>
            <p:cNvSpPr txBox="1"/>
            <p:nvPr/>
          </p:nvSpPr>
          <p:spPr>
            <a:xfrm>
              <a:off x="576" y="279"/>
              <a:ext cx="1200" cy="300"/>
            </a:xfrm>
            <a:prstGeom prst="rect">
              <a:avLst/>
            </a:prstGeom>
            <a:noFill/>
            <a:ln>
              <a:noFill/>
            </a:ln>
          </p:spPr>
          <p:txBody>
            <a:bodyPr anchorCtr="0" anchor="t" bIns="46800" lIns="90000" rIns="90000" wrap="square" tIns="46800">
              <a:noAutofit/>
            </a:bodyPr>
            <a:lstStyle/>
            <a:p>
              <a:pPr indent="0" lvl="0" marL="0" marR="0" rtl="0" algn="l">
                <a:spcBef>
                  <a:spcPts val="0"/>
                </a:spcBef>
                <a:buNone/>
              </a:pPr>
              <a:r>
                <a:rPr b="1" lang="en-US" sz="1800">
                  <a:solidFill>
                    <a:srgbClr val="77A042"/>
                  </a:solidFill>
                  <a:latin typeface="Questrial"/>
                  <a:ea typeface="Questrial"/>
                  <a:cs typeface="Questrial"/>
                  <a:sym typeface="Questrial"/>
                </a:rPr>
                <a:t>TOTAL INCOME</a:t>
              </a:r>
            </a:p>
          </p:txBody>
        </p:sp>
        <p:grpSp>
          <p:nvGrpSpPr>
            <p:cNvPr id="321" name="Shape 321"/>
            <p:cNvGrpSpPr/>
            <p:nvPr/>
          </p:nvGrpSpPr>
          <p:grpSpPr>
            <a:xfrm>
              <a:off x="336" y="1330"/>
              <a:ext cx="1464" cy="2472"/>
              <a:chOff x="336" y="1330"/>
              <a:chExt cx="1464" cy="2472"/>
            </a:xfrm>
          </p:grpSpPr>
          <p:pic>
            <p:nvPicPr>
              <p:cNvPr id="322" name="Shape 322"/>
              <p:cNvPicPr preferRelativeResize="0"/>
              <p:nvPr/>
            </p:nvPicPr>
            <p:blipFill rotWithShape="1">
              <a:blip r:embed="rId3">
                <a:alphaModFix/>
              </a:blip>
              <a:srcRect b="0" l="0" r="0" t="0"/>
              <a:stretch/>
            </p:blipFill>
            <p:spPr>
              <a:xfrm>
                <a:off x="1200" y="3202"/>
                <a:ext cx="600" cy="600"/>
              </a:xfrm>
              <a:prstGeom prst="rect">
                <a:avLst/>
              </a:prstGeom>
              <a:noFill/>
              <a:ln>
                <a:noFill/>
              </a:ln>
            </p:spPr>
          </p:pic>
          <p:sp>
            <p:nvSpPr>
              <p:cNvPr id="323" name="Shape 323"/>
              <p:cNvSpPr txBox="1"/>
              <p:nvPr/>
            </p:nvSpPr>
            <p:spPr>
              <a:xfrm>
                <a:off x="336" y="2583"/>
                <a:ext cx="900" cy="300"/>
              </a:xfrm>
              <a:prstGeom prst="rect">
                <a:avLst/>
              </a:prstGeom>
              <a:noFill/>
              <a:ln>
                <a:noFill/>
              </a:ln>
            </p:spPr>
            <p:txBody>
              <a:bodyPr anchorCtr="0" anchor="t" bIns="46800" lIns="90000" rIns="90000" wrap="square" tIns="46800">
                <a:noAutofit/>
              </a:bodyPr>
              <a:lstStyle/>
              <a:p>
                <a:pPr indent="0" lvl="0" marL="0" marR="0" rtl="0" algn="ctr">
                  <a:spcBef>
                    <a:spcPts val="0"/>
                  </a:spcBef>
                  <a:buNone/>
                </a:pPr>
                <a:r>
                  <a:rPr b="1" lang="en-US" sz="1800">
                    <a:solidFill>
                      <a:srgbClr val="77A042"/>
                    </a:solidFill>
                    <a:latin typeface="Questrial"/>
                    <a:ea typeface="Questrial"/>
                    <a:cs typeface="Questrial"/>
                    <a:sym typeface="Questrial"/>
                  </a:rPr>
                  <a:t>Earned Income</a:t>
                </a:r>
              </a:p>
            </p:txBody>
          </p:sp>
          <p:cxnSp>
            <p:nvCxnSpPr>
              <p:cNvPr id="324" name="Shape 324"/>
              <p:cNvCxnSpPr/>
              <p:nvPr/>
            </p:nvCxnSpPr>
            <p:spPr>
              <a:xfrm rot="10800000">
                <a:off x="816" y="1639"/>
                <a:ext cx="0" cy="900"/>
              </a:xfrm>
              <a:prstGeom prst="straightConnector1">
                <a:avLst/>
              </a:prstGeom>
              <a:noFill/>
              <a:ln cap="flat" cmpd="sng" w="25550">
                <a:solidFill>
                  <a:schemeClr val="dk1"/>
                </a:solidFill>
                <a:prstDash val="solid"/>
                <a:miter lim="8000"/>
                <a:headEnd len="med" w="med" type="none"/>
                <a:tailEnd len="med" w="med" type="none"/>
              </a:ln>
            </p:spPr>
          </p:cxnSp>
          <p:cxnSp>
            <p:nvCxnSpPr>
              <p:cNvPr id="325" name="Shape 325"/>
              <p:cNvCxnSpPr/>
              <p:nvPr/>
            </p:nvCxnSpPr>
            <p:spPr>
              <a:xfrm>
                <a:off x="816" y="1575"/>
                <a:ext cx="300" cy="0"/>
              </a:xfrm>
              <a:prstGeom prst="straightConnector1">
                <a:avLst/>
              </a:prstGeom>
              <a:noFill/>
              <a:ln cap="flat" cmpd="sng" w="25550">
                <a:solidFill>
                  <a:schemeClr val="dk1"/>
                </a:solidFill>
                <a:prstDash val="solid"/>
                <a:miter lim="8000"/>
                <a:headEnd len="med" w="med" type="none"/>
                <a:tailEnd len="med" w="med" type="none"/>
              </a:ln>
            </p:spPr>
          </p:cxnSp>
          <p:cxnSp>
            <p:nvCxnSpPr>
              <p:cNvPr id="326" name="Shape 326"/>
              <p:cNvCxnSpPr/>
              <p:nvPr/>
            </p:nvCxnSpPr>
            <p:spPr>
              <a:xfrm rot="10800000">
                <a:off x="816" y="3199"/>
                <a:ext cx="0" cy="300"/>
              </a:xfrm>
              <a:prstGeom prst="straightConnector1">
                <a:avLst/>
              </a:prstGeom>
              <a:noFill/>
              <a:ln cap="flat" cmpd="sng" w="25550">
                <a:solidFill>
                  <a:schemeClr val="dk1"/>
                </a:solidFill>
                <a:prstDash val="solid"/>
                <a:miter lim="8000"/>
                <a:headEnd len="med" w="med" type="none"/>
                <a:tailEnd len="med" w="med" type="none"/>
              </a:ln>
            </p:spPr>
          </p:cxnSp>
          <p:cxnSp>
            <p:nvCxnSpPr>
              <p:cNvPr id="327" name="Shape 327"/>
              <p:cNvCxnSpPr/>
              <p:nvPr/>
            </p:nvCxnSpPr>
            <p:spPr>
              <a:xfrm>
                <a:off x="816" y="3495"/>
                <a:ext cx="300" cy="0"/>
              </a:xfrm>
              <a:prstGeom prst="straightConnector1">
                <a:avLst/>
              </a:prstGeom>
              <a:noFill/>
              <a:ln cap="flat" cmpd="sng" w="25550">
                <a:solidFill>
                  <a:schemeClr val="dk1"/>
                </a:solidFill>
                <a:prstDash val="solid"/>
                <a:miter lim="8000"/>
                <a:headEnd len="med" w="med" type="none"/>
                <a:tailEnd len="med" w="med" type="none"/>
              </a:ln>
            </p:spPr>
          </p:cxnSp>
          <p:pic>
            <p:nvPicPr>
              <p:cNvPr id="328" name="Shape 328"/>
              <p:cNvPicPr preferRelativeResize="0"/>
              <p:nvPr/>
            </p:nvPicPr>
            <p:blipFill rotWithShape="1">
              <a:blip r:embed="rId3">
                <a:alphaModFix/>
              </a:blip>
              <a:srcRect b="0" l="0" r="0" t="0"/>
              <a:stretch/>
            </p:blipFill>
            <p:spPr>
              <a:xfrm>
                <a:off x="1200" y="2578"/>
                <a:ext cx="600" cy="600"/>
              </a:xfrm>
              <a:prstGeom prst="rect">
                <a:avLst/>
              </a:prstGeom>
              <a:noFill/>
              <a:ln>
                <a:noFill/>
              </a:ln>
            </p:spPr>
          </p:pic>
          <p:pic>
            <p:nvPicPr>
              <p:cNvPr id="329" name="Shape 329"/>
              <p:cNvPicPr preferRelativeResize="0"/>
              <p:nvPr/>
            </p:nvPicPr>
            <p:blipFill rotWithShape="1">
              <a:blip r:embed="rId3">
                <a:alphaModFix/>
              </a:blip>
              <a:srcRect b="0" l="0" r="0" t="0"/>
              <a:stretch/>
            </p:blipFill>
            <p:spPr>
              <a:xfrm>
                <a:off x="1200" y="1959"/>
                <a:ext cx="600" cy="600"/>
              </a:xfrm>
              <a:prstGeom prst="rect">
                <a:avLst/>
              </a:prstGeom>
              <a:noFill/>
              <a:ln>
                <a:noFill/>
              </a:ln>
            </p:spPr>
          </p:pic>
          <p:pic>
            <p:nvPicPr>
              <p:cNvPr id="330" name="Shape 330"/>
              <p:cNvPicPr preferRelativeResize="0"/>
              <p:nvPr/>
            </p:nvPicPr>
            <p:blipFill rotWithShape="1">
              <a:blip r:embed="rId3">
                <a:alphaModFix/>
              </a:blip>
              <a:srcRect b="0" l="0" r="0" t="0"/>
              <a:stretch/>
            </p:blipFill>
            <p:spPr>
              <a:xfrm>
                <a:off x="1200" y="1330"/>
                <a:ext cx="600" cy="600"/>
              </a:xfrm>
              <a:prstGeom prst="rect">
                <a:avLst/>
              </a:prstGeom>
              <a:noFill/>
              <a:ln>
                <a:noFill/>
              </a:ln>
            </p:spPr>
          </p:pic>
        </p:grpSp>
      </p:grpSp>
      <p:grpSp>
        <p:nvGrpSpPr>
          <p:cNvPr id="331" name="Shape 331"/>
          <p:cNvGrpSpPr/>
          <p:nvPr/>
        </p:nvGrpSpPr>
        <p:grpSpPr>
          <a:xfrm>
            <a:off x="1525588" y="1601788"/>
            <a:ext cx="2324099" cy="536575"/>
            <a:chOff x="336" y="951"/>
            <a:chExt cx="1464" cy="338"/>
          </a:xfrm>
        </p:grpSpPr>
        <p:sp>
          <p:nvSpPr>
            <p:cNvPr id="332" name="Shape 332"/>
            <p:cNvSpPr txBox="1"/>
            <p:nvPr/>
          </p:nvSpPr>
          <p:spPr>
            <a:xfrm>
              <a:off x="336" y="951"/>
              <a:ext cx="900" cy="300"/>
            </a:xfrm>
            <a:prstGeom prst="rect">
              <a:avLst/>
            </a:prstGeom>
            <a:noFill/>
            <a:ln>
              <a:noFill/>
            </a:ln>
          </p:spPr>
          <p:txBody>
            <a:bodyPr anchorCtr="0" anchor="t" bIns="46800" lIns="90000" rIns="90000" wrap="square" tIns="46800">
              <a:noAutofit/>
            </a:bodyPr>
            <a:lstStyle/>
            <a:p>
              <a:pPr indent="0" lvl="0" marL="0" marR="0" rtl="0" algn="ctr">
                <a:spcBef>
                  <a:spcPts val="0"/>
                </a:spcBef>
                <a:buNone/>
              </a:pPr>
              <a:r>
                <a:rPr b="1" lang="en-US" sz="1800">
                  <a:solidFill>
                    <a:srgbClr val="77A042"/>
                  </a:solidFill>
                  <a:latin typeface="Questrial"/>
                  <a:ea typeface="Questrial"/>
                  <a:cs typeface="Questrial"/>
                  <a:sym typeface="Questrial"/>
                </a:rPr>
                <a:t>Unearned Income</a:t>
              </a:r>
            </a:p>
          </p:txBody>
        </p:sp>
        <p:pic>
          <p:nvPicPr>
            <p:cNvPr id="333" name="Shape 333"/>
            <p:cNvPicPr preferRelativeResize="0"/>
            <p:nvPr/>
          </p:nvPicPr>
          <p:blipFill rotWithShape="1">
            <a:blip r:embed="rId4">
              <a:alphaModFix/>
            </a:blip>
            <a:srcRect b="0" l="0" r="0" t="0"/>
            <a:stretch/>
          </p:blipFill>
          <p:spPr>
            <a:xfrm>
              <a:off x="1200" y="989"/>
              <a:ext cx="600" cy="300"/>
            </a:xfrm>
            <a:prstGeom prst="rect">
              <a:avLst/>
            </a:prstGeom>
            <a:noFill/>
            <a:ln>
              <a:noFill/>
            </a:ln>
          </p:spPr>
        </p:pic>
      </p:grpSp>
      <p:grpSp>
        <p:nvGrpSpPr>
          <p:cNvPr id="334" name="Shape 334"/>
          <p:cNvGrpSpPr/>
          <p:nvPr/>
        </p:nvGrpSpPr>
        <p:grpSpPr>
          <a:xfrm>
            <a:off x="4343405" y="547691"/>
            <a:ext cx="2381251" cy="5591175"/>
            <a:chOff x="2112" y="288"/>
            <a:chExt cx="1500" cy="3522"/>
          </a:xfrm>
        </p:grpSpPr>
        <p:sp>
          <p:nvSpPr>
            <p:cNvPr id="335" name="Shape 335"/>
            <p:cNvSpPr txBox="1"/>
            <p:nvPr/>
          </p:nvSpPr>
          <p:spPr>
            <a:xfrm>
              <a:off x="2112" y="288"/>
              <a:ext cx="1500" cy="900"/>
            </a:xfrm>
            <a:prstGeom prst="rect">
              <a:avLst/>
            </a:prstGeom>
            <a:noFill/>
            <a:ln>
              <a:noFill/>
            </a:ln>
          </p:spPr>
          <p:txBody>
            <a:bodyPr anchorCtr="0" anchor="t" bIns="46800" lIns="90000" rIns="90000" wrap="square" tIns="46800">
              <a:noAutofit/>
            </a:bodyPr>
            <a:lstStyle/>
            <a:p>
              <a:pPr indent="0" lvl="0" marL="0" marR="0" rtl="0" algn="ctr">
                <a:spcBef>
                  <a:spcPts val="0"/>
                </a:spcBef>
                <a:spcAft>
                  <a:spcPts val="0"/>
                </a:spcAft>
                <a:buNone/>
              </a:pPr>
              <a:r>
                <a:rPr b="1" lang="en-US" sz="1800">
                  <a:solidFill>
                    <a:srgbClr val="77A042"/>
                  </a:solidFill>
                  <a:latin typeface="Questrial"/>
                  <a:ea typeface="Questrial"/>
                  <a:cs typeface="Questrial"/>
                  <a:sym typeface="Questrial"/>
                </a:rPr>
                <a:t>TAXABLE INCOME</a:t>
              </a:r>
            </a:p>
            <a:p>
              <a:pPr indent="0" lvl="0" marL="0" marR="0" rtl="0" algn="ctr">
                <a:spcBef>
                  <a:spcPts val="1125"/>
                </a:spcBef>
                <a:buNone/>
              </a:pPr>
              <a:r>
                <a:rPr b="1" lang="en-US" sz="1800">
                  <a:solidFill>
                    <a:srgbClr val="77A042"/>
                  </a:solidFill>
                  <a:latin typeface="Questrial"/>
                  <a:ea typeface="Questrial"/>
                  <a:cs typeface="Questrial"/>
                  <a:sym typeface="Questrial"/>
                </a:rPr>
                <a:t>after adjustments, deductions, and exemptions</a:t>
              </a:r>
            </a:p>
          </p:txBody>
        </p:sp>
        <p:pic>
          <p:nvPicPr>
            <p:cNvPr id="336" name="Shape 336"/>
            <p:cNvPicPr preferRelativeResize="0"/>
            <p:nvPr/>
          </p:nvPicPr>
          <p:blipFill rotWithShape="1">
            <a:blip r:embed="rId3">
              <a:alphaModFix/>
            </a:blip>
            <a:srcRect b="0" l="0" r="0" t="0"/>
            <a:stretch/>
          </p:blipFill>
          <p:spPr>
            <a:xfrm>
              <a:off x="2544" y="3210"/>
              <a:ext cx="600" cy="600"/>
            </a:xfrm>
            <a:prstGeom prst="rect">
              <a:avLst/>
            </a:prstGeom>
            <a:noFill/>
            <a:ln>
              <a:noFill/>
            </a:ln>
          </p:spPr>
        </p:pic>
        <p:pic>
          <p:nvPicPr>
            <p:cNvPr id="337" name="Shape 337"/>
            <p:cNvPicPr preferRelativeResize="0"/>
            <p:nvPr/>
          </p:nvPicPr>
          <p:blipFill rotWithShape="1">
            <a:blip r:embed="rId3">
              <a:alphaModFix/>
            </a:blip>
            <a:srcRect b="0" l="0" r="0" t="0"/>
            <a:stretch/>
          </p:blipFill>
          <p:spPr>
            <a:xfrm>
              <a:off x="2544" y="2586"/>
              <a:ext cx="600" cy="600"/>
            </a:xfrm>
            <a:prstGeom prst="rect">
              <a:avLst/>
            </a:prstGeom>
            <a:noFill/>
            <a:ln>
              <a:noFill/>
            </a:ln>
          </p:spPr>
        </p:pic>
        <p:pic>
          <p:nvPicPr>
            <p:cNvPr id="338" name="Shape 338"/>
            <p:cNvPicPr preferRelativeResize="0"/>
            <p:nvPr/>
          </p:nvPicPr>
          <p:blipFill rotWithShape="1">
            <a:blip r:embed="rId3">
              <a:alphaModFix/>
            </a:blip>
            <a:srcRect b="0" l="0" r="0" t="0"/>
            <a:stretch/>
          </p:blipFill>
          <p:spPr>
            <a:xfrm>
              <a:off x="2544" y="1962"/>
              <a:ext cx="600" cy="600"/>
            </a:xfrm>
            <a:prstGeom prst="rect">
              <a:avLst/>
            </a:prstGeom>
            <a:noFill/>
            <a:ln>
              <a:noFill/>
            </a:ln>
          </p:spPr>
        </p:pic>
      </p:grpSp>
      <p:sp>
        <p:nvSpPr>
          <p:cNvPr id="339" name="Shape 339"/>
          <p:cNvSpPr/>
          <p:nvPr/>
        </p:nvSpPr>
        <p:spPr>
          <a:xfrm rot="-2099816">
            <a:off x="5796033" y="2459044"/>
            <a:ext cx="2582940" cy="304779"/>
          </a:xfrm>
          <a:prstGeom prst="rightArrow">
            <a:avLst>
              <a:gd fmla="val 50000" name="adj1"/>
              <a:gd fmla="val 211849" name="adj2"/>
            </a:avLst>
          </a:prstGeom>
          <a:solidFill>
            <a:srgbClr val="FF0000"/>
          </a:solidFill>
          <a:ln>
            <a:noFill/>
          </a:ln>
        </p:spPr>
        <p:txBody>
          <a:bodyPr anchorCtr="0" anchor="ctr" bIns="45700" lIns="91425" rIns="91425" wrap="square" tIns="45700">
            <a:noAutofit/>
          </a:bodyPr>
          <a:lstStyle/>
          <a:p>
            <a:pPr indent="0" lvl="0" marL="0" marR="0" rtl="0" algn="l">
              <a:spcBef>
                <a:spcPts val="0"/>
              </a:spcBef>
              <a:buNone/>
            </a:pPr>
            <a:r>
              <a:t/>
            </a:r>
            <a:endParaRPr sz="1800">
              <a:solidFill>
                <a:srgbClr val="FFFFFF"/>
              </a:solidFill>
              <a:latin typeface="Questrial"/>
              <a:ea typeface="Questrial"/>
              <a:cs typeface="Questrial"/>
              <a:sym typeface="Questrial"/>
            </a:endParaRPr>
          </a:p>
        </p:txBody>
      </p:sp>
      <p:sp>
        <p:nvSpPr>
          <p:cNvPr id="340" name="Shape 340"/>
          <p:cNvSpPr/>
          <p:nvPr/>
        </p:nvSpPr>
        <p:spPr>
          <a:xfrm>
            <a:off x="4953000" y="3124200"/>
            <a:ext cx="1295400" cy="1143000"/>
          </a:xfrm>
          <a:prstGeom prst="ellipse">
            <a:avLst/>
          </a:prstGeom>
          <a:noFill/>
          <a:ln cap="flat" cmpd="sng" w="25550">
            <a:solidFill>
              <a:srgbClr val="FF0000"/>
            </a:solidFill>
            <a:prstDash val="solid"/>
            <a:miter lim="8000"/>
            <a:headEnd len="med" w="med" type="none"/>
            <a:tailEnd len="med" w="med" type="none"/>
          </a:ln>
        </p:spPr>
        <p:txBody>
          <a:bodyPr anchorCtr="0" anchor="ctr" bIns="45700" lIns="91425" rIns="91425" wrap="square" tIns="45700">
            <a:noAutofit/>
          </a:bodyPr>
          <a:lstStyle/>
          <a:p>
            <a:pPr indent="0" lvl="0" marL="0" marR="0" rtl="0" algn="l">
              <a:spcBef>
                <a:spcPts val="0"/>
              </a:spcBef>
              <a:buNone/>
            </a:pPr>
            <a:r>
              <a:t/>
            </a:r>
            <a:endParaRPr sz="1800">
              <a:solidFill>
                <a:srgbClr val="FFFFFF"/>
              </a:solidFill>
              <a:latin typeface="Questrial"/>
              <a:ea typeface="Questrial"/>
              <a:cs typeface="Questrial"/>
              <a:sym typeface="Questrial"/>
            </a:endParaRPr>
          </a:p>
        </p:txBody>
      </p:sp>
      <p:pic>
        <p:nvPicPr>
          <p:cNvPr id="341" name="Shape 341"/>
          <p:cNvPicPr preferRelativeResize="0"/>
          <p:nvPr/>
        </p:nvPicPr>
        <p:blipFill rotWithShape="1">
          <a:blip r:embed="rId3">
            <a:alphaModFix/>
          </a:blip>
          <a:srcRect b="0" l="0" r="0" t="0"/>
          <a:stretch/>
        </p:blipFill>
        <p:spPr>
          <a:xfrm>
            <a:off x="8001000" y="1157291"/>
            <a:ext cx="1143000" cy="998400"/>
          </a:xfrm>
          <a:prstGeom prst="rect">
            <a:avLst/>
          </a:prstGeom>
          <a:noFill/>
          <a:ln>
            <a:noFill/>
          </a:ln>
        </p:spPr>
      </p:pic>
      <p:sp>
        <p:nvSpPr>
          <p:cNvPr id="342" name="Shape 342"/>
          <p:cNvSpPr/>
          <p:nvPr/>
        </p:nvSpPr>
        <p:spPr>
          <a:xfrm>
            <a:off x="7901384" y="533956"/>
            <a:ext cx="1544100" cy="369300"/>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0000"/>
              </a:buClr>
              <a:buFont typeface="Times New Roman"/>
              <a:buNone/>
            </a:pPr>
            <a:r>
              <a:rPr b="1" lang="en-US" sz="1800">
                <a:solidFill>
                  <a:srgbClr val="77A042"/>
                </a:solidFill>
                <a:latin typeface="Questrial"/>
                <a:ea typeface="Questrial"/>
                <a:cs typeface="Questrial"/>
                <a:sym typeface="Questrial"/>
              </a:rPr>
              <a:t>TAX LIABILITY</a:t>
            </a:r>
          </a:p>
        </p:txBody>
      </p:sp>
      <p:grpSp>
        <p:nvGrpSpPr>
          <p:cNvPr id="343" name="Shape 343"/>
          <p:cNvGrpSpPr/>
          <p:nvPr/>
        </p:nvGrpSpPr>
        <p:grpSpPr>
          <a:xfrm>
            <a:off x="7772403" y="2376488"/>
            <a:ext cx="1905000" cy="1195387"/>
            <a:chOff x="4224" y="1440"/>
            <a:chExt cx="1200" cy="753"/>
          </a:xfrm>
        </p:grpSpPr>
        <p:cxnSp>
          <p:nvCxnSpPr>
            <p:cNvPr id="344" name="Shape 344"/>
            <p:cNvCxnSpPr/>
            <p:nvPr/>
          </p:nvCxnSpPr>
          <p:spPr>
            <a:xfrm>
              <a:off x="4768" y="1440"/>
              <a:ext cx="0" cy="300"/>
            </a:xfrm>
            <a:prstGeom prst="straightConnector1">
              <a:avLst/>
            </a:prstGeom>
            <a:noFill/>
            <a:ln cap="flat" cmpd="sng" w="38150">
              <a:solidFill>
                <a:srgbClr val="FF0000"/>
              </a:solidFill>
              <a:prstDash val="solid"/>
              <a:miter lim="8000"/>
              <a:headEnd len="med" w="med" type="none"/>
              <a:tailEnd len="lg" w="lg" type="triangle"/>
            </a:ln>
          </p:spPr>
        </p:cxnSp>
        <p:sp>
          <p:nvSpPr>
            <p:cNvPr id="345" name="Shape 345"/>
            <p:cNvSpPr txBox="1"/>
            <p:nvPr/>
          </p:nvSpPr>
          <p:spPr>
            <a:xfrm>
              <a:off x="4224" y="1893"/>
              <a:ext cx="1200" cy="300"/>
            </a:xfrm>
            <a:prstGeom prst="rect">
              <a:avLst/>
            </a:prstGeom>
            <a:noFill/>
            <a:ln>
              <a:noFill/>
            </a:ln>
          </p:spPr>
          <p:txBody>
            <a:bodyPr anchorCtr="0" anchor="t" bIns="46800" lIns="90000" rIns="90000" wrap="square" tIns="46800">
              <a:noAutofit/>
            </a:bodyPr>
            <a:lstStyle/>
            <a:p>
              <a:pPr indent="0" lvl="0" marL="0" marR="0" rtl="0" algn="ctr">
                <a:spcBef>
                  <a:spcPts val="0"/>
                </a:spcBef>
                <a:buClr>
                  <a:srgbClr val="000000"/>
                </a:buClr>
                <a:buFont typeface="Times New Roman"/>
                <a:buNone/>
              </a:pPr>
              <a:r>
                <a:rPr b="1" lang="en-US" sz="1800">
                  <a:solidFill>
                    <a:srgbClr val="77A042"/>
                  </a:solidFill>
                  <a:latin typeface="Questrial"/>
                  <a:ea typeface="Questrial"/>
                  <a:cs typeface="Questrial"/>
                  <a:sym typeface="Questrial"/>
                </a:rPr>
                <a:t>TAX CREDITS</a:t>
              </a:r>
            </a:p>
          </p:txBody>
        </p:sp>
      </p:grpSp>
      <p:grpSp>
        <p:nvGrpSpPr>
          <p:cNvPr id="346" name="Shape 346"/>
          <p:cNvGrpSpPr/>
          <p:nvPr/>
        </p:nvGrpSpPr>
        <p:grpSpPr>
          <a:xfrm>
            <a:off x="7467604" y="3671887"/>
            <a:ext cx="2381251" cy="1195387"/>
            <a:chOff x="4032" y="2256"/>
            <a:chExt cx="1500" cy="753"/>
          </a:xfrm>
        </p:grpSpPr>
        <p:cxnSp>
          <p:nvCxnSpPr>
            <p:cNvPr id="347" name="Shape 347"/>
            <p:cNvCxnSpPr/>
            <p:nvPr/>
          </p:nvCxnSpPr>
          <p:spPr>
            <a:xfrm>
              <a:off x="4768" y="2256"/>
              <a:ext cx="0" cy="300"/>
            </a:xfrm>
            <a:prstGeom prst="straightConnector1">
              <a:avLst/>
            </a:prstGeom>
            <a:noFill/>
            <a:ln cap="flat" cmpd="sng" w="38150">
              <a:solidFill>
                <a:srgbClr val="FF0000"/>
              </a:solidFill>
              <a:prstDash val="solid"/>
              <a:miter lim="8000"/>
              <a:headEnd len="med" w="med" type="none"/>
              <a:tailEnd len="lg" w="lg" type="triangle"/>
            </a:ln>
          </p:spPr>
        </p:cxnSp>
        <p:sp>
          <p:nvSpPr>
            <p:cNvPr id="348" name="Shape 348"/>
            <p:cNvSpPr txBox="1"/>
            <p:nvPr/>
          </p:nvSpPr>
          <p:spPr>
            <a:xfrm>
              <a:off x="4032" y="2709"/>
              <a:ext cx="1500" cy="300"/>
            </a:xfrm>
            <a:prstGeom prst="rect">
              <a:avLst/>
            </a:prstGeom>
            <a:noFill/>
            <a:ln>
              <a:noFill/>
            </a:ln>
          </p:spPr>
          <p:txBody>
            <a:bodyPr anchorCtr="0" anchor="t" bIns="46800" lIns="90000" rIns="90000" wrap="square" tIns="46800">
              <a:noAutofit/>
            </a:bodyPr>
            <a:lstStyle/>
            <a:p>
              <a:pPr indent="0" lvl="0" marL="0" marR="0" rtl="0" algn="ctr">
                <a:spcBef>
                  <a:spcPts val="0"/>
                </a:spcBef>
                <a:buClr>
                  <a:srgbClr val="000000"/>
                </a:buClr>
                <a:buFont typeface="Times New Roman"/>
                <a:buNone/>
              </a:pPr>
              <a:r>
                <a:rPr b="1" lang="en-US" sz="1800">
                  <a:solidFill>
                    <a:srgbClr val="77A042"/>
                  </a:solidFill>
                  <a:latin typeface="Questrial"/>
                  <a:ea typeface="Questrial"/>
                  <a:cs typeface="Questrial"/>
                  <a:sym typeface="Questrial"/>
                </a:rPr>
                <a:t>AMOUNT OWED OR REFUNDED</a:t>
              </a:r>
            </a:p>
          </p:txBody>
        </p:sp>
      </p:grpSp>
      <p:grpSp>
        <p:nvGrpSpPr>
          <p:cNvPr id="349" name="Shape 349"/>
          <p:cNvGrpSpPr/>
          <p:nvPr/>
        </p:nvGrpSpPr>
        <p:grpSpPr>
          <a:xfrm>
            <a:off x="6781803" y="5195891"/>
            <a:ext cx="2322513" cy="536575"/>
            <a:chOff x="3600" y="3216"/>
            <a:chExt cx="1463" cy="338"/>
          </a:xfrm>
        </p:grpSpPr>
        <p:sp>
          <p:nvSpPr>
            <p:cNvPr id="350" name="Shape 350"/>
            <p:cNvSpPr txBox="1"/>
            <p:nvPr/>
          </p:nvSpPr>
          <p:spPr>
            <a:xfrm>
              <a:off x="3600" y="3216"/>
              <a:ext cx="900" cy="300"/>
            </a:xfrm>
            <a:prstGeom prst="rect">
              <a:avLst/>
            </a:prstGeom>
            <a:noFill/>
            <a:ln>
              <a:noFill/>
            </a:ln>
          </p:spPr>
          <p:txBody>
            <a:bodyPr anchorCtr="0" anchor="ctr" bIns="45700" lIns="91425" rIns="91425" wrap="square" tIns="45700">
              <a:noAutofit/>
            </a:bodyPr>
            <a:lstStyle/>
            <a:p>
              <a:pPr indent="0" lvl="0" marL="0" marR="0" rtl="0" algn="l">
                <a:spcBef>
                  <a:spcPts val="0"/>
                </a:spcBef>
                <a:buClr>
                  <a:srgbClr val="000000"/>
                </a:buClr>
                <a:buFont typeface="Times New Roman"/>
                <a:buNone/>
              </a:pPr>
              <a:r>
                <a:t/>
              </a:r>
              <a:endParaRPr sz="1800">
                <a:solidFill>
                  <a:srgbClr val="FFFFFF"/>
                </a:solidFill>
                <a:latin typeface="Arial"/>
                <a:ea typeface="Arial"/>
                <a:cs typeface="Arial"/>
                <a:sym typeface="Arial"/>
              </a:endParaRPr>
            </a:p>
          </p:txBody>
        </p:sp>
        <p:pic>
          <p:nvPicPr>
            <p:cNvPr id="351" name="Shape 351"/>
            <p:cNvPicPr preferRelativeResize="0"/>
            <p:nvPr/>
          </p:nvPicPr>
          <p:blipFill rotWithShape="1">
            <a:blip r:embed="rId4">
              <a:alphaModFix/>
            </a:blip>
            <a:srcRect b="0" l="0" r="0" t="0"/>
            <a:stretch/>
          </p:blipFill>
          <p:spPr>
            <a:xfrm>
              <a:off x="4463" y="3254"/>
              <a:ext cx="600" cy="300"/>
            </a:xfrm>
            <a:prstGeom prst="rect">
              <a:avLst/>
            </a:prstGeom>
            <a:noFill/>
            <a:ln>
              <a:noFill/>
            </a:ln>
          </p:spPr>
        </p:pic>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pic>
        <p:nvPicPr>
          <p:cNvPr descr="Impact-logo_SaveFirst-green.eps" id="357" name="Shape 357"/>
          <p:cNvPicPr preferRelativeResize="0"/>
          <p:nvPr/>
        </p:nvPicPr>
        <p:blipFill rotWithShape="1">
          <a:blip r:embed="rId3">
            <a:alphaModFix/>
          </a:blip>
          <a:srcRect b="34976" l="19563" r="20645" t="31741"/>
          <a:stretch/>
        </p:blipFill>
        <p:spPr>
          <a:xfrm>
            <a:off x="1440089" y="625475"/>
            <a:ext cx="9264600" cy="4243500"/>
          </a:xfrm>
          <a:prstGeom prst="rect">
            <a:avLst/>
          </a:prstGeom>
          <a:noFill/>
          <a:ln>
            <a:noFill/>
          </a:ln>
        </p:spPr>
      </p:pic>
      <p:sp>
        <p:nvSpPr>
          <p:cNvPr id="358" name="Shape 358"/>
          <p:cNvSpPr/>
          <p:nvPr/>
        </p:nvSpPr>
        <p:spPr>
          <a:xfrm>
            <a:off x="1524003" y="-184666"/>
            <a:ext cx="184800" cy="369300"/>
          </a:xfrm>
          <a:prstGeom prst="rect">
            <a:avLst/>
          </a:prstGeom>
          <a:noFill/>
          <a:ln>
            <a:noFill/>
          </a:ln>
        </p:spPr>
        <p:txBody>
          <a:bodyPr anchorCtr="0" anchor="ctr"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359" name="Shape 359"/>
          <p:cNvSpPr/>
          <p:nvPr/>
        </p:nvSpPr>
        <p:spPr>
          <a:xfrm>
            <a:off x="1587500" y="-136525"/>
            <a:ext cx="304800" cy="30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360" name="Shape 360"/>
          <p:cNvSpPr/>
          <p:nvPr/>
        </p:nvSpPr>
        <p:spPr>
          <a:xfrm>
            <a:off x="1739900" y="15875"/>
            <a:ext cx="304800" cy="30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361" name="Shape 361"/>
          <p:cNvSpPr/>
          <p:nvPr/>
        </p:nvSpPr>
        <p:spPr>
          <a:xfrm>
            <a:off x="1892300" y="168275"/>
            <a:ext cx="304800" cy="30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id="362" name="Shape 362"/>
          <p:cNvSpPr txBox="1"/>
          <p:nvPr/>
        </p:nvSpPr>
        <p:spPr>
          <a:xfrm>
            <a:off x="-1461427" y="1481721"/>
            <a:ext cx="184800" cy="3693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id="363" name="Shape 363"/>
          <p:cNvSpPr txBox="1"/>
          <p:nvPr/>
        </p:nvSpPr>
        <p:spPr>
          <a:xfrm>
            <a:off x="1708732" y="5173794"/>
            <a:ext cx="8727300" cy="10122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lang="en-US" sz="5400">
                <a:solidFill>
                  <a:schemeClr val="dk2"/>
                </a:solidFill>
                <a:latin typeface="Questrial"/>
                <a:ea typeface="Questrial"/>
                <a:cs typeface="Questrial"/>
                <a:sym typeface="Questrial"/>
              </a:rPr>
              <a:t>Exemptions</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Shape 369"/>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Exemptions Objectives</a:t>
            </a:r>
          </a:p>
        </p:txBody>
      </p:sp>
      <p:sp>
        <p:nvSpPr>
          <p:cNvPr id="370" name="Shape 370"/>
          <p:cNvSpPr txBox="1"/>
          <p:nvPr>
            <p:ph idx="1" type="body"/>
          </p:nvPr>
        </p:nvSpPr>
        <p:spPr>
          <a:xfrm>
            <a:off x="609600" y="1600204"/>
            <a:ext cx="10972800" cy="39024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med" w="med" type="none"/>
            <a:tailEnd len="med" w="med" type="none"/>
          </a:ln>
          <a:effectLst>
            <a:outerShdw blurRad="40000" rotWithShape="0" dir="5400000" dist="20000">
              <a:srgbClr val="000000">
                <a:alpha val="37650"/>
              </a:srgbClr>
            </a:outerShdw>
          </a:effectLst>
        </p:spPr>
        <p:txBody>
          <a:bodyPr anchorCtr="0" anchor="t" bIns="45700" lIns="91425" rIns="91425" wrap="square" tIns="45700">
            <a:noAutofit/>
          </a:bodyPr>
          <a:lstStyle/>
          <a:p>
            <a:pPr indent="-342900" lvl="0" marL="342900" marR="0" rtl="0" algn="l">
              <a:spcBef>
                <a:spcPts val="0"/>
              </a:spcBef>
              <a:spcAft>
                <a:spcPts val="0"/>
              </a:spcAft>
              <a:buClr>
                <a:schemeClr val="accent3"/>
              </a:buClr>
              <a:buSzPts val="4000"/>
              <a:buFont typeface="Noto Sans Symbols"/>
              <a:buChar char="➢"/>
            </a:pPr>
            <a:r>
              <a:rPr b="1" i="0" lang="en-US" sz="4000" u="none" cap="none" strike="noStrike">
                <a:solidFill>
                  <a:schemeClr val="accent3"/>
                </a:solidFill>
                <a:latin typeface="Questrial"/>
                <a:ea typeface="Questrial"/>
                <a:cs typeface="Questrial"/>
                <a:sym typeface="Questrial"/>
              </a:rPr>
              <a:t>After completing this section, the volunteer will be able to:</a:t>
            </a:r>
          </a:p>
          <a:p>
            <a:pPr indent="-285750" lvl="1" marL="742950" marR="0" rtl="0" algn="l">
              <a:spcBef>
                <a:spcPts val="720"/>
              </a:spcBef>
              <a:spcAft>
                <a:spcPts val="0"/>
              </a:spcAft>
              <a:buClr>
                <a:schemeClr val="accent3"/>
              </a:buClr>
              <a:buSzPts val="3600"/>
              <a:buFont typeface="Arial"/>
              <a:buChar char="•"/>
            </a:pPr>
            <a:r>
              <a:rPr b="1" i="0" lang="en-US" sz="3600" u="none" cap="none" strike="noStrike">
                <a:solidFill>
                  <a:schemeClr val="accent3"/>
                </a:solidFill>
                <a:latin typeface="Questrial"/>
                <a:ea typeface="Questrial"/>
                <a:cs typeface="Questrial"/>
                <a:sym typeface="Questrial"/>
              </a:rPr>
              <a:t>Determine a taxpayer’s eligibility for a personal exemption</a:t>
            </a:r>
          </a:p>
          <a:p>
            <a:pPr indent="-285750" lvl="1" marL="742950" marR="0" rtl="0" algn="l">
              <a:spcBef>
                <a:spcPts val="720"/>
              </a:spcBef>
              <a:buClr>
                <a:schemeClr val="accent3"/>
              </a:buClr>
              <a:buSzPts val="3600"/>
              <a:buFont typeface="Arial"/>
              <a:buChar char="•"/>
            </a:pPr>
            <a:r>
              <a:rPr b="1" i="0" lang="en-US" sz="3600" u="none" cap="none" strike="noStrike">
                <a:solidFill>
                  <a:schemeClr val="accent3"/>
                </a:solidFill>
                <a:latin typeface="Questrial"/>
                <a:ea typeface="Questrial"/>
                <a:cs typeface="Questrial"/>
                <a:sym typeface="Questrial"/>
              </a:rPr>
              <a:t>Assess whether a person qualifies as a dependent of a taxpayer</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xEl>
                                              <p:pRg end="0" st="0"/>
                                            </p:txEl>
                                          </p:spTgt>
                                        </p:tgtEl>
                                        <p:attrNameLst>
                                          <p:attrName>style.visibility</p:attrName>
                                        </p:attrNameLst>
                                      </p:cBhvr>
                                      <p:to>
                                        <p:strVal val="visible"/>
                                      </p:to>
                                    </p:set>
                                    <p:animEffect filter="fade" transition="in">
                                      <p:cBhvr>
                                        <p:cTn dur="1000"/>
                                        <p:tgtEl>
                                          <p:spTgt spid="3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xEl>
                                              <p:pRg end="1" st="1"/>
                                            </p:txEl>
                                          </p:spTgt>
                                        </p:tgtEl>
                                        <p:attrNameLst>
                                          <p:attrName>style.visibility</p:attrName>
                                        </p:attrNameLst>
                                      </p:cBhvr>
                                      <p:to>
                                        <p:strVal val="visible"/>
                                      </p:to>
                                    </p:set>
                                    <p:animEffect filter="fade" transition="in">
                                      <p:cBhvr>
                                        <p:cTn dur="1000"/>
                                        <p:tgtEl>
                                          <p:spTgt spid="3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xEl>
                                              <p:pRg end="2" st="2"/>
                                            </p:txEl>
                                          </p:spTgt>
                                        </p:tgtEl>
                                        <p:attrNameLst>
                                          <p:attrName>style.visibility</p:attrName>
                                        </p:attrNameLst>
                                      </p:cBhvr>
                                      <p:to>
                                        <p:strVal val="visible"/>
                                      </p:to>
                                    </p:set>
                                    <p:animEffect filter="fade" transition="in">
                                      <p:cBhvr>
                                        <p:cTn dur="1000"/>
                                        <p:tgtEl>
                                          <p:spTgt spid="37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Shape 376"/>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Personal</a:t>
            </a:r>
            <a:r>
              <a:rPr b="1" i="0" lang="en-US" sz="4000" u="none" cap="none" strike="noStrike">
                <a:solidFill>
                  <a:schemeClr val="dk2"/>
                </a:solidFill>
                <a:latin typeface="Questrial"/>
                <a:ea typeface="Questrial"/>
                <a:cs typeface="Questrial"/>
                <a:sym typeface="Questrial"/>
              </a:rPr>
              <a:t> </a:t>
            </a:r>
            <a:r>
              <a:rPr b="1" i="0" lang="en-US" sz="4800" u="none" cap="none" strike="noStrike">
                <a:solidFill>
                  <a:schemeClr val="dk2"/>
                </a:solidFill>
                <a:latin typeface="Questrial"/>
                <a:ea typeface="Questrial"/>
                <a:cs typeface="Questrial"/>
                <a:sym typeface="Questrial"/>
              </a:rPr>
              <a:t>Exemptions</a:t>
            </a:r>
          </a:p>
        </p:txBody>
      </p:sp>
      <p:sp>
        <p:nvSpPr>
          <p:cNvPr id="377" name="Shape 377"/>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Each personal exemption decreases the taxable income by $4,0</a:t>
            </a:r>
            <a:r>
              <a:rPr lang="en-US"/>
              <a:t>5</a:t>
            </a:r>
            <a:r>
              <a:rPr b="0" i="0" lang="en-US" sz="4000" u="none" cap="none" strike="noStrike">
                <a:solidFill>
                  <a:schemeClr val="dk1"/>
                </a:solidFill>
                <a:latin typeface="Questrial"/>
                <a:ea typeface="Questrial"/>
                <a:cs typeface="Questrial"/>
                <a:sym typeface="Questrial"/>
              </a:rPr>
              <a:t>0 </a:t>
            </a: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Taxpayers can claim exemptions for:</a:t>
            </a: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Taxpayer UNLESS the taxpayer can be claimed as a dependent by someone else.</a:t>
            </a: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Spouse UNLESS the spouse can be claimed as a dependent by someone else.</a:t>
            </a:r>
          </a:p>
          <a:p>
            <a:pPr indent="-342900" lvl="0" marL="342900" marR="0" rtl="0" algn="l">
              <a:spcBef>
                <a:spcPts val="800"/>
              </a:spcBef>
              <a:buClr>
                <a:schemeClr val="dk1"/>
              </a:buClr>
              <a:buFont typeface="Noto Sans Symbols"/>
              <a:buNone/>
            </a:pPr>
            <a:r>
              <a:t/>
            </a:r>
            <a:endParaRPr b="0" i="0" sz="4000" u="none" cap="none" strike="noStrike">
              <a:solidFill>
                <a:schemeClr val="dk1"/>
              </a:solidFill>
              <a:latin typeface="Questrial"/>
              <a:ea typeface="Questrial"/>
              <a:cs typeface="Questrial"/>
              <a:sym typeface="Quest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Shape 383"/>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Determining Dependency Exemptions</a:t>
            </a:r>
          </a:p>
        </p:txBody>
      </p:sp>
      <p:sp>
        <p:nvSpPr>
          <p:cNvPr id="384" name="Shape 384"/>
          <p:cNvSpPr txBox="1"/>
          <p:nvPr>
            <p:ph idx="1" type="body"/>
          </p:nvPr>
        </p:nvSpPr>
        <p:spPr>
          <a:xfrm>
            <a:off x="609600" y="1600203"/>
            <a:ext cx="10972800" cy="45261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med" w="med" type="none"/>
            <a:tailEnd len="med" w="med" type="none"/>
          </a:ln>
          <a:effectLst>
            <a:outerShdw blurRad="40000" rotWithShape="0" dir="5400000" dist="20000">
              <a:srgbClr val="000000">
                <a:alpha val="37650"/>
              </a:srgbClr>
            </a:outerShdw>
          </a:effectLst>
        </p:spPr>
        <p:txBody>
          <a:bodyPr anchorCtr="0" anchor="t" bIns="45700" lIns="91425" rIns="91425" wrap="square" tIns="45700">
            <a:noAutofit/>
          </a:bodyPr>
          <a:lstStyle/>
          <a:p>
            <a:pPr indent="-285750" lvl="1" marL="742950" marR="0" rtl="0" algn="l">
              <a:lnSpc>
                <a:spcPct val="90000"/>
              </a:lnSpc>
              <a:spcBef>
                <a:spcPts val="0"/>
              </a:spcBef>
              <a:spcAft>
                <a:spcPts val="0"/>
              </a:spcAft>
              <a:buClr>
                <a:schemeClr val="dk1"/>
              </a:buClr>
              <a:buFont typeface="Noto Sans Symbols"/>
              <a:buNone/>
            </a:pPr>
            <a:r>
              <a:t/>
            </a:r>
            <a:endParaRPr b="0" i="0" sz="3600" u="none" cap="none" strike="noStrike">
              <a:solidFill>
                <a:schemeClr val="dk1"/>
              </a:solidFill>
              <a:latin typeface="Questrial"/>
              <a:ea typeface="Questrial"/>
              <a:cs typeface="Questrial"/>
              <a:sym typeface="Questrial"/>
            </a:endParaRPr>
          </a:p>
          <a:p>
            <a:pPr indent="-11112" lvl="0" marL="11112" marR="0" rtl="0" algn="ctr">
              <a:lnSpc>
                <a:spcPct val="90000"/>
              </a:lnSpc>
              <a:spcBef>
                <a:spcPts val="720"/>
              </a:spcBef>
              <a:spcAft>
                <a:spcPts val="0"/>
              </a:spcAft>
              <a:buClr>
                <a:schemeClr val="accent3"/>
              </a:buClr>
              <a:buFont typeface="Noto Sans Symbols"/>
              <a:buNone/>
            </a:pPr>
            <a:r>
              <a:rPr b="1" i="0" lang="en-US" sz="3600" u="none" cap="none" strike="noStrike">
                <a:solidFill>
                  <a:schemeClr val="accent3"/>
                </a:solidFill>
                <a:latin typeface="Questrial"/>
                <a:ea typeface="Questrial"/>
                <a:cs typeface="Questrial"/>
                <a:sym typeface="Questrial"/>
              </a:rPr>
              <a:t>Open the Publication 4012 to the Exemptions Tab to </a:t>
            </a:r>
            <a:r>
              <a:rPr b="1" i="0" lang="en-US" sz="3600" u="sng" cap="none" strike="noStrike">
                <a:solidFill>
                  <a:schemeClr val="accent3"/>
                </a:solidFill>
                <a:latin typeface="Questrial"/>
                <a:ea typeface="Questrial"/>
                <a:cs typeface="Questrial"/>
                <a:sym typeface="Questrial"/>
              </a:rPr>
              <a:t>Table 1: Dependency Exemption</a:t>
            </a:r>
          </a:p>
          <a:p>
            <a:pPr indent="-285750" lvl="1" marL="742950" marR="0" rtl="0" algn="l">
              <a:lnSpc>
                <a:spcPct val="90000"/>
              </a:lnSpc>
              <a:spcBef>
                <a:spcPts val="640"/>
              </a:spcBef>
              <a:spcAft>
                <a:spcPts val="0"/>
              </a:spcAft>
              <a:buClr>
                <a:schemeClr val="dk1"/>
              </a:buClr>
              <a:buFont typeface="Noto Sans Symbols"/>
              <a:buNone/>
            </a:pPr>
            <a:r>
              <a:t/>
            </a:r>
            <a:endParaRPr b="0" i="0" sz="2400" u="none" cap="none" strike="noStrike">
              <a:solidFill>
                <a:schemeClr val="accent3"/>
              </a:solidFill>
              <a:latin typeface="Questrial"/>
              <a:ea typeface="Questrial"/>
              <a:cs typeface="Questrial"/>
              <a:sym typeface="Questrial"/>
            </a:endParaRPr>
          </a:p>
          <a:p>
            <a:pPr indent="-3164" lvl="0" marL="3164" marR="0" rtl="0" algn="ctr">
              <a:lnSpc>
                <a:spcPct val="90000"/>
              </a:lnSpc>
              <a:spcBef>
                <a:spcPts val="960"/>
              </a:spcBef>
              <a:spcAft>
                <a:spcPts val="0"/>
              </a:spcAft>
              <a:buClr>
                <a:schemeClr val="accent3"/>
              </a:buClr>
              <a:buFont typeface="Noto Sans Symbols"/>
              <a:buNone/>
            </a:pPr>
            <a:r>
              <a:rPr b="1" i="1" lang="en-US" sz="4800" u="none" cap="none" strike="noStrike">
                <a:solidFill>
                  <a:schemeClr val="accent3"/>
                </a:solidFill>
                <a:latin typeface="Questrial"/>
                <a:ea typeface="Questrial"/>
                <a:cs typeface="Questrial"/>
                <a:sym typeface="Questrial"/>
              </a:rPr>
              <a:t>ALWAYS BEGIN WITH THIS CHART TO DETERMINE IF A PERSON QUALIFIES AS A DEPENDENT</a:t>
            </a:r>
          </a:p>
          <a:p>
            <a:pPr indent="-342900" lvl="0" marL="342900" marR="0" rtl="0" algn="l">
              <a:lnSpc>
                <a:spcPct val="90000"/>
              </a:lnSpc>
              <a:spcBef>
                <a:spcPts val="800"/>
              </a:spcBef>
              <a:buClr>
                <a:schemeClr val="dk1"/>
              </a:buClr>
              <a:buSzPts val="4000"/>
              <a:buFont typeface="Noto Sans Symbols"/>
              <a:buNone/>
            </a:pPr>
            <a:r>
              <a:t/>
            </a:r>
            <a:endParaRPr b="0" i="0" sz="4000" u="none" cap="none" strike="noStrike">
              <a:solidFill>
                <a:schemeClr val="dk1"/>
              </a:solidFill>
              <a:latin typeface="Questrial"/>
              <a:ea typeface="Questrial"/>
              <a:cs typeface="Questrial"/>
              <a:sym typeface="Quest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9" name="Shape 389"/>
        <p:cNvGrpSpPr/>
        <p:nvPr/>
      </p:nvGrpSpPr>
      <p:grpSpPr>
        <a:xfrm>
          <a:off x="0" y="0"/>
          <a:ext cx="0" cy="0"/>
          <a:chOff x="0" y="0"/>
          <a:chExt cx="0" cy="0"/>
        </a:xfrm>
      </p:grpSpPr>
      <p:sp>
        <p:nvSpPr>
          <p:cNvPr id="390" name="Shape 390"/>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Qualifying Child or Qualifying Relative?</a:t>
            </a:r>
          </a:p>
        </p:txBody>
      </p:sp>
      <p:sp>
        <p:nvSpPr>
          <p:cNvPr id="391" name="Shape 391"/>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If no one else can claim the taxpayer or spouse as a dependent, you need to determine if the other people living in the house can be </a:t>
            </a:r>
            <a:r>
              <a:rPr b="1" i="0" lang="en-US" sz="4000" u="none" cap="none" strike="noStrike">
                <a:solidFill>
                  <a:schemeClr val="accent1"/>
                </a:solidFill>
                <a:latin typeface="Questrial"/>
                <a:ea typeface="Questrial"/>
                <a:cs typeface="Questrial"/>
                <a:sym typeface="Questrial"/>
              </a:rPr>
              <a:t>Qualifying Children, </a:t>
            </a:r>
            <a:r>
              <a:rPr b="0" i="0" lang="en-US" sz="4000" u="none" cap="none" strike="noStrike">
                <a:solidFill>
                  <a:schemeClr val="dk1"/>
                </a:solidFill>
                <a:latin typeface="Questrial"/>
                <a:ea typeface="Questrial"/>
                <a:cs typeface="Questrial"/>
                <a:sym typeface="Questrial"/>
              </a:rPr>
              <a:t>and if not see if they can be </a:t>
            </a:r>
            <a:r>
              <a:rPr b="1" i="0" lang="en-US" sz="4000" u="none" cap="none" strike="noStrike">
                <a:solidFill>
                  <a:schemeClr val="accent1"/>
                </a:solidFill>
                <a:latin typeface="Questrial"/>
                <a:ea typeface="Questrial"/>
                <a:cs typeface="Questrial"/>
                <a:sym typeface="Questrial"/>
              </a:rPr>
              <a:t>Qualifying Relatives</a:t>
            </a: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Remember: Each dependent decreases the taxable income by $4,0</a:t>
            </a:r>
            <a:r>
              <a:rPr lang="en-US"/>
              <a:t>5</a:t>
            </a:r>
            <a:r>
              <a:rPr b="0" i="0" lang="en-US" sz="4000" u="none" cap="none" strike="noStrike">
                <a:solidFill>
                  <a:schemeClr val="dk1"/>
                </a:solidFill>
                <a:latin typeface="Questrial"/>
                <a:ea typeface="Questrial"/>
                <a:cs typeface="Questrial"/>
                <a:sym typeface="Questrial"/>
              </a:rPr>
              <a:t>0!</a:t>
            </a:r>
          </a:p>
          <a:p>
            <a:pPr indent="-342900" lvl="0" marL="342900" marR="0" rtl="0" algn="l">
              <a:spcBef>
                <a:spcPts val="800"/>
              </a:spcBef>
              <a:spcAft>
                <a:spcPts val="0"/>
              </a:spcAft>
              <a:buClr>
                <a:schemeClr val="dk1"/>
              </a:buClr>
              <a:buSzPts val="4000"/>
              <a:buFont typeface="Noto Sans Symbols"/>
              <a:buNone/>
            </a:pPr>
            <a:r>
              <a:t/>
            </a:r>
            <a:endParaRPr b="0" i="0" sz="4000" u="none" cap="none" strike="noStrike">
              <a:solidFill>
                <a:schemeClr val="dk1"/>
              </a:solidFill>
              <a:latin typeface="Questrial"/>
              <a:ea typeface="Questrial"/>
              <a:cs typeface="Questrial"/>
              <a:sym typeface="Questrial"/>
            </a:endParaRPr>
          </a:p>
          <a:p>
            <a:pPr indent="-342900" lvl="0" marL="342900" marR="0" rtl="0" algn="l">
              <a:spcBef>
                <a:spcPts val="800"/>
              </a:spcBef>
              <a:buClr>
                <a:schemeClr val="dk1"/>
              </a:buClr>
              <a:buSzPts val="4000"/>
              <a:buFont typeface="Noto Sans Symbols"/>
              <a:buNone/>
            </a:pPr>
            <a:r>
              <a:t/>
            </a:r>
            <a:endParaRPr b="0" i="0" sz="4000" u="none" cap="none" strike="noStrike">
              <a:solidFill>
                <a:schemeClr val="dk1"/>
              </a:solidFill>
              <a:latin typeface="Questrial"/>
              <a:ea typeface="Questrial"/>
              <a:cs typeface="Questrial"/>
              <a:sym typeface="Quest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1">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Shape 397"/>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Note: Taxpayers with ITIN Cards</a:t>
            </a:r>
          </a:p>
        </p:txBody>
      </p:sp>
      <p:sp>
        <p:nvSpPr>
          <p:cNvPr id="398" name="Shape 398"/>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lnSpc>
                <a:spcPct val="90000"/>
              </a:lnSpc>
              <a:spcBef>
                <a:spcPts val="0"/>
              </a:spcBef>
              <a:spcAft>
                <a:spcPts val="0"/>
              </a:spcAft>
              <a:buClr>
                <a:schemeClr val="dk1"/>
              </a:buClr>
              <a:buSzPts val="4000"/>
              <a:buFont typeface="Noto Sans Symbols"/>
              <a:buChar char="➢"/>
            </a:pPr>
            <a:r>
              <a:rPr b="1" i="0" lang="en-US" sz="4000" u="none" cap="none" strike="noStrike">
                <a:solidFill>
                  <a:schemeClr val="dk1"/>
                </a:solidFill>
                <a:latin typeface="Questrial"/>
                <a:ea typeface="Questrial"/>
                <a:cs typeface="Questrial"/>
                <a:sym typeface="Questrial"/>
              </a:rPr>
              <a:t>Remember: </a:t>
            </a:r>
            <a:r>
              <a:rPr b="0" i="0" lang="en-US" sz="4000" u="none" cap="none" strike="noStrike">
                <a:solidFill>
                  <a:schemeClr val="dk1"/>
                </a:solidFill>
                <a:latin typeface="Questrial"/>
                <a:ea typeface="Questrial"/>
                <a:cs typeface="Questrial"/>
                <a:sym typeface="Questrial"/>
              </a:rPr>
              <a:t>Taxpayers receive ITIN numbers if they are nonresidents but need to file a tax return and cannot obtain a SSN</a:t>
            </a:r>
          </a:p>
          <a:p>
            <a:pPr indent="-342900" lvl="0" marL="342900" marR="0" rtl="0" algn="l">
              <a:lnSpc>
                <a:spcPct val="90000"/>
              </a:lnSpc>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If a taxpayer lived in the United States all year and has an ITIN card, they will be considered a </a:t>
            </a:r>
            <a:r>
              <a:rPr b="1" i="0" lang="en-US" sz="4000" u="none" cap="none" strike="noStrike">
                <a:solidFill>
                  <a:srgbClr val="F2B52C"/>
                </a:solidFill>
                <a:latin typeface="Questrial"/>
                <a:ea typeface="Questrial"/>
                <a:cs typeface="Questrial"/>
                <a:sym typeface="Questrial"/>
              </a:rPr>
              <a:t>resident alien </a:t>
            </a:r>
            <a:r>
              <a:rPr b="0" i="0" lang="en-US" sz="4000" u="none" cap="none" strike="noStrike">
                <a:solidFill>
                  <a:schemeClr val="dk1"/>
                </a:solidFill>
                <a:latin typeface="Questrial"/>
                <a:ea typeface="Questrial"/>
                <a:cs typeface="Questrial"/>
                <a:sym typeface="Questrial"/>
              </a:rPr>
              <a:t>for tax purposes</a:t>
            </a:r>
          </a:p>
          <a:p>
            <a:pPr indent="-342900" lvl="0" marL="342900" marR="0" rtl="0" algn="l">
              <a:lnSpc>
                <a:spcPct val="90000"/>
              </a:lnSpc>
              <a:spcBef>
                <a:spcPts val="800"/>
              </a:spcBef>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 “child” passes the citizenship test in this situation</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2" name="Shape 402"/>
        <p:cNvGrpSpPr/>
        <p:nvPr/>
      </p:nvGrpSpPr>
      <p:grpSpPr>
        <a:xfrm>
          <a:off x="0" y="0"/>
          <a:ext cx="0" cy="0"/>
          <a:chOff x="0" y="0"/>
          <a:chExt cx="0" cy="0"/>
        </a:xfrm>
      </p:grpSpPr>
      <p:sp>
        <p:nvSpPr>
          <p:cNvPr id="403" name="Shape 403"/>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“Permanently and Totally Disabled”</a:t>
            </a:r>
          </a:p>
        </p:txBody>
      </p:sp>
      <p:sp>
        <p:nvSpPr>
          <p:cNvPr id="404" name="Shape 404"/>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 person is considered permanently and totally disabled if he or she cannot engage in any substantial gainful activity because of a physical or mental condition, AND</a:t>
            </a:r>
          </a:p>
          <a:p>
            <a:pPr indent="-342900" lvl="0" marL="342900" marR="0" rtl="0" algn="l">
              <a:spcBef>
                <a:spcPts val="800"/>
              </a:spcBef>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 doctor determines the condition has lasted or can be expected to last continuously for at least a year or can lead to death</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9" name="Shape 409"/>
        <p:cNvGrpSpPr/>
        <p:nvPr/>
      </p:nvGrpSpPr>
      <p:grpSpPr>
        <a:xfrm>
          <a:off x="0" y="0"/>
          <a:ext cx="0" cy="0"/>
          <a:chOff x="0" y="0"/>
          <a:chExt cx="0" cy="0"/>
        </a:xfrm>
      </p:grpSpPr>
      <p:sp>
        <p:nvSpPr>
          <p:cNvPr id="410" name="Shape 410"/>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“Temporary Absences”</a:t>
            </a:r>
          </a:p>
        </p:txBody>
      </p:sp>
      <p:sp>
        <p:nvSpPr>
          <p:cNvPr id="411" name="Shape 411"/>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 child is considered to have lived with you during periods of time when one of you, or both are temporarily absent due to illness, education, business, vacation</a:t>
            </a:r>
            <a:r>
              <a:rPr lang="en-US"/>
              <a:t>,</a:t>
            </a:r>
            <a:r>
              <a:rPr b="0" i="0" lang="en-US" sz="4000" u="none" cap="none" strike="noStrike">
                <a:solidFill>
                  <a:schemeClr val="dk1"/>
                </a:solidFill>
                <a:latin typeface="Questrial"/>
                <a:ea typeface="Questrial"/>
                <a:cs typeface="Questrial"/>
                <a:sym typeface="Questrial"/>
              </a:rPr>
              <a:t> military service, or </a:t>
            </a:r>
            <a:r>
              <a:rPr lang="en-US"/>
              <a:t>detention in a juvenile facility</a:t>
            </a:r>
          </a:p>
          <a:p>
            <a:pPr indent="-342900" lvl="0" marL="342900" marR="0" rtl="0" algn="l">
              <a:spcBef>
                <a:spcPts val="800"/>
              </a:spcBef>
              <a:buClr>
                <a:schemeClr val="dk1"/>
              </a:buClr>
              <a:buFont typeface="Noto Sans Symbols"/>
              <a:buNone/>
            </a:pPr>
            <a:r>
              <a:t/>
            </a:r>
            <a:endParaRPr b="0" i="0" sz="4000" u="none" cap="none" strike="noStrike">
              <a:solidFill>
                <a:schemeClr val="dk1"/>
              </a:solidFill>
              <a:latin typeface="Questrial"/>
              <a:ea typeface="Questrial"/>
              <a:cs typeface="Questrial"/>
              <a:sym typeface="Quest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Shape 67"/>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Volunteer Paperwork</a:t>
            </a:r>
          </a:p>
        </p:txBody>
      </p:sp>
      <p:sp>
        <p:nvSpPr>
          <p:cNvPr id="68" name="Shape 68"/>
          <p:cNvSpPr txBox="1"/>
          <p:nvPr>
            <p:ph idx="1" type="body"/>
          </p:nvPr>
        </p:nvSpPr>
        <p:spPr>
          <a:xfrm>
            <a:off x="609600" y="1600203"/>
            <a:ext cx="10972800" cy="4821000"/>
          </a:xfrm>
          <a:prstGeom prst="rect">
            <a:avLst/>
          </a:prstGeom>
          <a:noFill/>
          <a:ln>
            <a:noFill/>
          </a:ln>
        </p:spPr>
        <p:txBody>
          <a:bodyPr anchorCtr="0" anchor="t" bIns="45700" lIns="91425" rIns="91425" wrap="square" tIns="45700">
            <a:noAutofit/>
          </a:bodyPr>
          <a:lstStyle/>
          <a:p>
            <a:pPr indent="-361950" lvl="0" marL="342900" marR="0" rtl="0" algn="l">
              <a:lnSpc>
                <a:spcPct val="80000"/>
              </a:lnSpc>
              <a:spcBef>
                <a:spcPts val="0"/>
              </a:spcBef>
              <a:spcAft>
                <a:spcPts val="0"/>
              </a:spcAft>
              <a:buClr>
                <a:schemeClr val="dk1"/>
              </a:buClr>
              <a:buSzPts val="3400"/>
              <a:buFont typeface="Noto Sans Symbols"/>
              <a:buChar char="➢"/>
            </a:pPr>
            <a:r>
              <a:rPr b="0" i="0" lang="en-US" sz="3400" u="none" cap="none" strike="noStrike">
                <a:solidFill>
                  <a:schemeClr val="dk1"/>
                </a:solidFill>
                <a:latin typeface="Questrial"/>
                <a:ea typeface="Questrial"/>
                <a:cs typeface="Questrial"/>
                <a:sym typeface="Questrial"/>
              </a:rPr>
              <a:t>Complete Volunteer Paperwork by logging into your account on </a:t>
            </a:r>
            <a:r>
              <a:rPr b="0" i="0" lang="en-US" sz="3400" u="sng" cap="none" strike="noStrike">
                <a:solidFill>
                  <a:schemeClr val="hlink"/>
                </a:solidFill>
                <a:latin typeface="Questrial"/>
                <a:ea typeface="Questrial"/>
                <a:cs typeface="Questrial"/>
                <a:sym typeface="Questrial"/>
                <a:hlinkClick r:id="rId4"/>
              </a:rPr>
              <a:t>volunteers.generationforchange.org</a:t>
            </a:r>
            <a:r>
              <a:rPr b="0" i="0" lang="en-US" sz="3400" u="none" cap="none" strike="noStrike">
                <a:solidFill>
                  <a:schemeClr val="dk1"/>
                </a:solidFill>
                <a:latin typeface="Questrial"/>
                <a:ea typeface="Questrial"/>
                <a:cs typeface="Questrial"/>
                <a:sym typeface="Questrial"/>
              </a:rPr>
              <a:t>. It’s very important you complete this BEFORE you leave today.</a:t>
            </a:r>
          </a:p>
          <a:p>
            <a:pPr indent="-273685" lvl="1" marL="742950" marR="0" rtl="0" algn="l">
              <a:lnSpc>
                <a:spcPct val="80000"/>
              </a:lnSpc>
              <a:spcBef>
                <a:spcPts val="558"/>
              </a:spcBef>
              <a:spcAft>
                <a:spcPts val="0"/>
              </a:spcAft>
              <a:buClr>
                <a:schemeClr val="dk1"/>
              </a:buClr>
              <a:buSzPts val="2600"/>
              <a:buFont typeface="Arial"/>
              <a:buChar char="•"/>
            </a:pPr>
            <a:r>
              <a:rPr b="0" i="0" lang="en-US" sz="2600" u="none" cap="none" strike="noStrike">
                <a:solidFill>
                  <a:schemeClr val="dk1"/>
                </a:solidFill>
                <a:latin typeface="Questrial"/>
                <a:ea typeface="Questrial"/>
                <a:cs typeface="Questrial"/>
                <a:sym typeface="Questrial"/>
              </a:rPr>
              <a:t>Complete </a:t>
            </a:r>
            <a:r>
              <a:rPr b="1" i="1" lang="en-US" sz="2600" u="none" cap="none" strike="noStrike">
                <a:solidFill>
                  <a:schemeClr val="dk1"/>
                </a:solidFill>
                <a:latin typeface="Questrial"/>
                <a:ea typeface="Questrial"/>
                <a:cs typeface="Questrial"/>
                <a:sym typeface="Questrial"/>
              </a:rPr>
              <a:t>Acknowledgment of Risk and Release From Liability Form</a:t>
            </a:r>
          </a:p>
          <a:p>
            <a:pPr indent="-273685" lvl="1" marL="742950" marR="0" rtl="0" algn="l">
              <a:lnSpc>
                <a:spcPct val="80000"/>
              </a:lnSpc>
              <a:spcBef>
                <a:spcPts val="558"/>
              </a:spcBef>
              <a:spcAft>
                <a:spcPts val="0"/>
              </a:spcAft>
              <a:buClr>
                <a:schemeClr val="dk1"/>
              </a:buClr>
              <a:buSzPts val="2600"/>
              <a:buFont typeface="Arial"/>
              <a:buChar char="•"/>
            </a:pPr>
            <a:r>
              <a:rPr b="0" i="0" lang="en-US" sz="2600" u="none" cap="none" strike="noStrike">
                <a:solidFill>
                  <a:schemeClr val="dk1"/>
                </a:solidFill>
                <a:latin typeface="Questrial"/>
                <a:ea typeface="Questrial"/>
                <a:cs typeface="Questrial"/>
                <a:sym typeface="Questrial"/>
              </a:rPr>
              <a:t>Complete </a:t>
            </a:r>
            <a:r>
              <a:rPr b="1" i="1" lang="en-US" sz="2600" u="none" cap="none" strike="noStrike">
                <a:solidFill>
                  <a:schemeClr val="dk1"/>
                </a:solidFill>
                <a:latin typeface="Questrial"/>
                <a:ea typeface="Questrial"/>
                <a:cs typeface="Questrial"/>
                <a:sym typeface="Questrial"/>
              </a:rPr>
              <a:t>Media and Publicity Release Form</a:t>
            </a:r>
          </a:p>
          <a:p>
            <a:pPr indent="-273685" lvl="1" marL="742950" marR="0" rtl="0" algn="l">
              <a:lnSpc>
                <a:spcPct val="80000"/>
              </a:lnSpc>
              <a:spcBef>
                <a:spcPts val="558"/>
              </a:spcBef>
              <a:spcAft>
                <a:spcPts val="0"/>
              </a:spcAft>
              <a:buClr>
                <a:schemeClr val="dk1"/>
              </a:buClr>
              <a:buSzPts val="2600"/>
              <a:buFont typeface="Arial"/>
              <a:buChar char="•"/>
            </a:pPr>
            <a:r>
              <a:rPr b="0" i="0" lang="en-US" sz="2600" u="none" cap="none" strike="noStrike">
                <a:solidFill>
                  <a:schemeClr val="dk1"/>
                </a:solidFill>
                <a:latin typeface="Questrial"/>
                <a:ea typeface="Questrial"/>
                <a:cs typeface="Questrial"/>
                <a:sym typeface="Questrial"/>
              </a:rPr>
              <a:t>Complete </a:t>
            </a:r>
            <a:r>
              <a:rPr b="1" i="1" lang="en-US" sz="2600" u="none" cap="none" strike="noStrike">
                <a:solidFill>
                  <a:schemeClr val="dk1"/>
                </a:solidFill>
                <a:latin typeface="Questrial"/>
                <a:ea typeface="Questrial"/>
                <a:cs typeface="Questrial"/>
                <a:sym typeface="Questrial"/>
              </a:rPr>
              <a:t>Confidentiality Form</a:t>
            </a:r>
          </a:p>
          <a:p>
            <a:pPr indent="0" lvl="0" marL="0" marR="0" rtl="0" algn="l">
              <a:lnSpc>
                <a:spcPct val="80000"/>
              </a:lnSpc>
              <a:spcBef>
                <a:spcPts val="558"/>
              </a:spcBef>
              <a:spcAft>
                <a:spcPts val="0"/>
              </a:spcAft>
              <a:buNone/>
            </a:pPr>
            <a:r>
              <a:t/>
            </a:r>
            <a:endParaRPr sz="2600"/>
          </a:p>
          <a:p>
            <a:pPr indent="0" lvl="1" marL="457200" marR="0" rtl="0" algn="l">
              <a:lnSpc>
                <a:spcPct val="80000"/>
              </a:lnSpc>
              <a:spcBef>
                <a:spcPts val="558"/>
              </a:spcBef>
              <a:spcAft>
                <a:spcPts val="0"/>
              </a:spcAft>
              <a:buClr>
                <a:schemeClr val="dk1"/>
              </a:buClr>
              <a:buFont typeface="Arial"/>
              <a:buNone/>
            </a:pPr>
            <a:r>
              <a:t/>
            </a:r>
            <a:endParaRPr b="0" i="0" sz="2790" u="none" cap="none" strike="noStrike">
              <a:solidFill>
                <a:schemeClr val="dk1"/>
              </a:solidFill>
              <a:latin typeface="Questrial"/>
              <a:ea typeface="Questrial"/>
              <a:cs typeface="Questrial"/>
              <a:sym typeface="Questrial"/>
            </a:endParaRPr>
          </a:p>
          <a:p>
            <a:pPr indent="-285750" lvl="1" marL="742950" marR="0" rtl="0" algn="l">
              <a:lnSpc>
                <a:spcPct val="80000"/>
              </a:lnSpc>
              <a:spcBef>
                <a:spcPts val="558"/>
              </a:spcBef>
              <a:spcAft>
                <a:spcPts val="0"/>
              </a:spcAft>
              <a:buClr>
                <a:schemeClr val="dk1"/>
              </a:buClr>
              <a:buSzPts val="2790"/>
              <a:buFont typeface="Arial"/>
              <a:buNone/>
            </a:pPr>
            <a:r>
              <a:t/>
            </a:r>
            <a:endParaRPr b="0" i="0" sz="2790" u="none" cap="none" strike="noStrike">
              <a:solidFill>
                <a:schemeClr val="dk1"/>
              </a:solidFill>
              <a:latin typeface="Questrial"/>
              <a:ea typeface="Questrial"/>
              <a:cs typeface="Questrial"/>
              <a:sym typeface="Questrial"/>
            </a:endParaRPr>
          </a:p>
          <a:p>
            <a:pPr indent="-285750" lvl="1" marL="742950" marR="0" rtl="0" algn="l">
              <a:lnSpc>
                <a:spcPct val="80000"/>
              </a:lnSpc>
              <a:spcBef>
                <a:spcPts val="558"/>
              </a:spcBef>
              <a:buClr>
                <a:schemeClr val="dk1"/>
              </a:buClr>
              <a:buSzPts val="2790"/>
              <a:buFont typeface="Arial"/>
              <a:buNone/>
            </a:pPr>
            <a:r>
              <a:t/>
            </a:r>
            <a:endParaRPr b="0" i="0" sz="2790" u="none" cap="none" strike="noStrike">
              <a:solidFill>
                <a:schemeClr val="dk1"/>
              </a:solidFill>
              <a:latin typeface="Questrial"/>
              <a:ea typeface="Questrial"/>
              <a:cs typeface="Questrial"/>
              <a:sym typeface="Quest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sp>
        <p:nvSpPr>
          <p:cNvPr id="416" name="Shape 416"/>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Exercise</a:t>
            </a:r>
          </a:p>
        </p:txBody>
      </p:sp>
      <p:sp>
        <p:nvSpPr>
          <p:cNvPr id="417" name="Shape 417"/>
          <p:cNvSpPr txBox="1"/>
          <p:nvPr>
            <p:ph idx="1" type="body"/>
          </p:nvPr>
        </p:nvSpPr>
        <p:spPr>
          <a:xfrm>
            <a:off x="609600" y="1600203"/>
            <a:ext cx="10972800" cy="22257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45700" lIns="91425" rIns="91425" wrap="square" tIns="45700">
            <a:noAutofit/>
          </a:bodyPr>
          <a:lstStyle/>
          <a:p>
            <a:pPr indent="-342900" lvl="0" marL="342900" marR="0" rtl="0" algn="ctr">
              <a:spcBef>
                <a:spcPts val="0"/>
              </a:spcBef>
              <a:spcAft>
                <a:spcPts val="0"/>
              </a:spcAft>
              <a:buClr>
                <a:srgbClr val="000000"/>
              </a:buClr>
              <a:buFont typeface="Noto Sans Symbols"/>
              <a:buNone/>
            </a:pPr>
            <a:r>
              <a:rPr b="1" i="0" lang="en-US" sz="4000" u="none" cap="none" strike="noStrike">
                <a:solidFill>
                  <a:schemeClr val="dk1"/>
                </a:solidFill>
                <a:latin typeface="Questrial"/>
                <a:ea typeface="Questrial"/>
                <a:cs typeface="Questrial"/>
                <a:sym typeface="Questrial"/>
              </a:rPr>
              <a:t>TRUE or FALSE: </a:t>
            </a:r>
          </a:p>
          <a:p>
            <a:pPr indent="-342900" lvl="0" marL="342900" marR="0" rtl="0" algn="ctr">
              <a:spcBef>
                <a:spcPts val="800"/>
              </a:spcBef>
              <a:buClr>
                <a:srgbClr val="000000"/>
              </a:buClr>
              <a:buFont typeface="Noto Sans Symbols"/>
              <a:buNone/>
            </a:pPr>
            <a:r>
              <a:rPr b="1" i="0" lang="en-US" sz="4000" u="none" cap="none" strike="noStrike">
                <a:solidFill>
                  <a:schemeClr val="dk1"/>
                </a:solidFill>
                <a:latin typeface="Questrial"/>
                <a:ea typeface="Questrial"/>
                <a:cs typeface="Questrial"/>
                <a:sym typeface="Questrial"/>
              </a:rPr>
              <a:t>Every taxpayer can claim a personal exemption for himself.</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Shape 422"/>
          <p:cNvSpPr txBox="1"/>
          <p:nvPr>
            <p:ph idx="4294967295" type="title"/>
          </p:nvPr>
        </p:nvSpPr>
        <p:spPr>
          <a:xfrm>
            <a:off x="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Exercise – Answer</a:t>
            </a:r>
          </a:p>
        </p:txBody>
      </p:sp>
      <p:sp>
        <p:nvSpPr>
          <p:cNvPr id="423" name="Shape 423"/>
          <p:cNvSpPr txBox="1"/>
          <p:nvPr>
            <p:ph idx="4294967295" type="body"/>
          </p:nvPr>
        </p:nvSpPr>
        <p:spPr>
          <a:xfrm>
            <a:off x="541800" y="1657225"/>
            <a:ext cx="10972800" cy="2730600"/>
          </a:xfrm>
          <a:prstGeom prst="rect">
            <a:avLst/>
          </a:prstGeom>
          <a:gradFill>
            <a:gsLst>
              <a:gs pos="0">
                <a:srgbClr val="FFE57F"/>
              </a:gs>
              <a:gs pos="35000">
                <a:srgbClr val="FFEBA5"/>
              </a:gs>
              <a:gs pos="100000">
                <a:srgbClr val="FFF8D9"/>
              </a:gs>
            </a:gsLst>
            <a:lin ang="16200038" scaled="0"/>
          </a:gradFill>
          <a:ln cap="flat" cmpd="sng" w="9525">
            <a:solidFill>
              <a:srgbClr val="CA8F0C"/>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45700" lIns="91425" rIns="91425" wrap="square" tIns="45700">
            <a:noAutofit/>
          </a:bodyPr>
          <a:lstStyle/>
          <a:p>
            <a:pPr indent="-342900" lvl="0" marL="342900" marR="0" rtl="0" algn="ctr">
              <a:lnSpc>
                <a:spcPct val="90000"/>
              </a:lnSpc>
              <a:spcBef>
                <a:spcPts val="0"/>
              </a:spcBef>
              <a:spcAft>
                <a:spcPts val="0"/>
              </a:spcAft>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FALSE  </a:t>
            </a:r>
          </a:p>
          <a:p>
            <a:pPr indent="-342900" lvl="0" marL="342900" marR="0" rtl="0" algn="ctr">
              <a:lnSpc>
                <a:spcPct val="90000"/>
              </a:lnSpc>
              <a:spcBef>
                <a:spcPts val="800"/>
              </a:spcBef>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A taxpayer who can be claimed as a dependent by someone else CANNOT claim an exemption for him/herself.</a:t>
            </a:r>
          </a:p>
        </p:txBody>
      </p:sp>
    </p:spTree>
  </p:cSld>
  <p:clrMapOvr>
    <a:masterClrMapping/>
  </p:clrMapOvr>
  <p:transition spd="med">
    <p:fade thruBlk="1"/>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8" name="Shape 428"/>
        <p:cNvGrpSpPr/>
        <p:nvPr/>
      </p:nvGrpSpPr>
      <p:grpSpPr>
        <a:xfrm>
          <a:off x="0" y="0"/>
          <a:ext cx="0" cy="0"/>
          <a:chOff x="0" y="0"/>
          <a:chExt cx="0" cy="0"/>
        </a:xfrm>
      </p:grpSpPr>
      <p:sp>
        <p:nvSpPr>
          <p:cNvPr id="429" name="Shape 429"/>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Exercise</a:t>
            </a:r>
          </a:p>
        </p:txBody>
      </p:sp>
      <p:sp>
        <p:nvSpPr>
          <p:cNvPr id="430" name="Shape 430"/>
          <p:cNvSpPr txBox="1"/>
          <p:nvPr>
            <p:ph idx="1" type="body"/>
          </p:nvPr>
        </p:nvSpPr>
        <p:spPr>
          <a:xfrm>
            <a:off x="609600" y="1600203"/>
            <a:ext cx="10972800" cy="45261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45700" lIns="91425" rIns="91425" wrap="square" tIns="45700">
            <a:noAutofit/>
          </a:bodyPr>
          <a:lstStyle/>
          <a:p>
            <a:pPr indent="-342900" lvl="0" marL="342900" marR="0" rtl="0" algn="ctr">
              <a:spcBef>
                <a:spcPts val="0"/>
              </a:spcBef>
              <a:spcAft>
                <a:spcPts val="0"/>
              </a:spcAft>
              <a:buClr>
                <a:srgbClr val="000000"/>
              </a:buClr>
              <a:buFont typeface="Noto Sans Symbols"/>
              <a:buNone/>
            </a:pPr>
            <a:r>
              <a:rPr b="1" i="0" lang="en-US" sz="4000" u="none" cap="none" strike="noStrike">
                <a:solidFill>
                  <a:schemeClr val="dk1"/>
                </a:solidFill>
                <a:latin typeface="Questrial"/>
                <a:ea typeface="Questrial"/>
                <a:cs typeface="Questrial"/>
                <a:sym typeface="Questrial"/>
              </a:rPr>
              <a:t>Rebecca is unmarried with one child, Colin.  Colin is 8 years old and lives full time with his mother, who provides all of his support.  He is a U.S. citizen, and no other adults live in their household.  Can Rebecca claim Colin as a dependent?</a:t>
            </a:r>
          </a:p>
          <a:p>
            <a:pPr indent="-342900" lvl="0" marL="342900" marR="0" rtl="0" algn="ctr">
              <a:spcBef>
                <a:spcPts val="800"/>
              </a:spcBef>
              <a:buClr>
                <a:srgbClr val="000000"/>
              </a:buClr>
              <a:buFont typeface="Noto Sans Symbols"/>
              <a:buNone/>
            </a:pPr>
            <a:r>
              <a:rPr b="1" i="1" lang="en-US" sz="4000" u="none" cap="none" strike="noStrike">
                <a:solidFill>
                  <a:schemeClr val="dk1"/>
                </a:solidFill>
                <a:latin typeface="Questrial"/>
                <a:ea typeface="Questrial"/>
                <a:cs typeface="Questrial"/>
                <a:sym typeface="Questrial"/>
              </a:rPr>
              <a:t>Use the Publication 4012</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4" name="Shape 434"/>
        <p:cNvGrpSpPr/>
        <p:nvPr/>
      </p:nvGrpSpPr>
      <p:grpSpPr>
        <a:xfrm>
          <a:off x="0" y="0"/>
          <a:ext cx="0" cy="0"/>
          <a:chOff x="0" y="0"/>
          <a:chExt cx="0" cy="0"/>
        </a:xfrm>
      </p:grpSpPr>
      <p:sp>
        <p:nvSpPr>
          <p:cNvPr id="435" name="Shape 435"/>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Exercise – Answer</a:t>
            </a:r>
          </a:p>
        </p:txBody>
      </p:sp>
      <p:sp>
        <p:nvSpPr>
          <p:cNvPr id="436" name="Shape 436"/>
          <p:cNvSpPr txBox="1"/>
          <p:nvPr>
            <p:ph idx="1" type="body"/>
          </p:nvPr>
        </p:nvSpPr>
        <p:spPr>
          <a:xfrm>
            <a:off x="609600" y="1600203"/>
            <a:ext cx="10972800" cy="4526100"/>
          </a:xfrm>
          <a:prstGeom prst="rect">
            <a:avLst/>
          </a:prstGeom>
          <a:gradFill>
            <a:gsLst>
              <a:gs pos="0">
                <a:srgbClr val="FFE57F"/>
              </a:gs>
              <a:gs pos="35000">
                <a:srgbClr val="FFEBA5"/>
              </a:gs>
              <a:gs pos="100000">
                <a:srgbClr val="FFF8D9"/>
              </a:gs>
            </a:gsLst>
            <a:lin ang="16200038" scaled="0"/>
          </a:gradFill>
          <a:ln cap="flat" cmpd="sng" w="9525">
            <a:solidFill>
              <a:srgbClr val="F0B125"/>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45700" lIns="91425" rIns="91425" wrap="square" tIns="45700">
            <a:noAutofit/>
          </a:bodyPr>
          <a:lstStyle/>
          <a:p>
            <a:pPr indent="-342900" lvl="0" marL="342900" marR="0" rtl="0" algn="ctr">
              <a:spcBef>
                <a:spcPts val="0"/>
              </a:spcBef>
              <a:spcAft>
                <a:spcPts val="0"/>
              </a:spcAft>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YES</a:t>
            </a:r>
          </a:p>
          <a:p>
            <a:pPr indent="-342900" lvl="0" marL="342900" marR="0" rtl="0" algn="ctr">
              <a:spcBef>
                <a:spcPts val="800"/>
              </a:spcBef>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Colin meets all the requirements to be claimed as a qualifying child.</a:t>
            </a:r>
          </a:p>
        </p:txBody>
      </p:sp>
    </p:spTree>
  </p:cSld>
  <p:clrMapOvr>
    <a:masterClrMapping/>
  </p:clrMapOvr>
  <p:transition spd="med">
    <p:fade thruBlk="1"/>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1" name="Shape 441"/>
        <p:cNvGrpSpPr/>
        <p:nvPr/>
      </p:nvGrpSpPr>
      <p:grpSpPr>
        <a:xfrm>
          <a:off x="0" y="0"/>
          <a:ext cx="0" cy="0"/>
          <a:chOff x="0" y="0"/>
          <a:chExt cx="0" cy="0"/>
        </a:xfrm>
      </p:grpSpPr>
      <p:sp>
        <p:nvSpPr>
          <p:cNvPr id="442" name="Shape 442"/>
          <p:cNvSpPr txBox="1"/>
          <p:nvPr>
            <p:ph idx="4294967295" type="title"/>
          </p:nvPr>
        </p:nvSpPr>
        <p:spPr>
          <a:xfrm>
            <a:off x="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Exercise</a:t>
            </a:r>
          </a:p>
        </p:txBody>
      </p:sp>
      <p:sp>
        <p:nvSpPr>
          <p:cNvPr id="443" name="Shape 443"/>
          <p:cNvSpPr txBox="1"/>
          <p:nvPr>
            <p:ph idx="4294967295" type="body"/>
          </p:nvPr>
        </p:nvSpPr>
        <p:spPr>
          <a:xfrm>
            <a:off x="0" y="1600200"/>
            <a:ext cx="10972800" cy="45261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45700" lIns="91425" rIns="91425" wrap="square" tIns="45700">
            <a:noAutofit/>
          </a:bodyPr>
          <a:lstStyle/>
          <a:p>
            <a:pPr indent="-342900" lvl="0" marL="342900" marR="0" rtl="0" algn="ctr">
              <a:lnSpc>
                <a:spcPct val="90000"/>
              </a:lnSpc>
              <a:spcBef>
                <a:spcPts val="0"/>
              </a:spcBef>
              <a:spcAft>
                <a:spcPts val="0"/>
              </a:spcAft>
              <a:buClr>
                <a:schemeClr val="dk1"/>
              </a:buClr>
              <a:buFont typeface="Noto Sans Symbols"/>
              <a:buNone/>
            </a:pPr>
            <a:r>
              <a:rPr b="1" i="0" lang="en-US" sz="4000" u="none" cap="none" strike="noStrike">
                <a:solidFill>
                  <a:schemeClr val="dk1"/>
                </a:solidFill>
                <a:latin typeface="Questrial"/>
                <a:ea typeface="Questrial"/>
                <a:cs typeface="Questrial"/>
                <a:sym typeface="Questrial"/>
              </a:rPr>
              <a:t>Paul is a U.S. citizen who is 26 years old, permanently disabled, unmarried, did not pay for more than half of his support and lived with his parents for the entire year.</a:t>
            </a:r>
          </a:p>
          <a:p>
            <a:pPr indent="-342900" lvl="0" marL="342900" marR="0" rtl="0" algn="ctr">
              <a:lnSpc>
                <a:spcPct val="90000"/>
              </a:lnSpc>
              <a:spcBef>
                <a:spcPts val="800"/>
              </a:spcBef>
              <a:spcAft>
                <a:spcPts val="0"/>
              </a:spcAft>
              <a:buClr>
                <a:schemeClr val="dk1"/>
              </a:buClr>
              <a:buFont typeface="Noto Sans Symbols"/>
              <a:buNone/>
            </a:pPr>
            <a:r>
              <a:t/>
            </a:r>
            <a:endParaRPr b="1" i="0" sz="4000" u="none" cap="none" strike="noStrike">
              <a:solidFill>
                <a:schemeClr val="dk1"/>
              </a:solidFill>
              <a:latin typeface="Questrial"/>
              <a:ea typeface="Questrial"/>
              <a:cs typeface="Questrial"/>
              <a:sym typeface="Questrial"/>
            </a:endParaRPr>
          </a:p>
          <a:p>
            <a:pPr indent="-342900" lvl="0" marL="342900" marR="0" rtl="0" algn="ctr">
              <a:lnSpc>
                <a:spcPct val="90000"/>
              </a:lnSpc>
              <a:spcBef>
                <a:spcPts val="800"/>
              </a:spcBef>
              <a:buClr>
                <a:schemeClr val="dk1"/>
              </a:buClr>
              <a:buFont typeface="Noto Sans Symbols"/>
              <a:buNone/>
            </a:pPr>
            <a:r>
              <a:rPr b="1" i="0" lang="en-US" sz="4000" u="none" cap="none" strike="noStrike">
                <a:solidFill>
                  <a:schemeClr val="dk1"/>
                </a:solidFill>
                <a:latin typeface="Questrial"/>
                <a:ea typeface="Questrial"/>
                <a:cs typeface="Questrial"/>
                <a:sym typeface="Questrial"/>
              </a:rPr>
              <a:t>Can Paul be claimed as a dependent by his parents?</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7" name="Shape 447"/>
        <p:cNvGrpSpPr/>
        <p:nvPr/>
      </p:nvGrpSpPr>
      <p:grpSpPr>
        <a:xfrm>
          <a:off x="0" y="0"/>
          <a:ext cx="0" cy="0"/>
          <a:chOff x="0" y="0"/>
          <a:chExt cx="0" cy="0"/>
        </a:xfrm>
      </p:grpSpPr>
      <p:sp>
        <p:nvSpPr>
          <p:cNvPr id="448" name="Shape 448"/>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Exercise – Answer</a:t>
            </a:r>
          </a:p>
        </p:txBody>
      </p:sp>
      <p:sp>
        <p:nvSpPr>
          <p:cNvPr id="449" name="Shape 449"/>
          <p:cNvSpPr txBox="1"/>
          <p:nvPr>
            <p:ph idx="1" type="body"/>
          </p:nvPr>
        </p:nvSpPr>
        <p:spPr>
          <a:xfrm>
            <a:off x="609600" y="1600203"/>
            <a:ext cx="10972800" cy="2105400"/>
          </a:xfrm>
          <a:prstGeom prst="rect">
            <a:avLst/>
          </a:prstGeom>
          <a:gradFill>
            <a:gsLst>
              <a:gs pos="0">
                <a:srgbClr val="FFE57F"/>
              </a:gs>
              <a:gs pos="35000">
                <a:srgbClr val="FFEBA5"/>
              </a:gs>
              <a:gs pos="100000">
                <a:srgbClr val="FFF8D9"/>
              </a:gs>
            </a:gsLst>
            <a:lin ang="16200038" scaled="0"/>
          </a:gradFill>
          <a:ln cap="flat" cmpd="sng" w="9525">
            <a:solidFill>
              <a:srgbClr val="F0B125"/>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45700" lIns="91425" rIns="91425" wrap="square" tIns="45700">
            <a:noAutofit/>
          </a:bodyPr>
          <a:lstStyle/>
          <a:p>
            <a:pPr indent="-342900" lvl="0" marL="342900" marR="0" rtl="0" algn="ctr">
              <a:spcBef>
                <a:spcPts val="0"/>
              </a:spcBef>
              <a:spcAft>
                <a:spcPts val="0"/>
              </a:spcAft>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YES.</a:t>
            </a:r>
          </a:p>
          <a:p>
            <a:pPr indent="-342900" lvl="0" marL="342900" marR="0" rtl="0" algn="ctr">
              <a:spcBef>
                <a:spcPts val="800"/>
              </a:spcBef>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Paul meets all the requirements to be claimed      as a qualifying child.</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4" name="Shape 454"/>
        <p:cNvGrpSpPr/>
        <p:nvPr/>
      </p:nvGrpSpPr>
      <p:grpSpPr>
        <a:xfrm>
          <a:off x="0" y="0"/>
          <a:ext cx="0" cy="0"/>
          <a:chOff x="0" y="0"/>
          <a:chExt cx="0" cy="0"/>
        </a:xfrm>
      </p:grpSpPr>
      <p:sp>
        <p:nvSpPr>
          <p:cNvPr id="455" name="Shape 455"/>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What if the parents live apart?</a:t>
            </a:r>
          </a:p>
        </p:txBody>
      </p:sp>
      <p:sp>
        <p:nvSpPr>
          <p:cNvPr id="456" name="Shape 456"/>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The </a:t>
            </a:r>
            <a:r>
              <a:rPr b="1" i="1" lang="en-US" sz="4000" u="sng" cap="none" strike="noStrike">
                <a:solidFill>
                  <a:schemeClr val="dk1"/>
                </a:solidFill>
                <a:latin typeface="Questrial"/>
                <a:ea typeface="Questrial"/>
                <a:cs typeface="Questrial"/>
                <a:sym typeface="Questrial"/>
              </a:rPr>
              <a:t>custodial</a:t>
            </a:r>
            <a:r>
              <a:rPr b="0" i="0" lang="en-US" sz="4000" u="none" cap="none" strike="noStrike">
                <a:solidFill>
                  <a:schemeClr val="dk1"/>
                </a:solidFill>
                <a:latin typeface="Questrial"/>
                <a:ea typeface="Questrial"/>
                <a:cs typeface="Questrial"/>
                <a:sym typeface="Questrial"/>
              </a:rPr>
              <a:t> parent generally claims the dependency exemption for his/her child</a:t>
            </a: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The </a:t>
            </a:r>
            <a:r>
              <a:rPr b="1" i="1" lang="en-US" sz="4000" u="sng" cap="none" strike="noStrike">
                <a:solidFill>
                  <a:schemeClr val="dk1"/>
                </a:solidFill>
                <a:latin typeface="Questrial"/>
                <a:ea typeface="Questrial"/>
                <a:cs typeface="Questrial"/>
                <a:sym typeface="Questrial"/>
              </a:rPr>
              <a:t>noncustodial</a:t>
            </a:r>
            <a:r>
              <a:rPr b="1" i="0" lang="en-US" sz="4000" u="none" cap="none" strike="noStrike">
                <a:solidFill>
                  <a:schemeClr val="dk1"/>
                </a:solidFill>
                <a:latin typeface="Questrial"/>
                <a:ea typeface="Questrial"/>
                <a:cs typeface="Questrial"/>
                <a:sym typeface="Questrial"/>
              </a:rPr>
              <a:t> </a:t>
            </a:r>
            <a:r>
              <a:rPr b="0" i="0" lang="en-US" sz="4000" u="none" cap="none" strike="noStrike">
                <a:solidFill>
                  <a:schemeClr val="dk1"/>
                </a:solidFill>
                <a:latin typeface="Questrial"/>
                <a:ea typeface="Questrial"/>
                <a:cs typeface="Questrial"/>
                <a:sym typeface="Questrial"/>
              </a:rPr>
              <a:t>parent can claim the exemption if the parents have signed an agreement</a:t>
            </a:r>
          </a:p>
          <a:p>
            <a:pPr indent="-285750" lvl="1" marL="742950" marR="0" rtl="0" algn="l">
              <a:spcBef>
                <a:spcPts val="720"/>
              </a:spcBef>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Form 8332 (REQUIRED for post-2008 divorce)</a:t>
            </a:r>
          </a:p>
        </p:txBody>
      </p:sp>
      <p:sp>
        <p:nvSpPr>
          <p:cNvPr id="457" name="Shape 457"/>
          <p:cNvSpPr/>
          <p:nvPr/>
        </p:nvSpPr>
        <p:spPr>
          <a:xfrm>
            <a:off x="502275" y="5785491"/>
            <a:ext cx="11187600" cy="9426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med" w="med" type="none"/>
            <a:tailEnd len="med" w="med" type="none"/>
          </a:ln>
          <a:effectLst>
            <a:outerShdw blurRad="40000" rotWithShape="0" dir="5400000" dist="20000">
              <a:srgbClr val="000000">
                <a:alpha val="37650"/>
              </a:srgbClr>
            </a:outerShdw>
          </a:effectLst>
        </p:spPr>
        <p:txBody>
          <a:bodyPr anchorCtr="0" anchor="t" bIns="45700" lIns="91425" rIns="91425" wrap="square" tIns="45700">
            <a:noAutofit/>
          </a:bodyPr>
          <a:lstStyle/>
          <a:p>
            <a:pPr indent="0" lvl="0" marL="0" marR="0" rtl="0" algn="ctr">
              <a:spcBef>
                <a:spcPts val="0"/>
              </a:spcBef>
              <a:buNone/>
            </a:pPr>
            <a:r>
              <a:rPr b="1" lang="en-US" sz="2800">
                <a:solidFill>
                  <a:schemeClr val="accent3"/>
                </a:solidFill>
                <a:latin typeface="Questrial"/>
                <a:ea typeface="Questrial"/>
                <a:cs typeface="Questrial"/>
                <a:sym typeface="Questrial"/>
              </a:rPr>
              <a:t>This situation is complicated to determine. </a:t>
            </a:r>
          </a:p>
          <a:p>
            <a:pPr indent="0" lvl="0" marL="0" marR="0" rtl="0" algn="ctr">
              <a:spcBef>
                <a:spcPts val="0"/>
              </a:spcBef>
              <a:buNone/>
            </a:pPr>
            <a:r>
              <a:rPr b="1" lang="en-US" sz="2800" u="sng">
                <a:solidFill>
                  <a:schemeClr val="accent3"/>
                </a:solidFill>
                <a:latin typeface="Questrial"/>
                <a:ea typeface="Questrial"/>
                <a:cs typeface="Questrial"/>
                <a:sym typeface="Questrial"/>
              </a:rPr>
              <a:t>SEE YOUR SITE COORDINATOR</a:t>
            </a:r>
            <a:r>
              <a:rPr b="1" lang="en-US" sz="2800">
                <a:solidFill>
                  <a:schemeClr val="accent3"/>
                </a:solidFill>
                <a:latin typeface="Questrial"/>
                <a:ea typeface="Questrial"/>
                <a:cs typeface="Questrial"/>
                <a:sym typeface="Questrial"/>
              </a:rPr>
              <a:t>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
                                            <p:txEl>
                                              <p:pRg end="0" st="0"/>
                                            </p:txEl>
                                          </p:spTgt>
                                        </p:tgtEl>
                                        <p:attrNameLst>
                                          <p:attrName>style.visibility</p:attrName>
                                        </p:attrNameLst>
                                      </p:cBhvr>
                                      <p:to>
                                        <p:strVal val="visible"/>
                                      </p:to>
                                    </p:set>
                                    <p:animEffect filter="fade" transition="in">
                                      <p:cBhvr>
                                        <p:cTn dur="500"/>
                                        <p:tgtEl>
                                          <p:spTgt spid="45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
                                            <p:txEl>
                                              <p:pRg end="1" st="1"/>
                                            </p:txEl>
                                          </p:spTgt>
                                        </p:tgtEl>
                                        <p:attrNameLst>
                                          <p:attrName>style.visibility</p:attrName>
                                        </p:attrNameLst>
                                      </p:cBhvr>
                                      <p:to>
                                        <p:strVal val="visible"/>
                                      </p:to>
                                    </p:set>
                                    <p:animEffect filter="fade" transition="in">
                                      <p:cBhvr>
                                        <p:cTn dur="500"/>
                                        <p:tgtEl>
                                          <p:spTgt spid="45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
                                            <p:txEl>
                                              <p:pRg end="2" st="2"/>
                                            </p:txEl>
                                          </p:spTgt>
                                        </p:tgtEl>
                                        <p:attrNameLst>
                                          <p:attrName>style.visibility</p:attrName>
                                        </p:attrNameLst>
                                      </p:cBhvr>
                                      <p:to>
                                        <p:strVal val="visible"/>
                                      </p:to>
                                    </p:set>
                                    <p:animEffect filter="fade" transition="in">
                                      <p:cBhvr>
                                        <p:cTn dur="500"/>
                                        <p:tgtEl>
                                          <p:spTgt spid="45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57"/>
                                        </p:tgtEl>
                                        <p:attrNameLst>
                                          <p:attrName>style.visibility</p:attrName>
                                        </p:attrNameLst>
                                      </p:cBhvr>
                                      <p:to>
                                        <p:strVal val="visible"/>
                                      </p:to>
                                    </p:set>
                                    <p:anim calcmode="lin" valueType="num">
                                      <p:cBhvr additive="base">
                                        <p:cTn dur="500"/>
                                        <p:tgtEl>
                                          <p:spTgt spid="457"/>
                                        </p:tgtEl>
                                        <p:attrNameLst>
                                          <p:attrName>ppt_w</p:attrName>
                                        </p:attrNameLst>
                                      </p:cBhvr>
                                      <p:tavLst>
                                        <p:tav fmla="" tm="0">
                                          <p:val>
                                            <p:strVal val="0"/>
                                          </p:val>
                                        </p:tav>
                                        <p:tav fmla="" tm="100000">
                                          <p:val>
                                            <p:strVal val="#ppt_w"/>
                                          </p:val>
                                        </p:tav>
                                      </p:tavLst>
                                    </p:anim>
                                    <p:anim calcmode="lin" valueType="num">
                                      <p:cBhvr additive="base">
                                        <p:cTn dur="500"/>
                                        <p:tgtEl>
                                          <p:spTgt spid="45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2" name="Shape 462"/>
        <p:cNvGrpSpPr/>
        <p:nvPr/>
      </p:nvGrpSpPr>
      <p:grpSpPr>
        <a:xfrm>
          <a:off x="0" y="0"/>
          <a:ext cx="0" cy="0"/>
          <a:chOff x="0" y="0"/>
          <a:chExt cx="0" cy="0"/>
        </a:xfrm>
      </p:grpSpPr>
      <p:sp>
        <p:nvSpPr>
          <p:cNvPr id="463" name="Shape 463"/>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Exercise</a:t>
            </a:r>
          </a:p>
        </p:txBody>
      </p:sp>
      <p:sp>
        <p:nvSpPr>
          <p:cNvPr id="464" name="Shape 464"/>
          <p:cNvSpPr txBox="1"/>
          <p:nvPr>
            <p:ph idx="1" type="body"/>
          </p:nvPr>
        </p:nvSpPr>
        <p:spPr>
          <a:xfrm>
            <a:off x="609600" y="1600203"/>
            <a:ext cx="10972800" cy="45261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45700" lIns="91425" rIns="91425" wrap="square" tIns="45700">
            <a:noAutofit/>
          </a:bodyPr>
          <a:lstStyle/>
          <a:p>
            <a:pPr indent="-342900" lvl="0" marL="342900" marR="0" rtl="0" algn="ctr">
              <a:lnSpc>
                <a:spcPct val="90000"/>
              </a:lnSpc>
              <a:spcBef>
                <a:spcPts val="0"/>
              </a:spcBef>
              <a:spcAft>
                <a:spcPts val="0"/>
              </a:spcAft>
              <a:buClr>
                <a:srgbClr val="000000"/>
              </a:buClr>
              <a:buFont typeface="Noto Sans Symbols"/>
              <a:buNone/>
            </a:pPr>
            <a:r>
              <a:rPr b="1" i="0" lang="en-US" sz="4000" u="none" cap="none" strike="noStrike">
                <a:solidFill>
                  <a:schemeClr val="dk1"/>
                </a:solidFill>
                <a:latin typeface="Questrial"/>
                <a:ea typeface="Questrial"/>
                <a:cs typeface="Questrial"/>
                <a:sym typeface="Questrial"/>
              </a:rPr>
              <a:t>Roderick, age 29, lives with his uncle.  Last year, he worked part-time and earned $2,100.  His uncle provided for the rest of his support, including rent and household costs.</a:t>
            </a:r>
          </a:p>
          <a:p>
            <a:pPr indent="-342900" lvl="0" marL="342900" marR="0" rtl="0" algn="ctr">
              <a:lnSpc>
                <a:spcPct val="90000"/>
              </a:lnSpc>
              <a:spcBef>
                <a:spcPts val="800"/>
              </a:spcBef>
              <a:spcAft>
                <a:spcPts val="0"/>
              </a:spcAft>
              <a:buClr>
                <a:srgbClr val="000000"/>
              </a:buClr>
              <a:buFont typeface="Noto Sans Symbols"/>
              <a:buNone/>
            </a:pPr>
            <a:r>
              <a:rPr b="1" i="0" lang="en-US" sz="4000" u="none" cap="none" strike="noStrike">
                <a:solidFill>
                  <a:schemeClr val="dk1"/>
                </a:solidFill>
                <a:latin typeface="Questrial"/>
                <a:ea typeface="Questrial"/>
                <a:cs typeface="Questrial"/>
                <a:sym typeface="Questrial"/>
              </a:rPr>
              <a:t>  </a:t>
            </a:r>
          </a:p>
          <a:p>
            <a:pPr indent="-342900" lvl="0" marL="342900" marR="0" rtl="0" algn="ctr">
              <a:lnSpc>
                <a:spcPct val="90000"/>
              </a:lnSpc>
              <a:spcBef>
                <a:spcPts val="800"/>
              </a:spcBef>
              <a:buClr>
                <a:srgbClr val="000000"/>
              </a:buClr>
              <a:buFont typeface="Noto Sans Symbols"/>
              <a:buNone/>
            </a:pPr>
            <a:r>
              <a:rPr b="1" i="0" lang="en-US" sz="4000" u="none" cap="none" strike="noStrike">
                <a:solidFill>
                  <a:schemeClr val="dk1"/>
                </a:solidFill>
                <a:latin typeface="Questrial"/>
                <a:ea typeface="Questrial"/>
                <a:cs typeface="Questrial"/>
                <a:sym typeface="Questrial"/>
              </a:rPr>
              <a:t>Can his uncle claim Roderick as a dependent?   Can Roderick claim a personal exemption?</a:t>
            </a: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8" name="Shape 468"/>
        <p:cNvGrpSpPr/>
        <p:nvPr/>
      </p:nvGrpSpPr>
      <p:grpSpPr>
        <a:xfrm>
          <a:off x="0" y="0"/>
          <a:ext cx="0" cy="0"/>
          <a:chOff x="0" y="0"/>
          <a:chExt cx="0" cy="0"/>
        </a:xfrm>
      </p:grpSpPr>
      <p:sp>
        <p:nvSpPr>
          <p:cNvPr id="469" name="Shape 469"/>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Exercise – Answer</a:t>
            </a:r>
          </a:p>
        </p:txBody>
      </p:sp>
      <p:sp>
        <p:nvSpPr>
          <p:cNvPr id="470" name="Shape 470"/>
          <p:cNvSpPr txBox="1"/>
          <p:nvPr>
            <p:ph idx="1" type="body"/>
          </p:nvPr>
        </p:nvSpPr>
        <p:spPr>
          <a:xfrm>
            <a:off x="609600" y="1600200"/>
            <a:ext cx="10972800" cy="4705200"/>
          </a:xfrm>
          <a:prstGeom prst="rect">
            <a:avLst/>
          </a:prstGeom>
          <a:gradFill>
            <a:gsLst>
              <a:gs pos="0">
                <a:srgbClr val="FFE57F"/>
              </a:gs>
              <a:gs pos="35000">
                <a:srgbClr val="FFEBA5"/>
              </a:gs>
              <a:gs pos="100000">
                <a:srgbClr val="FFF8D9"/>
              </a:gs>
            </a:gsLst>
            <a:lin ang="16200038" scaled="0"/>
          </a:gradFill>
          <a:ln cap="flat" cmpd="sng" w="9525">
            <a:solidFill>
              <a:srgbClr val="F0B125"/>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45700" lIns="91425" rIns="91425" wrap="square" tIns="45700">
            <a:noAutofit/>
          </a:bodyPr>
          <a:lstStyle/>
          <a:p>
            <a:pPr indent="-342900" lvl="0" marL="342900" marR="0" rtl="0" algn="ctr">
              <a:lnSpc>
                <a:spcPct val="80000"/>
              </a:lnSpc>
              <a:spcBef>
                <a:spcPts val="0"/>
              </a:spcBef>
              <a:spcAft>
                <a:spcPts val="0"/>
              </a:spcAft>
              <a:buClr>
                <a:srgbClr val="000000"/>
              </a:buClr>
              <a:buFont typeface="Noto Sans Symbols"/>
              <a:buNone/>
            </a:pPr>
            <a:r>
              <a:rPr b="1" i="0" lang="en-US" sz="4000" u="none" cap="none" strike="noStrike">
                <a:solidFill>
                  <a:srgbClr val="CA8F0C"/>
                </a:solidFill>
                <a:latin typeface="Questrial"/>
                <a:ea typeface="Questrial"/>
                <a:cs typeface="Questrial"/>
                <a:sym typeface="Questrial"/>
              </a:rPr>
              <a:t>YES.</a:t>
            </a:r>
          </a:p>
          <a:p>
            <a:pPr indent="-342900" lvl="0" marL="342900" marR="0" rtl="0" algn="ctr">
              <a:lnSpc>
                <a:spcPct val="80000"/>
              </a:lnSpc>
              <a:spcBef>
                <a:spcPts val="800"/>
              </a:spcBef>
              <a:spcAft>
                <a:spcPts val="0"/>
              </a:spcAft>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His uncle can claim Roderick as a qualifying relative. </a:t>
            </a:r>
          </a:p>
          <a:p>
            <a:pPr indent="-342900" lvl="0" marL="342900" marR="0" rtl="0" algn="ctr">
              <a:lnSpc>
                <a:spcPct val="80000"/>
              </a:lnSpc>
              <a:spcBef>
                <a:spcPts val="800"/>
              </a:spcBef>
              <a:spcAft>
                <a:spcPts val="0"/>
              </a:spcAft>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 </a:t>
            </a:r>
          </a:p>
          <a:p>
            <a:pPr indent="-342900" lvl="0" marL="342900" marR="0" rtl="0" algn="ctr">
              <a:lnSpc>
                <a:spcPct val="80000"/>
              </a:lnSpc>
              <a:spcBef>
                <a:spcPts val="800"/>
              </a:spcBef>
              <a:spcAft>
                <a:spcPts val="0"/>
              </a:spcAft>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NO.</a:t>
            </a:r>
          </a:p>
          <a:p>
            <a:pPr indent="-342900" lvl="0" marL="342900" marR="0" rtl="0" algn="ctr">
              <a:lnSpc>
                <a:spcPct val="80000"/>
              </a:lnSpc>
              <a:spcBef>
                <a:spcPts val="800"/>
              </a:spcBef>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Roderick cannot claim a personal exemption because he can be claimed as a dependent.</a:t>
            </a:r>
          </a:p>
        </p:txBody>
      </p:sp>
    </p:spTree>
  </p:cSld>
  <p:clrMapOvr>
    <a:masterClrMapping/>
  </p:clrMapOvr>
  <p:transition spd="med">
    <p:fade thruBlk="1"/>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5" name="Shape 475"/>
        <p:cNvGrpSpPr/>
        <p:nvPr/>
      </p:nvGrpSpPr>
      <p:grpSpPr>
        <a:xfrm>
          <a:off x="0" y="0"/>
          <a:ext cx="0" cy="0"/>
          <a:chOff x="0" y="0"/>
          <a:chExt cx="0" cy="0"/>
        </a:xfrm>
      </p:grpSpPr>
      <p:sp>
        <p:nvSpPr>
          <p:cNvPr id="476" name="Shape 476"/>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Exercise</a:t>
            </a:r>
          </a:p>
        </p:txBody>
      </p:sp>
      <p:sp>
        <p:nvSpPr>
          <p:cNvPr id="477" name="Shape 477"/>
          <p:cNvSpPr txBox="1"/>
          <p:nvPr>
            <p:ph idx="1" type="body"/>
          </p:nvPr>
        </p:nvSpPr>
        <p:spPr>
          <a:xfrm>
            <a:off x="609600" y="1600203"/>
            <a:ext cx="10972800" cy="45261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0" lIns="0" rIns="0" wrap="square" tIns="0">
            <a:noAutofit/>
          </a:bodyPr>
          <a:lstStyle/>
          <a:p>
            <a:pPr indent="-342900" lvl="0" marL="342900" marR="0" rtl="0" algn="ctr">
              <a:spcBef>
                <a:spcPts val="0"/>
              </a:spcBef>
              <a:buClr>
                <a:srgbClr val="000000"/>
              </a:buClr>
              <a:buFont typeface="Noto Sans Symbols"/>
              <a:buNone/>
            </a:pPr>
            <a:r>
              <a:rPr b="1" i="0" lang="en-US" sz="4000" u="none" cap="none" strike="noStrike">
                <a:solidFill>
                  <a:schemeClr val="dk1"/>
                </a:solidFill>
                <a:latin typeface="Questrial"/>
                <a:ea typeface="Questrial"/>
                <a:cs typeface="Questrial"/>
                <a:sym typeface="Questrial"/>
              </a:rPr>
              <a:t>Gina Brown provides all support for her uncle.  Uncle Jim is unmarried, 72 years old, and lives in another city.  He has no gross income for the calendar year. Can Gina claim Uncle Jim as a dependent?</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Shape 73"/>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The </a:t>
            </a:r>
            <a:r>
              <a:rPr lang="en-US"/>
              <a:t>i</a:t>
            </a:r>
            <a:r>
              <a:rPr b="1" i="0" lang="en-US" sz="4800" u="none" cap="none" strike="noStrike">
                <a:solidFill>
                  <a:schemeClr val="dk2"/>
                </a:solidFill>
                <a:latin typeface="Questrial"/>
                <a:ea typeface="Questrial"/>
                <a:cs typeface="Questrial"/>
                <a:sym typeface="Questrial"/>
              </a:rPr>
              <a:t>mpact SaveFirst Volunteers </a:t>
            </a:r>
          </a:p>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will have this </a:t>
            </a:r>
            <a:r>
              <a:rPr lang="en-US"/>
              <a:t>s</a:t>
            </a:r>
            <a:r>
              <a:rPr b="1" i="0" lang="en-US" sz="4800" u="none" cap="none" strike="noStrike">
                <a:solidFill>
                  <a:schemeClr val="dk2"/>
                </a:solidFill>
                <a:latin typeface="Questrial"/>
                <a:ea typeface="Questrial"/>
                <a:cs typeface="Questrial"/>
                <a:sym typeface="Questrial"/>
              </a:rPr>
              <a:t>eason</a:t>
            </a:r>
          </a:p>
        </p:txBody>
      </p:sp>
      <p:sp>
        <p:nvSpPr>
          <p:cNvPr id="74" name="Shape 74"/>
          <p:cNvSpPr txBox="1"/>
          <p:nvPr>
            <p:ph idx="1" type="body"/>
          </p:nvPr>
        </p:nvSpPr>
        <p:spPr>
          <a:xfrm>
            <a:off x="609600" y="1600203"/>
            <a:ext cx="10972800" cy="4928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Serve </a:t>
            </a:r>
            <a:r>
              <a:rPr lang="en-US"/>
              <a:t>more than</a:t>
            </a:r>
            <a:r>
              <a:rPr b="0" i="0" lang="en-US" sz="4000" u="none" cap="none" strike="noStrike">
                <a:solidFill>
                  <a:schemeClr val="dk1"/>
                </a:solidFill>
                <a:latin typeface="Questrial"/>
                <a:ea typeface="Questrial"/>
                <a:cs typeface="Questrial"/>
                <a:sym typeface="Questrial"/>
              </a:rPr>
              <a:t> </a:t>
            </a:r>
            <a:r>
              <a:rPr lang="en-US"/>
              <a:t>9,200 </a:t>
            </a:r>
            <a:r>
              <a:rPr b="0" i="0" lang="en-US" sz="4000" u="none" cap="none" strike="noStrike">
                <a:solidFill>
                  <a:schemeClr val="dk1"/>
                </a:solidFill>
                <a:latin typeface="Questrial"/>
                <a:ea typeface="Questrial"/>
                <a:cs typeface="Questrial"/>
                <a:sym typeface="Questrial"/>
              </a:rPr>
              <a:t>families this year</a:t>
            </a: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Save families over $</a:t>
            </a:r>
            <a:r>
              <a:rPr lang="en-US"/>
              <a:t>4</a:t>
            </a:r>
            <a:r>
              <a:rPr b="0" i="0" lang="en-US" sz="4000" u="none" cap="none" strike="noStrike">
                <a:solidFill>
                  <a:schemeClr val="dk1"/>
                </a:solidFill>
                <a:latin typeface="Questrial"/>
                <a:ea typeface="Questrial"/>
                <a:cs typeface="Questrial"/>
                <a:sym typeface="Questrial"/>
              </a:rPr>
              <a:t>.</a:t>
            </a:r>
            <a:r>
              <a:rPr lang="en-US"/>
              <a:t>2</a:t>
            </a:r>
            <a:r>
              <a:rPr b="0" i="0" lang="en-US" sz="4000" u="none" cap="none" strike="noStrike">
                <a:solidFill>
                  <a:schemeClr val="dk1"/>
                </a:solidFill>
                <a:latin typeface="Questrial"/>
                <a:ea typeface="Questrial"/>
                <a:cs typeface="Questrial"/>
                <a:sym typeface="Questrial"/>
              </a:rPr>
              <a:t> million in commercial fees</a:t>
            </a: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Provide a quality, reliable service and an alternative to a costly, predatory industry for hard-working families</a:t>
            </a:r>
          </a:p>
          <a:p>
            <a:pPr indent="-342900" lvl="0" marL="342900" marR="0" rtl="0" algn="l">
              <a:spcBef>
                <a:spcPts val="800"/>
              </a:spcBef>
              <a:buClr>
                <a:schemeClr val="dk1"/>
              </a:buClr>
              <a:buSzPts val="4000"/>
              <a:buFont typeface="Noto Sans Symbols"/>
              <a:buChar char="➢"/>
            </a:pPr>
            <a:r>
              <a:rPr b="0" i="0" lang="en-US" sz="4000" u="sng" cap="none" strike="noStrike">
                <a:solidFill>
                  <a:schemeClr val="hlink"/>
                </a:solidFill>
                <a:latin typeface="Questrial"/>
                <a:ea typeface="Questrial"/>
                <a:cs typeface="Questrial"/>
                <a:sym typeface="Questrial"/>
                <a:hlinkClick r:id="rId3"/>
              </a:rPr>
              <a:t>SaveFirst: An Initiative of Impact America</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2" name="Shape 482"/>
        <p:cNvGrpSpPr/>
        <p:nvPr/>
      </p:nvGrpSpPr>
      <p:grpSpPr>
        <a:xfrm>
          <a:off x="0" y="0"/>
          <a:ext cx="0" cy="0"/>
          <a:chOff x="0" y="0"/>
          <a:chExt cx="0" cy="0"/>
        </a:xfrm>
      </p:grpSpPr>
      <p:sp>
        <p:nvSpPr>
          <p:cNvPr id="483" name="Shape 483"/>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Exercise - Answer</a:t>
            </a:r>
          </a:p>
        </p:txBody>
      </p:sp>
      <p:sp>
        <p:nvSpPr>
          <p:cNvPr id="484" name="Shape 484"/>
          <p:cNvSpPr txBox="1"/>
          <p:nvPr>
            <p:ph idx="1" type="body"/>
          </p:nvPr>
        </p:nvSpPr>
        <p:spPr>
          <a:xfrm>
            <a:off x="609600" y="1600203"/>
            <a:ext cx="10972800" cy="4526100"/>
          </a:xfrm>
          <a:prstGeom prst="rect">
            <a:avLst/>
          </a:prstGeom>
          <a:gradFill>
            <a:gsLst>
              <a:gs pos="0">
                <a:srgbClr val="FFE57F"/>
              </a:gs>
              <a:gs pos="35000">
                <a:srgbClr val="FFEBA5"/>
              </a:gs>
              <a:gs pos="100000">
                <a:srgbClr val="FFF8D9"/>
              </a:gs>
            </a:gsLst>
            <a:lin ang="16200038" scaled="0"/>
          </a:gradFill>
          <a:ln cap="flat" cmpd="sng" w="9525">
            <a:solidFill>
              <a:srgbClr val="F0B125"/>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0" lIns="0" rIns="0" wrap="square" tIns="0">
            <a:noAutofit/>
          </a:bodyPr>
          <a:lstStyle/>
          <a:p>
            <a:pPr indent="-342900" lvl="0" marL="342900" marR="0" rtl="0" algn="ctr">
              <a:lnSpc>
                <a:spcPct val="90000"/>
              </a:lnSpc>
              <a:spcBef>
                <a:spcPts val="0"/>
              </a:spcBef>
              <a:spcAft>
                <a:spcPts val="0"/>
              </a:spcAft>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YES.  </a:t>
            </a:r>
          </a:p>
          <a:p>
            <a:pPr indent="-342900" lvl="0" marL="342900" marR="0" rtl="0" algn="ctr">
              <a:lnSpc>
                <a:spcPct val="90000"/>
              </a:lnSpc>
              <a:spcBef>
                <a:spcPts val="800"/>
              </a:spcBef>
              <a:spcAft>
                <a:spcPts val="0"/>
              </a:spcAft>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Jim meets all of the requirements to be </a:t>
            </a:r>
          </a:p>
          <a:p>
            <a:pPr indent="-342900" lvl="0" marL="342900" marR="0" rtl="0" algn="ctr">
              <a:lnSpc>
                <a:spcPct val="90000"/>
              </a:lnSpc>
              <a:spcBef>
                <a:spcPts val="800"/>
              </a:spcBef>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a qualifying relative of Gina.</a:t>
            </a:r>
          </a:p>
        </p:txBody>
      </p:sp>
    </p:spTree>
  </p:cSld>
  <p:clrMapOvr>
    <a:masterClrMapping/>
  </p:clrMapOvr>
  <p:transition spd="med">
    <p:fade thruBlk="1"/>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8" name="Shape 488"/>
        <p:cNvGrpSpPr/>
        <p:nvPr/>
      </p:nvGrpSpPr>
      <p:grpSpPr>
        <a:xfrm>
          <a:off x="0" y="0"/>
          <a:ext cx="0" cy="0"/>
          <a:chOff x="0" y="0"/>
          <a:chExt cx="0" cy="0"/>
        </a:xfrm>
      </p:grpSpPr>
      <p:pic>
        <p:nvPicPr>
          <p:cNvPr descr="Impact-logo_SaveFirst-green.eps" id="489" name="Shape 489"/>
          <p:cNvPicPr preferRelativeResize="0"/>
          <p:nvPr/>
        </p:nvPicPr>
        <p:blipFill rotWithShape="1">
          <a:blip r:embed="rId3">
            <a:alphaModFix/>
          </a:blip>
          <a:srcRect b="34976" l="19563" r="20645" t="31741"/>
          <a:stretch/>
        </p:blipFill>
        <p:spPr>
          <a:xfrm>
            <a:off x="1440089" y="625475"/>
            <a:ext cx="9264600" cy="4243500"/>
          </a:xfrm>
          <a:prstGeom prst="rect">
            <a:avLst/>
          </a:prstGeom>
          <a:noFill/>
          <a:ln>
            <a:noFill/>
          </a:ln>
        </p:spPr>
      </p:pic>
      <p:sp>
        <p:nvSpPr>
          <p:cNvPr id="490" name="Shape 490"/>
          <p:cNvSpPr/>
          <p:nvPr/>
        </p:nvSpPr>
        <p:spPr>
          <a:xfrm>
            <a:off x="1524003" y="-184666"/>
            <a:ext cx="184800" cy="369300"/>
          </a:xfrm>
          <a:prstGeom prst="rect">
            <a:avLst/>
          </a:prstGeom>
          <a:noFill/>
          <a:ln>
            <a:noFill/>
          </a:ln>
        </p:spPr>
        <p:txBody>
          <a:bodyPr anchorCtr="0" anchor="ctr"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491" name="Shape 491"/>
          <p:cNvSpPr/>
          <p:nvPr/>
        </p:nvSpPr>
        <p:spPr>
          <a:xfrm>
            <a:off x="1587500" y="-136525"/>
            <a:ext cx="304800" cy="30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492" name="Shape 492"/>
          <p:cNvSpPr/>
          <p:nvPr/>
        </p:nvSpPr>
        <p:spPr>
          <a:xfrm>
            <a:off x="1739900" y="15875"/>
            <a:ext cx="304800" cy="30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493" name="Shape 493"/>
          <p:cNvSpPr/>
          <p:nvPr/>
        </p:nvSpPr>
        <p:spPr>
          <a:xfrm>
            <a:off x="1892300" y="168275"/>
            <a:ext cx="304800" cy="30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id="494" name="Shape 494"/>
          <p:cNvSpPr txBox="1"/>
          <p:nvPr/>
        </p:nvSpPr>
        <p:spPr>
          <a:xfrm>
            <a:off x="-1461427" y="1481721"/>
            <a:ext cx="184800" cy="3693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id="495" name="Shape 495"/>
          <p:cNvSpPr txBox="1"/>
          <p:nvPr/>
        </p:nvSpPr>
        <p:spPr>
          <a:xfrm>
            <a:off x="1708732" y="5173794"/>
            <a:ext cx="8727300" cy="10122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lang="en-US" sz="5400">
                <a:solidFill>
                  <a:schemeClr val="dk2"/>
                </a:solidFill>
                <a:latin typeface="Questrial"/>
                <a:ea typeface="Questrial"/>
                <a:cs typeface="Questrial"/>
                <a:sym typeface="Questrial"/>
              </a:rPr>
              <a:t>Filing Status</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9" name="Shape 499"/>
        <p:cNvGrpSpPr/>
        <p:nvPr/>
      </p:nvGrpSpPr>
      <p:grpSpPr>
        <a:xfrm>
          <a:off x="0" y="0"/>
          <a:ext cx="0" cy="0"/>
          <a:chOff x="0" y="0"/>
          <a:chExt cx="0" cy="0"/>
        </a:xfrm>
      </p:grpSpPr>
      <p:sp>
        <p:nvSpPr>
          <p:cNvPr id="500" name="Shape 500"/>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Filing Status Objectives</a:t>
            </a:r>
          </a:p>
        </p:txBody>
      </p:sp>
      <p:sp>
        <p:nvSpPr>
          <p:cNvPr id="501" name="Shape 501"/>
          <p:cNvSpPr txBox="1"/>
          <p:nvPr>
            <p:ph idx="1" type="body"/>
          </p:nvPr>
        </p:nvSpPr>
        <p:spPr>
          <a:xfrm>
            <a:off x="609600" y="1600204"/>
            <a:ext cx="10972800" cy="26127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med" w="med" type="none"/>
            <a:tailEnd len="med" w="med" type="none"/>
          </a:ln>
          <a:effectLst>
            <a:outerShdw blurRad="40000" rotWithShape="0" dir="5400000" dist="20000">
              <a:srgbClr val="000000">
                <a:alpha val="37650"/>
              </a:srgbClr>
            </a:outerShdw>
          </a:effectLst>
        </p:spPr>
        <p:txBody>
          <a:bodyPr anchorCtr="0" anchor="t" bIns="45700" lIns="91425" rIns="91425" wrap="square" tIns="45700">
            <a:noAutofit/>
          </a:bodyPr>
          <a:lstStyle/>
          <a:p>
            <a:pPr indent="-342900" lvl="0" marL="342900" marR="0" rtl="0" algn="l">
              <a:spcBef>
                <a:spcPts val="0"/>
              </a:spcBef>
              <a:spcAft>
                <a:spcPts val="0"/>
              </a:spcAft>
              <a:buClr>
                <a:schemeClr val="accent3"/>
              </a:buClr>
              <a:buSzPts val="4000"/>
              <a:buFont typeface="Noto Sans Symbols"/>
              <a:buChar char="➢"/>
            </a:pPr>
            <a:r>
              <a:rPr b="1" i="0" lang="en-US" sz="4000" u="none" cap="none" strike="noStrike">
                <a:solidFill>
                  <a:schemeClr val="accent3"/>
                </a:solidFill>
                <a:latin typeface="Questrial"/>
                <a:ea typeface="Questrial"/>
                <a:cs typeface="Questrial"/>
                <a:sym typeface="Questrial"/>
              </a:rPr>
              <a:t>After completing this section, the volunteer will be able to:</a:t>
            </a:r>
          </a:p>
          <a:p>
            <a:pPr indent="-285750" lvl="1" marL="742950" marR="0" rtl="0" algn="l">
              <a:spcBef>
                <a:spcPts val="720"/>
              </a:spcBef>
              <a:buClr>
                <a:schemeClr val="accent3"/>
              </a:buClr>
              <a:buSzPts val="3600"/>
              <a:buFont typeface="Arial"/>
              <a:buChar char="•"/>
            </a:pPr>
            <a:r>
              <a:rPr b="1" i="0" lang="en-US" sz="3600" u="none" cap="none" strike="noStrike">
                <a:solidFill>
                  <a:schemeClr val="accent3"/>
                </a:solidFill>
                <a:latin typeface="Questrial"/>
                <a:ea typeface="Questrial"/>
                <a:cs typeface="Questrial"/>
                <a:sym typeface="Questrial"/>
              </a:rPr>
              <a:t>Choose the most advantageous (and allowable) filing status for a taxpayer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1">
                                            <p:txEl>
                                              <p:pRg end="0" st="0"/>
                                            </p:txEl>
                                          </p:spTgt>
                                        </p:tgtEl>
                                        <p:attrNameLst>
                                          <p:attrName>style.visibility</p:attrName>
                                        </p:attrNameLst>
                                      </p:cBhvr>
                                      <p:to>
                                        <p:strVal val="visible"/>
                                      </p:to>
                                    </p:set>
                                    <p:animEffect filter="fade" transition="in">
                                      <p:cBhvr>
                                        <p:cTn dur="1000"/>
                                        <p:tgtEl>
                                          <p:spTgt spid="5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1">
                                            <p:txEl>
                                              <p:pRg end="1" st="1"/>
                                            </p:txEl>
                                          </p:spTgt>
                                        </p:tgtEl>
                                        <p:attrNameLst>
                                          <p:attrName>style.visibility</p:attrName>
                                        </p:attrNameLst>
                                      </p:cBhvr>
                                      <p:to>
                                        <p:strVal val="visible"/>
                                      </p:to>
                                    </p:set>
                                    <p:animEffect filter="fade" transition="in">
                                      <p:cBhvr>
                                        <p:cTn dur="1000"/>
                                        <p:tgtEl>
                                          <p:spTgt spid="50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6" name="Shape 506"/>
        <p:cNvGrpSpPr/>
        <p:nvPr/>
      </p:nvGrpSpPr>
      <p:grpSpPr>
        <a:xfrm>
          <a:off x="0" y="0"/>
          <a:ext cx="0" cy="0"/>
          <a:chOff x="0" y="0"/>
          <a:chExt cx="0" cy="0"/>
        </a:xfrm>
      </p:grpSpPr>
      <p:sp>
        <p:nvSpPr>
          <p:cNvPr id="507" name="Shape 507"/>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Five Filing Statuses</a:t>
            </a:r>
          </a:p>
        </p:txBody>
      </p:sp>
      <p:sp>
        <p:nvSpPr>
          <p:cNvPr id="508" name="Shape 508"/>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Single</a:t>
            </a: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Married Filing Jointly</a:t>
            </a:r>
          </a:p>
          <a:p>
            <a:pPr indent="-342900" lvl="0" marL="342900" marR="0" rtl="0" algn="l">
              <a:spcBef>
                <a:spcPts val="800"/>
              </a:spcBef>
              <a:spcAft>
                <a:spcPts val="0"/>
              </a:spcAft>
              <a:buClr>
                <a:srgbClr val="980000"/>
              </a:buClr>
              <a:buSzPts val="4000"/>
              <a:buFont typeface="Noto Sans Symbols"/>
              <a:buChar char="➢"/>
            </a:pPr>
            <a:r>
              <a:rPr b="0" i="0" lang="en-US" sz="4000" u="none" cap="none" strike="noStrike">
                <a:solidFill>
                  <a:srgbClr val="980000"/>
                </a:solidFill>
                <a:latin typeface="Questrial"/>
                <a:ea typeface="Questrial"/>
                <a:cs typeface="Questrial"/>
                <a:sym typeface="Questrial"/>
              </a:rPr>
              <a:t>Married Filing Separately</a:t>
            </a: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Head of Household</a:t>
            </a: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Qualifying Widow(er) with Dependent Child</a:t>
            </a:r>
          </a:p>
          <a:p>
            <a:pPr indent="0" lvl="0" marL="0" marR="0" rtl="0" algn="l">
              <a:spcBef>
                <a:spcPts val="800"/>
              </a:spcBef>
              <a:spcAft>
                <a:spcPts val="0"/>
              </a:spcAft>
              <a:buClr>
                <a:schemeClr val="dk1"/>
              </a:buClr>
              <a:buFont typeface="Noto Sans Symbols"/>
              <a:buNone/>
            </a:pPr>
            <a:r>
              <a:t/>
            </a:r>
            <a:endParaRPr b="0" i="0" sz="4000" u="none" cap="none" strike="noStrike">
              <a:solidFill>
                <a:schemeClr val="dk1"/>
              </a:solidFill>
              <a:latin typeface="Questrial"/>
              <a:ea typeface="Questrial"/>
              <a:cs typeface="Questrial"/>
              <a:sym typeface="Questrial"/>
            </a:endParaRPr>
          </a:p>
          <a:p>
            <a:pPr indent="0" lvl="0" marL="0" marR="0" rtl="0" algn="l">
              <a:spcBef>
                <a:spcPts val="800"/>
              </a:spcBef>
              <a:buClr>
                <a:schemeClr val="dk1"/>
              </a:buClr>
              <a:buFont typeface="Noto Sans Symbols"/>
              <a:buNone/>
            </a:pPr>
            <a:r>
              <a:t/>
            </a:r>
            <a:endParaRPr b="0" i="0" sz="4000" u="none" cap="none" strike="noStrike">
              <a:solidFill>
                <a:schemeClr val="dk1"/>
              </a:solidFill>
              <a:latin typeface="Questrial"/>
              <a:ea typeface="Questrial"/>
              <a:cs typeface="Questrial"/>
              <a:sym typeface="Quest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8">
                                            <p:txEl>
                                              <p:pRg end="0" st="0"/>
                                            </p:txEl>
                                          </p:spTgt>
                                        </p:tgtEl>
                                        <p:attrNameLst>
                                          <p:attrName>style.visibility</p:attrName>
                                        </p:attrNameLst>
                                      </p:cBhvr>
                                      <p:to>
                                        <p:strVal val="visible"/>
                                      </p:to>
                                    </p:set>
                                    <p:animEffect filter="fade" transition="in">
                                      <p:cBhvr>
                                        <p:cTn dur="500"/>
                                        <p:tgtEl>
                                          <p:spTgt spid="50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8">
                                            <p:txEl>
                                              <p:pRg end="1" st="1"/>
                                            </p:txEl>
                                          </p:spTgt>
                                        </p:tgtEl>
                                        <p:attrNameLst>
                                          <p:attrName>style.visibility</p:attrName>
                                        </p:attrNameLst>
                                      </p:cBhvr>
                                      <p:to>
                                        <p:strVal val="visible"/>
                                      </p:to>
                                    </p:set>
                                    <p:animEffect filter="fade" transition="in">
                                      <p:cBhvr>
                                        <p:cTn dur="500"/>
                                        <p:tgtEl>
                                          <p:spTgt spid="50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8">
                                            <p:txEl>
                                              <p:pRg end="2" st="2"/>
                                            </p:txEl>
                                          </p:spTgt>
                                        </p:tgtEl>
                                        <p:attrNameLst>
                                          <p:attrName>style.visibility</p:attrName>
                                        </p:attrNameLst>
                                      </p:cBhvr>
                                      <p:to>
                                        <p:strVal val="visible"/>
                                      </p:to>
                                    </p:set>
                                    <p:animEffect filter="fade" transition="in">
                                      <p:cBhvr>
                                        <p:cTn dur="500"/>
                                        <p:tgtEl>
                                          <p:spTgt spid="50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8">
                                            <p:txEl>
                                              <p:pRg end="3" st="3"/>
                                            </p:txEl>
                                          </p:spTgt>
                                        </p:tgtEl>
                                        <p:attrNameLst>
                                          <p:attrName>style.visibility</p:attrName>
                                        </p:attrNameLst>
                                      </p:cBhvr>
                                      <p:to>
                                        <p:strVal val="visible"/>
                                      </p:to>
                                    </p:set>
                                    <p:animEffect filter="fade" transition="in">
                                      <p:cBhvr>
                                        <p:cTn dur="500"/>
                                        <p:tgtEl>
                                          <p:spTgt spid="50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8">
                                            <p:txEl>
                                              <p:pRg end="4" st="4"/>
                                            </p:txEl>
                                          </p:spTgt>
                                        </p:tgtEl>
                                        <p:attrNameLst>
                                          <p:attrName>style.visibility</p:attrName>
                                        </p:attrNameLst>
                                      </p:cBhvr>
                                      <p:to>
                                        <p:strVal val="visible"/>
                                      </p:to>
                                    </p:set>
                                    <p:animEffect filter="fade" transition="in">
                                      <p:cBhvr>
                                        <p:cTn dur="500"/>
                                        <p:tgtEl>
                                          <p:spTgt spid="50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8">
                                            <p:txEl>
                                              <p:pRg end="5" st="5"/>
                                            </p:txEl>
                                          </p:spTgt>
                                        </p:tgtEl>
                                        <p:attrNameLst>
                                          <p:attrName>style.visibility</p:attrName>
                                        </p:attrNameLst>
                                      </p:cBhvr>
                                      <p:to>
                                        <p:strVal val="visible"/>
                                      </p:to>
                                    </p:set>
                                    <p:animEffect filter="fade" transition="in">
                                      <p:cBhvr>
                                        <p:cTn dur="500"/>
                                        <p:tgtEl>
                                          <p:spTgt spid="50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8">
                                            <p:txEl>
                                              <p:pRg end="6" st="6"/>
                                            </p:txEl>
                                          </p:spTgt>
                                        </p:tgtEl>
                                        <p:attrNameLst>
                                          <p:attrName>style.visibility</p:attrName>
                                        </p:attrNameLst>
                                      </p:cBhvr>
                                      <p:to>
                                        <p:strVal val="visible"/>
                                      </p:to>
                                    </p:set>
                                    <p:animEffect filter="fade" transition="in">
                                      <p:cBhvr>
                                        <p:cTn dur="500"/>
                                        <p:tgtEl>
                                          <p:spTgt spid="508">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3" name="Shape 513"/>
        <p:cNvGrpSpPr/>
        <p:nvPr/>
      </p:nvGrpSpPr>
      <p:grpSpPr>
        <a:xfrm>
          <a:off x="0" y="0"/>
          <a:ext cx="0" cy="0"/>
          <a:chOff x="0" y="0"/>
          <a:chExt cx="0" cy="0"/>
        </a:xfrm>
      </p:grpSpPr>
      <p:sp>
        <p:nvSpPr>
          <p:cNvPr id="514" name="Shape 514"/>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Determining Filing Status</a:t>
            </a:r>
          </a:p>
        </p:txBody>
      </p:sp>
      <p:sp>
        <p:nvSpPr>
          <p:cNvPr id="515" name="Shape 515"/>
          <p:cNvSpPr txBox="1"/>
          <p:nvPr>
            <p:ph idx="1" type="body"/>
          </p:nvPr>
        </p:nvSpPr>
        <p:spPr>
          <a:xfrm>
            <a:off x="609600" y="1600203"/>
            <a:ext cx="10972800" cy="45261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med" w="med" type="none"/>
            <a:tailEnd len="med" w="med" type="none"/>
          </a:ln>
          <a:effectLst>
            <a:outerShdw blurRad="40000" rotWithShape="0" dir="5400000" dist="20000">
              <a:srgbClr val="000000">
                <a:alpha val="37650"/>
              </a:srgbClr>
            </a:outerShdw>
          </a:effectLst>
        </p:spPr>
        <p:txBody>
          <a:bodyPr anchorCtr="0" anchor="t" bIns="45700" lIns="91425" rIns="91425" wrap="square" tIns="45700">
            <a:noAutofit/>
          </a:bodyPr>
          <a:lstStyle/>
          <a:p>
            <a:pPr indent="-285750" lvl="1" marL="742950" marR="0" rtl="0" algn="l">
              <a:lnSpc>
                <a:spcPct val="90000"/>
              </a:lnSpc>
              <a:spcBef>
                <a:spcPts val="0"/>
              </a:spcBef>
              <a:spcAft>
                <a:spcPts val="0"/>
              </a:spcAft>
              <a:buClr>
                <a:schemeClr val="dk1"/>
              </a:buClr>
              <a:buFont typeface="Noto Sans Symbols"/>
              <a:buNone/>
            </a:pPr>
            <a:r>
              <a:t/>
            </a:r>
            <a:endParaRPr b="0" i="0" sz="3330" u="none" cap="none" strike="noStrike">
              <a:solidFill>
                <a:schemeClr val="dk1"/>
              </a:solidFill>
              <a:latin typeface="Questrial"/>
              <a:ea typeface="Questrial"/>
              <a:cs typeface="Questrial"/>
              <a:sym typeface="Questrial"/>
            </a:endParaRPr>
          </a:p>
          <a:p>
            <a:pPr indent="-11112" lvl="0" marL="11112" marR="0" rtl="0" algn="ctr">
              <a:lnSpc>
                <a:spcPct val="90000"/>
              </a:lnSpc>
              <a:spcBef>
                <a:spcPts val="666"/>
              </a:spcBef>
              <a:spcAft>
                <a:spcPts val="0"/>
              </a:spcAft>
              <a:buClr>
                <a:schemeClr val="accent3"/>
              </a:buClr>
              <a:buFont typeface="Noto Sans Symbols"/>
              <a:buNone/>
            </a:pPr>
            <a:r>
              <a:rPr b="1" i="0" lang="en-US" sz="3330" u="none" cap="none" strike="noStrike">
                <a:solidFill>
                  <a:schemeClr val="accent3"/>
                </a:solidFill>
                <a:latin typeface="Questrial"/>
                <a:ea typeface="Questrial"/>
                <a:cs typeface="Questrial"/>
                <a:sym typeface="Questrial"/>
              </a:rPr>
              <a:t>Open the Publication 4012 to the Filing Status Tab to </a:t>
            </a:r>
            <a:r>
              <a:rPr b="1" i="0" lang="en-US" sz="3330" u="sng" cap="none" strike="noStrike">
                <a:solidFill>
                  <a:schemeClr val="accent3"/>
                </a:solidFill>
                <a:latin typeface="Questrial"/>
                <a:ea typeface="Questrial"/>
                <a:cs typeface="Questrial"/>
                <a:sym typeface="Questrial"/>
              </a:rPr>
              <a:t>Chart: Determination of Filing Status – Decision Tree</a:t>
            </a:r>
            <a:r>
              <a:rPr b="1" i="0" lang="en-US" sz="3330" u="none" cap="none" strike="noStrike">
                <a:solidFill>
                  <a:schemeClr val="accent3"/>
                </a:solidFill>
                <a:latin typeface="Questrial"/>
                <a:ea typeface="Questrial"/>
                <a:cs typeface="Questrial"/>
                <a:sym typeface="Questrial"/>
              </a:rPr>
              <a:t>, </a:t>
            </a:r>
            <a:r>
              <a:rPr b="1" i="0" lang="en-US" sz="3330" u="sng" cap="none" strike="noStrike">
                <a:solidFill>
                  <a:schemeClr val="accent3"/>
                </a:solidFill>
                <a:latin typeface="Questrial"/>
                <a:ea typeface="Questrial"/>
                <a:cs typeface="Questrial"/>
                <a:sym typeface="Questrial"/>
              </a:rPr>
              <a:t>Chart: Filing Status</a:t>
            </a:r>
            <a:r>
              <a:rPr b="1" i="0" lang="en-US" sz="3330" u="none" cap="none" strike="noStrike">
                <a:solidFill>
                  <a:schemeClr val="accent3"/>
                </a:solidFill>
                <a:latin typeface="Questrial"/>
                <a:ea typeface="Questrial"/>
                <a:cs typeface="Questrial"/>
                <a:sym typeface="Questrial"/>
              </a:rPr>
              <a:t>, and </a:t>
            </a:r>
            <a:r>
              <a:rPr b="1" i="0" lang="en-US" sz="3330" u="sng" cap="none" strike="noStrike">
                <a:solidFill>
                  <a:schemeClr val="accent3"/>
                </a:solidFill>
                <a:latin typeface="Questrial"/>
                <a:ea typeface="Questrial"/>
                <a:cs typeface="Questrial"/>
                <a:sym typeface="Questrial"/>
              </a:rPr>
              <a:t>Chart: Who is a Qualifying Person Qualifying You To File as Head of Household</a:t>
            </a:r>
          </a:p>
          <a:p>
            <a:pPr indent="-285750" lvl="1" marL="742950" marR="0" rtl="0" algn="l">
              <a:lnSpc>
                <a:spcPct val="90000"/>
              </a:lnSpc>
              <a:spcBef>
                <a:spcPts val="592"/>
              </a:spcBef>
              <a:spcAft>
                <a:spcPts val="0"/>
              </a:spcAft>
              <a:buClr>
                <a:schemeClr val="dk1"/>
              </a:buClr>
              <a:buFont typeface="Noto Sans Symbols"/>
              <a:buNone/>
            </a:pPr>
            <a:r>
              <a:t/>
            </a:r>
            <a:endParaRPr b="0" i="0" sz="2960" u="none" cap="none" strike="noStrike">
              <a:solidFill>
                <a:schemeClr val="accent3"/>
              </a:solidFill>
              <a:latin typeface="Questrial"/>
              <a:ea typeface="Questrial"/>
              <a:cs typeface="Questrial"/>
              <a:sym typeface="Questrial"/>
            </a:endParaRPr>
          </a:p>
          <a:p>
            <a:pPr indent="-3164" lvl="0" marL="3164" marR="0" rtl="0" algn="ctr">
              <a:lnSpc>
                <a:spcPct val="90000"/>
              </a:lnSpc>
              <a:spcBef>
                <a:spcPts val="888"/>
              </a:spcBef>
              <a:spcAft>
                <a:spcPts val="0"/>
              </a:spcAft>
              <a:buClr>
                <a:schemeClr val="accent3"/>
              </a:buClr>
              <a:buFont typeface="Noto Sans Symbols"/>
              <a:buNone/>
            </a:pPr>
            <a:r>
              <a:rPr b="1" i="1" lang="en-US" sz="3600" u="none" cap="none" strike="noStrike">
                <a:solidFill>
                  <a:schemeClr val="accent3"/>
                </a:solidFill>
                <a:latin typeface="Questrial"/>
                <a:ea typeface="Questrial"/>
                <a:cs typeface="Questrial"/>
                <a:sym typeface="Questrial"/>
              </a:rPr>
              <a:t>ALWAYS USE THESE CHARTS TO DETERMINE A TAXPAYER’S FILING STATUS</a:t>
            </a:r>
          </a:p>
          <a:p>
            <a:pPr indent="-342900" lvl="0" marL="342900" marR="0" rtl="0" algn="l">
              <a:lnSpc>
                <a:spcPct val="90000"/>
              </a:lnSpc>
              <a:spcBef>
                <a:spcPts val="740"/>
              </a:spcBef>
              <a:buClr>
                <a:schemeClr val="dk1"/>
              </a:buClr>
              <a:buSzPts val="3700"/>
              <a:buFont typeface="Noto Sans Symbols"/>
              <a:buNone/>
            </a:pPr>
            <a:r>
              <a:t/>
            </a:r>
            <a:endParaRPr b="0" i="0" sz="3600" u="none" cap="none" strike="noStrike">
              <a:solidFill>
                <a:schemeClr val="dk1"/>
              </a:solidFill>
              <a:latin typeface="Questrial"/>
              <a:ea typeface="Questrial"/>
              <a:cs typeface="Questrial"/>
              <a:sym typeface="Quest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0" name="Shape 520"/>
        <p:cNvGrpSpPr/>
        <p:nvPr/>
      </p:nvGrpSpPr>
      <p:grpSpPr>
        <a:xfrm>
          <a:off x="0" y="0"/>
          <a:ext cx="0" cy="0"/>
          <a:chOff x="0" y="0"/>
          <a:chExt cx="0" cy="0"/>
        </a:xfrm>
      </p:grpSpPr>
      <p:sp>
        <p:nvSpPr>
          <p:cNvPr id="521" name="Shape 521"/>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Single</a:t>
            </a:r>
          </a:p>
        </p:txBody>
      </p:sp>
      <p:sp>
        <p:nvSpPr>
          <p:cNvPr id="522" name="Shape 522"/>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If on the last day of the tax year (Dec. 31</a:t>
            </a:r>
            <a:r>
              <a:rPr b="0" baseline="30000" i="0" lang="en-US" sz="4000" u="none" cap="none" strike="noStrike">
                <a:solidFill>
                  <a:schemeClr val="dk1"/>
                </a:solidFill>
                <a:latin typeface="Questrial"/>
                <a:ea typeface="Questrial"/>
                <a:cs typeface="Questrial"/>
                <a:sym typeface="Questrial"/>
              </a:rPr>
              <a:t>st</a:t>
            </a:r>
            <a:r>
              <a:rPr b="0" i="0" lang="en-US" sz="4000" u="none" cap="none" strike="noStrike">
                <a:solidFill>
                  <a:schemeClr val="dk1"/>
                </a:solidFill>
                <a:latin typeface="Questrial"/>
                <a:ea typeface="Questrial"/>
                <a:cs typeface="Questrial"/>
                <a:sym typeface="Questrial"/>
              </a:rPr>
              <a:t>), the taxpayer was</a:t>
            </a: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Not married </a:t>
            </a:r>
            <a:r>
              <a:rPr b="0" i="0" lang="en-US" sz="3600" u="none" cap="none" strike="noStrike">
                <a:solidFill>
                  <a:schemeClr val="accent1"/>
                </a:solidFill>
                <a:latin typeface="Questrial"/>
                <a:ea typeface="Questrial"/>
                <a:cs typeface="Questrial"/>
                <a:sym typeface="Questrial"/>
              </a:rPr>
              <a:t>OR</a:t>
            </a: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Legally separated/divorced </a:t>
            </a:r>
            <a:r>
              <a:rPr b="0" i="0" lang="en-US" sz="3600" u="none" cap="none" strike="noStrike">
                <a:solidFill>
                  <a:schemeClr val="accent1"/>
                </a:solidFill>
                <a:latin typeface="Questrial"/>
                <a:ea typeface="Questrial"/>
                <a:cs typeface="Questrial"/>
                <a:sym typeface="Questrial"/>
              </a:rPr>
              <a:t>OR</a:t>
            </a:r>
          </a:p>
          <a:p>
            <a:pPr indent="-285750" lvl="1" marL="742950" marR="0" rtl="0" algn="l">
              <a:spcBef>
                <a:spcPts val="720"/>
              </a:spcBef>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Widowed</a:t>
            </a:r>
          </a:p>
        </p:txBody>
      </p:sp>
      <p:sp>
        <p:nvSpPr>
          <p:cNvPr id="523" name="Shape 523"/>
          <p:cNvSpPr/>
          <p:nvPr/>
        </p:nvSpPr>
        <p:spPr>
          <a:xfrm>
            <a:off x="3635828" y="4492855"/>
            <a:ext cx="8305800" cy="1815900"/>
          </a:xfrm>
          <a:prstGeom prst="rect">
            <a:avLst/>
          </a:prstGeom>
          <a:solidFill>
            <a:schemeClr val="accent3"/>
          </a:solidFill>
          <a:ln cap="flat" cmpd="sng" w="25400">
            <a:solidFill>
              <a:srgbClr val="2B535E"/>
            </a:solidFill>
            <a:prstDash val="solid"/>
            <a:round/>
            <a:headEnd len="med" w="med" type="none"/>
            <a:tailEnd len="med" w="med" type="none"/>
          </a:ln>
        </p:spPr>
        <p:txBody>
          <a:bodyPr anchorCtr="0" anchor="t" bIns="45700" lIns="91425" rIns="91425" wrap="square" tIns="45700">
            <a:noAutofit/>
          </a:bodyPr>
          <a:lstStyle/>
          <a:p>
            <a:pPr indent="0" lvl="0" marL="0" marR="0" rtl="0" algn="ctr">
              <a:spcBef>
                <a:spcPts val="0"/>
              </a:spcBef>
              <a:buNone/>
            </a:pPr>
            <a:r>
              <a:rPr lang="en-US" sz="2800">
                <a:solidFill>
                  <a:schemeClr val="lt1"/>
                </a:solidFill>
                <a:latin typeface="Questrial"/>
                <a:ea typeface="Questrial"/>
                <a:cs typeface="Questrial"/>
                <a:sym typeface="Questrial"/>
              </a:rPr>
              <a:t>IMPORTANT:</a:t>
            </a:r>
          </a:p>
          <a:p>
            <a:pPr indent="0" lvl="0" marL="0" marR="0" rtl="0" algn="ctr">
              <a:spcBef>
                <a:spcPts val="0"/>
              </a:spcBef>
              <a:buNone/>
            </a:pPr>
            <a:r>
              <a:rPr lang="en-US" sz="2800">
                <a:solidFill>
                  <a:schemeClr val="lt1"/>
                </a:solidFill>
                <a:latin typeface="Questrial"/>
                <a:ea typeface="Questrial"/>
                <a:cs typeface="Questrial"/>
                <a:sym typeface="Questrial"/>
              </a:rPr>
              <a:t>Some taxpayers considered single can also file under a more advantageous status (HoH or QW).</a:t>
            </a:r>
          </a:p>
          <a:p>
            <a:pPr indent="0" lvl="0" marL="0" marR="0" rtl="0" algn="ctr">
              <a:spcBef>
                <a:spcPts val="0"/>
              </a:spcBef>
              <a:buNone/>
            </a:pPr>
            <a:r>
              <a:rPr lang="en-US" sz="2800">
                <a:solidFill>
                  <a:schemeClr val="lt1"/>
                </a:solidFill>
                <a:latin typeface="Questrial"/>
                <a:ea typeface="Questrial"/>
                <a:cs typeface="Questrial"/>
                <a:sym typeface="Questrial"/>
              </a:rPr>
              <a:t>Be sure to check all options!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2">
                                            <p:txEl>
                                              <p:pRg end="0" st="0"/>
                                            </p:txEl>
                                          </p:spTgt>
                                        </p:tgtEl>
                                        <p:attrNameLst>
                                          <p:attrName>style.visibility</p:attrName>
                                        </p:attrNameLst>
                                      </p:cBhvr>
                                      <p:to>
                                        <p:strVal val="visible"/>
                                      </p:to>
                                    </p:set>
                                    <p:animEffect filter="fade" transition="in">
                                      <p:cBhvr>
                                        <p:cTn dur="500"/>
                                        <p:tgtEl>
                                          <p:spTgt spid="5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2">
                                            <p:txEl>
                                              <p:pRg end="1" st="1"/>
                                            </p:txEl>
                                          </p:spTgt>
                                        </p:tgtEl>
                                        <p:attrNameLst>
                                          <p:attrName>style.visibility</p:attrName>
                                        </p:attrNameLst>
                                      </p:cBhvr>
                                      <p:to>
                                        <p:strVal val="visible"/>
                                      </p:to>
                                    </p:set>
                                    <p:animEffect filter="fade" transition="in">
                                      <p:cBhvr>
                                        <p:cTn dur="500"/>
                                        <p:tgtEl>
                                          <p:spTgt spid="52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2">
                                            <p:txEl>
                                              <p:pRg end="2" st="2"/>
                                            </p:txEl>
                                          </p:spTgt>
                                        </p:tgtEl>
                                        <p:attrNameLst>
                                          <p:attrName>style.visibility</p:attrName>
                                        </p:attrNameLst>
                                      </p:cBhvr>
                                      <p:to>
                                        <p:strVal val="visible"/>
                                      </p:to>
                                    </p:set>
                                    <p:animEffect filter="fade" transition="in">
                                      <p:cBhvr>
                                        <p:cTn dur="500"/>
                                        <p:tgtEl>
                                          <p:spTgt spid="52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2">
                                            <p:txEl>
                                              <p:pRg end="3" st="3"/>
                                            </p:txEl>
                                          </p:spTgt>
                                        </p:tgtEl>
                                        <p:attrNameLst>
                                          <p:attrName>style.visibility</p:attrName>
                                        </p:attrNameLst>
                                      </p:cBhvr>
                                      <p:to>
                                        <p:strVal val="visible"/>
                                      </p:to>
                                    </p:set>
                                    <p:animEffect filter="fade" transition="in">
                                      <p:cBhvr>
                                        <p:cTn dur="500"/>
                                        <p:tgtEl>
                                          <p:spTgt spid="52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500"/>
                                        <p:tgtEl>
                                          <p:spTgt spid="5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8" name="Shape 528"/>
        <p:cNvGrpSpPr/>
        <p:nvPr/>
      </p:nvGrpSpPr>
      <p:grpSpPr>
        <a:xfrm>
          <a:off x="0" y="0"/>
          <a:ext cx="0" cy="0"/>
          <a:chOff x="0" y="0"/>
          <a:chExt cx="0" cy="0"/>
        </a:xfrm>
      </p:grpSpPr>
      <p:sp>
        <p:nvSpPr>
          <p:cNvPr id="529" name="Shape 529"/>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Married Filing Jointly</a:t>
            </a:r>
          </a:p>
        </p:txBody>
      </p:sp>
      <p:sp>
        <p:nvSpPr>
          <p:cNvPr id="530" name="Shape 530"/>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If on the last day of the tax year, </a:t>
            </a: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They lived together as a married couple </a:t>
            </a:r>
            <a:r>
              <a:rPr b="0" i="0" lang="en-US" sz="3600" u="none" cap="none" strike="noStrike">
                <a:solidFill>
                  <a:schemeClr val="accent1"/>
                </a:solidFill>
                <a:latin typeface="Questrial"/>
                <a:ea typeface="Questrial"/>
                <a:cs typeface="Questrial"/>
                <a:sym typeface="Questrial"/>
              </a:rPr>
              <a:t>OR</a:t>
            </a: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They lived apart but were not legally separated/divorced </a:t>
            </a:r>
            <a:r>
              <a:rPr b="0" i="0" lang="en-US" sz="3600" u="none" cap="none" strike="noStrike">
                <a:solidFill>
                  <a:schemeClr val="accent1"/>
                </a:solidFill>
                <a:latin typeface="Questrial"/>
                <a:ea typeface="Questrial"/>
                <a:cs typeface="Questrial"/>
                <a:sym typeface="Questrial"/>
              </a:rPr>
              <a:t>OR</a:t>
            </a: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One spouse died during the year, and the taxpayer did not remarry.</a:t>
            </a:r>
          </a:p>
          <a:p>
            <a:pPr indent="-342900" lvl="0" marL="342900" marR="0" rtl="0" algn="l">
              <a:spcBef>
                <a:spcPts val="800"/>
              </a:spcBef>
              <a:buClr>
                <a:schemeClr val="dk1"/>
              </a:buClr>
              <a:buSzPts val="4000"/>
              <a:buFont typeface="Noto Sans Symbols"/>
              <a:buNone/>
            </a:pPr>
            <a:r>
              <a:t/>
            </a:r>
            <a:endParaRPr b="0" i="0" sz="4000" u="none" cap="none" strike="noStrike">
              <a:solidFill>
                <a:schemeClr val="dk1"/>
              </a:solidFill>
              <a:latin typeface="Questrial"/>
              <a:ea typeface="Questrial"/>
              <a:cs typeface="Questrial"/>
              <a:sym typeface="Quest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0">
                                            <p:txEl>
                                              <p:pRg end="0" st="0"/>
                                            </p:txEl>
                                          </p:spTgt>
                                        </p:tgtEl>
                                        <p:attrNameLst>
                                          <p:attrName>style.visibility</p:attrName>
                                        </p:attrNameLst>
                                      </p:cBhvr>
                                      <p:to>
                                        <p:strVal val="visible"/>
                                      </p:to>
                                    </p:set>
                                    <p:animEffect filter="fade" transition="in">
                                      <p:cBhvr>
                                        <p:cTn dur="500"/>
                                        <p:tgtEl>
                                          <p:spTgt spid="5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0">
                                            <p:txEl>
                                              <p:pRg end="1" st="1"/>
                                            </p:txEl>
                                          </p:spTgt>
                                        </p:tgtEl>
                                        <p:attrNameLst>
                                          <p:attrName>style.visibility</p:attrName>
                                        </p:attrNameLst>
                                      </p:cBhvr>
                                      <p:to>
                                        <p:strVal val="visible"/>
                                      </p:to>
                                    </p:set>
                                    <p:animEffect filter="fade" transition="in">
                                      <p:cBhvr>
                                        <p:cTn dur="500"/>
                                        <p:tgtEl>
                                          <p:spTgt spid="53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0">
                                            <p:txEl>
                                              <p:pRg end="2" st="2"/>
                                            </p:txEl>
                                          </p:spTgt>
                                        </p:tgtEl>
                                        <p:attrNameLst>
                                          <p:attrName>style.visibility</p:attrName>
                                        </p:attrNameLst>
                                      </p:cBhvr>
                                      <p:to>
                                        <p:strVal val="visible"/>
                                      </p:to>
                                    </p:set>
                                    <p:animEffect filter="fade" transition="in">
                                      <p:cBhvr>
                                        <p:cTn dur="500"/>
                                        <p:tgtEl>
                                          <p:spTgt spid="53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0">
                                            <p:txEl>
                                              <p:pRg end="3" st="3"/>
                                            </p:txEl>
                                          </p:spTgt>
                                        </p:tgtEl>
                                        <p:attrNameLst>
                                          <p:attrName>style.visibility</p:attrName>
                                        </p:attrNameLst>
                                      </p:cBhvr>
                                      <p:to>
                                        <p:strVal val="visible"/>
                                      </p:to>
                                    </p:set>
                                    <p:animEffect filter="fade" transition="in">
                                      <p:cBhvr>
                                        <p:cTn dur="500"/>
                                        <p:tgtEl>
                                          <p:spTgt spid="53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0">
                                            <p:txEl>
                                              <p:pRg end="4" st="4"/>
                                            </p:txEl>
                                          </p:spTgt>
                                        </p:tgtEl>
                                        <p:attrNameLst>
                                          <p:attrName>style.visibility</p:attrName>
                                        </p:attrNameLst>
                                      </p:cBhvr>
                                      <p:to>
                                        <p:strVal val="visible"/>
                                      </p:to>
                                    </p:set>
                                    <p:animEffect filter="fade" transition="in">
                                      <p:cBhvr>
                                        <p:cTn dur="500"/>
                                        <p:tgtEl>
                                          <p:spTgt spid="53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5" name="Shape 535"/>
        <p:cNvGrpSpPr/>
        <p:nvPr/>
      </p:nvGrpSpPr>
      <p:grpSpPr>
        <a:xfrm>
          <a:off x="0" y="0"/>
          <a:ext cx="0" cy="0"/>
          <a:chOff x="0" y="0"/>
          <a:chExt cx="0" cy="0"/>
        </a:xfrm>
      </p:grpSpPr>
      <p:sp>
        <p:nvSpPr>
          <p:cNvPr id="536" name="Shape 536"/>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Married Filing Separately</a:t>
            </a:r>
          </a:p>
        </p:txBody>
      </p:sp>
      <p:sp>
        <p:nvSpPr>
          <p:cNvPr id="537" name="Shape 537"/>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Married taxpayers can also file separately; HOWEVER,</a:t>
            </a: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If one spouse itemizes, the other spouse must itemize.</a:t>
            </a:r>
          </a:p>
          <a:p>
            <a:pPr indent="-285750" lvl="1" marL="742950" marR="0" rtl="0" algn="l">
              <a:spcBef>
                <a:spcPts val="720"/>
              </a:spcBef>
              <a:spcAft>
                <a:spcPts val="0"/>
              </a:spcAft>
              <a:buClr>
                <a:schemeClr val="dk1"/>
              </a:buClr>
              <a:buSzPts val="3600"/>
              <a:buFont typeface="Arial"/>
              <a:buChar char="•"/>
            </a:pPr>
            <a:r>
              <a:rPr lang="en-US"/>
              <a:t>Ine</a:t>
            </a:r>
            <a:r>
              <a:rPr b="0" i="0" lang="en-US" sz="3600" u="none" cap="none" strike="noStrike">
                <a:solidFill>
                  <a:schemeClr val="dk1"/>
                </a:solidFill>
                <a:latin typeface="Questrial"/>
                <a:ea typeface="Questrial"/>
                <a:cs typeface="Questrial"/>
                <a:sym typeface="Questrial"/>
              </a:rPr>
              <a:t>ligible to claim several tax credits.</a:t>
            </a:r>
          </a:p>
          <a:p>
            <a:pPr indent="-342900" lvl="0" marL="342900" marR="0" rtl="0" algn="l">
              <a:spcBef>
                <a:spcPts val="800"/>
              </a:spcBef>
              <a:buClr>
                <a:schemeClr val="dk1"/>
              </a:buClr>
              <a:buSzPts val="4000"/>
              <a:buFont typeface="Noto Sans Symbols"/>
              <a:buNone/>
            </a:pPr>
            <a:r>
              <a:t/>
            </a:r>
            <a:endParaRPr b="0" i="0" sz="4000" u="none" cap="none" strike="noStrike">
              <a:solidFill>
                <a:schemeClr val="dk1"/>
              </a:solidFill>
              <a:latin typeface="Questrial"/>
              <a:ea typeface="Questrial"/>
              <a:cs typeface="Questrial"/>
              <a:sym typeface="Questrial"/>
            </a:endParaRPr>
          </a:p>
        </p:txBody>
      </p:sp>
      <p:grpSp>
        <p:nvGrpSpPr>
          <p:cNvPr id="538" name="Shape 538"/>
          <p:cNvGrpSpPr/>
          <p:nvPr/>
        </p:nvGrpSpPr>
        <p:grpSpPr>
          <a:xfrm>
            <a:off x="5740225" y="4755425"/>
            <a:ext cx="6172200" cy="1981200"/>
            <a:chOff x="4572000" y="4495800"/>
            <a:chExt cx="6172200" cy="1981200"/>
          </a:xfrm>
        </p:grpSpPr>
        <p:sp>
          <p:nvSpPr>
            <p:cNvPr id="539" name="Shape 539"/>
            <p:cNvSpPr/>
            <p:nvPr/>
          </p:nvSpPr>
          <p:spPr>
            <a:xfrm>
              <a:off x="4572000" y="4495800"/>
              <a:ext cx="6172200" cy="1981200"/>
            </a:xfrm>
            <a:prstGeom prst="star16">
              <a:avLst>
                <a:gd fmla="val 37500" name="adj"/>
              </a:avLst>
            </a:prstGeom>
            <a:solidFill>
              <a:srgbClr val="C00000"/>
            </a:solidFill>
            <a:ln cap="flat" cmpd="sng" w="38100">
              <a:solidFill>
                <a:schemeClr val="hlink"/>
              </a:solidFill>
              <a:prstDash val="solid"/>
              <a:miter lim="8000"/>
              <a:headEnd len="med" w="med" type="none"/>
              <a:tailEnd len="med" w="med" type="none"/>
            </a:ln>
          </p:spPr>
          <p:txBody>
            <a:bodyPr anchorCtr="0" anchor="ctr"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id="540" name="Shape 540"/>
            <p:cNvSpPr/>
            <p:nvPr/>
          </p:nvSpPr>
          <p:spPr>
            <a:xfrm>
              <a:off x="5354675" y="4886253"/>
              <a:ext cx="4419600" cy="1200300"/>
            </a:xfrm>
            <a:prstGeom prst="rect">
              <a:avLst/>
            </a:prstGeom>
            <a:noFill/>
            <a:ln>
              <a:noFill/>
            </a:ln>
          </p:spPr>
          <p:txBody>
            <a:bodyPr anchorCtr="0" anchor="t" bIns="45700" lIns="91425" rIns="91425" wrap="square" tIns="45700">
              <a:noAutofit/>
            </a:bodyPr>
            <a:lstStyle/>
            <a:p>
              <a:pPr indent="0" lvl="0" marL="0" marR="0" rtl="0" algn="ctr">
                <a:spcBef>
                  <a:spcPts val="0"/>
                </a:spcBef>
                <a:buNone/>
              </a:pPr>
              <a:r>
                <a:rPr b="1" lang="en-US" sz="2400">
                  <a:solidFill>
                    <a:schemeClr val="lt1"/>
                  </a:solidFill>
                  <a:latin typeface="Questrial"/>
                  <a:ea typeface="Questrial"/>
                  <a:cs typeface="Questrial"/>
                  <a:sym typeface="Questrial"/>
                </a:rPr>
                <a:t>Be careful! </a:t>
              </a:r>
            </a:p>
            <a:p>
              <a:pPr indent="0" lvl="0" marL="0" marR="0" rtl="0" algn="ctr">
                <a:spcBef>
                  <a:spcPts val="0"/>
                </a:spcBef>
                <a:buNone/>
              </a:pPr>
              <a:r>
                <a:rPr b="1" lang="en-US" sz="2400">
                  <a:solidFill>
                    <a:schemeClr val="lt1"/>
                  </a:solidFill>
                  <a:latin typeface="Questrial"/>
                  <a:ea typeface="Questrial"/>
                  <a:cs typeface="Questrial"/>
                  <a:sym typeface="Questrial"/>
                </a:rPr>
                <a:t>This status generally results in a HIGHER overall TAX.</a:t>
              </a:r>
              <a:r>
                <a:rPr lang="en-US" sz="2400">
                  <a:solidFill>
                    <a:schemeClr val="lt1"/>
                  </a:solidFill>
                  <a:latin typeface="Questrial"/>
                  <a:ea typeface="Questrial"/>
                  <a:cs typeface="Questrial"/>
                  <a:sym typeface="Questrial"/>
                </a:rPr>
                <a:t>  </a:t>
              </a: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7">
                                            <p:txEl>
                                              <p:pRg end="0" st="0"/>
                                            </p:txEl>
                                          </p:spTgt>
                                        </p:tgtEl>
                                        <p:attrNameLst>
                                          <p:attrName>style.visibility</p:attrName>
                                        </p:attrNameLst>
                                      </p:cBhvr>
                                      <p:to>
                                        <p:strVal val="visible"/>
                                      </p:to>
                                    </p:set>
                                    <p:animEffect filter="fade" transition="in">
                                      <p:cBhvr>
                                        <p:cTn dur="500"/>
                                        <p:tgtEl>
                                          <p:spTgt spid="53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7">
                                            <p:txEl>
                                              <p:pRg end="1" st="1"/>
                                            </p:txEl>
                                          </p:spTgt>
                                        </p:tgtEl>
                                        <p:attrNameLst>
                                          <p:attrName>style.visibility</p:attrName>
                                        </p:attrNameLst>
                                      </p:cBhvr>
                                      <p:to>
                                        <p:strVal val="visible"/>
                                      </p:to>
                                    </p:set>
                                    <p:animEffect filter="fade" transition="in">
                                      <p:cBhvr>
                                        <p:cTn dur="500"/>
                                        <p:tgtEl>
                                          <p:spTgt spid="53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7">
                                            <p:txEl>
                                              <p:pRg end="2" st="2"/>
                                            </p:txEl>
                                          </p:spTgt>
                                        </p:tgtEl>
                                        <p:attrNameLst>
                                          <p:attrName>style.visibility</p:attrName>
                                        </p:attrNameLst>
                                      </p:cBhvr>
                                      <p:to>
                                        <p:strVal val="visible"/>
                                      </p:to>
                                    </p:set>
                                    <p:animEffect filter="fade" transition="in">
                                      <p:cBhvr>
                                        <p:cTn dur="500"/>
                                        <p:tgtEl>
                                          <p:spTgt spid="53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7">
                                            <p:txEl>
                                              <p:pRg end="3" st="3"/>
                                            </p:txEl>
                                          </p:spTgt>
                                        </p:tgtEl>
                                        <p:attrNameLst>
                                          <p:attrName>style.visibility</p:attrName>
                                        </p:attrNameLst>
                                      </p:cBhvr>
                                      <p:to>
                                        <p:strVal val="visible"/>
                                      </p:to>
                                    </p:set>
                                    <p:animEffect filter="fade" transition="in">
                                      <p:cBhvr>
                                        <p:cTn dur="500"/>
                                        <p:tgtEl>
                                          <p:spTgt spid="53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8"/>
                                        </p:tgtEl>
                                        <p:attrNameLst>
                                          <p:attrName>style.visibility</p:attrName>
                                        </p:attrNameLst>
                                      </p:cBhvr>
                                      <p:to>
                                        <p:strVal val="visible"/>
                                      </p:to>
                                    </p:set>
                                    <p:animEffect filter="fade" transition="in">
                                      <p:cBhvr>
                                        <p:cTn dur="500"/>
                                        <p:tgtEl>
                                          <p:spTgt spid="5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5" name="Shape 545"/>
        <p:cNvGrpSpPr/>
        <p:nvPr/>
      </p:nvGrpSpPr>
      <p:grpSpPr>
        <a:xfrm>
          <a:off x="0" y="0"/>
          <a:ext cx="0" cy="0"/>
          <a:chOff x="0" y="0"/>
          <a:chExt cx="0" cy="0"/>
        </a:xfrm>
      </p:grpSpPr>
      <p:sp>
        <p:nvSpPr>
          <p:cNvPr id="546" name="Shape 546"/>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Why Do Some Choose MFS?	</a:t>
            </a:r>
          </a:p>
        </p:txBody>
      </p:sp>
      <p:sp>
        <p:nvSpPr>
          <p:cNvPr id="547" name="Shape 547"/>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lnSpc>
                <a:spcPct val="90000"/>
              </a:lnSpc>
              <a:spcBef>
                <a:spcPts val="0"/>
              </a:spcBef>
              <a:spcAft>
                <a:spcPts val="0"/>
              </a:spcAft>
              <a:buClr>
                <a:schemeClr val="dk1"/>
              </a:buClr>
              <a:buSzPts val="3400"/>
              <a:buFont typeface="Noto Sans Symbols"/>
              <a:buChar char="➢"/>
            </a:pPr>
            <a:r>
              <a:rPr b="0" i="0" lang="en-US" sz="3400" u="none" cap="none" strike="noStrike">
                <a:solidFill>
                  <a:schemeClr val="dk1"/>
                </a:solidFill>
                <a:latin typeface="Questrial"/>
                <a:ea typeface="Questrial"/>
                <a:cs typeface="Questrial"/>
                <a:sym typeface="Questrial"/>
              </a:rPr>
              <a:t>Sometimes MFS is chosen when one spouse does not want to be responsible for the other spouse’s tax obligations or filing separately may result in a lower total tax (</a:t>
            </a:r>
            <a:r>
              <a:rPr b="0" i="0" lang="en-US" sz="3400" u="none" cap="none" strike="noStrike">
                <a:solidFill>
                  <a:schemeClr val="accent1"/>
                </a:solidFill>
                <a:latin typeface="Questrial"/>
                <a:ea typeface="Questrial"/>
                <a:cs typeface="Questrial"/>
                <a:sym typeface="Questrial"/>
              </a:rPr>
              <a:t>this is rare</a:t>
            </a:r>
            <a:r>
              <a:rPr b="0" i="0" lang="en-US" sz="3400" u="none" cap="none" strike="noStrike">
                <a:solidFill>
                  <a:schemeClr val="dk1"/>
                </a:solidFill>
                <a:latin typeface="Questrial"/>
                <a:ea typeface="Questrial"/>
                <a:cs typeface="Questrial"/>
                <a:sym typeface="Questrial"/>
              </a:rPr>
              <a:t>)</a:t>
            </a:r>
          </a:p>
          <a:p>
            <a:pPr indent="-342900" lvl="0" marL="342900" marR="0" rtl="0" algn="l">
              <a:lnSpc>
                <a:spcPct val="90000"/>
              </a:lnSpc>
              <a:spcBef>
                <a:spcPts val="680"/>
              </a:spcBef>
              <a:spcAft>
                <a:spcPts val="0"/>
              </a:spcAft>
              <a:buClr>
                <a:schemeClr val="dk1"/>
              </a:buClr>
              <a:buSzPts val="3400"/>
              <a:buFont typeface="Noto Sans Symbols"/>
              <a:buChar char="➢"/>
            </a:pPr>
            <a:r>
              <a:rPr b="0" i="0" lang="en-US" sz="3400" u="none" cap="none" strike="noStrike">
                <a:solidFill>
                  <a:schemeClr val="dk1"/>
                </a:solidFill>
                <a:latin typeface="Questrial"/>
                <a:ea typeface="Questrial"/>
                <a:cs typeface="Questrial"/>
                <a:sym typeface="Questrial"/>
              </a:rPr>
              <a:t>Sometimes to avoid an offset of their refund against their spouse’s debts (child support, student loans, etc.)</a:t>
            </a:r>
          </a:p>
          <a:p>
            <a:pPr indent="-342900" lvl="0" marL="342900" marR="0" rtl="0" algn="l">
              <a:lnSpc>
                <a:spcPct val="90000"/>
              </a:lnSpc>
              <a:spcBef>
                <a:spcPts val="680"/>
              </a:spcBef>
              <a:buClr>
                <a:schemeClr val="dk1"/>
              </a:buClr>
              <a:buSzPts val="3400"/>
              <a:buFont typeface="Noto Sans Symbols"/>
              <a:buChar char="➢"/>
            </a:pPr>
            <a:r>
              <a:rPr b="0" i="0" lang="en-US" sz="3400" u="none" cap="none" strike="noStrike">
                <a:solidFill>
                  <a:schemeClr val="dk1"/>
                </a:solidFill>
                <a:latin typeface="Questrial"/>
                <a:ea typeface="Questrial"/>
                <a:cs typeface="Questrial"/>
                <a:sym typeface="Questrial"/>
              </a:rPr>
              <a:t>Note:</a:t>
            </a:r>
            <a:r>
              <a:rPr lang="en-US" sz="3400"/>
              <a:t> </a:t>
            </a:r>
            <a:r>
              <a:rPr b="0" i="0" lang="en-US" sz="3400" u="none" cap="none" strike="noStrike">
                <a:solidFill>
                  <a:schemeClr val="dk1"/>
                </a:solidFill>
                <a:latin typeface="Questrial"/>
                <a:ea typeface="Questrial"/>
                <a:cs typeface="Questrial"/>
                <a:sym typeface="Questrial"/>
              </a:rPr>
              <a:t>there may be other options that allow them to file jointly and not be responsible for these debts (Injured Spouse Form)</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7">
                                            <p:txEl>
                                              <p:pRg end="0" st="0"/>
                                            </p:txEl>
                                          </p:spTgt>
                                        </p:tgtEl>
                                        <p:attrNameLst>
                                          <p:attrName>style.visibility</p:attrName>
                                        </p:attrNameLst>
                                      </p:cBhvr>
                                      <p:to>
                                        <p:strVal val="visible"/>
                                      </p:to>
                                    </p:set>
                                    <p:animEffect filter="fade" transition="in">
                                      <p:cBhvr>
                                        <p:cTn dur="500"/>
                                        <p:tgtEl>
                                          <p:spTgt spid="54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7">
                                            <p:txEl>
                                              <p:pRg end="1" st="1"/>
                                            </p:txEl>
                                          </p:spTgt>
                                        </p:tgtEl>
                                        <p:attrNameLst>
                                          <p:attrName>style.visibility</p:attrName>
                                        </p:attrNameLst>
                                      </p:cBhvr>
                                      <p:to>
                                        <p:strVal val="visible"/>
                                      </p:to>
                                    </p:set>
                                    <p:animEffect filter="fade" transition="in">
                                      <p:cBhvr>
                                        <p:cTn dur="500"/>
                                        <p:tgtEl>
                                          <p:spTgt spid="54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7">
                                            <p:txEl>
                                              <p:pRg end="2" st="2"/>
                                            </p:txEl>
                                          </p:spTgt>
                                        </p:tgtEl>
                                        <p:attrNameLst>
                                          <p:attrName>style.visibility</p:attrName>
                                        </p:attrNameLst>
                                      </p:cBhvr>
                                      <p:to>
                                        <p:strVal val="visible"/>
                                      </p:to>
                                    </p:set>
                                    <p:animEffect filter="fade" transition="in">
                                      <p:cBhvr>
                                        <p:cTn dur="500"/>
                                        <p:tgtEl>
                                          <p:spTgt spid="54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2" name="Shape 552"/>
        <p:cNvGrpSpPr/>
        <p:nvPr/>
      </p:nvGrpSpPr>
      <p:grpSpPr>
        <a:xfrm>
          <a:off x="0" y="0"/>
          <a:ext cx="0" cy="0"/>
          <a:chOff x="0" y="0"/>
          <a:chExt cx="0" cy="0"/>
        </a:xfrm>
      </p:grpSpPr>
      <p:sp>
        <p:nvSpPr>
          <p:cNvPr id="553" name="Shape 553"/>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Why Do Some Choose MFS?	</a:t>
            </a:r>
          </a:p>
        </p:txBody>
      </p:sp>
      <p:sp>
        <p:nvSpPr>
          <p:cNvPr id="554" name="Shape 554"/>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buClr>
                <a:schemeClr val="dk1"/>
              </a:buClr>
              <a:buSzPts val="4000"/>
              <a:buFont typeface="Noto Sans Symbols"/>
              <a:buChar char="➢"/>
            </a:pPr>
            <a:r>
              <a:rPr b="1" lang="en-US"/>
              <a:t>S</a:t>
            </a:r>
            <a:r>
              <a:rPr b="0" i="0" lang="en-US" sz="4000" u="none" cap="none" strike="noStrike">
                <a:solidFill>
                  <a:schemeClr val="dk1"/>
                </a:solidFill>
                <a:latin typeface="Questrial"/>
                <a:ea typeface="Questrial"/>
                <a:cs typeface="Questrial"/>
                <a:sym typeface="Questrial"/>
              </a:rPr>
              <a:t>ometimes taxpayers must file separately because they are separated and not in communication with their spouse and don’t have the option of filing jointly</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4">
                                            <p:txEl>
                                              <p:pRg end="0" st="0"/>
                                            </p:txEl>
                                          </p:spTgt>
                                        </p:tgtEl>
                                        <p:attrNameLst>
                                          <p:attrName>style.visibility</p:attrName>
                                        </p:attrNameLst>
                                      </p:cBhvr>
                                      <p:to>
                                        <p:strVal val="visible"/>
                                      </p:to>
                                    </p:set>
                                    <p:animEffect filter="fade" transition="in">
                                      <p:cBhvr>
                                        <p:cTn dur="500"/>
                                        <p:tgtEl>
                                          <p:spTgt spid="55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Shape 79"/>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Resources</a:t>
            </a:r>
          </a:p>
        </p:txBody>
      </p:sp>
      <p:sp>
        <p:nvSpPr>
          <p:cNvPr id="80" name="Shape 80"/>
          <p:cNvSpPr txBox="1"/>
          <p:nvPr>
            <p:ph idx="1" type="body"/>
          </p:nvPr>
        </p:nvSpPr>
        <p:spPr>
          <a:xfrm>
            <a:off x="609600" y="1121300"/>
            <a:ext cx="10972800" cy="4237500"/>
          </a:xfrm>
          <a:prstGeom prst="rect">
            <a:avLst/>
          </a:prstGeom>
          <a:noFill/>
          <a:ln>
            <a:noFill/>
          </a:ln>
        </p:spPr>
        <p:txBody>
          <a:bodyPr anchorCtr="0" anchor="t" bIns="45700" lIns="91425" rIns="91425" wrap="square" tIns="45700">
            <a:noAutofit/>
          </a:bodyPr>
          <a:lstStyle/>
          <a:p>
            <a:pPr indent="0" lvl="0" marL="0" marR="0" rtl="0" algn="l">
              <a:lnSpc>
                <a:spcPct val="80000"/>
              </a:lnSpc>
              <a:spcBef>
                <a:spcPts val="620"/>
              </a:spcBef>
              <a:spcAft>
                <a:spcPts val="0"/>
              </a:spcAft>
              <a:buNone/>
            </a:pPr>
            <a:r>
              <a:t/>
            </a:r>
            <a:endParaRPr sz="2900"/>
          </a:p>
          <a:p>
            <a:pPr indent="-355600" lvl="0" marL="342900" marR="0" rtl="0" algn="l">
              <a:lnSpc>
                <a:spcPct val="80000"/>
              </a:lnSpc>
              <a:spcBef>
                <a:spcPts val="620"/>
              </a:spcBef>
              <a:spcAft>
                <a:spcPts val="0"/>
              </a:spcAft>
              <a:buClr>
                <a:schemeClr val="dk1"/>
              </a:buClr>
              <a:buSzPts val="3300"/>
              <a:buFont typeface="Noto Sans Symbols"/>
              <a:buChar char="➢"/>
            </a:pPr>
            <a:r>
              <a:rPr b="0" i="0" lang="en-US" sz="3300" u="none" cap="none" strike="noStrike">
                <a:solidFill>
                  <a:schemeClr val="dk1"/>
                </a:solidFill>
                <a:latin typeface="Questrial"/>
                <a:ea typeface="Questrial"/>
                <a:cs typeface="Questrial"/>
                <a:sym typeface="Questrial"/>
              </a:rPr>
              <a:t>SaveFirst Training Summary Chart</a:t>
            </a:r>
          </a:p>
          <a:p>
            <a:pPr indent="-355600" lvl="0" marL="342900" marR="0" rtl="0" algn="l">
              <a:lnSpc>
                <a:spcPct val="80000"/>
              </a:lnSpc>
              <a:spcBef>
                <a:spcPts val="620"/>
              </a:spcBef>
              <a:spcAft>
                <a:spcPts val="0"/>
              </a:spcAft>
              <a:buClr>
                <a:schemeClr val="dk1"/>
              </a:buClr>
              <a:buSzPts val="3300"/>
              <a:buFont typeface="Noto Sans Symbols"/>
              <a:buChar char="➢"/>
            </a:pPr>
            <a:r>
              <a:rPr b="0" i="0" lang="en-US" sz="3300" u="none" cap="none" strike="noStrike">
                <a:solidFill>
                  <a:schemeClr val="dk1"/>
                </a:solidFill>
                <a:latin typeface="Questrial"/>
                <a:ea typeface="Questrial"/>
                <a:cs typeface="Questrial"/>
                <a:sym typeface="Questrial"/>
              </a:rPr>
              <a:t>SaveFirst Training </a:t>
            </a:r>
            <a:r>
              <a:rPr lang="en-US" sz="3300"/>
              <a:t>TaxSlayer</a:t>
            </a:r>
            <a:r>
              <a:rPr b="0" i="0" lang="en-US" sz="3300" u="none" cap="none" strike="noStrike">
                <a:solidFill>
                  <a:schemeClr val="dk1"/>
                </a:solidFill>
                <a:latin typeface="Questrial"/>
                <a:ea typeface="Questrial"/>
                <a:cs typeface="Questrial"/>
                <a:sym typeface="Questrial"/>
              </a:rPr>
              <a:t> Exercise</a:t>
            </a:r>
          </a:p>
          <a:p>
            <a:pPr indent="-355600" lvl="0" marL="342900" marR="0" rtl="0" algn="l">
              <a:lnSpc>
                <a:spcPct val="80000"/>
              </a:lnSpc>
              <a:spcBef>
                <a:spcPts val="620"/>
              </a:spcBef>
              <a:spcAft>
                <a:spcPts val="0"/>
              </a:spcAft>
              <a:buClr>
                <a:schemeClr val="dk1"/>
              </a:buClr>
              <a:buSzPts val="3300"/>
              <a:buFont typeface="Noto Sans Symbols"/>
              <a:buChar char="➢"/>
            </a:pPr>
            <a:r>
              <a:rPr b="0" i="0" lang="en-US" sz="3300" u="none" cap="none" strike="noStrike">
                <a:solidFill>
                  <a:schemeClr val="dk1"/>
                </a:solidFill>
                <a:latin typeface="Questrial"/>
                <a:ea typeface="Questrial"/>
                <a:cs typeface="Questrial"/>
                <a:sym typeface="Questrial"/>
              </a:rPr>
              <a:t>Selection from IRS Publication 4012 Volunteer Guide</a:t>
            </a:r>
          </a:p>
          <a:p>
            <a:pPr indent="-355600" lvl="0" marL="342900" marR="0" rtl="0" algn="l">
              <a:lnSpc>
                <a:spcPct val="80000"/>
              </a:lnSpc>
              <a:spcBef>
                <a:spcPts val="620"/>
              </a:spcBef>
              <a:buClr>
                <a:schemeClr val="dk1"/>
              </a:buClr>
              <a:buSzPts val="3300"/>
              <a:buFont typeface="Noto Sans Symbols"/>
              <a:buChar char="➢"/>
            </a:pPr>
            <a:r>
              <a:rPr b="0" i="0" lang="en-US" sz="3300" u="none" cap="none" strike="noStrike">
                <a:solidFill>
                  <a:schemeClr val="dk1"/>
                </a:solidFill>
                <a:latin typeface="Questrial"/>
                <a:ea typeface="Questrial"/>
                <a:cs typeface="Questrial"/>
                <a:sym typeface="Questrial"/>
              </a:rPr>
              <a:t>Impact America Staff</a:t>
            </a:r>
          </a:p>
          <a:p>
            <a:pPr indent="-355600" lvl="0" marL="342900" marR="0" rtl="0" algn="l">
              <a:lnSpc>
                <a:spcPct val="80000"/>
              </a:lnSpc>
              <a:spcBef>
                <a:spcPts val="620"/>
              </a:spcBef>
              <a:buClr>
                <a:schemeClr val="dk1"/>
              </a:buClr>
              <a:buSzPts val="3300"/>
              <a:buFont typeface="Noto Sans Symbols"/>
              <a:buChar char="➢"/>
            </a:pPr>
            <a:r>
              <a:rPr lang="en-US" sz="3300"/>
              <a:t>www.impactamerica.com/taxprep</a:t>
            </a: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9" name="Shape 559"/>
        <p:cNvGrpSpPr/>
        <p:nvPr/>
      </p:nvGrpSpPr>
      <p:grpSpPr>
        <a:xfrm>
          <a:off x="0" y="0"/>
          <a:ext cx="0" cy="0"/>
          <a:chOff x="0" y="0"/>
          <a:chExt cx="0" cy="0"/>
        </a:xfrm>
      </p:grpSpPr>
      <p:sp>
        <p:nvSpPr>
          <p:cNvPr id="560" name="Shape 560"/>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Note	</a:t>
            </a:r>
          </a:p>
        </p:txBody>
      </p:sp>
      <p:sp>
        <p:nvSpPr>
          <p:cNvPr id="561" name="Shape 561"/>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3700"/>
              <a:buFont typeface="Noto Sans Symbols"/>
              <a:buChar char="➢"/>
            </a:pPr>
            <a:r>
              <a:rPr b="0" i="0" lang="en-US" sz="3700" u="none" cap="none" strike="noStrike">
                <a:solidFill>
                  <a:schemeClr val="dk1"/>
                </a:solidFill>
                <a:latin typeface="Questrial"/>
                <a:ea typeface="Questrial"/>
                <a:cs typeface="Questrial"/>
                <a:sym typeface="Questrial"/>
              </a:rPr>
              <a:t>If a spouse died during the tax year, and the taxpayer did not remarry, they are considered married for the entire year.</a:t>
            </a:r>
          </a:p>
          <a:p>
            <a:pPr indent="-342900" lvl="0" marL="342900" marR="0" rtl="0" algn="l">
              <a:spcBef>
                <a:spcPts val="740"/>
              </a:spcBef>
              <a:spcAft>
                <a:spcPts val="0"/>
              </a:spcAft>
              <a:buClr>
                <a:schemeClr val="dk1"/>
              </a:buClr>
              <a:buSzPts val="3700"/>
              <a:buFont typeface="Noto Sans Symbols"/>
              <a:buChar char="➢"/>
            </a:pPr>
            <a:r>
              <a:rPr b="0" i="0" lang="en-US" sz="3700" u="none" cap="none" strike="noStrike">
                <a:solidFill>
                  <a:schemeClr val="dk1"/>
                </a:solidFill>
                <a:latin typeface="Questrial"/>
                <a:ea typeface="Questrial"/>
                <a:cs typeface="Questrial"/>
                <a:sym typeface="Questrial"/>
              </a:rPr>
              <a:t>The surviving spouse is eligible to file as MFJ or MFS.</a:t>
            </a:r>
          </a:p>
          <a:p>
            <a:pPr indent="-342900" lvl="0" marL="342900" marR="0" rtl="0" algn="l">
              <a:spcBef>
                <a:spcPts val="740"/>
              </a:spcBef>
              <a:spcAft>
                <a:spcPts val="0"/>
              </a:spcAft>
              <a:buClr>
                <a:schemeClr val="dk1"/>
              </a:buClr>
              <a:buSzPts val="3700"/>
              <a:buFont typeface="Noto Sans Symbols"/>
              <a:buChar char="➢"/>
            </a:pPr>
            <a:r>
              <a:rPr b="0" i="0" lang="en-US" sz="3700" u="none" cap="none" strike="noStrike">
                <a:solidFill>
                  <a:schemeClr val="dk1"/>
                </a:solidFill>
                <a:latin typeface="Questrial"/>
                <a:ea typeface="Questrial"/>
                <a:cs typeface="Questrial"/>
                <a:sym typeface="Questrial"/>
              </a:rPr>
              <a:t>Surviving spouses </a:t>
            </a:r>
            <a:r>
              <a:rPr lang="en-US" sz="3700"/>
              <a:t>who</a:t>
            </a:r>
            <a:r>
              <a:rPr b="0" i="0" lang="en-US" sz="3700" u="none" cap="none" strike="noStrike">
                <a:solidFill>
                  <a:schemeClr val="dk1"/>
                </a:solidFill>
                <a:latin typeface="Questrial"/>
                <a:ea typeface="Questrial"/>
                <a:cs typeface="Questrial"/>
                <a:sym typeface="Questrial"/>
              </a:rPr>
              <a:t> remarry must file with the new spouse, as MFJ or MFS.  </a:t>
            </a:r>
          </a:p>
          <a:p>
            <a:pPr indent="-285750" lvl="1" marL="742950" marR="0" rtl="0" algn="l">
              <a:spcBef>
                <a:spcPts val="666"/>
              </a:spcBef>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The deceased spouse’s filing status becomes MFS.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1">
                                            <p:txEl>
                                              <p:pRg end="0" st="0"/>
                                            </p:txEl>
                                          </p:spTgt>
                                        </p:tgtEl>
                                        <p:attrNameLst>
                                          <p:attrName>style.visibility</p:attrName>
                                        </p:attrNameLst>
                                      </p:cBhvr>
                                      <p:to>
                                        <p:strVal val="visible"/>
                                      </p:to>
                                    </p:set>
                                    <p:animEffect filter="fade" transition="in">
                                      <p:cBhvr>
                                        <p:cTn dur="500"/>
                                        <p:tgtEl>
                                          <p:spTgt spid="5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1">
                                            <p:txEl>
                                              <p:pRg end="1" st="1"/>
                                            </p:txEl>
                                          </p:spTgt>
                                        </p:tgtEl>
                                        <p:attrNameLst>
                                          <p:attrName>style.visibility</p:attrName>
                                        </p:attrNameLst>
                                      </p:cBhvr>
                                      <p:to>
                                        <p:strVal val="visible"/>
                                      </p:to>
                                    </p:set>
                                    <p:animEffect filter="fade" transition="in">
                                      <p:cBhvr>
                                        <p:cTn dur="500"/>
                                        <p:tgtEl>
                                          <p:spTgt spid="56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1">
                                            <p:txEl>
                                              <p:pRg end="2" st="2"/>
                                            </p:txEl>
                                          </p:spTgt>
                                        </p:tgtEl>
                                        <p:attrNameLst>
                                          <p:attrName>style.visibility</p:attrName>
                                        </p:attrNameLst>
                                      </p:cBhvr>
                                      <p:to>
                                        <p:strVal val="visible"/>
                                      </p:to>
                                    </p:set>
                                    <p:animEffect filter="fade" transition="in">
                                      <p:cBhvr>
                                        <p:cTn dur="500"/>
                                        <p:tgtEl>
                                          <p:spTgt spid="56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1">
                                            <p:txEl>
                                              <p:pRg end="3" st="3"/>
                                            </p:txEl>
                                          </p:spTgt>
                                        </p:tgtEl>
                                        <p:attrNameLst>
                                          <p:attrName>style.visibility</p:attrName>
                                        </p:attrNameLst>
                                      </p:cBhvr>
                                      <p:to>
                                        <p:strVal val="visible"/>
                                      </p:to>
                                    </p:set>
                                    <p:animEffect filter="fade" transition="in">
                                      <p:cBhvr>
                                        <p:cTn dur="500"/>
                                        <p:tgtEl>
                                          <p:spTgt spid="56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6" name="Shape 566"/>
        <p:cNvGrpSpPr/>
        <p:nvPr/>
      </p:nvGrpSpPr>
      <p:grpSpPr>
        <a:xfrm>
          <a:off x="0" y="0"/>
          <a:ext cx="0" cy="0"/>
          <a:chOff x="0" y="0"/>
          <a:chExt cx="0" cy="0"/>
        </a:xfrm>
      </p:grpSpPr>
      <p:sp>
        <p:nvSpPr>
          <p:cNvPr id="567" name="Shape 567"/>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Head of Household</a:t>
            </a:r>
          </a:p>
        </p:txBody>
      </p:sp>
      <p:sp>
        <p:nvSpPr>
          <p:cNvPr id="568" name="Shape 568"/>
          <p:cNvSpPr txBox="1"/>
          <p:nvPr>
            <p:ph idx="1" type="body"/>
          </p:nvPr>
        </p:nvSpPr>
        <p:spPr>
          <a:xfrm>
            <a:off x="609600" y="1600206"/>
            <a:ext cx="10972800" cy="34617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This is the most complicated filing status to determine, yet it is one of the most common at SaveFirst tax sites</a:t>
            </a:r>
          </a:p>
          <a:p>
            <a:pPr indent="-342900" lvl="0" marL="342900" marR="0" rtl="0" algn="l">
              <a:spcBef>
                <a:spcPts val="800"/>
              </a:spcBef>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There are two scenarios when a taxpayers can file Head of Household:</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8">
                                            <p:txEl>
                                              <p:pRg end="0" st="0"/>
                                            </p:txEl>
                                          </p:spTgt>
                                        </p:tgtEl>
                                        <p:attrNameLst>
                                          <p:attrName>style.visibility</p:attrName>
                                        </p:attrNameLst>
                                      </p:cBhvr>
                                      <p:to>
                                        <p:strVal val="visible"/>
                                      </p:to>
                                    </p:set>
                                    <p:animEffect filter="fade" transition="in">
                                      <p:cBhvr>
                                        <p:cTn dur="500"/>
                                        <p:tgtEl>
                                          <p:spTgt spid="56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8">
                                            <p:txEl>
                                              <p:pRg end="1" st="1"/>
                                            </p:txEl>
                                          </p:spTgt>
                                        </p:tgtEl>
                                        <p:attrNameLst>
                                          <p:attrName>style.visibility</p:attrName>
                                        </p:attrNameLst>
                                      </p:cBhvr>
                                      <p:to>
                                        <p:strVal val="visible"/>
                                      </p:to>
                                    </p:set>
                                    <p:animEffect filter="fade" transition="in">
                                      <p:cBhvr>
                                        <p:cTn dur="500"/>
                                        <p:tgtEl>
                                          <p:spTgt spid="56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3" name="Shape 573"/>
        <p:cNvGrpSpPr/>
        <p:nvPr/>
      </p:nvGrpSpPr>
      <p:grpSpPr>
        <a:xfrm>
          <a:off x="0" y="0"/>
          <a:ext cx="0" cy="0"/>
          <a:chOff x="0" y="0"/>
          <a:chExt cx="0" cy="0"/>
        </a:xfrm>
      </p:grpSpPr>
      <p:sp>
        <p:nvSpPr>
          <p:cNvPr id="574" name="Shape 574"/>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Head of Household</a:t>
            </a:r>
          </a:p>
        </p:txBody>
      </p:sp>
      <p:sp>
        <p:nvSpPr>
          <p:cNvPr id="575" name="Shape 575"/>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lnSpc>
                <a:spcPct val="90000"/>
              </a:lnSpc>
              <a:spcBef>
                <a:spcPts val="0"/>
              </a:spcBef>
              <a:spcAft>
                <a:spcPts val="0"/>
              </a:spcAft>
              <a:buClr>
                <a:schemeClr val="dk1"/>
              </a:buClr>
              <a:buSzPts val="3700"/>
              <a:buFont typeface="Noto Sans Symbols"/>
              <a:buChar char="➢"/>
            </a:pPr>
            <a:r>
              <a:rPr b="0" i="0" lang="en-US" sz="3700" u="none" cap="none" strike="noStrike">
                <a:solidFill>
                  <a:schemeClr val="dk1"/>
                </a:solidFill>
                <a:latin typeface="Questrial"/>
                <a:ea typeface="Questrial"/>
                <a:cs typeface="Questrial"/>
                <a:sym typeface="Questrial"/>
              </a:rPr>
              <a:t>Scenario #1: Married Taxpayers</a:t>
            </a:r>
          </a:p>
          <a:p>
            <a:pPr indent="-285750" lvl="1" marL="742950" marR="0" rtl="0" algn="l">
              <a:lnSpc>
                <a:spcPct val="90000"/>
              </a:lnSpc>
              <a:spcBef>
                <a:spcPts val="666"/>
              </a:spcBef>
              <a:spcAft>
                <a:spcPts val="0"/>
              </a:spcAft>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Must be “considered unmarried”*</a:t>
            </a:r>
          </a:p>
          <a:p>
            <a:pPr indent="-285750" lvl="1" marL="742950" marR="0" rtl="0" algn="l">
              <a:lnSpc>
                <a:spcPct val="90000"/>
              </a:lnSpc>
              <a:spcBef>
                <a:spcPts val="666"/>
              </a:spcBef>
              <a:spcAft>
                <a:spcPts val="0"/>
              </a:spcAft>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File a separate return from spouse</a:t>
            </a:r>
          </a:p>
          <a:p>
            <a:pPr indent="-285750" lvl="1" marL="742950" marR="0" rtl="0" algn="l">
              <a:lnSpc>
                <a:spcPct val="90000"/>
              </a:lnSpc>
              <a:spcBef>
                <a:spcPts val="666"/>
              </a:spcBef>
              <a:spcAft>
                <a:spcPts val="0"/>
              </a:spcAft>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Maintain more than half the costs of keeping up a home</a:t>
            </a:r>
          </a:p>
          <a:p>
            <a:pPr indent="-285750" lvl="1" marL="742950" marR="0" rtl="0" algn="l">
              <a:lnSpc>
                <a:spcPct val="90000"/>
              </a:lnSpc>
              <a:spcBef>
                <a:spcPts val="666"/>
              </a:spcBef>
              <a:spcAft>
                <a:spcPts val="0"/>
              </a:spcAft>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The home is the main home for a </a:t>
            </a:r>
            <a:r>
              <a:rPr b="0" i="0" lang="en-US" sz="3330" u="sng" cap="none" strike="noStrike">
                <a:solidFill>
                  <a:srgbClr val="980000"/>
                </a:solidFill>
                <a:latin typeface="Questrial"/>
                <a:ea typeface="Questrial"/>
                <a:cs typeface="Questrial"/>
                <a:sym typeface="Questrial"/>
              </a:rPr>
              <a:t>dependent child, stepchild, or foster child</a:t>
            </a:r>
            <a:r>
              <a:rPr b="0" i="0" lang="en-US" sz="3330" u="none" cap="none" strike="noStrike">
                <a:solidFill>
                  <a:schemeClr val="dk1"/>
                </a:solidFill>
                <a:latin typeface="Questrial"/>
                <a:ea typeface="Questrial"/>
                <a:cs typeface="Questrial"/>
                <a:sym typeface="Questrial"/>
              </a:rPr>
              <a:t> for more than ½ the year</a:t>
            </a:r>
          </a:p>
          <a:p>
            <a:pPr indent="-228600" lvl="2" marL="1143000" marR="0" rtl="0" algn="l">
              <a:lnSpc>
                <a:spcPct val="90000"/>
              </a:lnSpc>
              <a:spcBef>
                <a:spcPts val="592"/>
              </a:spcBef>
              <a:spcAft>
                <a:spcPts val="0"/>
              </a:spcAft>
              <a:buClr>
                <a:schemeClr val="dk1"/>
              </a:buClr>
              <a:buSzPts val="2960"/>
              <a:buFont typeface="Courier New"/>
              <a:buChar char="o"/>
            </a:pPr>
            <a:r>
              <a:rPr b="0" i="0" lang="en-US" sz="2960" u="none" cap="none" strike="noStrike">
                <a:solidFill>
                  <a:schemeClr val="dk1"/>
                </a:solidFill>
                <a:latin typeface="Questrial"/>
                <a:ea typeface="Questrial"/>
                <a:cs typeface="Questrial"/>
                <a:sym typeface="Questrial"/>
              </a:rPr>
              <a:t>Note: A grandchild does NOT meet this test </a:t>
            </a:r>
          </a:p>
          <a:p>
            <a:pPr indent="-285750" lvl="1" marL="742950" marR="0" rtl="0" algn="l">
              <a:lnSpc>
                <a:spcPct val="90000"/>
              </a:lnSpc>
              <a:spcBef>
                <a:spcPts val="666"/>
              </a:spcBef>
              <a:spcAft>
                <a:spcPts val="0"/>
              </a:spcAft>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The taxpayer claims an exemption for the child</a:t>
            </a:r>
          </a:p>
          <a:p>
            <a:pPr indent="-342900" lvl="0" marL="342900" marR="0" rtl="0" algn="l">
              <a:lnSpc>
                <a:spcPct val="90000"/>
              </a:lnSpc>
              <a:spcBef>
                <a:spcPts val="740"/>
              </a:spcBef>
              <a:buClr>
                <a:schemeClr val="dk1"/>
              </a:buClr>
              <a:buSzPts val="3700"/>
              <a:buFont typeface="Noto Sans Symbols"/>
              <a:buNone/>
            </a:pPr>
            <a:r>
              <a:t/>
            </a:r>
            <a:endParaRPr b="0" i="0" sz="3700" u="none" cap="none" strike="noStrike">
              <a:solidFill>
                <a:schemeClr val="dk1"/>
              </a:solidFill>
              <a:latin typeface="Questrial"/>
              <a:ea typeface="Questrial"/>
              <a:cs typeface="Questrial"/>
              <a:sym typeface="Quest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5">
                                            <p:txEl>
                                              <p:pRg end="0" st="0"/>
                                            </p:txEl>
                                          </p:spTgt>
                                        </p:tgtEl>
                                        <p:attrNameLst>
                                          <p:attrName>style.visibility</p:attrName>
                                        </p:attrNameLst>
                                      </p:cBhvr>
                                      <p:to>
                                        <p:strVal val="visible"/>
                                      </p:to>
                                    </p:set>
                                    <p:animEffect filter="fade" transition="in">
                                      <p:cBhvr>
                                        <p:cTn dur="500"/>
                                        <p:tgtEl>
                                          <p:spTgt spid="5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5">
                                            <p:txEl>
                                              <p:pRg end="1" st="1"/>
                                            </p:txEl>
                                          </p:spTgt>
                                        </p:tgtEl>
                                        <p:attrNameLst>
                                          <p:attrName>style.visibility</p:attrName>
                                        </p:attrNameLst>
                                      </p:cBhvr>
                                      <p:to>
                                        <p:strVal val="visible"/>
                                      </p:to>
                                    </p:set>
                                    <p:animEffect filter="fade" transition="in">
                                      <p:cBhvr>
                                        <p:cTn dur="500"/>
                                        <p:tgtEl>
                                          <p:spTgt spid="57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5">
                                            <p:txEl>
                                              <p:pRg end="2" st="2"/>
                                            </p:txEl>
                                          </p:spTgt>
                                        </p:tgtEl>
                                        <p:attrNameLst>
                                          <p:attrName>style.visibility</p:attrName>
                                        </p:attrNameLst>
                                      </p:cBhvr>
                                      <p:to>
                                        <p:strVal val="visible"/>
                                      </p:to>
                                    </p:set>
                                    <p:animEffect filter="fade" transition="in">
                                      <p:cBhvr>
                                        <p:cTn dur="500"/>
                                        <p:tgtEl>
                                          <p:spTgt spid="57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5">
                                            <p:txEl>
                                              <p:pRg end="3" st="3"/>
                                            </p:txEl>
                                          </p:spTgt>
                                        </p:tgtEl>
                                        <p:attrNameLst>
                                          <p:attrName>style.visibility</p:attrName>
                                        </p:attrNameLst>
                                      </p:cBhvr>
                                      <p:to>
                                        <p:strVal val="visible"/>
                                      </p:to>
                                    </p:set>
                                    <p:animEffect filter="fade" transition="in">
                                      <p:cBhvr>
                                        <p:cTn dur="500"/>
                                        <p:tgtEl>
                                          <p:spTgt spid="57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5">
                                            <p:txEl>
                                              <p:pRg end="4" st="4"/>
                                            </p:txEl>
                                          </p:spTgt>
                                        </p:tgtEl>
                                        <p:attrNameLst>
                                          <p:attrName>style.visibility</p:attrName>
                                        </p:attrNameLst>
                                      </p:cBhvr>
                                      <p:to>
                                        <p:strVal val="visible"/>
                                      </p:to>
                                    </p:set>
                                    <p:animEffect filter="fade" transition="in">
                                      <p:cBhvr>
                                        <p:cTn dur="500"/>
                                        <p:tgtEl>
                                          <p:spTgt spid="57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5">
                                            <p:txEl>
                                              <p:pRg end="5" st="5"/>
                                            </p:txEl>
                                          </p:spTgt>
                                        </p:tgtEl>
                                        <p:attrNameLst>
                                          <p:attrName>style.visibility</p:attrName>
                                        </p:attrNameLst>
                                      </p:cBhvr>
                                      <p:to>
                                        <p:strVal val="visible"/>
                                      </p:to>
                                    </p:set>
                                    <p:animEffect filter="fade" transition="in">
                                      <p:cBhvr>
                                        <p:cTn dur="500"/>
                                        <p:tgtEl>
                                          <p:spTgt spid="57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5">
                                            <p:txEl>
                                              <p:pRg end="6" st="6"/>
                                            </p:txEl>
                                          </p:spTgt>
                                        </p:tgtEl>
                                        <p:attrNameLst>
                                          <p:attrName>style.visibility</p:attrName>
                                        </p:attrNameLst>
                                      </p:cBhvr>
                                      <p:to>
                                        <p:strVal val="visible"/>
                                      </p:to>
                                    </p:set>
                                    <p:animEffect filter="fade" transition="in">
                                      <p:cBhvr>
                                        <p:cTn dur="500"/>
                                        <p:tgtEl>
                                          <p:spTgt spid="57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5">
                                            <p:txEl>
                                              <p:pRg end="7" st="7"/>
                                            </p:txEl>
                                          </p:spTgt>
                                        </p:tgtEl>
                                        <p:attrNameLst>
                                          <p:attrName>style.visibility</p:attrName>
                                        </p:attrNameLst>
                                      </p:cBhvr>
                                      <p:to>
                                        <p:strVal val="visible"/>
                                      </p:to>
                                    </p:set>
                                    <p:animEffect filter="fade" transition="in">
                                      <p:cBhvr>
                                        <p:cTn dur="500"/>
                                        <p:tgtEl>
                                          <p:spTgt spid="575">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0" name="Shape 580"/>
        <p:cNvGrpSpPr/>
        <p:nvPr/>
      </p:nvGrpSpPr>
      <p:grpSpPr>
        <a:xfrm>
          <a:off x="0" y="0"/>
          <a:ext cx="0" cy="0"/>
          <a:chOff x="0" y="0"/>
          <a:chExt cx="0" cy="0"/>
        </a:xfrm>
      </p:grpSpPr>
      <p:sp>
        <p:nvSpPr>
          <p:cNvPr id="581" name="Shape 581"/>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“Considered Unmarried”</a:t>
            </a:r>
          </a:p>
        </p:txBody>
      </p:sp>
      <p:sp>
        <p:nvSpPr>
          <p:cNvPr id="582" name="Shape 582"/>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891" lvl="2" marL="342891"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 legally married taxpayer can be considered unmarried if s/he has not lived with the spouse at any time during the last six months of the tax year.</a:t>
            </a:r>
          </a:p>
          <a:p>
            <a:pPr indent="-342900" lvl="0" marL="342900" marR="0" rtl="0" algn="l">
              <a:spcBef>
                <a:spcPts val="960"/>
              </a:spcBef>
              <a:buClr>
                <a:schemeClr val="dk1"/>
              </a:buClr>
              <a:buSzPts val="4800"/>
              <a:buFont typeface="Noto Sans Symbols"/>
              <a:buNone/>
            </a:pPr>
            <a:r>
              <a:t/>
            </a:r>
            <a:endParaRPr b="0" i="0" sz="4800" u="none" cap="none" strike="noStrike">
              <a:solidFill>
                <a:schemeClr val="dk1"/>
              </a:solidFill>
              <a:latin typeface="Questrial"/>
              <a:ea typeface="Questrial"/>
              <a:cs typeface="Questrial"/>
              <a:sym typeface="Quest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2">
                                            <p:txEl>
                                              <p:pRg end="0" st="0"/>
                                            </p:txEl>
                                          </p:spTgt>
                                        </p:tgtEl>
                                        <p:attrNameLst>
                                          <p:attrName>style.visibility</p:attrName>
                                        </p:attrNameLst>
                                      </p:cBhvr>
                                      <p:to>
                                        <p:strVal val="visible"/>
                                      </p:to>
                                    </p:set>
                                    <p:animEffect filter="fade" transition="in">
                                      <p:cBhvr>
                                        <p:cTn dur="500"/>
                                        <p:tgtEl>
                                          <p:spTgt spid="5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2">
                                            <p:txEl>
                                              <p:pRg end="1" st="1"/>
                                            </p:txEl>
                                          </p:spTgt>
                                        </p:tgtEl>
                                        <p:attrNameLst>
                                          <p:attrName>style.visibility</p:attrName>
                                        </p:attrNameLst>
                                      </p:cBhvr>
                                      <p:to>
                                        <p:strVal val="visible"/>
                                      </p:to>
                                    </p:set>
                                    <p:animEffect filter="fade" transition="in">
                                      <p:cBhvr>
                                        <p:cTn dur="500"/>
                                        <p:tgtEl>
                                          <p:spTgt spid="582">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7" name="Shape 587"/>
        <p:cNvGrpSpPr/>
        <p:nvPr/>
      </p:nvGrpSpPr>
      <p:grpSpPr>
        <a:xfrm>
          <a:off x="0" y="0"/>
          <a:ext cx="0" cy="0"/>
          <a:chOff x="0" y="0"/>
          <a:chExt cx="0" cy="0"/>
        </a:xfrm>
      </p:grpSpPr>
      <p:sp>
        <p:nvSpPr>
          <p:cNvPr id="588" name="Shape 588"/>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Head of Household</a:t>
            </a:r>
          </a:p>
        </p:txBody>
      </p:sp>
      <p:sp>
        <p:nvSpPr>
          <p:cNvPr id="589" name="Shape 589"/>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Scenario #2: Single Taxpayers</a:t>
            </a: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Maintain more than half the costs of keeping up a home</a:t>
            </a: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A “</a:t>
            </a:r>
            <a:r>
              <a:rPr b="0" i="0" lang="en-US" sz="3600" u="sng" cap="none" strike="noStrike">
                <a:solidFill>
                  <a:srgbClr val="980000"/>
                </a:solidFill>
                <a:latin typeface="Questrial"/>
                <a:ea typeface="Questrial"/>
                <a:cs typeface="Questrial"/>
                <a:sym typeface="Questrial"/>
              </a:rPr>
              <a:t>qualifying person</a:t>
            </a:r>
            <a:r>
              <a:rPr b="0" i="0" lang="en-US" sz="3600" u="none" cap="none" strike="noStrike">
                <a:solidFill>
                  <a:schemeClr val="dk1"/>
                </a:solidFill>
                <a:latin typeface="Questrial"/>
                <a:ea typeface="Questrial"/>
                <a:cs typeface="Questrial"/>
                <a:sym typeface="Questrial"/>
              </a:rPr>
              <a:t>” lived with the taxpayer for more than ½ the year</a:t>
            </a:r>
          </a:p>
          <a:p>
            <a:pPr indent="-342900" lvl="0" marL="342900" marR="0" rtl="0" algn="l">
              <a:spcBef>
                <a:spcPts val="800"/>
              </a:spcBef>
              <a:buClr>
                <a:schemeClr val="dk1"/>
              </a:buClr>
              <a:buSzPts val="4000"/>
              <a:buFont typeface="Noto Sans Symbols"/>
              <a:buNone/>
            </a:pPr>
            <a:r>
              <a:t/>
            </a:r>
            <a:endParaRPr b="0" i="0" sz="4000" u="none" cap="none" strike="noStrike">
              <a:solidFill>
                <a:schemeClr val="dk1"/>
              </a:solidFill>
              <a:latin typeface="Questrial"/>
              <a:ea typeface="Questrial"/>
              <a:cs typeface="Questrial"/>
              <a:sym typeface="Quest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xEl>
                                              <p:pRg end="0" st="0"/>
                                            </p:txEl>
                                          </p:spTgt>
                                        </p:tgtEl>
                                        <p:attrNameLst>
                                          <p:attrName>style.visibility</p:attrName>
                                        </p:attrNameLst>
                                      </p:cBhvr>
                                      <p:to>
                                        <p:strVal val="visible"/>
                                      </p:to>
                                    </p:set>
                                    <p:animEffect filter="fade" transition="in">
                                      <p:cBhvr>
                                        <p:cTn dur="500"/>
                                        <p:tgtEl>
                                          <p:spTgt spid="58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xEl>
                                              <p:pRg end="1" st="1"/>
                                            </p:txEl>
                                          </p:spTgt>
                                        </p:tgtEl>
                                        <p:attrNameLst>
                                          <p:attrName>style.visibility</p:attrName>
                                        </p:attrNameLst>
                                      </p:cBhvr>
                                      <p:to>
                                        <p:strVal val="visible"/>
                                      </p:to>
                                    </p:set>
                                    <p:animEffect filter="fade" transition="in">
                                      <p:cBhvr>
                                        <p:cTn dur="500"/>
                                        <p:tgtEl>
                                          <p:spTgt spid="58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xEl>
                                              <p:pRg end="2" st="2"/>
                                            </p:txEl>
                                          </p:spTgt>
                                        </p:tgtEl>
                                        <p:attrNameLst>
                                          <p:attrName>style.visibility</p:attrName>
                                        </p:attrNameLst>
                                      </p:cBhvr>
                                      <p:to>
                                        <p:strVal val="visible"/>
                                      </p:to>
                                    </p:set>
                                    <p:animEffect filter="fade" transition="in">
                                      <p:cBhvr>
                                        <p:cTn dur="500"/>
                                        <p:tgtEl>
                                          <p:spTgt spid="58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xEl>
                                              <p:pRg end="3" st="3"/>
                                            </p:txEl>
                                          </p:spTgt>
                                        </p:tgtEl>
                                        <p:attrNameLst>
                                          <p:attrName>style.visibility</p:attrName>
                                        </p:attrNameLst>
                                      </p:cBhvr>
                                      <p:to>
                                        <p:strVal val="visible"/>
                                      </p:to>
                                    </p:set>
                                    <p:animEffect filter="fade" transition="in">
                                      <p:cBhvr>
                                        <p:cTn dur="500"/>
                                        <p:tgtEl>
                                          <p:spTgt spid="589">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4" name="Shape 594"/>
        <p:cNvGrpSpPr/>
        <p:nvPr/>
      </p:nvGrpSpPr>
      <p:grpSpPr>
        <a:xfrm>
          <a:off x="0" y="0"/>
          <a:ext cx="0" cy="0"/>
          <a:chOff x="0" y="0"/>
          <a:chExt cx="0" cy="0"/>
        </a:xfrm>
      </p:grpSpPr>
      <p:sp>
        <p:nvSpPr>
          <p:cNvPr id="595" name="Shape 595"/>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Head of Household: Qualifying Person</a:t>
            </a:r>
          </a:p>
        </p:txBody>
      </p:sp>
      <p:sp>
        <p:nvSpPr>
          <p:cNvPr id="596" name="Shape 596"/>
          <p:cNvSpPr txBox="1"/>
          <p:nvPr>
            <p:ph idx="1" type="body"/>
          </p:nvPr>
        </p:nvSpPr>
        <p:spPr>
          <a:xfrm>
            <a:off x="609600" y="1600206"/>
            <a:ext cx="10972800" cy="45540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45700" lIns="91425" rIns="91425" wrap="square" tIns="45700">
            <a:noAutofit/>
          </a:bodyPr>
          <a:lstStyle/>
          <a:p>
            <a:pPr indent="0" lvl="0" marL="0" marR="0" rtl="0" algn="ctr">
              <a:spcBef>
                <a:spcPts val="0"/>
              </a:spcBef>
              <a:spcAft>
                <a:spcPts val="0"/>
              </a:spcAft>
              <a:buClr>
                <a:schemeClr val="accent3"/>
              </a:buClr>
              <a:buFont typeface="Noto Sans Symbols"/>
              <a:buNone/>
            </a:pPr>
            <a:r>
              <a:rPr b="0" i="0" lang="en-US" sz="4000" u="none" cap="none" strike="noStrike">
                <a:solidFill>
                  <a:schemeClr val="accent3"/>
                </a:solidFill>
                <a:latin typeface="Questrial"/>
                <a:ea typeface="Questrial"/>
                <a:cs typeface="Questrial"/>
                <a:sym typeface="Questrial"/>
              </a:rPr>
              <a:t>See </a:t>
            </a:r>
          </a:p>
          <a:p>
            <a:pPr indent="0" lvl="0" marL="0" marR="0" rtl="0" algn="ctr">
              <a:spcBef>
                <a:spcPts val="880"/>
              </a:spcBef>
              <a:spcAft>
                <a:spcPts val="0"/>
              </a:spcAft>
              <a:buClr>
                <a:schemeClr val="accent3"/>
              </a:buClr>
              <a:buFont typeface="Noto Sans Symbols"/>
              <a:buNone/>
            </a:pPr>
            <a:r>
              <a:rPr b="0" i="0" lang="en-US" sz="4400" u="sng" cap="none" strike="noStrike">
                <a:solidFill>
                  <a:schemeClr val="accent3"/>
                </a:solidFill>
                <a:latin typeface="Questrial"/>
                <a:ea typeface="Questrial"/>
                <a:cs typeface="Questrial"/>
                <a:sym typeface="Questrial"/>
              </a:rPr>
              <a:t>Who Is a Qualifying Person Qualifying You To File as Head of Household</a:t>
            </a:r>
            <a:r>
              <a:rPr b="0" i="0" lang="en-US" sz="4400" u="none" cap="none" strike="noStrike">
                <a:solidFill>
                  <a:schemeClr val="accent3"/>
                </a:solidFill>
                <a:latin typeface="Questrial"/>
                <a:ea typeface="Questrial"/>
                <a:cs typeface="Questrial"/>
                <a:sym typeface="Questrial"/>
              </a:rPr>
              <a:t> </a:t>
            </a:r>
          </a:p>
          <a:p>
            <a:pPr indent="0" lvl="0" marL="0" marR="0" rtl="0" algn="ctr">
              <a:spcBef>
                <a:spcPts val="800"/>
              </a:spcBef>
              <a:spcAft>
                <a:spcPts val="0"/>
              </a:spcAft>
              <a:buClr>
                <a:schemeClr val="accent3"/>
              </a:buClr>
              <a:buFont typeface="Noto Sans Symbols"/>
              <a:buNone/>
            </a:pPr>
            <a:r>
              <a:rPr b="0" i="0" lang="en-US" sz="4000" u="none" cap="none" strike="noStrike">
                <a:solidFill>
                  <a:schemeClr val="accent3"/>
                </a:solidFill>
                <a:latin typeface="Questrial"/>
                <a:ea typeface="Questrial"/>
                <a:cs typeface="Questrial"/>
                <a:sym typeface="Questrial"/>
              </a:rPr>
              <a:t>in the </a:t>
            </a:r>
          </a:p>
          <a:p>
            <a:pPr indent="0" lvl="0" marL="0" marR="0" rtl="0" algn="ctr">
              <a:spcBef>
                <a:spcPts val="880"/>
              </a:spcBef>
              <a:spcAft>
                <a:spcPts val="0"/>
              </a:spcAft>
              <a:buClr>
                <a:schemeClr val="accent3"/>
              </a:buClr>
              <a:buFont typeface="Noto Sans Symbols"/>
              <a:buNone/>
            </a:pPr>
            <a:r>
              <a:rPr b="1" i="0" lang="en-US" sz="4400" u="none" cap="none" strike="noStrike">
                <a:solidFill>
                  <a:schemeClr val="accent3"/>
                </a:solidFill>
                <a:latin typeface="Questrial"/>
                <a:ea typeface="Questrial"/>
                <a:cs typeface="Questrial"/>
                <a:sym typeface="Questrial"/>
              </a:rPr>
              <a:t>Filing Status </a:t>
            </a:r>
            <a:r>
              <a:rPr b="0" i="0" lang="en-US" sz="4400" u="none" cap="none" strike="noStrike">
                <a:solidFill>
                  <a:schemeClr val="accent3"/>
                </a:solidFill>
                <a:latin typeface="Questrial"/>
                <a:ea typeface="Questrial"/>
                <a:cs typeface="Questrial"/>
                <a:sym typeface="Questrial"/>
              </a:rPr>
              <a:t>Tab of the Pub 4012 </a:t>
            </a:r>
          </a:p>
          <a:p>
            <a:pPr indent="0" lvl="0" marL="0" marR="0" rtl="0" algn="ctr">
              <a:spcBef>
                <a:spcPts val="800"/>
              </a:spcBef>
              <a:buClr>
                <a:schemeClr val="accent3"/>
              </a:buClr>
              <a:buFont typeface="Noto Sans Symbols"/>
              <a:buNone/>
            </a:pPr>
            <a:r>
              <a:rPr b="0" i="0" lang="en-US" sz="4000" u="none" cap="none" strike="noStrike">
                <a:solidFill>
                  <a:schemeClr val="accent3"/>
                </a:solidFill>
                <a:latin typeface="Questrial"/>
                <a:ea typeface="Questrial"/>
                <a:cs typeface="Questrial"/>
                <a:sym typeface="Questrial"/>
              </a:rPr>
              <a:t>for a list of qualifying persons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6">
                                            <p:txEl>
                                              <p:pRg end="0" st="0"/>
                                            </p:txEl>
                                          </p:spTgt>
                                        </p:tgtEl>
                                        <p:attrNameLst>
                                          <p:attrName>style.visibility</p:attrName>
                                        </p:attrNameLst>
                                      </p:cBhvr>
                                      <p:to>
                                        <p:strVal val="visible"/>
                                      </p:to>
                                    </p:set>
                                    <p:animEffect filter="fade" transition="in">
                                      <p:cBhvr>
                                        <p:cTn dur="500"/>
                                        <p:tgtEl>
                                          <p:spTgt spid="5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6">
                                            <p:txEl>
                                              <p:pRg end="1" st="1"/>
                                            </p:txEl>
                                          </p:spTgt>
                                        </p:tgtEl>
                                        <p:attrNameLst>
                                          <p:attrName>style.visibility</p:attrName>
                                        </p:attrNameLst>
                                      </p:cBhvr>
                                      <p:to>
                                        <p:strVal val="visible"/>
                                      </p:to>
                                    </p:set>
                                    <p:animEffect filter="fade" transition="in">
                                      <p:cBhvr>
                                        <p:cTn dur="500"/>
                                        <p:tgtEl>
                                          <p:spTgt spid="59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6">
                                            <p:txEl>
                                              <p:pRg end="2" st="2"/>
                                            </p:txEl>
                                          </p:spTgt>
                                        </p:tgtEl>
                                        <p:attrNameLst>
                                          <p:attrName>style.visibility</p:attrName>
                                        </p:attrNameLst>
                                      </p:cBhvr>
                                      <p:to>
                                        <p:strVal val="visible"/>
                                      </p:to>
                                    </p:set>
                                    <p:animEffect filter="fade" transition="in">
                                      <p:cBhvr>
                                        <p:cTn dur="500"/>
                                        <p:tgtEl>
                                          <p:spTgt spid="59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6">
                                            <p:txEl>
                                              <p:pRg end="3" st="3"/>
                                            </p:txEl>
                                          </p:spTgt>
                                        </p:tgtEl>
                                        <p:attrNameLst>
                                          <p:attrName>style.visibility</p:attrName>
                                        </p:attrNameLst>
                                      </p:cBhvr>
                                      <p:to>
                                        <p:strVal val="visible"/>
                                      </p:to>
                                    </p:set>
                                    <p:animEffect filter="fade" transition="in">
                                      <p:cBhvr>
                                        <p:cTn dur="500"/>
                                        <p:tgtEl>
                                          <p:spTgt spid="59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6">
                                            <p:txEl>
                                              <p:pRg end="4" st="4"/>
                                            </p:txEl>
                                          </p:spTgt>
                                        </p:tgtEl>
                                        <p:attrNameLst>
                                          <p:attrName>style.visibility</p:attrName>
                                        </p:attrNameLst>
                                      </p:cBhvr>
                                      <p:to>
                                        <p:strVal val="visible"/>
                                      </p:to>
                                    </p:set>
                                    <p:animEffect filter="fade" transition="in">
                                      <p:cBhvr>
                                        <p:cTn dur="500"/>
                                        <p:tgtEl>
                                          <p:spTgt spid="59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1" name="Shape 601"/>
        <p:cNvGrpSpPr/>
        <p:nvPr/>
      </p:nvGrpSpPr>
      <p:grpSpPr>
        <a:xfrm>
          <a:off x="0" y="0"/>
          <a:ext cx="0" cy="0"/>
          <a:chOff x="0" y="0"/>
          <a:chExt cx="0" cy="0"/>
        </a:xfrm>
      </p:grpSpPr>
      <p:sp>
        <p:nvSpPr>
          <p:cNvPr id="602" name="Shape 602"/>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Head of Household: Qualifying Person</a:t>
            </a:r>
          </a:p>
        </p:txBody>
      </p:sp>
      <p:sp>
        <p:nvSpPr>
          <p:cNvPr id="603" name="Shape 603"/>
          <p:cNvSpPr txBox="1"/>
          <p:nvPr>
            <p:ph idx="1" type="body"/>
          </p:nvPr>
        </p:nvSpPr>
        <p:spPr>
          <a:xfrm>
            <a:off x="609600" y="1447803"/>
            <a:ext cx="10972800" cy="4526100"/>
          </a:xfrm>
          <a:prstGeom prst="rect">
            <a:avLst/>
          </a:prstGeom>
          <a:noFill/>
          <a:ln>
            <a:noFill/>
          </a:ln>
        </p:spPr>
        <p:txBody>
          <a:bodyPr anchorCtr="0" anchor="t" bIns="45700" lIns="91425" rIns="91425" wrap="square" tIns="45700">
            <a:noAutofit/>
          </a:bodyPr>
          <a:lstStyle/>
          <a:p>
            <a:pPr indent="-327660" lvl="0" marL="342900" marR="0" rtl="0" algn="l">
              <a:lnSpc>
                <a:spcPct val="80000"/>
              </a:lnSpc>
              <a:spcBef>
                <a:spcPts val="0"/>
              </a:spcBef>
              <a:spcAft>
                <a:spcPts val="0"/>
              </a:spcAft>
              <a:buClr>
                <a:schemeClr val="dk1"/>
              </a:buClr>
              <a:buSzPts val="3400"/>
              <a:buFont typeface="Noto Sans Symbols"/>
              <a:buChar char="➢"/>
            </a:pPr>
            <a:r>
              <a:rPr b="0" i="0" lang="en-US" sz="3400" u="none" cap="none" strike="noStrike">
                <a:solidFill>
                  <a:schemeClr val="dk1"/>
                </a:solidFill>
                <a:latin typeface="Questrial"/>
                <a:ea typeface="Questrial"/>
                <a:cs typeface="Questrial"/>
                <a:sym typeface="Questrial"/>
              </a:rPr>
              <a:t>In general, a </a:t>
            </a:r>
            <a:r>
              <a:rPr b="0" i="0" lang="en-US" sz="3400" u="none" cap="none" strike="noStrike">
                <a:solidFill>
                  <a:schemeClr val="accent1"/>
                </a:solidFill>
                <a:latin typeface="Questrial"/>
                <a:ea typeface="Questrial"/>
                <a:cs typeface="Questrial"/>
                <a:sym typeface="Questrial"/>
              </a:rPr>
              <a:t>qualifying child </a:t>
            </a:r>
            <a:r>
              <a:rPr b="0" i="0" lang="en-US" sz="3400" u="none" cap="none" strike="noStrike">
                <a:solidFill>
                  <a:schemeClr val="dk1"/>
                </a:solidFill>
                <a:latin typeface="Questrial"/>
                <a:ea typeface="Questrial"/>
                <a:cs typeface="Questrial"/>
                <a:sym typeface="Questrial"/>
              </a:rPr>
              <a:t>is a qualifying person</a:t>
            </a:r>
          </a:p>
          <a:p>
            <a:pPr indent="-285750" lvl="1" marL="742950" marR="0" rtl="0" algn="l">
              <a:lnSpc>
                <a:spcPct val="80000"/>
              </a:lnSpc>
              <a:spcBef>
                <a:spcPts val="644"/>
              </a:spcBef>
              <a:spcAft>
                <a:spcPts val="0"/>
              </a:spcAft>
              <a:buClr>
                <a:schemeClr val="dk1"/>
              </a:buClr>
              <a:buSzPts val="3220"/>
              <a:buFont typeface="Arial"/>
              <a:buChar char="•"/>
            </a:pPr>
            <a:r>
              <a:rPr b="0" i="0" lang="en-US" sz="3220" u="none" cap="none" strike="noStrike">
                <a:solidFill>
                  <a:schemeClr val="dk1"/>
                </a:solidFill>
                <a:latin typeface="Questrial"/>
                <a:ea typeface="Questrial"/>
                <a:cs typeface="Questrial"/>
                <a:sym typeface="Questrial"/>
              </a:rPr>
              <a:t>Whether or not the taxpayer claims the exemption</a:t>
            </a:r>
          </a:p>
          <a:p>
            <a:pPr indent="-327660" lvl="0" marL="342900" marR="0" rtl="0" algn="l">
              <a:lnSpc>
                <a:spcPct val="80000"/>
              </a:lnSpc>
              <a:spcBef>
                <a:spcPts val="728"/>
              </a:spcBef>
              <a:spcAft>
                <a:spcPts val="0"/>
              </a:spcAft>
              <a:buClr>
                <a:schemeClr val="dk1"/>
              </a:buClr>
              <a:buSzPts val="3400"/>
              <a:buFont typeface="Noto Sans Symbols"/>
              <a:buChar char="➢"/>
            </a:pPr>
            <a:r>
              <a:rPr b="0" i="0" lang="en-US" sz="3400" u="none" cap="none" strike="noStrike">
                <a:solidFill>
                  <a:schemeClr val="dk1"/>
                </a:solidFill>
                <a:latin typeface="Questrial"/>
                <a:ea typeface="Questrial"/>
                <a:cs typeface="Questrial"/>
                <a:sym typeface="Questrial"/>
              </a:rPr>
              <a:t>In general, a </a:t>
            </a:r>
            <a:r>
              <a:rPr b="0" i="0" lang="en-US" sz="3400" u="none" cap="none" strike="noStrike">
                <a:solidFill>
                  <a:schemeClr val="accent1"/>
                </a:solidFill>
                <a:latin typeface="Questrial"/>
                <a:ea typeface="Questrial"/>
                <a:cs typeface="Questrial"/>
                <a:sym typeface="Questrial"/>
              </a:rPr>
              <a:t>qualifying relative </a:t>
            </a:r>
            <a:r>
              <a:rPr b="0" i="0" lang="en-US" sz="3400" u="none" cap="none" strike="noStrike">
                <a:solidFill>
                  <a:schemeClr val="dk1"/>
                </a:solidFill>
                <a:latin typeface="Questrial"/>
                <a:ea typeface="Questrial"/>
                <a:cs typeface="Questrial"/>
                <a:sym typeface="Questrial"/>
              </a:rPr>
              <a:t>is a qualifying person if:</a:t>
            </a:r>
          </a:p>
          <a:p>
            <a:pPr indent="-285750" lvl="1" marL="742950" marR="0" rtl="0" algn="l">
              <a:lnSpc>
                <a:spcPct val="80000"/>
              </a:lnSpc>
              <a:spcBef>
                <a:spcPts val="644"/>
              </a:spcBef>
              <a:spcAft>
                <a:spcPts val="0"/>
              </a:spcAft>
              <a:buClr>
                <a:schemeClr val="dk1"/>
              </a:buClr>
              <a:buSzPts val="3220"/>
              <a:buFont typeface="Arial"/>
              <a:buChar char="•"/>
            </a:pPr>
            <a:r>
              <a:rPr b="0" i="0" lang="en-US" sz="3220" u="none" cap="none" strike="noStrike">
                <a:solidFill>
                  <a:schemeClr val="dk1"/>
                </a:solidFill>
                <a:latin typeface="Questrial"/>
                <a:ea typeface="Questrial"/>
                <a:cs typeface="Questrial"/>
                <a:sym typeface="Questrial"/>
              </a:rPr>
              <a:t>The taxpayer can claim the exemption for the person</a:t>
            </a:r>
          </a:p>
          <a:p>
            <a:pPr indent="-285750" lvl="1" marL="742950" marR="0" rtl="0" algn="l">
              <a:lnSpc>
                <a:spcPct val="80000"/>
              </a:lnSpc>
              <a:spcBef>
                <a:spcPts val="644"/>
              </a:spcBef>
              <a:spcAft>
                <a:spcPts val="0"/>
              </a:spcAft>
              <a:buClr>
                <a:schemeClr val="dk1"/>
              </a:buClr>
              <a:buSzPts val="3220"/>
              <a:buFont typeface="Arial"/>
              <a:buChar char="•"/>
            </a:pPr>
            <a:r>
              <a:rPr b="0" i="0" lang="en-US" sz="3220" u="none" cap="none" strike="noStrike">
                <a:solidFill>
                  <a:schemeClr val="dk1"/>
                </a:solidFill>
                <a:latin typeface="Questrial"/>
                <a:ea typeface="Questrial"/>
                <a:cs typeface="Questrial"/>
                <a:sym typeface="Questrial"/>
              </a:rPr>
              <a:t>The person meets one of the relationships listed</a:t>
            </a:r>
          </a:p>
          <a:p>
            <a:pPr indent="-285750" lvl="1" marL="742950" marR="0" rtl="0" algn="l">
              <a:lnSpc>
                <a:spcPct val="80000"/>
              </a:lnSpc>
              <a:spcBef>
                <a:spcPts val="644"/>
              </a:spcBef>
              <a:spcAft>
                <a:spcPts val="0"/>
              </a:spcAft>
              <a:buClr>
                <a:schemeClr val="dk1"/>
              </a:buClr>
              <a:buSzPts val="3220"/>
              <a:buFont typeface="Arial"/>
              <a:buChar char="•"/>
            </a:pPr>
            <a:r>
              <a:rPr b="0" i="0" lang="en-US" sz="3220" u="none" cap="none" strike="noStrike">
                <a:solidFill>
                  <a:schemeClr val="dk1"/>
                </a:solidFill>
                <a:latin typeface="Questrial"/>
                <a:ea typeface="Questrial"/>
                <a:cs typeface="Questrial"/>
                <a:sym typeface="Questrial"/>
              </a:rPr>
              <a:t>The person lives with the taxpayer for more than ½ the year</a:t>
            </a:r>
          </a:p>
          <a:p>
            <a:pPr indent="-228600" lvl="2" marL="1143000" marR="0" rtl="0" algn="l">
              <a:lnSpc>
                <a:spcPct val="80000"/>
              </a:lnSpc>
              <a:spcBef>
                <a:spcPts val="546"/>
              </a:spcBef>
              <a:buClr>
                <a:schemeClr val="dk1"/>
              </a:buClr>
              <a:buSzPts val="2730"/>
              <a:buFont typeface="Courier New"/>
              <a:buChar char="o"/>
            </a:pPr>
            <a:r>
              <a:rPr b="0" i="0" lang="en-US" sz="2730" u="none" cap="none" strike="noStrike">
                <a:solidFill>
                  <a:schemeClr val="dk1"/>
                </a:solidFill>
                <a:latin typeface="Questrial"/>
                <a:ea typeface="Questrial"/>
                <a:cs typeface="Questrial"/>
                <a:sym typeface="Questrial"/>
              </a:rPr>
              <a:t>Exception: a mother/father who is a qualifying relative does not have to live in the home with the taxpayer</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xEl>
                                              <p:pRg end="0" st="0"/>
                                            </p:txEl>
                                          </p:spTgt>
                                        </p:tgtEl>
                                        <p:attrNameLst>
                                          <p:attrName>style.visibility</p:attrName>
                                        </p:attrNameLst>
                                      </p:cBhvr>
                                      <p:to>
                                        <p:strVal val="visible"/>
                                      </p:to>
                                    </p:set>
                                    <p:animEffect filter="fade" transition="in">
                                      <p:cBhvr>
                                        <p:cTn dur="500"/>
                                        <p:tgtEl>
                                          <p:spTgt spid="60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xEl>
                                              <p:pRg end="1" st="1"/>
                                            </p:txEl>
                                          </p:spTgt>
                                        </p:tgtEl>
                                        <p:attrNameLst>
                                          <p:attrName>style.visibility</p:attrName>
                                        </p:attrNameLst>
                                      </p:cBhvr>
                                      <p:to>
                                        <p:strVal val="visible"/>
                                      </p:to>
                                    </p:set>
                                    <p:animEffect filter="fade" transition="in">
                                      <p:cBhvr>
                                        <p:cTn dur="500"/>
                                        <p:tgtEl>
                                          <p:spTgt spid="60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xEl>
                                              <p:pRg end="2" st="2"/>
                                            </p:txEl>
                                          </p:spTgt>
                                        </p:tgtEl>
                                        <p:attrNameLst>
                                          <p:attrName>style.visibility</p:attrName>
                                        </p:attrNameLst>
                                      </p:cBhvr>
                                      <p:to>
                                        <p:strVal val="visible"/>
                                      </p:to>
                                    </p:set>
                                    <p:animEffect filter="fade" transition="in">
                                      <p:cBhvr>
                                        <p:cTn dur="500"/>
                                        <p:tgtEl>
                                          <p:spTgt spid="60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xEl>
                                              <p:pRg end="3" st="3"/>
                                            </p:txEl>
                                          </p:spTgt>
                                        </p:tgtEl>
                                        <p:attrNameLst>
                                          <p:attrName>style.visibility</p:attrName>
                                        </p:attrNameLst>
                                      </p:cBhvr>
                                      <p:to>
                                        <p:strVal val="visible"/>
                                      </p:to>
                                    </p:set>
                                    <p:animEffect filter="fade" transition="in">
                                      <p:cBhvr>
                                        <p:cTn dur="500"/>
                                        <p:tgtEl>
                                          <p:spTgt spid="60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xEl>
                                              <p:pRg end="4" st="4"/>
                                            </p:txEl>
                                          </p:spTgt>
                                        </p:tgtEl>
                                        <p:attrNameLst>
                                          <p:attrName>style.visibility</p:attrName>
                                        </p:attrNameLst>
                                      </p:cBhvr>
                                      <p:to>
                                        <p:strVal val="visible"/>
                                      </p:to>
                                    </p:set>
                                    <p:animEffect filter="fade" transition="in">
                                      <p:cBhvr>
                                        <p:cTn dur="500"/>
                                        <p:tgtEl>
                                          <p:spTgt spid="60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xEl>
                                              <p:pRg end="5" st="5"/>
                                            </p:txEl>
                                          </p:spTgt>
                                        </p:tgtEl>
                                        <p:attrNameLst>
                                          <p:attrName>style.visibility</p:attrName>
                                        </p:attrNameLst>
                                      </p:cBhvr>
                                      <p:to>
                                        <p:strVal val="visible"/>
                                      </p:to>
                                    </p:set>
                                    <p:animEffect filter="fade" transition="in">
                                      <p:cBhvr>
                                        <p:cTn dur="500"/>
                                        <p:tgtEl>
                                          <p:spTgt spid="60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xEl>
                                              <p:pRg end="6" st="6"/>
                                            </p:txEl>
                                          </p:spTgt>
                                        </p:tgtEl>
                                        <p:attrNameLst>
                                          <p:attrName>style.visibility</p:attrName>
                                        </p:attrNameLst>
                                      </p:cBhvr>
                                      <p:to>
                                        <p:strVal val="visible"/>
                                      </p:to>
                                    </p:set>
                                    <p:animEffect filter="fade" transition="in">
                                      <p:cBhvr>
                                        <p:cTn dur="500"/>
                                        <p:tgtEl>
                                          <p:spTgt spid="603">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8" name="Shape 608"/>
        <p:cNvGrpSpPr/>
        <p:nvPr/>
      </p:nvGrpSpPr>
      <p:grpSpPr>
        <a:xfrm>
          <a:off x="0" y="0"/>
          <a:ext cx="0" cy="0"/>
          <a:chOff x="0" y="0"/>
          <a:chExt cx="0" cy="0"/>
        </a:xfrm>
      </p:grpSpPr>
      <p:sp>
        <p:nvSpPr>
          <p:cNvPr id="609" name="Shape 609"/>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Head of Household: Separated Parents</a:t>
            </a:r>
          </a:p>
        </p:txBody>
      </p:sp>
      <p:sp>
        <p:nvSpPr>
          <p:cNvPr id="610" name="Shape 610"/>
          <p:cNvSpPr txBox="1"/>
          <p:nvPr>
            <p:ph idx="1" type="body"/>
          </p:nvPr>
        </p:nvSpPr>
        <p:spPr>
          <a:xfrm>
            <a:off x="609600" y="13716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Even if the custodial parent has given up his/her right to claim the dependency exemption for a child (Form 8332), s/he can file Head of Household using that child as her/his qualifying person</a:t>
            </a:r>
          </a:p>
          <a:p>
            <a:pPr indent="-342900" lvl="0" marL="342900" marR="0" rtl="0" algn="l">
              <a:spcBef>
                <a:spcPts val="800"/>
              </a:spcBef>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Noncustodial parent can never claim Head of Household</a:t>
            </a:r>
          </a:p>
        </p:txBody>
      </p:sp>
      <p:sp>
        <p:nvSpPr>
          <p:cNvPr id="611" name="Shape 611"/>
          <p:cNvSpPr/>
          <p:nvPr/>
        </p:nvSpPr>
        <p:spPr>
          <a:xfrm>
            <a:off x="609600" y="5864545"/>
            <a:ext cx="11187600" cy="9933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med" w="med" type="none"/>
            <a:tailEnd len="med" w="med" type="none"/>
          </a:ln>
          <a:effectLst>
            <a:outerShdw blurRad="40000" rotWithShape="0" dir="5400000" dist="20000">
              <a:srgbClr val="000000">
                <a:alpha val="37650"/>
              </a:srgbClr>
            </a:outerShdw>
          </a:effectLst>
        </p:spPr>
        <p:txBody>
          <a:bodyPr anchorCtr="0" anchor="t" bIns="45700" lIns="91425" rIns="91425" wrap="square" tIns="45700">
            <a:noAutofit/>
          </a:bodyPr>
          <a:lstStyle/>
          <a:p>
            <a:pPr indent="0" lvl="0" marL="0" marR="0" rtl="0" algn="ctr">
              <a:spcBef>
                <a:spcPts val="0"/>
              </a:spcBef>
              <a:buNone/>
            </a:pPr>
            <a:r>
              <a:rPr b="1" lang="en-US" sz="2800">
                <a:solidFill>
                  <a:schemeClr val="accent3"/>
                </a:solidFill>
                <a:latin typeface="Questrial"/>
                <a:ea typeface="Questrial"/>
                <a:cs typeface="Questrial"/>
                <a:sym typeface="Questrial"/>
              </a:rPr>
              <a:t>This situation is complicated to determine. </a:t>
            </a:r>
          </a:p>
          <a:p>
            <a:pPr indent="0" lvl="0" marL="0" marR="0" rtl="0" algn="ctr">
              <a:spcBef>
                <a:spcPts val="0"/>
              </a:spcBef>
              <a:buNone/>
            </a:pPr>
            <a:r>
              <a:rPr b="1" lang="en-US" sz="2800" u="sng">
                <a:solidFill>
                  <a:schemeClr val="accent3"/>
                </a:solidFill>
                <a:latin typeface="Questrial"/>
                <a:ea typeface="Questrial"/>
                <a:cs typeface="Questrial"/>
                <a:sym typeface="Questrial"/>
              </a:rPr>
              <a:t>SEE YOUR SITE COORDINATOR</a:t>
            </a:r>
            <a:r>
              <a:rPr b="1" lang="en-US" sz="2800">
                <a:solidFill>
                  <a:schemeClr val="accent3"/>
                </a:solidFill>
                <a:latin typeface="Questrial"/>
                <a:ea typeface="Questrial"/>
                <a:cs typeface="Questrial"/>
                <a:sym typeface="Questrial"/>
              </a:rPr>
              <a:t>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0">
                                            <p:txEl>
                                              <p:pRg end="0" st="0"/>
                                            </p:txEl>
                                          </p:spTgt>
                                        </p:tgtEl>
                                        <p:attrNameLst>
                                          <p:attrName>style.visibility</p:attrName>
                                        </p:attrNameLst>
                                      </p:cBhvr>
                                      <p:to>
                                        <p:strVal val="visible"/>
                                      </p:to>
                                    </p:set>
                                    <p:animEffect filter="fade" transition="in">
                                      <p:cBhvr>
                                        <p:cTn dur="500"/>
                                        <p:tgtEl>
                                          <p:spTgt spid="6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0">
                                            <p:txEl>
                                              <p:pRg end="1" st="1"/>
                                            </p:txEl>
                                          </p:spTgt>
                                        </p:tgtEl>
                                        <p:attrNameLst>
                                          <p:attrName>style.visibility</p:attrName>
                                        </p:attrNameLst>
                                      </p:cBhvr>
                                      <p:to>
                                        <p:strVal val="visible"/>
                                      </p:to>
                                    </p:set>
                                    <p:animEffect filter="fade" transition="in">
                                      <p:cBhvr>
                                        <p:cTn dur="500"/>
                                        <p:tgtEl>
                                          <p:spTgt spid="61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11"/>
                                        </p:tgtEl>
                                        <p:attrNameLst>
                                          <p:attrName>style.visibility</p:attrName>
                                        </p:attrNameLst>
                                      </p:cBhvr>
                                      <p:to>
                                        <p:strVal val="visible"/>
                                      </p:to>
                                    </p:set>
                                    <p:anim calcmode="lin" valueType="num">
                                      <p:cBhvr additive="base">
                                        <p:cTn dur="500"/>
                                        <p:tgtEl>
                                          <p:spTgt spid="611"/>
                                        </p:tgtEl>
                                        <p:attrNameLst>
                                          <p:attrName>ppt_w</p:attrName>
                                        </p:attrNameLst>
                                      </p:cBhvr>
                                      <p:tavLst>
                                        <p:tav fmla="" tm="0">
                                          <p:val>
                                            <p:strVal val="0"/>
                                          </p:val>
                                        </p:tav>
                                        <p:tav fmla="" tm="100000">
                                          <p:val>
                                            <p:strVal val="#ppt_w"/>
                                          </p:val>
                                        </p:tav>
                                      </p:tavLst>
                                    </p:anim>
                                    <p:anim calcmode="lin" valueType="num">
                                      <p:cBhvr additive="base">
                                        <p:cTn dur="500"/>
                                        <p:tgtEl>
                                          <p:spTgt spid="61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6" name="Shape 616"/>
        <p:cNvGrpSpPr/>
        <p:nvPr/>
      </p:nvGrpSpPr>
      <p:grpSpPr>
        <a:xfrm>
          <a:off x="0" y="0"/>
          <a:ext cx="0" cy="0"/>
          <a:chOff x="0" y="0"/>
          <a:chExt cx="0" cy="0"/>
        </a:xfrm>
      </p:grpSpPr>
      <p:sp>
        <p:nvSpPr>
          <p:cNvPr id="617" name="Shape 617"/>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Qualifying Widow(er) </a:t>
            </a:r>
            <a:br>
              <a:rPr b="1" i="0" lang="en-US" sz="4800" u="none" cap="none" strike="noStrike">
                <a:solidFill>
                  <a:schemeClr val="dk2"/>
                </a:solidFill>
                <a:latin typeface="Questrial"/>
                <a:ea typeface="Questrial"/>
                <a:cs typeface="Questrial"/>
                <a:sym typeface="Questrial"/>
              </a:rPr>
            </a:br>
            <a:r>
              <a:rPr b="1" i="0" lang="en-US" sz="4800" u="none" cap="none" strike="noStrike">
                <a:solidFill>
                  <a:schemeClr val="dk2"/>
                </a:solidFill>
                <a:latin typeface="Questrial"/>
                <a:ea typeface="Questrial"/>
                <a:cs typeface="Questrial"/>
                <a:sym typeface="Questrial"/>
              </a:rPr>
              <a:t>with Dependent Child</a:t>
            </a:r>
          </a:p>
        </p:txBody>
      </p:sp>
      <p:sp>
        <p:nvSpPr>
          <p:cNvPr id="618" name="Shape 618"/>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 taxpayer files QW if his/her</a:t>
            </a: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Spouse died recently, AND</a:t>
            </a: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The taxpayer did not remarry, AND</a:t>
            </a: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The taxpayer has a dependent child (son, daughter, stepson, stepdaughter), AND</a:t>
            </a: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The taxpayer provides over half the costs to maintain the main home for </a:t>
            </a:r>
            <a:r>
              <a:rPr lang="en-US"/>
              <a:t>taxpayer</a:t>
            </a:r>
            <a:r>
              <a:rPr b="0" i="0" lang="en-US" sz="3600" u="none" cap="none" strike="noStrike">
                <a:solidFill>
                  <a:schemeClr val="dk1"/>
                </a:solidFill>
                <a:latin typeface="Questrial"/>
                <a:ea typeface="Questrial"/>
                <a:cs typeface="Questrial"/>
                <a:sym typeface="Questrial"/>
              </a:rPr>
              <a:t> and child.</a:t>
            </a:r>
          </a:p>
          <a:p>
            <a:pPr indent="-342900" lvl="0" marL="342900" marR="0" rtl="0" algn="l">
              <a:spcBef>
                <a:spcPts val="800"/>
              </a:spcBef>
              <a:buClr>
                <a:schemeClr val="dk1"/>
              </a:buClr>
              <a:buSzPts val="4000"/>
              <a:buFont typeface="Noto Sans Symbols"/>
              <a:buNone/>
            </a:pPr>
            <a:r>
              <a:t/>
            </a:r>
            <a:endParaRPr b="0" i="0" sz="4000" u="none" cap="none" strike="noStrike">
              <a:solidFill>
                <a:schemeClr val="dk1"/>
              </a:solidFill>
              <a:latin typeface="Questrial"/>
              <a:ea typeface="Questrial"/>
              <a:cs typeface="Questrial"/>
              <a:sym typeface="Quest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8">
                                            <p:txEl>
                                              <p:pRg end="0" st="0"/>
                                            </p:txEl>
                                          </p:spTgt>
                                        </p:tgtEl>
                                        <p:attrNameLst>
                                          <p:attrName>style.visibility</p:attrName>
                                        </p:attrNameLst>
                                      </p:cBhvr>
                                      <p:to>
                                        <p:strVal val="visible"/>
                                      </p:to>
                                    </p:set>
                                    <p:animEffect filter="fade" transition="in">
                                      <p:cBhvr>
                                        <p:cTn dur="500"/>
                                        <p:tgtEl>
                                          <p:spTgt spid="6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8">
                                            <p:txEl>
                                              <p:pRg end="1" st="1"/>
                                            </p:txEl>
                                          </p:spTgt>
                                        </p:tgtEl>
                                        <p:attrNameLst>
                                          <p:attrName>style.visibility</p:attrName>
                                        </p:attrNameLst>
                                      </p:cBhvr>
                                      <p:to>
                                        <p:strVal val="visible"/>
                                      </p:to>
                                    </p:set>
                                    <p:animEffect filter="fade" transition="in">
                                      <p:cBhvr>
                                        <p:cTn dur="500"/>
                                        <p:tgtEl>
                                          <p:spTgt spid="61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8">
                                            <p:txEl>
                                              <p:pRg end="2" st="2"/>
                                            </p:txEl>
                                          </p:spTgt>
                                        </p:tgtEl>
                                        <p:attrNameLst>
                                          <p:attrName>style.visibility</p:attrName>
                                        </p:attrNameLst>
                                      </p:cBhvr>
                                      <p:to>
                                        <p:strVal val="visible"/>
                                      </p:to>
                                    </p:set>
                                    <p:animEffect filter="fade" transition="in">
                                      <p:cBhvr>
                                        <p:cTn dur="500"/>
                                        <p:tgtEl>
                                          <p:spTgt spid="61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8">
                                            <p:txEl>
                                              <p:pRg end="3" st="3"/>
                                            </p:txEl>
                                          </p:spTgt>
                                        </p:tgtEl>
                                        <p:attrNameLst>
                                          <p:attrName>style.visibility</p:attrName>
                                        </p:attrNameLst>
                                      </p:cBhvr>
                                      <p:to>
                                        <p:strVal val="visible"/>
                                      </p:to>
                                    </p:set>
                                    <p:animEffect filter="fade" transition="in">
                                      <p:cBhvr>
                                        <p:cTn dur="500"/>
                                        <p:tgtEl>
                                          <p:spTgt spid="61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8">
                                            <p:txEl>
                                              <p:pRg end="4" st="4"/>
                                            </p:txEl>
                                          </p:spTgt>
                                        </p:tgtEl>
                                        <p:attrNameLst>
                                          <p:attrName>style.visibility</p:attrName>
                                        </p:attrNameLst>
                                      </p:cBhvr>
                                      <p:to>
                                        <p:strVal val="visible"/>
                                      </p:to>
                                    </p:set>
                                    <p:animEffect filter="fade" transition="in">
                                      <p:cBhvr>
                                        <p:cTn dur="500"/>
                                        <p:tgtEl>
                                          <p:spTgt spid="61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8">
                                            <p:txEl>
                                              <p:pRg end="5" st="5"/>
                                            </p:txEl>
                                          </p:spTgt>
                                        </p:tgtEl>
                                        <p:attrNameLst>
                                          <p:attrName>style.visibility</p:attrName>
                                        </p:attrNameLst>
                                      </p:cBhvr>
                                      <p:to>
                                        <p:strVal val="visible"/>
                                      </p:to>
                                    </p:set>
                                    <p:animEffect filter="fade" transition="in">
                                      <p:cBhvr>
                                        <p:cTn dur="500"/>
                                        <p:tgtEl>
                                          <p:spTgt spid="618">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3" name="Shape 623"/>
        <p:cNvGrpSpPr/>
        <p:nvPr/>
      </p:nvGrpSpPr>
      <p:grpSpPr>
        <a:xfrm>
          <a:off x="0" y="0"/>
          <a:ext cx="0" cy="0"/>
          <a:chOff x="0" y="0"/>
          <a:chExt cx="0" cy="0"/>
        </a:xfrm>
      </p:grpSpPr>
      <p:sp>
        <p:nvSpPr>
          <p:cNvPr id="624" name="Shape 624"/>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Unmarried, Widowed Taxpayer?</a:t>
            </a:r>
          </a:p>
        </p:txBody>
      </p:sp>
      <p:sp>
        <p:nvSpPr>
          <p:cNvPr id="625" name="Shape 625"/>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lnSpc>
                <a:spcPct val="90000"/>
              </a:lnSpc>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If the spouse died during the current tax year: </a:t>
            </a:r>
            <a:r>
              <a:rPr b="1" i="0" lang="en-US" sz="4000" u="none" cap="none" strike="noStrike">
                <a:solidFill>
                  <a:schemeClr val="accent1"/>
                </a:solidFill>
                <a:latin typeface="Questrial"/>
                <a:ea typeface="Questrial"/>
                <a:cs typeface="Questrial"/>
                <a:sym typeface="Questrial"/>
              </a:rPr>
              <a:t>Married Filing Jointly</a:t>
            </a:r>
            <a:r>
              <a:rPr b="0" i="0" lang="en-US" sz="4000" u="none" cap="none" strike="noStrike">
                <a:solidFill>
                  <a:schemeClr val="accent1"/>
                </a:solidFill>
                <a:latin typeface="Questrial"/>
                <a:ea typeface="Questrial"/>
                <a:cs typeface="Questrial"/>
                <a:sym typeface="Questrial"/>
              </a:rPr>
              <a:t> </a:t>
            </a:r>
          </a:p>
          <a:p>
            <a:pPr indent="-342900" lvl="0" marL="342900" marR="0" rtl="0" algn="l">
              <a:lnSpc>
                <a:spcPct val="90000"/>
              </a:lnSpc>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If the spouse died during one of the two preceding tax years and taxpayer has a qualifying child: </a:t>
            </a:r>
            <a:r>
              <a:rPr b="1" i="0" lang="en-US" sz="4000" u="none" cap="none" strike="noStrike">
                <a:solidFill>
                  <a:schemeClr val="accent1"/>
                </a:solidFill>
                <a:latin typeface="Questrial"/>
                <a:ea typeface="Questrial"/>
                <a:cs typeface="Questrial"/>
                <a:sym typeface="Questrial"/>
              </a:rPr>
              <a:t>Qualifying Widow(er)</a:t>
            </a:r>
            <a:r>
              <a:rPr b="0" i="0" lang="en-US" sz="4000" u="none" cap="none" strike="noStrike">
                <a:solidFill>
                  <a:schemeClr val="accent1"/>
                </a:solidFill>
                <a:latin typeface="Questrial"/>
                <a:ea typeface="Questrial"/>
                <a:cs typeface="Questrial"/>
                <a:sym typeface="Questrial"/>
              </a:rPr>
              <a:t> </a:t>
            </a:r>
          </a:p>
          <a:p>
            <a:pPr indent="-342900" lvl="0" marL="342900" marR="0" rtl="0" algn="l">
              <a:lnSpc>
                <a:spcPct val="90000"/>
              </a:lnSpc>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If the spouse died three or more years before the current year:  </a:t>
            </a:r>
            <a:r>
              <a:rPr b="1" i="0" lang="en-US" sz="4000" u="none" cap="none" strike="noStrike">
                <a:solidFill>
                  <a:schemeClr val="accent1"/>
                </a:solidFill>
                <a:latin typeface="Questrial"/>
                <a:ea typeface="Questrial"/>
                <a:cs typeface="Questrial"/>
                <a:sym typeface="Questrial"/>
              </a:rPr>
              <a:t>Single or Head of Household</a:t>
            </a:r>
          </a:p>
          <a:p>
            <a:pPr indent="-342900" lvl="0" marL="342900" marR="0" rtl="0" algn="l">
              <a:lnSpc>
                <a:spcPct val="90000"/>
              </a:lnSpc>
              <a:spcBef>
                <a:spcPts val="560"/>
              </a:spcBef>
              <a:buClr>
                <a:schemeClr val="dk1"/>
              </a:buClr>
              <a:buSzPts val="2800"/>
              <a:buFont typeface="Noto Sans Symbols"/>
              <a:buNone/>
            </a:pPr>
            <a:r>
              <a:t/>
            </a:r>
            <a:endParaRPr b="0" i="0" sz="2800" u="none" cap="none" strike="noStrike">
              <a:solidFill>
                <a:schemeClr val="dk1"/>
              </a:solidFill>
              <a:latin typeface="Questrial"/>
              <a:ea typeface="Questrial"/>
              <a:cs typeface="Questrial"/>
              <a:sym typeface="Quest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5">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Shape 85"/>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lang="en-US"/>
              <a:t>Basic </a:t>
            </a:r>
            <a:r>
              <a:rPr b="1" i="0" lang="en-US" sz="4800" u="none" cap="none" strike="noStrike">
                <a:solidFill>
                  <a:schemeClr val="dk2"/>
                </a:solidFill>
                <a:latin typeface="Questrial"/>
                <a:ea typeface="Questrial"/>
                <a:cs typeface="Questrial"/>
                <a:sym typeface="Questrial"/>
              </a:rPr>
              <a:t>Training Ref</a:t>
            </a:r>
            <a:r>
              <a:rPr lang="en-US"/>
              <a:t>resher</a:t>
            </a:r>
            <a:r>
              <a:rPr b="1" i="0" lang="en-US" sz="4800" u="none" cap="none" strike="noStrike">
                <a:solidFill>
                  <a:schemeClr val="dk2"/>
                </a:solidFill>
                <a:latin typeface="Questrial"/>
                <a:ea typeface="Questrial"/>
                <a:cs typeface="Questrial"/>
                <a:sym typeface="Questrial"/>
              </a:rPr>
              <a:t> Outline</a:t>
            </a:r>
          </a:p>
        </p:txBody>
      </p:sp>
      <p:sp>
        <p:nvSpPr>
          <p:cNvPr id="86" name="Shape 86"/>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30200" lvl="0" marL="342900" marR="0" rtl="0" algn="l">
              <a:spcBef>
                <a:spcPts val="1000"/>
              </a:spcBef>
              <a:spcAft>
                <a:spcPts val="0"/>
              </a:spcAft>
              <a:buClr>
                <a:schemeClr val="dk1"/>
              </a:buClr>
              <a:buSzPts val="3800"/>
              <a:buFont typeface="Noto Sans Symbols"/>
              <a:buChar char="➢"/>
            </a:pPr>
            <a:r>
              <a:rPr b="0" i="0" lang="en-US" sz="3800" u="none" cap="none" strike="noStrike">
                <a:latin typeface="Questrial"/>
                <a:ea typeface="Questrial"/>
                <a:cs typeface="Questrial"/>
                <a:sym typeface="Questrial"/>
              </a:rPr>
              <a:t>Tax Terminology</a:t>
            </a:r>
            <a:r>
              <a:rPr lang="en-US" sz="3800"/>
              <a:t>/</a:t>
            </a:r>
            <a:r>
              <a:rPr b="0" i="0" lang="en-US" sz="3800" u="none" cap="none" strike="noStrike">
                <a:latin typeface="Questrial"/>
                <a:ea typeface="Questrial"/>
                <a:cs typeface="Questrial"/>
                <a:sym typeface="Questrial"/>
              </a:rPr>
              <a:t>Form 1040 Overview</a:t>
            </a:r>
          </a:p>
          <a:p>
            <a:pPr indent="-330200" lvl="0" marL="342900" marR="0" rtl="0" algn="l">
              <a:spcBef>
                <a:spcPts val="1000"/>
              </a:spcBef>
              <a:spcAft>
                <a:spcPts val="0"/>
              </a:spcAft>
              <a:buClr>
                <a:schemeClr val="dk1"/>
              </a:buClr>
              <a:buSzPts val="3800"/>
              <a:buFont typeface="Noto Sans Symbols"/>
              <a:buChar char="➢"/>
            </a:pPr>
            <a:r>
              <a:rPr b="0" i="0" lang="en-US" sz="3800" u="none" cap="none" strike="noStrike">
                <a:latin typeface="Questrial"/>
                <a:ea typeface="Questrial"/>
                <a:cs typeface="Questrial"/>
                <a:sym typeface="Questrial"/>
              </a:rPr>
              <a:t>Exemptions</a:t>
            </a:r>
          </a:p>
          <a:p>
            <a:pPr indent="-330200" lvl="0" marL="342900" marR="0" rtl="0" algn="l">
              <a:spcBef>
                <a:spcPts val="1000"/>
              </a:spcBef>
              <a:spcAft>
                <a:spcPts val="0"/>
              </a:spcAft>
              <a:buClr>
                <a:schemeClr val="dk1"/>
              </a:buClr>
              <a:buSzPts val="3800"/>
              <a:buFont typeface="Noto Sans Symbols"/>
              <a:buChar char="➢"/>
            </a:pPr>
            <a:r>
              <a:rPr b="0" i="0" lang="en-US" sz="3800" u="none" cap="none" strike="noStrike">
                <a:latin typeface="Questrial"/>
                <a:ea typeface="Questrial"/>
                <a:cs typeface="Questrial"/>
                <a:sym typeface="Questrial"/>
              </a:rPr>
              <a:t>Filing Status</a:t>
            </a:r>
          </a:p>
          <a:p>
            <a:pPr indent="-330200" lvl="0" marL="342900" marR="0" rtl="0" algn="l">
              <a:spcBef>
                <a:spcPts val="1000"/>
              </a:spcBef>
              <a:spcAft>
                <a:spcPts val="0"/>
              </a:spcAft>
              <a:buClr>
                <a:schemeClr val="dk1"/>
              </a:buClr>
              <a:buSzPts val="3800"/>
              <a:buFont typeface="Noto Sans Symbols"/>
              <a:buChar char="➢"/>
            </a:pPr>
            <a:r>
              <a:rPr b="0" i="0" lang="en-US" sz="3800" u="none" cap="none" strike="noStrike">
                <a:latin typeface="Questrial"/>
                <a:ea typeface="Questrial"/>
                <a:cs typeface="Questrial"/>
                <a:sym typeface="Questrial"/>
              </a:rPr>
              <a:t>Filing Basics</a:t>
            </a:r>
          </a:p>
          <a:p>
            <a:pPr indent="-330200" lvl="0" marL="342900" rtl="0">
              <a:spcBef>
                <a:spcPts val="1000"/>
              </a:spcBef>
              <a:buClr>
                <a:schemeClr val="dk1"/>
              </a:buClr>
              <a:buSzPts val="3800"/>
              <a:buFont typeface="Noto Sans Symbols"/>
              <a:buChar char="➢"/>
            </a:pPr>
            <a:r>
              <a:rPr lang="en-US" sz="3800"/>
              <a:t>Income</a:t>
            </a:r>
          </a:p>
          <a:p>
            <a:pPr indent="-330200" lvl="0" marL="342900" rtl="0">
              <a:spcBef>
                <a:spcPts val="1000"/>
              </a:spcBef>
              <a:buClr>
                <a:schemeClr val="dk1"/>
              </a:buClr>
              <a:buSzPts val="3800"/>
              <a:buFont typeface="Noto Sans Symbols"/>
              <a:buChar char="➢"/>
            </a:pPr>
            <a:r>
              <a:rPr lang="en-US" sz="3800"/>
              <a:t>Standard Deduction</a:t>
            </a: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0" name="Shape 630"/>
        <p:cNvGrpSpPr/>
        <p:nvPr/>
      </p:nvGrpSpPr>
      <p:grpSpPr>
        <a:xfrm>
          <a:off x="0" y="0"/>
          <a:ext cx="0" cy="0"/>
          <a:chOff x="0" y="0"/>
          <a:chExt cx="0" cy="0"/>
        </a:xfrm>
      </p:grpSpPr>
      <p:sp>
        <p:nvSpPr>
          <p:cNvPr id="631" name="Shape 631"/>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From Lowest to Highest Tax Burden</a:t>
            </a:r>
          </a:p>
        </p:txBody>
      </p:sp>
      <p:grpSp>
        <p:nvGrpSpPr>
          <p:cNvPr id="632" name="Shape 632"/>
          <p:cNvGrpSpPr/>
          <p:nvPr/>
        </p:nvGrpSpPr>
        <p:grpSpPr>
          <a:xfrm>
            <a:off x="332087" y="1417638"/>
            <a:ext cx="11527890" cy="5115000"/>
            <a:chOff x="-277513" y="0"/>
            <a:chExt cx="11527890" cy="5115000"/>
          </a:xfrm>
        </p:grpSpPr>
        <p:sp>
          <p:nvSpPr>
            <p:cNvPr id="633" name="Shape 633"/>
            <p:cNvSpPr/>
            <p:nvPr/>
          </p:nvSpPr>
          <p:spPr>
            <a:xfrm rot="4396435">
              <a:off x="3628155" y="1017861"/>
              <a:ext cx="4415618" cy="3079278"/>
            </a:xfrm>
            <a:custGeom>
              <a:pathLst>
                <a:path extrusionOk="0" h="120000" w="120000">
                  <a:moveTo>
                    <a:pt x="0" y="120000"/>
                  </a:moveTo>
                  <a:quadBezTo>
                    <a:pt x="20000" y="40000"/>
                    <a:pt x="93748" y="15000"/>
                  </a:quadBezTo>
                  <a:lnTo>
                    <a:pt x="92569" y="0"/>
                  </a:lnTo>
                  <a:lnTo>
                    <a:pt x="120000" y="18786"/>
                  </a:lnTo>
                  <a:lnTo>
                    <a:pt x="96465" y="49572"/>
                  </a:lnTo>
                  <a:lnTo>
                    <a:pt x="95286" y="34572"/>
                  </a:lnTo>
                  <a:quadBezTo>
                    <a:pt x="30000" y="44572"/>
                    <a:pt x="0" y="120000"/>
                  </a:quadBezTo>
                  <a:close/>
                </a:path>
              </a:pathLst>
            </a:custGeom>
            <a:solidFill>
              <a:srgbClr val="F2B529"/>
            </a:solidFill>
            <a:ln cap="flat" cmpd="sng" w="38100">
              <a:solidFill>
                <a:schemeClr val="lt1"/>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91425" lIns="91425" rIns="91425" wrap="square" tIns="91425">
              <a:noAutofit/>
            </a:bodyPr>
            <a:lstStyle/>
            <a:p>
              <a:pPr indent="0" lvl="0" marL="0">
                <a:spcBef>
                  <a:spcPts val="0"/>
                </a:spcBef>
                <a:buNone/>
              </a:pPr>
              <a:r>
                <a:t/>
              </a:r>
              <a:endParaRPr/>
            </a:p>
          </p:txBody>
        </p:sp>
        <p:sp>
          <p:nvSpPr>
            <p:cNvPr id="634" name="Shape 634"/>
            <p:cNvSpPr/>
            <p:nvPr/>
          </p:nvSpPr>
          <p:spPr>
            <a:xfrm>
              <a:off x="5470744" y="1557049"/>
              <a:ext cx="111600" cy="111600"/>
            </a:xfrm>
            <a:prstGeom prst="ellipse">
              <a:avLst/>
            </a:prstGeom>
            <a:solidFill>
              <a:srgbClr val="F4D6AB"/>
            </a:solidFill>
            <a:ln cap="flat" cmpd="sng" w="38100">
              <a:solidFill>
                <a:schemeClr val="lt1"/>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91425" lIns="91425" rIns="91425" wrap="square" tIns="91425">
              <a:noAutofit/>
            </a:bodyPr>
            <a:lstStyle/>
            <a:p>
              <a:pPr indent="0" lvl="0" marL="0">
                <a:spcBef>
                  <a:spcPts val="0"/>
                </a:spcBef>
                <a:buNone/>
              </a:pPr>
              <a:r>
                <a:t/>
              </a:r>
              <a:endParaRPr/>
            </a:p>
          </p:txBody>
        </p:sp>
        <p:sp>
          <p:nvSpPr>
            <p:cNvPr id="635" name="Shape 635"/>
            <p:cNvSpPr/>
            <p:nvPr/>
          </p:nvSpPr>
          <p:spPr>
            <a:xfrm>
              <a:off x="6441905" y="2503862"/>
              <a:ext cx="111600" cy="111600"/>
            </a:xfrm>
            <a:prstGeom prst="ellipse">
              <a:avLst/>
            </a:prstGeom>
            <a:solidFill>
              <a:srgbClr val="F4D6AB"/>
            </a:solidFill>
            <a:ln cap="flat" cmpd="sng" w="38100">
              <a:solidFill>
                <a:schemeClr val="lt1"/>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91425" lIns="91425" rIns="91425" wrap="square" tIns="91425">
              <a:noAutofit/>
            </a:bodyPr>
            <a:lstStyle/>
            <a:p>
              <a:pPr indent="0" lvl="0" marL="0">
                <a:spcBef>
                  <a:spcPts val="0"/>
                </a:spcBef>
                <a:buNone/>
              </a:pPr>
              <a:r>
                <a:t/>
              </a:r>
              <a:endParaRPr/>
            </a:p>
          </p:txBody>
        </p:sp>
        <p:sp>
          <p:nvSpPr>
            <p:cNvPr id="636" name="Shape 636"/>
            <p:cNvSpPr/>
            <p:nvPr/>
          </p:nvSpPr>
          <p:spPr>
            <a:xfrm>
              <a:off x="-277513" y="0"/>
              <a:ext cx="9301200" cy="8184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
          <p:nvSpPr>
            <p:cNvPr id="637" name="Shape 637"/>
            <p:cNvSpPr txBox="1"/>
            <p:nvPr/>
          </p:nvSpPr>
          <p:spPr>
            <a:xfrm>
              <a:off x="-277513" y="0"/>
              <a:ext cx="9301200" cy="818400"/>
            </a:xfrm>
            <a:prstGeom prst="rect">
              <a:avLst/>
            </a:prstGeom>
            <a:noFill/>
            <a:ln>
              <a:noFill/>
            </a:ln>
          </p:spPr>
          <p:txBody>
            <a:bodyPr anchorCtr="0" anchor="b" bIns="45700" lIns="45700" rIns="45700" wrap="square" tIns="45700">
              <a:noAutofit/>
            </a:bodyPr>
            <a:lstStyle/>
            <a:p>
              <a:pPr indent="0" lvl="0" marL="0" marR="0" rtl="0" algn="ctr">
                <a:lnSpc>
                  <a:spcPct val="90000"/>
                </a:lnSpc>
                <a:spcBef>
                  <a:spcPts val="0"/>
                </a:spcBef>
                <a:spcAft>
                  <a:spcPts val="0"/>
                </a:spcAft>
                <a:buNone/>
              </a:pPr>
              <a:r>
                <a:rPr b="1" lang="en-US" sz="3600">
                  <a:solidFill>
                    <a:schemeClr val="dk1"/>
                  </a:solidFill>
                  <a:latin typeface="Questrial"/>
                  <a:ea typeface="Questrial"/>
                  <a:cs typeface="Questrial"/>
                  <a:sym typeface="Questrial"/>
                </a:rPr>
                <a:t>Married Filing Jointly &amp; Qualifying Widow(er)</a:t>
              </a:r>
            </a:p>
          </p:txBody>
        </p:sp>
        <p:sp>
          <p:nvSpPr>
            <p:cNvPr id="638" name="Shape 638"/>
            <p:cNvSpPr/>
            <p:nvPr/>
          </p:nvSpPr>
          <p:spPr>
            <a:xfrm>
              <a:off x="6511569" y="1203592"/>
              <a:ext cx="3785100" cy="8184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
          <p:nvSpPr>
            <p:cNvPr id="639" name="Shape 639"/>
            <p:cNvSpPr txBox="1"/>
            <p:nvPr/>
          </p:nvSpPr>
          <p:spPr>
            <a:xfrm>
              <a:off x="6511569" y="1203592"/>
              <a:ext cx="3785100" cy="818400"/>
            </a:xfrm>
            <a:prstGeom prst="rect">
              <a:avLst/>
            </a:prstGeom>
            <a:noFill/>
            <a:ln>
              <a:noFill/>
            </a:ln>
          </p:spPr>
          <p:txBody>
            <a:bodyPr anchorCtr="0" anchor="ctr" bIns="45700" lIns="45700" rIns="45700" wrap="square" tIns="45700">
              <a:noAutofit/>
            </a:bodyPr>
            <a:lstStyle/>
            <a:p>
              <a:pPr indent="0" lvl="0" marL="0" marR="0" rtl="0" algn="l">
                <a:lnSpc>
                  <a:spcPct val="90000"/>
                </a:lnSpc>
                <a:spcBef>
                  <a:spcPts val="0"/>
                </a:spcBef>
                <a:spcAft>
                  <a:spcPts val="0"/>
                </a:spcAft>
                <a:buNone/>
              </a:pPr>
              <a:r>
                <a:rPr b="1" lang="en-US" sz="3600">
                  <a:solidFill>
                    <a:schemeClr val="dk1"/>
                  </a:solidFill>
                  <a:latin typeface="Questrial"/>
                  <a:ea typeface="Questrial"/>
                  <a:cs typeface="Questrial"/>
                  <a:sym typeface="Questrial"/>
                </a:rPr>
                <a:t>Head of Household</a:t>
              </a:r>
            </a:p>
          </p:txBody>
        </p:sp>
        <p:sp>
          <p:nvSpPr>
            <p:cNvPr id="640" name="Shape 640"/>
            <p:cNvSpPr/>
            <p:nvPr/>
          </p:nvSpPr>
          <p:spPr>
            <a:xfrm>
              <a:off x="3332103" y="2150405"/>
              <a:ext cx="2813400" cy="8184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
          <p:nvSpPr>
            <p:cNvPr id="641" name="Shape 641"/>
            <p:cNvSpPr txBox="1"/>
            <p:nvPr/>
          </p:nvSpPr>
          <p:spPr>
            <a:xfrm>
              <a:off x="3332103" y="2150405"/>
              <a:ext cx="2813400" cy="818400"/>
            </a:xfrm>
            <a:prstGeom prst="rect">
              <a:avLst/>
            </a:prstGeom>
            <a:noFill/>
            <a:ln>
              <a:noFill/>
            </a:ln>
          </p:spPr>
          <p:txBody>
            <a:bodyPr anchorCtr="0" anchor="ctr" bIns="45700" lIns="45700" rIns="45700" wrap="square" tIns="45700">
              <a:noAutofit/>
            </a:bodyPr>
            <a:lstStyle/>
            <a:p>
              <a:pPr indent="0" lvl="0" marL="0" marR="0" rtl="0" algn="r">
                <a:lnSpc>
                  <a:spcPct val="90000"/>
                </a:lnSpc>
                <a:spcBef>
                  <a:spcPts val="0"/>
                </a:spcBef>
                <a:spcAft>
                  <a:spcPts val="0"/>
                </a:spcAft>
                <a:buNone/>
              </a:pPr>
              <a:r>
                <a:rPr b="1" lang="en-US" sz="3600">
                  <a:solidFill>
                    <a:schemeClr val="dk1"/>
                  </a:solidFill>
                  <a:latin typeface="Questrial"/>
                  <a:ea typeface="Questrial"/>
                  <a:cs typeface="Questrial"/>
                  <a:sym typeface="Questrial"/>
                </a:rPr>
                <a:t>Single</a:t>
              </a:r>
            </a:p>
          </p:txBody>
        </p:sp>
        <p:sp>
          <p:nvSpPr>
            <p:cNvPr id="642" name="Shape 642"/>
            <p:cNvSpPr/>
            <p:nvPr/>
          </p:nvSpPr>
          <p:spPr>
            <a:xfrm>
              <a:off x="3853877" y="4464557"/>
              <a:ext cx="7396500" cy="4827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
          <p:nvSpPr>
            <p:cNvPr id="643" name="Shape 643"/>
            <p:cNvSpPr txBox="1"/>
            <p:nvPr/>
          </p:nvSpPr>
          <p:spPr>
            <a:xfrm>
              <a:off x="3853877" y="4464557"/>
              <a:ext cx="7396500" cy="482700"/>
            </a:xfrm>
            <a:prstGeom prst="rect">
              <a:avLst/>
            </a:prstGeom>
            <a:noFill/>
            <a:ln>
              <a:noFill/>
            </a:ln>
          </p:spPr>
          <p:txBody>
            <a:bodyPr anchorCtr="0" anchor="t" bIns="45700" lIns="45700" rIns="45700" wrap="square" tIns="45700">
              <a:noAutofit/>
            </a:bodyPr>
            <a:lstStyle/>
            <a:p>
              <a:pPr indent="0" lvl="0" marL="0" marR="0" rtl="0" algn="ctr">
                <a:lnSpc>
                  <a:spcPct val="90000"/>
                </a:lnSpc>
                <a:spcBef>
                  <a:spcPts val="0"/>
                </a:spcBef>
                <a:spcAft>
                  <a:spcPts val="0"/>
                </a:spcAft>
                <a:buNone/>
              </a:pPr>
              <a:r>
                <a:rPr b="1" lang="en-US" sz="3600">
                  <a:solidFill>
                    <a:schemeClr val="dk1"/>
                  </a:solidFill>
                  <a:latin typeface="Questrial"/>
                  <a:ea typeface="Questrial"/>
                  <a:cs typeface="Questrial"/>
                  <a:sym typeface="Questrial"/>
                </a:rPr>
                <a:t>Married Filing Separately</a:t>
              </a:r>
            </a:p>
          </p:txBody>
        </p:sp>
      </p:gr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8" name="Shape 648"/>
        <p:cNvGrpSpPr/>
        <p:nvPr/>
      </p:nvGrpSpPr>
      <p:grpSpPr>
        <a:xfrm>
          <a:off x="0" y="0"/>
          <a:ext cx="0" cy="0"/>
          <a:chOff x="0" y="0"/>
          <a:chExt cx="0" cy="0"/>
        </a:xfrm>
      </p:grpSpPr>
      <p:sp>
        <p:nvSpPr>
          <p:cNvPr id="649" name="Shape 649"/>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Exercise</a:t>
            </a:r>
          </a:p>
        </p:txBody>
      </p:sp>
      <p:sp>
        <p:nvSpPr>
          <p:cNvPr id="650" name="Shape 650"/>
          <p:cNvSpPr txBox="1"/>
          <p:nvPr>
            <p:ph idx="1" type="body"/>
          </p:nvPr>
        </p:nvSpPr>
        <p:spPr>
          <a:xfrm>
            <a:off x="609600" y="1600203"/>
            <a:ext cx="10972800" cy="45261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45700" lIns="91425" rIns="91425" wrap="square" tIns="45700">
            <a:noAutofit/>
          </a:bodyPr>
          <a:lstStyle/>
          <a:p>
            <a:pPr indent="-342900" lvl="0" marL="342900" marR="0" rtl="0" algn="ctr">
              <a:spcBef>
                <a:spcPts val="0"/>
              </a:spcBef>
              <a:spcAft>
                <a:spcPts val="0"/>
              </a:spcAft>
              <a:buClr>
                <a:srgbClr val="000000"/>
              </a:buClr>
              <a:buFont typeface="Noto Sans Symbols"/>
              <a:buNone/>
            </a:pPr>
            <a:r>
              <a:rPr b="1" i="0" lang="en-US" sz="4000" u="none" cap="none" strike="noStrike">
                <a:solidFill>
                  <a:schemeClr val="dk1"/>
                </a:solidFill>
                <a:latin typeface="Questrial"/>
                <a:ea typeface="Questrial"/>
                <a:cs typeface="Questrial"/>
                <a:sym typeface="Questrial"/>
              </a:rPr>
              <a:t>	Lily left her husband in August of the tax year, but they did not get divorced. She took her children with her, supported them during all of the tax year, and will claim them as dependents.  Lily refuses to file a joint return with her husband.  </a:t>
            </a:r>
          </a:p>
          <a:p>
            <a:pPr indent="-342900" lvl="0" marL="342900" marR="0" rtl="0" algn="ctr">
              <a:spcBef>
                <a:spcPts val="800"/>
              </a:spcBef>
              <a:buClr>
                <a:srgbClr val="000000"/>
              </a:buClr>
              <a:buFont typeface="Noto Sans Symbols"/>
              <a:buNone/>
            </a:pPr>
            <a:r>
              <a:rPr b="1" i="0" lang="en-US" sz="4000" u="none" cap="none" strike="noStrike">
                <a:solidFill>
                  <a:schemeClr val="dk1"/>
                </a:solidFill>
                <a:latin typeface="Questrial"/>
                <a:ea typeface="Questrial"/>
                <a:cs typeface="Questrial"/>
                <a:sym typeface="Questrial"/>
              </a:rPr>
              <a:t>Which filing status should she use?</a:t>
            </a: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5" name="Shape 655"/>
        <p:cNvGrpSpPr/>
        <p:nvPr/>
      </p:nvGrpSpPr>
      <p:grpSpPr>
        <a:xfrm>
          <a:off x="0" y="0"/>
          <a:ext cx="0" cy="0"/>
          <a:chOff x="0" y="0"/>
          <a:chExt cx="0" cy="0"/>
        </a:xfrm>
      </p:grpSpPr>
      <p:sp>
        <p:nvSpPr>
          <p:cNvPr id="656" name="Shape 656"/>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Exercise – Answer</a:t>
            </a:r>
          </a:p>
        </p:txBody>
      </p:sp>
      <p:sp>
        <p:nvSpPr>
          <p:cNvPr id="657" name="Shape 657"/>
          <p:cNvSpPr txBox="1"/>
          <p:nvPr>
            <p:ph idx="1" type="body"/>
          </p:nvPr>
        </p:nvSpPr>
        <p:spPr>
          <a:xfrm>
            <a:off x="609600" y="1600203"/>
            <a:ext cx="10972800" cy="4526100"/>
          </a:xfrm>
          <a:prstGeom prst="rect">
            <a:avLst/>
          </a:prstGeom>
          <a:gradFill>
            <a:gsLst>
              <a:gs pos="0">
                <a:srgbClr val="FFE57F"/>
              </a:gs>
              <a:gs pos="35000">
                <a:srgbClr val="FFEBA5"/>
              </a:gs>
              <a:gs pos="100000">
                <a:srgbClr val="FFF8D9"/>
              </a:gs>
            </a:gsLst>
            <a:lin ang="16200038" scaled="0"/>
          </a:gradFill>
          <a:ln cap="flat" cmpd="sng" w="9525">
            <a:solidFill>
              <a:srgbClr val="F0B125"/>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45700" lIns="91425" rIns="91425" wrap="square" tIns="45700">
            <a:noAutofit/>
          </a:bodyPr>
          <a:lstStyle/>
          <a:p>
            <a:pPr indent="-342900" lvl="0" marL="342900" marR="0" rtl="0" algn="ctr">
              <a:lnSpc>
                <a:spcPct val="80000"/>
              </a:lnSpc>
              <a:spcBef>
                <a:spcPts val="0"/>
              </a:spcBef>
              <a:spcAft>
                <a:spcPts val="0"/>
              </a:spcAft>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Married Filing Separately.</a:t>
            </a:r>
          </a:p>
          <a:p>
            <a:pPr indent="-342900" lvl="0" marL="342900" marR="0" rtl="0" algn="ctr">
              <a:lnSpc>
                <a:spcPct val="80000"/>
              </a:lnSpc>
              <a:spcBef>
                <a:spcPts val="800"/>
              </a:spcBef>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Because Lily lived with her husband for </a:t>
            </a:r>
            <a:r>
              <a:rPr b="1" i="1" lang="en-US" sz="4000" u="none" cap="none" strike="noStrike">
                <a:solidFill>
                  <a:srgbClr val="CA8F0C"/>
                </a:solidFill>
                <a:latin typeface="Questrial"/>
                <a:ea typeface="Questrial"/>
                <a:cs typeface="Questrial"/>
                <a:sym typeface="Questrial"/>
              </a:rPr>
              <a:t>some part </a:t>
            </a:r>
            <a:r>
              <a:rPr b="1" i="0" lang="en-US" sz="4000" u="none" cap="none" strike="noStrike">
                <a:solidFill>
                  <a:srgbClr val="CA8F0C"/>
                </a:solidFill>
                <a:latin typeface="Questrial"/>
                <a:ea typeface="Questrial"/>
                <a:cs typeface="Questrial"/>
                <a:sym typeface="Questrial"/>
              </a:rPr>
              <a:t>of the last six months of the year, she cannot file as Head of Household.</a:t>
            </a:r>
          </a:p>
        </p:txBody>
      </p:sp>
    </p:spTree>
  </p:cSld>
  <p:clrMapOvr>
    <a:masterClrMapping/>
  </p:clrMapOvr>
  <p:transition spd="med">
    <p:fade thruBlk="1"/>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2" name="Shape 662"/>
        <p:cNvGrpSpPr/>
        <p:nvPr/>
      </p:nvGrpSpPr>
      <p:grpSpPr>
        <a:xfrm>
          <a:off x="0" y="0"/>
          <a:ext cx="0" cy="0"/>
          <a:chOff x="0" y="0"/>
          <a:chExt cx="0" cy="0"/>
        </a:xfrm>
      </p:grpSpPr>
      <p:sp>
        <p:nvSpPr>
          <p:cNvPr id="663" name="Shape 663"/>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Exercise</a:t>
            </a:r>
          </a:p>
        </p:txBody>
      </p:sp>
      <p:sp>
        <p:nvSpPr>
          <p:cNvPr id="664" name="Shape 664"/>
          <p:cNvSpPr txBox="1"/>
          <p:nvPr>
            <p:ph idx="1" type="body"/>
          </p:nvPr>
        </p:nvSpPr>
        <p:spPr>
          <a:xfrm>
            <a:off x="609600" y="1600203"/>
            <a:ext cx="10972800" cy="45261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45700" lIns="91425" rIns="91425" wrap="square" tIns="45700">
            <a:noAutofit/>
          </a:bodyPr>
          <a:lstStyle/>
          <a:p>
            <a:pPr indent="-342900" lvl="0" marL="342900" marR="0" rtl="0" algn="ctr">
              <a:spcBef>
                <a:spcPts val="0"/>
              </a:spcBef>
              <a:spcAft>
                <a:spcPts val="0"/>
              </a:spcAft>
              <a:buClr>
                <a:srgbClr val="000000"/>
              </a:buClr>
              <a:buFont typeface="Noto Sans Symbols"/>
              <a:buNone/>
            </a:pPr>
            <a:r>
              <a:rPr b="1" i="0" lang="en-US" sz="4000" u="none" cap="none" strike="noStrike">
                <a:solidFill>
                  <a:schemeClr val="dk1"/>
                </a:solidFill>
                <a:latin typeface="Questrial"/>
                <a:ea typeface="Questrial"/>
                <a:cs typeface="Questrial"/>
                <a:sym typeface="Questrial"/>
              </a:rPr>
              <a:t>Em left her husband in February of the tax year, but they did not get divorced. She took her children with her, supported them all year, and will claim them as dependents.  Em refuses to file a joint return with her husband.  </a:t>
            </a:r>
          </a:p>
          <a:p>
            <a:pPr indent="-342900" lvl="0" marL="342900" marR="0" rtl="0" algn="ctr">
              <a:spcBef>
                <a:spcPts val="800"/>
              </a:spcBef>
              <a:buClr>
                <a:srgbClr val="000000"/>
              </a:buClr>
              <a:buFont typeface="Noto Sans Symbols"/>
              <a:buNone/>
            </a:pPr>
            <a:r>
              <a:rPr b="1" i="0" lang="en-US" sz="4000" u="none" cap="none" strike="noStrike">
                <a:solidFill>
                  <a:schemeClr val="dk1"/>
                </a:solidFill>
                <a:latin typeface="Questrial"/>
                <a:ea typeface="Questrial"/>
                <a:cs typeface="Questrial"/>
                <a:sym typeface="Questrial"/>
              </a:rPr>
              <a:t>Which filing status should she use?</a:t>
            </a: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9" name="Shape 669"/>
        <p:cNvGrpSpPr/>
        <p:nvPr/>
      </p:nvGrpSpPr>
      <p:grpSpPr>
        <a:xfrm>
          <a:off x="0" y="0"/>
          <a:ext cx="0" cy="0"/>
          <a:chOff x="0" y="0"/>
          <a:chExt cx="0" cy="0"/>
        </a:xfrm>
      </p:grpSpPr>
      <p:sp>
        <p:nvSpPr>
          <p:cNvPr id="670" name="Shape 670"/>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Exercise – Answer</a:t>
            </a:r>
          </a:p>
        </p:txBody>
      </p:sp>
      <p:sp>
        <p:nvSpPr>
          <p:cNvPr id="671" name="Shape 671"/>
          <p:cNvSpPr txBox="1"/>
          <p:nvPr>
            <p:ph idx="1" type="body"/>
          </p:nvPr>
        </p:nvSpPr>
        <p:spPr>
          <a:xfrm>
            <a:off x="609600" y="1600203"/>
            <a:ext cx="10972800" cy="4526100"/>
          </a:xfrm>
          <a:prstGeom prst="rect">
            <a:avLst/>
          </a:prstGeom>
          <a:gradFill>
            <a:gsLst>
              <a:gs pos="0">
                <a:srgbClr val="FFE57F"/>
              </a:gs>
              <a:gs pos="35000">
                <a:srgbClr val="FFEBA5"/>
              </a:gs>
              <a:gs pos="100000">
                <a:srgbClr val="FFF8D9"/>
              </a:gs>
            </a:gsLst>
            <a:lin ang="16200038" scaled="0"/>
          </a:gradFill>
          <a:ln cap="flat" cmpd="sng" w="9525">
            <a:solidFill>
              <a:srgbClr val="F0B125"/>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45700" lIns="91425" rIns="91425" wrap="square" tIns="45700">
            <a:noAutofit/>
          </a:bodyPr>
          <a:lstStyle/>
          <a:p>
            <a:pPr indent="-342900" lvl="0" marL="342900" marR="0" rtl="0" algn="ctr">
              <a:lnSpc>
                <a:spcPct val="90000"/>
              </a:lnSpc>
              <a:spcBef>
                <a:spcPts val="0"/>
              </a:spcBef>
              <a:spcAft>
                <a:spcPts val="0"/>
              </a:spcAft>
              <a:buClr>
                <a:srgbClr val="000000"/>
              </a:buClr>
              <a:buFont typeface="Noto Sans Symbols"/>
              <a:buNone/>
            </a:pPr>
            <a:r>
              <a:rPr b="1" i="0" lang="en-US" sz="4000" u="none" cap="none" strike="noStrike">
                <a:solidFill>
                  <a:srgbClr val="CA8F0C"/>
                </a:solidFill>
                <a:latin typeface="Questrial"/>
                <a:ea typeface="Questrial"/>
                <a:cs typeface="Questrial"/>
                <a:sym typeface="Questrial"/>
              </a:rPr>
              <a:t>Head of Household.</a:t>
            </a:r>
          </a:p>
          <a:p>
            <a:pPr indent="-342900" lvl="0" marL="342900" marR="0" rtl="0" algn="ctr">
              <a:lnSpc>
                <a:spcPct val="90000"/>
              </a:lnSpc>
              <a:spcBef>
                <a:spcPts val="700"/>
              </a:spcBef>
              <a:buClr>
                <a:srgbClr val="000000"/>
              </a:buClr>
              <a:buFont typeface="Noto Sans Symbols"/>
              <a:buNone/>
            </a:pPr>
            <a:r>
              <a:rPr b="1" i="0" lang="en-US" sz="4000" u="none" cap="none" strike="noStrike">
                <a:solidFill>
                  <a:srgbClr val="CA8F0C"/>
                </a:solidFill>
                <a:latin typeface="Questrial"/>
                <a:ea typeface="Questrial"/>
                <a:cs typeface="Questrial"/>
                <a:sym typeface="Questrial"/>
              </a:rPr>
              <a:t>A legally married taxpayer can be considered unmarried and file as HoH if he/she has not lived with the spouse at any time during the last six months of the tax year. </a:t>
            </a:r>
          </a:p>
        </p:txBody>
      </p:sp>
    </p:spTree>
  </p:cSld>
  <p:clrMapOvr>
    <a:masterClrMapping/>
  </p:clrMapOvr>
  <p:transition spd="med">
    <p:fade thruBlk="1"/>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6" name="Shape 676"/>
        <p:cNvGrpSpPr/>
        <p:nvPr/>
      </p:nvGrpSpPr>
      <p:grpSpPr>
        <a:xfrm>
          <a:off x="0" y="0"/>
          <a:ext cx="0" cy="0"/>
          <a:chOff x="0" y="0"/>
          <a:chExt cx="0" cy="0"/>
        </a:xfrm>
      </p:grpSpPr>
      <p:sp>
        <p:nvSpPr>
          <p:cNvPr id="677" name="Shape 677"/>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Exercise</a:t>
            </a:r>
          </a:p>
        </p:txBody>
      </p:sp>
      <p:sp>
        <p:nvSpPr>
          <p:cNvPr id="678" name="Shape 678"/>
          <p:cNvSpPr txBox="1"/>
          <p:nvPr>
            <p:ph idx="1" type="body"/>
          </p:nvPr>
        </p:nvSpPr>
        <p:spPr>
          <a:xfrm>
            <a:off x="609600" y="1600203"/>
            <a:ext cx="10972800" cy="45261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45700" lIns="91425" rIns="91425" wrap="square" tIns="45700">
            <a:noAutofit/>
          </a:bodyPr>
          <a:lstStyle/>
          <a:p>
            <a:pPr indent="-342900" lvl="0" marL="342900" marR="0" rtl="0" algn="ctr">
              <a:spcBef>
                <a:spcPts val="0"/>
              </a:spcBef>
              <a:spcAft>
                <a:spcPts val="0"/>
              </a:spcAft>
              <a:buClr>
                <a:srgbClr val="000000"/>
              </a:buClr>
              <a:buFont typeface="Noto Sans Symbols"/>
              <a:buNone/>
            </a:pPr>
            <a:r>
              <a:rPr b="1" i="0" lang="en-US" sz="4000" u="none" cap="none" strike="noStrike">
                <a:solidFill>
                  <a:schemeClr val="dk1"/>
                </a:solidFill>
                <a:latin typeface="Questrial"/>
                <a:ea typeface="Questrial"/>
                <a:cs typeface="Questrial"/>
                <a:sym typeface="Questrial"/>
              </a:rPr>
              <a:t>Lane, a single woman, lives alone. She provides full support for her mother, Theresa, who lives in a nearby town.  Since Theresa had no income for the year, Lane paid all costs to maintain her home and will claim her as a dependent.  </a:t>
            </a:r>
          </a:p>
          <a:p>
            <a:pPr indent="-342900" lvl="0" marL="342900" marR="0" rtl="0" algn="ctr">
              <a:spcBef>
                <a:spcPts val="800"/>
              </a:spcBef>
              <a:buClr>
                <a:srgbClr val="000000"/>
              </a:buClr>
              <a:buFont typeface="Noto Sans Symbols"/>
              <a:buNone/>
            </a:pPr>
            <a:r>
              <a:rPr b="1" i="0" lang="en-US" sz="4000" u="none" cap="none" strike="noStrike">
                <a:solidFill>
                  <a:schemeClr val="dk1"/>
                </a:solidFill>
                <a:latin typeface="Questrial"/>
                <a:ea typeface="Questrial"/>
                <a:cs typeface="Questrial"/>
                <a:sym typeface="Questrial"/>
              </a:rPr>
              <a:t>What is Lane’s filing status?</a:t>
            </a: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3" name="Shape 683"/>
        <p:cNvGrpSpPr/>
        <p:nvPr/>
      </p:nvGrpSpPr>
      <p:grpSpPr>
        <a:xfrm>
          <a:off x="0" y="0"/>
          <a:ext cx="0" cy="0"/>
          <a:chOff x="0" y="0"/>
          <a:chExt cx="0" cy="0"/>
        </a:xfrm>
      </p:grpSpPr>
      <p:sp>
        <p:nvSpPr>
          <p:cNvPr id="684" name="Shape 684"/>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Exercise – Answer</a:t>
            </a:r>
          </a:p>
        </p:txBody>
      </p:sp>
      <p:sp>
        <p:nvSpPr>
          <p:cNvPr id="685" name="Shape 685"/>
          <p:cNvSpPr txBox="1"/>
          <p:nvPr>
            <p:ph idx="1" type="body"/>
          </p:nvPr>
        </p:nvSpPr>
        <p:spPr>
          <a:xfrm>
            <a:off x="609600" y="1600203"/>
            <a:ext cx="10972800" cy="4526100"/>
          </a:xfrm>
          <a:prstGeom prst="rect">
            <a:avLst/>
          </a:prstGeom>
          <a:gradFill>
            <a:gsLst>
              <a:gs pos="0">
                <a:srgbClr val="FFE57F"/>
              </a:gs>
              <a:gs pos="35000">
                <a:srgbClr val="FFEBA5"/>
              </a:gs>
              <a:gs pos="100000">
                <a:srgbClr val="FFF8D9"/>
              </a:gs>
            </a:gsLst>
            <a:lin ang="16200038" scaled="0"/>
          </a:gradFill>
          <a:ln cap="flat" cmpd="sng" w="9525">
            <a:solidFill>
              <a:srgbClr val="F0B125"/>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45700" lIns="91425" rIns="91425" wrap="square" tIns="45700">
            <a:noAutofit/>
          </a:bodyPr>
          <a:lstStyle/>
          <a:p>
            <a:pPr indent="-342900" lvl="0" marL="342900" marR="0" rtl="0" algn="ctr">
              <a:lnSpc>
                <a:spcPct val="80000"/>
              </a:lnSpc>
              <a:spcBef>
                <a:spcPts val="0"/>
              </a:spcBef>
              <a:spcAft>
                <a:spcPts val="0"/>
              </a:spcAft>
              <a:buClr>
                <a:srgbClr val="000000"/>
              </a:buClr>
              <a:buFont typeface="Noto Sans Symbols"/>
              <a:buNone/>
            </a:pPr>
            <a:r>
              <a:rPr b="1" i="0" lang="en-US" sz="4000" u="none" cap="none" strike="noStrike">
                <a:solidFill>
                  <a:srgbClr val="CA8F0C"/>
                </a:solidFill>
                <a:latin typeface="Questrial"/>
                <a:ea typeface="Questrial"/>
                <a:cs typeface="Questrial"/>
                <a:sym typeface="Questrial"/>
              </a:rPr>
              <a:t>Head of Household.</a:t>
            </a:r>
          </a:p>
          <a:p>
            <a:pPr indent="-342900" lvl="0" marL="342900" marR="0" rtl="0" algn="ctr">
              <a:lnSpc>
                <a:spcPct val="80000"/>
              </a:lnSpc>
              <a:spcBef>
                <a:spcPts val="800"/>
              </a:spcBef>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A taxpayer can file as Head of Household on the basis of a dependent parent who does not live with him/her only if the taxpayer pays more than ½ of the costs of keeping up the parent’s home.</a:t>
            </a:r>
          </a:p>
        </p:txBody>
      </p:sp>
    </p:spTree>
  </p:cSld>
  <p:clrMapOvr>
    <a:masterClrMapping/>
  </p:clrMapOvr>
  <p:transition spd="med">
    <p:fade thruBlk="1"/>
  </p:transition>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0" name="Shape 690"/>
        <p:cNvGrpSpPr/>
        <p:nvPr/>
      </p:nvGrpSpPr>
      <p:grpSpPr>
        <a:xfrm>
          <a:off x="0" y="0"/>
          <a:ext cx="0" cy="0"/>
          <a:chOff x="0" y="0"/>
          <a:chExt cx="0" cy="0"/>
        </a:xfrm>
      </p:grpSpPr>
      <p:sp>
        <p:nvSpPr>
          <p:cNvPr id="691" name="Shape 691"/>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Exercise</a:t>
            </a:r>
          </a:p>
        </p:txBody>
      </p:sp>
      <p:sp>
        <p:nvSpPr>
          <p:cNvPr id="692" name="Shape 692"/>
          <p:cNvSpPr txBox="1"/>
          <p:nvPr>
            <p:ph idx="1" type="body"/>
          </p:nvPr>
        </p:nvSpPr>
        <p:spPr>
          <a:xfrm>
            <a:off x="609600" y="1600203"/>
            <a:ext cx="10972800" cy="45261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45700" lIns="91425" rIns="91425" wrap="square" tIns="45700">
            <a:noAutofit/>
          </a:bodyPr>
          <a:lstStyle/>
          <a:p>
            <a:pPr indent="0" lvl="0" marL="0" marR="0" rtl="0" algn="ctr">
              <a:spcBef>
                <a:spcPts val="0"/>
              </a:spcBef>
              <a:spcAft>
                <a:spcPts val="0"/>
              </a:spcAft>
              <a:buClr>
                <a:schemeClr val="dk1"/>
              </a:buClr>
              <a:buFont typeface="Noto Sans Symbols"/>
              <a:buNone/>
            </a:pPr>
            <a:r>
              <a:rPr b="1" i="0" lang="en-US" sz="3700" u="none" cap="none" strike="noStrike">
                <a:solidFill>
                  <a:schemeClr val="dk1"/>
                </a:solidFill>
                <a:latin typeface="Questrial"/>
                <a:ea typeface="Questrial"/>
                <a:cs typeface="Questrial"/>
                <a:sym typeface="Questrial"/>
              </a:rPr>
              <a:t>Brian and Ashley were happily married since 1965.  They had no children, but Brian’s brother, who they claim an exemption for, lived with them for the last 10 years.  Ashley passed away two years ago.  Even after her death, Brian continued to maintain the entire cost for the home and his brother still lived there.</a:t>
            </a:r>
          </a:p>
          <a:p>
            <a:pPr indent="0" lvl="0" marL="0" marR="0" rtl="0" algn="ctr">
              <a:spcBef>
                <a:spcPts val="740"/>
              </a:spcBef>
              <a:buClr>
                <a:schemeClr val="dk1"/>
              </a:buClr>
              <a:buFont typeface="Noto Sans Symbols"/>
              <a:buNone/>
            </a:pPr>
            <a:r>
              <a:rPr b="1" i="0" lang="en-US" sz="3700" u="none" cap="none" strike="noStrike">
                <a:solidFill>
                  <a:schemeClr val="dk1"/>
                </a:solidFill>
                <a:latin typeface="Questrial"/>
                <a:ea typeface="Questrial"/>
                <a:cs typeface="Questrial"/>
                <a:sym typeface="Questrial"/>
              </a:rPr>
              <a:t>What is Brian’s filing status?</a:t>
            </a: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7" name="Shape 697"/>
        <p:cNvGrpSpPr/>
        <p:nvPr/>
      </p:nvGrpSpPr>
      <p:grpSpPr>
        <a:xfrm>
          <a:off x="0" y="0"/>
          <a:ext cx="0" cy="0"/>
          <a:chOff x="0" y="0"/>
          <a:chExt cx="0" cy="0"/>
        </a:xfrm>
      </p:grpSpPr>
      <p:sp>
        <p:nvSpPr>
          <p:cNvPr id="698" name="Shape 698"/>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Exercise – Answer </a:t>
            </a:r>
          </a:p>
        </p:txBody>
      </p:sp>
      <p:sp>
        <p:nvSpPr>
          <p:cNvPr id="699" name="Shape 699"/>
          <p:cNvSpPr txBox="1"/>
          <p:nvPr>
            <p:ph idx="1" type="body"/>
          </p:nvPr>
        </p:nvSpPr>
        <p:spPr>
          <a:xfrm>
            <a:off x="609600" y="1600203"/>
            <a:ext cx="10972800" cy="4526100"/>
          </a:xfrm>
          <a:prstGeom prst="rect">
            <a:avLst/>
          </a:prstGeom>
          <a:gradFill>
            <a:gsLst>
              <a:gs pos="0">
                <a:srgbClr val="FFE57F"/>
              </a:gs>
              <a:gs pos="35000">
                <a:srgbClr val="FFEBA5"/>
              </a:gs>
              <a:gs pos="100000">
                <a:srgbClr val="FFF8D9"/>
              </a:gs>
            </a:gsLst>
            <a:lin ang="16200038" scaled="0"/>
          </a:gradFill>
          <a:ln cap="flat" cmpd="sng" w="9525">
            <a:solidFill>
              <a:srgbClr val="F0B125"/>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45700" lIns="91425" rIns="91425" wrap="square" tIns="45700">
            <a:noAutofit/>
          </a:bodyPr>
          <a:lstStyle/>
          <a:p>
            <a:pPr indent="0" lvl="0" marL="0" marR="0" rtl="0" algn="ctr">
              <a:spcBef>
                <a:spcPts val="0"/>
              </a:spcBef>
              <a:spcAft>
                <a:spcPts val="0"/>
              </a:spcAft>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Head of Household. </a:t>
            </a:r>
          </a:p>
          <a:p>
            <a:pPr indent="0" lvl="0" marL="0" marR="0" rtl="0" algn="ctr">
              <a:spcBef>
                <a:spcPts val="800"/>
              </a:spcBef>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Brian cannot file as Qualifying Widow(er) with dependent child, because his brother is NOT his dependent </a:t>
            </a:r>
            <a:r>
              <a:rPr b="1" i="0" lang="en-US" sz="4000" u="sng" cap="none" strike="noStrike">
                <a:solidFill>
                  <a:srgbClr val="CA8F0C"/>
                </a:solidFill>
                <a:latin typeface="Questrial"/>
                <a:ea typeface="Questrial"/>
                <a:cs typeface="Questrial"/>
                <a:sym typeface="Questrial"/>
              </a:rPr>
              <a:t>child</a:t>
            </a:r>
            <a:r>
              <a:rPr b="1" i="0" lang="en-US" sz="4000" u="none" cap="none" strike="noStrike">
                <a:solidFill>
                  <a:srgbClr val="CA8F0C"/>
                </a:solidFill>
                <a:latin typeface="Questrial"/>
                <a:ea typeface="Questrial"/>
                <a:cs typeface="Questrial"/>
                <a:sym typeface="Questrial"/>
              </a:rPr>
              <a:t>. Even though he is his dependent, he is not Brian’s </a:t>
            </a:r>
            <a:r>
              <a:rPr b="1" i="0" lang="en-US" sz="4000" u="sng" cap="none" strike="noStrike">
                <a:solidFill>
                  <a:srgbClr val="CA8F0C"/>
                </a:solidFill>
                <a:latin typeface="Questrial"/>
                <a:ea typeface="Questrial"/>
                <a:cs typeface="Questrial"/>
                <a:sym typeface="Questrial"/>
              </a:rPr>
              <a:t>child</a:t>
            </a:r>
            <a:r>
              <a:rPr b="1" i="0" lang="en-US" sz="4000" u="none" cap="none" strike="noStrike">
                <a:solidFill>
                  <a:srgbClr val="CA8F0C"/>
                </a:solidFill>
                <a:latin typeface="Questrial"/>
                <a:ea typeface="Questrial"/>
                <a:cs typeface="Questrial"/>
                <a:sym typeface="Questrial"/>
              </a:rPr>
              <a:t>.</a:t>
            </a:r>
          </a:p>
        </p:txBody>
      </p:sp>
    </p:spTree>
  </p:cSld>
  <p:clrMapOvr>
    <a:masterClrMapping/>
  </p:clrMapOvr>
  <p:transition spd="med">
    <p:fade thruBlk="1"/>
  </p:transition>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3" name="Shape 703"/>
        <p:cNvGrpSpPr/>
        <p:nvPr/>
      </p:nvGrpSpPr>
      <p:grpSpPr>
        <a:xfrm>
          <a:off x="0" y="0"/>
          <a:ext cx="0" cy="0"/>
          <a:chOff x="0" y="0"/>
          <a:chExt cx="0" cy="0"/>
        </a:xfrm>
      </p:grpSpPr>
      <p:pic>
        <p:nvPicPr>
          <p:cNvPr descr="Impact-logo_SaveFirst-green.eps" id="704" name="Shape 704"/>
          <p:cNvPicPr preferRelativeResize="0"/>
          <p:nvPr/>
        </p:nvPicPr>
        <p:blipFill rotWithShape="1">
          <a:blip r:embed="rId3">
            <a:alphaModFix/>
          </a:blip>
          <a:srcRect b="34976" l="19563" r="20645" t="31741"/>
          <a:stretch/>
        </p:blipFill>
        <p:spPr>
          <a:xfrm>
            <a:off x="1440089" y="625475"/>
            <a:ext cx="9264600" cy="4243500"/>
          </a:xfrm>
          <a:prstGeom prst="rect">
            <a:avLst/>
          </a:prstGeom>
          <a:noFill/>
          <a:ln>
            <a:noFill/>
          </a:ln>
        </p:spPr>
      </p:pic>
      <p:sp>
        <p:nvSpPr>
          <p:cNvPr id="705" name="Shape 705"/>
          <p:cNvSpPr/>
          <p:nvPr/>
        </p:nvSpPr>
        <p:spPr>
          <a:xfrm>
            <a:off x="1524003" y="-184666"/>
            <a:ext cx="184800" cy="369300"/>
          </a:xfrm>
          <a:prstGeom prst="rect">
            <a:avLst/>
          </a:prstGeom>
          <a:noFill/>
          <a:ln>
            <a:noFill/>
          </a:ln>
        </p:spPr>
        <p:txBody>
          <a:bodyPr anchorCtr="0" anchor="ctr"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706" name="Shape 706"/>
          <p:cNvSpPr/>
          <p:nvPr/>
        </p:nvSpPr>
        <p:spPr>
          <a:xfrm>
            <a:off x="1587500" y="-136525"/>
            <a:ext cx="304800" cy="30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707" name="Shape 707"/>
          <p:cNvSpPr/>
          <p:nvPr/>
        </p:nvSpPr>
        <p:spPr>
          <a:xfrm>
            <a:off x="1739900" y="15875"/>
            <a:ext cx="304800" cy="30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708" name="Shape 708"/>
          <p:cNvSpPr/>
          <p:nvPr/>
        </p:nvSpPr>
        <p:spPr>
          <a:xfrm>
            <a:off x="1892300" y="168275"/>
            <a:ext cx="304800" cy="30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id="709" name="Shape 709"/>
          <p:cNvSpPr txBox="1"/>
          <p:nvPr/>
        </p:nvSpPr>
        <p:spPr>
          <a:xfrm>
            <a:off x="-1461427" y="1481721"/>
            <a:ext cx="184800" cy="3693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id="710" name="Shape 710"/>
          <p:cNvSpPr txBox="1"/>
          <p:nvPr/>
        </p:nvSpPr>
        <p:spPr>
          <a:xfrm>
            <a:off x="1708732" y="5173794"/>
            <a:ext cx="8727300" cy="10122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lang="en-US" sz="5400">
                <a:solidFill>
                  <a:schemeClr val="dk2"/>
                </a:solidFill>
                <a:latin typeface="Questrial"/>
                <a:ea typeface="Questrial"/>
                <a:cs typeface="Questrial"/>
                <a:sym typeface="Questrial"/>
              </a:rPr>
              <a:t>Filing Basics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Shape 91"/>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lang="en-US"/>
              <a:t>Basic </a:t>
            </a:r>
            <a:r>
              <a:rPr b="1" i="0" lang="en-US" sz="4800" u="none" cap="none" strike="noStrike">
                <a:solidFill>
                  <a:schemeClr val="dk2"/>
                </a:solidFill>
                <a:latin typeface="Questrial"/>
                <a:ea typeface="Questrial"/>
                <a:cs typeface="Questrial"/>
                <a:sym typeface="Questrial"/>
              </a:rPr>
              <a:t>Training Refresher Outline</a:t>
            </a:r>
          </a:p>
        </p:txBody>
      </p:sp>
      <p:sp>
        <p:nvSpPr>
          <p:cNvPr id="92" name="Shape 92"/>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30200" lvl="0" marL="342900" marR="0" rtl="0" algn="l">
              <a:spcBef>
                <a:spcPts val="1000"/>
              </a:spcBef>
              <a:spcAft>
                <a:spcPts val="0"/>
              </a:spcAft>
              <a:buClr>
                <a:schemeClr val="dk1"/>
              </a:buClr>
              <a:buSzPts val="3800"/>
              <a:buFont typeface="Noto Sans Symbols"/>
              <a:buChar char="➢"/>
            </a:pPr>
            <a:r>
              <a:rPr b="0" i="0" lang="en-US" sz="3800" u="none" cap="none" strike="noStrike">
                <a:latin typeface="Questrial"/>
                <a:ea typeface="Questrial"/>
                <a:cs typeface="Questrial"/>
                <a:sym typeface="Questrial"/>
              </a:rPr>
              <a:t>Nonrefundable Credits</a:t>
            </a:r>
          </a:p>
          <a:p>
            <a:pPr indent="-330200" lvl="0" marL="342900" rtl="0">
              <a:spcBef>
                <a:spcPts val="1000"/>
              </a:spcBef>
              <a:buClr>
                <a:schemeClr val="dk1"/>
              </a:buClr>
              <a:buSzPts val="3800"/>
              <a:buFont typeface="Noto Sans Symbols"/>
              <a:buChar char="➢"/>
            </a:pPr>
            <a:r>
              <a:rPr lang="en-US" sz="3800"/>
              <a:t>Refundable Credits</a:t>
            </a:r>
          </a:p>
          <a:p>
            <a:pPr indent="-317500" lvl="0" marL="342900" rtl="0">
              <a:spcBef>
                <a:spcPts val="1000"/>
              </a:spcBef>
              <a:buClr>
                <a:schemeClr val="dk1"/>
              </a:buClr>
              <a:buSzPts val="3600"/>
              <a:buFont typeface="Noto Sans Symbols"/>
              <a:buChar char="➢"/>
            </a:pPr>
            <a:r>
              <a:rPr lang="en-US" sz="3600"/>
              <a:t>Refund &amp; Amount of Tax Owed</a:t>
            </a:r>
          </a:p>
          <a:p>
            <a:pPr indent="-317500" lvl="0" marL="342900" rtl="0">
              <a:spcBef>
                <a:spcPts val="1000"/>
              </a:spcBef>
              <a:buClr>
                <a:schemeClr val="dk1"/>
              </a:buClr>
              <a:buSzPts val="3600"/>
              <a:buFont typeface="Noto Sans Symbols"/>
              <a:buChar char="➢"/>
            </a:pPr>
            <a:r>
              <a:rPr lang="en-US" sz="3600"/>
              <a:t>Affordable Care Act</a:t>
            </a:r>
          </a:p>
          <a:p>
            <a:pPr indent="-317500" lvl="0" marL="342900" rtl="0">
              <a:spcBef>
                <a:spcPts val="1000"/>
              </a:spcBef>
              <a:buClr>
                <a:schemeClr val="dk1"/>
              </a:buClr>
              <a:buSzPts val="3600"/>
              <a:buFont typeface="Noto Sans Symbols"/>
              <a:buChar char="➢"/>
            </a:pPr>
            <a:r>
              <a:rPr lang="en-US" sz="3600"/>
              <a:t>Tax Preparation Process</a:t>
            </a: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4" name="Shape 714"/>
        <p:cNvGrpSpPr/>
        <p:nvPr/>
      </p:nvGrpSpPr>
      <p:grpSpPr>
        <a:xfrm>
          <a:off x="0" y="0"/>
          <a:ext cx="0" cy="0"/>
          <a:chOff x="0" y="0"/>
          <a:chExt cx="0" cy="0"/>
        </a:xfrm>
      </p:grpSpPr>
      <p:sp>
        <p:nvSpPr>
          <p:cNvPr id="715" name="Shape 715"/>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Filing </a:t>
            </a:r>
            <a:r>
              <a:rPr lang="en-US"/>
              <a:t>Basics</a:t>
            </a:r>
            <a:r>
              <a:rPr b="1" i="0" lang="en-US" sz="4800" u="none" cap="none" strike="noStrike">
                <a:solidFill>
                  <a:schemeClr val="dk2"/>
                </a:solidFill>
                <a:latin typeface="Questrial"/>
                <a:ea typeface="Questrial"/>
                <a:cs typeface="Questrial"/>
                <a:sym typeface="Questrial"/>
              </a:rPr>
              <a:t> Objectives</a:t>
            </a:r>
          </a:p>
        </p:txBody>
      </p:sp>
      <p:sp>
        <p:nvSpPr>
          <p:cNvPr id="716" name="Shape 716"/>
          <p:cNvSpPr txBox="1"/>
          <p:nvPr>
            <p:ph idx="1" type="body"/>
          </p:nvPr>
        </p:nvSpPr>
        <p:spPr>
          <a:xfrm>
            <a:off x="399225" y="1600200"/>
            <a:ext cx="11183100" cy="32751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med" w="med" type="none"/>
            <a:tailEnd len="med" w="med" type="none"/>
          </a:ln>
          <a:effectLst>
            <a:outerShdw blurRad="40000" rotWithShape="0" dir="5400000" dist="20000">
              <a:srgbClr val="000000">
                <a:alpha val="37650"/>
              </a:srgbClr>
            </a:outerShdw>
          </a:effectLst>
        </p:spPr>
        <p:txBody>
          <a:bodyPr anchorCtr="0" anchor="t" bIns="45700" lIns="91425" rIns="91425" wrap="square" tIns="45700">
            <a:noAutofit/>
          </a:bodyPr>
          <a:lstStyle/>
          <a:p>
            <a:pPr indent="-317500" lvl="0" marL="342900" marR="0" rtl="0" algn="l">
              <a:spcBef>
                <a:spcPts val="0"/>
              </a:spcBef>
              <a:spcAft>
                <a:spcPts val="0"/>
              </a:spcAft>
              <a:buClr>
                <a:schemeClr val="accent3"/>
              </a:buClr>
              <a:buSzPts val="3600"/>
              <a:buFont typeface="Noto Sans Symbols"/>
              <a:buChar char="➢"/>
            </a:pPr>
            <a:r>
              <a:rPr b="1" i="0" lang="en-US" sz="3600" u="none" cap="none" strike="noStrike">
                <a:solidFill>
                  <a:schemeClr val="accent3"/>
                </a:solidFill>
                <a:latin typeface="Questrial"/>
                <a:ea typeface="Questrial"/>
                <a:cs typeface="Questrial"/>
                <a:sym typeface="Questrial"/>
              </a:rPr>
              <a:t>After completing this section, the volunteer will be able to:</a:t>
            </a:r>
          </a:p>
          <a:p>
            <a:pPr indent="-285750" lvl="1" marL="742950" marR="0" rtl="0" algn="l">
              <a:spcBef>
                <a:spcPts val="720"/>
              </a:spcBef>
              <a:spcAft>
                <a:spcPts val="0"/>
              </a:spcAft>
              <a:buClr>
                <a:schemeClr val="accent3"/>
              </a:buClr>
              <a:buSzPts val="3600"/>
              <a:buFont typeface="Arial"/>
              <a:buChar char="•"/>
            </a:pPr>
            <a:r>
              <a:rPr b="1" i="0" lang="en-US" u="none" cap="none" strike="noStrike">
                <a:solidFill>
                  <a:schemeClr val="accent3"/>
                </a:solidFill>
                <a:latin typeface="Questrial"/>
                <a:ea typeface="Questrial"/>
                <a:cs typeface="Questrial"/>
                <a:sym typeface="Questrial"/>
              </a:rPr>
              <a:t>Verify that a taxpayer is required to file a tax return </a:t>
            </a:r>
          </a:p>
          <a:p>
            <a:pPr indent="-285750" lvl="1" marL="742950" marR="0" rtl="0" algn="l">
              <a:spcBef>
                <a:spcPts val="720"/>
              </a:spcBef>
              <a:buClr>
                <a:schemeClr val="accent3"/>
              </a:buClr>
              <a:buSzPts val="3600"/>
              <a:buFont typeface="Arial"/>
              <a:buChar char="•"/>
            </a:pPr>
            <a:r>
              <a:rPr b="1" i="0" lang="en-US" u="none" cap="none" strike="noStrike">
                <a:solidFill>
                  <a:schemeClr val="accent3"/>
                </a:solidFill>
                <a:latin typeface="Questrial"/>
                <a:ea typeface="Questrial"/>
                <a:cs typeface="Questrial"/>
                <a:sym typeface="Questrial"/>
              </a:rPr>
              <a:t>Recommend when a taxpayer should file a tax return, even if not required to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6">
                                            <p:txEl>
                                              <p:pRg end="0" st="0"/>
                                            </p:txEl>
                                          </p:spTgt>
                                        </p:tgtEl>
                                        <p:attrNameLst>
                                          <p:attrName>style.visibility</p:attrName>
                                        </p:attrNameLst>
                                      </p:cBhvr>
                                      <p:to>
                                        <p:strVal val="visible"/>
                                      </p:to>
                                    </p:set>
                                    <p:animEffect filter="fade" transition="in">
                                      <p:cBhvr>
                                        <p:cTn dur="1000"/>
                                        <p:tgtEl>
                                          <p:spTgt spid="71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6">
                                            <p:txEl>
                                              <p:pRg end="1" st="1"/>
                                            </p:txEl>
                                          </p:spTgt>
                                        </p:tgtEl>
                                        <p:attrNameLst>
                                          <p:attrName>style.visibility</p:attrName>
                                        </p:attrNameLst>
                                      </p:cBhvr>
                                      <p:to>
                                        <p:strVal val="visible"/>
                                      </p:to>
                                    </p:set>
                                    <p:animEffect filter="fade" transition="in">
                                      <p:cBhvr>
                                        <p:cTn dur="1000"/>
                                        <p:tgtEl>
                                          <p:spTgt spid="71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6">
                                            <p:txEl>
                                              <p:pRg end="2" st="2"/>
                                            </p:txEl>
                                          </p:spTgt>
                                        </p:tgtEl>
                                        <p:attrNameLst>
                                          <p:attrName>style.visibility</p:attrName>
                                        </p:attrNameLst>
                                      </p:cBhvr>
                                      <p:to>
                                        <p:strVal val="visible"/>
                                      </p:to>
                                    </p:set>
                                    <p:animEffect filter="fade" transition="in">
                                      <p:cBhvr>
                                        <p:cTn dur="1000"/>
                                        <p:tgtEl>
                                          <p:spTgt spid="71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1" name="Shape 721"/>
        <p:cNvGrpSpPr/>
        <p:nvPr/>
      </p:nvGrpSpPr>
      <p:grpSpPr>
        <a:xfrm>
          <a:off x="0" y="0"/>
          <a:ext cx="0" cy="0"/>
          <a:chOff x="0" y="0"/>
          <a:chExt cx="0" cy="0"/>
        </a:xfrm>
      </p:grpSpPr>
      <p:sp>
        <p:nvSpPr>
          <p:cNvPr id="722" name="Shape 722"/>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Who Must File?	</a:t>
            </a:r>
          </a:p>
        </p:txBody>
      </p:sp>
      <p:sp>
        <p:nvSpPr>
          <p:cNvPr id="723" name="Shape 723"/>
          <p:cNvSpPr txBox="1"/>
          <p:nvPr>
            <p:ph idx="1" type="body"/>
          </p:nvPr>
        </p:nvSpPr>
        <p:spPr>
          <a:xfrm>
            <a:off x="609600" y="1447803"/>
            <a:ext cx="10972800" cy="4526100"/>
          </a:xfrm>
          <a:prstGeom prst="rect">
            <a:avLst/>
          </a:prstGeom>
          <a:noFill/>
          <a:ln>
            <a:noFill/>
          </a:ln>
        </p:spPr>
        <p:txBody>
          <a:bodyPr anchorCtr="0" anchor="t" bIns="45700" lIns="91425" rIns="91425" wrap="square" tIns="45700">
            <a:noAutofit/>
          </a:bodyPr>
          <a:lstStyle/>
          <a:p>
            <a:pPr indent="-342900" lvl="0" marL="342900" marR="0" rtl="0" algn="l">
              <a:lnSpc>
                <a:spcPct val="80000"/>
              </a:lnSpc>
              <a:spcBef>
                <a:spcPts val="0"/>
              </a:spcBef>
              <a:spcAft>
                <a:spcPts val="0"/>
              </a:spcAft>
              <a:buClr>
                <a:schemeClr val="dk1"/>
              </a:buClr>
              <a:buSzPts val="3700"/>
              <a:buFont typeface="Noto Sans Symbols"/>
              <a:buChar char="➢"/>
            </a:pPr>
            <a:r>
              <a:rPr b="0" i="0" lang="en-US" sz="3700" u="none" cap="none" strike="noStrike">
                <a:solidFill>
                  <a:schemeClr val="dk1"/>
                </a:solidFill>
                <a:latin typeface="Questrial"/>
                <a:ea typeface="Questrial"/>
                <a:cs typeface="Questrial"/>
                <a:sym typeface="Questrial"/>
              </a:rPr>
              <a:t>To decide whether someone must file a tax return, you need to know the individual’s:</a:t>
            </a:r>
          </a:p>
          <a:p>
            <a:pPr indent="-285750" lvl="1" marL="742950" marR="0" rtl="0" algn="l">
              <a:lnSpc>
                <a:spcPct val="80000"/>
              </a:lnSpc>
              <a:spcBef>
                <a:spcPts val="666"/>
              </a:spcBef>
              <a:spcAft>
                <a:spcPts val="0"/>
              </a:spcAft>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Age</a:t>
            </a:r>
          </a:p>
          <a:p>
            <a:pPr indent="-285750" lvl="1" marL="742950" marR="0" rtl="0" algn="l">
              <a:lnSpc>
                <a:spcPct val="80000"/>
              </a:lnSpc>
              <a:spcBef>
                <a:spcPts val="666"/>
              </a:spcBef>
              <a:spcAft>
                <a:spcPts val="0"/>
              </a:spcAft>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Gross income (approximate)</a:t>
            </a:r>
          </a:p>
          <a:p>
            <a:pPr indent="-228600" lvl="2" marL="1143000" marR="0" rtl="0" algn="l">
              <a:lnSpc>
                <a:spcPct val="80000"/>
              </a:lnSpc>
              <a:spcBef>
                <a:spcPts val="592"/>
              </a:spcBef>
              <a:spcAft>
                <a:spcPts val="0"/>
              </a:spcAft>
              <a:buClr>
                <a:schemeClr val="dk1"/>
              </a:buClr>
              <a:buSzPts val="2960"/>
              <a:buFont typeface="Courier New"/>
              <a:buChar char="o"/>
            </a:pPr>
            <a:r>
              <a:rPr b="0" i="0" lang="en-US" sz="2960" u="none" cap="none" strike="noStrike">
                <a:solidFill>
                  <a:schemeClr val="dk1"/>
                </a:solidFill>
                <a:latin typeface="Questrial"/>
                <a:ea typeface="Questrial"/>
                <a:cs typeface="Questrial"/>
                <a:sym typeface="Questrial"/>
              </a:rPr>
              <a:t>All the income received during the year in the form of money, goods, property and services not exempt from tax (earned and unearned)</a:t>
            </a:r>
          </a:p>
          <a:p>
            <a:pPr indent="-228600" lvl="2" marL="1143000" marR="0" rtl="0" algn="l">
              <a:lnSpc>
                <a:spcPct val="80000"/>
              </a:lnSpc>
              <a:spcBef>
                <a:spcPts val="592"/>
              </a:spcBef>
              <a:spcAft>
                <a:spcPts val="0"/>
              </a:spcAft>
              <a:buClr>
                <a:schemeClr val="dk1"/>
              </a:buClr>
              <a:buSzPts val="2960"/>
              <a:buFont typeface="Courier New"/>
              <a:buChar char="o"/>
            </a:pPr>
            <a:r>
              <a:rPr b="0" i="0" lang="en-US" sz="2960" u="none" cap="none" strike="noStrike">
                <a:solidFill>
                  <a:schemeClr val="dk1"/>
                </a:solidFill>
                <a:latin typeface="Questrial"/>
                <a:ea typeface="Questrial"/>
                <a:cs typeface="Questrial"/>
                <a:sym typeface="Questrial"/>
              </a:rPr>
              <a:t>Do not include Social Security (unless </a:t>
            </a:r>
            <a:r>
              <a:rPr lang="en-US" sz="2960"/>
              <a:t>two conditions on Pub 4012 A-1 are met</a:t>
            </a:r>
            <a:r>
              <a:rPr b="0" i="0" lang="en-US" sz="2960" u="none" cap="none" strike="noStrike">
                <a:solidFill>
                  <a:schemeClr val="dk1"/>
                </a:solidFill>
                <a:latin typeface="Questrial"/>
                <a:ea typeface="Questrial"/>
                <a:cs typeface="Questrial"/>
                <a:sym typeface="Questrial"/>
              </a:rPr>
              <a:t>)</a:t>
            </a:r>
          </a:p>
          <a:p>
            <a:pPr indent="-285750" lvl="1" marL="742950" marR="0" rtl="0" algn="l">
              <a:lnSpc>
                <a:spcPct val="80000"/>
              </a:lnSpc>
              <a:spcBef>
                <a:spcPts val="666"/>
              </a:spcBef>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Filing status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3">
                                            <p:txEl>
                                              <p:pRg end="0" st="0"/>
                                            </p:txEl>
                                          </p:spTgt>
                                        </p:tgtEl>
                                        <p:attrNameLst>
                                          <p:attrName>style.visibility</p:attrName>
                                        </p:attrNameLst>
                                      </p:cBhvr>
                                      <p:to>
                                        <p:strVal val="visible"/>
                                      </p:to>
                                    </p:set>
                                    <p:animEffect filter="fade" transition="in">
                                      <p:cBhvr>
                                        <p:cTn dur="500"/>
                                        <p:tgtEl>
                                          <p:spTgt spid="72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3">
                                            <p:txEl>
                                              <p:pRg end="1" st="1"/>
                                            </p:txEl>
                                          </p:spTgt>
                                        </p:tgtEl>
                                        <p:attrNameLst>
                                          <p:attrName>style.visibility</p:attrName>
                                        </p:attrNameLst>
                                      </p:cBhvr>
                                      <p:to>
                                        <p:strVal val="visible"/>
                                      </p:to>
                                    </p:set>
                                    <p:animEffect filter="fade" transition="in">
                                      <p:cBhvr>
                                        <p:cTn dur="500"/>
                                        <p:tgtEl>
                                          <p:spTgt spid="72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3">
                                            <p:txEl>
                                              <p:pRg end="2" st="2"/>
                                            </p:txEl>
                                          </p:spTgt>
                                        </p:tgtEl>
                                        <p:attrNameLst>
                                          <p:attrName>style.visibility</p:attrName>
                                        </p:attrNameLst>
                                      </p:cBhvr>
                                      <p:to>
                                        <p:strVal val="visible"/>
                                      </p:to>
                                    </p:set>
                                    <p:animEffect filter="fade" transition="in">
                                      <p:cBhvr>
                                        <p:cTn dur="500"/>
                                        <p:tgtEl>
                                          <p:spTgt spid="72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3">
                                            <p:txEl>
                                              <p:pRg end="3" st="3"/>
                                            </p:txEl>
                                          </p:spTgt>
                                        </p:tgtEl>
                                        <p:attrNameLst>
                                          <p:attrName>style.visibility</p:attrName>
                                        </p:attrNameLst>
                                      </p:cBhvr>
                                      <p:to>
                                        <p:strVal val="visible"/>
                                      </p:to>
                                    </p:set>
                                    <p:animEffect filter="fade" transition="in">
                                      <p:cBhvr>
                                        <p:cTn dur="500"/>
                                        <p:tgtEl>
                                          <p:spTgt spid="72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3">
                                            <p:txEl>
                                              <p:pRg end="4" st="4"/>
                                            </p:txEl>
                                          </p:spTgt>
                                        </p:tgtEl>
                                        <p:attrNameLst>
                                          <p:attrName>style.visibility</p:attrName>
                                        </p:attrNameLst>
                                      </p:cBhvr>
                                      <p:to>
                                        <p:strVal val="visible"/>
                                      </p:to>
                                    </p:set>
                                    <p:animEffect filter="fade" transition="in">
                                      <p:cBhvr>
                                        <p:cTn dur="500"/>
                                        <p:tgtEl>
                                          <p:spTgt spid="72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3">
                                            <p:txEl>
                                              <p:pRg end="5" st="5"/>
                                            </p:txEl>
                                          </p:spTgt>
                                        </p:tgtEl>
                                        <p:attrNameLst>
                                          <p:attrName>style.visibility</p:attrName>
                                        </p:attrNameLst>
                                      </p:cBhvr>
                                      <p:to>
                                        <p:strVal val="visible"/>
                                      </p:to>
                                    </p:set>
                                    <p:animEffect filter="fade" transition="in">
                                      <p:cBhvr>
                                        <p:cTn dur="500"/>
                                        <p:tgtEl>
                                          <p:spTgt spid="723">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8" name="Shape 728"/>
        <p:cNvGrpSpPr/>
        <p:nvPr/>
      </p:nvGrpSpPr>
      <p:grpSpPr>
        <a:xfrm>
          <a:off x="0" y="0"/>
          <a:ext cx="0" cy="0"/>
          <a:chOff x="0" y="0"/>
          <a:chExt cx="0" cy="0"/>
        </a:xfrm>
      </p:grpSpPr>
      <p:sp>
        <p:nvSpPr>
          <p:cNvPr id="729" name="Shape 729"/>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Who is Legally Required to File a Return?</a:t>
            </a:r>
          </a:p>
        </p:txBody>
      </p:sp>
      <p:sp>
        <p:nvSpPr>
          <p:cNvPr id="730" name="Shape 730"/>
          <p:cNvSpPr txBox="1"/>
          <p:nvPr>
            <p:ph idx="1" type="body"/>
          </p:nvPr>
        </p:nvSpPr>
        <p:spPr>
          <a:xfrm>
            <a:off x="609600" y="1600203"/>
            <a:ext cx="10972800" cy="4526100"/>
          </a:xfrm>
          <a:prstGeom prst="rect">
            <a:avLst/>
          </a:prstGeom>
          <a:solidFill>
            <a:schemeClr val="accent3"/>
          </a:solidFill>
          <a:ln cap="flat" cmpd="sng" w="25400">
            <a:solidFill>
              <a:srgbClr val="2B535E"/>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spcAft>
                <a:spcPts val="0"/>
              </a:spcAft>
              <a:buClr>
                <a:schemeClr val="lt1"/>
              </a:buClr>
              <a:buFont typeface="Noto Sans Symbols"/>
              <a:buNone/>
            </a:pPr>
            <a:r>
              <a:rPr b="0" i="0" lang="en-US" sz="4000" u="sng" cap="none" strike="noStrike">
                <a:solidFill>
                  <a:schemeClr val="lt1"/>
                </a:solidFill>
                <a:latin typeface="Questrial"/>
                <a:ea typeface="Questrial"/>
                <a:cs typeface="Questrial"/>
                <a:sym typeface="Questrial"/>
              </a:rPr>
              <a:t>Use </a:t>
            </a:r>
            <a:r>
              <a:rPr b="1" i="0" lang="en-US" sz="4000" u="sng" cap="none" strike="noStrike">
                <a:solidFill>
                  <a:schemeClr val="lt1"/>
                </a:solidFill>
                <a:latin typeface="Questrial"/>
                <a:ea typeface="Questrial"/>
                <a:cs typeface="Questrial"/>
                <a:sym typeface="Questrial"/>
              </a:rPr>
              <a:t>Who Must File</a:t>
            </a:r>
            <a:r>
              <a:rPr b="0" i="0" lang="en-US" sz="4000" u="sng" cap="none" strike="noStrike">
                <a:solidFill>
                  <a:schemeClr val="lt1"/>
                </a:solidFill>
                <a:latin typeface="Questrial"/>
                <a:ea typeface="Questrial"/>
                <a:cs typeface="Questrial"/>
                <a:sym typeface="Questrial"/>
              </a:rPr>
              <a:t> Tab in the Pub 4012</a:t>
            </a:r>
          </a:p>
          <a:p>
            <a:pPr indent="0" lvl="1" marL="457200" marR="0" rtl="0" algn="ctr">
              <a:spcBef>
                <a:spcPts val="720"/>
              </a:spcBef>
              <a:spcAft>
                <a:spcPts val="0"/>
              </a:spcAft>
              <a:buClr>
                <a:schemeClr val="lt1"/>
              </a:buClr>
              <a:buFont typeface="Arial"/>
              <a:buNone/>
            </a:pPr>
            <a:r>
              <a:rPr b="0" i="0" lang="en-US" sz="3600" u="none" cap="none" strike="noStrike">
                <a:solidFill>
                  <a:schemeClr val="lt1"/>
                </a:solidFill>
                <a:latin typeface="Questrial"/>
                <a:ea typeface="Questrial"/>
                <a:cs typeface="Questrial"/>
                <a:sym typeface="Questrial"/>
              </a:rPr>
              <a:t>Chart A – For Most People Who Must File</a:t>
            </a:r>
          </a:p>
          <a:p>
            <a:pPr indent="0" lvl="1" marL="457200" marR="0" rtl="0" algn="ctr">
              <a:spcBef>
                <a:spcPts val="720"/>
              </a:spcBef>
              <a:spcAft>
                <a:spcPts val="0"/>
              </a:spcAft>
              <a:buClr>
                <a:schemeClr val="lt1"/>
              </a:buClr>
              <a:buFont typeface="Arial"/>
              <a:buNone/>
            </a:pPr>
            <a:r>
              <a:rPr b="0" i="0" lang="en-US" sz="3600" u="none" cap="none" strike="noStrike">
                <a:solidFill>
                  <a:schemeClr val="lt1"/>
                </a:solidFill>
                <a:latin typeface="Questrial"/>
                <a:ea typeface="Questrial"/>
                <a:cs typeface="Questrial"/>
                <a:sym typeface="Questrial"/>
              </a:rPr>
              <a:t>Chart B – For Children and Other Dependents</a:t>
            </a:r>
          </a:p>
          <a:p>
            <a:pPr indent="0" lvl="1" marL="457200" marR="0" rtl="0" algn="ctr">
              <a:spcBef>
                <a:spcPts val="720"/>
              </a:spcBef>
              <a:spcAft>
                <a:spcPts val="0"/>
              </a:spcAft>
              <a:buClr>
                <a:schemeClr val="lt1"/>
              </a:buClr>
              <a:buFont typeface="Arial"/>
              <a:buNone/>
            </a:pPr>
            <a:r>
              <a:rPr b="0" i="0" lang="en-US" sz="3600" u="none" cap="none" strike="noStrike">
                <a:solidFill>
                  <a:schemeClr val="lt1"/>
                </a:solidFill>
                <a:latin typeface="Questrial"/>
                <a:ea typeface="Questrial"/>
                <a:cs typeface="Questrial"/>
                <a:sym typeface="Questrial"/>
              </a:rPr>
              <a:t>Chart C – Other Situations When You Must File</a:t>
            </a:r>
          </a:p>
          <a:p>
            <a:pPr indent="0" lvl="1" marL="457200" marR="0" rtl="0" algn="ctr">
              <a:spcBef>
                <a:spcPts val="720"/>
              </a:spcBef>
              <a:buClr>
                <a:schemeClr val="lt1"/>
              </a:buClr>
              <a:buFont typeface="Arial"/>
              <a:buNone/>
            </a:pPr>
            <a:r>
              <a:rPr b="0" i="0" lang="en-US" sz="3600" u="none" cap="none" strike="noStrike">
                <a:solidFill>
                  <a:schemeClr val="lt1"/>
                </a:solidFill>
                <a:latin typeface="Questrial"/>
                <a:ea typeface="Questrial"/>
                <a:cs typeface="Questrial"/>
                <a:sym typeface="Questrial"/>
              </a:rPr>
              <a:t>Chart D – Who Should File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0">
                                            <p:txEl>
                                              <p:pRg end="0" st="0"/>
                                            </p:txEl>
                                          </p:spTgt>
                                        </p:tgtEl>
                                        <p:attrNameLst>
                                          <p:attrName>style.visibility</p:attrName>
                                        </p:attrNameLst>
                                      </p:cBhvr>
                                      <p:to>
                                        <p:strVal val="visible"/>
                                      </p:to>
                                    </p:set>
                                    <p:animEffect filter="fade" transition="in">
                                      <p:cBhvr>
                                        <p:cTn dur="500"/>
                                        <p:tgtEl>
                                          <p:spTgt spid="7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0">
                                            <p:txEl>
                                              <p:pRg end="1" st="1"/>
                                            </p:txEl>
                                          </p:spTgt>
                                        </p:tgtEl>
                                        <p:attrNameLst>
                                          <p:attrName>style.visibility</p:attrName>
                                        </p:attrNameLst>
                                      </p:cBhvr>
                                      <p:to>
                                        <p:strVal val="visible"/>
                                      </p:to>
                                    </p:set>
                                    <p:animEffect filter="fade" transition="in">
                                      <p:cBhvr>
                                        <p:cTn dur="500"/>
                                        <p:tgtEl>
                                          <p:spTgt spid="73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0">
                                            <p:txEl>
                                              <p:pRg end="2" st="2"/>
                                            </p:txEl>
                                          </p:spTgt>
                                        </p:tgtEl>
                                        <p:attrNameLst>
                                          <p:attrName>style.visibility</p:attrName>
                                        </p:attrNameLst>
                                      </p:cBhvr>
                                      <p:to>
                                        <p:strVal val="visible"/>
                                      </p:to>
                                    </p:set>
                                    <p:animEffect filter="fade" transition="in">
                                      <p:cBhvr>
                                        <p:cTn dur="500"/>
                                        <p:tgtEl>
                                          <p:spTgt spid="73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0">
                                            <p:txEl>
                                              <p:pRg end="3" st="3"/>
                                            </p:txEl>
                                          </p:spTgt>
                                        </p:tgtEl>
                                        <p:attrNameLst>
                                          <p:attrName>style.visibility</p:attrName>
                                        </p:attrNameLst>
                                      </p:cBhvr>
                                      <p:to>
                                        <p:strVal val="visible"/>
                                      </p:to>
                                    </p:set>
                                    <p:animEffect filter="fade" transition="in">
                                      <p:cBhvr>
                                        <p:cTn dur="500"/>
                                        <p:tgtEl>
                                          <p:spTgt spid="73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0">
                                            <p:txEl>
                                              <p:pRg end="4" st="4"/>
                                            </p:txEl>
                                          </p:spTgt>
                                        </p:tgtEl>
                                        <p:attrNameLst>
                                          <p:attrName>style.visibility</p:attrName>
                                        </p:attrNameLst>
                                      </p:cBhvr>
                                      <p:to>
                                        <p:strVal val="visible"/>
                                      </p:to>
                                    </p:set>
                                    <p:animEffect filter="fade" transition="in">
                                      <p:cBhvr>
                                        <p:cTn dur="500"/>
                                        <p:tgtEl>
                                          <p:spTgt spid="73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4" name="Shape 734"/>
        <p:cNvGrpSpPr/>
        <p:nvPr/>
      </p:nvGrpSpPr>
      <p:grpSpPr>
        <a:xfrm>
          <a:off x="0" y="0"/>
          <a:ext cx="0" cy="0"/>
          <a:chOff x="0" y="0"/>
          <a:chExt cx="0" cy="0"/>
        </a:xfrm>
      </p:grpSpPr>
      <p:sp>
        <p:nvSpPr>
          <p:cNvPr id="735" name="Shape 735"/>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Children &amp; Other Dependents</a:t>
            </a:r>
          </a:p>
        </p:txBody>
      </p:sp>
      <p:sp>
        <p:nvSpPr>
          <p:cNvPr id="736" name="Shape 736"/>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Refer to Chart B under </a:t>
            </a:r>
            <a:r>
              <a:rPr b="1" i="0" lang="en-US" sz="4000" u="none" cap="none" strike="noStrike">
                <a:solidFill>
                  <a:schemeClr val="dk1"/>
                </a:solidFill>
                <a:latin typeface="Questrial"/>
                <a:ea typeface="Questrial"/>
                <a:cs typeface="Questrial"/>
                <a:sym typeface="Questrial"/>
              </a:rPr>
              <a:t>Who Must File</a:t>
            </a:r>
            <a:r>
              <a:rPr b="0" i="0" lang="en-US" sz="4000" u="none" cap="none" strike="noStrike">
                <a:solidFill>
                  <a:schemeClr val="dk1"/>
                </a:solidFill>
                <a:latin typeface="Questrial"/>
                <a:ea typeface="Questrial"/>
                <a:cs typeface="Questrial"/>
                <a:sym typeface="Questrial"/>
              </a:rPr>
              <a:t> Tab</a:t>
            </a: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If a parent </a:t>
            </a:r>
            <a:r>
              <a:rPr b="0" i="1" lang="en-US" sz="4000" u="none" cap="none" strike="noStrike">
                <a:solidFill>
                  <a:schemeClr val="dk1"/>
                </a:solidFill>
                <a:latin typeface="Questrial"/>
                <a:ea typeface="Questrial"/>
                <a:cs typeface="Questrial"/>
                <a:sym typeface="Questrial"/>
              </a:rPr>
              <a:t>can</a:t>
            </a:r>
            <a:r>
              <a:rPr b="0" i="0" lang="en-US" sz="4000" u="none" cap="none" strike="noStrike">
                <a:solidFill>
                  <a:schemeClr val="dk1"/>
                </a:solidFill>
                <a:latin typeface="Questrial"/>
                <a:ea typeface="Questrial"/>
                <a:cs typeface="Questrial"/>
                <a:sym typeface="Questrial"/>
              </a:rPr>
              <a:t> claim a child as a dependent, the dependent may still need to file a return</a:t>
            </a:r>
          </a:p>
          <a:p>
            <a:pPr indent="-342900" lvl="0" marL="342900" marR="0" rtl="0" algn="l">
              <a:spcBef>
                <a:spcPts val="800"/>
              </a:spcBef>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 dependent needs to file a return if </a:t>
            </a:r>
            <a:r>
              <a:rPr b="1" i="0" lang="en-US" sz="4000" u="none" cap="none" strike="noStrike">
                <a:solidFill>
                  <a:schemeClr val="accent1"/>
                </a:solidFill>
                <a:latin typeface="Questrial"/>
                <a:ea typeface="Questrial"/>
                <a:cs typeface="Questrial"/>
                <a:sym typeface="Questrial"/>
              </a:rPr>
              <a:t>earned income is greater than $6,300</a:t>
            </a: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0" name="Shape 740"/>
        <p:cNvGrpSpPr/>
        <p:nvPr/>
      </p:nvGrpSpPr>
      <p:grpSpPr>
        <a:xfrm>
          <a:off x="0" y="0"/>
          <a:ext cx="0" cy="0"/>
          <a:chOff x="0" y="0"/>
          <a:chExt cx="0" cy="0"/>
        </a:xfrm>
      </p:grpSpPr>
      <p:sp>
        <p:nvSpPr>
          <p:cNvPr id="741" name="Shape 741"/>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Other Situations When You </a:t>
            </a:r>
            <a:r>
              <a:rPr b="1" i="0" lang="en-US" sz="4800" u="sng" cap="none" strike="noStrike">
                <a:solidFill>
                  <a:schemeClr val="dk2"/>
                </a:solidFill>
                <a:latin typeface="Questrial"/>
                <a:ea typeface="Questrial"/>
                <a:cs typeface="Questrial"/>
                <a:sym typeface="Questrial"/>
              </a:rPr>
              <a:t>Must</a:t>
            </a:r>
            <a:r>
              <a:rPr b="1" i="0" lang="en-US" sz="4800" u="none" cap="none" strike="noStrike">
                <a:solidFill>
                  <a:schemeClr val="dk2"/>
                </a:solidFill>
                <a:latin typeface="Questrial"/>
                <a:ea typeface="Questrial"/>
                <a:cs typeface="Questrial"/>
                <a:sym typeface="Questrial"/>
              </a:rPr>
              <a:t> File</a:t>
            </a:r>
          </a:p>
        </p:txBody>
      </p:sp>
      <p:sp>
        <p:nvSpPr>
          <p:cNvPr id="742" name="Shape 742"/>
          <p:cNvSpPr txBox="1"/>
          <p:nvPr>
            <p:ph idx="1" type="body"/>
          </p:nvPr>
        </p:nvSpPr>
        <p:spPr>
          <a:xfrm>
            <a:off x="609600" y="1676403"/>
            <a:ext cx="10972800" cy="4526100"/>
          </a:xfrm>
          <a:prstGeom prst="rect">
            <a:avLst/>
          </a:prstGeom>
          <a:noFill/>
          <a:ln>
            <a:noFill/>
          </a:ln>
        </p:spPr>
        <p:txBody>
          <a:bodyPr anchorCtr="0" anchor="t" bIns="45700" lIns="91425" rIns="91425" wrap="square" tIns="45700">
            <a:noAutofit/>
          </a:bodyPr>
          <a:lstStyle/>
          <a:p>
            <a:pPr indent="-330200" lvl="0" marL="342900" marR="0" rtl="0" algn="l">
              <a:lnSpc>
                <a:spcPct val="80000"/>
              </a:lnSpc>
              <a:spcBef>
                <a:spcPts val="0"/>
              </a:spcBef>
              <a:spcAft>
                <a:spcPts val="0"/>
              </a:spcAft>
              <a:buClr>
                <a:schemeClr val="dk1"/>
              </a:buClr>
              <a:buSzPts val="3200"/>
              <a:buFont typeface="Noto Sans Symbols"/>
              <a:buChar char="➢"/>
            </a:pPr>
            <a:r>
              <a:rPr b="0" i="0" lang="en-US" sz="3200" u="none" cap="none" strike="noStrike">
                <a:solidFill>
                  <a:schemeClr val="dk1"/>
                </a:solidFill>
                <a:latin typeface="Questrial"/>
                <a:ea typeface="Questrial"/>
                <a:cs typeface="Questrial"/>
                <a:sym typeface="Questrial"/>
              </a:rPr>
              <a:t>Taxpayer owes special taxes</a:t>
            </a:r>
          </a:p>
          <a:p>
            <a:pPr indent="-330200" lvl="0" marL="342900" marR="0" rtl="0" algn="l">
              <a:lnSpc>
                <a:spcPct val="80000"/>
              </a:lnSpc>
              <a:spcBef>
                <a:spcPts val="680"/>
              </a:spcBef>
              <a:spcAft>
                <a:spcPts val="0"/>
              </a:spcAft>
              <a:buClr>
                <a:schemeClr val="dk1"/>
              </a:buClr>
              <a:buSzPts val="3200"/>
              <a:buFont typeface="Noto Sans Symbols"/>
              <a:buChar char="➢"/>
            </a:pPr>
            <a:r>
              <a:rPr b="0" i="0" lang="en-US" sz="3200" u="none" cap="none" strike="noStrike">
                <a:solidFill>
                  <a:schemeClr val="dk1"/>
                </a:solidFill>
                <a:latin typeface="Questrial"/>
                <a:ea typeface="Questrial"/>
                <a:cs typeface="Questrial"/>
                <a:sym typeface="Questrial"/>
              </a:rPr>
              <a:t>Taxpayer received Health Savings Account distributions</a:t>
            </a:r>
          </a:p>
          <a:p>
            <a:pPr indent="-330200" lvl="0" marL="342900" marR="0" rtl="0" algn="l">
              <a:lnSpc>
                <a:spcPct val="80000"/>
              </a:lnSpc>
              <a:spcBef>
                <a:spcPts val="680"/>
              </a:spcBef>
              <a:spcAft>
                <a:spcPts val="0"/>
              </a:spcAft>
              <a:buClr>
                <a:schemeClr val="dk1"/>
              </a:buClr>
              <a:buSzPts val="3200"/>
              <a:buFont typeface="Noto Sans Symbols"/>
              <a:buChar char="➢"/>
            </a:pPr>
            <a:r>
              <a:rPr b="0" i="0" lang="en-US" sz="3200" u="none" cap="none" strike="noStrike">
                <a:solidFill>
                  <a:schemeClr val="dk1"/>
                </a:solidFill>
                <a:latin typeface="Questrial"/>
                <a:ea typeface="Questrial"/>
                <a:cs typeface="Questrial"/>
                <a:sym typeface="Questrial"/>
              </a:rPr>
              <a:t>Taxpayer has net self-employment earnings of $400+</a:t>
            </a:r>
          </a:p>
          <a:p>
            <a:pPr indent="-330200" lvl="0" marL="342900" marR="0" rtl="0" algn="l">
              <a:lnSpc>
                <a:spcPct val="80000"/>
              </a:lnSpc>
              <a:spcBef>
                <a:spcPts val="680"/>
              </a:spcBef>
              <a:spcAft>
                <a:spcPts val="0"/>
              </a:spcAft>
              <a:buClr>
                <a:schemeClr val="dk1"/>
              </a:buClr>
              <a:buSzPts val="3200"/>
              <a:buFont typeface="Noto Sans Symbols"/>
              <a:buChar char="➢"/>
            </a:pPr>
            <a:r>
              <a:rPr b="0" i="0" lang="en-US" sz="3200" u="none" cap="none" strike="noStrike">
                <a:solidFill>
                  <a:schemeClr val="dk1"/>
                </a:solidFill>
                <a:latin typeface="Questrial"/>
                <a:ea typeface="Questrial"/>
                <a:cs typeface="Questrial"/>
                <a:sym typeface="Questrial"/>
              </a:rPr>
              <a:t>Taxpayer received an advanced premium tax credit </a:t>
            </a:r>
          </a:p>
          <a:p>
            <a:pPr indent="-330200" lvl="0" marL="342900" marR="0" rtl="0" algn="l">
              <a:lnSpc>
                <a:spcPct val="80000"/>
              </a:lnSpc>
              <a:spcBef>
                <a:spcPts val="680"/>
              </a:spcBef>
              <a:buClr>
                <a:schemeClr val="dk1"/>
              </a:buClr>
              <a:buSzPts val="3200"/>
              <a:buFont typeface="Noto Sans Symbols"/>
              <a:buChar char="➢"/>
            </a:pPr>
            <a:r>
              <a:rPr b="0" i="0" lang="en-US" sz="3200" u="none" cap="none" strike="noStrike">
                <a:solidFill>
                  <a:schemeClr val="dk1"/>
                </a:solidFill>
                <a:latin typeface="Questrial"/>
                <a:ea typeface="Questrial"/>
                <a:cs typeface="Questrial"/>
                <a:sym typeface="Questrial"/>
              </a:rPr>
              <a:t>Taxpayer owes an individual shared responsibility payment</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2">
                                            <p:txEl>
                                              <p:pRg end="0" st="0"/>
                                            </p:txEl>
                                          </p:spTgt>
                                        </p:tgtEl>
                                        <p:attrNameLst>
                                          <p:attrName>style.visibility</p:attrName>
                                        </p:attrNameLst>
                                      </p:cBhvr>
                                      <p:to>
                                        <p:strVal val="visible"/>
                                      </p:to>
                                    </p:set>
                                    <p:animEffect filter="fade" transition="in">
                                      <p:cBhvr>
                                        <p:cTn dur="500"/>
                                        <p:tgtEl>
                                          <p:spTgt spid="74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2">
                                            <p:txEl>
                                              <p:pRg end="1" st="1"/>
                                            </p:txEl>
                                          </p:spTgt>
                                        </p:tgtEl>
                                        <p:attrNameLst>
                                          <p:attrName>style.visibility</p:attrName>
                                        </p:attrNameLst>
                                      </p:cBhvr>
                                      <p:to>
                                        <p:strVal val="visible"/>
                                      </p:to>
                                    </p:set>
                                    <p:animEffect filter="fade" transition="in">
                                      <p:cBhvr>
                                        <p:cTn dur="500"/>
                                        <p:tgtEl>
                                          <p:spTgt spid="74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2">
                                            <p:txEl>
                                              <p:pRg end="2" st="2"/>
                                            </p:txEl>
                                          </p:spTgt>
                                        </p:tgtEl>
                                        <p:attrNameLst>
                                          <p:attrName>style.visibility</p:attrName>
                                        </p:attrNameLst>
                                      </p:cBhvr>
                                      <p:to>
                                        <p:strVal val="visible"/>
                                      </p:to>
                                    </p:set>
                                    <p:animEffect filter="fade" transition="in">
                                      <p:cBhvr>
                                        <p:cTn dur="500"/>
                                        <p:tgtEl>
                                          <p:spTgt spid="74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2">
                                            <p:txEl>
                                              <p:pRg end="3" st="3"/>
                                            </p:txEl>
                                          </p:spTgt>
                                        </p:tgtEl>
                                        <p:attrNameLst>
                                          <p:attrName>style.visibility</p:attrName>
                                        </p:attrNameLst>
                                      </p:cBhvr>
                                      <p:to>
                                        <p:strVal val="visible"/>
                                      </p:to>
                                    </p:set>
                                    <p:animEffect filter="fade" transition="in">
                                      <p:cBhvr>
                                        <p:cTn dur="500"/>
                                        <p:tgtEl>
                                          <p:spTgt spid="74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2">
                                            <p:txEl>
                                              <p:pRg end="4" st="4"/>
                                            </p:txEl>
                                          </p:spTgt>
                                        </p:tgtEl>
                                        <p:attrNameLst>
                                          <p:attrName>style.visibility</p:attrName>
                                        </p:attrNameLst>
                                      </p:cBhvr>
                                      <p:to>
                                        <p:strVal val="visible"/>
                                      </p:to>
                                    </p:set>
                                    <p:animEffect filter="fade" transition="in">
                                      <p:cBhvr>
                                        <p:cTn dur="500"/>
                                        <p:tgtEl>
                                          <p:spTgt spid="742">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7" name="Shape 747"/>
        <p:cNvGrpSpPr/>
        <p:nvPr/>
      </p:nvGrpSpPr>
      <p:grpSpPr>
        <a:xfrm>
          <a:off x="0" y="0"/>
          <a:ext cx="0" cy="0"/>
          <a:chOff x="0" y="0"/>
          <a:chExt cx="0" cy="0"/>
        </a:xfrm>
      </p:grpSpPr>
      <p:sp>
        <p:nvSpPr>
          <p:cNvPr id="748" name="Shape 748"/>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Who Should File</a:t>
            </a:r>
          </a:p>
        </p:txBody>
      </p:sp>
      <p:sp>
        <p:nvSpPr>
          <p:cNvPr id="749" name="Shape 749"/>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Had income tax withheld from pay</a:t>
            </a: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Made estimated tax payments</a:t>
            </a: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Qualify for the </a:t>
            </a:r>
            <a:r>
              <a:rPr lang="en-US"/>
              <a:t>refundable credits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9">
                                            <p:txEl>
                                              <p:pRg end="0" st="0"/>
                                            </p:txEl>
                                          </p:spTgt>
                                        </p:tgtEl>
                                        <p:attrNameLst>
                                          <p:attrName>style.visibility</p:attrName>
                                        </p:attrNameLst>
                                      </p:cBhvr>
                                      <p:to>
                                        <p:strVal val="visible"/>
                                      </p:to>
                                    </p:set>
                                    <p:animEffect filter="fade" transition="in">
                                      <p:cBhvr>
                                        <p:cTn dur="500"/>
                                        <p:tgtEl>
                                          <p:spTgt spid="74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9">
                                            <p:txEl>
                                              <p:pRg end="1" st="1"/>
                                            </p:txEl>
                                          </p:spTgt>
                                        </p:tgtEl>
                                        <p:attrNameLst>
                                          <p:attrName>style.visibility</p:attrName>
                                        </p:attrNameLst>
                                      </p:cBhvr>
                                      <p:to>
                                        <p:strVal val="visible"/>
                                      </p:to>
                                    </p:set>
                                    <p:animEffect filter="fade" transition="in">
                                      <p:cBhvr>
                                        <p:cTn dur="500"/>
                                        <p:tgtEl>
                                          <p:spTgt spid="74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9">
                                            <p:txEl>
                                              <p:pRg end="2" st="2"/>
                                            </p:txEl>
                                          </p:spTgt>
                                        </p:tgtEl>
                                        <p:attrNameLst>
                                          <p:attrName>style.visibility</p:attrName>
                                        </p:attrNameLst>
                                      </p:cBhvr>
                                      <p:to>
                                        <p:strVal val="visible"/>
                                      </p:to>
                                    </p:set>
                                    <p:animEffect filter="fade" transition="in">
                                      <p:cBhvr>
                                        <p:cTn dur="500"/>
                                        <p:tgtEl>
                                          <p:spTgt spid="74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4" name="Shape 754"/>
        <p:cNvGrpSpPr/>
        <p:nvPr/>
      </p:nvGrpSpPr>
      <p:grpSpPr>
        <a:xfrm>
          <a:off x="0" y="0"/>
          <a:ext cx="0" cy="0"/>
          <a:chOff x="0" y="0"/>
          <a:chExt cx="0" cy="0"/>
        </a:xfrm>
      </p:grpSpPr>
      <p:sp>
        <p:nvSpPr>
          <p:cNvPr id="755" name="Shape 755"/>
          <p:cNvSpPr txBox="1"/>
          <p:nvPr>
            <p:ph type="title"/>
          </p:nvPr>
        </p:nvSpPr>
        <p:spPr>
          <a:xfrm>
            <a:off x="609600" y="274638"/>
            <a:ext cx="10972800" cy="1143000"/>
          </a:xfrm>
          <a:prstGeom prst="rect">
            <a:avLst/>
          </a:prstGeom>
        </p:spPr>
        <p:txBody>
          <a:bodyPr anchorCtr="0" anchor="ctr" bIns="91425" lIns="91425" rIns="91425" wrap="square" tIns="91425">
            <a:noAutofit/>
          </a:bodyPr>
          <a:lstStyle/>
          <a:p>
            <a:pPr indent="0" lvl="0" marL="0" rtl="0">
              <a:spcBef>
                <a:spcPts val="0"/>
              </a:spcBef>
              <a:buNone/>
            </a:pPr>
            <a:r>
              <a:rPr lang="en-US"/>
              <a:t>TaxSlayer</a:t>
            </a:r>
          </a:p>
        </p:txBody>
      </p:sp>
      <p:sp>
        <p:nvSpPr>
          <p:cNvPr id="756" name="Shape 756"/>
          <p:cNvSpPr txBox="1"/>
          <p:nvPr>
            <p:ph idx="1" type="body"/>
          </p:nvPr>
        </p:nvSpPr>
        <p:spPr>
          <a:xfrm>
            <a:off x="609600" y="1600203"/>
            <a:ext cx="10972800" cy="4526100"/>
          </a:xfrm>
          <a:prstGeom prst="rect">
            <a:avLst/>
          </a:prstGeom>
        </p:spPr>
        <p:txBody>
          <a:bodyPr anchorCtr="0" anchor="t" bIns="91425" lIns="91425" rIns="91425" wrap="square" tIns="91425">
            <a:noAutofit/>
          </a:bodyPr>
          <a:lstStyle/>
          <a:p>
            <a:pPr indent="-323850" lvl="0" marL="342900" rtl="0">
              <a:lnSpc>
                <a:spcPct val="80000"/>
              </a:lnSpc>
              <a:spcBef>
                <a:spcPts val="620"/>
              </a:spcBef>
              <a:buSzPts val="2800"/>
              <a:buChar char="➢"/>
            </a:pPr>
            <a:r>
              <a:rPr lang="en-US" sz="2800"/>
              <a:t>Login to TaxSlayer:</a:t>
            </a:r>
          </a:p>
          <a:p>
            <a:pPr indent="-234950" lvl="1" marL="742950" rtl="0">
              <a:lnSpc>
                <a:spcPct val="115000"/>
              </a:lnSpc>
              <a:spcBef>
                <a:spcPts val="0"/>
              </a:spcBef>
              <a:buSzPts val="2800"/>
              <a:buChar char="•"/>
            </a:pPr>
            <a:r>
              <a:rPr lang="en-US" sz="2800">
                <a:hlinkClick r:id="rId3"/>
              </a:rPr>
              <a:t>vita.taxslayerpro.com/IRSTraining/</a:t>
            </a:r>
          </a:p>
          <a:p>
            <a:pPr indent="-234950" lvl="1" marL="742950" rtl="0">
              <a:lnSpc>
                <a:spcPct val="115000"/>
              </a:lnSpc>
              <a:spcBef>
                <a:spcPts val="0"/>
              </a:spcBef>
              <a:spcAft>
                <a:spcPts val="0"/>
              </a:spcAft>
              <a:buSzPts val="2800"/>
              <a:buChar char="•"/>
            </a:pPr>
            <a:r>
              <a:rPr lang="en-US" sz="2800"/>
              <a:t>Password: TRAINPROWEB</a:t>
            </a:r>
          </a:p>
          <a:p>
            <a:pPr indent="-323850" lvl="0" marL="342900" marR="0" rtl="0" algn="l">
              <a:lnSpc>
                <a:spcPct val="80000"/>
              </a:lnSpc>
              <a:spcBef>
                <a:spcPts val="620"/>
              </a:spcBef>
              <a:spcAft>
                <a:spcPts val="0"/>
              </a:spcAft>
              <a:buSzPts val="2800"/>
              <a:buFont typeface="Noto Sans Symbols"/>
              <a:buChar char="➢"/>
            </a:pPr>
            <a:r>
              <a:rPr lang="en-US" sz="2800"/>
              <a:t>Create Account</a:t>
            </a:r>
          </a:p>
          <a:p>
            <a:pPr indent="-234950" lvl="1" marL="742950" marR="0" rtl="0" algn="l">
              <a:lnSpc>
                <a:spcPct val="80000"/>
              </a:lnSpc>
              <a:spcBef>
                <a:spcPts val="620"/>
              </a:spcBef>
              <a:spcAft>
                <a:spcPts val="0"/>
              </a:spcAft>
              <a:buSzPts val="2800"/>
              <a:buChar char="•"/>
            </a:pPr>
            <a:r>
              <a:rPr lang="en-US" sz="2800"/>
              <a:t>Use most regularly checked email address</a:t>
            </a:r>
          </a:p>
          <a:p>
            <a:pPr indent="-234950" lvl="1" marL="742950" rtl="0">
              <a:lnSpc>
                <a:spcPct val="80000"/>
              </a:lnSpc>
              <a:spcBef>
                <a:spcPts val="558"/>
              </a:spcBef>
              <a:buSzPts val="2800"/>
              <a:buChar char="•"/>
            </a:pPr>
            <a:r>
              <a:rPr lang="en-US" sz="2800"/>
              <a:t>Username: Last Name, First initial, TRAIN (e.g., </a:t>
            </a:r>
            <a:r>
              <a:rPr b="1" lang="en-US" sz="2800"/>
              <a:t>SMITHJTRAIN</a:t>
            </a:r>
            <a:r>
              <a:rPr lang="en-US" sz="2800"/>
              <a:t>)</a:t>
            </a:r>
          </a:p>
          <a:p>
            <a:pPr indent="-234950" lvl="1" marL="742950" rtl="0">
              <a:lnSpc>
                <a:spcPct val="80000"/>
              </a:lnSpc>
              <a:spcBef>
                <a:spcPts val="558"/>
              </a:spcBef>
              <a:buSzPts val="2800"/>
              <a:buChar char="•"/>
            </a:pPr>
            <a:r>
              <a:rPr lang="en-US" sz="2800"/>
              <a:t>Password: SavefirstAL123!</a:t>
            </a:r>
          </a:p>
          <a:p>
            <a:pPr indent="-323850" lvl="0" marL="342900" marR="0" rtl="0" algn="l">
              <a:lnSpc>
                <a:spcPct val="80000"/>
              </a:lnSpc>
              <a:spcBef>
                <a:spcPts val="620"/>
              </a:spcBef>
              <a:spcAft>
                <a:spcPts val="0"/>
              </a:spcAft>
              <a:buSzPts val="2800"/>
              <a:buChar char="➢"/>
            </a:pPr>
            <a:r>
              <a:rPr lang="en-US" sz="2800"/>
              <a:t>Select "VITA" as Program Type</a:t>
            </a:r>
          </a:p>
          <a:p>
            <a:pPr indent="-323850" lvl="0" marL="342900" marR="0" rtl="0" algn="l">
              <a:lnSpc>
                <a:spcPct val="80000"/>
              </a:lnSpc>
              <a:spcBef>
                <a:spcPts val="620"/>
              </a:spcBef>
              <a:spcAft>
                <a:spcPts val="0"/>
              </a:spcAft>
              <a:buSzPts val="2800"/>
              <a:buChar char="➢"/>
            </a:pPr>
            <a:r>
              <a:rPr lang="en-US" sz="2800"/>
              <a:t>Leave SIDN blank</a:t>
            </a: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0" name="Shape 760"/>
        <p:cNvGrpSpPr/>
        <p:nvPr/>
      </p:nvGrpSpPr>
      <p:grpSpPr>
        <a:xfrm>
          <a:off x="0" y="0"/>
          <a:ext cx="0" cy="0"/>
          <a:chOff x="0" y="0"/>
          <a:chExt cx="0" cy="0"/>
        </a:xfrm>
      </p:grpSpPr>
      <p:sp>
        <p:nvSpPr>
          <p:cNvPr id="761" name="Shape 761"/>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Break</a:t>
            </a:r>
          </a:p>
        </p:txBody>
      </p:sp>
      <p:sp>
        <p:nvSpPr>
          <p:cNvPr id="762" name="Shape 762"/>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We will now take a 10 minute break!</a:t>
            </a: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6" name="Shape 766"/>
        <p:cNvGrpSpPr/>
        <p:nvPr/>
      </p:nvGrpSpPr>
      <p:grpSpPr>
        <a:xfrm>
          <a:off x="0" y="0"/>
          <a:ext cx="0" cy="0"/>
          <a:chOff x="0" y="0"/>
          <a:chExt cx="0" cy="0"/>
        </a:xfrm>
      </p:grpSpPr>
      <p:pic>
        <p:nvPicPr>
          <p:cNvPr descr="Impact-logo_SaveFirst-green.eps" id="767" name="Shape 767"/>
          <p:cNvPicPr preferRelativeResize="0"/>
          <p:nvPr/>
        </p:nvPicPr>
        <p:blipFill rotWithShape="1">
          <a:blip r:embed="rId3">
            <a:alphaModFix/>
          </a:blip>
          <a:srcRect b="34976" l="19563" r="20645" t="31741"/>
          <a:stretch/>
        </p:blipFill>
        <p:spPr>
          <a:xfrm>
            <a:off x="1440089" y="625475"/>
            <a:ext cx="9264600" cy="4243500"/>
          </a:xfrm>
          <a:prstGeom prst="rect">
            <a:avLst/>
          </a:prstGeom>
          <a:noFill/>
          <a:ln>
            <a:noFill/>
          </a:ln>
        </p:spPr>
      </p:pic>
      <p:sp>
        <p:nvSpPr>
          <p:cNvPr id="768" name="Shape 768"/>
          <p:cNvSpPr/>
          <p:nvPr/>
        </p:nvSpPr>
        <p:spPr>
          <a:xfrm>
            <a:off x="1524003" y="-184666"/>
            <a:ext cx="184800" cy="369300"/>
          </a:xfrm>
          <a:prstGeom prst="rect">
            <a:avLst/>
          </a:prstGeom>
          <a:noFill/>
          <a:ln>
            <a:noFill/>
          </a:ln>
        </p:spPr>
        <p:txBody>
          <a:bodyPr anchorCtr="0" anchor="ctr"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769" name="Shape 769"/>
          <p:cNvSpPr/>
          <p:nvPr/>
        </p:nvSpPr>
        <p:spPr>
          <a:xfrm>
            <a:off x="1587500" y="-136525"/>
            <a:ext cx="304800" cy="30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770" name="Shape 770"/>
          <p:cNvSpPr/>
          <p:nvPr/>
        </p:nvSpPr>
        <p:spPr>
          <a:xfrm>
            <a:off x="1739900" y="15875"/>
            <a:ext cx="304800" cy="30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771" name="Shape 771"/>
          <p:cNvSpPr/>
          <p:nvPr/>
        </p:nvSpPr>
        <p:spPr>
          <a:xfrm>
            <a:off x="1892300" y="168275"/>
            <a:ext cx="304800" cy="30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id="772" name="Shape 772"/>
          <p:cNvSpPr txBox="1"/>
          <p:nvPr/>
        </p:nvSpPr>
        <p:spPr>
          <a:xfrm>
            <a:off x="-1461427" y="1481721"/>
            <a:ext cx="184800" cy="3693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id="773" name="Shape 773"/>
          <p:cNvSpPr txBox="1"/>
          <p:nvPr/>
        </p:nvSpPr>
        <p:spPr>
          <a:xfrm>
            <a:off x="1708732" y="5021394"/>
            <a:ext cx="8727300" cy="9045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lang="en-US" sz="5400">
                <a:solidFill>
                  <a:schemeClr val="dk2"/>
                </a:solidFill>
                <a:latin typeface="Questrial"/>
                <a:ea typeface="Questrial"/>
                <a:cs typeface="Questrial"/>
                <a:sym typeface="Questrial"/>
              </a:rPr>
              <a:t>Income</a:t>
            </a: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8" name="Shape 778"/>
        <p:cNvGrpSpPr/>
        <p:nvPr/>
      </p:nvGrpSpPr>
      <p:grpSpPr>
        <a:xfrm>
          <a:off x="0" y="0"/>
          <a:ext cx="0" cy="0"/>
          <a:chOff x="0" y="0"/>
          <a:chExt cx="0" cy="0"/>
        </a:xfrm>
      </p:grpSpPr>
      <p:sp>
        <p:nvSpPr>
          <p:cNvPr id="779" name="Shape 779"/>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Income Objectives</a:t>
            </a:r>
          </a:p>
        </p:txBody>
      </p:sp>
      <p:sp>
        <p:nvSpPr>
          <p:cNvPr id="780" name="Shape 780"/>
          <p:cNvSpPr txBox="1"/>
          <p:nvPr>
            <p:ph idx="1" type="body"/>
          </p:nvPr>
        </p:nvSpPr>
        <p:spPr>
          <a:xfrm>
            <a:off x="609600" y="1600204"/>
            <a:ext cx="10972800" cy="32199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med" w="med" type="none"/>
            <a:tailEnd len="med" w="med" type="none"/>
          </a:ln>
          <a:effectLst>
            <a:outerShdw blurRad="40000" rotWithShape="0" dir="5400000" dist="20000">
              <a:srgbClr val="000000">
                <a:alpha val="37650"/>
              </a:srgbClr>
            </a:outerShdw>
          </a:effectLst>
        </p:spPr>
        <p:txBody>
          <a:bodyPr anchorCtr="0" anchor="t" bIns="45700" lIns="91425" rIns="91425" wrap="square" tIns="45700">
            <a:noAutofit/>
          </a:bodyPr>
          <a:lstStyle/>
          <a:p>
            <a:pPr indent="-342900" lvl="0" marL="342900" marR="0" rtl="0" algn="l">
              <a:spcBef>
                <a:spcPts val="0"/>
              </a:spcBef>
              <a:spcAft>
                <a:spcPts val="0"/>
              </a:spcAft>
              <a:buClr>
                <a:schemeClr val="accent3"/>
              </a:buClr>
              <a:buSzPts val="4000"/>
              <a:buFont typeface="Noto Sans Symbols"/>
              <a:buChar char="➢"/>
            </a:pPr>
            <a:r>
              <a:rPr b="1" i="0" lang="en-US" sz="4000" u="none" cap="none" strike="noStrike">
                <a:solidFill>
                  <a:schemeClr val="accent3"/>
                </a:solidFill>
                <a:latin typeface="Questrial"/>
                <a:ea typeface="Questrial"/>
                <a:cs typeface="Questrial"/>
                <a:sym typeface="Questrial"/>
              </a:rPr>
              <a:t>After completing this section, the volunteer will be able to:</a:t>
            </a:r>
          </a:p>
          <a:p>
            <a:pPr indent="-285750" lvl="1" marL="742950" marR="0" rtl="0" algn="l">
              <a:spcBef>
                <a:spcPts val="720"/>
              </a:spcBef>
              <a:spcAft>
                <a:spcPts val="0"/>
              </a:spcAft>
              <a:buClr>
                <a:schemeClr val="accent3"/>
              </a:buClr>
              <a:buSzPts val="3600"/>
              <a:buFont typeface="Arial"/>
              <a:buChar char="•"/>
            </a:pPr>
            <a:r>
              <a:rPr b="1" i="0" lang="en-US" sz="3600" u="none" cap="none" strike="noStrike">
                <a:solidFill>
                  <a:schemeClr val="accent3"/>
                </a:solidFill>
                <a:latin typeface="Questrial"/>
                <a:ea typeface="Questrial"/>
                <a:cs typeface="Questrial"/>
                <a:sym typeface="Questrial"/>
              </a:rPr>
              <a:t>Recognize various types of income documents</a:t>
            </a:r>
          </a:p>
          <a:p>
            <a:pPr indent="-285750" lvl="1" marL="742950" marR="0" rtl="0" algn="l">
              <a:spcBef>
                <a:spcPts val="720"/>
              </a:spcBef>
              <a:buClr>
                <a:schemeClr val="accent3"/>
              </a:buClr>
              <a:buSzPts val="3600"/>
              <a:buFont typeface="Arial"/>
              <a:buChar char="•"/>
            </a:pPr>
            <a:r>
              <a:rPr b="1" i="0" lang="en-US" sz="3600" u="none" cap="none" strike="noStrike">
                <a:solidFill>
                  <a:schemeClr val="accent3"/>
                </a:solidFill>
                <a:latin typeface="Questrial"/>
                <a:ea typeface="Questrial"/>
                <a:cs typeface="Questrial"/>
                <a:sym typeface="Questrial"/>
              </a:rPr>
              <a:t>Summarize the taxability of each type of income to the taxpayer</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0">
                                            <p:txEl>
                                              <p:pRg end="0" st="0"/>
                                            </p:txEl>
                                          </p:spTgt>
                                        </p:tgtEl>
                                        <p:attrNameLst>
                                          <p:attrName>style.visibility</p:attrName>
                                        </p:attrNameLst>
                                      </p:cBhvr>
                                      <p:to>
                                        <p:strVal val="visible"/>
                                      </p:to>
                                    </p:set>
                                    <p:animEffect filter="fade" transition="in">
                                      <p:cBhvr>
                                        <p:cTn dur="1000"/>
                                        <p:tgtEl>
                                          <p:spTgt spid="7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0">
                                            <p:txEl>
                                              <p:pRg end="1" st="1"/>
                                            </p:txEl>
                                          </p:spTgt>
                                        </p:tgtEl>
                                        <p:attrNameLst>
                                          <p:attrName>style.visibility</p:attrName>
                                        </p:attrNameLst>
                                      </p:cBhvr>
                                      <p:to>
                                        <p:strVal val="visible"/>
                                      </p:to>
                                    </p:set>
                                    <p:animEffect filter="fade" transition="in">
                                      <p:cBhvr>
                                        <p:cTn dur="1000"/>
                                        <p:tgtEl>
                                          <p:spTgt spid="78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0">
                                            <p:txEl>
                                              <p:pRg end="2" st="2"/>
                                            </p:txEl>
                                          </p:spTgt>
                                        </p:tgtEl>
                                        <p:attrNameLst>
                                          <p:attrName>style.visibility</p:attrName>
                                        </p:attrNameLst>
                                      </p:cBhvr>
                                      <p:to>
                                        <p:strVal val="visible"/>
                                      </p:to>
                                    </p:set>
                                    <p:animEffect filter="fade" transition="in">
                                      <p:cBhvr>
                                        <p:cTn dur="1000"/>
                                        <p:tgtEl>
                                          <p:spTgt spid="78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pic>
        <p:nvPicPr>
          <p:cNvPr descr="Impact-logo_SaveFirst-green.eps" id="98" name="Shape 98"/>
          <p:cNvPicPr preferRelativeResize="0"/>
          <p:nvPr/>
        </p:nvPicPr>
        <p:blipFill rotWithShape="1">
          <a:blip r:embed="rId3">
            <a:alphaModFix/>
          </a:blip>
          <a:srcRect b="34976" l="19563" r="20645" t="31741"/>
          <a:stretch/>
        </p:blipFill>
        <p:spPr>
          <a:xfrm>
            <a:off x="1440089" y="413266"/>
            <a:ext cx="9264600" cy="4243500"/>
          </a:xfrm>
          <a:prstGeom prst="rect">
            <a:avLst/>
          </a:prstGeom>
          <a:noFill/>
          <a:ln>
            <a:noFill/>
          </a:ln>
        </p:spPr>
      </p:pic>
      <p:sp>
        <p:nvSpPr>
          <p:cNvPr id="99" name="Shape 99"/>
          <p:cNvSpPr/>
          <p:nvPr/>
        </p:nvSpPr>
        <p:spPr>
          <a:xfrm>
            <a:off x="1524003" y="-184666"/>
            <a:ext cx="184800" cy="369300"/>
          </a:xfrm>
          <a:prstGeom prst="rect">
            <a:avLst/>
          </a:prstGeom>
          <a:noFill/>
          <a:ln>
            <a:noFill/>
          </a:ln>
        </p:spPr>
        <p:txBody>
          <a:bodyPr anchorCtr="0" anchor="ctr"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100" name="Shape 100"/>
          <p:cNvSpPr/>
          <p:nvPr/>
        </p:nvSpPr>
        <p:spPr>
          <a:xfrm>
            <a:off x="1587500" y="-136525"/>
            <a:ext cx="304800" cy="30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101" name="Shape 101"/>
          <p:cNvSpPr/>
          <p:nvPr/>
        </p:nvSpPr>
        <p:spPr>
          <a:xfrm>
            <a:off x="1739900" y="15875"/>
            <a:ext cx="304800" cy="30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102" name="Shape 102"/>
          <p:cNvSpPr/>
          <p:nvPr/>
        </p:nvSpPr>
        <p:spPr>
          <a:xfrm>
            <a:off x="1892300" y="168275"/>
            <a:ext cx="304800" cy="30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id="103" name="Shape 103"/>
          <p:cNvSpPr txBox="1"/>
          <p:nvPr/>
        </p:nvSpPr>
        <p:spPr>
          <a:xfrm>
            <a:off x="-1461427" y="1481721"/>
            <a:ext cx="184800" cy="3693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rgbClr val="77A042"/>
              </a:solidFill>
              <a:latin typeface="Questrial"/>
              <a:ea typeface="Questrial"/>
              <a:cs typeface="Questrial"/>
              <a:sym typeface="Questrial"/>
            </a:endParaRPr>
          </a:p>
        </p:txBody>
      </p:sp>
      <p:sp>
        <p:nvSpPr>
          <p:cNvPr id="104" name="Shape 104"/>
          <p:cNvSpPr txBox="1"/>
          <p:nvPr/>
        </p:nvSpPr>
        <p:spPr>
          <a:xfrm>
            <a:off x="1732277" y="4749376"/>
            <a:ext cx="8727300" cy="15063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45700" lIns="91425" rIns="91425" wrap="square" tIns="45700">
            <a:noAutofit/>
          </a:bodyPr>
          <a:lstStyle/>
          <a:p>
            <a:pPr indent="0" lvl="0" marL="0" marR="0" rtl="0" algn="ctr">
              <a:spcBef>
                <a:spcPts val="0"/>
              </a:spcBef>
              <a:spcAft>
                <a:spcPts val="0"/>
              </a:spcAft>
              <a:buClr>
                <a:schemeClr val="dk2"/>
              </a:buClr>
              <a:buFont typeface="Questrial"/>
              <a:buNone/>
            </a:pPr>
            <a:r>
              <a:rPr b="1" lang="en-US" sz="5400">
                <a:solidFill>
                  <a:schemeClr val="dk2"/>
                </a:solidFill>
                <a:latin typeface="Questrial"/>
                <a:ea typeface="Questrial"/>
                <a:cs typeface="Questrial"/>
                <a:sym typeface="Questrial"/>
              </a:rPr>
              <a:t>Tax Terminology</a:t>
            </a:r>
          </a:p>
          <a:p>
            <a:pPr indent="0" lvl="0" marL="0" marR="0" rtl="0" algn="ctr">
              <a:spcBef>
                <a:spcPts val="0"/>
              </a:spcBef>
              <a:buClr>
                <a:schemeClr val="dk2"/>
              </a:buClr>
              <a:buFont typeface="Questrial"/>
              <a:buNone/>
            </a:pPr>
            <a:r>
              <a:rPr b="1" lang="en-US" sz="5400">
                <a:solidFill>
                  <a:schemeClr val="dk2"/>
                </a:solidFill>
                <a:latin typeface="Questrial"/>
                <a:ea typeface="Questrial"/>
                <a:cs typeface="Questrial"/>
                <a:sym typeface="Questrial"/>
              </a:rPr>
              <a:t>Form 1040 Overview</a:t>
            </a: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5" name="Shape 785"/>
        <p:cNvGrpSpPr/>
        <p:nvPr/>
      </p:nvGrpSpPr>
      <p:grpSpPr>
        <a:xfrm>
          <a:off x="0" y="0"/>
          <a:ext cx="0" cy="0"/>
          <a:chOff x="0" y="0"/>
          <a:chExt cx="0" cy="0"/>
        </a:xfrm>
      </p:grpSpPr>
      <p:sp>
        <p:nvSpPr>
          <p:cNvPr id="786" name="Shape 786"/>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Taxable Income</a:t>
            </a:r>
          </a:p>
        </p:txBody>
      </p:sp>
      <p:sp>
        <p:nvSpPr>
          <p:cNvPr id="787" name="Shape 787"/>
          <p:cNvSpPr txBox="1"/>
          <p:nvPr>
            <p:ph idx="1" type="body"/>
          </p:nvPr>
        </p:nvSpPr>
        <p:spPr>
          <a:xfrm>
            <a:off x="609600" y="1600200"/>
            <a:ext cx="5486400" cy="4526100"/>
          </a:xfrm>
          <a:prstGeom prst="rect">
            <a:avLst/>
          </a:prstGeom>
          <a:noFill/>
          <a:ln>
            <a:noFill/>
          </a:ln>
        </p:spPr>
        <p:txBody>
          <a:bodyPr anchorCtr="0" anchor="t" bIns="45700" lIns="91425" rIns="91425" wrap="square" tIns="45700">
            <a:noAutofit/>
          </a:bodyPr>
          <a:lstStyle/>
          <a:p>
            <a:pPr indent="-342900" lvl="0" marL="342900" marR="0" rtl="0" algn="l">
              <a:lnSpc>
                <a:spcPct val="90000"/>
              </a:lnSpc>
              <a:spcBef>
                <a:spcPts val="0"/>
              </a:spcBef>
              <a:spcAft>
                <a:spcPts val="0"/>
              </a:spcAft>
              <a:buClr>
                <a:schemeClr val="dk1"/>
              </a:buClr>
              <a:buSzPts val="2800"/>
              <a:buFont typeface="Noto Sans Symbols"/>
              <a:buChar char="➢"/>
            </a:pPr>
            <a:r>
              <a:rPr b="0" i="0" lang="en-US" sz="2800" u="none" cap="none" strike="noStrike">
                <a:solidFill>
                  <a:schemeClr val="dk1"/>
                </a:solidFill>
                <a:latin typeface="Questrial"/>
                <a:ea typeface="Questrial"/>
                <a:cs typeface="Questrial"/>
                <a:sym typeface="Questrial"/>
              </a:rPr>
              <a:t>Wages</a:t>
            </a:r>
          </a:p>
          <a:p>
            <a:pPr indent="-342900" lvl="0" marL="342900" marR="0" rtl="0" algn="l">
              <a:lnSpc>
                <a:spcPct val="90000"/>
              </a:lnSpc>
              <a:spcBef>
                <a:spcPts val="560"/>
              </a:spcBef>
              <a:spcAft>
                <a:spcPts val="0"/>
              </a:spcAft>
              <a:buClr>
                <a:schemeClr val="dk1"/>
              </a:buClr>
              <a:buSzPts val="2800"/>
              <a:buFont typeface="Noto Sans Symbols"/>
              <a:buChar char="➢"/>
            </a:pPr>
            <a:r>
              <a:rPr b="0" i="0" lang="en-US" sz="2800" u="none" cap="none" strike="noStrike">
                <a:solidFill>
                  <a:schemeClr val="dk1"/>
                </a:solidFill>
                <a:latin typeface="Questrial"/>
                <a:ea typeface="Questrial"/>
                <a:cs typeface="Questrial"/>
                <a:sym typeface="Questrial"/>
              </a:rPr>
              <a:t>Unemployment Compensation</a:t>
            </a:r>
          </a:p>
          <a:p>
            <a:pPr indent="-342900" lvl="0" marL="342900" marR="0" rtl="0" algn="l">
              <a:lnSpc>
                <a:spcPct val="90000"/>
              </a:lnSpc>
              <a:spcBef>
                <a:spcPts val="560"/>
              </a:spcBef>
              <a:spcAft>
                <a:spcPts val="0"/>
              </a:spcAft>
              <a:buClr>
                <a:schemeClr val="dk1"/>
              </a:buClr>
              <a:buSzPts val="2800"/>
              <a:buFont typeface="Noto Sans Symbols"/>
              <a:buChar char="➢"/>
            </a:pPr>
            <a:r>
              <a:rPr b="0" i="0" lang="en-US" sz="2800" u="none" cap="none" strike="noStrike">
                <a:solidFill>
                  <a:schemeClr val="dk1"/>
                </a:solidFill>
                <a:latin typeface="Questrial"/>
                <a:ea typeface="Questrial"/>
                <a:cs typeface="Questrial"/>
                <a:sym typeface="Questrial"/>
              </a:rPr>
              <a:t>Some Social Security Benefits</a:t>
            </a:r>
          </a:p>
          <a:p>
            <a:pPr indent="-342900" lvl="0" marL="342900" marR="0" rtl="0" algn="l">
              <a:lnSpc>
                <a:spcPct val="90000"/>
              </a:lnSpc>
              <a:spcBef>
                <a:spcPts val="560"/>
              </a:spcBef>
              <a:spcAft>
                <a:spcPts val="0"/>
              </a:spcAft>
              <a:buClr>
                <a:schemeClr val="dk1"/>
              </a:buClr>
              <a:buSzPts val="2800"/>
              <a:buFont typeface="Noto Sans Symbols"/>
              <a:buChar char="➢"/>
            </a:pPr>
            <a:r>
              <a:rPr b="0" i="0" lang="en-US" sz="2800" u="none" cap="none" strike="noStrike">
                <a:solidFill>
                  <a:schemeClr val="dk1"/>
                </a:solidFill>
                <a:latin typeface="Questrial"/>
                <a:ea typeface="Questrial"/>
                <a:cs typeface="Questrial"/>
                <a:sym typeface="Questrial"/>
              </a:rPr>
              <a:t>Self-Employment Income</a:t>
            </a:r>
          </a:p>
          <a:p>
            <a:pPr indent="-342900" lvl="0" marL="342900" marR="0" rtl="0" algn="l">
              <a:lnSpc>
                <a:spcPct val="90000"/>
              </a:lnSpc>
              <a:spcBef>
                <a:spcPts val="560"/>
              </a:spcBef>
              <a:spcAft>
                <a:spcPts val="0"/>
              </a:spcAft>
              <a:buClr>
                <a:schemeClr val="dk1"/>
              </a:buClr>
              <a:buSzPts val="2800"/>
              <a:buFont typeface="Noto Sans Symbols"/>
              <a:buChar char="➢"/>
            </a:pPr>
            <a:r>
              <a:rPr b="0" i="0" lang="en-US" sz="2800" u="none" cap="none" strike="noStrike">
                <a:solidFill>
                  <a:schemeClr val="dk1"/>
                </a:solidFill>
                <a:latin typeface="Questrial"/>
                <a:ea typeface="Questrial"/>
                <a:cs typeface="Questrial"/>
                <a:sym typeface="Questrial"/>
              </a:rPr>
              <a:t>Nonemployee Compensation</a:t>
            </a:r>
          </a:p>
          <a:p>
            <a:pPr indent="-342900" lvl="0" marL="342900" marR="0" rtl="0" algn="l">
              <a:lnSpc>
                <a:spcPct val="90000"/>
              </a:lnSpc>
              <a:spcBef>
                <a:spcPts val="560"/>
              </a:spcBef>
              <a:spcAft>
                <a:spcPts val="0"/>
              </a:spcAft>
              <a:buClr>
                <a:schemeClr val="dk1"/>
              </a:buClr>
              <a:buSzPts val="2800"/>
              <a:buFont typeface="Noto Sans Symbols"/>
              <a:buChar char="➢"/>
            </a:pPr>
            <a:r>
              <a:rPr b="0" i="0" lang="en-US" sz="2800" u="none" cap="none" strike="noStrike">
                <a:solidFill>
                  <a:schemeClr val="dk1"/>
                </a:solidFill>
                <a:latin typeface="Questrial"/>
                <a:ea typeface="Questrial"/>
                <a:cs typeface="Questrial"/>
                <a:sym typeface="Questrial"/>
              </a:rPr>
              <a:t>Dividends</a:t>
            </a:r>
          </a:p>
          <a:p>
            <a:pPr indent="-342900" lvl="0" marL="342900" marR="0" rtl="0" algn="l">
              <a:lnSpc>
                <a:spcPct val="90000"/>
              </a:lnSpc>
              <a:spcBef>
                <a:spcPts val="560"/>
              </a:spcBef>
              <a:spcAft>
                <a:spcPts val="0"/>
              </a:spcAft>
              <a:buClr>
                <a:schemeClr val="dk1"/>
              </a:buClr>
              <a:buSzPts val="2800"/>
              <a:buFont typeface="Noto Sans Symbols"/>
              <a:buChar char="➢"/>
            </a:pPr>
            <a:r>
              <a:rPr b="0" i="0" lang="en-US" sz="2800" u="none" cap="none" strike="noStrike">
                <a:solidFill>
                  <a:schemeClr val="dk1"/>
                </a:solidFill>
                <a:latin typeface="Questrial"/>
                <a:ea typeface="Questrial"/>
                <a:cs typeface="Questrial"/>
                <a:sym typeface="Questrial"/>
              </a:rPr>
              <a:t>Interest</a:t>
            </a:r>
          </a:p>
          <a:p>
            <a:pPr indent="-342900" lvl="0" marL="342900" marR="0" rtl="0" algn="l">
              <a:lnSpc>
                <a:spcPct val="90000"/>
              </a:lnSpc>
              <a:spcBef>
                <a:spcPts val="560"/>
              </a:spcBef>
              <a:spcAft>
                <a:spcPts val="0"/>
              </a:spcAft>
              <a:buClr>
                <a:schemeClr val="dk1"/>
              </a:buClr>
              <a:buSzPts val="2800"/>
              <a:buFont typeface="Noto Sans Symbols"/>
              <a:buChar char="➢"/>
            </a:pPr>
            <a:r>
              <a:rPr b="0" i="0" lang="en-US" sz="2800" u="none" cap="none" strike="noStrike">
                <a:solidFill>
                  <a:schemeClr val="dk1"/>
                </a:solidFill>
                <a:latin typeface="Questrial"/>
                <a:ea typeface="Questrial"/>
                <a:cs typeface="Questrial"/>
                <a:sym typeface="Questrial"/>
              </a:rPr>
              <a:t>Gambling Winnings</a:t>
            </a:r>
          </a:p>
          <a:p>
            <a:pPr indent="-342900" lvl="0" marL="342900" marR="0" rtl="0" algn="l">
              <a:lnSpc>
                <a:spcPct val="90000"/>
              </a:lnSpc>
              <a:spcBef>
                <a:spcPts val="560"/>
              </a:spcBef>
              <a:spcAft>
                <a:spcPts val="0"/>
              </a:spcAft>
              <a:buClr>
                <a:schemeClr val="dk1"/>
              </a:buClr>
              <a:buSzPts val="2800"/>
              <a:buFont typeface="Noto Sans Symbols"/>
              <a:buChar char="➢"/>
            </a:pPr>
            <a:r>
              <a:rPr b="0" i="0" lang="en-US" sz="2800" u="none" cap="none" strike="noStrike">
                <a:solidFill>
                  <a:schemeClr val="dk1"/>
                </a:solidFill>
                <a:latin typeface="Questrial"/>
                <a:ea typeface="Questrial"/>
                <a:cs typeface="Questrial"/>
                <a:sym typeface="Questrial"/>
              </a:rPr>
              <a:t>Awards</a:t>
            </a:r>
          </a:p>
          <a:p>
            <a:pPr indent="-342900" lvl="0" marL="342900" marR="0" rtl="0" algn="l">
              <a:lnSpc>
                <a:spcPct val="90000"/>
              </a:lnSpc>
              <a:spcBef>
                <a:spcPts val="560"/>
              </a:spcBef>
              <a:buClr>
                <a:schemeClr val="dk1"/>
              </a:buClr>
              <a:buSzPts val="2800"/>
              <a:buFont typeface="Noto Sans Symbols"/>
              <a:buNone/>
            </a:pPr>
            <a:r>
              <a:t/>
            </a:r>
            <a:endParaRPr b="0" i="0" sz="2800" u="none" cap="none" strike="noStrike">
              <a:solidFill>
                <a:schemeClr val="dk1"/>
              </a:solidFill>
              <a:latin typeface="Questrial"/>
              <a:ea typeface="Questrial"/>
              <a:cs typeface="Questrial"/>
              <a:sym typeface="Questrial"/>
            </a:endParaRPr>
          </a:p>
        </p:txBody>
      </p:sp>
      <p:sp>
        <p:nvSpPr>
          <p:cNvPr id="788" name="Shape 788"/>
          <p:cNvSpPr txBox="1"/>
          <p:nvPr/>
        </p:nvSpPr>
        <p:spPr>
          <a:xfrm>
            <a:off x="6096000" y="1600200"/>
            <a:ext cx="5486400" cy="4526100"/>
          </a:xfrm>
          <a:prstGeom prst="rect">
            <a:avLst/>
          </a:prstGeom>
          <a:noFill/>
          <a:ln>
            <a:noFill/>
          </a:ln>
        </p:spPr>
        <p:txBody>
          <a:bodyPr anchorCtr="0" anchor="t" bIns="45700" lIns="91425" rIns="91425" wrap="square" tIns="45700">
            <a:noAutofit/>
          </a:bodyPr>
          <a:lstStyle/>
          <a:p>
            <a:pPr indent="-257175" lvl="0" marL="257175" marR="0" rtl="0" algn="l">
              <a:lnSpc>
                <a:spcPct val="90000"/>
              </a:lnSpc>
              <a:spcBef>
                <a:spcPts val="0"/>
              </a:spcBef>
              <a:spcAft>
                <a:spcPts val="0"/>
              </a:spcAft>
              <a:buClr>
                <a:schemeClr val="dk1"/>
              </a:buClr>
              <a:buSzPts val="2800"/>
              <a:buFont typeface="Noto Sans Symbols"/>
              <a:buChar char="➢"/>
            </a:pPr>
            <a:r>
              <a:rPr lang="en-US" sz="2800">
                <a:solidFill>
                  <a:schemeClr val="dk1"/>
                </a:solidFill>
                <a:latin typeface="Questrial"/>
                <a:ea typeface="Questrial"/>
                <a:cs typeface="Questrial"/>
                <a:sym typeface="Questrial"/>
              </a:rPr>
              <a:t>Prizes</a:t>
            </a:r>
          </a:p>
          <a:p>
            <a:pPr indent="-257175" lvl="0" marL="257175" marR="0" rtl="0" algn="l">
              <a:lnSpc>
                <a:spcPct val="90000"/>
              </a:lnSpc>
              <a:spcBef>
                <a:spcPts val="560"/>
              </a:spcBef>
              <a:spcAft>
                <a:spcPts val="0"/>
              </a:spcAft>
              <a:buClr>
                <a:schemeClr val="dk1"/>
              </a:buClr>
              <a:buSzPts val="2800"/>
              <a:buFont typeface="Noto Sans Symbols"/>
              <a:buChar char="➢"/>
            </a:pPr>
            <a:r>
              <a:rPr lang="en-US" sz="2800">
                <a:solidFill>
                  <a:schemeClr val="dk1"/>
                </a:solidFill>
                <a:latin typeface="Questrial"/>
                <a:ea typeface="Questrial"/>
                <a:cs typeface="Questrial"/>
                <a:sym typeface="Questrial"/>
              </a:rPr>
              <a:t>Punitive Damages (from a Lawsuit Settlement)</a:t>
            </a:r>
          </a:p>
          <a:p>
            <a:pPr indent="-257175" lvl="0" marL="257175" marR="0" rtl="0" algn="l">
              <a:lnSpc>
                <a:spcPct val="90000"/>
              </a:lnSpc>
              <a:spcBef>
                <a:spcPts val="560"/>
              </a:spcBef>
              <a:spcAft>
                <a:spcPts val="0"/>
              </a:spcAft>
              <a:buClr>
                <a:schemeClr val="dk1"/>
              </a:buClr>
              <a:buSzPts val="2800"/>
              <a:buFont typeface="Noto Sans Symbols"/>
              <a:buChar char="➢"/>
            </a:pPr>
            <a:r>
              <a:rPr lang="en-US" sz="2800">
                <a:solidFill>
                  <a:schemeClr val="dk1"/>
                </a:solidFill>
                <a:latin typeface="Questrial"/>
                <a:ea typeface="Questrial"/>
                <a:cs typeface="Questrial"/>
                <a:sym typeface="Questrial"/>
              </a:rPr>
              <a:t>Refund of State Taxes</a:t>
            </a:r>
          </a:p>
          <a:p>
            <a:pPr indent="-257175" lvl="0" marL="257175" marR="0" rtl="0" algn="l">
              <a:lnSpc>
                <a:spcPct val="90000"/>
              </a:lnSpc>
              <a:spcBef>
                <a:spcPts val="560"/>
              </a:spcBef>
              <a:spcAft>
                <a:spcPts val="0"/>
              </a:spcAft>
              <a:buClr>
                <a:schemeClr val="dk1"/>
              </a:buClr>
              <a:buSzPts val="2800"/>
              <a:buFont typeface="Noto Sans Symbols"/>
              <a:buChar char="➢"/>
            </a:pPr>
            <a:r>
              <a:rPr lang="en-US" sz="2800">
                <a:solidFill>
                  <a:schemeClr val="dk1"/>
                </a:solidFill>
                <a:latin typeface="Questrial"/>
                <a:ea typeface="Questrial"/>
                <a:cs typeface="Questrial"/>
                <a:sym typeface="Questrial"/>
              </a:rPr>
              <a:t>Jury Duty Fees</a:t>
            </a:r>
          </a:p>
          <a:p>
            <a:pPr indent="-257175" lvl="0" marL="257175" marR="0" rtl="0" algn="l">
              <a:lnSpc>
                <a:spcPct val="90000"/>
              </a:lnSpc>
              <a:spcBef>
                <a:spcPts val="560"/>
              </a:spcBef>
              <a:spcAft>
                <a:spcPts val="0"/>
              </a:spcAft>
              <a:buClr>
                <a:schemeClr val="dk1"/>
              </a:buClr>
              <a:buSzPts val="2800"/>
              <a:buFont typeface="Noto Sans Symbols"/>
              <a:buChar char="➢"/>
            </a:pPr>
            <a:r>
              <a:rPr lang="en-US" sz="2800">
                <a:solidFill>
                  <a:schemeClr val="dk1"/>
                </a:solidFill>
                <a:latin typeface="Questrial"/>
                <a:ea typeface="Questrial"/>
                <a:cs typeface="Questrial"/>
                <a:sym typeface="Questrial"/>
              </a:rPr>
              <a:t>Tips</a:t>
            </a:r>
          </a:p>
          <a:p>
            <a:pPr indent="-257175" lvl="0" marL="257175" marR="0" rtl="0" algn="l">
              <a:lnSpc>
                <a:spcPct val="90000"/>
              </a:lnSpc>
              <a:spcBef>
                <a:spcPts val="560"/>
              </a:spcBef>
              <a:spcAft>
                <a:spcPts val="0"/>
              </a:spcAft>
              <a:buClr>
                <a:schemeClr val="dk1"/>
              </a:buClr>
              <a:buSzPts val="2800"/>
              <a:buFont typeface="Noto Sans Symbols"/>
              <a:buChar char="➢"/>
            </a:pPr>
            <a:r>
              <a:rPr lang="en-US" sz="2800">
                <a:solidFill>
                  <a:schemeClr val="dk1"/>
                </a:solidFill>
                <a:latin typeface="Questrial"/>
                <a:ea typeface="Questrial"/>
                <a:cs typeface="Questrial"/>
                <a:sym typeface="Questrial"/>
              </a:rPr>
              <a:t>Retirement Annuities</a:t>
            </a:r>
          </a:p>
          <a:p>
            <a:pPr indent="-257175" lvl="0" marL="257175" marR="0" rtl="0" algn="l">
              <a:lnSpc>
                <a:spcPct val="90000"/>
              </a:lnSpc>
              <a:spcBef>
                <a:spcPts val="560"/>
              </a:spcBef>
              <a:spcAft>
                <a:spcPts val="0"/>
              </a:spcAft>
              <a:buClr>
                <a:schemeClr val="dk1"/>
              </a:buClr>
              <a:buSzPts val="2800"/>
              <a:buFont typeface="Noto Sans Symbols"/>
              <a:buChar char="➢"/>
            </a:pPr>
            <a:r>
              <a:rPr lang="en-US" sz="2800">
                <a:solidFill>
                  <a:schemeClr val="dk1"/>
                </a:solidFill>
                <a:latin typeface="Questrial"/>
                <a:ea typeface="Questrial"/>
                <a:cs typeface="Questrial"/>
                <a:sym typeface="Questrial"/>
              </a:rPr>
              <a:t>Retirement Pensions</a:t>
            </a:r>
          </a:p>
          <a:p>
            <a:pPr indent="-257175" lvl="0" marL="257175" marR="0" rtl="0" algn="l">
              <a:lnSpc>
                <a:spcPct val="90000"/>
              </a:lnSpc>
              <a:spcBef>
                <a:spcPts val="560"/>
              </a:spcBef>
              <a:spcAft>
                <a:spcPts val="0"/>
              </a:spcAft>
              <a:buClr>
                <a:schemeClr val="dk1"/>
              </a:buClr>
              <a:buSzPts val="2800"/>
              <a:buFont typeface="Noto Sans Symbols"/>
              <a:buChar char="➢"/>
            </a:pPr>
            <a:r>
              <a:rPr lang="en-US" sz="2800">
                <a:solidFill>
                  <a:schemeClr val="dk1"/>
                </a:solidFill>
                <a:latin typeface="Questrial"/>
                <a:ea typeface="Questrial"/>
                <a:cs typeface="Questrial"/>
                <a:sym typeface="Questrial"/>
              </a:rPr>
              <a:t>Retirement IRA Distributions</a:t>
            </a:r>
          </a:p>
          <a:p>
            <a:pPr indent="0" lvl="0" marL="0" marR="0" rtl="0" algn="l">
              <a:lnSpc>
                <a:spcPct val="90000"/>
              </a:lnSpc>
              <a:spcBef>
                <a:spcPts val="560"/>
              </a:spcBef>
              <a:buClr>
                <a:schemeClr val="dk1"/>
              </a:buClr>
              <a:buFont typeface="Noto Sans Symbols"/>
              <a:buNone/>
            </a:pPr>
            <a:r>
              <a:t/>
            </a:r>
            <a:endParaRPr sz="2800">
              <a:solidFill>
                <a:schemeClr val="dk1"/>
              </a:solidFill>
              <a:latin typeface="Questrial"/>
              <a:ea typeface="Questrial"/>
              <a:cs typeface="Questrial"/>
              <a:sym typeface="Quest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7">
                                            <p:txEl>
                                              <p:pRg end="0" st="0"/>
                                            </p:txEl>
                                          </p:spTgt>
                                        </p:tgtEl>
                                        <p:attrNameLst>
                                          <p:attrName>style.visibility</p:attrName>
                                        </p:attrNameLst>
                                      </p:cBhvr>
                                      <p:to>
                                        <p:strVal val="visible"/>
                                      </p:to>
                                    </p:set>
                                    <p:animEffect filter="fade" transition="in">
                                      <p:cBhvr>
                                        <p:cTn dur="500"/>
                                        <p:tgtEl>
                                          <p:spTgt spid="7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7">
                                            <p:txEl>
                                              <p:pRg end="1" st="1"/>
                                            </p:txEl>
                                          </p:spTgt>
                                        </p:tgtEl>
                                        <p:attrNameLst>
                                          <p:attrName>style.visibility</p:attrName>
                                        </p:attrNameLst>
                                      </p:cBhvr>
                                      <p:to>
                                        <p:strVal val="visible"/>
                                      </p:to>
                                    </p:set>
                                    <p:animEffect filter="fade" transition="in">
                                      <p:cBhvr>
                                        <p:cTn dur="500"/>
                                        <p:tgtEl>
                                          <p:spTgt spid="78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7">
                                            <p:txEl>
                                              <p:pRg end="2" st="2"/>
                                            </p:txEl>
                                          </p:spTgt>
                                        </p:tgtEl>
                                        <p:attrNameLst>
                                          <p:attrName>style.visibility</p:attrName>
                                        </p:attrNameLst>
                                      </p:cBhvr>
                                      <p:to>
                                        <p:strVal val="visible"/>
                                      </p:to>
                                    </p:set>
                                    <p:animEffect filter="fade" transition="in">
                                      <p:cBhvr>
                                        <p:cTn dur="500"/>
                                        <p:tgtEl>
                                          <p:spTgt spid="78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7">
                                            <p:txEl>
                                              <p:pRg end="3" st="3"/>
                                            </p:txEl>
                                          </p:spTgt>
                                        </p:tgtEl>
                                        <p:attrNameLst>
                                          <p:attrName>style.visibility</p:attrName>
                                        </p:attrNameLst>
                                      </p:cBhvr>
                                      <p:to>
                                        <p:strVal val="visible"/>
                                      </p:to>
                                    </p:set>
                                    <p:animEffect filter="fade" transition="in">
                                      <p:cBhvr>
                                        <p:cTn dur="500"/>
                                        <p:tgtEl>
                                          <p:spTgt spid="78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7">
                                            <p:txEl>
                                              <p:pRg end="4" st="4"/>
                                            </p:txEl>
                                          </p:spTgt>
                                        </p:tgtEl>
                                        <p:attrNameLst>
                                          <p:attrName>style.visibility</p:attrName>
                                        </p:attrNameLst>
                                      </p:cBhvr>
                                      <p:to>
                                        <p:strVal val="visible"/>
                                      </p:to>
                                    </p:set>
                                    <p:animEffect filter="fade" transition="in">
                                      <p:cBhvr>
                                        <p:cTn dur="500"/>
                                        <p:tgtEl>
                                          <p:spTgt spid="78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7">
                                            <p:txEl>
                                              <p:pRg end="5" st="5"/>
                                            </p:txEl>
                                          </p:spTgt>
                                        </p:tgtEl>
                                        <p:attrNameLst>
                                          <p:attrName>style.visibility</p:attrName>
                                        </p:attrNameLst>
                                      </p:cBhvr>
                                      <p:to>
                                        <p:strVal val="visible"/>
                                      </p:to>
                                    </p:set>
                                    <p:animEffect filter="fade" transition="in">
                                      <p:cBhvr>
                                        <p:cTn dur="500"/>
                                        <p:tgtEl>
                                          <p:spTgt spid="78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7">
                                            <p:txEl>
                                              <p:pRg end="6" st="6"/>
                                            </p:txEl>
                                          </p:spTgt>
                                        </p:tgtEl>
                                        <p:attrNameLst>
                                          <p:attrName>style.visibility</p:attrName>
                                        </p:attrNameLst>
                                      </p:cBhvr>
                                      <p:to>
                                        <p:strVal val="visible"/>
                                      </p:to>
                                    </p:set>
                                    <p:animEffect filter="fade" transition="in">
                                      <p:cBhvr>
                                        <p:cTn dur="500"/>
                                        <p:tgtEl>
                                          <p:spTgt spid="78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7">
                                            <p:txEl>
                                              <p:pRg end="7" st="7"/>
                                            </p:txEl>
                                          </p:spTgt>
                                        </p:tgtEl>
                                        <p:attrNameLst>
                                          <p:attrName>style.visibility</p:attrName>
                                        </p:attrNameLst>
                                      </p:cBhvr>
                                      <p:to>
                                        <p:strVal val="visible"/>
                                      </p:to>
                                    </p:set>
                                    <p:animEffect filter="fade" transition="in">
                                      <p:cBhvr>
                                        <p:cTn dur="500"/>
                                        <p:tgtEl>
                                          <p:spTgt spid="78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7">
                                            <p:txEl>
                                              <p:pRg end="8" st="8"/>
                                            </p:txEl>
                                          </p:spTgt>
                                        </p:tgtEl>
                                        <p:attrNameLst>
                                          <p:attrName>style.visibility</p:attrName>
                                        </p:attrNameLst>
                                      </p:cBhvr>
                                      <p:to>
                                        <p:strVal val="visible"/>
                                      </p:to>
                                    </p:set>
                                    <p:animEffect filter="fade" transition="in">
                                      <p:cBhvr>
                                        <p:cTn dur="500"/>
                                        <p:tgtEl>
                                          <p:spTgt spid="787">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7">
                                            <p:txEl>
                                              <p:pRg end="9" st="9"/>
                                            </p:txEl>
                                          </p:spTgt>
                                        </p:tgtEl>
                                        <p:attrNameLst>
                                          <p:attrName>style.visibility</p:attrName>
                                        </p:attrNameLst>
                                      </p:cBhvr>
                                      <p:to>
                                        <p:strVal val="visible"/>
                                      </p:to>
                                    </p:set>
                                    <p:animEffect filter="fade" transition="in">
                                      <p:cBhvr>
                                        <p:cTn dur="500"/>
                                        <p:tgtEl>
                                          <p:spTgt spid="787">
                                            <p:txEl>
                                              <p:pRg end="9" st="9"/>
                                            </p:txEl>
                                          </p:spTgt>
                                        </p:tgtEl>
                                      </p:cBhvr>
                                    </p:animEffect>
                                  </p:childTnLst>
                                </p:cTn>
                              </p:par>
                              <p:par>
                                <p:cTn fill="hold" nodeType="withEffect" presetClass="entr" presetID="10" presetSubtype="0">
                                  <p:stCondLst>
                                    <p:cond delay="0"/>
                                  </p:stCondLst>
                                  <p:childTnLst>
                                    <p:set>
                                      <p:cBhvr>
                                        <p:cTn dur="1" fill="hold">
                                          <p:stCondLst>
                                            <p:cond delay="0"/>
                                          </p:stCondLst>
                                        </p:cTn>
                                        <p:tgtEl>
                                          <p:spTgt spid="788"/>
                                        </p:tgtEl>
                                        <p:attrNameLst>
                                          <p:attrName>style.visibility</p:attrName>
                                        </p:attrNameLst>
                                      </p:cBhvr>
                                      <p:to>
                                        <p:strVal val="visible"/>
                                      </p:to>
                                    </p:set>
                                    <p:animEffect filter="fade" transition="in">
                                      <p:cBhvr>
                                        <p:cTn dur="500"/>
                                        <p:tgtEl>
                                          <p:spTgt spid="7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3" name="Shape 793"/>
        <p:cNvGrpSpPr/>
        <p:nvPr/>
      </p:nvGrpSpPr>
      <p:grpSpPr>
        <a:xfrm>
          <a:off x="0" y="0"/>
          <a:ext cx="0" cy="0"/>
          <a:chOff x="0" y="0"/>
          <a:chExt cx="0" cy="0"/>
        </a:xfrm>
      </p:grpSpPr>
      <p:sp>
        <p:nvSpPr>
          <p:cNvPr id="794" name="Shape 794"/>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Nontaxable Income</a:t>
            </a:r>
          </a:p>
        </p:txBody>
      </p:sp>
      <p:sp>
        <p:nvSpPr>
          <p:cNvPr id="795" name="Shape 795"/>
          <p:cNvSpPr txBox="1"/>
          <p:nvPr>
            <p:ph idx="1" type="body"/>
          </p:nvPr>
        </p:nvSpPr>
        <p:spPr>
          <a:xfrm>
            <a:off x="609600" y="1600200"/>
            <a:ext cx="5486400" cy="4526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ts val="2800"/>
              <a:buFont typeface="Noto Sans Symbols"/>
              <a:buChar char="➢"/>
            </a:pPr>
            <a:r>
              <a:rPr b="0" i="0" lang="en-US" sz="2800" u="none" cap="none" strike="noStrike">
                <a:solidFill>
                  <a:schemeClr val="dk1"/>
                </a:solidFill>
                <a:latin typeface="Questrial"/>
                <a:ea typeface="Questrial"/>
                <a:cs typeface="Questrial"/>
                <a:sym typeface="Questrial"/>
              </a:rPr>
              <a:t>Child Support</a:t>
            </a:r>
          </a:p>
          <a:p>
            <a:pPr indent="-342900" lvl="0" marL="342900" marR="0" rtl="0" algn="l">
              <a:spcBef>
                <a:spcPts val="560"/>
              </a:spcBef>
              <a:spcAft>
                <a:spcPts val="0"/>
              </a:spcAft>
              <a:buClr>
                <a:schemeClr val="dk1"/>
              </a:buClr>
              <a:buSzPts val="2800"/>
              <a:buFont typeface="Noto Sans Symbols"/>
              <a:buChar char="➢"/>
            </a:pPr>
            <a:r>
              <a:rPr b="0" i="0" lang="en-US" sz="2800" u="none" cap="none" strike="noStrike">
                <a:solidFill>
                  <a:schemeClr val="dk1"/>
                </a:solidFill>
                <a:latin typeface="Questrial"/>
                <a:ea typeface="Questrial"/>
                <a:cs typeface="Questrial"/>
                <a:sym typeface="Questrial"/>
              </a:rPr>
              <a:t>Gifts</a:t>
            </a:r>
          </a:p>
          <a:p>
            <a:pPr indent="-342900" lvl="0" marL="342900" marR="0" rtl="0" algn="l">
              <a:spcBef>
                <a:spcPts val="560"/>
              </a:spcBef>
              <a:spcAft>
                <a:spcPts val="0"/>
              </a:spcAft>
              <a:buClr>
                <a:schemeClr val="dk1"/>
              </a:buClr>
              <a:buSzPts val="2800"/>
              <a:buFont typeface="Noto Sans Symbols"/>
              <a:buChar char="➢"/>
            </a:pPr>
            <a:r>
              <a:rPr b="0" i="0" lang="en-US" sz="2800" u="none" cap="none" strike="noStrike">
                <a:solidFill>
                  <a:schemeClr val="dk1"/>
                </a:solidFill>
                <a:latin typeface="Questrial"/>
                <a:ea typeface="Questrial"/>
                <a:cs typeface="Questrial"/>
                <a:sym typeface="Questrial"/>
              </a:rPr>
              <a:t>Life Insurance Proceeds</a:t>
            </a:r>
          </a:p>
          <a:p>
            <a:pPr indent="-342900" lvl="0" marL="342900" marR="0" rtl="0" algn="l">
              <a:spcBef>
                <a:spcPts val="560"/>
              </a:spcBef>
              <a:spcAft>
                <a:spcPts val="0"/>
              </a:spcAft>
              <a:buClr>
                <a:schemeClr val="dk1"/>
              </a:buClr>
              <a:buSzPts val="2800"/>
              <a:buFont typeface="Noto Sans Symbols"/>
              <a:buChar char="➢"/>
            </a:pPr>
            <a:r>
              <a:rPr b="0" i="0" lang="en-US" sz="2800" u="none" cap="none" strike="noStrike">
                <a:solidFill>
                  <a:schemeClr val="dk1"/>
                </a:solidFill>
                <a:latin typeface="Questrial"/>
                <a:ea typeface="Questrial"/>
                <a:cs typeface="Questrial"/>
                <a:sym typeface="Questrial"/>
              </a:rPr>
              <a:t>Other Insurance Payments</a:t>
            </a:r>
          </a:p>
          <a:p>
            <a:pPr indent="-342900" lvl="0" marL="342900" marR="0" rtl="0" algn="l">
              <a:spcBef>
                <a:spcPts val="560"/>
              </a:spcBef>
              <a:spcAft>
                <a:spcPts val="0"/>
              </a:spcAft>
              <a:buClr>
                <a:schemeClr val="dk1"/>
              </a:buClr>
              <a:buSzPts val="2800"/>
              <a:buFont typeface="Noto Sans Symbols"/>
              <a:buChar char="➢"/>
            </a:pPr>
            <a:r>
              <a:rPr b="0" i="0" lang="en-US" sz="2800" u="none" cap="none" strike="noStrike">
                <a:solidFill>
                  <a:schemeClr val="dk1"/>
                </a:solidFill>
                <a:latin typeface="Questrial"/>
                <a:ea typeface="Questrial"/>
                <a:cs typeface="Questrial"/>
                <a:sym typeface="Questrial"/>
              </a:rPr>
              <a:t>Sickness/Injury Payments (Third Party Sick Pay)</a:t>
            </a:r>
          </a:p>
          <a:p>
            <a:pPr indent="-342900" lvl="0" marL="342900" marR="0" rtl="0" algn="l">
              <a:spcBef>
                <a:spcPts val="560"/>
              </a:spcBef>
              <a:spcAft>
                <a:spcPts val="0"/>
              </a:spcAft>
              <a:buClr>
                <a:schemeClr val="dk1"/>
              </a:buClr>
              <a:buSzPts val="2800"/>
              <a:buFont typeface="Noto Sans Symbols"/>
              <a:buNone/>
            </a:pPr>
            <a:r>
              <a:t/>
            </a:r>
            <a:endParaRPr b="0" i="0" sz="2800" u="none" cap="none" strike="noStrike">
              <a:solidFill>
                <a:schemeClr val="dk1"/>
              </a:solidFill>
              <a:latin typeface="Questrial"/>
              <a:ea typeface="Questrial"/>
              <a:cs typeface="Questrial"/>
              <a:sym typeface="Questrial"/>
            </a:endParaRPr>
          </a:p>
          <a:p>
            <a:pPr indent="-342900" lvl="0" marL="342900" marR="0" rtl="0" algn="l">
              <a:spcBef>
                <a:spcPts val="560"/>
              </a:spcBef>
              <a:spcAft>
                <a:spcPts val="0"/>
              </a:spcAft>
              <a:buClr>
                <a:schemeClr val="dk1"/>
              </a:buClr>
              <a:buSzPts val="2800"/>
              <a:buFont typeface="Noto Sans Symbols"/>
              <a:buNone/>
            </a:pPr>
            <a:r>
              <a:t/>
            </a:r>
            <a:endParaRPr b="0" i="0" sz="2800" u="none" cap="none" strike="noStrike">
              <a:solidFill>
                <a:schemeClr val="dk1"/>
              </a:solidFill>
              <a:latin typeface="Questrial"/>
              <a:ea typeface="Questrial"/>
              <a:cs typeface="Questrial"/>
              <a:sym typeface="Questrial"/>
            </a:endParaRPr>
          </a:p>
          <a:p>
            <a:pPr indent="-342900" lvl="0" marL="342900" marR="0" rtl="0" algn="l">
              <a:spcBef>
                <a:spcPts val="560"/>
              </a:spcBef>
              <a:buClr>
                <a:schemeClr val="dk1"/>
              </a:buClr>
              <a:buSzPts val="2800"/>
              <a:buFont typeface="Noto Sans Symbols"/>
              <a:buNone/>
            </a:pPr>
            <a:r>
              <a:t/>
            </a:r>
            <a:endParaRPr b="0" i="0" sz="2800" u="none" cap="none" strike="noStrike">
              <a:solidFill>
                <a:schemeClr val="dk1"/>
              </a:solidFill>
              <a:latin typeface="Questrial"/>
              <a:ea typeface="Questrial"/>
              <a:cs typeface="Questrial"/>
              <a:sym typeface="Questrial"/>
            </a:endParaRPr>
          </a:p>
        </p:txBody>
      </p:sp>
      <p:sp>
        <p:nvSpPr>
          <p:cNvPr id="796" name="Shape 796"/>
          <p:cNvSpPr txBox="1"/>
          <p:nvPr/>
        </p:nvSpPr>
        <p:spPr>
          <a:xfrm>
            <a:off x="6096000" y="1600200"/>
            <a:ext cx="5486400" cy="4526100"/>
          </a:xfrm>
          <a:prstGeom prst="rect">
            <a:avLst/>
          </a:prstGeom>
          <a:noFill/>
          <a:ln>
            <a:noFill/>
          </a:ln>
        </p:spPr>
        <p:txBody>
          <a:bodyPr anchorCtr="0" anchor="t" bIns="45700" lIns="91425" rIns="91425" wrap="square" tIns="45700">
            <a:noAutofit/>
          </a:bodyPr>
          <a:lstStyle/>
          <a:p>
            <a:pPr indent="-257175" lvl="0" marL="257175" marR="0" rtl="0" algn="l">
              <a:spcBef>
                <a:spcPts val="0"/>
              </a:spcBef>
              <a:spcAft>
                <a:spcPts val="0"/>
              </a:spcAft>
              <a:buClr>
                <a:schemeClr val="dk1"/>
              </a:buClr>
              <a:buSzPts val="2800"/>
              <a:buFont typeface="Noto Sans Symbols"/>
              <a:buChar char="➢"/>
            </a:pPr>
            <a:r>
              <a:rPr lang="en-US" sz="2800">
                <a:solidFill>
                  <a:schemeClr val="dk1"/>
                </a:solidFill>
                <a:latin typeface="Questrial"/>
                <a:ea typeface="Questrial"/>
                <a:cs typeface="Questrial"/>
                <a:sym typeface="Questrial"/>
              </a:rPr>
              <a:t>Public Assistance Payments</a:t>
            </a:r>
          </a:p>
          <a:p>
            <a:pPr indent="-257175" lvl="0" marL="257175" marR="0" rtl="0" algn="l">
              <a:spcBef>
                <a:spcPts val="560"/>
              </a:spcBef>
              <a:spcAft>
                <a:spcPts val="0"/>
              </a:spcAft>
              <a:buClr>
                <a:schemeClr val="dk1"/>
              </a:buClr>
              <a:buSzPts val="2800"/>
              <a:buFont typeface="Noto Sans Symbols"/>
              <a:buChar char="➢"/>
            </a:pPr>
            <a:r>
              <a:rPr lang="en-US" sz="2800">
                <a:solidFill>
                  <a:schemeClr val="dk1"/>
                </a:solidFill>
                <a:latin typeface="Questrial"/>
                <a:ea typeface="Questrial"/>
                <a:cs typeface="Questrial"/>
                <a:sym typeface="Questrial"/>
              </a:rPr>
              <a:t>Worker’s Compensation</a:t>
            </a:r>
          </a:p>
          <a:p>
            <a:pPr indent="-257175" lvl="0" marL="257175" marR="0" rtl="0" algn="l">
              <a:spcBef>
                <a:spcPts val="560"/>
              </a:spcBef>
              <a:spcAft>
                <a:spcPts val="0"/>
              </a:spcAft>
              <a:buClr>
                <a:schemeClr val="dk1"/>
              </a:buClr>
              <a:buSzPts val="2800"/>
              <a:buFont typeface="Noto Sans Symbols"/>
              <a:buChar char="➢"/>
            </a:pPr>
            <a:r>
              <a:rPr lang="en-US" sz="2800">
                <a:solidFill>
                  <a:schemeClr val="dk1"/>
                </a:solidFill>
                <a:latin typeface="Questrial"/>
                <a:ea typeface="Questrial"/>
                <a:cs typeface="Questrial"/>
                <a:sym typeface="Questrial"/>
              </a:rPr>
              <a:t>Veterans’ Benefits</a:t>
            </a:r>
          </a:p>
          <a:p>
            <a:pPr indent="-257175" lvl="0" marL="257175" marR="0" rtl="0" algn="l">
              <a:spcBef>
                <a:spcPts val="560"/>
              </a:spcBef>
              <a:spcAft>
                <a:spcPts val="0"/>
              </a:spcAft>
              <a:buClr>
                <a:schemeClr val="dk1"/>
              </a:buClr>
              <a:buSzPts val="2800"/>
              <a:buFont typeface="Noto Sans Symbols"/>
              <a:buChar char="➢"/>
            </a:pPr>
            <a:r>
              <a:rPr lang="en-US" sz="2800">
                <a:solidFill>
                  <a:schemeClr val="dk1"/>
                </a:solidFill>
                <a:latin typeface="Questrial"/>
                <a:ea typeface="Questrial"/>
                <a:cs typeface="Questrial"/>
                <a:sym typeface="Questrial"/>
              </a:rPr>
              <a:t>Supplemental Security Income (SSI)</a:t>
            </a:r>
          </a:p>
          <a:p>
            <a:pPr indent="-257175" lvl="0" marL="257175" marR="0" rtl="0" algn="l">
              <a:spcBef>
                <a:spcPts val="560"/>
              </a:spcBef>
              <a:spcAft>
                <a:spcPts val="0"/>
              </a:spcAft>
              <a:buClr>
                <a:schemeClr val="dk1"/>
              </a:buClr>
              <a:buSzPts val="2800"/>
              <a:buFont typeface="Noto Sans Symbols"/>
              <a:buChar char="➢"/>
            </a:pPr>
            <a:r>
              <a:rPr lang="en-US" sz="2800">
                <a:solidFill>
                  <a:schemeClr val="dk1"/>
                </a:solidFill>
                <a:latin typeface="Questrial"/>
                <a:ea typeface="Questrial"/>
                <a:cs typeface="Questrial"/>
                <a:sym typeface="Questrial"/>
              </a:rPr>
              <a:t>Inheritances</a:t>
            </a:r>
          </a:p>
          <a:p>
            <a:pPr indent="-257175" lvl="0" marL="257175" marR="0" rtl="0" algn="l">
              <a:spcBef>
                <a:spcPts val="560"/>
              </a:spcBef>
              <a:spcAft>
                <a:spcPts val="0"/>
              </a:spcAft>
              <a:buClr>
                <a:schemeClr val="dk1"/>
              </a:buClr>
              <a:buSzPts val="2800"/>
              <a:buFont typeface="Noto Sans Symbols"/>
              <a:buChar char="➢"/>
            </a:pPr>
            <a:r>
              <a:rPr lang="en-US" sz="2800">
                <a:solidFill>
                  <a:schemeClr val="dk1"/>
                </a:solidFill>
                <a:latin typeface="Questrial"/>
                <a:ea typeface="Questrial"/>
                <a:cs typeface="Questrial"/>
                <a:sym typeface="Questrial"/>
              </a:rPr>
              <a:t>Federal Income Tax Refunds</a:t>
            </a:r>
          </a:p>
          <a:p>
            <a:pPr indent="-257175" lvl="0" marL="257175" marR="0" rtl="0" algn="l">
              <a:spcBef>
                <a:spcPts val="560"/>
              </a:spcBef>
              <a:spcAft>
                <a:spcPts val="0"/>
              </a:spcAft>
              <a:buClr>
                <a:schemeClr val="dk1"/>
              </a:buClr>
              <a:buSzPts val="2800"/>
              <a:buFont typeface="Noto Sans Symbols"/>
              <a:buNone/>
            </a:pPr>
            <a:r>
              <a:t/>
            </a:r>
            <a:endParaRPr sz="2800">
              <a:solidFill>
                <a:schemeClr val="dk1"/>
              </a:solidFill>
              <a:latin typeface="Questrial"/>
              <a:ea typeface="Questrial"/>
              <a:cs typeface="Questrial"/>
              <a:sym typeface="Questrial"/>
            </a:endParaRPr>
          </a:p>
          <a:p>
            <a:pPr indent="0" lvl="0" marL="0" marR="0" rtl="0" algn="l">
              <a:spcBef>
                <a:spcPts val="560"/>
              </a:spcBef>
              <a:buClr>
                <a:schemeClr val="dk1"/>
              </a:buClr>
              <a:buFont typeface="Noto Sans Symbols"/>
              <a:buNone/>
            </a:pPr>
            <a:r>
              <a:t/>
            </a:r>
            <a:endParaRPr sz="2800">
              <a:solidFill>
                <a:schemeClr val="dk1"/>
              </a:solidFill>
              <a:latin typeface="Questrial"/>
              <a:ea typeface="Questrial"/>
              <a:cs typeface="Questrial"/>
              <a:sym typeface="Quest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5">
                                            <p:txEl>
                                              <p:pRg end="0" st="0"/>
                                            </p:txEl>
                                          </p:spTgt>
                                        </p:tgtEl>
                                        <p:attrNameLst>
                                          <p:attrName>style.visibility</p:attrName>
                                        </p:attrNameLst>
                                      </p:cBhvr>
                                      <p:to>
                                        <p:strVal val="visible"/>
                                      </p:to>
                                    </p:set>
                                    <p:animEffect filter="fade" transition="in">
                                      <p:cBhvr>
                                        <p:cTn dur="500"/>
                                        <p:tgtEl>
                                          <p:spTgt spid="7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5">
                                            <p:txEl>
                                              <p:pRg end="1" st="1"/>
                                            </p:txEl>
                                          </p:spTgt>
                                        </p:tgtEl>
                                        <p:attrNameLst>
                                          <p:attrName>style.visibility</p:attrName>
                                        </p:attrNameLst>
                                      </p:cBhvr>
                                      <p:to>
                                        <p:strVal val="visible"/>
                                      </p:to>
                                    </p:set>
                                    <p:animEffect filter="fade" transition="in">
                                      <p:cBhvr>
                                        <p:cTn dur="500"/>
                                        <p:tgtEl>
                                          <p:spTgt spid="79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5">
                                            <p:txEl>
                                              <p:pRg end="2" st="2"/>
                                            </p:txEl>
                                          </p:spTgt>
                                        </p:tgtEl>
                                        <p:attrNameLst>
                                          <p:attrName>style.visibility</p:attrName>
                                        </p:attrNameLst>
                                      </p:cBhvr>
                                      <p:to>
                                        <p:strVal val="visible"/>
                                      </p:to>
                                    </p:set>
                                    <p:animEffect filter="fade" transition="in">
                                      <p:cBhvr>
                                        <p:cTn dur="500"/>
                                        <p:tgtEl>
                                          <p:spTgt spid="79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5">
                                            <p:txEl>
                                              <p:pRg end="3" st="3"/>
                                            </p:txEl>
                                          </p:spTgt>
                                        </p:tgtEl>
                                        <p:attrNameLst>
                                          <p:attrName>style.visibility</p:attrName>
                                        </p:attrNameLst>
                                      </p:cBhvr>
                                      <p:to>
                                        <p:strVal val="visible"/>
                                      </p:to>
                                    </p:set>
                                    <p:animEffect filter="fade" transition="in">
                                      <p:cBhvr>
                                        <p:cTn dur="500"/>
                                        <p:tgtEl>
                                          <p:spTgt spid="79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5">
                                            <p:txEl>
                                              <p:pRg end="4" st="4"/>
                                            </p:txEl>
                                          </p:spTgt>
                                        </p:tgtEl>
                                        <p:attrNameLst>
                                          <p:attrName>style.visibility</p:attrName>
                                        </p:attrNameLst>
                                      </p:cBhvr>
                                      <p:to>
                                        <p:strVal val="visible"/>
                                      </p:to>
                                    </p:set>
                                    <p:animEffect filter="fade" transition="in">
                                      <p:cBhvr>
                                        <p:cTn dur="500"/>
                                        <p:tgtEl>
                                          <p:spTgt spid="79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5">
                                            <p:txEl>
                                              <p:pRg end="5" st="5"/>
                                            </p:txEl>
                                          </p:spTgt>
                                        </p:tgtEl>
                                        <p:attrNameLst>
                                          <p:attrName>style.visibility</p:attrName>
                                        </p:attrNameLst>
                                      </p:cBhvr>
                                      <p:to>
                                        <p:strVal val="visible"/>
                                      </p:to>
                                    </p:set>
                                    <p:animEffect filter="fade" transition="in">
                                      <p:cBhvr>
                                        <p:cTn dur="500"/>
                                        <p:tgtEl>
                                          <p:spTgt spid="79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5">
                                            <p:txEl>
                                              <p:pRg end="6" st="6"/>
                                            </p:txEl>
                                          </p:spTgt>
                                        </p:tgtEl>
                                        <p:attrNameLst>
                                          <p:attrName>style.visibility</p:attrName>
                                        </p:attrNameLst>
                                      </p:cBhvr>
                                      <p:to>
                                        <p:strVal val="visible"/>
                                      </p:to>
                                    </p:set>
                                    <p:animEffect filter="fade" transition="in">
                                      <p:cBhvr>
                                        <p:cTn dur="500"/>
                                        <p:tgtEl>
                                          <p:spTgt spid="79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5">
                                            <p:txEl>
                                              <p:pRg end="7" st="7"/>
                                            </p:txEl>
                                          </p:spTgt>
                                        </p:tgtEl>
                                        <p:attrNameLst>
                                          <p:attrName>style.visibility</p:attrName>
                                        </p:attrNameLst>
                                      </p:cBhvr>
                                      <p:to>
                                        <p:strVal val="visible"/>
                                      </p:to>
                                    </p:set>
                                    <p:animEffect filter="fade" transition="in">
                                      <p:cBhvr>
                                        <p:cTn dur="500"/>
                                        <p:tgtEl>
                                          <p:spTgt spid="795">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796"/>
                                        </p:tgtEl>
                                        <p:attrNameLst>
                                          <p:attrName>style.visibility</p:attrName>
                                        </p:attrNameLst>
                                      </p:cBhvr>
                                      <p:to>
                                        <p:strVal val="visible"/>
                                      </p:to>
                                    </p:set>
                                    <p:animEffect filter="fade" transition="in">
                                      <p:cBhvr>
                                        <p:cTn dur="500"/>
                                        <p:tgtEl>
                                          <p:spTgt spid="7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0" name="Shape 800"/>
        <p:cNvGrpSpPr/>
        <p:nvPr/>
      </p:nvGrpSpPr>
      <p:grpSpPr>
        <a:xfrm>
          <a:off x="0" y="0"/>
          <a:ext cx="0" cy="0"/>
          <a:chOff x="0" y="0"/>
          <a:chExt cx="0" cy="0"/>
        </a:xfrm>
      </p:grpSpPr>
      <p:sp>
        <p:nvSpPr>
          <p:cNvPr id="801" name="Shape 801"/>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Taxable &amp; Nontaxable Income</a:t>
            </a:r>
          </a:p>
        </p:txBody>
      </p:sp>
      <p:sp>
        <p:nvSpPr>
          <p:cNvPr id="802" name="Shape 802"/>
          <p:cNvSpPr txBox="1"/>
          <p:nvPr>
            <p:ph idx="1" type="body"/>
          </p:nvPr>
        </p:nvSpPr>
        <p:spPr>
          <a:xfrm>
            <a:off x="609600" y="1600203"/>
            <a:ext cx="10972800" cy="45261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med" w="med" type="none"/>
            <a:tailEnd len="med" w="med" type="none"/>
          </a:ln>
          <a:effectLst>
            <a:outerShdw blurRad="40000" rotWithShape="0" dir="5400000" dist="20000">
              <a:srgbClr val="000000">
                <a:alpha val="37650"/>
              </a:srgbClr>
            </a:outerShdw>
          </a:effectLst>
        </p:spPr>
        <p:txBody>
          <a:bodyPr anchorCtr="0" anchor="ctr" bIns="45700" lIns="91425" rIns="91425" wrap="square" tIns="45700">
            <a:noAutofit/>
          </a:bodyPr>
          <a:lstStyle/>
          <a:p>
            <a:pPr indent="-11112" lvl="0" marL="11112" marR="0" rtl="0" algn="ctr">
              <a:spcBef>
                <a:spcPts val="0"/>
              </a:spcBef>
              <a:spcAft>
                <a:spcPts val="0"/>
              </a:spcAft>
              <a:buClr>
                <a:schemeClr val="accent3"/>
              </a:buClr>
              <a:buFont typeface="Noto Sans Symbols"/>
              <a:buNone/>
            </a:pPr>
            <a:r>
              <a:rPr b="1" i="0" lang="en-US" sz="4000" u="none" cap="none" strike="noStrike">
                <a:solidFill>
                  <a:schemeClr val="accent3"/>
                </a:solidFill>
                <a:latin typeface="Questrial"/>
                <a:ea typeface="Questrial"/>
                <a:cs typeface="Questrial"/>
                <a:sym typeface="Questrial"/>
              </a:rPr>
              <a:t>Open the Publication 4012 to the Income Tab to </a:t>
            </a:r>
          </a:p>
          <a:p>
            <a:pPr indent="-11112" lvl="0" marL="11112" marR="0" rtl="0" algn="ctr">
              <a:spcBef>
                <a:spcPts val="800"/>
              </a:spcBef>
              <a:spcAft>
                <a:spcPts val="0"/>
              </a:spcAft>
              <a:buClr>
                <a:schemeClr val="accent3"/>
              </a:buClr>
              <a:buFont typeface="Noto Sans Symbols"/>
              <a:buNone/>
            </a:pPr>
            <a:r>
              <a:rPr b="1" i="0" lang="en-US" sz="4000" u="sng" cap="none" strike="noStrike">
                <a:solidFill>
                  <a:schemeClr val="accent3"/>
                </a:solidFill>
                <a:latin typeface="Questrial"/>
                <a:ea typeface="Questrial"/>
                <a:cs typeface="Questrial"/>
                <a:sym typeface="Questrial"/>
              </a:rPr>
              <a:t>Income Quick References Guide</a:t>
            </a:r>
          </a:p>
          <a:p>
            <a:pPr indent="-11112" lvl="0" marL="11112" marR="0" rtl="0" algn="ctr">
              <a:spcBef>
                <a:spcPts val="800"/>
              </a:spcBef>
              <a:spcAft>
                <a:spcPts val="0"/>
              </a:spcAft>
              <a:buClr>
                <a:schemeClr val="accent3"/>
              </a:buClr>
              <a:buFont typeface="Noto Sans Symbols"/>
              <a:buNone/>
            </a:pPr>
            <a:r>
              <a:rPr b="1" i="0" lang="en-US" sz="4000" u="none" cap="none" strike="noStrike">
                <a:solidFill>
                  <a:schemeClr val="accent3"/>
                </a:solidFill>
                <a:latin typeface="Questrial"/>
                <a:ea typeface="Questrial"/>
                <a:cs typeface="Questrial"/>
                <a:sym typeface="Questrial"/>
              </a:rPr>
              <a:t>for a more complete listing of </a:t>
            </a:r>
          </a:p>
          <a:p>
            <a:pPr indent="-11112" lvl="0" marL="11112" marR="0" rtl="0" algn="ctr">
              <a:spcBef>
                <a:spcPts val="800"/>
              </a:spcBef>
              <a:buClr>
                <a:schemeClr val="accent3"/>
              </a:buClr>
              <a:buFont typeface="Noto Sans Symbols"/>
              <a:buNone/>
            </a:pPr>
            <a:r>
              <a:rPr b="1" i="0" lang="en-US" sz="4000" u="none" cap="none" strike="noStrike">
                <a:solidFill>
                  <a:schemeClr val="accent3"/>
                </a:solidFill>
                <a:latin typeface="Questrial"/>
                <a:ea typeface="Questrial"/>
                <a:cs typeface="Questrial"/>
                <a:sym typeface="Questrial"/>
              </a:rPr>
              <a:t>taxable and nontaxable income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2">
                                            <p:txEl>
                                              <p:pRg end="0" st="0"/>
                                            </p:txEl>
                                          </p:spTgt>
                                        </p:tgtEl>
                                        <p:attrNameLst>
                                          <p:attrName>style.visibility</p:attrName>
                                        </p:attrNameLst>
                                      </p:cBhvr>
                                      <p:to>
                                        <p:strVal val="visible"/>
                                      </p:to>
                                    </p:set>
                                    <p:animEffect filter="fade" transition="in">
                                      <p:cBhvr>
                                        <p:cTn dur="500"/>
                                        <p:tgtEl>
                                          <p:spTgt spid="8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2">
                                            <p:txEl>
                                              <p:pRg end="1" st="1"/>
                                            </p:txEl>
                                          </p:spTgt>
                                        </p:tgtEl>
                                        <p:attrNameLst>
                                          <p:attrName>style.visibility</p:attrName>
                                        </p:attrNameLst>
                                      </p:cBhvr>
                                      <p:to>
                                        <p:strVal val="visible"/>
                                      </p:to>
                                    </p:set>
                                    <p:animEffect filter="fade" transition="in">
                                      <p:cBhvr>
                                        <p:cTn dur="500"/>
                                        <p:tgtEl>
                                          <p:spTgt spid="8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2">
                                            <p:txEl>
                                              <p:pRg end="2" st="2"/>
                                            </p:txEl>
                                          </p:spTgt>
                                        </p:tgtEl>
                                        <p:attrNameLst>
                                          <p:attrName>style.visibility</p:attrName>
                                        </p:attrNameLst>
                                      </p:cBhvr>
                                      <p:to>
                                        <p:strVal val="visible"/>
                                      </p:to>
                                    </p:set>
                                    <p:animEffect filter="fade" transition="in">
                                      <p:cBhvr>
                                        <p:cTn dur="500"/>
                                        <p:tgtEl>
                                          <p:spTgt spid="80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2">
                                            <p:txEl>
                                              <p:pRg end="3" st="3"/>
                                            </p:txEl>
                                          </p:spTgt>
                                        </p:tgtEl>
                                        <p:attrNameLst>
                                          <p:attrName>style.visibility</p:attrName>
                                        </p:attrNameLst>
                                      </p:cBhvr>
                                      <p:to>
                                        <p:strVal val="visible"/>
                                      </p:to>
                                    </p:set>
                                    <p:animEffect filter="fade" transition="in">
                                      <p:cBhvr>
                                        <p:cTn dur="500"/>
                                        <p:tgtEl>
                                          <p:spTgt spid="80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7" name="Shape 807"/>
        <p:cNvGrpSpPr/>
        <p:nvPr/>
      </p:nvGrpSpPr>
      <p:grpSpPr>
        <a:xfrm>
          <a:off x="0" y="0"/>
          <a:ext cx="0" cy="0"/>
          <a:chOff x="0" y="0"/>
          <a:chExt cx="0" cy="0"/>
        </a:xfrm>
      </p:grpSpPr>
      <p:sp>
        <p:nvSpPr>
          <p:cNvPr id="808" name="Shape 808"/>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Form W-2: Wage and Tax Statement</a:t>
            </a:r>
          </a:p>
        </p:txBody>
      </p:sp>
      <p:pic>
        <p:nvPicPr>
          <p:cNvPr id="809" name="Shape 809"/>
          <p:cNvPicPr preferRelativeResize="0"/>
          <p:nvPr>
            <p:ph idx="1" type="body"/>
          </p:nvPr>
        </p:nvPicPr>
        <p:blipFill rotWithShape="1">
          <a:blip r:embed="rId3">
            <a:alphaModFix/>
          </a:blip>
          <a:srcRect b="0" l="0" r="0" t="0"/>
          <a:stretch/>
        </p:blipFill>
        <p:spPr>
          <a:xfrm>
            <a:off x="2503357" y="1417638"/>
            <a:ext cx="7185300" cy="4526100"/>
          </a:xfrm>
          <a:prstGeom prst="rect">
            <a:avLst/>
          </a:prstGeom>
          <a:noFill/>
          <a:ln>
            <a:noFill/>
          </a:ln>
          <a:effectLst>
            <a:outerShdw blurRad="190500" rotWithShape="0" algn="tl">
              <a:srgbClr val="000000">
                <a:alpha val="69800"/>
              </a:srgbClr>
            </a:outerShdw>
          </a:effectLst>
        </p:spPr>
      </p:pic>
      <p:pic>
        <p:nvPicPr>
          <p:cNvPr id="810" name="Shape 810"/>
          <p:cNvPicPr preferRelativeResize="0"/>
          <p:nvPr/>
        </p:nvPicPr>
        <p:blipFill rotWithShape="1">
          <a:blip r:embed="rId4">
            <a:alphaModFix/>
          </a:blip>
          <a:srcRect b="0" l="0" r="0" t="0"/>
          <a:stretch/>
        </p:blipFill>
        <p:spPr>
          <a:xfrm>
            <a:off x="6400800" y="1814624"/>
            <a:ext cx="1616100" cy="292500"/>
          </a:xfrm>
          <a:prstGeom prst="rect">
            <a:avLst/>
          </a:prstGeom>
          <a:noFill/>
          <a:ln cap="sq" cmpd="sng" w="38100">
            <a:solidFill>
              <a:srgbClr val="000000"/>
            </a:solidFill>
            <a:prstDash val="solid"/>
            <a:miter lim="8000"/>
            <a:headEnd len="med" w="med" type="none"/>
            <a:tailEnd len="med" w="med" type="none"/>
          </a:ln>
          <a:effectLst>
            <a:outerShdw blurRad="50800" rotWithShape="0" algn="tl" dir="2700000" dist="38100">
              <a:srgbClr val="000000">
                <a:alpha val="42750"/>
              </a:srgbClr>
            </a:outerShdw>
          </a:effectLst>
        </p:spPr>
      </p:pic>
      <p:pic>
        <p:nvPicPr>
          <p:cNvPr id="811" name="Shape 811"/>
          <p:cNvPicPr preferRelativeResize="0"/>
          <p:nvPr/>
        </p:nvPicPr>
        <p:blipFill rotWithShape="1">
          <a:blip r:embed="rId5">
            <a:alphaModFix/>
          </a:blip>
          <a:srcRect b="0" l="0" r="0" t="0"/>
          <a:stretch/>
        </p:blipFill>
        <p:spPr>
          <a:xfrm>
            <a:off x="8016949" y="1814624"/>
            <a:ext cx="1599900" cy="292500"/>
          </a:xfrm>
          <a:prstGeom prst="rect">
            <a:avLst/>
          </a:prstGeom>
          <a:noFill/>
          <a:ln cap="sq" cmpd="sng" w="38100">
            <a:solidFill>
              <a:srgbClr val="000000"/>
            </a:solidFill>
            <a:prstDash val="solid"/>
            <a:miter lim="8000"/>
            <a:headEnd len="med" w="med" type="none"/>
            <a:tailEnd len="med" w="med" type="none"/>
          </a:ln>
          <a:effectLst>
            <a:outerShdw blurRad="50800" rotWithShape="0" algn="tl" dir="2700000" dist="38100">
              <a:srgbClr val="000000">
                <a:alpha val="42750"/>
              </a:srgbClr>
            </a:outerShdw>
          </a:effectLst>
        </p:spPr>
      </p:pic>
      <p:pic>
        <p:nvPicPr>
          <p:cNvPr id="812" name="Shape 812"/>
          <p:cNvPicPr preferRelativeResize="0"/>
          <p:nvPr/>
        </p:nvPicPr>
        <p:blipFill rotWithShape="1">
          <a:blip r:embed="rId6">
            <a:alphaModFix/>
          </a:blip>
          <a:srcRect b="0" l="0" r="0" t="0"/>
          <a:stretch/>
        </p:blipFill>
        <p:spPr>
          <a:xfrm>
            <a:off x="6400800" y="2132861"/>
            <a:ext cx="3216000" cy="926400"/>
          </a:xfrm>
          <a:prstGeom prst="rect">
            <a:avLst/>
          </a:prstGeom>
          <a:noFill/>
          <a:ln cap="sq" cmpd="sng" w="38100">
            <a:solidFill>
              <a:srgbClr val="000000"/>
            </a:solidFill>
            <a:prstDash val="solid"/>
            <a:miter lim="8000"/>
            <a:headEnd len="med" w="med" type="none"/>
            <a:tailEnd len="med" w="med" type="none"/>
          </a:ln>
          <a:effectLst>
            <a:outerShdw blurRad="50800" rotWithShape="0" algn="tl" dir="2700000" dist="38100">
              <a:srgbClr val="000000">
                <a:alpha val="42750"/>
              </a:srgbClr>
            </a:outerShdw>
          </a:effectLst>
        </p:spPr>
      </p:pic>
      <p:pic>
        <p:nvPicPr>
          <p:cNvPr id="813" name="Shape 813"/>
          <p:cNvPicPr preferRelativeResize="0"/>
          <p:nvPr/>
        </p:nvPicPr>
        <p:blipFill rotWithShape="1">
          <a:blip r:embed="rId7">
            <a:alphaModFix/>
          </a:blip>
          <a:srcRect b="0" l="0" r="0" t="0"/>
          <a:stretch/>
        </p:blipFill>
        <p:spPr>
          <a:xfrm>
            <a:off x="8022787" y="3097339"/>
            <a:ext cx="1593900" cy="305400"/>
          </a:xfrm>
          <a:prstGeom prst="rect">
            <a:avLst/>
          </a:prstGeom>
          <a:noFill/>
          <a:ln cap="sq" cmpd="sng" w="38100">
            <a:solidFill>
              <a:srgbClr val="000000"/>
            </a:solidFill>
            <a:prstDash val="solid"/>
            <a:miter lim="8000"/>
            <a:headEnd len="med" w="med" type="none"/>
            <a:tailEnd len="med" w="med" type="none"/>
          </a:ln>
          <a:effectLst>
            <a:outerShdw blurRad="50800" rotWithShape="0" algn="tl" dir="2700000" dist="38100">
              <a:srgbClr val="000000">
                <a:alpha val="42750"/>
              </a:srgbClr>
            </a:outerShdw>
          </a:effectLst>
        </p:spPr>
      </p:pic>
      <p:pic>
        <p:nvPicPr>
          <p:cNvPr id="814" name="Shape 814"/>
          <p:cNvPicPr preferRelativeResize="0"/>
          <p:nvPr/>
        </p:nvPicPr>
        <p:blipFill rotWithShape="1">
          <a:blip r:embed="rId8">
            <a:alphaModFix/>
          </a:blip>
          <a:srcRect b="0" l="0" r="0" t="0"/>
          <a:stretch/>
        </p:blipFill>
        <p:spPr>
          <a:xfrm>
            <a:off x="8016949" y="3402859"/>
            <a:ext cx="1599900" cy="1257600"/>
          </a:xfrm>
          <a:prstGeom prst="rect">
            <a:avLst/>
          </a:prstGeom>
          <a:noFill/>
          <a:ln cap="sq" cmpd="sng" w="38100">
            <a:solidFill>
              <a:srgbClr val="000000"/>
            </a:solidFill>
            <a:prstDash val="solid"/>
            <a:miter lim="8000"/>
            <a:headEnd len="med" w="med" type="none"/>
            <a:tailEnd len="med" w="med" type="none"/>
          </a:ln>
          <a:effectLst>
            <a:outerShdw blurRad="50800" rotWithShape="0" algn="tl" dir="2700000" dist="38100">
              <a:srgbClr val="000000">
                <a:alpha val="42750"/>
              </a:srgbClr>
            </a:outerShdw>
          </a:effectLst>
        </p:spPr>
      </p:pic>
      <p:pic>
        <p:nvPicPr>
          <p:cNvPr id="815" name="Shape 815"/>
          <p:cNvPicPr preferRelativeResize="0"/>
          <p:nvPr/>
        </p:nvPicPr>
        <p:blipFill rotWithShape="1">
          <a:blip r:embed="rId9">
            <a:alphaModFix/>
          </a:blip>
          <a:srcRect b="0" l="0" r="0" t="0"/>
          <a:stretch/>
        </p:blipFill>
        <p:spPr>
          <a:xfrm>
            <a:off x="6444578" y="3680619"/>
            <a:ext cx="1528500" cy="293100"/>
          </a:xfrm>
          <a:prstGeom prst="rect">
            <a:avLst/>
          </a:prstGeom>
          <a:noFill/>
          <a:ln cap="sq" cmpd="sng" w="38100">
            <a:solidFill>
              <a:srgbClr val="000000"/>
            </a:solidFill>
            <a:prstDash val="solid"/>
            <a:miter lim="8000"/>
            <a:headEnd len="med" w="med" type="none"/>
            <a:tailEnd len="med" w="med" type="none"/>
          </a:ln>
          <a:effectLst>
            <a:outerShdw blurRad="50800" rotWithShape="0" algn="tl" dir="2700000" dist="38100">
              <a:srgbClr val="000000">
                <a:alpha val="42750"/>
              </a:srgbClr>
            </a:outerShdw>
          </a:effectLst>
        </p:spPr>
      </p:pic>
      <p:pic>
        <p:nvPicPr>
          <p:cNvPr id="816" name="Shape 816"/>
          <p:cNvPicPr preferRelativeResize="0"/>
          <p:nvPr/>
        </p:nvPicPr>
        <p:blipFill rotWithShape="1">
          <a:blip r:embed="rId10">
            <a:alphaModFix/>
          </a:blip>
          <a:srcRect b="0" l="0" r="0" t="0"/>
          <a:stretch/>
        </p:blipFill>
        <p:spPr>
          <a:xfrm>
            <a:off x="6458032" y="4031692"/>
            <a:ext cx="1515000" cy="725400"/>
          </a:xfrm>
          <a:prstGeom prst="rect">
            <a:avLst/>
          </a:prstGeom>
          <a:noFill/>
          <a:ln cap="sq" cmpd="sng" w="38100">
            <a:solidFill>
              <a:srgbClr val="000000"/>
            </a:solidFill>
            <a:prstDash val="solid"/>
            <a:miter lim="8000"/>
            <a:headEnd len="med" w="med" type="none"/>
            <a:tailEnd len="med" w="med" type="none"/>
          </a:ln>
          <a:effectLst>
            <a:outerShdw blurRad="50800" rotWithShape="0" algn="tl" dir="2700000" dist="38100">
              <a:srgbClr val="000000">
                <a:alpha val="42750"/>
              </a:srgbClr>
            </a:outerShdw>
          </a:effectLst>
        </p:spPr>
      </p:pic>
      <p:pic>
        <p:nvPicPr>
          <p:cNvPr id="817" name="Shape 817"/>
          <p:cNvPicPr preferRelativeResize="0"/>
          <p:nvPr/>
        </p:nvPicPr>
        <p:blipFill rotWithShape="1">
          <a:blip r:embed="rId11">
            <a:alphaModFix/>
          </a:blip>
          <a:srcRect b="0" l="0" r="0" t="0"/>
          <a:stretch/>
        </p:blipFill>
        <p:spPr>
          <a:xfrm>
            <a:off x="4636917" y="4815141"/>
            <a:ext cx="2147100" cy="304800"/>
          </a:xfrm>
          <a:prstGeom prst="rect">
            <a:avLst/>
          </a:prstGeom>
          <a:noFill/>
          <a:ln cap="sq" cmpd="sng" w="38100">
            <a:solidFill>
              <a:srgbClr val="000000"/>
            </a:solidFill>
            <a:prstDash val="solid"/>
            <a:miter lim="8000"/>
            <a:headEnd len="med" w="med" type="none"/>
            <a:tailEnd len="med" w="med" type="none"/>
          </a:ln>
          <a:effectLst>
            <a:outerShdw blurRad="50800" rotWithShape="0" algn="tl" dir="2700000" dist="38100">
              <a:srgbClr val="000000">
                <a:alpha val="42750"/>
              </a:srgbClr>
            </a:outerShdw>
          </a:effectLst>
        </p:spPr>
      </p:pic>
      <p:pic>
        <p:nvPicPr>
          <p:cNvPr id="818" name="Shape 818"/>
          <p:cNvPicPr preferRelativeResize="0"/>
          <p:nvPr/>
        </p:nvPicPr>
        <p:blipFill rotWithShape="1">
          <a:blip r:embed="rId12">
            <a:alphaModFix/>
          </a:blip>
          <a:srcRect b="0" l="0" r="0" t="0"/>
          <a:stretch/>
        </p:blipFill>
        <p:spPr>
          <a:xfrm>
            <a:off x="6847892" y="4815140"/>
            <a:ext cx="2769000" cy="301500"/>
          </a:xfrm>
          <a:prstGeom prst="rect">
            <a:avLst/>
          </a:prstGeom>
          <a:noFill/>
          <a:ln cap="sq" cmpd="sng" w="38100">
            <a:solidFill>
              <a:srgbClr val="000000"/>
            </a:solidFill>
            <a:prstDash val="solid"/>
            <a:miter lim="8000"/>
            <a:headEnd len="med" w="med" type="none"/>
            <a:tailEnd len="med" w="med" type="none"/>
          </a:ln>
          <a:effectLst>
            <a:outerShdw blurRad="50800" rotWithShape="0" algn="tl" dir="2700000" dist="38100">
              <a:srgbClr val="000000">
                <a:alpha val="4275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810"/>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8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811"/>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8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812"/>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8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813"/>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8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814"/>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8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815"/>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8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816"/>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8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817"/>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8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2" name="Shape 822"/>
        <p:cNvGrpSpPr/>
        <p:nvPr/>
      </p:nvGrpSpPr>
      <p:grpSpPr>
        <a:xfrm>
          <a:off x="0" y="0"/>
          <a:ext cx="0" cy="0"/>
          <a:chOff x="0" y="0"/>
          <a:chExt cx="0" cy="0"/>
        </a:xfrm>
      </p:grpSpPr>
      <p:sp>
        <p:nvSpPr>
          <p:cNvPr id="823" name="Shape 823"/>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Form W-2</a:t>
            </a:r>
          </a:p>
        </p:txBody>
      </p:sp>
      <p:sp>
        <p:nvSpPr>
          <p:cNvPr id="824" name="Shape 824"/>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482600" lvl="0" marL="457200" marR="0" rtl="0" algn="l">
              <a:spcBef>
                <a:spcPts val="800"/>
              </a:spcBef>
              <a:spcAft>
                <a:spcPts val="0"/>
              </a:spcAft>
              <a:buClr>
                <a:schemeClr val="dk1"/>
              </a:buClr>
              <a:buSzPts val="4000"/>
              <a:buFont typeface="Questrial"/>
              <a:buChar char="➢"/>
            </a:pPr>
            <a:r>
              <a:rPr b="0" i="0" lang="en-US" sz="4000" u="none" cap="none" strike="noStrike">
                <a:solidFill>
                  <a:schemeClr val="dk1"/>
                </a:solidFill>
                <a:latin typeface="Questrial"/>
                <a:ea typeface="Questrial"/>
                <a:cs typeface="Questrial"/>
                <a:sym typeface="Questrial"/>
              </a:rPr>
              <a:t>Classified as </a:t>
            </a:r>
            <a:r>
              <a:rPr b="1" i="0" lang="en-US" sz="4000" u="none" cap="none" strike="noStrike">
                <a:solidFill>
                  <a:schemeClr val="dk1"/>
                </a:solidFill>
                <a:latin typeface="Questrial"/>
                <a:ea typeface="Questrial"/>
                <a:cs typeface="Questrial"/>
                <a:sym typeface="Questrial"/>
              </a:rPr>
              <a:t>earned income</a:t>
            </a:r>
          </a:p>
          <a:p>
            <a:pPr indent="-482600" lvl="0" marL="457200" marR="0" rtl="0" algn="l">
              <a:spcBef>
                <a:spcPts val="0"/>
              </a:spcBef>
              <a:spcAft>
                <a:spcPts val="0"/>
              </a:spcAft>
              <a:buSzPts val="4000"/>
              <a:buChar char="➢"/>
            </a:pPr>
            <a:r>
              <a:rPr lang="en-US"/>
              <a:t>W-2 includes </a:t>
            </a:r>
          </a:p>
          <a:p>
            <a:pPr indent="-419100" lvl="1" marL="914400" marR="0" rtl="0" algn="l">
              <a:spcBef>
                <a:spcPts val="0"/>
              </a:spcBef>
              <a:spcAft>
                <a:spcPts val="0"/>
              </a:spcAft>
              <a:buSzPts val="3000"/>
              <a:buChar char="•"/>
            </a:pPr>
            <a:r>
              <a:rPr lang="en-US" sz="3000"/>
              <a:t>box 1: wages, tips, other compensation</a:t>
            </a:r>
          </a:p>
          <a:p>
            <a:pPr indent="-419100" lvl="1" marL="914400" marR="0" rtl="0" algn="l">
              <a:spcBef>
                <a:spcPts val="0"/>
              </a:spcBef>
              <a:spcAft>
                <a:spcPts val="0"/>
              </a:spcAft>
              <a:buSzPts val="3000"/>
              <a:buChar char="•"/>
            </a:pPr>
            <a:r>
              <a:rPr lang="en-US" sz="3000"/>
              <a:t>box 2: total federal withholding (pay as you go)</a:t>
            </a:r>
          </a:p>
          <a:p>
            <a:pPr indent="-419100" lvl="1" marL="914400" marR="0" rtl="0" algn="l">
              <a:spcBef>
                <a:spcPts val="0"/>
              </a:spcBef>
              <a:spcAft>
                <a:spcPts val="0"/>
              </a:spcAft>
              <a:buSzPts val="3000"/>
              <a:buChar char="•"/>
            </a:pPr>
            <a:r>
              <a:rPr lang="en-US" sz="3000"/>
              <a:t>boxes 3-7: </a:t>
            </a:r>
            <a:r>
              <a:rPr b="1" lang="en-US" sz="3000"/>
              <a:t>F</a:t>
            </a:r>
            <a:r>
              <a:rPr lang="en-US" sz="3000"/>
              <a:t>ICA</a:t>
            </a:r>
          </a:p>
          <a:p>
            <a:pPr indent="-393700" lvl="3" marL="1828800" marR="0" rtl="0" algn="l">
              <a:spcBef>
                <a:spcPts val="0"/>
              </a:spcBef>
              <a:spcAft>
                <a:spcPts val="0"/>
              </a:spcAft>
              <a:buSzPts val="2600"/>
              <a:buChar char="–"/>
            </a:pPr>
            <a:r>
              <a:rPr lang="en-US" sz="2600"/>
              <a:t>Employment tax imposed on employees AND employers specifically to fund Social Security and Medicare programs</a:t>
            </a:r>
          </a:p>
          <a:p>
            <a:pPr indent="-419100" lvl="1" marL="914400" rtl="0">
              <a:spcBef>
                <a:spcPts val="0"/>
              </a:spcBef>
              <a:spcAft>
                <a:spcPts val="0"/>
              </a:spcAft>
              <a:buSzPts val="3000"/>
              <a:buChar char="•"/>
            </a:pPr>
            <a:r>
              <a:rPr lang="en-US" sz="3000"/>
              <a:t>boxes 12-14: miscellaneous info (health insurance, retirement, etc) </a:t>
            </a:r>
          </a:p>
          <a:p>
            <a:pPr indent="-419100" lvl="1" marL="914400" marR="0" rtl="0" algn="l">
              <a:spcBef>
                <a:spcPts val="0"/>
              </a:spcBef>
              <a:buSzPts val="3000"/>
              <a:buChar char="•"/>
            </a:pPr>
            <a:r>
              <a:rPr lang="en-US" sz="3000"/>
              <a:t>boxes 15-20: state/local wages &amp; withholding</a:t>
            </a:r>
          </a:p>
          <a:p>
            <a:pPr indent="0" lvl="0" marL="457200" marR="0" rtl="0" algn="l">
              <a:spcBef>
                <a:spcPts val="80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4">
                                            <p:txEl>
                                              <p:pRg end="0" st="0"/>
                                            </p:txEl>
                                          </p:spTgt>
                                        </p:tgtEl>
                                        <p:attrNameLst>
                                          <p:attrName>style.visibility</p:attrName>
                                        </p:attrNameLst>
                                      </p:cBhvr>
                                      <p:to>
                                        <p:strVal val="visible"/>
                                      </p:to>
                                    </p:set>
                                    <p:animEffect filter="fade" transition="in">
                                      <p:cBhvr>
                                        <p:cTn dur="500"/>
                                        <p:tgtEl>
                                          <p:spTgt spid="8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4">
                                            <p:txEl>
                                              <p:pRg end="1" st="1"/>
                                            </p:txEl>
                                          </p:spTgt>
                                        </p:tgtEl>
                                        <p:attrNameLst>
                                          <p:attrName>style.visibility</p:attrName>
                                        </p:attrNameLst>
                                      </p:cBhvr>
                                      <p:to>
                                        <p:strVal val="visible"/>
                                      </p:to>
                                    </p:set>
                                    <p:animEffect filter="fade" transition="in">
                                      <p:cBhvr>
                                        <p:cTn dur="500"/>
                                        <p:tgtEl>
                                          <p:spTgt spid="82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4">
                                            <p:txEl>
                                              <p:pRg end="2" st="2"/>
                                            </p:txEl>
                                          </p:spTgt>
                                        </p:tgtEl>
                                        <p:attrNameLst>
                                          <p:attrName>style.visibility</p:attrName>
                                        </p:attrNameLst>
                                      </p:cBhvr>
                                      <p:to>
                                        <p:strVal val="visible"/>
                                      </p:to>
                                    </p:set>
                                    <p:animEffect filter="fade" transition="in">
                                      <p:cBhvr>
                                        <p:cTn dur="500"/>
                                        <p:tgtEl>
                                          <p:spTgt spid="82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4">
                                            <p:txEl>
                                              <p:pRg end="3" st="3"/>
                                            </p:txEl>
                                          </p:spTgt>
                                        </p:tgtEl>
                                        <p:attrNameLst>
                                          <p:attrName>style.visibility</p:attrName>
                                        </p:attrNameLst>
                                      </p:cBhvr>
                                      <p:to>
                                        <p:strVal val="visible"/>
                                      </p:to>
                                    </p:set>
                                    <p:animEffect filter="fade" transition="in">
                                      <p:cBhvr>
                                        <p:cTn dur="500"/>
                                        <p:tgtEl>
                                          <p:spTgt spid="82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4">
                                            <p:txEl>
                                              <p:pRg end="4" st="4"/>
                                            </p:txEl>
                                          </p:spTgt>
                                        </p:tgtEl>
                                        <p:attrNameLst>
                                          <p:attrName>style.visibility</p:attrName>
                                        </p:attrNameLst>
                                      </p:cBhvr>
                                      <p:to>
                                        <p:strVal val="visible"/>
                                      </p:to>
                                    </p:set>
                                    <p:animEffect filter="fade" transition="in">
                                      <p:cBhvr>
                                        <p:cTn dur="500"/>
                                        <p:tgtEl>
                                          <p:spTgt spid="82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4">
                                            <p:txEl>
                                              <p:pRg end="5" st="5"/>
                                            </p:txEl>
                                          </p:spTgt>
                                        </p:tgtEl>
                                        <p:attrNameLst>
                                          <p:attrName>style.visibility</p:attrName>
                                        </p:attrNameLst>
                                      </p:cBhvr>
                                      <p:to>
                                        <p:strVal val="visible"/>
                                      </p:to>
                                    </p:set>
                                    <p:animEffect filter="fade" transition="in">
                                      <p:cBhvr>
                                        <p:cTn dur="500"/>
                                        <p:tgtEl>
                                          <p:spTgt spid="82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4">
                                            <p:txEl>
                                              <p:pRg end="6" st="6"/>
                                            </p:txEl>
                                          </p:spTgt>
                                        </p:tgtEl>
                                        <p:attrNameLst>
                                          <p:attrName>style.visibility</p:attrName>
                                        </p:attrNameLst>
                                      </p:cBhvr>
                                      <p:to>
                                        <p:strVal val="visible"/>
                                      </p:to>
                                    </p:set>
                                    <p:animEffect filter="fade" transition="in">
                                      <p:cBhvr>
                                        <p:cTn dur="500"/>
                                        <p:tgtEl>
                                          <p:spTgt spid="82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4">
                                            <p:txEl>
                                              <p:pRg end="7" st="7"/>
                                            </p:txEl>
                                          </p:spTgt>
                                        </p:tgtEl>
                                        <p:attrNameLst>
                                          <p:attrName>style.visibility</p:attrName>
                                        </p:attrNameLst>
                                      </p:cBhvr>
                                      <p:to>
                                        <p:strVal val="visible"/>
                                      </p:to>
                                    </p:set>
                                    <p:animEffect filter="fade" transition="in">
                                      <p:cBhvr>
                                        <p:cTn dur="500"/>
                                        <p:tgtEl>
                                          <p:spTgt spid="82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4">
                                            <p:txEl>
                                              <p:pRg end="8" st="8"/>
                                            </p:txEl>
                                          </p:spTgt>
                                        </p:tgtEl>
                                        <p:attrNameLst>
                                          <p:attrName>style.visibility</p:attrName>
                                        </p:attrNameLst>
                                      </p:cBhvr>
                                      <p:to>
                                        <p:strVal val="visible"/>
                                      </p:to>
                                    </p:set>
                                    <p:animEffect filter="fade" transition="in">
                                      <p:cBhvr>
                                        <p:cTn dur="500"/>
                                        <p:tgtEl>
                                          <p:spTgt spid="824">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9" name="Shape 829"/>
        <p:cNvGrpSpPr/>
        <p:nvPr/>
      </p:nvGrpSpPr>
      <p:grpSpPr>
        <a:xfrm>
          <a:off x="0" y="0"/>
          <a:ext cx="0" cy="0"/>
          <a:chOff x="0" y="0"/>
          <a:chExt cx="0" cy="0"/>
        </a:xfrm>
      </p:grpSpPr>
      <p:pic>
        <p:nvPicPr>
          <p:cNvPr descr="SSA 1099.png" id="830" name="Shape 830"/>
          <p:cNvPicPr preferRelativeResize="0"/>
          <p:nvPr/>
        </p:nvPicPr>
        <p:blipFill rotWithShape="1">
          <a:blip r:embed="rId3">
            <a:alphaModFix/>
          </a:blip>
          <a:srcRect b="0" l="0" r="0" t="0"/>
          <a:stretch/>
        </p:blipFill>
        <p:spPr>
          <a:xfrm>
            <a:off x="3733801" y="1692571"/>
            <a:ext cx="4775700" cy="4155900"/>
          </a:xfrm>
          <a:prstGeom prst="rect">
            <a:avLst/>
          </a:prstGeom>
          <a:noFill/>
          <a:ln>
            <a:noFill/>
          </a:ln>
          <a:effectLst>
            <a:outerShdw blurRad="190500" rotWithShape="0" algn="tl">
              <a:srgbClr val="000000">
                <a:alpha val="69800"/>
              </a:srgbClr>
            </a:outerShdw>
          </a:effectLst>
        </p:spPr>
      </p:pic>
      <p:sp>
        <p:nvSpPr>
          <p:cNvPr id="831" name="Shape 831"/>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Form SSA-1099: </a:t>
            </a:r>
            <a:br>
              <a:rPr b="1" i="0" lang="en-US" sz="4800" u="none" cap="none" strike="noStrike">
                <a:solidFill>
                  <a:schemeClr val="dk2"/>
                </a:solidFill>
                <a:latin typeface="Questrial"/>
                <a:ea typeface="Questrial"/>
                <a:cs typeface="Questrial"/>
                <a:sym typeface="Questrial"/>
              </a:rPr>
            </a:br>
            <a:r>
              <a:rPr b="1" i="0" lang="en-US" sz="4800" u="none" cap="none" strike="noStrike">
                <a:solidFill>
                  <a:schemeClr val="dk2"/>
                </a:solidFill>
                <a:latin typeface="Questrial"/>
                <a:ea typeface="Questrial"/>
                <a:cs typeface="Questrial"/>
                <a:sym typeface="Questrial"/>
              </a:rPr>
              <a:t>Social Security Benefit Statement</a:t>
            </a:r>
          </a:p>
        </p:txBody>
      </p:sp>
      <p:pic>
        <p:nvPicPr>
          <p:cNvPr id="832" name="Shape 832"/>
          <p:cNvPicPr preferRelativeResize="0"/>
          <p:nvPr/>
        </p:nvPicPr>
        <p:blipFill rotWithShape="1">
          <a:blip r:embed="rId4">
            <a:alphaModFix/>
          </a:blip>
          <a:srcRect b="0" l="0" r="0" t="0"/>
          <a:stretch/>
        </p:blipFill>
        <p:spPr>
          <a:xfrm>
            <a:off x="6562388" y="2445006"/>
            <a:ext cx="1835700" cy="234600"/>
          </a:xfrm>
          <a:prstGeom prst="rect">
            <a:avLst/>
          </a:prstGeom>
          <a:noFill/>
          <a:ln cap="sq" cmpd="sng" w="38100">
            <a:solidFill>
              <a:srgbClr val="000000"/>
            </a:solidFill>
            <a:prstDash val="solid"/>
            <a:miter lim="8000"/>
            <a:headEnd len="med" w="med" type="none"/>
            <a:tailEnd len="med" w="med" type="none"/>
          </a:ln>
          <a:effectLst>
            <a:outerShdw blurRad="50800" rotWithShape="0" algn="tl" dir="2700000" dist="38100">
              <a:srgbClr val="000000">
                <a:alpha val="42750"/>
              </a:srgbClr>
            </a:outerShdw>
          </a:effectLst>
        </p:spPr>
      </p:pic>
      <p:pic>
        <p:nvPicPr>
          <p:cNvPr id="833" name="Shape 833"/>
          <p:cNvPicPr preferRelativeResize="0"/>
          <p:nvPr/>
        </p:nvPicPr>
        <p:blipFill rotWithShape="1">
          <a:blip r:embed="rId5">
            <a:alphaModFix/>
          </a:blip>
          <a:srcRect b="0" l="0" r="0" t="0"/>
          <a:stretch/>
        </p:blipFill>
        <p:spPr>
          <a:xfrm>
            <a:off x="3865596" y="2728307"/>
            <a:ext cx="2243400" cy="987000"/>
          </a:xfrm>
          <a:prstGeom prst="rect">
            <a:avLst/>
          </a:prstGeom>
          <a:noFill/>
          <a:ln cap="sq" cmpd="sng" w="38100">
            <a:solidFill>
              <a:srgbClr val="000000"/>
            </a:solidFill>
            <a:prstDash val="solid"/>
            <a:miter lim="8000"/>
            <a:headEnd len="med" w="med" type="none"/>
            <a:tailEnd len="med" w="med" type="none"/>
          </a:ln>
          <a:effectLst>
            <a:outerShdw blurRad="50800" rotWithShape="0" algn="tl" dir="2700000" dist="38100">
              <a:srgbClr val="000000">
                <a:alpha val="42750"/>
              </a:srgbClr>
            </a:outerShdw>
          </a:effectLst>
        </p:spPr>
      </p:pic>
      <p:pic>
        <p:nvPicPr>
          <p:cNvPr id="834" name="Shape 834"/>
          <p:cNvPicPr preferRelativeResize="0"/>
          <p:nvPr/>
        </p:nvPicPr>
        <p:blipFill rotWithShape="1">
          <a:blip r:embed="rId6">
            <a:alphaModFix/>
          </a:blip>
          <a:srcRect b="0" l="0" r="0" t="0"/>
          <a:stretch/>
        </p:blipFill>
        <p:spPr>
          <a:xfrm>
            <a:off x="3852627" y="3715391"/>
            <a:ext cx="2243400" cy="987000"/>
          </a:xfrm>
          <a:prstGeom prst="rect">
            <a:avLst/>
          </a:prstGeom>
          <a:noFill/>
          <a:ln cap="sq" cmpd="sng" w="38100">
            <a:solidFill>
              <a:srgbClr val="000000"/>
            </a:solidFill>
            <a:prstDash val="solid"/>
            <a:miter lim="8000"/>
            <a:headEnd len="med" w="med" type="none"/>
            <a:tailEnd len="med" w="med" type="none"/>
          </a:ln>
          <a:effectLst>
            <a:outerShdw blurRad="50800" rotWithShape="0" algn="tl" dir="2700000" dist="38100">
              <a:srgbClr val="000000">
                <a:alpha val="42750"/>
              </a:srgbClr>
            </a:outerShdw>
          </a:effectLst>
        </p:spPr>
      </p:pic>
      <p:pic>
        <p:nvPicPr>
          <p:cNvPr id="835" name="Shape 835"/>
          <p:cNvPicPr preferRelativeResize="0"/>
          <p:nvPr/>
        </p:nvPicPr>
        <p:blipFill rotWithShape="1">
          <a:blip r:embed="rId7">
            <a:alphaModFix/>
          </a:blip>
          <a:srcRect b="0" l="0" r="0" t="0"/>
          <a:stretch/>
        </p:blipFill>
        <p:spPr>
          <a:xfrm>
            <a:off x="3852626" y="4702475"/>
            <a:ext cx="2256300" cy="755700"/>
          </a:xfrm>
          <a:prstGeom prst="rect">
            <a:avLst/>
          </a:prstGeom>
          <a:noFill/>
          <a:ln cap="sq" cmpd="sng" w="38100">
            <a:solidFill>
              <a:srgbClr val="000000"/>
            </a:solidFill>
            <a:prstDash val="solid"/>
            <a:miter lim="8000"/>
            <a:headEnd len="med" w="med" type="none"/>
            <a:tailEnd len="med" w="med" type="none"/>
          </a:ln>
          <a:effectLst>
            <a:outerShdw blurRad="50800" rotWithShape="0" algn="tl" dir="2700000" dist="38100">
              <a:srgbClr val="000000">
                <a:alpha val="42750"/>
              </a:srgbClr>
            </a:outerShdw>
          </a:effectLst>
        </p:spPr>
      </p:pic>
      <p:pic>
        <p:nvPicPr>
          <p:cNvPr id="836" name="Shape 836"/>
          <p:cNvPicPr preferRelativeResize="0"/>
          <p:nvPr/>
        </p:nvPicPr>
        <p:blipFill rotWithShape="1">
          <a:blip r:embed="rId8">
            <a:alphaModFix/>
          </a:blip>
          <a:srcRect b="0" l="0" r="0" t="0"/>
          <a:stretch/>
        </p:blipFill>
        <p:spPr>
          <a:xfrm>
            <a:off x="6133708" y="3824757"/>
            <a:ext cx="2264400" cy="399000"/>
          </a:xfrm>
          <a:prstGeom prst="rect">
            <a:avLst/>
          </a:prstGeom>
          <a:noFill/>
          <a:ln cap="sq" cmpd="sng" w="38100">
            <a:solidFill>
              <a:srgbClr val="000000"/>
            </a:solidFill>
            <a:prstDash val="solid"/>
            <a:miter lim="8000"/>
            <a:headEnd len="med" w="med" type="none"/>
            <a:tailEnd len="med" w="med" type="none"/>
          </a:ln>
          <a:effectLst>
            <a:outerShdw blurRad="50800" rotWithShape="0" algn="tl" dir="2700000" dist="38100">
              <a:srgbClr val="000000">
                <a:alpha val="4275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832"/>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8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833"/>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8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834"/>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8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835"/>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8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1" name="Shape 841"/>
        <p:cNvGrpSpPr/>
        <p:nvPr/>
      </p:nvGrpSpPr>
      <p:grpSpPr>
        <a:xfrm>
          <a:off x="0" y="0"/>
          <a:ext cx="0" cy="0"/>
          <a:chOff x="0" y="0"/>
          <a:chExt cx="0" cy="0"/>
        </a:xfrm>
      </p:grpSpPr>
      <p:sp>
        <p:nvSpPr>
          <p:cNvPr id="842" name="Shape 842"/>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Form SSA-1099: Social Security Benefits</a:t>
            </a:r>
          </a:p>
        </p:txBody>
      </p:sp>
      <p:sp>
        <p:nvSpPr>
          <p:cNvPr id="843" name="Shape 843"/>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11150" lvl="0" marL="342900" marR="0" rtl="0" algn="l">
              <a:spcBef>
                <a:spcPts val="0"/>
              </a:spcBef>
              <a:spcAft>
                <a:spcPts val="0"/>
              </a:spcAft>
              <a:buClr>
                <a:schemeClr val="dk1"/>
              </a:buClr>
              <a:buSzPts val="3500"/>
              <a:buFont typeface="Noto Sans Symbols"/>
              <a:buChar char="➢"/>
            </a:pPr>
            <a:r>
              <a:rPr b="0" i="0" lang="en-US" sz="3500" u="none" cap="none" strike="noStrike">
                <a:solidFill>
                  <a:schemeClr val="dk1"/>
                </a:solidFill>
                <a:latin typeface="Questrial"/>
                <a:ea typeface="Questrial"/>
                <a:cs typeface="Questrial"/>
                <a:sym typeface="Questrial"/>
              </a:rPr>
              <a:t>Net benefits reported in box 5</a:t>
            </a:r>
          </a:p>
          <a:p>
            <a:pPr indent="-311150" lvl="0" marL="342900" marR="0" rtl="0" algn="l">
              <a:spcBef>
                <a:spcPts val="800"/>
              </a:spcBef>
              <a:spcAft>
                <a:spcPts val="0"/>
              </a:spcAft>
              <a:buClr>
                <a:schemeClr val="dk1"/>
              </a:buClr>
              <a:buSzPts val="3500"/>
              <a:buFont typeface="Noto Sans Symbols"/>
              <a:buChar char="➢"/>
            </a:pPr>
            <a:r>
              <a:rPr b="0" i="0" lang="en-US" sz="3500" u="none" cap="none" strike="noStrike">
                <a:solidFill>
                  <a:schemeClr val="dk1"/>
                </a:solidFill>
                <a:latin typeface="Questrial"/>
                <a:ea typeface="Questrial"/>
                <a:cs typeface="Questrial"/>
                <a:sym typeface="Questrial"/>
              </a:rPr>
              <a:t>Social Security benefits include monthly retirement, survivor, and disability benefits</a:t>
            </a:r>
          </a:p>
          <a:p>
            <a:pPr indent="-311150" lvl="0" marL="342900" marR="0" rtl="0" algn="l">
              <a:spcBef>
                <a:spcPts val="800"/>
              </a:spcBef>
              <a:spcAft>
                <a:spcPts val="0"/>
              </a:spcAft>
              <a:buClr>
                <a:schemeClr val="dk1"/>
              </a:buClr>
              <a:buSzPts val="3500"/>
              <a:buFont typeface="Noto Sans Symbols"/>
              <a:buChar char="➢"/>
            </a:pPr>
            <a:r>
              <a:rPr b="0" i="0" lang="en-US" sz="3500" u="none" cap="none" strike="noStrike">
                <a:solidFill>
                  <a:schemeClr val="dk1"/>
                </a:solidFill>
                <a:latin typeface="Questrial"/>
                <a:ea typeface="Questrial"/>
                <a:cs typeface="Questrial"/>
                <a:sym typeface="Questrial"/>
              </a:rPr>
              <a:t>They do NOT include Supplemental Security Income (SSI): aimed at helping low-income elderly, blind, and disabled individuals pay for basic needs</a:t>
            </a:r>
          </a:p>
          <a:p>
            <a:pPr indent="-311150" lvl="0" marL="342900" marR="0" rtl="0" algn="l">
              <a:spcBef>
                <a:spcPts val="800"/>
              </a:spcBef>
              <a:spcAft>
                <a:spcPts val="0"/>
              </a:spcAft>
              <a:buClr>
                <a:schemeClr val="dk1"/>
              </a:buClr>
              <a:buSzPts val="3500"/>
              <a:buFont typeface="Noto Sans Symbols"/>
              <a:buChar char="➢"/>
            </a:pPr>
            <a:r>
              <a:rPr b="0" i="0" lang="en-US" sz="3500" u="none" cap="none" strike="noStrike">
                <a:solidFill>
                  <a:schemeClr val="dk1"/>
                </a:solidFill>
                <a:latin typeface="Questrial"/>
                <a:ea typeface="Questrial"/>
                <a:cs typeface="Questrial"/>
                <a:sym typeface="Questrial"/>
              </a:rPr>
              <a:t>Classified as </a:t>
            </a:r>
            <a:r>
              <a:rPr b="1" i="0" lang="en-US" sz="3500" u="none" cap="none" strike="noStrike">
                <a:solidFill>
                  <a:schemeClr val="dk1"/>
                </a:solidFill>
                <a:latin typeface="Questrial"/>
                <a:ea typeface="Questrial"/>
                <a:cs typeface="Questrial"/>
                <a:sym typeface="Questrial"/>
              </a:rPr>
              <a:t>unearned income</a:t>
            </a:r>
          </a:p>
          <a:p>
            <a:pPr indent="0" lvl="0" marL="0" marR="0" rtl="0" algn="l">
              <a:spcBef>
                <a:spcPts val="800"/>
              </a:spcBef>
              <a:buClr>
                <a:schemeClr val="dk1"/>
              </a:buClr>
              <a:buFont typeface="Noto Sans Symbols"/>
              <a:buNone/>
            </a:pPr>
            <a:r>
              <a:t/>
            </a:r>
            <a:endParaRPr b="0" i="0" sz="3500" u="none" cap="none" strike="noStrike">
              <a:solidFill>
                <a:schemeClr val="dk1"/>
              </a:solidFill>
              <a:latin typeface="Questrial"/>
              <a:ea typeface="Questrial"/>
              <a:cs typeface="Questrial"/>
              <a:sym typeface="Quest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3">
                                            <p:txEl>
                                              <p:pRg end="0" st="0"/>
                                            </p:txEl>
                                          </p:spTgt>
                                        </p:tgtEl>
                                        <p:attrNameLst>
                                          <p:attrName>style.visibility</p:attrName>
                                        </p:attrNameLst>
                                      </p:cBhvr>
                                      <p:to>
                                        <p:strVal val="visible"/>
                                      </p:to>
                                    </p:set>
                                    <p:animEffect filter="fade" transition="in">
                                      <p:cBhvr>
                                        <p:cTn dur="500"/>
                                        <p:tgtEl>
                                          <p:spTgt spid="8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3">
                                            <p:txEl>
                                              <p:pRg end="1" st="1"/>
                                            </p:txEl>
                                          </p:spTgt>
                                        </p:tgtEl>
                                        <p:attrNameLst>
                                          <p:attrName>style.visibility</p:attrName>
                                        </p:attrNameLst>
                                      </p:cBhvr>
                                      <p:to>
                                        <p:strVal val="visible"/>
                                      </p:to>
                                    </p:set>
                                    <p:animEffect filter="fade" transition="in">
                                      <p:cBhvr>
                                        <p:cTn dur="500"/>
                                        <p:tgtEl>
                                          <p:spTgt spid="84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3">
                                            <p:txEl>
                                              <p:pRg end="2" st="2"/>
                                            </p:txEl>
                                          </p:spTgt>
                                        </p:tgtEl>
                                        <p:attrNameLst>
                                          <p:attrName>style.visibility</p:attrName>
                                        </p:attrNameLst>
                                      </p:cBhvr>
                                      <p:to>
                                        <p:strVal val="visible"/>
                                      </p:to>
                                    </p:set>
                                    <p:animEffect filter="fade" transition="in">
                                      <p:cBhvr>
                                        <p:cTn dur="500"/>
                                        <p:tgtEl>
                                          <p:spTgt spid="84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3">
                                            <p:txEl>
                                              <p:pRg end="3" st="3"/>
                                            </p:txEl>
                                          </p:spTgt>
                                        </p:tgtEl>
                                        <p:attrNameLst>
                                          <p:attrName>style.visibility</p:attrName>
                                        </p:attrNameLst>
                                      </p:cBhvr>
                                      <p:to>
                                        <p:strVal val="visible"/>
                                      </p:to>
                                    </p:set>
                                    <p:animEffect filter="fade" transition="in">
                                      <p:cBhvr>
                                        <p:cTn dur="500"/>
                                        <p:tgtEl>
                                          <p:spTgt spid="84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3">
                                            <p:txEl>
                                              <p:pRg end="4" st="4"/>
                                            </p:txEl>
                                          </p:spTgt>
                                        </p:tgtEl>
                                        <p:attrNameLst>
                                          <p:attrName>style.visibility</p:attrName>
                                        </p:attrNameLst>
                                      </p:cBhvr>
                                      <p:to>
                                        <p:strVal val="visible"/>
                                      </p:to>
                                    </p:set>
                                    <p:animEffect filter="fade" transition="in">
                                      <p:cBhvr>
                                        <p:cTn dur="500"/>
                                        <p:tgtEl>
                                          <p:spTgt spid="84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8" name="Shape 848"/>
        <p:cNvGrpSpPr/>
        <p:nvPr/>
      </p:nvGrpSpPr>
      <p:grpSpPr>
        <a:xfrm>
          <a:off x="0" y="0"/>
          <a:ext cx="0" cy="0"/>
          <a:chOff x="0" y="0"/>
          <a:chExt cx="0" cy="0"/>
        </a:xfrm>
      </p:grpSpPr>
      <p:sp>
        <p:nvSpPr>
          <p:cNvPr id="849" name="Shape 849"/>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Form SSA-1099: Social Security Benefits</a:t>
            </a:r>
          </a:p>
        </p:txBody>
      </p:sp>
      <p:sp>
        <p:nvSpPr>
          <p:cNvPr id="850" name="Shape 850"/>
          <p:cNvSpPr txBox="1"/>
          <p:nvPr>
            <p:ph idx="1" type="body"/>
          </p:nvPr>
        </p:nvSpPr>
        <p:spPr>
          <a:xfrm>
            <a:off x="609600" y="1600203"/>
            <a:ext cx="10972800" cy="4526100"/>
          </a:xfrm>
          <a:prstGeom prst="rect">
            <a:avLst/>
          </a:prstGeom>
          <a:noFill/>
          <a:ln>
            <a:noFill/>
          </a:ln>
        </p:spPr>
        <p:txBody>
          <a:bodyPr anchorCtr="0" anchor="t" bIns="45700" lIns="91425" rIns="91425" wrap="square" tIns="45700">
            <a:noAutofit/>
          </a:bodyPr>
          <a:lstStyle/>
          <a:p>
            <a:pPr indent="-330200" lvl="0" marL="342900" marR="0" rtl="0" algn="l">
              <a:lnSpc>
                <a:spcPct val="90000"/>
              </a:lnSpc>
              <a:spcBef>
                <a:spcPts val="0"/>
              </a:spcBef>
              <a:spcAft>
                <a:spcPts val="0"/>
              </a:spcAft>
              <a:buClr>
                <a:schemeClr val="dk1"/>
              </a:buClr>
              <a:buSzPts val="3500"/>
              <a:buFont typeface="Noto Sans Symbols"/>
              <a:buChar char="➢"/>
            </a:pPr>
            <a:r>
              <a:rPr b="0" i="0" lang="en-US" sz="3500" u="none" cap="none" strike="noStrike">
                <a:solidFill>
                  <a:schemeClr val="dk1"/>
                </a:solidFill>
                <a:latin typeface="Questrial"/>
                <a:ea typeface="Questrial"/>
                <a:cs typeface="Questrial"/>
                <a:sym typeface="Questrial"/>
              </a:rPr>
              <a:t>Some portion of the Social Security benefits may be taxable.</a:t>
            </a:r>
          </a:p>
          <a:p>
            <a:pPr indent="-285750" lvl="1" marL="742950" marR="0" rtl="0" algn="l">
              <a:lnSpc>
                <a:spcPct val="90000"/>
              </a:lnSpc>
              <a:spcBef>
                <a:spcPts val="666"/>
              </a:spcBef>
              <a:spcAft>
                <a:spcPts val="0"/>
              </a:spcAft>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Generally, if Social Security benefits are the only source of income, then they are not taxable.</a:t>
            </a:r>
          </a:p>
          <a:p>
            <a:pPr indent="-285750" lvl="1" marL="742950" marR="0" rtl="0" algn="l">
              <a:lnSpc>
                <a:spcPct val="90000"/>
              </a:lnSpc>
              <a:spcBef>
                <a:spcPts val="666"/>
              </a:spcBef>
              <a:spcAft>
                <a:spcPts val="0"/>
              </a:spcAft>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Dependent upon filing status and other reportable income</a:t>
            </a:r>
          </a:p>
          <a:p>
            <a:pPr indent="-342900" lvl="0" marL="342900" marR="0" rtl="0" algn="l">
              <a:lnSpc>
                <a:spcPct val="90000"/>
              </a:lnSpc>
              <a:spcBef>
                <a:spcPts val="740"/>
              </a:spcBef>
              <a:buClr>
                <a:schemeClr val="dk1"/>
              </a:buClr>
              <a:buSzPts val="3700"/>
              <a:buFont typeface="Noto Sans Symbols"/>
              <a:buNone/>
            </a:pPr>
            <a:r>
              <a:t/>
            </a:r>
            <a:endParaRPr b="0" i="0" sz="3700" u="none" cap="none" strike="noStrike">
              <a:solidFill>
                <a:schemeClr val="dk1"/>
              </a:solidFill>
              <a:latin typeface="Questrial"/>
              <a:ea typeface="Questrial"/>
              <a:cs typeface="Questrial"/>
              <a:sym typeface="Quest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0">
                                            <p:txEl>
                                              <p:pRg end="0" st="0"/>
                                            </p:txEl>
                                          </p:spTgt>
                                        </p:tgtEl>
                                        <p:attrNameLst>
                                          <p:attrName>style.visibility</p:attrName>
                                        </p:attrNameLst>
                                      </p:cBhvr>
                                      <p:to>
                                        <p:strVal val="visible"/>
                                      </p:to>
                                    </p:set>
                                    <p:animEffect filter="fade" transition="in">
                                      <p:cBhvr>
                                        <p:cTn dur="500"/>
                                        <p:tgtEl>
                                          <p:spTgt spid="8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0">
                                            <p:txEl>
                                              <p:pRg end="1" st="1"/>
                                            </p:txEl>
                                          </p:spTgt>
                                        </p:tgtEl>
                                        <p:attrNameLst>
                                          <p:attrName>style.visibility</p:attrName>
                                        </p:attrNameLst>
                                      </p:cBhvr>
                                      <p:to>
                                        <p:strVal val="visible"/>
                                      </p:to>
                                    </p:set>
                                    <p:animEffect filter="fade" transition="in">
                                      <p:cBhvr>
                                        <p:cTn dur="500"/>
                                        <p:tgtEl>
                                          <p:spTgt spid="85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0">
                                            <p:txEl>
                                              <p:pRg end="2" st="2"/>
                                            </p:txEl>
                                          </p:spTgt>
                                        </p:tgtEl>
                                        <p:attrNameLst>
                                          <p:attrName>style.visibility</p:attrName>
                                        </p:attrNameLst>
                                      </p:cBhvr>
                                      <p:to>
                                        <p:strVal val="visible"/>
                                      </p:to>
                                    </p:set>
                                    <p:animEffect filter="fade" transition="in">
                                      <p:cBhvr>
                                        <p:cTn dur="500"/>
                                        <p:tgtEl>
                                          <p:spTgt spid="85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0">
                                            <p:txEl>
                                              <p:pRg end="3" st="3"/>
                                            </p:txEl>
                                          </p:spTgt>
                                        </p:tgtEl>
                                        <p:attrNameLst>
                                          <p:attrName>style.visibility</p:attrName>
                                        </p:attrNameLst>
                                      </p:cBhvr>
                                      <p:to>
                                        <p:strVal val="visible"/>
                                      </p:to>
                                    </p:set>
                                    <p:animEffect filter="fade" transition="in">
                                      <p:cBhvr>
                                        <p:cTn dur="500"/>
                                        <p:tgtEl>
                                          <p:spTgt spid="85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5" name="Shape 855"/>
        <p:cNvGrpSpPr/>
        <p:nvPr/>
      </p:nvGrpSpPr>
      <p:grpSpPr>
        <a:xfrm>
          <a:off x="0" y="0"/>
          <a:ext cx="0" cy="0"/>
          <a:chOff x="0" y="0"/>
          <a:chExt cx="0" cy="0"/>
        </a:xfrm>
      </p:grpSpPr>
      <p:sp>
        <p:nvSpPr>
          <p:cNvPr id="856" name="Shape 856"/>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Form SSA-1099: </a:t>
            </a:r>
            <a:r>
              <a:rPr lang="en-US"/>
              <a:t>Box 3</a:t>
            </a:r>
          </a:p>
        </p:txBody>
      </p:sp>
      <p:sp>
        <p:nvSpPr>
          <p:cNvPr id="857" name="Shape 857"/>
          <p:cNvSpPr txBox="1"/>
          <p:nvPr>
            <p:ph idx="1" type="body"/>
          </p:nvPr>
        </p:nvSpPr>
        <p:spPr>
          <a:xfrm>
            <a:off x="609600" y="1447803"/>
            <a:ext cx="10972800" cy="4526100"/>
          </a:xfrm>
          <a:prstGeom prst="rect">
            <a:avLst/>
          </a:prstGeom>
          <a:noFill/>
          <a:ln>
            <a:noFill/>
          </a:ln>
        </p:spPr>
        <p:txBody>
          <a:bodyPr anchorCtr="0" anchor="t" bIns="45700" lIns="91425" rIns="91425" wrap="square" tIns="45700">
            <a:noAutofit/>
          </a:bodyPr>
          <a:lstStyle/>
          <a:p>
            <a:pPr indent="-469900" lvl="0" marL="457200" marR="0" rtl="0" algn="l">
              <a:spcBef>
                <a:spcPts val="800"/>
              </a:spcBef>
              <a:spcAft>
                <a:spcPts val="0"/>
              </a:spcAft>
              <a:buClr>
                <a:schemeClr val="dk1"/>
              </a:buClr>
              <a:buSzPts val="3800"/>
              <a:buFont typeface="Questrial"/>
              <a:buChar char="➢"/>
            </a:pPr>
            <a:r>
              <a:rPr b="0" i="0" lang="en-US" sz="3800" u="none" cap="none" strike="noStrike">
                <a:solidFill>
                  <a:schemeClr val="dk1"/>
                </a:solidFill>
                <a:latin typeface="Questrial"/>
                <a:ea typeface="Questrial"/>
                <a:cs typeface="Questrial"/>
                <a:sym typeface="Questrial"/>
              </a:rPr>
              <a:t>Many taxpayers will have Medicare insurance premiums (part B) and/or Medicare prescription drug premiums (part D) deducted from benefits</a:t>
            </a:r>
          </a:p>
          <a:p>
            <a:pPr indent="-469900" lvl="0" marL="457200" rtl="0">
              <a:spcBef>
                <a:spcPts val="0"/>
              </a:spcBef>
              <a:buSzPts val="3800"/>
              <a:buChar char="➢"/>
            </a:pPr>
            <a:r>
              <a:rPr lang="en-US" sz="3800"/>
              <a:t>Some taxpayers may have received a    lump-sum benefit payment (for current tax year and prior tax years)</a:t>
            </a:r>
          </a:p>
        </p:txBody>
      </p:sp>
      <p:sp>
        <p:nvSpPr>
          <p:cNvPr id="858" name="Shape 858"/>
          <p:cNvSpPr txBox="1"/>
          <p:nvPr/>
        </p:nvSpPr>
        <p:spPr>
          <a:xfrm>
            <a:off x="685800" y="5273842"/>
            <a:ext cx="10972800" cy="13233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med" w="med" type="none"/>
            <a:tailEnd len="med" w="med" type="none"/>
          </a:ln>
          <a:effectLst>
            <a:outerShdw blurRad="40000" rotWithShape="0" dir="5400000" dist="20000">
              <a:srgbClr val="000000">
                <a:alpha val="37650"/>
              </a:srgbClr>
            </a:outerShdw>
          </a:effectLst>
        </p:spPr>
        <p:txBody>
          <a:bodyPr anchorCtr="0" anchor="t" bIns="45700" lIns="91425" rIns="91425" wrap="square" tIns="45700">
            <a:noAutofit/>
          </a:bodyPr>
          <a:lstStyle/>
          <a:p>
            <a:pPr indent="0" lvl="0" marL="0" marR="0" rtl="0" algn="ctr">
              <a:spcBef>
                <a:spcPts val="0"/>
              </a:spcBef>
              <a:buNone/>
            </a:pPr>
            <a:r>
              <a:rPr b="1" lang="en-US" sz="4000">
                <a:solidFill>
                  <a:schemeClr val="accent3"/>
                </a:solidFill>
                <a:latin typeface="Questrial"/>
                <a:ea typeface="Questrial"/>
                <a:cs typeface="Questrial"/>
                <a:sym typeface="Questrial"/>
              </a:rPr>
              <a:t>See your site coordinator if a taxpayer received lump-sum benefits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7">
                                            <p:txEl>
                                              <p:pRg end="0" st="0"/>
                                            </p:txEl>
                                          </p:spTgt>
                                        </p:tgtEl>
                                        <p:attrNameLst>
                                          <p:attrName>style.visibility</p:attrName>
                                        </p:attrNameLst>
                                      </p:cBhvr>
                                      <p:to>
                                        <p:strVal val="visible"/>
                                      </p:to>
                                    </p:set>
                                    <p:animEffect filter="fade" transition="in">
                                      <p:cBhvr>
                                        <p:cTn dur="500"/>
                                        <p:tgtEl>
                                          <p:spTgt spid="8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7">
                                            <p:txEl>
                                              <p:pRg end="1" st="1"/>
                                            </p:txEl>
                                          </p:spTgt>
                                        </p:tgtEl>
                                        <p:attrNameLst>
                                          <p:attrName>style.visibility</p:attrName>
                                        </p:attrNameLst>
                                      </p:cBhvr>
                                      <p:to>
                                        <p:strVal val="visible"/>
                                      </p:to>
                                    </p:set>
                                    <p:animEffect filter="fade" transition="in">
                                      <p:cBhvr>
                                        <p:cTn dur="500"/>
                                        <p:tgtEl>
                                          <p:spTgt spid="857">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3" name="Shape 863"/>
        <p:cNvGrpSpPr/>
        <p:nvPr/>
      </p:nvGrpSpPr>
      <p:grpSpPr>
        <a:xfrm>
          <a:off x="0" y="0"/>
          <a:ext cx="0" cy="0"/>
          <a:chOff x="0" y="0"/>
          <a:chExt cx="0" cy="0"/>
        </a:xfrm>
      </p:grpSpPr>
      <p:sp>
        <p:nvSpPr>
          <p:cNvPr id="864" name="Shape 864"/>
          <p:cNvSpPr txBox="1"/>
          <p:nvPr>
            <p:ph type="title"/>
          </p:nvPr>
        </p:nvSpPr>
        <p:spPr>
          <a:xfrm>
            <a:off x="609600" y="274638"/>
            <a:ext cx="109728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2"/>
              </a:buClr>
              <a:buFont typeface="Questrial"/>
              <a:buNone/>
            </a:pPr>
            <a:r>
              <a:rPr b="1" i="0" lang="en-US" sz="4800" u="none" cap="none" strike="noStrike">
                <a:solidFill>
                  <a:schemeClr val="dk2"/>
                </a:solidFill>
                <a:latin typeface="Questrial"/>
                <a:ea typeface="Questrial"/>
                <a:cs typeface="Questrial"/>
                <a:sym typeface="Questrial"/>
              </a:rPr>
              <a:t>Form 1099-G: Certain Government Payments</a:t>
            </a:r>
          </a:p>
        </p:txBody>
      </p:sp>
      <p:pic>
        <p:nvPicPr>
          <p:cNvPr id="865" name="Shape 865"/>
          <p:cNvPicPr preferRelativeResize="0"/>
          <p:nvPr/>
        </p:nvPicPr>
        <p:blipFill rotWithShape="1">
          <a:blip r:embed="rId3">
            <a:alphaModFix/>
          </a:blip>
          <a:srcRect b="0" l="0" r="0" t="0"/>
          <a:stretch/>
        </p:blipFill>
        <p:spPr>
          <a:xfrm>
            <a:off x="1530350" y="1949823"/>
            <a:ext cx="9131400" cy="3962400"/>
          </a:xfrm>
          <a:prstGeom prst="rect">
            <a:avLst/>
          </a:prstGeom>
          <a:noFill/>
          <a:ln>
            <a:noFill/>
          </a:ln>
          <a:effectLst>
            <a:outerShdw blurRad="190500" rotWithShape="0" algn="tl">
              <a:srgbClr val="000000">
                <a:alpha val="69800"/>
              </a:srgbClr>
            </a:outerShdw>
          </a:effectLst>
        </p:spPr>
      </p:pic>
      <p:pic>
        <p:nvPicPr>
          <p:cNvPr id="866" name="Shape 866"/>
          <p:cNvPicPr preferRelativeResize="0"/>
          <p:nvPr/>
        </p:nvPicPr>
        <p:blipFill rotWithShape="1">
          <a:blip r:embed="rId4">
            <a:alphaModFix/>
          </a:blip>
          <a:srcRect b="0" l="0" r="0" t="0"/>
          <a:stretch/>
        </p:blipFill>
        <p:spPr>
          <a:xfrm>
            <a:off x="5811206" y="2192053"/>
            <a:ext cx="1654200" cy="582300"/>
          </a:xfrm>
          <a:prstGeom prst="rect">
            <a:avLst/>
          </a:prstGeom>
          <a:noFill/>
          <a:ln cap="sq" cmpd="sng" w="38100">
            <a:solidFill>
              <a:srgbClr val="000000"/>
            </a:solidFill>
            <a:prstDash val="solid"/>
            <a:miter lim="8000"/>
            <a:headEnd len="med" w="med" type="none"/>
            <a:tailEnd len="med" w="med" type="none"/>
          </a:ln>
          <a:effectLst>
            <a:outerShdw blurRad="50800" rotWithShape="0" algn="tl" dir="2700000" dist="38100">
              <a:srgbClr val="000000">
                <a:alpha val="42750"/>
              </a:srgbClr>
            </a:outerShdw>
          </a:effectLst>
        </p:spPr>
      </p:pic>
      <p:pic>
        <p:nvPicPr>
          <p:cNvPr id="867" name="Shape 867"/>
          <p:cNvPicPr preferRelativeResize="0"/>
          <p:nvPr/>
        </p:nvPicPr>
        <p:blipFill rotWithShape="1">
          <a:blip r:embed="rId5">
            <a:alphaModFix/>
          </a:blip>
          <a:srcRect b="0" l="0" r="0" t="0"/>
          <a:stretch/>
        </p:blipFill>
        <p:spPr>
          <a:xfrm>
            <a:off x="5811205" y="2816282"/>
            <a:ext cx="1654200" cy="578100"/>
          </a:xfrm>
          <a:prstGeom prst="rect">
            <a:avLst/>
          </a:prstGeom>
          <a:noFill/>
          <a:ln cap="sq" cmpd="sng" w="38100">
            <a:solidFill>
              <a:srgbClr val="000000"/>
            </a:solidFill>
            <a:prstDash val="solid"/>
            <a:miter lim="8000"/>
            <a:headEnd len="med" w="med" type="none"/>
            <a:tailEnd len="med" w="med" type="none"/>
          </a:ln>
          <a:effectLst>
            <a:outerShdw blurRad="50800" rotWithShape="0" algn="tl" dir="2700000" dist="38100">
              <a:srgbClr val="000000">
                <a:alpha val="42750"/>
              </a:srgbClr>
            </a:outerShdw>
          </a:effectLst>
        </p:spPr>
      </p:pic>
      <p:pic>
        <p:nvPicPr>
          <p:cNvPr id="868" name="Shape 868"/>
          <p:cNvPicPr preferRelativeResize="0"/>
          <p:nvPr/>
        </p:nvPicPr>
        <p:blipFill rotWithShape="1">
          <a:blip r:embed="rId6">
            <a:alphaModFix/>
          </a:blip>
          <a:srcRect b="0" l="0" r="0" t="0"/>
          <a:stretch/>
        </p:blipFill>
        <p:spPr>
          <a:xfrm>
            <a:off x="7509471" y="3433857"/>
            <a:ext cx="1647600" cy="360300"/>
          </a:xfrm>
          <a:prstGeom prst="rect">
            <a:avLst/>
          </a:prstGeom>
          <a:noFill/>
          <a:ln cap="sq" cmpd="sng" w="38100">
            <a:solidFill>
              <a:srgbClr val="000000"/>
            </a:solidFill>
            <a:prstDash val="solid"/>
            <a:miter lim="8000"/>
            <a:headEnd len="med" w="med" type="none"/>
            <a:tailEnd len="med" w="med" type="none"/>
          </a:ln>
          <a:effectLst>
            <a:outerShdw blurRad="50800" rotWithShape="0" algn="tl" dir="2700000" dist="38100">
              <a:srgbClr val="000000">
                <a:alpha val="4275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866"/>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8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867"/>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8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aveFirst">
  <a:themeElements>
    <a:clrScheme name="Custom 5">
      <a:dk1>
        <a:srgbClr val="77A042"/>
      </a:dk1>
      <a:lt1>
        <a:srgbClr val="FFFFFF"/>
      </a:lt1>
      <a:dk2>
        <a:srgbClr val="54534A"/>
      </a:dk2>
      <a:lt2>
        <a:srgbClr val="DFDCB7"/>
      </a:lt2>
      <a:accent1>
        <a:srgbClr val="F2B52C"/>
      </a:accent1>
      <a:accent2>
        <a:srgbClr val="6A526D"/>
      </a:accent2>
      <a:accent3>
        <a:srgbClr val="3C7381"/>
      </a:accent3>
      <a:accent4>
        <a:srgbClr val="54534A"/>
      </a:accent4>
      <a:accent5>
        <a:srgbClr val="77A042"/>
      </a:accent5>
      <a:accent6>
        <a:srgbClr val="E8E8DF"/>
      </a:accent6>
      <a:hlink>
        <a:srgbClr val="D25814"/>
      </a:hlink>
      <a:folHlink>
        <a:srgbClr val="849A0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aveFirst">
  <a:themeElements>
    <a:clrScheme name="Custom 5">
      <a:dk1>
        <a:srgbClr val="77A042"/>
      </a:dk1>
      <a:lt1>
        <a:srgbClr val="FFFFFF"/>
      </a:lt1>
      <a:dk2>
        <a:srgbClr val="54534A"/>
      </a:dk2>
      <a:lt2>
        <a:srgbClr val="DFDCB7"/>
      </a:lt2>
      <a:accent1>
        <a:srgbClr val="F2B52C"/>
      </a:accent1>
      <a:accent2>
        <a:srgbClr val="6A526D"/>
      </a:accent2>
      <a:accent3>
        <a:srgbClr val="3C7381"/>
      </a:accent3>
      <a:accent4>
        <a:srgbClr val="54534A"/>
      </a:accent4>
      <a:accent5>
        <a:srgbClr val="77A042"/>
      </a:accent5>
      <a:accent6>
        <a:srgbClr val="E8E8DF"/>
      </a:accent6>
      <a:hlink>
        <a:srgbClr val="D25814"/>
      </a:hlink>
      <a:folHlink>
        <a:srgbClr val="849A0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