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37.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20.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4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Lst>
  <p:sldSz cy="6858000" cx="12192000"/>
  <p:notesSz cx="6858000" cy="9144000"/>
  <p:embeddedFontLst>
    <p:embeddedFont>
      <p:font typeface="Caveat"/>
      <p:regular r:id="rId255"/>
      <p:bold r:id="rId256"/>
    </p:embeddedFont>
    <p:embeddedFont>
      <p:font typeface="Pacifico"/>
      <p:regular r:id="rId257"/>
    </p:embeddedFont>
    <p:embeddedFont>
      <p:font typeface="Questrial"/>
      <p:regular r:id="rId2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4.xml"/><Relationship Id="rId4" Type="http://schemas.openxmlformats.org/officeDocument/2006/relationships/slideMaster" Target="slideMasters/slideMaster2.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258" Type="http://schemas.openxmlformats.org/officeDocument/2006/relationships/font" Target="fonts/Questrial-regular.fntdata"/><Relationship Id="rId132" Type="http://schemas.openxmlformats.org/officeDocument/2006/relationships/slide" Target="slides/slide127.xml"/><Relationship Id="rId253" Type="http://schemas.openxmlformats.org/officeDocument/2006/relationships/slide" Target="slides/slide248.xml"/><Relationship Id="rId131" Type="http://schemas.openxmlformats.org/officeDocument/2006/relationships/slide" Target="slides/slide126.xml"/><Relationship Id="rId252" Type="http://schemas.openxmlformats.org/officeDocument/2006/relationships/slide" Target="slides/slide247.xml"/><Relationship Id="rId130" Type="http://schemas.openxmlformats.org/officeDocument/2006/relationships/slide" Target="slides/slide125.xml"/><Relationship Id="rId251" Type="http://schemas.openxmlformats.org/officeDocument/2006/relationships/slide" Target="slides/slide246.xml"/><Relationship Id="rId250" Type="http://schemas.openxmlformats.org/officeDocument/2006/relationships/slide" Target="slides/slide245.xml"/><Relationship Id="rId136" Type="http://schemas.openxmlformats.org/officeDocument/2006/relationships/slide" Target="slides/slide131.xml"/><Relationship Id="rId257" Type="http://schemas.openxmlformats.org/officeDocument/2006/relationships/font" Target="fonts/Pacifico-regular.fntdata"/><Relationship Id="rId135" Type="http://schemas.openxmlformats.org/officeDocument/2006/relationships/slide" Target="slides/slide130.xml"/><Relationship Id="rId256" Type="http://schemas.openxmlformats.org/officeDocument/2006/relationships/font" Target="fonts/Caveat-bold.fntdata"/><Relationship Id="rId134" Type="http://schemas.openxmlformats.org/officeDocument/2006/relationships/slide" Target="slides/slide129.xml"/><Relationship Id="rId255" Type="http://schemas.openxmlformats.org/officeDocument/2006/relationships/font" Target="fonts/Caveat-regular.fntdata"/><Relationship Id="rId133" Type="http://schemas.openxmlformats.org/officeDocument/2006/relationships/slide" Target="slides/slide128.xml"/><Relationship Id="rId254" Type="http://schemas.openxmlformats.org/officeDocument/2006/relationships/slide" Target="slides/slide249.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228" Type="http://schemas.openxmlformats.org/officeDocument/2006/relationships/slide" Target="slides/slide223.xml"/><Relationship Id="rId106" Type="http://schemas.openxmlformats.org/officeDocument/2006/relationships/slide" Target="slides/slide101.xml"/><Relationship Id="rId227" Type="http://schemas.openxmlformats.org/officeDocument/2006/relationships/slide" Target="slides/slide222.xml"/><Relationship Id="rId105" Type="http://schemas.openxmlformats.org/officeDocument/2006/relationships/slide" Target="slides/slide100.xml"/><Relationship Id="rId226" Type="http://schemas.openxmlformats.org/officeDocument/2006/relationships/slide" Target="slides/slide221.xml"/><Relationship Id="rId104" Type="http://schemas.openxmlformats.org/officeDocument/2006/relationships/slide" Target="slides/slide99.xml"/><Relationship Id="rId225" Type="http://schemas.openxmlformats.org/officeDocument/2006/relationships/slide" Target="slides/slide220.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slide" Target="slides/slide219.xml"/><Relationship Id="rId102" Type="http://schemas.openxmlformats.org/officeDocument/2006/relationships/slide" Target="slides/slide97.xml"/><Relationship Id="rId223" Type="http://schemas.openxmlformats.org/officeDocument/2006/relationships/slide" Target="slides/slide218.xml"/><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126" Type="http://schemas.openxmlformats.org/officeDocument/2006/relationships/slide" Target="slides/slide121.xml"/><Relationship Id="rId247" Type="http://schemas.openxmlformats.org/officeDocument/2006/relationships/slide" Target="slides/slide242.xml"/><Relationship Id="rId121" Type="http://schemas.openxmlformats.org/officeDocument/2006/relationships/slide" Target="slides/slide116.xml"/><Relationship Id="rId242" Type="http://schemas.openxmlformats.org/officeDocument/2006/relationships/slide" Target="slides/slide237.xml"/><Relationship Id="rId120" Type="http://schemas.openxmlformats.org/officeDocument/2006/relationships/slide" Target="slides/slide115.xml"/><Relationship Id="rId241" Type="http://schemas.openxmlformats.org/officeDocument/2006/relationships/slide" Target="slides/slide236.xml"/><Relationship Id="rId240" Type="http://schemas.openxmlformats.org/officeDocument/2006/relationships/slide" Target="slides/slide235.xml"/><Relationship Id="rId125" Type="http://schemas.openxmlformats.org/officeDocument/2006/relationships/slide" Target="slides/slide120.xml"/><Relationship Id="rId246" Type="http://schemas.openxmlformats.org/officeDocument/2006/relationships/slide" Target="slides/slide241.xml"/><Relationship Id="rId124" Type="http://schemas.openxmlformats.org/officeDocument/2006/relationships/slide" Target="slides/slide119.xml"/><Relationship Id="rId245" Type="http://schemas.openxmlformats.org/officeDocument/2006/relationships/slide" Target="slides/slide240.xml"/><Relationship Id="rId123" Type="http://schemas.openxmlformats.org/officeDocument/2006/relationships/slide" Target="slides/slide118.xml"/><Relationship Id="rId244" Type="http://schemas.openxmlformats.org/officeDocument/2006/relationships/slide" Target="slides/slide239.xml"/><Relationship Id="rId122" Type="http://schemas.openxmlformats.org/officeDocument/2006/relationships/slide" Target="slides/slide117.xml"/><Relationship Id="rId243" Type="http://schemas.openxmlformats.org/officeDocument/2006/relationships/slide" Target="slides/slide238.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116" Type="http://schemas.openxmlformats.org/officeDocument/2006/relationships/slide" Target="slides/slide111.xml"/><Relationship Id="rId237" Type="http://schemas.openxmlformats.org/officeDocument/2006/relationships/slide" Target="slides/slide232.xml"/><Relationship Id="rId115" Type="http://schemas.openxmlformats.org/officeDocument/2006/relationships/slide" Target="slides/slide110.xml"/><Relationship Id="rId236" Type="http://schemas.openxmlformats.org/officeDocument/2006/relationships/slide" Target="slides/slide231.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230" Type="http://schemas.openxmlformats.org/officeDocument/2006/relationships/slide" Target="slides/slide225.xml"/><Relationship Id="rId114" Type="http://schemas.openxmlformats.org/officeDocument/2006/relationships/slide" Target="slides/slide109.xml"/><Relationship Id="rId235" Type="http://schemas.openxmlformats.org/officeDocument/2006/relationships/slide" Target="slides/slide230.xml"/><Relationship Id="rId113" Type="http://schemas.openxmlformats.org/officeDocument/2006/relationships/slide" Target="slides/slide108.xml"/><Relationship Id="rId234" Type="http://schemas.openxmlformats.org/officeDocument/2006/relationships/slide" Target="slides/slide229.xml"/><Relationship Id="rId112" Type="http://schemas.openxmlformats.org/officeDocument/2006/relationships/slide" Target="slides/slide107.xml"/><Relationship Id="rId233" Type="http://schemas.openxmlformats.org/officeDocument/2006/relationships/slide" Target="slides/slide228.xml"/><Relationship Id="rId111" Type="http://schemas.openxmlformats.org/officeDocument/2006/relationships/slide" Target="slides/slide106.xml"/><Relationship Id="rId232" Type="http://schemas.openxmlformats.org/officeDocument/2006/relationships/slide" Target="slides/slide227.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 name="Google Shape;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f46c1d96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f46c1d96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22" name="Google Shape;122;g3f46c1d96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Google Shape;892;g3bdb5eda10_0_9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g3bdb5eda10_0_9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94" name="Google Shape;894;g3bdb5eda10_0_9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9" name="Shape 899"/>
        <p:cNvGrpSpPr/>
        <p:nvPr/>
      </p:nvGrpSpPr>
      <p:grpSpPr>
        <a:xfrm>
          <a:off x="0" y="0"/>
          <a:ext cx="0" cy="0"/>
          <a:chOff x="0" y="0"/>
          <a:chExt cx="0" cy="0"/>
        </a:xfrm>
      </p:grpSpPr>
      <p:sp>
        <p:nvSpPr>
          <p:cNvPr id="900" name="Google Shape;900;g3bdb5eda10_0_9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g3bdb5eda10_0_9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2" name="Google Shape;902;g3bdb5eda10_0_9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3bdb5eda10_0_9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g3bdb5eda10_0_9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g3bdb5eda10_0_2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3bdb5eda10_0_23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918" name="Google Shape;918;g3bdb5eda10_0_23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4" name="Shape 924"/>
        <p:cNvGrpSpPr/>
        <p:nvPr/>
      </p:nvGrpSpPr>
      <p:grpSpPr>
        <a:xfrm>
          <a:off x="0" y="0"/>
          <a:ext cx="0" cy="0"/>
          <a:chOff x="0" y="0"/>
          <a:chExt cx="0" cy="0"/>
        </a:xfrm>
      </p:grpSpPr>
      <p:sp>
        <p:nvSpPr>
          <p:cNvPr id="925" name="Google Shape;925;g3bdb5eda10_0_10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926" name="Google Shape;926;g3bdb5eda10_0_1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7" name="Google Shape;927;g3bdb5eda10_0_10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3" name="Shape 933"/>
        <p:cNvGrpSpPr/>
        <p:nvPr/>
      </p:nvGrpSpPr>
      <p:grpSpPr>
        <a:xfrm>
          <a:off x="0" y="0"/>
          <a:ext cx="0" cy="0"/>
          <a:chOff x="0" y="0"/>
          <a:chExt cx="0" cy="0"/>
        </a:xfrm>
      </p:grpSpPr>
      <p:sp>
        <p:nvSpPr>
          <p:cNvPr id="934" name="Google Shape;934;g3bdb5eda10_0_10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g3bdb5eda10_0_10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36" name="Google Shape;936;g3bdb5eda10_0_10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3bdb5eda10_0_10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943" name="Google Shape;943;g3bdb5eda10_0_10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4" name="Google Shape;944;g3bdb5eda10_0_10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9" name="Shape 949"/>
        <p:cNvGrpSpPr/>
        <p:nvPr/>
      </p:nvGrpSpPr>
      <p:grpSpPr>
        <a:xfrm>
          <a:off x="0" y="0"/>
          <a:ext cx="0" cy="0"/>
          <a:chOff x="0" y="0"/>
          <a:chExt cx="0" cy="0"/>
        </a:xfrm>
      </p:grpSpPr>
      <p:sp>
        <p:nvSpPr>
          <p:cNvPr id="950" name="Google Shape;950;g1714835b58_2_10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951" name="Google Shape;951;g1714835b58_2_10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g1714835b58_2_10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Very rarely, a taxpayer’s SS benefit statement may report that the taxpayer was paid a lump-sum amount for the current tax year as well as a prior tax year or years.</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Google Shape;959;g3bdb5eda10_0_2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3bdb5eda10_0_23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961" name="Google Shape;961;g3bdb5eda10_0_23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g3bdb5eda10_0_10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969" name="Google Shape;969;g3bdb5eda10_0_10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0" name="Google Shape;970;g3bdb5eda10_0_10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f46c1d96e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f46c1d96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6" name="Shape 976"/>
        <p:cNvGrpSpPr/>
        <p:nvPr/>
      </p:nvGrpSpPr>
      <p:grpSpPr>
        <a:xfrm>
          <a:off x="0" y="0"/>
          <a:ext cx="0" cy="0"/>
          <a:chOff x="0" y="0"/>
          <a:chExt cx="0" cy="0"/>
        </a:xfrm>
      </p:grpSpPr>
      <p:sp>
        <p:nvSpPr>
          <p:cNvPr id="977" name="Google Shape;977;g3bdb5eda10_0_11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g3bdb5eda10_0_1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g1714835b58_2_10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985" name="Google Shape;985;g1714835b58_2_10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6" name="Google Shape;986;g1714835b58_2_10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Times New Roman"/>
                <a:ea typeface="Times New Roman"/>
                <a:cs typeface="Times New Roman"/>
                <a:sym typeface="Times New Roman"/>
              </a:rPr>
              <a:t>The 2012 State Tax Refund may be taxable and need to be reported as income.</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Times New Roman"/>
                <a:ea typeface="Times New Roman"/>
                <a:cs typeface="Times New Roman"/>
                <a:sym typeface="Times New Roman"/>
              </a:rPr>
              <a:t>All you need to do is ask the taxpayer the question in the box under line 9: Did you itemize deductions last year and receive state or local tax refunds, credits or offsets?  Answer no if you deducted state sales tax instead of state income tax.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Times New Roman"/>
                <a:ea typeface="Times New Roman"/>
                <a:cs typeface="Times New Roman"/>
                <a:sym typeface="Times New Roman"/>
              </a:rPr>
              <a:t>If the answer is NO, simply check NO.</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Times New Roman"/>
                <a:ea typeface="Times New Roman"/>
                <a:cs typeface="Times New Roman"/>
                <a:sym typeface="Times New Roman"/>
              </a:rPr>
              <a:t>If the answer is YES or the taxpayer is unsure, see your supervisor.</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1" name="Shape 991"/>
        <p:cNvGrpSpPr/>
        <p:nvPr/>
      </p:nvGrpSpPr>
      <p:grpSpPr>
        <a:xfrm>
          <a:off x="0" y="0"/>
          <a:ext cx="0" cy="0"/>
          <a:chOff x="0" y="0"/>
          <a:chExt cx="0" cy="0"/>
        </a:xfrm>
      </p:grpSpPr>
      <p:sp>
        <p:nvSpPr>
          <p:cNvPr id="992" name="Google Shape;992;g3bdb5eda10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g3bdb5eda10_0_1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4" name="Google Shape;994;g3bdb5eda10_0_1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g3bdb5eda10_0_2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3bdb5eda10_0_23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1002" name="Google Shape;1002;g3bdb5eda10_0_23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8" name="Shape 1008"/>
        <p:cNvGrpSpPr/>
        <p:nvPr/>
      </p:nvGrpSpPr>
      <p:grpSpPr>
        <a:xfrm>
          <a:off x="0" y="0"/>
          <a:ext cx="0" cy="0"/>
          <a:chOff x="0" y="0"/>
          <a:chExt cx="0" cy="0"/>
        </a:xfrm>
      </p:grpSpPr>
      <p:sp>
        <p:nvSpPr>
          <p:cNvPr id="1009" name="Google Shape;1009;g3bdb5eda10_0_1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010" name="Google Shape;1010;g3bdb5eda10_0_1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1" name="Google Shape;1011;g3bdb5eda10_0_1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7" name="Shape 1017"/>
        <p:cNvGrpSpPr/>
        <p:nvPr/>
      </p:nvGrpSpPr>
      <p:grpSpPr>
        <a:xfrm>
          <a:off x="0" y="0"/>
          <a:ext cx="0" cy="0"/>
          <a:chOff x="0" y="0"/>
          <a:chExt cx="0" cy="0"/>
        </a:xfrm>
      </p:grpSpPr>
      <p:sp>
        <p:nvSpPr>
          <p:cNvPr id="1018" name="Google Shape;1018;g3bdb5eda10_0_1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019" name="Google Shape;1019;g3bdb5eda10_0_1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0" name="Google Shape;1020;g3bdb5eda10_0_1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5" name="Shape 1025"/>
        <p:cNvGrpSpPr/>
        <p:nvPr/>
      </p:nvGrpSpPr>
      <p:grpSpPr>
        <a:xfrm>
          <a:off x="0" y="0"/>
          <a:ext cx="0" cy="0"/>
          <a:chOff x="0" y="0"/>
          <a:chExt cx="0" cy="0"/>
        </a:xfrm>
      </p:grpSpPr>
      <p:sp>
        <p:nvSpPr>
          <p:cNvPr id="1026" name="Google Shape;1026;g3bdb5eda10_0_1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7" name="Google Shape;1027;g3bdb5eda10_0_1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28" name="Google Shape;1028;g3bdb5eda10_0_1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Google Shape;1035;g3bdb5eda10_0_12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036" name="Google Shape;1036;g3bdb5eda10_0_1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7" name="Google Shape;1037;g3bdb5eda10_0_1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Clr>
                <a:schemeClr val="dk1"/>
              </a:buClr>
              <a:buFont typeface="Noto Sans Symbols"/>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Google Shape;1043;g3bdb5eda10_0_12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044" name="Google Shape;1044;g3bdb5eda10_0_1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5" name="Google Shape;1045;g3bdb5eda10_0_1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0" name="Shape 1050"/>
        <p:cNvGrpSpPr/>
        <p:nvPr/>
      </p:nvGrpSpPr>
      <p:grpSpPr>
        <a:xfrm>
          <a:off x="0" y="0"/>
          <a:ext cx="0" cy="0"/>
          <a:chOff x="0" y="0"/>
          <a:chExt cx="0" cy="0"/>
        </a:xfrm>
      </p:grpSpPr>
      <p:sp>
        <p:nvSpPr>
          <p:cNvPr id="1051" name="Google Shape;1051;g3bdb5eda10_0_2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3bdb5eda10_0_23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1053" name="Google Shape;1053;g3bdb5eda10_0_23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bdb5eda10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bdb5eda10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9" name="Shape 1059"/>
        <p:cNvGrpSpPr/>
        <p:nvPr/>
      </p:nvGrpSpPr>
      <p:grpSpPr>
        <a:xfrm>
          <a:off x="0" y="0"/>
          <a:ext cx="0" cy="0"/>
          <a:chOff x="0" y="0"/>
          <a:chExt cx="0" cy="0"/>
        </a:xfrm>
      </p:grpSpPr>
      <p:sp>
        <p:nvSpPr>
          <p:cNvPr id="1060" name="Google Shape;1060;g3bdb5eda10_0_1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1" name="Google Shape;1061;g3bdb5eda10_0_1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Noto Sans Symbols"/>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p:txBody>
      </p:sp>
      <p:sp>
        <p:nvSpPr>
          <p:cNvPr id="1062" name="Google Shape;1062;g3bdb5eda10_0_12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8" name="Shape 1068"/>
        <p:cNvGrpSpPr/>
        <p:nvPr/>
      </p:nvGrpSpPr>
      <p:grpSpPr>
        <a:xfrm>
          <a:off x="0" y="0"/>
          <a:ext cx="0" cy="0"/>
          <a:chOff x="0" y="0"/>
          <a:chExt cx="0" cy="0"/>
        </a:xfrm>
      </p:grpSpPr>
      <p:sp>
        <p:nvSpPr>
          <p:cNvPr id="1069" name="Google Shape;1069;g3bdb5eda10_0_1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g3bdb5eda10_0_1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71" name="Google Shape;1071;g3bdb5eda10_0_1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6" name="Shape 1076"/>
        <p:cNvGrpSpPr/>
        <p:nvPr/>
      </p:nvGrpSpPr>
      <p:grpSpPr>
        <a:xfrm>
          <a:off x="0" y="0"/>
          <a:ext cx="0" cy="0"/>
          <a:chOff x="0" y="0"/>
          <a:chExt cx="0" cy="0"/>
        </a:xfrm>
      </p:grpSpPr>
      <p:sp>
        <p:nvSpPr>
          <p:cNvPr id="1077" name="Google Shape;1077;g3bdb5eda10_0_2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3bdb5eda10_0_23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1079" name="Google Shape;1079;g3bdb5eda10_0_23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5" name="Shape 1085"/>
        <p:cNvGrpSpPr/>
        <p:nvPr/>
      </p:nvGrpSpPr>
      <p:grpSpPr>
        <a:xfrm>
          <a:off x="0" y="0"/>
          <a:ext cx="0" cy="0"/>
          <a:chOff x="0" y="0"/>
          <a:chExt cx="0" cy="0"/>
        </a:xfrm>
      </p:grpSpPr>
      <p:sp>
        <p:nvSpPr>
          <p:cNvPr id="1086" name="Google Shape;1086;g3bdb5eda10_0_1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7" name="Google Shape;1087;g3bdb5eda10_0_1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88" name="Google Shape;1088;g3bdb5eda10_0_1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4" name="Shape 1094"/>
        <p:cNvGrpSpPr/>
        <p:nvPr/>
      </p:nvGrpSpPr>
      <p:grpSpPr>
        <a:xfrm>
          <a:off x="0" y="0"/>
          <a:ext cx="0" cy="0"/>
          <a:chOff x="0" y="0"/>
          <a:chExt cx="0" cy="0"/>
        </a:xfrm>
      </p:grpSpPr>
      <p:sp>
        <p:nvSpPr>
          <p:cNvPr id="1095" name="Google Shape;1095;g3bdb5eda10_0_1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g3bdb5eda10_0_1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97" name="Google Shape;1097;g3bdb5eda10_0_1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2" name="Shape 1102"/>
        <p:cNvGrpSpPr/>
        <p:nvPr/>
      </p:nvGrpSpPr>
      <p:grpSpPr>
        <a:xfrm>
          <a:off x="0" y="0"/>
          <a:ext cx="0" cy="0"/>
          <a:chOff x="0" y="0"/>
          <a:chExt cx="0" cy="0"/>
        </a:xfrm>
      </p:grpSpPr>
      <p:sp>
        <p:nvSpPr>
          <p:cNvPr id="1103" name="Google Shape;1103;g3bdb5eda10_0_1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4" name="Google Shape;1104;g3bdb5eda10_0_1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Taxpayers may choose to have federal income tax withheld on other income in box 3, however, most of the time this box will be blank. However, you should always double-check.</a:t>
            </a:r>
            <a:endParaRPr b="0" i="0" sz="1200" u="none" cap="none" strike="noStrike">
              <a:solidFill>
                <a:schemeClr val="dk1"/>
              </a:solidFill>
              <a:latin typeface="Calibri"/>
              <a:ea typeface="Calibri"/>
              <a:cs typeface="Calibri"/>
              <a:sym typeface="Calibri"/>
            </a:endParaRPr>
          </a:p>
        </p:txBody>
      </p:sp>
      <p:sp>
        <p:nvSpPr>
          <p:cNvPr id="1105" name="Google Shape;1105;g3bdb5eda10_0_13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0" name="Shape 1110"/>
        <p:cNvGrpSpPr/>
        <p:nvPr/>
      </p:nvGrpSpPr>
      <p:grpSpPr>
        <a:xfrm>
          <a:off x="0" y="0"/>
          <a:ext cx="0" cy="0"/>
          <a:chOff x="0" y="0"/>
          <a:chExt cx="0" cy="0"/>
        </a:xfrm>
      </p:grpSpPr>
      <p:sp>
        <p:nvSpPr>
          <p:cNvPr id="1111" name="Google Shape;1111;g3bdb5eda10_0_13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g3bdb5eda10_0_1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2" name="Shape 1122"/>
        <p:cNvGrpSpPr/>
        <p:nvPr/>
      </p:nvGrpSpPr>
      <p:grpSpPr>
        <a:xfrm>
          <a:off x="0" y="0"/>
          <a:ext cx="0" cy="0"/>
          <a:chOff x="0" y="0"/>
          <a:chExt cx="0" cy="0"/>
        </a:xfrm>
      </p:grpSpPr>
      <p:sp>
        <p:nvSpPr>
          <p:cNvPr id="1123" name="Google Shape;1123;g3bdb5eda10_0_1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4" name="Google Shape;1124;g3bdb5eda10_0_1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5" name="Google Shape;1125;g3bdb5eda10_0_13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Google Shape;1131;g3bdb5eda10_0_13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g3bdb5eda10_0_1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7" name="Shape 1137"/>
        <p:cNvGrpSpPr/>
        <p:nvPr/>
      </p:nvGrpSpPr>
      <p:grpSpPr>
        <a:xfrm>
          <a:off x="0" y="0"/>
          <a:ext cx="0" cy="0"/>
          <a:chOff x="0" y="0"/>
          <a:chExt cx="0" cy="0"/>
        </a:xfrm>
      </p:grpSpPr>
      <p:sp>
        <p:nvSpPr>
          <p:cNvPr id="1138" name="Google Shape;1138;g3bdb5eda10_0_1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g3bdb5eda10_0_1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f46c1d96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f46c1d96e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44" name="Google Shape;144;g3f46c1d96e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6" name="Shape 1146"/>
        <p:cNvGrpSpPr/>
        <p:nvPr/>
      </p:nvGrpSpPr>
      <p:grpSpPr>
        <a:xfrm>
          <a:off x="0" y="0"/>
          <a:ext cx="0" cy="0"/>
          <a:chOff x="0" y="0"/>
          <a:chExt cx="0" cy="0"/>
        </a:xfrm>
      </p:grpSpPr>
      <p:sp>
        <p:nvSpPr>
          <p:cNvPr id="1147" name="Google Shape;1147;g3f46c1d96e_0_2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g3f46c1d96e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4" name="Shape 1154"/>
        <p:cNvGrpSpPr/>
        <p:nvPr/>
      </p:nvGrpSpPr>
      <p:grpSpPr>
        <a:xfrm>
          <a:off x="0" y="0"/>
          <a:ext cx="0" cy="0"/>
          <a:chOff x="0" y="0"/>
          <a:chExt cx="0" cy="0"/>
        </a:xfrm>
      </p:grpSpPr>
      <p:sp>
        <p:nvSpPr>
          <p:cNvPr id="1155" name="Google Shape;1155;g3bdb5eda10_0_14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3bdb5eda10_0_1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1" name="Shape 1161"/>
        <p:cNvGrpSpPr/>
        <p:nvPr/>
      </p:nvGrpSpPr>
      <p:grpSpPr>
        <a:xfrm>
          <a:off x="0" y="0"/>
          <a:ext cx="0" cy="0"/>
          <a:chOff x="0" y="0"/>
          <a:chExt cx="0" cy="0"/>
        </a:xfrm>
      </p:grpSpPr>
      <p:sp>
        <p:nvSpPr>
          <p:cNvPr id="1162" name="Google Shape;1162;g3bdb5eda10_0_14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g3bdb5eda10_0_1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8" name="Shape 1168"/>
        <p:cNvGrpSpPr/>
        <p:nvPr/>
      </p:nvGrpSpPr>
      <p:grpSpPr>
        <a:xfrm>
          <a:off x="0" y="0"/>
          <a:ext cx="0" cy="0"/>
          <a:chOff x="0" y="0"/>
          <a:chExt cx="0" cy="0"/>
        </a:xfrm>
      </p:grpSpPr>
      <p:sp>
        <p:nvSpPr>
          <p:cNvPr id="1169" name="Google Shape;1169;g3bdb5eda10_0_1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170" name="Google Shape;1170;g3bdb5eda10_0_1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1" name="Google Shape;1171;g3bdb5eda10_0_1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6" name="Shape 1176"/>
        <p:cNvGrpSpPr/>
        <p:nvPr/>
      </p:nvGrpSpPr>
      <p:grpSpPr>
        <a:xfrm>
          <a:off x="0" y="0"/>
          <a:ext cx="0" cy="0"/>
          <a:chOff x="0" y="0"/>
          <a:chExt cx="0" cy="0"/>
        </a:xfrm>
      </p:grpSpPr>
      <p:sp>
        <p:nvSpPr>
          <p:cNvPr id="1177" name="Google Shape;1177;g3bdb5eda10_0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8" name="Google Shape;1178;g3bdb5eda10_0_1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79" name="Google Shape;1179;g3bdb5eda10_0_1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4" name="Shape 1184"/>
        <p:cNvGrpSpPr/>
        <p:nvPr/>
      </p:nvGrpSpPr>
      <p:grpSpPr>
        <a:xfrm>
          <a:off x="0" y="0"/>
          <a:ext cx="0" cy="0"/>
          <a:chOff x="0" y="0"/>
          <a:chExt cx="0" cy="0"/>
        </a:xfrm>
      </p:grpSpPr>
      <p:sp>
        <p:nvSpPr>
          <p:cNvPr id="1185" name="Google Shape;1185;g3bdb5eda10_0_1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6" name="Google Shape;1186;g3bdb5eda10_0_1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87" name="Google Shape;1187;g3bdb5eda10_0_1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2" name="Shape 1192"/>
        <p:cNvGrpSpPr/>
        <p:nvPr/>
      </p:nvGrpSpPr>
      <p:grpSpPr>
        <a:xfrm>
          <a:off x="0" y="0"/>
          <a:ext cx="0" cy="0"/>
          <a:chOff x="0" y="0"/>
          <a:chExt cx="0" cy="0"/>
        </a:xfrm>
      </p:grpSpPr>
      <p:sp>
        <p:nvSpPr>
          <p:cNvPr id="1193" name="Google Shape;1193;g3bdb5eda10_0_1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194" name="Google Shape;1194;g3bdb5eda10_0_1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5" name="Google Shape;1195;g3bdb5eda10_0_1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0" name="Shape 1200"/>
        <p:cNvGrpSpPr/>
        <p:nvPr/>
      </p:nvGrpSpPr>
      <p:grpSpPr>
        <a:xfrm>
          <a:off x="0" y="0"/>
          <a:ext cx="0" cy="0"/>
          <a:chOff x="0" y="0"/>
          <a:chExt cx="0" cy="0"/>
        </a:xfrm>
      </p:grpSpPr>
      <p:sp>
        <p:nvSpPr>
          <p:cNvPr id="1201" name="Google Shape;1201;g3f46c1d96e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2" name="Google Shape;1202;g3f46c1d96e_0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3" name="Google Shape;1203;g3f46c1d96e_0_2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0" name="Shape 1210"/>
        <p:cNvGrpSpPr/>
        <p:nvPr/>
      </p:nvGrpSpPr>
      <p:grpSpPr>
        <a:xfrm>
          <a:off x="0" y="0"/>
          <a:ext cx="0" cy="0"/>
          <a:chOff x="0" y="0"/>
          <a:chExt cx="0" cy="0"/>
        </a:xfrm>
      </p:grpSpPr>
      <p:sp>
        <p:nvSpPr>
          <p:cNvPr id="1211" name="Google Shape;1211;g3f46c1d96e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2" name="Google Shape;1212;g3f46c1d96e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13" name="Google Shape;1213;g3f46c1d96e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1" name="Shape 1221"/>
        <p:cNvGrpSpPr/>
        <p:nvPr/>
      </p:nvGrpSpPr>
      <p:grpSpPr>
        <a:xfrm>
          <a:off x="0" y="0"/>
          <a:ext cx="0" cy="0"/>
          <a:chOff x="0" y="0"/>
          <a:chExt cx="0" cy="0"/>
        </a:xfrm>
      </p:grpSpPr>
      <p:sp>
        <p:nvSpPr>
          <p:cNvPr id="1222" name="Google Shape;1222;g3bdb5eda10_0_14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3bdb5eda10_0_1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bdb5eda10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bdb5eda10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52" name="Google Shape;152;g3bdb5eda10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8" name="Shape 1228"/>
        <p:cNvGrpSpPr/>
        <p:nvPr/>
      </p:nvGrpSpPr>
      <p:grpSpPr>
        <a:xfrm>
          <a:off x="0" y="0"/>
          <a:ext cx="0" cy="0"/>
          <a:chOff x="0" y="0"/>
          <a:chExt cx="0" cy="0"/>
        </a:xfrm>
      </p:grpSpPr>
      <p:sp>
        <p:nvSpPr>
          <p:cNvPr id="1229" name="Google Shape;1229;g3bdb5eda10_0_1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230" name="Google Shape;1230;g3bdb5eda10_0_1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1" name="Google Shape;1231;g3bdb5eda10_0_1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6" name="Shape 1236"/>
        <p:cNvGrpSpPr/>
        <p:nvPr/>
      </p:nvGrpSpPr>
      <p:grpSpPr>
        <a:xfrm>
          <a:off x="0" y="0"/>
          <a:ext cx="0" cy="0"/>
          <a:chOff x="0" y="0"/>
          <a:chExt cx="0" cy="0"/>
        </a:xfrm>
      </p:grpSpPr>
      <p:sp>
        <p:nvSpPr>
          <p:cNvPr id="1237" name="Google Shape;1237;g3f46c1d96e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238" name="Google Shape;1238;g3f46c1d96e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9" name="Google Shape;1239;g3f46c1d96e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6" name="Shape 1246"/>
        <p:cNvGrpSpPr/>
        <p:nvPr/>
      </p:nvGrpSpPr>
      <p:grpSpPr>
        <a:xfrm>
          <a:off x="0" y="0"/>
          <a:ext cx="0" cy="0"/>
          <a:chOff x="0" y="0"/>
          <a:chExt cx="0" cy="0"/>
        </a:xfrm>
      </p:grpSpPr>
      <p:sp>
        <p:nvSpPr>
          <p:cNvPr id="1247" name="Google Shape;1247;g3f46c1d96e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248" name="Google Shape;1248;g3f46c1d96e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9" name="Google Shape;1249;g3f46c1d96e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6" name="Shape 1256"/>
        <p:cNvGrpSpPr/>
        <p:nvPr/>
      </p:nvGrpSpPr>
      <p:grpSpPr>
        <a:xfrm>
          <a:off x="0" y="0"/>
          <a:ext cx="0" cy="0"/>
          <a:chOff x="0" y="0"/>
          <a:chExt cx="0" cy="0"/>
        </a:xfrm>
      </p:grpSpPr>
      <p:sp>
        <p:nvSpPr>
          <p:cNvPr id="1257" name="Google Shape;1257;g3bdb5eda10_0_1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8" name="Google Shape;1258;g3bdb5eda10_0_1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p:txBody>
      </p:sp>
      <p:sp>
        <p:nvSpPr>
          <p:cNvPr id="1259" name="Google Shape;1259;g3bdb5eda10_0_1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4" name="Shape 1264"/>
        <p:cNvGrpSpPr/>
        <p:nvPr/>
      </p:nvGrpSpPr>
      <p:grpSpPr>
        <a:xfrm>
          <a:off x="0" y="0"/>
          <a:ext cx="0" cy="0"/>
          <a:chOff x="0" y="0"/>
          <a:chExt cx="0" cy="0"/>
        </a:xfrm>
      </p:grpSpPr>
      <p:sp>
        <p:nvSpPr>
          <p:cNvPr id="1265" name="Google Shape;1265;g3bdb5eda10_0_1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g3bdb5eda10_0_15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267" name="Google Shape;1267;g3bdb5eda10_0_15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2" name="Shape 1272"/>
        <p:cNvGrpSpPr/>
        <p:nvPr/>
      </p:nvGrpSpPr>
      <p:grpSpPr>
        <a:xfrm>
          <a:off x="0" y="0"/>
          <a:ext cx="0" cy="0"/>
          <a:chOff x="0" y="0"/>
          <a:chExt cx="0" cy="0"/>
        </a:xfrm>
      </p:grpSpPr>
      <p:sp>
        <p:nvSpPr>
          <p:cNvPr id="1273" name="Google Shape;1273;g3bdb5eda10_0_15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4" name="Google Shape;1274;g3bdb5eda10_0_15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275" name="Google Shape;1275;g3bdb5eda10_0_15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0" name="Shape 1280"/>
        <p:cNvGrpSpPr/>
        <p:nvPr/>
      </p:nvGrpSpPr>
      <p:grpSpPr>
        <a:xfrm>
          <a:off x="0" y="0"/>
          <a:ext cx="0" cy="0"/>
          <a:chOff x="0" y="0"/>
          <a:chExt cx="0" cy="0"/>
        </a:xfrm>
      </p:grpSpPr>
      <p:sp>
        <p:nvSpPr>
          <p:cNvPr id="1281" name="Google Shape;1281;g3bdb5eda10_0_1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2" name="Google Shape;1282;g3bdb5eda10_0_15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p:txBody>
      </p:sp>
      <p:sp>
        <p:nvSpPr>
          <p:cNvPr id="1283" name="Google Shape;1283;g3bdb5eda10_0_15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8" name="Shape 1288"/>
        <p:cNvGrpSpPr/>
        <p:nvPr/>
      </p:nvGrpSpPr>
      <p:grpSpPr>
        <a:xfrm>
          <a:off x="0" y="0"/>
          <a:ext cx="0" cy="0"/>
          <a:chOff x="0" y="0"/>
          <a:chExt cx="0" cy="0"/>
        </a:xfrm>
      </p:grpSpPr>
      <p:sp>
        <p:nvSpPr>
          <p:cNvPr id="1289" name="Google Shape;1289;g3bdb5eda10_0_1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0" name="Google Shape;1290;g3bdb5eda10_0_1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1" name="Google Shape;1291;g3bdb5eda10_0_1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6" name="Shape 1296"/>
        <p:cNvGrpSpPr/>
        <p:nvPr/>
      </p:nvGrpSpPr>
      <p:grpSpPr>
        <a:xfrm>
          <a:off x="0" y="0"/>
          <a:ext cx="0" cy="0"/>
          <a:chOff x="0" y="0"/>
          <a:chExt cx="0" cy="0"/>
        </a:xfrm>
      </p:grpSpPr>
      <p:sp>
        <p:nvSpPr>
          <p:cNvPr id="1297" name="Google Shape;1297;g3bdb5eda10_0_1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8" name="Google Shape;1298;g3bdb5eda10_0_15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9" name="Google Shape;1299;g3bdb5eda10_0_15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4" name="Shape 1304"/>
        <p:cNvGrpSpPr/>
        <p:nvPr/>
      </p:nvGrpSpPr>
      <p:grpSpPr>
        <a:xfrm>
          <a:off x="0" y="0"/>
          <a:ext cx="0" cy="0"/>
          <a:chOff x="0" y="0"/>
          <a:chExt cx="0" cy="0"/>
        </a:xfrm>
      </p:grpSpPr>
      <p:sp>
        <p:nvSpPr>
          <p:cNvPr id="1305" name="Google Shape;1305;g3bdb5eda10_0_1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6" name="Google Shape;1306;g3bdb5eda10_0_1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07" name="Google Shape;1307;g3bdb5eda10_0_15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bdb5eda10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bdb5eda10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60" name="Google Shape;160;g3bdb5eda10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3" name="Shape 1313"/>
        <p:cNvGrpSpPr/>
        <p:nvPr/>
      </p:nvGrpSpPr>
      <p:grpSpPr>
        <a:xfrm>
          <a:off x="0" y="0"/>
          <a:ext cx="0" cy="0"/>
          <a:chOff x="0" y="0"/>
          <a:chExt cx="0" cy="0"/>
        </a:xfrm>
      </p:grpSpPr>
      <p:sp>
        <p:nvSpPr>
          <p:cNvPr id="1314" name="Google Shape;1314;g3bdb5eda10_0_1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5" name="Google Shape;1315;g3bdb5eda10_0_1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6" name="Google Shape;1316;g3bdb5eda10_0_15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1" name="Shape 1321"/>
        <p:cNvGrpSpPr/>
        <p:nvPr/>
      </p:nvGrpSpPr>
      <p:grpSpPr>
        <a:xfrm>
          <a:off x="0" y="0"/>
          <a:ext cx="0" cy="0"/>
          <a:chOff x="0" y="0"/>
          <a:chExt cx="0" cy="0"/>
        </a:xfrm>
      </p:grpSpPr>
      <p:sp>
        <p:nvSpPr>
          <p:cNvPr id="1322" name="Google Shape;1322;g3bdb5eda10_0_15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g3bdb5eda10_0_1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8" name="Shape 1328"/>
        <p:cNvGrpSpPr/>
        <p:nvPr/>
      </p:nvGrpSpPr>
      <p:grpSpPr>
        <a:xfrm>
          <a:off x="0" y="0"/>
          <a:ext cx="0" cy="0"/>
          <a:chOff x="0" y="0"/>
          <a:chExt cx="0" cy="0"/>
        </a:xfrm>
      </p:grpSpPr>
      <p:sp>
        <p:nvSpPr>
          <p:cNvPr id="1329" name="Google Shape;1329;g3bdb5eda10_0_15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g3bdb5eda10_0_1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5" name="Shape 1335"/>
        <p:cNvGrpSpPr/>
        <p:nvPr/>
      </p:nvGrpSpPr>
      <p:grpSpPr>
        <a:xfrm>
          <a:off x="0" y="0"/>
          <a:ext cx="0" cy="0"/>
          <a:chOff x="0" y="0"/>
          <a:chExt cx="0" cy="0"/>
        </a:xfrm>
      </p:grpSpPr>
      <p:sp>
        <p:nvSpPr>
          <p:cNvPr id="1336" name="Google Shape;1336;g3bdb5eda10_0_15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g3bdb5eda10_0_1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2" name="Shape 1342"/>
        <p:cNvGrpSpPr/>
        <p:nvPr/>
      </p:nvGrpSpPr>
      <p:grpSpPr>
        <a:xfrm>
          <a:off x="0" y="0"/>
          <a:ext cx="0" cy="0"/>
          <a:chOff x="0" y="0"/>
          <a:chExt cx="0" cy="0"/>
        </a:xfrm>
      </p:grpSpPr>
      <p:sp>
        <p:nvSpPr>
          <p:cNvPr id="1343" name="Google Shape;1343;g3bdb5eda10_0_15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g3bdb5eda10_0_1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9" name="Shape 1349"/>
        <p:cNvGrpSpPr/>
        <p:nvPr/>
      </p:nvGrpSpPr>
      <p:grpSpPr>
        <a:xfrm>
          <a:off x="0" y="0"/>
          <a:ext cx="0" cy="0"/>
          <a:chOff x="0" y="0"/>
          <a:chExt cx="0" cy="0"/>
        </a:xfrm>
      </p:grpSpPr>
      <p:sp>
        <p:nvSpPr>
          <p:cNvPr id="1350" name="Google Shape;1350;g3bdb5eda10_0_2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3bdb5eda10_0_24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1352" name="Google Shape;1352;g3bdb5eda10_0_24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8" name="Shape 1358"/>
        <p:cNvGrpSpPr/>
        <p:nvPr/>
      </p:nvGrpSpPr>
      <p:grpSpPr>
        <a:xfrm>
          <a:off x="0" y="0"/>
          <a:ext cx="0" cy="0"/>
          <a:chOff x="0" y="0"/>
          <a:chExt cx="0" cy="0"/>
        </a:xfrm>
      </p:grpSpPr>
      <p:sp>
        <p:nvSpPr>
          <p:cNvPr id="1359" name="Google Shape;1359;g44e1d4fcb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0" name="Google Shape;1360;g44e1d4fcb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Cambria"/>
              <a:ea typeface="Cambria"/>
              <a:cs typeface="Cambria"/>
              <a:sym typeface="Cambria"/>
            </a:endParaRPr>
          </a:p>
        </p:txBody>
      </p:sp>
      <p:sp>
        <p:nvSpPr>
          <p:cNvPr id="1361" name="Google Shape;1361;g44e1d4fcb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6" name="Shape 1366"/>
        <p:cNvGrpSpPr/>
        <p:nvPr/>
      </p:nvGrpSpPr>
      <p:grpSpPr>
        <a:xfrm>
          <a:off x="0" y="0"/>
          <a:ext cx="0" cy="0"/>
          <a:chOff x="0" y="0"/>
          <a:chExt cx="0" cy="0"/>
        </a:xfrm>
      </p:grpSpPr>
      <p:sp>
        <p:nvSpPr>
          <p:cNvPr id="1367" name="Google Shape;1367;g3bdb5eda10_0_15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g3bdb5eda10_0_1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3" name="Shape 1373"/>
        <p:cNvGrpSpPr/>
        <p:nvPr/>
      </p:nvGrpSpPr>
      <p:grpSpPr>
        <a:xfrm>
          <a:off x="0" y="0"/>
          <a:ext cx="0" cy="0"/>
          <a:chOff x="0" y="0"/>
          <a:chExt cx="0" cy="0"/>
        </a:xfrm>
      </p:grpSpPr>
      <p:sp>
        <p:nvSpPr>
          <p:cNvPr id="1374" name="Google Shape;1374;g3bdb5eda10_0_1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5" name="Google Shape;1375;g3bdb5eda10_0_1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p:txBody>
      </p:sp>
      <p:sp>
        <p:nvSpPr>
          <p:cNvPr id="1376" name="Google Shape;1376;g3bdb5eda10_0_16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1" name="Shape 1381"/>
        <p:cNvGrpSpPr/>
        <p:nvPr/>
      </p:nvGrpSpPr>
      <p:grpSpPr>
        <a:xfrm>
          <a:off x="0" y="0"/>
          <a:ext cx="0" cy="0"/>
          <a:chOff x="0" y="0"/>
          <a:chExt cx="0" cy="0"/>
        </a:xfrm>
      </p:grpSpPr>
      <p:sp>
        <p:nvSpPr>
          <p:cNvPr id="1382" name="Google Shape;1382;g3bdb5eda10_0_16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3" name="Google Shape;1383;g3bdb5eda10_0_16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84" name="Google Shape;1384;g3bdb5eda10_0_16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bdb5eda1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bdb5eda10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68" name="Google Shape;168;g3bdb5eda10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3" name="Shape 1393"/>
        <p:cNvGrpSpPr/>
        <p:nvPr/>
      </p:nvGrpSpPr>
      <p:grpSpPr>
        <a:xfrm>
          <a:off x="0" y="0"/>
          <a:ext cx="0" cy="0"/>
          <a:chOff x="0" y="0"/>
          <a:chExt cx="0" cy="0"/>
        </a:xfrm>
      </p:grpSpPr>
      <p:sp>
        <p:nvSpPr>
          <p:cNvPr id="1394" name="Google Shape;1394;g3bdb5eda10_0_1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5" name="Google Shape;1395;g3bdb5eda10_0_1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96" name="Google Shape;1396;g3bdb5eda10_0_16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2" name="Shape 1402"/>
        <p:cNvGrpSpPr/>
        <p:nvPr/>
      </p:nvGrpSpPr>
      <p:grpSpPr>
        <a:xfrm>
          <a:off x="0" y="0"/>
          <a:ext cx="0" cy="0"/>
          <a:chOff x="0" y="0"/>
          <a:chExt cx="0" cy="0"/>
        </a:xfrm>
      </p:grpSpPr>
      <p:sp>
        <p:nvSpPr>
          <p:cNvPr id="1403" name="Google Shape;1403;g3bdb5eda10_0_1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4" name="Google Shape;1404;g3bdb5eda10_0_1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05" name="Google Shape;1405;g3bdb5eda10_0_16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0" name="Shape 1410"/>
        <p:cNvGrpSpPr/>
        <p:nvPr/>
      </p:nvGrpSpPr>
      <p:grpSpPr>
        <a:xfrm>
          <a:off x="0" y="0"/>
          <a:ext cx="0" cy="0"/>
          <a:chOff x="0" y="0"/>
          <a:chExt cx="0" cy="0"/>
        </a:xfrm>
      </p:grpSpPr>
      <p:sp>
        <p:nvSpPr>
          <p:cNvPr id="1411" name="Google Shape;1411;g3bdb5eda10_0_16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g3bdb5eda10_0_1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7" name="Shape 1417"/>
        <p:cNvGrpSpPr/>
        <p:nvPr/>
      </p:nvGrpSpPr>
      <p:grpSpPr>
        <a:xfrm>
          <a:off x="0" y="0"/>
          <a:ext cx="0" cy="0"/>
          <a:chOff x="0" y="0"/>
          <a:chExt cx="0" cy="0"/>
        </a:xfrm>
      </p:grpSpPr>
      <p:sp>
        <p:nvSpPr>
          <p:cNvPr id="1418" name="Google Shape;1418;g3bdb5eda10_0_16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g3bdb5eda10_0_1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4" name="Shape 1424"/>
        <p:cNvGrpSpPr/>
        <p:nvPr/>
      </p:nvGrpSpPr>
      <p:grpSpPr>
        <a:xfrm>
          <a:off x="0" y="0"/>
          <a:ext cx="0" cy="0"/>
          <a:chOff x="0" y="0"/>
          <a:chExt cx="0" cy="0"/>
        </a:xfrm>
      </p:grpSpPr>
      <p:sp>
        <p:nvSpPr>
          <p:cNvPr id="1425" name="Google Shape;1425;g3bdb5eda10_0_16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426" name="Google Shape;1426;g3bdb5eda10_0_1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7" name="Google Shape;1427;g3bdb5eda10_0_16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2" name="Shape 1432"/>
        <p:cNvGrpSpPr/>
        <p:nvPr/>
      </p:nvGrpSpPr>
      <p:grpSpPr>
        <a:xfrm>
          <a:off x="0" y="0"/>
          <a:ext cx="0" cy="0"/>
          <a:chOff x="0" y="0"/>
          <a:chExt cx="0" cy="0"/>
        </a:xfrm>
      </p:grpSpPr>
      <p:sp>
        <p:nvSpPr>
          <p:cNvPr id="1433" name="Google Shape;1433;g3f46c1d96e_0_3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434" name="Google Shape;1434;g3f46c1d96e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5" name="Google Shape;1435;g3f46c1d96e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2" name="Shape 1442"/>
        <p:cNvGrpSpPr/>
        <p:nvPr/>
      </p:nvGrpSpPr>
      <p:grpSpPr>
        <a:xfrm>
          <a:off x="0" y="0"/>
          <a:ext cx="0" cy="0"/>
          <a:chOff x="0" y="0"/>
          <a:chExt cx="0" cy="0"/>
        </a:xfrm>
      </p:grpSpPr>
      <p:sp>
        <p:nvSpPr>
          <p:cNvPr id="1443" name="Google Shape;1443;g3f46c1d96e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444" name="Google Shape;1444;g3f46c1d96e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5" name="Google Shape;1445;g3f46c1d96e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2" name="Shape 1452"/>
        <p:cNvGrpSpPr/>
        <p:nvPr/>
      </p:nvGrpSpPr>
      <p:grpSpPr>
        <a:xfrm>
          <a:off x="0" y="0"/>
          <a:ext cx="0" cy="0"/>
          <a:chOff x="0" y="0"/>
          <a:chExt cx="0" cy="0"/>
        </a:xfrm>
      </p:grpSpPr>
      <p:sp>
        <p:nvSpPr>
          <p:cNvPr id="1453" name="Google Shape;1453;g3bdb5eda10_0_17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g3bdb5eda10_0_17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0" name="Shape 1460"/>
        <p:cNvGrpSpPr/>
        <p:nvPr/>
      </p:nvGrpSpPr>
      <p:grpSpPr>
        <a:xfrm>
          <a:off x="0" y="0"/>
          <a:ext cx="0" cy="0"/>
          <a:chOff x="0" y="0"/>
          <a:chExt cx="0" cy="0"/>
        </a:xfrm>
      </p:grpSpPr>
      <p:sp>
        <p:nvSpPr>
          <p:cNvPr id="1461" name="Google Shape;1461;g3bdb5eda10_0_1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2" name="Google Shape;1462;g3bdb5eda10_0_17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200" u="none" cap="none" strike="noStrike">
              <a:solidFill>
                <a:schemeClr val="dk1"/>
              </a:solidFill>
              <a:latin typeface="Calibri"/>
              <a:ea typeface="Calibri"/>
              <a:cs typeface="Calibri"/>
              <a:sym typeface="Calibri"/>
            </a:endParaRPr>
          </a:p>
        </p:txBody>
      </p:sp>
      <p:sp>
        <p:nvSpPr>
          <p:cNvPr id="1463" name="Google Shape;1463;g3bdb5eda10_0_17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8" name="Shape 1468"/>
        <p:cNvGrpSpPr/>
        <p:nvPr/>
      </p:nvGrpSpPr>
      <p:grpSpPr>
        <a:xfrm>
          <a:off x="0" y="0"/>
          <a:ext cx="0" cy="0"/>
          <a:chOff x="0" y="0"/>
          <a:chExt cx="0" cy="0"/>
        </a:xfrm>
      </p:grpSpPr>
      <p:sp>
        <p:nvSpPr>
          <p:cNvPr id="1469" name="Google Shape;1469;g3bdb5eda10_0_17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0" name="Google Shape;1470;g3bdb5eda10_0_17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71" name="Google Shape;1471;g3bdb5eda10_0_17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bdb5eda10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3bdb5eda10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76" name="Google Shape;176;g3bdb5eda10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6" name="Shape 1476"/>
        <p:cNvGrpSpPr/>
        <p:nvPr/>
      </p:nvGrpSpPr>
      <p:grpSpPr>
        <a:xfrm>
          <a:off x="0" y="0"/>
          <a:ext cx="0" cy="0"/>
          <a:chOff x="0" y="0"/>
          <a:chExt cx="0" cy="0"/>
        </a:xfrm>
      </p:grpSpPr>
      <p:sp>
        <p:nvSpPr>
          <p:cNvPr id="1477" name="Google Shape;1477;g3bdb5eda10_0_17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478" name="Google Shape;1478;g3bdb5eda10_0_17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9" name="Google Shape;1479;g3bdb5eda10_0_17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5" name="Shape 1485"/>
        <p:cNvGrpSpPr/>
        <p:nvPr/>
      </p:nvGrpSpPr>
      <p:grpSpPr>
        <a:xfrm>
          <a:off x="0" y="0"/>
          <a:ext cx="0" cy="0"/>
          <a:chOff x="0" y="0"/>
          <a:chExt cx="0" cy="0"/>
        </a:xfrm>
      </p:grpSpPr>
      <p:sp>
        <p:nvSpPr>
          <p:cNvPr id="1486" name="Google Shape;1486;g423deb603a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487" name="Google Shape;1487;g423deb603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8" name="Google Shape;1488;g423deb603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3" name="Shape 1493"/>
        <p:cNvGrpSpPr/>
        <p:nvPr/>
      </p:nvGrpSpPr>
      <p:grpSpPr>
        <a:xfrm>
          <a:off x="0" y="0"/>
          <a:ext cx="0" cy="0"/>
          <a:chOff x="0" y="0"/>
          <a:chExt cx="0" cy="0"/>
        </a:xfrm>
      </p:grpSpPr>
      <p:sp>
        <p:nvSpPr>
          <p:cNvPr id="1494" name="Google Shape;1494;g3bdb5eda10_0_17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g3bdb5eda10_0_17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0" name="Shape 1500"/>
        <p:cNvGrpSpPr/>
        <p:nvPr/>
      </p:nvGrpSpPr>
      <p:grpSpPr>
        <a:xfrm>
          <a:off x="0" y="0"/>
          <a:ext cx="0" cy="0"/>
          <a:chOff x="0" y="0"/>
          <a:chExt cx="0" cy="0"/>
        </a:xfrm>
      </p:grpSpPr>
      <p:sp>
        <p:nvSpPr>
          <p:cNvPr id="1501" name="Google Shape;1501;g3bdb5eda10_0_18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g3bdb5eda10_0_18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8" name="Shape 1508"/>
        <p:cNvGrpSpPr/>
        <p:nvPr/>
      </p:nvGrpSpPr>
      <p:grpSpPr>
        <a:xfrm>
          <a:off x="0" y="0"/>
          <a:ext cx="0" cy="0"/>
          <a:chOff x="0" y="0"/>
          <a:chExt cx="0" cy="0"/>
        </a:xfrm>
      </p:grpSpPr>
      <p:sp>
        <p:nvSpPr>
          <p:cNvPr id="1509" name="Google Shape;1509;g3bdb5eda10_0_18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g3bdb5eda10_0_18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5" name="Shape 1515"/>
        <p:cNvGrpSpPr/>
        <p:nvPr/>
      </p:nvGrpSpPr>
      <p:grpSpPr>
        <a:xfrm>
          <a:off x="0" y="0"/>
          <a:ext cx="0" cy="0"/>
          <a:chOff x="0" y="0"/>
          <a:chExt cx="0" cy="0"/>
        </a:xfrm>
      </p:grpSpPr>
      <p:sp>
        <p:nvSpPr>
          <p:cNvPr id="1516" name="Google Shape;1516;g3bdb5eda10_0_18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g3bdb5eda10_0_1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2" name="Shape 1522"/>
        <p:cNvGrpSpPr/>
        <p:nvPr/>
      </p:nvGrpSpPr>
      <p:grpSpPr>
        <a:xfrm>
          <a:off x="0" y="0"/>
          <a:ext cx="0" cy="0"/>
          <a:chOff x="0" y="0"/>
          <a:chExt cx="0" cy="0"/>
        </a:xfrm>
      </p:grpSpPr>
      <p:sp>
        <p:nvSpPr>
          <p:cNvPr id="1523" name="Google Shape;1523;g3bdb5eda10_0_18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524" name="Google Shape;1524;g3bdb5eda10_0_1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5" name="Google Shape;1525;g3bdb5eda10_0_18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1" name="Shape 1531"/>
        <p:cNvGrpSpPr/>
        <p:nvPr/>
      </p:nvGrpSpPr>
      <p:grpSpPr>
        <a:xfrm>
          <a:off x="0" y="0"/>
          <a:ext cx="0" cy="0"/>
          <a:chOff x="0" y="0"/>
          <a:chExt cx="0" cy="0"/>
        </a:xfrm>
      </p:grpSpPr>
      <p:sp>
        <p:nvSpPr>
          <p:cNvPr id="1532" name="Google Shape;1532;g3bdb5eda10_0_18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533" name="Google Shape;1533;g3bdb5eda10_0_18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4" name="Google Shape;1534;g3bdb5eda10_0_18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0" name="Shape 1540"/>
        <p:cNvGrpSpPr/>
        <p:nvPr/>
      </p:nvGrpSpPr>
      <p:grpSpPr>
        <a:xfrm>
          <a:off x="0" y="0"/>
          <a:ext cx="0" cy="0"/>
          <a:chOff x="0" y="0"/>
          <a:chExt cx="0" cy="0"/>
        </a:xfrm>
      </p:grpSpPr>
      <p:sp>
        <p:nvSpPr>
          <p:cNvPr id="1541" name="Google Shape;1541;g3bdb5eda10_0_18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g3bdb5eda10_0_18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7" name="Shape 1547"/>
        <p:cNvGrpSpPr/>
        <p:nvPr/>
      </p:nvGrpSpPr>
      <p:grpSpPr>
        <a:xfrm>
          <a:off x="0" y="0"/>
          <a:ext cx="0" cy="0"/>
          <a:chOff x="0" y="0"/>
          <a:chExt cx="0" cy="0"/>
        </a:xfrm>
      </p:grpSpPr>
      <p:sp>
        <p:nvSpPr>
          <p:cNvPr id="1548" name="Google Shape;1548;g3bdb5eda10_0_18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549" name="Google Shape;1549;g3bdb5eda10_0_18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0" name="Google Shape;1550;g3bdb5eda10_0_18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3f46c1d96e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3f46c1d96e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84" name="Google Shape;184;g3f46c1d96e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5" name="Shape 1555"/>
        <p:cNvGrpSpPr/>
        <p:nvPr/>
      </p:nvGrpSpPr>
      <p:grpSpPr>
        <a:xfrm>
          <a:off x="0" y="0"/>
          <a:ext cx="0" cy="0"/>
          <a:chOff x="0" y="0"/>
          <a:chExt cx="0" cy="0"/>
        </a:xfrm>
      </p:grpSpPr>
      <p:sp>
        <p:nvSpPr>
          <p:cNvPr id="1556" name="Google Shape;1556;g3bdb5eda10_0_18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g3bdb5eda10_0_18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2" name="Shape 1562"/>
        <p:cNvGrpSpPr/>
        <p:nvPr/>
      </p:nvGrpSpPr>
      <p:grpSpPr>
        <a:xfrm>
          <a:off x="0" y="0"/>
          <a:ext cx="0" cy="0"/>
          <a:chOff x="0" y="0"/>
          <a:chExt cx="0" cy="0"/>
        </a:xfrm>
      </p:grpSpPr>
      <p:sp>
        <p:nvSpPr>
          <p:cNvPr id="1563" name="Google Shape;1563;g3bdb5eda10_0_18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g3bdb5eda10_0_1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9" name="Shape 1569"/>
        <p:cNvGrpSpPr/>
        <p:nvPr/>
      </p:nvGrpSpPr>
      <p:grpSpPr>
        <a:xfrm>
          <a:off x="0" y="0"/>
          <a:ext cx="0" cy="0"/>
          <a:chOff x="0" y="0"/>
          <a:chExt cx="0" cy="0"/>
        </a:xfrm>
      </p:grpSpPr>
      <p:sp>
        <p:nvSpPr>
          <p:cNvPr id="1570" name="Google Shape;1570;g3bdb5eda10_0_18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g3bdb5eda10_0_18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6" name="Shape 1576"/>
        <p:cNvGrpSpPr/>
        <p:nvPr/>
      </p:nvGrpSpPr>
      <p:grpSpPr>
        <a:xfrm>
          <a:off x="0" y="0"/>
          <a:ext cx="0" cy="0"/>
          <a:chOff x="0" y="0"/>
          <a:chExt cx="0" cy="0"/>
        </a:xfrm>
      </p:grpSpPr>
      <p:sp>
        <p:nvSpPr>
          <p:cNvPr id="1577" name="Google Shape;1577;g3bdb5eda10_0_18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g3bdb5eda10_0_18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3" name="Shape 1583"/>
        <p:cNvGrpSpPr/>
        <p:nvPr/>
      </p:nvGrpSpPr>
      <p:grpSpPr>
        <a:xfrm>
          <a:off x="0" y="0"/>
          <a:ext cx="0" cy="0"/>
          <a:chOff x="0" y="0"/>
          <a:chExt cx="0" cy="0"/>
        </a:xfrm>
      </p:grpSpPr>
      <p:sp>
        <p:nvSpPr>
          <p:cNvPr id="1584" name="Google Shape;1584;g3bdb5eda10_0_18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g3bdb5eda10_0_18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0" name="Shape 1590"/>
        <p:cNvGrpSpPr/>
        <p:nvPr/>
      </p:nvGrpSpPr>
      <p:grpSpPr>
        <a:xfrm>
          <a:off x="0" y="0"/>
          <a:ext cx="0" cy="0"/>
          <a:chOff x="0" y="0"/>
          <a:chExt cx="0" cy="0"/>
        </a:xfrm>
      </p:grpSpPr>
      <p:sp>
        <p:nvSpPr>
          <p:cNvPr id="1591" name="Google Shape;1591;g3bdb5eda10_0_18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g3bdb5eda10_0_18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7" name="Shape 1597"/>
        <p:cNvGrpSpPr/>
        <p:nvPr/>
      </p:nvGrpSpPr>
      <p:grpSpPr>
        <a:xfrm>
          <a:off x="0" y="0"/>
          <a:ext cx="0" cy="0"/>
          <a:chOff x="0" y="0"/>
          <a:chExt cx="0" cy="0"/>
        </a:xfrm>
      </p:grpSpPr>
      <p:sp>
        <p:nvSpPr>
          <p:cNvPr id="1598" name="Google Shape;1598;g3bdb5eda10_0_2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3bdb5eda10_0_2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1600" name="Google Shape;1600;g3bdb5eda10_0_24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6" name="Shape 1606"/>
        <p:cNvGrpSpPr/>
        <p:nvPr/>
      </p:nvGrpSpPr>
      <p:grpSpPr>
        <a:xfrm>
          <a:off x="0" y="0"/>
          <a:ext cx="0" cy="0"/>
          <a:chOff x="0" y="0"/>
          <a:chExt cx="0" cy="0"/>
        </a:xfrm>
      </p:grpSpPr>
      <p:sp>
        <p:nvSpPr>
          <p:cNvPr id="1607" name="Google Shape;1607;g3bdb5eda10_0_19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8" name="Google Shape;1608;g3bdb5eda10_0_19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09" name="Google Shape;1609;g3bdb5eda10_0_19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9" name="Shape 1619"/>
        <p:cNvGrpSpPr/>
        <p:nvPr/>
      </p:nvGrpSpPr>
      <p:grpSpPr>
        <a:xfrm>
          <a:off x="0" y="0"/>
          <a:ext cx="0" cy="0"/>
          <a:chOff x="0" y="0"/>
          <a:chExt cx="0" cy="0"/>
        </a:xfrm>
      </p:grpSpPr>
      <p:sp>
        <p:nvSpPr>
          <p:cNvPr id="1620" name="Google Shape;1620;g3bdb5eda10_0_19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1" name="Google Shape;1621;g3bdb5eda10_0_19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22" name="Google Shape;1622;g3bdb5eda10_0_19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7" name="Shape 1627"/>
        <p:cNvGrpSpPr/>
        <p:nvPr/>
      </p:nvGrpSpPr>
      <p:grpSpPr>
        <a:xfrm>
          <a:off x="0" y="0"/>
          <a:ext cx="0" cy="0"/>
          <a:chOff x="0" y="0"/>
          <a:chExt cx="0" cy="0"/>
        </a:xfrm>
      </p:grpSpPr>
      <p:sp>
        <p:nvSpPr>
          <p:cNvPr id="1628" name="Google Shape;1628;g3bdb5eda10_0_194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629" name="Google Shape;1629;g3bdb5eda10_0_19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0" name="Google Shape;1630;g3bdb5eda10_0_19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bdb5eda10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bdb5eda10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197" name="Google Shape;197;g3bdb5eda10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5" name="Shape 1635"/>
        <p:cNvGrpSpPr/>
        <p:nvPr/>
      </p:nvGrpSpPr>
      <p:grpSpPr>
        <a:xfrm>
          <a:off x="0" y="0"/>
          <a:ext cx="0" cy="0"/>
          <a:chOff x="0" y="0"/>
          <a:chExt cx="0" cy="0"/>
        </a:xfrm>
      </p:grpSpPr>
      <p:sp>
        <p:nvSpPr>
          <p:cNvPr id="1636" name="Google Shape;1636;g3bdb5eda10_0_19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7" name="Google Shape;1637;g3bdb5eda10_0_19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638" name="Google Shape;1638;g3bdb5eda10_0_19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3" name="Shape 1643"/>
        <p:cNvGrpSpPr/>
        <p:nvPr/>
      </p:nvGrpSpPr>
      <p:grpSpPr>
        <a:xfrm>
          <a:off x="0" y="0"/>
          <a:ext cx="0" cy="0"/>
          <a:chOff x="0" y="0"/>
          <a:chExt cx="0" cy="0"/>
        </a:xfrm>
      </p:grpSpPr>
      <p:sp>
        <p:nvSpPr>
          <p:cNvPr id="1644" name="Google Shape;1644;g3bdb5eda10_0_19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g3bdb5eda10_0_19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46" name="Google Shape;1646;g3bdb5eda10_0_19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2" name="Shape 1652"/>
        <p:cNvGrpSpPr/>
        <p:nvPr/>
      </p:nvGrpSpPr>
      <p:grpSpPr>
        <a:xfrm>
          <a:off x="0" y="0"/>
          <a:ext cx="0" cy="0"/>
          <a:chOff x="0" y="0"/>
          <a:chExt cx="0" cy="0"/>
        </a:xfrm>
      </p:grpSpPr>
      <p:sp>
        <p:nvSpPr>
          <p:cNvPr id="1653" name="Google Shape;1653;g3bdb5eda10_0_19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4" name="Google Shape;1654;g3bdb5eda10_0_19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655" name="Google Shape;1655;g3bdb5eda10_0_19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1" name="Shape 1661"/>
        <p:cNvGrpSpPr/>
        <p:nvPr/>
      </p:nvGrpSpPr>
      <p:grpSpPr>
        <a:xfrm>
          <a:off x="0" y="0"/>
          <a:ext cx="0" cy="0"/>
          <a:chOff x="0" y="0"/>
          <a:chExt cx="0" cy="0"/>
        </a:xfrm>
      </p:grpSpPr>
      <p:sp>
        <p:nvSpPr>
          <p:cNvPr id="1662" name="Google Shape;1662;g3bdb5eda10_0_1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3" name="Google Shape;1663;g3bdb5eda10_0_19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64" name="Google Shape;1664;g3bdb5eda10_0_19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9" name="Shape 1669"/>
        <p:cNvGrpSpPr/>
        <p:nvPr/>
      </p:nvGrpSpPr>
      <p:grpSpPr>
        <a:xfrm>
          <a:off x="0" y="0"/>
          <a:ext cx="0" cy="0"/>
          <a:chOff x="0" y="0"/>
          <a:chExt cx="0" cy="0"/>
        </a:xfrm>
      </p:grpSpPr>
      <p:sp>
        <p:nvSpPr>
          <p:cNvPr id="1670" name="Google Shape;1670;g3bdb5eda10_0_19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1" name="Google Shape;1671;g3bdb5eda10_0_19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72" name="Google Shape;1672;g3bdb5eda10_0_19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7" name="Shape 1677"/>
        <p:cNvGrpSpPr/>
        <p:nvPr/>
      </p:nvGrpSpPr>
      <p:grpSpPr>
        <a:xfrm>
          <a:off x="0" y="0"/>
          <a:ext cx="0" cy="0"/>
          <a:chOff x="0" y="0"/>
          <a:chExt cx="0" cy="0"/>
        </a:xfrm>
      </p:grpSpPr>
      <p:sp>
        <p:nvSpPr>
          <p:cNvPr id="1678" name="Google Shape;1678;g3bdb5eda10_0_200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679" name="Google Shape;1679;g3bdb5eda10_0_20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0" name="Google Shape;1680;g3bdb5eda10_0_20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5" name="Shape 1685"/>
        <p:cNvGrpSpPr/>
        <p:nvPr/>
      </p:nvGrpSpPr>
      <p:grpSpPr>
        <a:xfrm>
          <a:off x="0" y="0"/>
          <a:ext cx="0" cy="0"/>
          <a:chOff x="0" y="0"/>
          <a:chExt cx="0" cy="0"/>
        </a:xfrm>
      </p:grpSpPr>
      <p:sp>
        <p:nvSpPr>
          <p:cNvPr id="1686" name="Google Shape;1686;g3bdb5eda10_0_201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687" name="Google Shape;1687;g3bdb5eda10_0_20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8" name="Google Shape;1688;g3bdb5eda10_0_20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3" name="Shape 1693"/>
        <p:cNvGrpSpPr/>
        <p:nvPr/>
      </p:nvGrpSpPr>
      <p:grpSpPr>
        <a:xfrm>
          <a:off x="0" y="0"/>
          <a:ext cx="0" cy="0"/>
          <a:chOff x="0" y="0"/>
          <a:chExt cx="0" cy="0"/>
        </a:xfrm>
      </p:grpSpPr>
      <p:sp>
        <p:nvSpPr>
          <p:cNvPr id="1694" name="Google Shape;1694;g3bdb5eda10_0_20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5" name="Google Shape;1695;g3bdb5eda10_0_20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96" name="Google Shape;1696;g3bdb5eda10_0_20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1" name="Shape 1701"/>
        <p:cNvGrpSpPr/>
        <p:nvPr/>
      </p:nvGrpSpPr>
      <p:grpSpPr>
        <a:xfrm>
          <a:off x="0" y="0"/>
          <a:ext cx="0" cy="0"/>
          <a:chOff x="0" y="0"/>
          <a:chExt cx="0" cy="0"/>
        </a:xfrm>
      </p:grpSpPr>
      <p:sp>
        <p:nvSpPr>
          <p:cNvPr id="1702" name="Google Shape;1702;g3bdb5eda10_0_20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3" name="Google Shape;1703;g3bdb5eda10_0_20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04" name="Google Shape;1704;g3bdb5eda10_0_20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9" name="Shape 1709"/>
        <p:cNvGrpSpPr/>
        <p:nvPr/>
      </p:nvGrpSpPr>
      <p:grpSpPr>
        <a:xfrm>
          <a:off x="0" y="0"/>
          <a:ext cx="0" cy="0"/>
          <a:chOff x="0" y="0"/>
          <a:chExt cx="0" cy="0"/>
        </a:xfrm>
      </p:grpSpPr>
      <p:sp>
        <p:nvSpPr>
          <p:cNvPr id="1710" name="Google Shape;1710;g3bdb5eda10_0_203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711" name="Google Shape;1711;g3bdb5eda10_0_2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2" name="Google Shape;1712;g3bdb5eda10_0_2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1714835b58_2_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1714835b58_2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3f46c1d96e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f46c1d96e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205" name="Google Shape;205;g3f46c1d96e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7" name="Shape 1717"/>
        <p:cNvGrpSpPr/>
        <p:nvPr/>
      </p:nvGrpSpPr>
      <p:grpSpPr>
        <a:xfrm>
          <a:off x="0" y="0"/>
          <a:ext cx="0" cy="0"/>
          <a:chOff x="0" y="0"/>
          <a:chExt cx="0" cy="0"/>
        </a:xfrm>
      </p:grpSpPr>
      <p:sp>
        <p:nvSpPr>
          <p:cNvPr id="1718" name="Google Shape;1718;g3bdb5eda10_0_2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9" name="Google Shape;1719;g3bdb5eda10_0_20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20" name="Google Shape;1720;g3bdb5eda10_0_20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0" name="Shape 1730"/>
        <p:cNvGrpSpPr/>
        <p:nvPr/>
      </p:nvGrpSpPr>
      <p:grpSpPr>
        <a:xfrm>
          <a:off x="0" y="0"/>
          <a:ext cx="0" cy="0"/>
          <a:chOff x="0" y="0"/>
          <a:chExt cx="0" cy="0"/>
        </a:xfrm>
      </p:grpSpPr>
      <p:sp>
        <p:nvSpPr>
          <p:cNvPr id="1731" name="Google Shape;1731;g3bdb5eda10_0_20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2" name="Google Shape;1732;g3bdb5eda10_0_20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33" name="Google Shape;1733;g3bdb5eda10_0_20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8" name="Shape 1738"/>
        <p:cNvGrpSpPr/>
        <p:nvPr/>
      </p:nvGrpSpPr>
      <p:grpSpPr>
        <a:xfrm>
          <a:off x="0" y="0"/>
          <a:ext cx="0" cy="0"/>
          <a:chOff x="0" y="0"/>
          <a:chExt cx="0" cy="0"/>
        </a:xfrm>
      </p:grpSpPr>
      <p:sp>
        <p:nvSpPr>
          <p:cNvPr id="1739" name="Google Shape;1739;g3bdb5eda10_0_20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0" name="Google Shape;1740;g3bdb5eda10_0_20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41" name="Google Shape;1741;g3bdb5eda10_0_20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6" name="Shape 1746"/>
        <p:cNvGrpSpPr/>
        <p:nvPr/>
      </p:nvGrpSpPr>
      <p:grpSpPr>
        <a:xfrm>
          <a:off x="0" y="0"/>
          <a:ext cx="0" cy="0"/>
          <a:chOff x="0" y="0"/>
          <a:chExt cx="0" cy="0"/>
        </a:xfrm>
      </p:grpSpPr>
      <p:sp>
        <p:nvSpPr>
          <p:cNvPr id="1747" name="Google Shape;1747;g3bdb5eda10_0_2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8" name="Google Shape;1748;g3bdb5eda10_0_2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49" name="Google Shape;1749;g3bdb5eda10_0_20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5" name="Shape 1755"/>
        <p:cNvGrpSpPr/>
        <p:nvPr/>
      </p:nvGrpSpPr>
      <p:grpSpPr>
        <a:xfrm>
          <a:off x="0" y="0"/>
          <a:ext cx="0" cy="0"/>
          <a:chOff x="0" y="0"/>
          <a:chExt cx="0" cy="0"/>
        </a:xfrm>
      </p:grpSpPr>
      <p:sp>
        <p:nvSpPr>
          <p:cNvPr id="1756" name="Google Shape;1756;g3bdb5eda10_0_20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7" name="Google Shape;1757;g3bdb5eda10_0_20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58" name="Google Shape;1758;g3bdb5eda10_0_20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3" name="Shape 1763"/>
        <p:cNvGrpSpPr/>
        <p:nvPr/>
      </p:nvGrpSpPr>
      <p:grpSpPr>
        <a:xfrm>
          <a:off x="0" y="0"/>
          <a:ext cx="0" cy="0"/>
          <a:chOff x="0" y="0"/>
          <a:chExt cx="0" cy="0"/>
        </a:xfrm>
      </p:grpSpPr>
      <p:sp>
        <p:nvSpPr>
          <p:cNvPr id="1764" name="Google Shape;1764;g3bdb5eda10_0_2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5" name="Google Shape;1765;g3bdb5eda10_0_2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766" name="Google Shape;1766;g3bdb5eda10_0_2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1" name="Shape 1771"/>
        <p:cNvGrpSpPr/>
        <p:nvPr/>
      </p:nvGrpSpPr>
      <p:grpSpPr>
        <a:xfrm>
          <a:off x="0" y="0"/>
          <a:ext cx="0" cy="0"/>
          <a:chOff x="0" y="0"/>
          <a:chExt cx="0" cy="0"/>
        </a:xfrm>
      </p:grpSpPr>
      <p:sp>
        <p:nvSpPr>
          <p:cNvPr id="1772" name="Google Shape;1772;g3bdb5eda10_0_2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3" name="Google Shape;1773;g3bdb5eda10_0_2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1774" name="Google Shape;1774;g3bdb5eda10_0_2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9" name="Shape 1779"/>
        <p:cNvGrpSpPr/>
        <p:nvPr/>
      </p:nvGrpSpPr>
      <p:grpSpPr>
        <a:xfrm>
          <a:off x="0" y="0"/>
          <a:ext cx="0" cy="0"/>
          <a:chOff x="0" y="0"/>
          <a:chExt cx="0" cy="0"/>
        </a:xfrm>
      </p:grpSpPr>
      <p:sp>
        <p:nvSpPr>
          <p:cNvPr id="1780" name="Google Shape;1780;g3bdb5eda10_0_2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1" name="Google Shape;1781;g3bdb5eda10_0_2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82" name="Google Shape;1782;g3bdb5eda10_0_2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8" name="Shape 1788"/>
        <p:cNvGrpSpPr/>
        <p:nvPr/>
      </p:nvGrpSpPr>
      <p:grpSpPr>
        <a:xfrm>
          <a:off x="0" y="0"/>
          <a:ext cx="0" cy="0"/>
          <a:chOff x="0" y="0"/>
          <a:chExt cx="0" cy="0"/>
        </a:xfrm>
      </p:grpSpPr>
      <p:sp>
        <p:nvSpPr>
          <p:cNvPr id="1789" name="Google Shape;1789;g3bdb5eda10_0_2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0" name="Google Shape;1790;g3bdb5eda10_0_2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91" name="Google Shape;1791;g3bdb5eda10_0_2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7" name="Shape 1797"/>
        <p:cNvGrpSpPr/>
        <p:nvPr/>
      </p:nvGrpSpPr>
      <p:grpSpPr>
        <a:xfrm>
          <a:off x="0" y="0"/>
          <a:ext cx="0" cy="0"/>
          <a:chOff x="0" y="0"/>
          <a:chExt cx="0" cy="0"/>
        </a:xfrm>
      </p:grpSpPr>
      <p:sp>
        <p:nvSpPr>
          <p:cNvPr id="1798" name="Google Shape;1798;g3bdb5eda10_0_21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g3bdb5eda10_0_2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3bdb5eda10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3bdb5eda10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213" name="Google Shape;213;g3bdb5eda10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4" name="Shape 1804"/>
        <p:cNvGrpSpPr/>
        <p:nvPr/>
      </p:nvGrpSpPr>
      <p:grpSpPr>
        <a:xfrm>
          <a:off x="0" y="0"/>
          <a:ext cx="0" cy="0"/>
          <a:chOff x="0" y="0"/>
          <a:chExt cx="0" cy="0"/>
        </a:xfrm>
      </p:grpSpPr>
      <p:sp>
        <p:nvSpPr>
          <p:cNvPr id="1805" name="Google Shape;1805;g3bdb5eda10_0_2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g3bdb5eda10_0_2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1" name="Shape 1811"/>
        <p:cNvGrpSpPr/>
        <p:nvPr/>
      </p:nvGrpSpPr>
      <p:grpSpPr>
        <a:xfrm>
          <a:off x="0" y="0"/>
          <a:ext cx="0" cy="0"/>
          <a:chOff x="0" y="0"/>
          <a:chExt cx="0" cy="0"/>
        </a:xfrm>
      </p:grpSpPr>
      <p:sp>
        <p:nvSpPr>
          <p:cNvPr id="1812" name="Google Shape;1812;g3bdb5eda10_0_21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g3bdb5eda10_0_2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9" name="Shape 1819"/>
        <p:cNvGrpSpPr/>
        <p:nvPr/>
      </p:nvGrpSpPr>
      <p:grpSpPr>
        <a:xfrm>
          <a:off x="0" y="0"/>
          <a:ext cx="0" cy="0"/>
          <a:chOff x="0" y="0"/>
          <a:chExt cx="0" cy="0"/>
        </a:xfrm>
      </p:grpSpPr>
      <p:sp>
        <p:nvSpPr>
          <p:cNvPr id="1820" name="Google Shape;1820;g42d7d0868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g42d7d0868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1" name="Shape 1831"/>
        <p:cNvGrpSpPr/>
        <p:nvPr/>
      </p:nvGrpSpPr>
      <p:grpSpPr>
        <a:xfrm>
          <a:off x="0" y="0"/>
          <a:ext cx="0" cy="0"/>
          <a:chOff x="0" y="0"/>
          <a:chExt cx="0" cy="0"/>
        </a:xfrm>
      </p:grpSpPr>
      <p:sp>
        <p:nvSpPr>
          <p:cNvPr id="1832" name="Google Shape;1832;g42d7d0868f_0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g42d7d0868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7" name="Shape 1837"/>
        <p:cNvGrpSpPr/>
        <p:nvPr/>
      </p:nvGrpSpPr>
      <p:grpSpPr>
        <a:xfrm>
          <a:off x="0" y="0"/>
          <a:ext cx="0" cy="0"/>
          <a:chOff x="0" y="0"/>
          <a:chExt cx="0" cy="0"/>
        </a:xfrm>
      </p:grpSpPr>
      <p:sp>
        <p:nvSpPr>
          <p:cNvPr id="1838" name="Google Shape;1838;g42d7d0868f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839" name="Google Shape;1839;g42d7d0868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0" name="Google Shape;1840;g42d7d0868f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5" name="Shape 1855"/>
        <p:cNvGrpSpPr/>
        <p:nvPr/>
      </p:nvGrpSpPr>
      <p:grpSpPr>
        <a:xfrm>
          <a:off x="0" y="0"/>
          <a:ext cx="0" cy="0"/>
          <a:chOff x="0" y="0"/>
          <a:chExt cx="0" cy="0"/>
        </a:xfrm>
      </p:grpSpPr>
      <p:sp>
        <p:nvSpPr>
          <p:cNvPr id="1856" name="Google Shape;1856;g42d7d0868f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857" name="Google Shape;1857;g42d7d0868f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8" name="Google Shape;1858;g42d7d0868f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6" name="Shape 1876"/>
        <p:cNvGrpSpPr/>
        <p:nvPr/>
      </p:nvGrpSpPr>
      <p:grpSpPr>
        <a:xfrm>
          <a:off x="0" y="0"/>
          <a:ext cx="0" cy="0"/>
          <a:chOff x="0" y="0"/>
          <a:chExt cx="0" cy="0"/>
        </a:xfrm>
      </p:grpSpPr>
      <p:sp>
        <p:nvSpPr>
          <p:cNvPr id="1877" name="Google Shape;1877;g42d7d0868f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878" name="Google Shape;1878;g42d7d0868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9" name="Google Shape;1879;g42d7d0868f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2" name="Shape 1902"/>
        <p:cNvGrpSpPr/>
        <p:nvPr/>
      </p:nvGrpSpPr>
      <p:grpSpPr>
        <a:xfrm>
          <a:off x="0" y="0"/>
          <a:ext cx="0" cy="0"/>
          <a:chOff x="0" y="0"/>
          <a:chExt cx="0" cy="0"/>
        </a:xfrm>
      </p:grpSpPr>
      <p:sp>
        <p:nvSpPr>
          <p:cNvPr id="1903" name="Google Shape;1903;g42d7d0868f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04" name="Google Shape;1904;g42d7d0868f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5" name="Google Shape;1905;g42d7d0868f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2" name="Shape 1932"/>
        <p:cNvGrpSpPr/>
        <p:nvPr/>
      </p:nvGrpSpPr>
      <p:grpSpPr>
        <a:xfrm>
          <a:off x="0" y="0"/>
          <a:ext cx="0" cy="0"/>
          <a:chOff x="0" y="0"/>
          <a:chExt cx="0" cy="0"/>
        </a:xfrm>
      </p:grpSpPr>
      <p:sp>
        <p:nvSpPr>
          <p:cNvPr id="1933" name="Google Shape;1933;g42d7d0868f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34" name="Google Shape;1934;g42d7d0868f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5" name="Google Shape;1935;g42d7d0868f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1" name="Shape 1971"/>
        <p:cNvGrpSpPr/>
        <p:nvPr/>
      </p:nvGrpSpPr>
      <p:grpSpPr>
        <a:xfrm>
          <a:off x="0" y="0"/>
          <a:ext cx="0" cy="0"/>
          <a:chOff x="0" y="0"/>
          <a:chExt cx="0" cy="0"/>
        </a:xfrm>
      </p:grpSpPr>
      <p:sp>
        <p:nvSpPr>
          <p:cNvPr id="1972" name="Google Shape;1972;g42d7d0868f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73" name="Google Shape;1973;g42d7d0868f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4" name="Google Shape;1974;g42d7d0868f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3bdb5eda10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bdb5eda10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221" name="Google Shape;221;g3bdb5eda10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9" name="Shape 1979"/>
        <p:cNvGrpSpPr/>
        <p:nvPr/>
      </p:nvGrpSpPr>
      <p:grpSpPr>
        <a:xfrm>
          <a:off x="0" y="0"/>
          <a:ext cx="0" cy="0"/>
          <a:chOff x="0" y="0"/>
          <a:chExt cx="0" cy="0"/>
        </a:xfrm>
      </p:grpSpPr>
      <p:sp>
        <p:nvSpPr>
          <p:cNvPr id="1980" name="Google Shape;1980;g42d7d0868f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81" name="Google Shape;1981;g42d7d0868f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2" name="Google Shape;1982;g42d7d0868f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8" name="Shape 1988"/>
        <p:cNvGrpSpPr/>
        <p:nvPr/>
      </p:nvGrpSpPr>
      <p:grpSpPr>
        <a:xfrm>
          <a:off x="0" y="0"/>
          <a:ext cx="0" cy="0"/>
          <a:chOff x="0" y="0"/>
          <a:chExt cx="0" cy="0"/>
        </a:xfrm>
      </p:grpSpPr>
      <p:sp>
        <p:nvSpPr>
          <p:cNvPr id="1989" name="Google Shape;1989;g42d7d0868f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990" name="Google Shape;1990;g42d7d0868f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1" name="Google Shape;1991;g42d7d0868f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8" name="Shape 1998"/>
        <p:cNvGrpSpPr/>
        <p:nvPr/>
      </p:nvGrpSpPr>
      <p:grpSpPr>
        <a:xfrm>
          <a:off x="0" y="0"/>
          <a:ext cx="0" cy="0"/>
          <a:chOff x="0" y="0"/>
          <a:chExt cx="0" cy="0"/>
        </a:xfrm>
      </p:grpSpPr>
      <p:sp>
        <p:nvSpPr>
          <p:cNvPr id="1999" name="Google Shape;1999;g42d7d0868f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000" name="Google Shape;2000;g42d7d0868f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1" name="Google Shape;2001;g42d7d0868f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6" name="Shape 2006"/>
        <p:cNvGrpSpPr/>
        <p:nvPr/>
      </p:nvGrpSpPr>
      <p:grpSpPr>
        <a:xfrm>
          <a:off x="0" y="0"/>
          <a:ext cx="0" cy="0"/>
          <a:chOff x="0" y="0"/>
          <a:chExt cx="0" cy="0"/>
        </a:xfrm>
      </p:grpSpPr>
      <p:sp>
        <p:nvSpPr>
          <p:cNvPr id="2007" name="Google Shape;2007;g42d7d0868f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008" name="Google Shape;2008;g42d7d0868f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9" name="Google Shape;2009;g42d7d0868f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4" name="Shape 2014"/>
        <p:cNvGrpSpPr/>
        <p:nvPr/>
      </p:nvGrpSpPr>
      <p:grpSpPr>
        <a:xfrm>
          <a:off x="0" y="0"/>
          <a:ext cx="0" cy="0"/>
          <a:chOff x="0" y="0"/>
          <a:chExt cx="0" cy="0"/>
        </a:xfrm>
      </p:grpSpPr>
      <p:sp>
        <p:nvSpPr>
          <p:cNvPr id="2015" name="Google Shape;2015;g42d7d0868f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016" name="Google Shape;2016;g42d7d0868f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7" name="Google Shape;2017;g42d7d0868f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2" name="Shape 2022"/>
        <p:cNvGrpSpPr/>
        <p:nvPr/>
      </p:nvGrpSpPr>
      <p:grpSpPr>
        <a:xfrm>
          <a:off x="0" y="0"/>
          <a:ext cx="0" cy="0"/>
          <a:chOff x="0" y="0"/>
          <a:chExt cx="0" cy="0"/>
        </a:xfrm>
      </p:grpSpPr>
      <p:sp>
        <p:nvSpPr>
          <p:cNvPr id="2023" name="Google Shape;2023;g42d7d0868f_0_1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g42d7d0868f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9" name="Shape 2029"/>
        <p:cNvGrpSpPr/>
        <p:nvPr/>
      </p:nvGrpSpPr>
      <p:grpSpPr>
        <a:xfrm>
          <a:off x="0" y="0"/>
          <a:ext cx="0" cy="0"/>
          <a:chOff x="0" y="0"/>
          <a:chExt cx="0" cy="0"/>
        </a:xfrm>
      </p:grpSpPr>
      <p:sp>
        <p:nvSpPr>
          <p:cNvPr id="2030" name="Google Shape;2030;g3bdb5eda10_0_2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1" name="Google Shape;2031;g3bdb5eda10_0_2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32" name="Google Shape;2032;g3bdb5eda10_0_2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2" name="Shape 2042"/>
        <p:cNvGrpSpPr/>
        <p:nvPr/>
      </p:nvGrpSpPr>
      <p:grpSpPr>
        <a:xfrm>
          <a:off x="0" y="0"/>
          <a:ext cx="0" cy="0"/>
          <a:chOff x="0" y="0"/>
          <a:chExt cx="0" cy="0"/>
        </a:xfrm>
      </p:grpSpPr>
      <p:sp>
        <p:nvSpPr>
          <p:cNvPr id="2043" name="Google Shape;2043;g3bdb5eda10_0_21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g3bdb5eda10_0_2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9" name="Shape 2049"/>
        <p:cNvGrpSpPr/>
        <p:nvPr/>
      </p:nvGrpSpPr>
      <p:grpSpPr>
        <a:xfrm>
          <a:off x="0" y="0"/>
          <a:ext cx="0" cy="0"/>
          <a:chOff x="0" y="0"/>
          <a:chExt cx="0" cy="0"/>
        </a:xfrm>
      </p:grpSpPr>
      <p:sp>
        <p:nvSpPr>
          <p:cNvPr id="2050" name="Google Shape;2050;g3bdb5eda10_0_21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g3bdb5eda10_0_2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6" name="Shape 2056"/>
        <p:cNvGrpSpPr/>
        <p:nvPr/>
      </p:nvGrpSpPr>
      <p:grpSpPr>
        <a:xfrm>
          <a:off x="0" y="0"/>
          <a:ext cx="0" cy="0"/>
          <a:chOff x="0" y="0"/>
          <a:chExt cx="0" cy="0"/>
        </a:xfrm>
      </p:grpSpPr>
      <p:sp>
        <p:nvSpPr>
          <p:cNvPr id="2057" name="Google Shape;2057;g3bdb5eda10_0_22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g3bdb5eda10_0_2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f46c1d96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f46c1d96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229" name="Google Shape;229;g3f46c1d96e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4" name="Shape 2064"/>
        <p:cNvGrpSpPr/>
        <p:nvPr/>
      </p:nvGrpSpPr>
      <p:grpSpPr>
        <a:xfrm>
          <a:off x="0" y="0"/>
          <a:ext cx="0" cy="0"/>
          <a:chOff x="0" y="0"/>
          <a:chExt cx="0" cy="0"/>
        </a:xfrm>
      </p:grpSpPr>
      <p:sp>
        <p:nvSpPr>
          <p:cNvPr id="2065" name="Google Shape;2065;g3bdb5eda10_0_22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g3bdb5eda10_0_2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3" name="Shape 2073"/>
        <p:cNvGrpSpPr/>
        <p:nvPr/>
      </p:nvGrpSpPr>
      <p:grpSpPr>
        <a:xfrm>
          <a:off x="0" y="0"/>
          <a:ext cx="0" cy="0"/>
          <a:chOff x="0" y="0"/>
          <a:chExt cx="0" cy="0"/>
        </a:xfrm>
      </p:grpSpPr>
      <p:sp>
        <p:nvSpPr>
          <p:cNvPr id="2074" name="Google Shape;2074;g3bdb5eda10_0_22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g3bdb5eda10_0_2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0" name="Shape 2080"/>
        <p:cNvGrpSpPr/>
        <p:nvPr/>
      </p:nvGrpSpPr>
      <p:grpSpPr>
        <a:xfrm>
          <a:off x="0" y="0"/>
          <a:ext cx="0" cy="0"/>
          <a:chOff x="0" y="0"/>
          <a:chExt cx="0" cy="0"/>
        </a:xfrm>
      </p:grpSpPr>
      <p:sp>
        <p:nvSpPr>
          <p:cNvPr id="2081" name="Google Shape;2081;g3bdb5eda10_0_22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g3bdb5eda10_0_2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9" name="Shape 2089"/>
        <p:cNvGrpSpPr/>
        <p:nvPr/>
      </p:nvGrpSpPr>
      <p:grpSpPr>
        <a:xfrm>
          <a:off x="0" y="0"/>
          <a:ext cx="0" cy="0"/>
          <a:chOff x="0" y="0"/>
          <a:chExt cx="0" cy="0"/>
        </a:xfrm>
      </p:grpSpPr>
      <p:sp>
        <p:nvSpPr>
          <p:cNvPr id="2090" name="Google Shape;2090;g3bdb5eda10_0_22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g3bdb5eda10_0_2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6" name="Shape 2096"/>
        <p:cNvGrpSpPr/>
        <p:nvPr/>
      </p:nvGrpSpPr>
      <p:grpSpPr>
        <a:xfrm>
          <a:off x="0" y="0"/>
          <a:ext cx="0" cy="0"/>
          <a:chOff x="0" y="0"/>
          <a:chExt cx="0" cy="0"/>
        </a:xfrm>
      </p:grpSpPr>
      <p:sp>
        <p:nvSpPr>
          <p:cNvPr id="2097" name="Google Shape;2097;g3bdb5eda10_0_22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g3bdb5eda10_0_2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6" name="Shape 2106"/>
        <p:cNvGrpSpPr/>
        <p:nvPr/>
      </p:nvGrpSpPr>
      <p:grpSpPr>
        <a:xfrm>
          <a:off x="0" y="0"/>
          <a:ext cx="0" cy="0"/>
          <a:chOff x="0" y="0"/>
          <a:chExt cx="0" cy="0"/>
        </a:xfrm>
      </p:grpSpPr>
      <p:sp>
        <p:nvSpPr>
          <p:cNvPr id="2107" name="Google Shape;2107;g3bdb5eda10_0_22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g3bdb5eda10_0_2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3" name="Shape 2113"/>
        <p:cNvGrpSpPr/>
        <p:nvPr/>
      </p:nvGrpSpPr>
      <p:grpSpPr>
        <a:xfrm>
          <a:off x="0" y="0"/>
          <a:ext cx="0" cy="0"/>
          <a:chOff x="0" y="0"/>
          <a:chExt cx="0" cy="0"/>
        </a:xfrm>
      </p:grpSpPr>
      <p:sp>
        <p:nvSpPr>
          <p:cNvPr id="2114" name="Google Shape;2114;g3bdb5eda10_0_22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g3bdb5eda10_0_2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0" name="Shape 2120"/>
        <p:cNvGrpSpPr/>
        <p:nvPr/>
      </p:nvGrpSpPr>
      <p:grpSpPr>
        <a:xfrm>
          <a:off x="0" y="0"/>
          <a:ext cx="0" cy="0"/>
          <a:chOff x="0" y="0"/>
          <a:chExt cx="0" cy="0"/>
        </a:xfrm>
      </p:grpSpPr>
      <p:sp>
        <p:nvSpPr>
          <p:cNvPr id="2121" name="Google Shape;2121;g3bdb5eda10_0_22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g3bdb5eda10_0_2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7" name="Shape 2127"/>
        <p:cNvGrpSpPr/>
        <p:nvPr/>
      </p:nvGrpSpPr>
      <p:grpSpPr>
        <a:xfrm>
          <a:off x="0" y="0"/>
          <a:ext cx="0" cy="0"/>
          <a:chOff x="0" y="0"/>
          <a:chExt cx="0" cy="0"/>
        </a:xfrm>
      </p:grpSpPr>
      <p:sp>
        <p:nvSpPr>
          <p:cNvPr id="2128" name="Google Shape;2128;g3bdb5eda10_0_2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9" name="Google Shape;2129;g3bdb5eda10_0_2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2130" name="Google Shape;2130;g3bdb5eda10_0_2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0" name="Shape 2140"/>
        <p:cNvGrpSpPr/>
        <p:nvPr/>
      </p:nvGrpSpPr>
      <p:grpSpPr>
        <a:xfrm>
          <a:off x="0" y="0"/>
          <a:ext cx="0" cy="0"/>
          <a:chOff x="0" y="0"/>
          <a:chExt cx="0" cy="0"/>
        </a:xfrm>
      </p:grpSpPr>
      <p:sp>
        <p:nvSpPr>
          <p:cNvPr id="2141" name="Google Shape;2141;g3bdb5eda10_0_2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2" name="Google Shape;2142;g3bdb5eda10_0_2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2143" name="Google Shape;2143;g3bdb5eda10_0_2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bdb5eda10_0_1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bdb5eda10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8" name="Shape 2148"/>
        <p:cNvGrpSpPr/>
        <p:nvPr/>
      </p:nvGrpSpPr>
      <p:grpSpPr>
        <a:xfrm>
          <a:off x="0" y="0"/>
          <a:ext cx="0" cy="0"/>
          <a:chOff x="0" y="0"/>
          <a:chExt cx="0" cy="0"/>
        </a:xfrm>
      </p:grpSpPr>
      <p:sp>
        <p:nvSpPr>
          <p:cNvPr id="2149" name="Google Shape;2149;g3bdb5eda10_0_2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0" name="Google Shape;2150;g3bdb5eda10_0_2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2151" name="Google Shape;2151;g3bdb5eda10_0_2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6" name="Shape 2156"/>
        <p:cNvGrpSpPr/>
        <p:nvPr/>
      </p:nvGrpSpPr>
      <p:grpSpPr>
        <a:xfrm>
          <a:off x="0" y="0"/>
          <a:ext cx="0" cy="0"/>
          <a:chOff x="0" y="0"/>
          <a:chExt cx="0" cy="0"/>
        </a:xfrm>
      </p:grpSpPr>
      <p:sp>
        <p:nvSpPr>
          <p:cNvPr id="2157" name="Google Shape;2157;g3bdb5eda10_0_22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g3bdb5eda10_0_2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3" name="Shape 2163"/>
        <p:cNvGrpSpPr/>
        <p:nvPr/>
      </p:nvGrpSpPr>
      <p:grpSpPr>
        <a:xfrm>
          <a:off x="0" y="0"/>
          <a:ext cx="0" cy="0"/>
          <a:chOff x="0" y="0"/>
          <a:chExt cx="0" cy="0"/>
        </a:xfrm>
      </p:grpSpPr>
      <p:sp>
        <p:nvSpPr>
          <p:cNvPr id="2164" name="Google Shape;2164;g3f46c1d96e_0_42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65" name="Google Shape;2165;g3f46c1d96e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6" name="Google Shape;2166;g3f46c1d96e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3" name="Shape 2173"/>
        <p:cNvGrpSpPr/>
        <p:nvPr/>
      </p:nvGrpSpPr>
      <p:grpSpPr>
        <a:xfrm>
          <a:off x="0" y="0"/>
          <a:ext cx="0" cy="0"/>
          <a:chOff x="0" y="0"/>
          <a:chExt cx="0" cy="0"/>
        </a:xfrm>
      </p:grpSpPr>
      <p:sp>
        <p:nvSpPr>
          <p:cNvPr id="2174" name="Google Shape;2174;g3f46c1d96e_0_45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75" name="Google Shape;2175;g3f46c1d96e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6" name="Google Shape;2176;g3f46c1d96e_0_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3" name="Shape 2183"/>
        <p:cNvGrpSpPr/>
        <p:nvPr/>
      </p:nvGrpSpPr>
      <p:grpSpPr>
        <a:xfrm>
          <a:off x="0" y="0"/>
          <a:ext cx="0" cy="0"/>
          <a:chOff x="0" y="0"/>
          <a:chExt cx="0" cy="0"/>
        </a:xfrm>
      </p:grpSpPr>
      <p:sp>
        <p:nvSpPr>
          <p:cNvPr id="2184" name="Google Shape;2184;g3f46c1d96e_0_45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85" name="Google Shape;2185;g3f46c1d96e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6" name="Google Shape;2186;g3f46c1d96e_0_4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5" name="Shape 2195"/>
        <p:cNvGrpSpPr/>
        <p:nvPr/>
      </p:nvGrpSpPr>
      <p:grpSpPr>
        <a:xfrm>
          <a:off x="0" y="0"/>
          <a:ext cx="0" cy="0"/>
          <a:chOff x="0" y="0"/>
          <a:chExt cx="0" cy="0"/>
        </a:xfrm>
      </p:grpSpPr>
      <p:sp>
        <p:nvSpPr>
          <p:cNvPr id="2196" name="Google Shape;2196;g3f46c1d96e_0_47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97" name="Google Shape;2197;g3f46c1d96e_0_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8" name="Google Shape;2198;g3f46c1d96e_0_4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9" name="Shape 2209"/>
        <p:cNvGrpSpPr/>
        <p:nvPr/>
      </p:nvGrpSpPr>
      <p:grpSpPr>
        <a:xfrm>
          <a:off x="0" y="0"/>
          <a:ext cx="0" cy="0"/>
          <a:chOff x="0" y="0"/>
          <a:chExt cx="0" cy="0"/>
        </a:xfrm>
      </p:grpSpPr>
      <p:sp>
        <p:nvSpPr>
          <p:cNvPr id="2210" name="Google Shape;2210;g3bdb5eda10_0_23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g3bdb5eda10_0_2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6" name="Shape 2216"/>
        <p:cNvGrpSpPr/>
        <p:nvPr/>
      </p:nvGrpSpPr>
      <p:grpSpPr>
        <a:xfrm>
          <a:off x="0" y="0"/>
          <a:ext cx="0" cy="0"/>
          <a:chOff x="0" y="0"/>
          <a:chExt cx="0" cy="0"/>
        </a:xfrm>
      </p:grpSpPr>
      <p:sp>
        <p:nvSpPr>
          <p:cNvPr id="2217" name="Google Shape;2217;g3bdb5eda10_0_2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8" name="Google Shape;2218;g3bdb5eda10_0_2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19" name="Google Shape;2219;g3bdb5eda10_0_23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4" name="Shape 2224"/>
        <p:cNvGrpSpPr/>
        <p:nvPr/>
      </p:nvGrpSpPr>
      <p:grpSpPr>
        <a:xfrm>
          <a:off x="0" y="0"/>
          <a:ext cx="0" cy="0"/>
          <a:chOff x="0" y="0"/>
          <a:chExt cx="0" cy="0"/>
        </a:xfrm>
      </p:grpSpPr>
      <p:sp>
        <p:nvSpPr>
          <p:cNvPr id="2225" name="Google Shape;2225;g3bdb5eda10_0_23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g3bdb5eda10_0_2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1" name="Shape 2231"/>
        <p:cNvGrpSpPr/>
        <p:nvPr/>
      </p:nvGrpSpPr>
      <p:grpSpPr>
        <a:xfrm>
          <a:off x="0" y="0"/>
          <a:ext cx="0" cy="0"/>
          <a:chOff x="0" y="0"/>
          <a:chExt cx="0" cy="0"/>
        </a:xfrm>
      </p:grpSpPr>
      <p:sp>
        <p:nvSpPr>
          <p:cNvPr id="2232" name="Google Shape;2232;g176dd50fb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3" name="Google Shape;2233;g176dd50fbd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34" name="Google Shape;2234;g176dd50fbd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3bdb5eda10_0_1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bdb5eda10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bdb5eda10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bdb5eda10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Google Shape;251;g3bdb5eda10_0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3bdb5eda10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bdb5eda10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64" name="Google Shape;264;g3bdb5eda10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3bdb5eda10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bdb5eda10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272" name="Google Shape;272;g3bdb5eda10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3bdb5eda10_0_1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bdb5eda10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239eed8d4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4239eed8d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3bdb5eda10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bdb5eda10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287" name="Google Shape;287;g3bdb5eda10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3bdb5eda10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3bdb5eda10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7" name="Google Shape;297;g3bdb5eda10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3bdb5eda10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04" name="Google Shape;304;g3bdb5eda10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g3bdb5eda10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3bdb5eda10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12" name="Google Shape;312;g3bdb5eda10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g3bdb5eda10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3bdb5eda10_0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21" name="Google Shape;321;g3bdb5eda10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g3bdb5eda10_0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3bdb5eda10_0_2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29" name="Google Shape;329;g3bdb5eda10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g3bdb5eda10_0_2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3bdb5eda10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bdb5eda10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8" name="Google Shape;338;g3bdb5eda10_0_2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3bdb5eda10_0_2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45" name="Google Shape;345;g3bdb5eda10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g3bdb5eda10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3bdb5eda10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bdb5eda10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6" name="Google Shape;356;g3bdb5eda10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3bdb5eda10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bdb5eda10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64" name="Google Shape;364;g3bdb5eda10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239eed8d4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4239eed8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3bdb5eda10_0_3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bdb5eda10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bdb5eda10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bdb5eda10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9" name="Google Shape;379;g3bdb5eda10_0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bdb5eda10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86" name="Google Shape;386;g3bdb5eda10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g3bdb5eda10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3bdb5eda10_0_3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3bdb5eda10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3bdb5eda10_0_3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bdb5eda10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bdb5eda10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3bdb5eda10_0_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6" name="Google Shape;426;g3bdb5eda10_0_3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3bdb5eda10_0_3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3bdb5eda10_0_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3bdb5eda10_0_37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40" name="Google Shape;440;g3bdb5eda10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g3bdb5eda10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bdb5eda10_0_3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bdb5eda10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3bdb5eda10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3bdb5eda10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6" name="Google Shape;456;g3bdb5eda10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1714835b58_2_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1714835b58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3bdb5eda10_0_4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64" name="Google Shape;464;g3bdb5eda10_0_4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5" name="Google Shape;465;g3bdb5eda10_0_4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3bdb5eda10_0_4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bdb5eda10_0_4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bdb5eda10_0_5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79" name="Google Shape;479;g3bdb5eda10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0" name="Google Shape;480;g3bdb5eda10_0_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3bdb5eda10_0_5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87" name="Google Shape;487;g3bdb5eda10_0_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g3bdb5eda10_0_5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3bdb5eda10_0_5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3bdb5eda10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3bdb5eda10_0_5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bdb5eda10_0_5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3bdb5eda10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3bdb5eda10_0_5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latin typeface="Arial"/>
              <a:ea typeface="Arial"/>
              <a:cs typeface="Arial"/>
              <a:sym typeface="Arial"/>
            </a:endParaRPr>
          </a:p>
        </p:txBody>
      </p:sp>
      <p:sp>
        <p:nvSpPr>
          <p:cNvPr id="515" name="Google Shape;515;g3bdb5eda10_0_5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1714835b58_2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1714835b58_2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very important to always use the chart in the Pub 4012 to determine the number of qualifying persons. The IRS requires that we use these charts to determine filing. A taxpayer may think they already know what filing status they should use, but these questions will help you accurately determine the most advantageous allowable filing status for the taxpayer.</a:t>
            </a:r>
            <a:endParaRPr b="0" i="0" sz="1200" u="none" cap="none" strike="noStrike">
              <a:solidFill>
                <a:schemeClr val="dk1"/>
              </a:solidFill>
              <a:latin typeface="Calibri"/>
              <a:ea typeface="Calibri"/>
              <a:cs typeface="Calibri"/>
              <a:sym typeface="Calibri"/>
            </a:endParaRPr>
          </a:p>
        </p:txBody>
      </p:sp>
      <p:sp>
        <p:nvSpPr>
          <p:cNvPr id="523" name="Google Shape;523;g1714835b58_2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3bdb5eda10_0_6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30" name="Google Shape;530;g3bdb5eda10_0_6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1" name="Google Shape;531;g3bdb5eda10_0_6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3bdb5eda10_0_6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40" name="Google Shape;540;g3bdb5eda10_0_6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1" name="Google Shape;541;g3bdb5eda10_0_6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1714835b58_2_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1714835b58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3bdb5eda10_0_6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49" name="Google Shape;549;g3bdb5eda10_0_6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0" name="Google Shape;550;g3bdb5eda10_0_6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3bdb5eda10_0_6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57" name="Google Shape;557;g3bdb5eda10_0_6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8" name="Google Shape;558;g3bdb5eda10_0_6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3bdb5eda10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3bdb5eda10_0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9" name="Google Shape;569;g3bdb5eda10_0_6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1714835b58_2_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1714835b58_2_6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Sometimes MFS is chosen when one spouse does not want to be responsible for the other spouse’s tax obligations or filing separately may result in a lower total tax. But this rarely happens!</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Sometimes to avoid an offset of their refund against their spouse’s outstanding debts (child support, student loans…)</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There may be a more advantageous way for the taxpayer to file (with the Injured Spouse Form), which can be filed with a joint return but relieve the “injured spouse” of the debts from other spouse, allowing them to keep their portion of the refund</a:t>
            </a:r>
            <a:endParaRPr b="0" i="0" sz="1200" u="none" cap="none" strike="noStrike">
              <a:solidFill>
                <a:schemeClr val="dk1"/>
              </a:solidFill>
              <a:latin typeface="Calibri"/>
              <a:ea typeface="Calibri"/>
              <a:cs typeface="Calibri"/>
              <a:sym typeface="Calibri"/>
            </a:endParaRPr>
          </a:p>
        </p:txBody>
      </p:sp>
      <p:sp>
        <p:nvSpPr>
          <p:cNvPr id="577" name="Google Shape;577;g1714835b58_2_6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1714835b58_2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1714835b58_2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If a spouse died during the tax year, and the taxpayer did not remarry, they are considered married for the entire year.</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surviving spouse is eligible to file as MFJ or MFS.</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Surviving spouses that remarry must file with the new spouse, as MFJ or MFS. The deceased spouse’s filing status becomes MFS.</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5" name="Google Shape;585;g1714835b58_2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1714835b58_2_6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92" name="Google Shape;592;g1714835b58_2_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3" name="Google Shape;593;g1714835b58_2_6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This is the most complicated filing status to determine, and will require you to use multiple charts in the Publication 4012 to help you determine, yet it is one of the most common at SaveFirst tax sites</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There are two scenarios in which a taxpayer can file of Head of Household:</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1714835b58_2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1714835b58_2_6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first scenario concerns a married taxpayer who is separated from his or her spouse</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taxpayer must be “considered unmarried” – we will discuss what this means in a moment</a:t>
            </a:r>
            <a:endParaRPr/>
          </a:p>
          <a:p>
            <a:pPr indent="0" lvl="0" marL="0" marR="0" rtl="0" algn="l">
              <a:spcBef>
                <a:spcPts val="0"/>
              </a:spcBef>
              <a:spcAft>
                <a:spcPts val="0"/>
              </a:spcAft>
              <a:buClr>
                <a:schemeClr val="dk1"/>
              </a:buClr>
              <a:buFont typeface="Noto Sans Symbols"/>
              <a:buNone/>
            </a:pPr>
            <a:r>
              <a:t/>
            </a:r>
            <a:endParaRPr b="0" i="0" sz="1200" u="none" cap="none" strike="noStrike">
              <a:solidFill>
                <a:schemeClr val="dk1"/>
              </a:solidFill>
              <a:latin typeface="Questrial"/>
              <a:ea typeface="Questrial"/>
              <a:cs typeface="Questrial"/>
              <a:sym typeface="Questrial"/>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taxpayer must file a separate return from their spouse</a:t>
            </a:r>
            <a:endParaRPr/>
          </a:p>
          <a:p>
            <a:pPr indent="0" lvl="0" marL="0" marR="0" rtl="0" algn="l">
              <a:spcBef>
                <a:spcPts val="0"/>
              </a:spcBef>
              <a:spcAft>
                <a:spcPts val="0"/>
              </a:spcAft>
              <a:buClr>
                <a:schemeClr val="dk1"/>
              </a:buClr>
              <a:buFont typeface="Noto Sans Symbols"/>
              <a:buNone/>
            </a:pPr>
            <a:r>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Cambria"/>
                <a:ea typeface="Cambria"/>
                <a:cs typeface="Cambria"/>
                <a:sym typeface="Cambria"/>
              </a:rPr>
              <a:t>The taxpayer must maintain more than half the costs of keeping up a home</a:t>
            </a:r>
            <a:endParaRPr/>
          </a:p>
          <a:p>
            <a:pPr indent="0" lvl="0" marL="0" marR="0" rtl="0" algn="l">
              <a:spcBef>
                <a:spcPts val="0"/>
              </a:spcBef>
              <a:spcAft>
                <a:spcPts val="0"/>
              </a:spcAft>
              <a:buClr>
                <a:schemeClr val="dk1"/>
              </a:buClr>
              <a:buFont typeface="Noto Sans Symbols"/>
              <a:buNone/>
            </a:pPr>
            <a:r>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Cambria"/>
                <a:ea typeface="Cambria"/>
                <a:cs typeface="Cambria"/>
                <a:sym typeface="Cambria"/>
              </a:rPr>
              <a:t>The home must be the main home for a </a:t>
            </a:r>
            <a:r>
              <a:rPr b="1" i="1" lang="en-US" sz="1400" u="none" cap="none" strike="noStrike">
                <a:solidFill>
                  <a:schemeClr val="dk1"/>
                </a:solidFill>
                <a:latin typeface="Cambria"/>
                <a:ea typeface="Cambria"/>
                <a:cs typeface="Cambria"/>
                <a:sym typeface="Cambria"/>
              </a:rPr>
              <a:t>dependent</a:t>
            </a:r>
            <a:r>
              <a:rPr b="0" i="0" lang="en-US" sz="1400" u="none" cap="none" strike="noStrike">
                <a:solidFill>
                  <a:schemeClr val="dk1"/>
                </a:solidFill>
                <a:latin typeface="Cambria"/>
                <a:ea typeface="Cambria"/>
                <a:cs typeface="Cambria"/>
                <a:sym typeface="Cambria"/>
              </a:rPr>
              <a:t> (the key word here is dependent) child, stepchild, or foster child for more than ½ the year</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Note that a grandchild does NOT meet this test!</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So even though a grandchild can be a qualifying child for the dependency exemption, they are not a qualifying person in this scenario for HoH</a:t>
            </a:r>
            <a:endParaRPr b="0" i="0" sz="1200" u="none" cap="none" strike="noStrike">
              <a:solidFill>
                <a:schemeClr val="dk1"/>
              </a:solidFill>
              <a:latin typeface="Cambria"/>
              <a:ea typeface="Cambria"/>
              <a:cs typeface="Cambria"/>
              <a:sym typeface="Cambria"/>
            </a:endParaRPr>
          </a:p>
          <a:p>
            <a:pPr indent="0" lvl="1" marL="457200" marR="0" rtl="0" algn="l">
              <a:spcBef>
                <a:spcPts val="0"/>
              </a:spcBef>
              <a:spcAft>
                <a:spcPts val="0"/>
              </a:spcAft>
              <a:buClr>
                <a:schemeClr val="dk1"/>
              </a:buClr>
              <a:buFont typeface="Noto Sans Symbols"/>
              <a:buNone/>
            </a:pPr>
            <a:r>
              <a:t/>
            </a:r>
            <a:endParaRPr b="0" i="0" sz="12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Finally, the taxpayer must claim the exemption for the dependent child—no one else can claim the dependent child</a:t>
            </a:r>
            <a:endParaRPr b="1" i="1" sz="1200" u="none" cap="none" strike="noStrike">
              <a:solidFill>
                <a:schemeClr val="dk1"/>
              </a:solidFill>
              <a:latin typeface="Questrial"/>
              <a:ea typeface="Questrial"/>
              <a:cs typeface="Questrial"/>
              <a:sym typeface="Questrial"/>
            </a:endParaRPr>
          </a:p>
        </p:txBody>
      </p:sp>
      <p:sp>
        <p:nvSpPr>
          <p:cNvPr id="601" name="Google Shape;601;g1714835b58_2_6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1714835b58_2_6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1714835b58_2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For a married taxpayer to be “consider unmarried” for the purposes of Head of Household, he or she must not have lived with the spouse AT ANY TIME during the last six months of the tax year</a:t>
            </a:r>
            <a:endParaRPr/>
          </a:p>
          <a:p>
            <a:pPr indent="0" lvl="0" marL="0" marR="0" rtl="0" algn="l">
              <a:spcBef>
                <a:spcPts val="0"/>
              </a:spcBef>
              <a:spcAft>
                <a:spcPts val="0"/>
              </a:spcAft>
              <a:buClr>
                <a:schemeClr val="dk1"/>
              </a:buClr>
              <a:buFont typeface="Noto Sans Symbols"/>
              <a:buNone/>
            </a:pPr>
            <a:r>
              <a:t/>
            </a:r>
            <a:endParaRPr b="0" i="0" sz="1200" u="none" cap="none" strike="noStrike">
              <a:solidFill>
                <a:schemeClr val="dk1"/>
              </a:solidFill>
              <a:latin typeface="Questrial"/>
              <a:ea typeface="Questrial"/>
              <a:cs typeface="Questrial"/>
              <a:sym typeface="Questrial"/>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This means that if a taxpayer moved out from their spouse on August 1</a:t>
            </a:r>
            <a:r>
              <a:rPr b="0" baseline="30000" i="0" lang="en-US" sz="1200" u="none" cap="none" strike="noStrike">
                <a:solidFill>
                  <a:schemeClr val="dk1"/>
                </a:solidFill>
                <a:latin typeface="Questrial"/>
                <a:ea typeface="Questrial"/>
                <a:cs typeface="Questrial"/>
                <a:sym typeface="Questrial"/>
              </a:rPr>
              <a:t>st</a:t>
            </a:r>
            <a:r>
              <a:rPr b="0" i="0" lang="en-US" sz="1200" u="none" cap="none" strike="noStrike">
                <a:solidFill>
                  <a:schemeClr val="dk1"/>
                </a:solidFill>
                <a:latin typeface="Questrial"/>
                <a:ea typeface="Questrial"/>
                <a:cs typeface="Questrial"/>
                <a:sym typeface="Questrial"/>
              </a:rPr>
              <a:t> of the tax year, they cannot be considered unmarried for the purposes of HoH</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9" name="Google Shape;609;g1714835b58_2_6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1714835b58_2_6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1714835b58_2_6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second scenario concerns a single taxpayer with a qualifying person for Head of Household</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In this scenario, the taxpayer must maintain more than half the costs of keep up a home</a:t>
            </a:r>
            <a:endParaRPr/>
          </a:p>
          <a:p>
            <a:pPr indent="0" lvl="0" marL="0" marR="0" rtl="0" algn="l">
              <a:spcBef>
                <a:spcPts val="0"/>
              </a:spcBef>
              <a:spcAft>
                <a:spcPts val="0"/>
              </a:spcAft>
              <a:buClr>
                <a:schemeClr val="dk1"/>
              </a:buClr>
              <a:buFont typeface="Noto Sans Symbols"/>
              <a:buNone/>
            </a:pPr>
            <a:r>
              <a:t/>
            </a:r>
            <a:endParaRPr b="0" i="0" sz="1200" u="none" cap="none" strike="noStrike">
              <a:solidFill>
                <a:schemeClr val="dk1"/>
              </a:solidFill>
              <a:latin typeface="Questrial"/>
              <a:ea typeface="Questrial"/>
              <a:cs typeface="Questrial"/>
              <a:sym typeface="Questrial"/>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And a qualifying person must live with the taxpayer for more than ½ the year</a:t>
            </a:r>
            <a:endParaRPr/>
          </a:p>
          <a:p>
            <a:pPr indent="-266700" lvl="0" marL="34290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Questrial"/>
              <a:ea typeface="Questrial"/>
              <a:cs typeface="Questrial"/>
              <a:sym typeface="Questrial"/>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There is a unique situation in which the qualifying person does NOT have to live in the home, but we will discuss that in a moment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17" name="Google Shape;617;g1714835b58_2_6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1714835b58_2_7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24" name="Google Shape;624;g1714835b58_2_7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5" name="Google Shape;625;g1714835b58_2_7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Turn in the Filing Status Tab to the  Chart: </a:t>
            </a:r>
            <a:r>
              <a:rPr b="0" i="0" lang="en-US" sz="1200" u="sng" cap="none" strike="noStrike">
                <a:solidFill>
                  <a:schemeClr val="dk1"/>
                </a:solidFill>
                <a:latin typeface="Questrial"/>
                <a:ea typeface="Questrial"/>
                <a:cs typeface="Questrial"/>
                <a:sym typeface="Questrial"/>
              </a:rPr>
              <a:t>Who is a Qualifying Person Qualifying You To File as Head of Household</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You will always need to consult this page when determining if a single taxpayer has a qualifying person for HoH</a:t>
            </a:r>
            <a:endParaRPr b="0" i="0" sz="1200" u="none" cap="none" strike="noStrike">
              <a:solidFill>
                <a:schemeClr val="dk1"/>
              </a:solidFill>
              <a:latin typeface="Questrial"/>
              <a:ea typeface="Questrial"/>
              <a:cs typeface="Questrial"/>
              <a:sym typeface="Questrial"/>
            </a:endParaRPr>
          </a:p>
          <a:p>
            <a:pPr indent="0" lvl="0" marL="0" marR="0" rtl="0" algn="l">
              <a:spcBef>
                <a:spcPts val="45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bdb5eda1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3bdb5eda1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3" name="Google Shape;93;g3bdb5eda1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1714835b58_2_7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1714835b58_2_7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Let’s talk about who is a qualifying person. In general, a qualifying child (as determined in the Exemptions chart) is a qualifying person for HoH</a:t>
            </a:r>
            <a:endParaRPr b="0" i="0" sz="1200" u="none" cap="none" strike="noStrike">
              <a:solidFill>
                <a:schemeClr val="dk1"/>
              </a:solidFill>
              <a:latin typeface="Questrial"/>
              <a:ea typeface="Questrial"/>
              <a:cs typeface="Questrial"/>
              <a:sym typeface="Questrial"/>
            </a:endParaRPr>
          </a:p>
          <a:p>
            <a:pPr indent="-342900" lvl="1" marL="80010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Questrial"/>
                <a:ea typeface="Questrial"/>
                <a:cs typeface="Questrial"/>
                <a:sym typeface="Questrial"/>
              </a:rPr>
              <a:t>Whether or not the taxpayer claims the exemption or not</a:t>
            </a:r>
            <a:endParaRPr/>
          </a:p>
          <a:p>
            <a:pPr indent="-342900" lvl="1" marL="80010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Questrial"/>
                <a:ea typeface="Questrial"/>
                <a:cs typeface="Questrial"/>
                <a:sym typeface="Questrial"/>
              </a:rPr>
              <a:t>If you will remember from the Exemptions lesson, sometime parents will sign a Division of Benefits form which allows the custodial parent to file as HoH without claiming the exemption for the child</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In general, a qualifying relative (as determined in the Exemptions chart) is a qualifying person if:</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Questrial"/>
                <a:ea typeface="Questrial"/>
                <a:cs typeface="Questrial"/>
                <a:sym typeface="Questrial"/>
              </a:rPr>
              <a:t>The taxpayer can claim the exemption for the person</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Questrial"/>
                <a:ea typeface="Questrial"/>
                <a:cs typeface="Questrial"/>
                <a:sym typeface="Questrial"/>
              </a:rPr>
              <a:t>The person meets one of the relationships listed:</a:t>
            </a:r>
            <a:endParaRPr/>
          </a:p>
          <a:p>
            <a:pPr indent="-342900" lvl="2" marL="1257300"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Questrial"/>
                <a:ea typeface="Questrial"/>
                <a:cs typeface="Questrial"/>
                <a:sym typeface="Questrial"/>
              </a:rPr>
              <a:t>These are the same relationships as defined in the Relationship Test in Qualifying Relatives Exemptions chart</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Questrial"/>
                <a:ea typeface="Questrial"/>
                <a:cs typeface="Questrial"/>
                <a:sym typeface="Questrial"/>
              </a:rPr>
              <a:t>The person lives with the taxpayer for more than ½ the year</a:t>
            </a:r>
            <a:endParaRPr/>
          </a:p>
          <a:p>
            <a:pPr indent="-342900" lvl="2" marL="1257300"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Questrial"/>
                <a:ea typeface="Questrial"/>
                <a:cs typeface="Questrial"/>
                <a:sym typeface="Questrial"/>
              </a:rPr>
              <a:t>There is one exception to this rule—a mother/father who is a qualifying relative does not have to live in the home with the taxpayer to be considered a qualifying person, but the taxpayer does have to pay ½ the cost of keeping up the parent’s home</a:t>
            </a:r>
            <a:endParaRPr/>
          </a:p>
          <a:p>
            <a:pPr indent="0" lvl="2" marL="914400" marR="0" rtl="0" algn="l">
              <a:spcBef>
                <a:spcPts val="0"/>
              </a:spcBef>
              <a:spcAft>
                <a:spcPts val="0"/>
              </a:spcAft>
              <a:buClr>
                <a:schemeClr val="dk1"/>
              </a:buClr>
              <a:buFont typeface="Courier New"/>
              <a:buNone/>
            </a:pPr>
            <a:r>
              <a:t/>
            </a:r>
            <a:endParaRPr b="0" i="0" sz="1200" u="none" cap="none" strike="noStrike">
              <a:solidFill>
                <a:schemeClr val="dk1"/>
              </a:solidFill>
              <a:latin typeface="Questrial"/>
              <a:ea typeface="Questrial"/>
              <a:cs typeface="Questrial"/>
              <a:sym typeface="Questrial"/>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Determining if a taxpayer can qualifying for HoH can get complicated, which is why it is extremely important to use the charts in the Publication 4012. If you aren’t quite sure that you understand how to determine HoH—rewind the video and watch it again! This will be one of the most important pieces of tax knowledge for you to know this year.</a:t>
            </a:r>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3" name="Google Shape;633;g1714835b58_2_7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1714835b58_2_7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40" name="Google Shape;640;g1714835b58_2_7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g1714835b58_2_7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If the custodial parent has given up her right to claim the dependency exemption for a child (Form 8332), that child is still her qualifying person for HoH.</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The noncustodial parent can NEVER claim HoH (unless he has some other qualifying person living in his household).</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1714835b58_2_7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49" name="Google Shape;649;g1714835b58_2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g1714835b58_2_7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Qualifying Widow with dependent child is perhaps the most exclusive filing status. </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Only taxpayers whose spouses died recently, who remain single, and who are able to claim a dependency exemption for a son, daughter, stepson, or stepdaughter can use this status.</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1714835b58_2_7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57" name="Google Shape;657;g1714835b58_2_7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8" name="Google Shape;658;g1714835b58_2_7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If the spouse died in the tax year, the taxpayer will file MFJ.</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If the spouse died in one of the two preceding years, the taxpayer can file QW if he/she meets all of the qualifications: </a:t>
            </a:r>
            <a:endParaRPr b="0" i="0" sz="1400" u="none" cap="none" strike="noStrike">
              <a:solidFill>
                <a:schemeClr val="dk1"/>
              </a:solidFill>
              <a:latin typeface="Cambria"/>
              <a:ea typeface="Cambria"/>
              <a:cs typeface="Cambria"/>
              <a:sym typeface="Cambria"/>
            </a:endParaRPr>
          </a:p>
          <a:p>
            <a:pPr indent="0" lvl="0" marL="22860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(a) taxpayer has not remarried; </a:t>
            </a:r>
            <a:endParaRPr b="0" i="0" sz="1400" u="none" cap="none" strike="noStrike">
              <a:solidFill>
                <a:schemeClr val="dk1"/>
              </a:solidFill>
              <a:latin typeface="Cambria"/>
              <a:ea typeface="Cambria"/>
              <a:cs typeface="Cambria"/>
              <a:sym typeface="Cambria"/>
            </a:endParaRPr>
          </a:p>
          <a:p>
            <a:pPr indent="0" lvl="0" marL="22860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(b) taxpayer has a son, daughter, stepson, stepdaughter for whom he/she can claim an exemption; </a:t>
            </a:r>
            <a:endParaRPr b="0" i="0" sz="1400" u="none" cap="none" strike="noStrike">
              <a:solidFill>
                <a:schemeClr val="dk1"/>
              </a:solidFill>
              <a:latin typeface="Cambria"/>
              <a:ea typeface="Cambria"/>
              <a:cs typeface="Cambria"/>
              <a:sym typeface="Cambria"/>
            </a:endParaRPr>
          </a:p>
          <a:p>
            <a:pPr indent="0" lvl="0" marL="22860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(c) taxpayer pays over half the costs of keeping up a main home for him/herself and child(ren).</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1"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If the spouse died in three or more years before the current tax year, the taxpayer cam file as single or HoH.</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1714835b58_2_7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65" name="Google Shape;665;g1714835b58_2_7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g1714835b58_2_7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This slide shows the filing statuses from lowest to highest tax burden (i.e., from lowest taxes owed to highest taxes owed).</a:t>
            </a:r>
            <a:endParaRPr b="0" i="0" sz="1400" u="none" cap="none" strike="noStrike">
              <a:solidFill>
                <a:schemeClr val="dk1"/>
              </a:solidFill>
              <a:latin typeface="Cambria"/>
              <a:ea typeface="Cambria"/>
              <a:cs typeface="Cambria"/>
              <a:sym typeface="Cambria"/>
            </a:endParaRPr>
          </a:p>
          <a:p>
            <a:pPr indent="-285750" lvl="1" marL="742950"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Questrial"/>
                <a:ea typeface="Questrial"/>
                <a:cs typeface="Questrial"/>
                <a:sym typeface="Questrial"/>
              </a:rPr>
              <a:t>You’ll want to give the taxpayer the best status that he/she qualifies for.</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0" i="0" lang="en-US" sz="1200" u="none" cap="none" strike="noStrike">
                <a:solidFill>
                  <a:schemeClr val="dk1"/>
                </a:solidFill>
                <a:latin typeface="Questrial"/>
                <a:ea typeface="Questrial"/>
                <a:cs typeface="Questrial"/>
                <a:sym typeface="Questrial"/>
              </a:rPr>
              <a:t> </a:t>
            </a:r>
            <a:endParaRPr b="0" i="0" sz="1400" u="none" cap="none" strike="noStrike">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Questrial"/>
                <a:ea typeface="Questrial"/>
                <a:cs typeface="Questrial"/>
                <a:sym typeface="Questrial"/>
              </a:rPr>
              <a:t>Remember that we want to strongly discourage taxpayers from filing separately. Discuss the taxpayer’s concerns and present any possible alternatives.</a:t>
            </a:r>
            <a:endParaRPr b="0" i="0" sz="1400" u="none" cap="none" strike="noStrike">
              <a:solidFill>
                <a:schemeClr val="dk1"/>
              </a:solidFill>
              <a:latin typeface="Cambria"/>
              <a:ea typeface="Cambria"/>
              <a:cs typeface="Cambria"/>
              <a:sym typeface="Cambria"/>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1714835b58_2_7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1714835b58_2_7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Have a volunteer read the scenario, then walk through the charts together in Tab B.</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685" name="Google Shape;685;g1714835b58_2_7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1714835b58_2_7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92" name="Google Shape;692;g1714835b58_2_7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3" name="Google Shape;693;g1714835b58_2_7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Answer: MARRIED FILING SEPARATELY</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1714835b58_2_7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1714835b58_2_7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Have a volunteer read the scenario, then walk through the charts together in Tab B.</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1" name="Google Shape;701;g1714835b58_2_7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1714835b58_2_7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708" name="Google Shape;708;g1714835b58_2_7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g1714835b58_2_7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Answer: Head of Household</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1714835b58_2_7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g1714835b58_2_7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Have a volunteer read the scenario, then walk through the charts together in Tab B.</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17" name="Google Shape;717;g1714835b58_2_7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bdb5eda1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3bdb5eda10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06" name="Google Shape;106;g3bdb5eda10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1714835b58_2_7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724" name="Google Shape;724;g1714835b58_2_7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5" name="Google Shape;725;g1714835b58_2_7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Because Ginger’s mother does not live with her, Ginger must provide over half the costs of keeping up her </a:t>
            </a:r>
            <a:r>
              <a:rPr b="0" i="1" lang="en-US" sz="1200" u="none" cap="none" strike="noStrike">
                <a:solidFill>
                  <a:schemeClr val="dk1"/>
                </a:solidFill>
                <a:latin typeface="Arial"/>
                <a:ea typeface="Arial"/>
                <a:cs typeface="Arial"/>
                <a:sym typeface="Arial"/>
              </a:rPr>
              <a:t>mother’s home </a:t>
            </a:r>
            <a:r>
              <a:rPr b="0" i="0" lang="en-US" sz="1200" u="none" cap="none" strike="noStrike">
                <a:solidFill>
                  <a:schemeClr val="dk1"/>
                </a:solidFill>
                <a:latin typeface="Arial"/>
                <a:ea typeface="Arial"/>
                <a:cs typeface="Arial"/>
                <a:sym typeface="Arial"/>
              </a:rPr>
              <a:t>in order to claim HoH.  A taxpayer can file HoH for a </a:t>
            </a:r>
            <a:r>
              <a:rPr b="0" i="1" lang="en-US" sz="1200" u="none" cap="none" strike="noStrike">
                <a:solidFill>
                  <a:schemeClr val="dk1"/>
                </a:solidFill>
                <a:latin typeface="Arial"/>
                <a:ea typeface="Arial"/>
                <a:cs typeface="Arial"/>
                <a:sym typeface="Arial"/>
              </a:rPr>
              <a:t>parent </a:t>
            </a:r>
            <a:r>
              <a:rPr b="0" i="0" lang="en-US" sz="1200" u="none" cap="none" strike="noStrike">
                <a:solidFill>
                  <a:schemeClr val="dk1"/>
                </a:solidFill>
                <a:latin typeface="Arial"/>
                <a:ea typeface="Arial"/>
                <a:cs typeface="Arial"/>
                <a:sym typeface="Arial"/>
              </a:rPr>
              <a:t>(only a parent, not grandparent or any other relative) who does not live in the taxpayer's home, provided that the taxpayer provides over half the costs of keeping up the parent's home </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1714835b58_2_7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1714835b58_2_7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Have a volunteer read the scenario, then walk through the charts together in Tab B.</a:t>
            </a:r>
            <a:endParaRPr b="0" i="0" sz="1200" u="none" cap="none" strike="noStrike">
              <a:solidFill>
                <a:schemeClr val="dk1"/>
              </a:solidFill>
              <a:latin typeface="Calibri"/>
              <a:ea typeface="Calibri"/>
              <a:cs typeface="Calibri"/>
              <a:sym typeface="Calibri"/>
            </a:endParaRPr>
          </a:p>
        </p:txBody>
      </p:sp>
      <p:sp>
        <p:nvSpPr>
          <p:cNvPr id="733" name="Google Shape;733;g1714835b58_2_7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1714835b58_2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g1714835b58_2_7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HoH: Brian cannot file as QW because his brother is </a:t>
            </a:r>
            <a:r>
              <a:rPr b="1" i="0" lang="en-US" sz="1200" u="none" cap="none" strike="noStrike">
                <a:solidFill>
                  <a:schemeClr val="dk1"/>
                </a:solidFill>
                <a:latin typeface="Calibri"/>
                <a:ea typeface="Calibri"/>
                <a:cs typeface="Calibri"/>
                <a:sym typeface="Calibri"/>
              </a:rPr>
              <a:t>NOT</a:t>
            </a:r>
            <a:r>
              <a:rPr b="0" i="0" lang="en-US" sz="1200" u="none" cap="none" strike="noStrike">
                <a:solidFill>
                  <a:schemeClr val="dk1"/>
                </a:solidFill>
                <a:latin typeface="Calibri"/>
                <a:ea typeface="Calibri"/>
                <a:cs typeface="Calibri"/>
                <a:sym typeface="Calibri"/>
              </a:rPr>
              <a:t> his dependent child.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1" name="Google Shape;741;g1714835b58_2_7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g3bdb5eda10_0_7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3bdb5eda10_0_7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g3bdb5eda10_0_7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g3bdb5eda10_0_7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3bdb5eda10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3bdb5eda10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68" name="Google Shape;768;g3bdb5eda10_0_7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3bdb5eda10_0_7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3bdb5eda10_0_7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6" name="Google Shape;776;g3bdb5eda10_0_7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3bdb5eda10_0_7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3bdb5eda10_0_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3bdb5eda10_0_7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g3bdb5eda10_0_7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g3bdb5eda10_0_7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g3bdb5eda10_0_7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98" name="Google Shape;798;g3bdb5eda10_0_7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f46c1d9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3f46c1d96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114" name="Google Shape;114;g3f46c1d96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172f987f6b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72f987f6b_0_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CFs are only creating their accounts (not starting a return)</a:t>
            </a:r>
            <a:endParaRPr/>
          </a:p>
        </p:txBody>
      </p:sp>
      <p:sp>
        <p:nvSpPr>
          <p:cNvPr id="806" name="Google Shape;806;g172f987f6b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3bdb5eda10_0_7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g3bdb5eda10_0_7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g3bdb5eda10_0_8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g3bdb5eda10_0_8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26" name="Google Shape;826;g3bdb5eda10_0_8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g3bdb5eda10_0_8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g3bdb5eda10_0_8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Google Shape;841;g3bdb5eda10_0_8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g3bdb5eda10_0_8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g3bdb5eda10_0_8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g3bdb5eda10_0_8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7" name="Shape 857"/>
        <p:cNvGrpSpPr/>
        <p:nvPr/>
      </p:nvGrpSpPr>
      <p:grpSpPr>
        <a:xfrm>
          <a:off x="0" y="0"/>
          <a:ext cx="0" cy="0"/>
          <a:chOff x="0" y="0"/>
          <a:chExt cx="0" cy="0"/>
        </a:xfrm>
      </p:grpSpPr>
      <p:sp>
        <p:nvSpPr>
          <p:cNvPr id="858" name="Google Shape;858;g3f46c1d96e_0_1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3f46c1d96e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g3bdb5eda10_0_8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868" name="Google Shape;868;g3bdb5eda10_0_8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9" name="Google Shape;869;g3bdb5eda10_0_8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g3bdb5eda10_0_8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877" name="Google Shape;877;g3bdb5eda10_0_8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8" name="Google Shape;878;g3bdb5eda10_0_8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g1714835b58_2_8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1714835b58_2_8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914400" y="2130428"/>
            <a:ext cx="10363200" cy="147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 name="Google Shape;15;p2"/>
          <p:cNvSpPr txBox="1"/>
          <p:nvPr>
            <p:ph idx="1" type="subTitle"/>
          </p:nvPr>
        </p:nvSpPr>
        <p:spPr>
          <a:xfrm>
            <a:off x="1828800" y="3886200"/>
            <a:ext cx="8534400" cy="1752600"/>
          </a:xfrm>
          <a:prstGeom prst="rect">
            <a:avLst/>
          </a:prstGeom>
          <a:noFill/>
          <a:ln>
            <a:noFill/>
          </a:ln>
        </p:spPr>
        <p:txBody>
          <a:bodyPr anchorCtr="0" anchor="t" bIns="91425" lIns="91425" spcFirstLastPara="1" rIns="91425" wrap="square" tIns="91425"/>
          <a:lstStyle>
            <a:lvl1pPr indent="0" lvl="0" marL="0" marR="0" rtl="0" algn="ctr">
              <a:spcBef>
                <a:spcPts val="800"/>
              </a:spcBef>
              <a:spcAft>
                <a:spcPts val="0"/>
              </a:spcAft>
              <a:buClr>
                <a:srgbClr val="A6BD91"/>
              </a:buClr>
              <a:buSzPts val="4000"/>
              <a:buFont typeface="Noto Sans Symbols"/>
              <a:buNone/>
              <a:defRPr b="0" i="0" sz="4000" u="none" cap="none" strike="noStrike">
                <a:solidFill>
                  <a:srgbClr val="A6BD91"/>
                </a:solidFill>
                <a:latin typeface="Questrial"/>
                <a:ea typeface="Questrial"/>
                <a:cs typeface="Questrial"/>
                <a:sym typeface="Questrial"/>
              </a:defRPr>
            </a:lvl1pPr>
            <a:lvl2pPr indent="0" lvl="1" marL="457200" marR="0" rtl="0" algn="ctr">
              <a:spcBef>
                <a:spcPts val="720"/>
              </a:spcBef>
              <a:spcAft>
                <a:spcPts val="0"/>
              </a:spcAft>
              <a:buClr>
                <a:srgbClr val="A6BD91"/>
              </a:buClr>
              <a:buSzPts val="3600"/>
              <a:buFont typeface="Arial"/>
              <a:buNone/>
              <a:defRPr b="0" i="0" sz="3600" u="none" cap="none" strike="noStrike">
                <a:solidFill>
                  <a:srgbClr val="A6BD91"/>
                </a:solidFill>
                <a:latin typeface="Questrial"/>
                <a:ea typeface="Questrial"/>
                <a:cs typeface="Questrial"/>
                <a:sym typeface="Questrial"/>
              </a:defRPr>
            </a:lvl2pPr>
            <a:lvl3pPr indent="0" lvl="2" marL="914400" marR="0" rtl="0" algn="ctr">
              <a:spcBef>
                <a:spcPts val="640"/>
              </a:spcBef>
              <a:spcAft>
                <a:spcPts val="0"/>
              </a:spcAft>
              <a:buClr>
                <a:srgbClr val="A6BD91"/>
              </a:buClr>
              <a:buSzPts val="3200"/>
              <a:buFont typeface="Noto Sans Symbols"/>
              <a:buNone/>
              <a:defRPr b="0" i="0" sz="3200" u="none" cap="none" strike="noStrike">
                <a:solidFill>
                  <a:srgbClr val="A6BD91"/>
                </a:solidFill>
                <a:latin typeface="Questrial"/>
                <a:ea typeface="Questrial"/>
                <a:cs typeface="Questrial"/>
                <a:sym typeface="Questrial"/>
              </a:defRPr>
            </a:lvl3pPr>
            <a:lvl4pPr indent="0" lvl="3" marL="1371600" marR="0" rtl="0" algn="ctr">
              <a:spcBef>
                <a:spcPts val="560"/>
              </a:spcBef>
              <a:spcAft>
                <a:spcPts val="0"/>
              </a:spcAft>
              <a:buClr>
                <a:srgbClr val="A6BD91"/>
              </a:buClr>
              <a:buSzPts val="2800"/>
              <a:buFont typeface="Arial"/>
              <a:buNone/>
              <a:defRPr b="0" i="0" sz="2800" u="none" cap="none" strike="noStrike">
                <a:solidFill>
                  <a:srgbClr val="A6BD91"/>
                </a:solidFill>
                <a:latin typeface="Questrial"/>
                <a:ea typeface="Questrial"/>
                <a:cs typeface="Questrial"/>
                <a:sym typeface="Questrial"/>
              </a:defRPr>
            </a:lvl4pPr>
            <a:lvl5pPr indent="0" lvl="4" marL="1828800" marR="0" rtl="0" algn="ctr">
              <a:spcBef>
                <a:spcPts val="560"/>
              </a:spcBef>
              <a:spcAft>
                <a:spcPts val="0"/>
              </a:spcAft>
              <a:buClr>
                <a:srgbClr val="A6BD91"/>
              </a:buClr>
              <a:buSzPts val="2800"/>
              <a:buFont typeface="Arial"/>
              <a:buNone/>
              <a:defRPr b="0" i="0" sz="2800" u="none" cap="none" strike="noStrike">
                <a:solidFill>
                  <a:srgbClr val="A6BD91"/>
                </a:solidFill>
                <a:latin typeface="Questrial"/>
                <a:ea typeface="Questrial"/>
                <a:cs typeface="Questrial"/>
                <a:sym typeface="Questrial"/>
              </a:defRPr>
            </a:lvl5pPr>
            <a:lvl6pPr indent="0" lvl="5" marL="22860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6pPr>
            <a:lvl7pPr indent="0" lvl="6" marL="27432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7pPr>
            <a:lvl8pPr indent="0" lvl="7" marL="32004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8pPr>
            <a:lvl9pPr indent="0" lvl="8" marL="36576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9pPr>
          </a:lstStyle>
          <a:p/>
        </p:txBody>
      </p:sp>
      <p:sp>
        <p:nvSpPr>
          <p:cNvPr id="16" name="Google Shape;16;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609600" y="1600203"/>
            <a:ext cx="10972800" cy="4526100"/>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457200" lvl="1" marL="914400" marR="0" rtl="0" algn="l">
              <a:spcBef>
                <a:spcPts val="720"/>
              </a:spcBef>
              <a:spcAft>
                <a:spcPts val="0"/>
              </a:spcAft>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431800" lvl="2" marL="13716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Questrial"/>
                <a:ea typeface="Questrial"/>
                <a:cs typeface="Questrial"/>
                <a:sym typeface="Questrial"/>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20" name="Google Shape;20;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914400" y="2130428"/>
            <a:ext cx="10363200" cy="147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7" name="Google Shape;27;p5"/>
          <p:cNvSpPr txBox="1"/>
          <p:nvPr>
            <p:ph idx="1" type="subTitle"/>
          </p:nvPr>
        </p:nvSpPr>
        <p:spPr>
          <a:xfrm>
            <a:off x="1828800" y="3886200"/>
            <a:ext cx="8534400" cy="1752600"/>
          </a:xfrm>
          <a:prstGeom prst="rect">
            <a:avLst/>
          </a:prstGeom>
          <a:noFill/>
          <a:ln>
            <a:noFill/>
          </a:ln>
        </p:spPr>
        <p:txBody>
          <a:bodyPr anchorCtr="0" anchor="t" bIns="91425" lIns="91425" spcFirstLastPara="1" rIns="91425" wrap="square" tIns="91425"/>
          <a:lstStyle>
            <a:lvl1pPr indent="0" lvl="0" marL="0" marR="0" rtl="0" algn="ctr">
              <a:spcBef>
                <a:spcPts val="800"/>
              </a:spcBef>
              <a:spcAft>
                <a:spcPts val="0"/>
              </a:spcAft>
              <a:buClr>
                <a:srgbClr val="A6BD91"/>
              </a:buClr>
              <a:buSzPts val="4000"/>
              <a:buFont typeface="Noto Sans Symbols"/>
              <a:buNone/>
              <a:defRPr b="0" i="0" sz="4000" u="none" cap="none" strike="noStrike">
                <a:solidFill>
                  <a:srgbClr val="A6BD91"/>
                </a:solidFill>
                <a:latin typeface="Questrial"/>
                <a:ea typeface="Questrial"/>
                <a:cs typeface="Questrial"/>
                <a:sym typeface="Questrial"/>
              </a:defRPr>
            </a:lvl1pPr>
            <a:lvl2pPr indent="0" lvl="1" marL="457200" marR="0" rtl="0" algn="ctr">
              <a:spcBef>
                <a:spcPts val="720"/>
              </a:spcBef>
              <a:spcAft>
                <a:spcPts val="0"/>
              </a:spcAft>
              <a:buClr>
                <a:srgbClr val="A6BD91"/>
              </a:buClr>
              <a:buSzPts val="3600"/>
              <a:buFont typeface="Arial"/>
              <a:buNone/>
              <a:defRPr b="0" i="0" sz="3600" u="none" cap="none" strike="noStrike">
                <a:solidFill>
                  <a:srgbClr val="A6BD91"/>
                </a:solidFill>
                <a:latin typeface="Questrial"/>
                <a:ea typeface="Questrial"/>
                <a:cs typeface="Questrial"/>
                <a:sym typeface="Questrial"/>
              </a:defRPr>
            </a:lvl2pPr>
            <a:lvl3pPr indent="0" lvl="2" marL="914400" marR="0" rtl="0" algn="ctr">
              <a:spcBef>
                <a:spcPts val="640"/>
              </a:spcBef>
              <a:spcAft>
                <a:spcPts val="0"/>
              </a:spcAft>
              <a:buClr>
                <a:srgbClr val="A6BD91"/>
              </a:buClr>
              <a:buSzPts val="3200"/>
              <a:buFont typeface="Courier New"/>
              <a:buNone/>
              <a:defRPr b="0" i="0" sz="3200" u="none" cap="none" strike="noStrike">
                <a:solidFill>
                  <a:srgbClr val="A6BD91"/>
                </a:solidFill>
                <a:latin typeface="Questrial"/>
                <a:ea typeface="Questrial"/>
                <a:cs typeface="Questrial"/>
                <a:sym typeface="Questrial"/>
              </a:defRPr>
            </a:lvl3pPr>
            <a:lvl4pPr indent="0" lvl="3" marL="1371600" marR="0" rtl="0" algn="ctr">
              <a:spcBef>
                <a:spcPts val="560"/>
              </a:spcBef>
              <a:spcAft>
                <a:spcPts val="0"/>
              </a:spcAft>
              <a:buClr>
                <a:srgbClr val="A6BD91"/>
              </a:buClr>
              <a:buSzPts val="2800"/>
              <a:buFont typeface="Arial"/>
              <a:buNone/>
              <a:defRPr b="0" i="0" sz="2800" u="none" cap="none" strike="noStrike">
                <a:solidFill>
                  <a:srgbClr val="A6BD91"/>
                </a:solidFill>
                <a:latin typeface="Questrial"/>
                <a:ea typeface="Questrial"/>
                <a:cs typeface="Questrial"/>
                <a:sym typeface="Questrial"/>
              </a:defRPr>
            </a:lvl4pPr>
            <a:lvl5pPr indent="0" lvl="4" marL="1828800" marR="0" rtl="0" algn="ctr">
              <a:spcBef>
                <a:spcPts val="560"/>
              </a:spcBef>
              <a:spcAft>
                <a:spcPts val="0"/>
              </a:spcAft>
              <a:buClr>
                <a:srgbClr val="A6BD91"/>
              </a:buClr>
              <a:buSzPts val="2800"/>
              <a:buFont typeface="Arial"/>
              <a:buNone/>
              <a:defRPr b="0" i="0" sz="2800" u="none" cap="none" strike="noStrike">
                <a:solidFill>
                  <a:srgbClr val="A6BD91"/>
                </a:solidFill>
                <a:latin typeface="Questrial"/>
                <a:ea typeface="Questrial"/>
                <a:cs typeface="Questrial"/>
                <a:sym typeface="Questrial"/>
              </a:defRPr>
            </a:lvl5pPr>
            <a:lvl6pPr indent="0" lvl="5" marL="22860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6pPr>
            <a:lvl7pPr indent="0" lvl="6" marL="27432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7pPr>
            <a:lvl8pPr indent="0" lvl="7" marL="32004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8pPr>
            <a:lvl9pPr indent="0" lvl="8" marL="3657600" marR="0" rtl="0" algn="ctr">
              <a:spcBef>
                <a:spcPts val="400"/>
              </a:spcBef>
              <a:spcAft>
                <a:spcPts val="0"/>
              </a:spcAft>
              <a:buClr>
                <a:srgbClr val="A6BD91"/>
              </a:buClr>
              <a:buSzPts val="2000"/>
              <a:buFont typeface="Arial"/>
              <a:buNone/>
              <a:defRPr b="0" i="0" sz="2000" u="none" cap="none" strike="noStrike">
                <a:solidFill>
                  <a:srgbClr val="A6BD91"/>
                </a:solidFill>
                <a:latin typeface="Questrial"/>
                <a:ea typeface="Questrial"/>
                <a:cs typeface="Questrial"/>
                <a:sym typeface="Questrial"/>
              </a:defRPr>
            </a:lvl9pPr>
          </a:lstStyle>
          <a:p/>
        </p:txBody>
      </p:sp>
      <p:sp>
        <p:nvSpPr>
          <p:cNvPr id="28" name="Google Shape;28;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sp>
        <p:nvSpPr>
          <p:cNvPr id="30" name="Google Shape;30;p6"/>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1" name="Google Shape;31;p6"/>
          <p:cNvSpPr txBox="1"/>
          <p:nvPr>
            <p:ph idx="1" type="body"/>
          </p:nvPr>
        </p:nvSpPr>
        <p:spPr>
          <a:xfrm>
            <a:off x="609600" y="1600203"/>
            <a:ext cx="10972800" cy="4526100"/>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457200" lvl="1" marL="914400" marR="0" rtl="0" algn="l">
              <a:spcBef>
                <a:spcPts val="720"/>
              </a:spcBef>
              <a:spcAft>
                <a:spcPts val="0"/>
              </a:spcAft>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431800" lvl="2" marL="1371600" marR="0" rtl="0" algn="l">
              <a:spcBef>
                <a:spcPts val="640"/>
              </a:spcBef>
              <a:spcAft>
                <a:spcPts val="0"/>
              </a:spcAft>
              <a:buClr>
                <a:schemeClr val="dk1"/>
              </a:buClr>
              <a:buSzPts val="3200"/>
              <a:buFont typeface="Courier New"/>
              <a:buChar char="o"/>
              <a:defRPr b="0" i="0" sz="3200" u="none" cap="none" strike="noStrike">
                <a:solidFill>
                  <a:schemeClr val="dk1"/>
                </a:solidFill>
                <a:latin typeface="Questrial"/>
                <a:ea typeface="Questrial"/>
                <a:cs typeface="Questrial"/>
                <a:sym typeface="Questrial"/>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32" name="Google Shape;32;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
        <p:nvSpPr>
          <p:cNvPr id="34" name="Google Shape;34;p7"/>
          <p:cNvSpPr txBox="1"/>
          <p:nvPr>
            <p:ph idx="10" type="dt"/>
          </p:nvPr>
        </p:nvSpPr>
        <p:spPr>
          <a:xfrm rot="-5400000">
            <a:off x="10474928" y="1584899"/>
            <a:ext cx="2438400" cy="487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5" name="Google Shape;35;p7"/>
          <p:cNvSpPr txBox="1"/>
          <p:nvPr>
            <p:ph idx="11" type="ftr"/>
          </p:nvPr>
        </p:nvSpPr>
        <p:spPr>
          <a:xfrm rot="-5400000">
            <a:off x="10510478" y="3987730"/>
            <a:ext cx="2367300" cy="487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6" name="Google Shape;36;p7"/>
          <p:cNvSpPr/>
          <p:nvPr>
            <p:ph idx="12" type="sldNum"/>
          </p:nvPr>
        </p:nvSpPr>
        <p:spPr>
          <a:xfrm>
            <a:off x="11375717" y="5648960"/>
            <a:ext cx="731400" cy="396300"/>
          </a:xfrm>
          <a:prstGeom prst="bracketPair">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9" name="Google Shape;39;p8"/>
          <p:cNvSpPr txBox="1"/>
          <p:nvPr>
            <p:ph idx="10" type="dt"/>
          </p:nvPr>
        </p:nvSpPr>
        <p:spPr>
          <a:xfrm rot="-5400000">
            <a:off x="10474928" y="1584899"/>
            <a:ext cx="2438400" cy="487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0" name="Google Shape;40;p8"/>
          <p:cNvSpPr txBox="1"/>
          <p:nvPr>
            <p:ph idx="11" type="ftr"/>
          </p:nvPr>
        </p:nvSpPr>
        <p:spPr>
          <a:xfrm rot="-5400000">
            <a:off x="10510478" y="3987730"/>
            <a:ext cx="2367300" cy="487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1" name="Google Shape;41;p8"/>
          <p:cNvSpPr/>
          <p:nvPr>
            <p:ph idx="12" type="sldNum"/>
          </p:nvPr>
        </p:nvSpPr>
        <p:spPr>
          <a:xfrm>
            <a:off x="11375717" y="5648960"/>
            <a:ext cx="731400" cy="396300"/>
          </a:xfrm>
          <a:prstGeom prst="bracketPair">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mt="7000"/>
          </a:blip>
          <a:stretch>
            <a:fillRect b="0" l="0" r="0" t="0"/>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609600" y="1600203"/>
            <a:ext cx="10972800" cy="4526100"/>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457200" lvl="1" marL="914400" marR="0" rtl="0" algn="l">
              <a:spcBef>
                <a:spcPts val="720"/>
              </a:spcBef>
              <a:spcAft>
                <a:spcPts val="0"/>
              </a:spcAft>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431800" lvl="2" marL="13716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Questrial"/>
                <a:ea typeface="Questrial"/>
                <a:cs typeface="Questrial"/>
                <a:sym typeface="Questrial"/>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12" name="Google Shape;12;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Questrial"/>
                <a:ea typeface="Questrial"/>
                <a:cs typeface="Questrial"/>
                <a:sym typeface="Questrial"/>
              </a:defRPr>
            </a:lvl1pPr>
            <a:lvl2pPr lvl="1" algn="r">
              <a:buNone/>
              <a:defRPr sz="1300">
                <a:solidFill>
                  <a:schemeClr val="dk1"/>
                </a:solidFill>
                <a:latin typeface="Questrial"/>
                <a:ea typeface="Questrial"/>
                <a:cs typeface="Questrial"/>
                <a:sym typeface="Questrial"/>
              </a:defRPr>
            </a:lvl2pPr>
            <a:lvl3pPr lvl="2" algn="r">
              <a:buNone/>
              <a:defRPr sz="1300">
                <a:solidFill>
                  <a:schemeClr val="dk1"/>
                </a:solidFill>
                <a:latin typeface="Questrial"/>
                <a:ea typeface="Questrial"/>
                <a:cs typeface="Questrial"/>
                <a:sym typeface="Questrial"/>
              </a:defRPr>
            </a:lvl3pPr>
            <a:lvl4pPr lvl="3" algn="r">
              <a:buNone/>
              <a:defRPr sz="1300">
                <a:solidFill>
                  <a:schemeClr val="dk1"/>
                </a:solidFill>
                <a:latin typeface="Questrial"/>
                <a:ea typeface="Questrial"/>
                <a:cs typeface="Questrial"/>
                <a:sym typeface="Questrial"/>
              </a:defRPr>
            </a:lvl4pPr>
            <a:lvl5pPr lvl="4" algn="r">
              <a:buNone/>
              <a:defRPr sz="1300">
                <a:solidFill>
                  <a:schemeClr val="dk1"/>
                </a:solidFill>
                <a:latin typeface="Questrial"/>
                <a:ea typeface="Questrial"/>
                <a:cs typeface="Questrial"/>
                <a:sym typeface="Questrial"/>
              </a:defRPr>
            </a:lvl5pPr>
            <a:lvl6pPr lvl="5" algn="r">
              <a:buNone/>
              <a:defRPr sz="1300">
                <a:solidFill>
                  <a:schemeClr val="dk1"/>
                </a:solidFill>
                <a:latin typeface="Questrial"/>
                <a:ea typeface="Questrial"/>
                <a:cs typeface="Questrial"/>
                <a:sym typeface="Questrial"/>
              </a:defRPr>
            </a:lvl6pPr>
            <a:lvl7pPr lvl="6" algn="r">
              <a:buNone/>
              <a:defRPr sz="1300">
                <a:solidFill>
                  <a:schemeClr val="dk1"/>
                </a:solidFill>
                <a:latin typeface="Questrial"/>
                <a:ea typeface="Questrial"/>
                <a:cs typeface="Questrial"/>
                <a:sym typeface="Questrial"/>
              </a:defRPr>
            </a:lvl7pPr>
            <a:lvl8pPr lvl="7" algn="r">
              <a:buNone/>
              <a:defRPr sz="1300">
                <a:solidFill>
                  <a:schemeClr val="dk1"/>
                </a:solidFill>
                <a:latin typeface="Questrial"/>
                <a:ea typeface="Questrial"/>
                <a:cs typeface="Questrial"/>
                <a:sym typeface="Questrial"/>
              </a:defRPr>
            </a:lvl8pPr>
            <a:lvl9pPr lvl="8" algn="r">
              <a:buNone/>
              <a:defRPr sz="1300">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mt="7000"/>
          </a:blip>
          <a:stretch>
            <a:fillRect b="0" l="0" r="0" t="0"/>
          </a:stretch>
        </a:blipFill>
      </p:bgPr>
    </p:bg>
    <p:spTree>
      <p:nvGrpSpPr>
        <p:cNvPr id="21" name="Shape 21"/>
        <p:cNvGrpSpPr/>
        <p:nvPr/>
      </p:nvGrpSpPr>
      <p:grpSpPr>
        <a:xfrm>
          <a:off x="0" y="0"/>
          <a:ext cx="0" cy="0"/>
          <a:chOff x="0" y="0"/>
          <a:chExt cx="0" cy="0"/>
        </a:xfrm>
      </p:grpSpPr>
      <p:sp>
        <p:nvSpPr>
          <p:cNvPr id="22" name="Google Shape;22;p4"/>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2"/>
              </a:buClr>
              <a:buSzPts val="1400"/>
              <a:buFont typeface="Questrial"/>
              <a:buNone/>
              <a:defRPr b="1" i="0" sz="4800" u="none" cap="none" strike="noStrike">
                <a:solidFill>
                  <a:schemeClr val="dk2"/>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3" name="Google Shape;23;p4"/>
          <p:cNvSpPr txBox="1"/>
          <p:nvPr>
            <p:ph idx="1" type="body"/>
          </p:nvPr>
        </p:nvSpPr>
        <p:spPr>
          <a:xfrm>
            <a:off x="609600" y="1600203"/>
            <a:ext cx="10972800" cy="4526100"/>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dk1"/>
              </a:buClr>
              <a:buSzPts val="4000"/>
              <a:buFont typeface="Noto Sans Symbols"/>
              <a:buChar char="➢"/>
              <a:defRPr b="0" i="0" sz="4000" u="none" cap="none" strike="noStrike">
                <a:solidFill>
                  <a:schemeClr val="dk1"/>
                </a:solidFill>
                <a:latin typeface="Questrial"/>
                <a:ea typeface="Questrial"/>
                <a:cs typeface="Questrial"/>
                <a:sym typeface="Questrial"/>
              </a:defRPr>
            </a:lvl1pPr>
            <a:lvl2pPr indent="-457200" lvl="1" marL="914400" marR="0" rtl="0" algn="l">
              <a:spcBef>
                <a:spcPts val="720"/>
              </a:spcBef>
              <a:spcAft>
                <a:spcPts val="0"/>
              </a:spcAft>
              <a:buClr>
                <a:schemeClr val="dk1"/>
              </a:buClr>
              <a:buSzPts val="3600"/>
              <a:buFont typeface="Arial"/>
              <a:buChar char="•"/>
              <a:defRPr b="0" i="0" sz="3600" u="none" cap="none" strike="noStrike">
                <a:solidFill>
                  <a:schemeClr val="dk1"/>
                </a:solidFill>
                <a:latin typeface="Questrial"/>
                <a:ea typeface="Questrial"/>
                <a:cs typeface="Questrial"/>
                <a:sym typeface="Questrial"/>
              </a:defRPr>
            </a:lvl2pPr>
            <a:lvl3pPr indent="-431800" lvl="2" marL="1371600" marR="0" rtl="0" algn="l">
              <a:spcBef>
                <a:spcPts val="640"/>
              </a:spcBef>
              <a:spcAft>
                <a:spcPts val="0"/>
              </a:spcAft>
              <a:buClr>
                <a:schemeClr val="dk1"/>
              </a:buClr>
              <a:buSzPts val="3200"/>
              <a:buFont typeface="Courier New"/>
              <a:buChar char="o"/>
              <a:defRPr b="0" i="0" sz="3200" u="none" cap="none" strike="noStrike">
                <a:solidFill>
                  <a:schemeClr val="dk1"/>
                </a:solidFill>
                <a:latin typeface="Questrial"/>
                <a:ea typeface="Questrial"/>
                <a:cs typeface="Questrial"/>
                <a:sym typeface="Questrial"/>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9pPr>
          </a:lstStyle>
          <a:p/>
        </p:txBody>
      </p:sp>
      <p:sp>
        <p:nvSpPr>
          <p:cNvPr id="24" name="Google Shape;24;p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Questrial"/>
                <a:ea typeface="Questrial"/>
                <a:cs typeface="Questrial"/>
                <a:sym typeface="Questrial"/>
              </a:defRPr>
            </a:lvl1pPr>
            <a:lvl2pPr lvl="1" rtl="0" algn="r">
              <a:buNone/>
              <a:defRPr sz="1300">
                <a:solidFill>
                  <a:schemeClr val="dk1"/>
                </a:solidFill>
                <a:latin typeface="Questrial"/>
                <a:ea typeface="Questrial"/>
                <a:cs typeface="Questrial"/>
                <a:sym typeface="Questrial"/>
              </a:defRPr>
            </a:lvl2pPr>
            <a:lvl3pPr lvl="2" rtl="0" algn="r">
              <a:buNone/>
              <a:defRPr sz="1300">
                <a:solidFill>
                  <a:schemeClr val="dk1"/>
                </a:solidFill>
                <a:latin typeface="Questrial"/>
                <a:ea typeface="Questrial"/>
                <a:cs typeface="Questrial"/>
                <a:sym typeface="Questrial"/>
              </a:defRPr>
            </a:lvl3pPr>
            <a:lvl4pPr lvl="3" rtl="0" algn="r">
              <a:buNone/>
              <a:defRPr sz="1300">
                <a:solidFill>
                  <a:schemeClr val="dk1"/>
                </a:solidFill>
                <a:latin typeface="Questrial"/>
                <a:ea typeface="Questrial"/>
                <a:cs typeface="Questrial"/>
                <a:sym typeface="Questrial"/>
              </a:defRPr>
            </a:lvl4pPr>
            <a:lvl5pPr lvl="4" rtl="0" algn="r">
              <a:buNone/>
              <a:defRPr sz="1300">
                <a:solidFill>
                  <a:schemeClr val="dk1"/>
                </a:solidFill>
                <a:latin typeface="Questrial"/>
                <a:ea typeface="Questrial"/>
                <a:cs typeface="Questrial"/>
                <a:sym typeface="Questrial"/>
              </a:defRPr>
            </a:lvl5pPr>
            <a:lvl6pPr lvl="5" rtl="0" algn="r">
              <a:buNone/>
              <a:defRPr sz="1300">
                <a:solidFill>
                  <a:schemeClr val="dk1"/>
                </a:solidFill>
                <a:latin typeface="Questrial"/>
                <a:ea typeface="Questrial"/>
                <a:cs typeface="Questrial"/>
                <a:sym typeface="Questrial"/>
              </a:defRPr>
            </a:lvl6pPr>
            <a:lvl7pPr lvl="6" rtl="0" algn="r">
              <a:buNone/>
              <a:defRPr sz="1300">
                <a:solidFill>
                  <a:schemeClr val="dk1"/>
                </a:solidFill>
                <a:latin typeface="Questrial"/>
                <a:ea typeface="Questrial"/>
                <a:cs typeface="Questrial"/>
                <a:sym typeface="Questrial"/>
              </a:defRPr>
            </a:lvl7pPr>
            <a:lvl8pPr lvl="7" rtl="0" algn="r">
              <a:buNone/>
              <a:defRPr sz="1300">
                <a:solidFill>
                  <a:schemeClr val="dk1"/>
                </a:solidFill>
                <a:latin typeface="Questrial"/>
                <a:ea typeface="Questrial"/>
                <a:cs typeface="Questrial"/>
                <a:sym typeface="Questrial"/>
              </a:defRPr>
            </a:lvl8pPr>
            <a:lvl9pPr lvl="8" rtl="0" algn="r">
              <a:buNone/>
              <a:defRPr sz="1300">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 Id="rId3" Type="http://schemas.openxmlformats.org/officeDocument/2006/relationships/image" Target="../media/image1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 Id="rId3" Type="http://schemas.openxmlformats.org/officeDocument/2006/relationships/image" Target="../media/image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hyperlink" Target="http://vita.taxslayerpro.com/IRSTRAINING"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2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hyperlink" Target="http://vita.taxslayerpro.com/IRSTRAINING"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hyperlink" Target="http://vita.taxslayerpro.com/IRSTRAINING"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1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 Id="rId3" Type="http://schemas.openxmlformats.org/officeDocument/2006/relationships/image" Target="../media/image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hyperlink" Target="http://vita.taxslayerpro.com/IRSTRAI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 Id="rId3" Type="http://schemas.openxmlformats.org/officeDocument/2006/relationships/image" Target="../media/image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hyperlink" Target="http://vita.taxslayerpro.com/IRSTRAINING"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 Id="rId3" Type="http://schemas.openxmlformats.org/officeDocument/2006/relationships/image" Target="../media/image17.png"/><Relationship Id="rId4" Type="http://schemas.openxmlformats.org/officeDocument/2006/relationships/image" Target="../media/image1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5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 Id="rId3" Type="http://schemas.openxmlformats.org/officeDocument/2006/relationships/image" Target="../media/image4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 Id="rId3" Type="http://schemas.openxmlformats.org/officeDocument/2006/relationships/image" Target="../media/image1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 Id="rId3" Type="http://schemas.openxmlformats.org/officeDocument/2006/relationships/image" Target="../media/image57.png"/><Relationship Id="rId4" Type="http://schemas.openxmlformats.org/officeDocument/2006/relationships/image" Target="../media/image42.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 Id="rId3" Type="http://schemas.openxmlformats.org/officeDocument/2006/relationships/image" Target="../media/image2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 Id="rId3" Type="http://schemas.openxmlformats.org/officeDocument/2006/relationships/image" Target="../media/image42.png"/><Relationship Id="rId4" Type="http://schemas.openxmlformats.org/officeDocument/2006/relationships/image" Target="../media/image5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hyperlink" Target="http://vita.taxslayerpro.com/IRSTRAINING"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 Id="rId3" Type="http://schemas.openxmlformats.org/officeDocument/2006/relationships/image" Target="../media/image1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 Id="rId3" Type="http://schemas.openxmlformats.org/officeDocument/2006/relationships/image" Target="../media/image52.png"/><Relationship Id="rId4" Type="http://schemas.openxmlformats.org/officeDocument/2006/relationships/image" Target="../media/image42.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 Id="rId3" Type="http://schemas.openxmlformats.org/officeDocument/2006/relationships/hyperlink" Target="http://vita.taxslayerpro.com/IRSTRAINING"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 Id="rId3" Type="http://schemas.openxmlformats.org/officeDocument/2006/relationships/image" Target="../media/image4.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 Id="rId3" Type="http://schemas.openxmlformats.org/officeDocument/2006/relationships/image" Target="../media/image2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 Id="rId3" Type="http://schemas.openxmlformats.org/officeDocument/2006/relationships/image" Target="../media/image4.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 Id="rId3" Type="http://schemas.openxmlformats.org/officeDocument/2006/relationships/hyperlink" Target="http://www.healthcare.gov/"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 Id="rId3" Type="http://schemas.openxmlformats.org/officeDocument/2006/relationships/hyperlink" Target="http://www.healthcare.gov/"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7.xml"/><Relationship Id="rId3" Type="http://schemas.openxmlformats.org/officeDocument/2006/relationships/image" Target="../media/image4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8.xml"/><Relationship Id="rId3" Type="http://schemas.openxmlformats.org/officeDocument/2006/relationships/image" Target="../media/image25.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 Id="rId3" Type="http://schemas.openxmlformats.org/officeDocument/2006/relationships/image" Target="../media/image2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4.xml"/><Relationship Id="rId3" Type="http://schemas.openxmlformats.org/officeDocument/2006/relationships/image" Target="../media/image28.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5.xml"/><Relationship Id="rId3" Type="http://schemas.openxmlformats.org/officeDocument/2006/relationships/image" Target="../media/image28.png"/><Relationship Id="rId4" Type="http://schemas.openxmlformats.org/officeDocument/2006/relationships/image" Target="../media/image26.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6.xml"/><Relationship Id="rId3" Type="http://schemas.openxmlformats.org/officeDocument/2006/relationships/image" Target="../media/image28.png"/><Relationship Id="rId4" Type="http://schemas.openxmlformats.org/officeDocument/2006/relationships/image" Target="../media/image26.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7.xml"/><Relationship Id="rId3" Type="http://schemas.openxmlformats.org/officeDocument/2006/relationships/image" Target="../media/image28.png"/><Relationship Id="rId4" Type="http://schemas.openxmlformats.org/officeDocument/2006/relationships/image" Target="../media/image26.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8.xml"/><Relationship Id="rId3" Type="http://schemas.openxmlformats.org/officeDocument/2006/relationships/image" Target="../media/image28.png"/><Relationship Id="rId4" Type="http://schemas.openxmlformats.org/officeDocument/2006/relationships/image" Target="../media/image26.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9.xml"/><Relationship Id="rId3" Type="http://schemas.openxmlformats.org/officeDocument/2006/relationships/image" Target="../media/image53.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0.xml"/><Relationship Id="rId3" Type="http://schemas.openxmlformats.org/officeDocument/2006/relationships/image" Target="../media/image40.png"/><Relationship Id="rId4" Type="http://schemas.openxmlformats.org/officeDocument/2006/relationships/image" Target="../media/image32.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1.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31.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2.xml"/><Relationship Id="rId3" Type="http://schemas.openxmlformats.org/officeDocument/2006/relationships/image" Target="../media/image29.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3.xml"/><Relationship Id="rId3" Type="http://schemas.openxmlformats.org/officeDocument/2006/relationships/image" Target="../media/image41.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4.xml"/><Relationship Id="rId3" Type="http://schemas.openxmlformats.org/officeDocument/2006/relationships/image" Target="../media/image49.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6.xml"/><Relationship Id="rId3" Type="http://schemas.openxmlformats.org/officeDocument/2006/relationships/image" Target="../media/image4.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9.xml"/><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0.xml"/><Relationship Id="rId3" Type="http://schemas.openxmlformats.org/officeDocument/2006/relationships/image" Target="../media/image30.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2.xml"/><Relationship Id="rId3" Type="http://schemas.openxmlformats.org/officeDocument/2006/relationships/image" Target="../media/image33.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4.xml"/><Relationship Id="rId3" Type="http://schemas.openxmlformats.org/officeDocument/2006/relationships/image" Target="../media/image34.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5.xml"/><Relationship Id="rId3" Type="http://schemas.openxmlformats.org/officeDocument/2006/relationships/image" Target="../media/image35.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6.xml"/><Relationship Id="rId3" Type="http://schemas.openxmlformats.org/officeDocument/2006/relationships/image" Target="../media/image38.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7.xml"/><Relationship Id="rId3" Type="http://schemas.openxmlformats.org/officeDocument/2006/relationships/image" Target="../media/image36.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8.xml"/><Relationship Id="rId3" Type="http://schemas.openxmlformats.org/officeDocument/2006/relationships/image" Target="../media/image44.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2.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11.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3.xml"/><Relationship Id="rId3" Type="http://schemas.openxmlformats.org/officeDocument/2006/relationships/image" Target="../media/image11.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4.xml"/><Relationship Id="rId3" Type="http://schemas.openxmlformats.org/officeDocument/2006/relationships/image" Target="../media/image11.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5.xml"/><Relationship Id="rId3" Type="http://schemas.openxmlformats.org/officeDocument/2006/relationships/image" Target="../media/image11.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vimeo.com/6924108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impactamerica.com/wp-content/uploads/2018/09/AL-Advanced-Training-Summary-Chart.pdf" TargetMode="External"/><Relationship Id="rId4" Type="http://schemas.openxmlformats.org/officeDocument/2006/relationships/hyperlink" Target="https://impactamerica.com/wp-content/uploads/2018/09/2018-2019-SOS-Chart.pdf" TargetMode="External"/><Relationship Id="rId9" Type="http://schemas.openxmlformats.org/officeDocument/2006/relationships/hyperlink" Target="http://impactamerica.com/taxprep" TargetMode="External"/><Relationship Id="rId5" Type="http://schemas.openxmlformats.org/officeDocument/2006/relationships/hyperlink" Target="https://impactamerica.com/wp-content/uploads/2018/09/Advanced-Training-Fall-Refresher-Beth-Branch-TaxSlayer-Exercises.pdf" TargetMode="External"/><Relationship Id="rId6" Type="http://schemas.openxmlformats.org/officeDocument/2006/relationships/hyperlink" Target="https://impactamerica.com/wp-content/uploads/2018/09/Advanced-Training-Fall-Refresher-Beth-Branch-TaxSlayer-Exercises.pdf" TargetMode="External"/><Relationship Id="rId7" Type="http://schemas.openxmlformats.org/officeDocument/2006/relationships/hyperlink" Target="https://impactamerica.com/wp-content/uploads/2018/09/Advanced-Training-Fall-Refresher-Beth-Branch-TaxSlayer-Exercises.pdf" TargetMode="External"/><Relationship Id="rId8" Type="http://schemas.openxmlformats.org/officeDocument/2006/relationships/hyperlink" Target="https://impactamerica.com/wp-content/uploads/2018/09/Pub-4012-Selections-2017.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vita.taxslayerpro.com/IRSTraining/"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 Id="rId3" Type="http://schemas.openxmlformats.org/officeDocument/2006/relationships/image" Target="../media/image1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5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image" Target="../media/image1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pic>
        <p:nvPicPr>
          <p:cNvPr descr="Impact-logo_SaveFirst-green.eps" id="47" name="Google Shape;47;p9"/>
          <p:cNvPicPr preferRelativeResize="0"/>
          <p:nvPr/>
        </p:nvPicPr>
        <p:blipFill rotWithShape="1">
          <a:blip r:embed="rId3">
            <a:alphaModFix/>
          </a:blip>
          <a:srcRect b="34976" l="19561" r="20646" t="31742"/>
          <a:stretch/>
        </p:blipFill>
        <p:spPr>
          <a:xfrm>
            <a:off x="1440089" y="352692"/>
            <a:ext cx="9264600" cy="4243500"/>
          </a:xfrm>
          <a:prstGeom prst="rect">
            <a:avLst/>
          </a:prstGeom>
          <a:noFill/>
          <a:ln>
            <a:noFill/>
          </a:ln>
        </p:spPr>
      </p:pic>
      <p:sp>
        <p:nvSpPr>
          <p:cNvPr id="48" name="Google Shape;48;p9"/>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9" name="Google Shape;49;p9"/>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50" name="Google Shape;50;p9"/>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51" name="Google Shape;51;p9"/>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52" name="Google Shape;52;p9"/>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53" name="Google Shape;53;p9"/>
          <p:cNvSpPr txBox="1"/>
          <p:nvPr/>
        </p:nvSpPr>
        <p:spPr>
          <a:xfrm>
            <a:off x="593558" y="4764237"/>
            <a:ext cx="11004900" cy="1588200"/>
          </a:xfrm>
          <a:prstGeom prst="rect">
            <a:avLst/>
          </a:prstGeom>
          <a:gradFill>
            <a:gsLst>
              <a:gs pos="0">
                <a:srgbClr val="C7EDA6"/>
              </a:gs>
              <a:gs pos="35000">
                <a:srgbClr val="D9F1C1"/>
              </a:gs>
              <a:gs pos="100000">
                <a:srgbClr val="EDFBE6"/>
              </a:gs>
            </a:gsLst>
            <a:lin ang="16200000" scaled="0"/>
          </a:gradFill>
          <a:ln cap="flat" cmpd="sng" w="9525">
            <a:solidFill>
              <a:srgbClr val="749E3D"/>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Advanced</a:t>
            </a:r>
            <a:r>
              <a:rPr b="1" lang="en-US" sz="5400" u="none">
                <a:solidFill>
                  <a:schemeClr val="dk2"/>
                </a:solidFill>
                <a:latin typeface="Questrial"/>
                <a:ea typeface="Questrial"/>
                <a:cs typeface="Questrial"/>
                <a:sym typeface="Questrial"/>
              </a:rPr>
              <a:t> Training</a:t>
            </a:r>
            <a:endParaRPr/>
          </a:p>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Fall Refresher</a:t>
            </a:r>
            <a:endParaRPr b="1" sz="5400" u="none">
              <a:solidFill>
                <a:schemeClr val="dk2"/>
              </a:solidFill>
              <a:latin typeface="Questrial"/>
              <a:ea typeface="Questrial"/>
              <a:cs typeface="Questrial"/>
              <a:sym typeface="Questrial"/>
            </a:endParaRPr>
          </a:p>
        </p:txBody>
      </p:sp>
      <p:sp>
        <p:nvSpPr>
          <p:cNvPr id="54" name="Google Shape;54;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25" name="Google Shape;125;p18"/>
          <p:cNvSpPr txBox="1"/>
          <p:nvPr>
            <p:ph idx="1" type="body"/>
          </p:nvPr>
        </p:nvSpPr>
        <p:spPr>
          <a:xfrm>
            <a:off x="609600" y="16002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The first thing you ask from the taxpayer is for photo ID and Social Security Card</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If a taxpayer is filing jointly with a spouse, the spouse needs to be present with their photo ID and Social Security Card as well.</a:t>
            </a:r>
            <a:endParaRPr/>
          </a:p>
        </p:txBody>
      </p:sp>
      <p:sp>
        <p:nvSpPr>
          <p:cNvPr id="126" name="Google Shape;126;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108"/>
          <p:cNvSpPr txBox="1"/>
          <p:nvPr>
            <p:ph type="title"/>
          </p:nvPr>
        </p:nvSpPr>
        <p:spPr>
          <a:xfrm>
            <a:off x="609600" y="721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vs. Unearned Income</a:t>
            </a:r>
            <a:endParaRPr/>
          </a:p>
        </p:txBody>
      </p:sp>
      <p:sp>
        <p:nvSpPr>
          <p:cNvPr id="897" name="Google Shape;897;p10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98" name="Google Shape;898;p108"/>
          <p:cNvPicPr preferRelativeResize="0"/>
          <p:nvPr/>
        </p:nvPicPr>
        <p:blipFill rotWithShape="1">
          <a:blip r:embed="rId3">
            <a:alphaModFix/>
          </a:blip>
          <a:srcRect b="1953" l="1990" r="931" t="1837"/>
          <a:stretch/>
        </p:blipFill>
        <p:spPr>
          <a:xfrm>
            <a:off x="1287456" y="1112850"/>
            <a:ext cx="9617087" cy="5686349"/>
          </a:xfrm>
          <a:prstGeom prst="rect">
            <a:avLst/>
          </a:prstGeom>
          <a:noFill/>
          <a:ln cap="flat" cmpd="sng" w="9525">
            <a:solidFill>
              <a:srgbClr val="54534A"/>
            </a:solidFill>
            <a:prstDash val="solid"/>
            <a:round/>
            <a:headEnd len="sm" w="sm" type="none"/>
            <a:tailEnd len="sm" w="sm" type="none"/>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3" name="Shape 903"/>
        <p:cNvGrpSpPr/>
        <p:nvPr/>
      </p:nvGrpSpPr>
      <p:grpSpPr>
        <a:xfrm>
          <a:off x="0" y="0"/>
          <a:ext cx="0" cy="0"/>
          <a:chOff x="0" y="0"/>
          <a:chExt cx="0" cy="0"/>
        </a:xfrm>
      </p:grpSpPr>
      <p:sp>
        <p:nvSpPr>
          <p:cNvPr id="904" name="Google Shape;904;p10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W-2: Wage and Tax Statement</a:t>
            </a:r>
            <a:endParaRPr/>
          </a:p>
        </p:txBody>
      </p:sp>
      <p:pic>
        <p:nvPicPr>
          <p:cNvPr id="905" name="Google Shape;905;p109"/>
          <p:cNvPicPr preferRelativeResize="0"/>
          <p:nvPr>
            <p:ph idx="1" type="body"/>
          </p:nvPr>
        </p:nvPicPr>
        <p:blipFill rotWithShape="1">
          <a:blip r:embed="rId3">
            <a:alphaModFix/>
          </a:blip>
          <a:srcRect b="0" l="0" r="0" t="0"/>
          <a:stretch/>
        </p:blipFill>
        <p:spPr>
          <a:xfrm>
            <a:off x="2503357" y="1417638"/>
            <a:ext cx="7185300" cy="4526100"/>
          </a:xfrm>
          <a:prstGeom prst="rect">
            <a:avLst/>
          </a:prstGeom>
          <a:noFill/>
          <a:ln>
            <a:noFill/>
          </a:ln>
          <a:effectLst>
            <a:outerShdw blurRad="190500" rotWithShape="0" algn="tl">
              <a:srgbClr val="000000">
                <a:alpha val="69800"/>
              </a:srgbClr>
            </a:outerShdw>
          </a:effectLst>
        </p:spPr>
      </p:pic>
      <p:sp>
        <p:nvSpPr>
          <p:cNvPr id="906" name="Google Shape;906;p10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07" name="Google Shape;907;p109"/>
          <p:cNvSpPr/>
          <p:nvPr/>
        </p:nvSpPr>
        <p:spPr>
          <a:xfrm>
            <a:off x="6052825" y="5455850"/>
            <a:ext cx="444300" cy="402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1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W-2: Wages, Tips, Other Compensation</a:t>
            </a:r>
            <a:endParaRPr/>
          </a:p>
        </p:txBody>
      </p:sp>
      <p:sp>
        <p:nvSpPr>
          <p:cNvPr id="913" name="Google Shape;913;p110"/>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800"/>
              </a:spcBef>
              <a:spcAft>
                <a:spcPts val="0"/>
              </a:spcAft>
              <a:buNone/>
            </a:pPr>
            <a:r>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earned income</a:t>
            </a:r>
            <a:endParaRPr b="1" i="0" sz="4000" u="none" cap="none" strike="noStrike">
              <a:solidFill>
                <a:schemeClr val="dk1"/>
              </a:solidFill>
              <a:latin typeface="Questrial"/>
              <a:ea typeface="Questrial"/>
              <a:cs typeface="Questrial"/>
              <a:sym typeface="Questrial"/>
            </a:endParaRPr>
          </a:p>
          <a:p>
            <a:pPr indent="-342900" lvl="0" marL="342900" rtl="0" algn="l">
              <a:lnSpc>
                <a:spcPct val="90000"/>
              </a:lnSpc>
              <a:spcBef>
                <a:spcPts val="800"/>
              </a:spcBef>
              <a:spcAft>
                <a:spcPts val="0"/>
              </a:spcAft>
              <a:buClr>
                <a:schemeClr val="dk1"/>
              </a:buClr>
              <a:buSzPts val="4000"/>
              <a:buFont typeface="Noto Sans Symbols"/>
              <a:buChar char="➢"/>
            </a:pPr>
            <a:r>
              <a:rPr lang="en-US"/>
              <a:t>The federal tax system is a “pay as you go” system, meaning that tax is paid as income is earned during the year</a:t>
            </a:r>
            <a:endParaRPr/>
          </a:p>
          <a:p>
            <a:pPr indent="-342900" lvl="0" marL="342900" rtl="0" algn="l">
              <a:lnSpc>
                <a:spcPct val="90000"/>
              </a:lnSpc>
              <a:spcBef>
                <a:spcPts val="800"/>
              </a:spcBef>
              <a:spcAft>
                <a:spcPts val="0"/>
              </a:spcAft>
              <a:buClr>
                <a:schemeClr val="dk1"/>
              </a:buClr>
              <a:buSzPts val="4000"/>
              <a:buFont typeface="Noto Sans Symbols"/>
              <a:buChar char="➢"/>
            </a:pPr>
            <a:r>
              <a:rPr lang="en-US"/>
              <a:t>The tax paid is referred to as </a:t>
            </a:r>
            <a:r>
              <a:rPr b="1" lang="en-US">
                <a:solidFill>
                  <a:schemeClr val="accent1"/>
                </a:solidFill>
              </a:rPr>
              <a:t>withholding</a:t>
            </a:r>
            <a:endParaRPr b="1"/>
          </a:p>
        </p:txBody>
      </p:sp>
      <p:sp>
        <p:nvSpPr>
          <p:cNvPr id="914" name="Google Shape;914;p1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xEl>
                                              <p:pRg end="0" st="0"/>
                                            </p:txEl>
                                          </p:spTgt>
                                        </p:tgtEl>
                                        <p:attrNameLst>
                                          <p:attrName>style.visibility</p:attrName>
                                        </p:attrNameLst>
                                      </p:cBhvr>
                                      <p:to>
                                        <p:strVal val="visible"/>
                                      </p:to>
                                    </p:set>
                                    <p:animEffect filter="fade" transition="in">
                                      <p:cBhvr>
                                        <p:cTn dur="500"/>
                                        <p:tgtEl>
                                          <p:spTgt spid="9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xEl>
                                              <p:pRg end="1" st="1"/>
                                            </p:txEl>
                                          </p:spTgt>
                                        </p:tgtEl>
                                        <p:attrNameLst>
                                          <p:attrName>style.visibility</p:attrName>
                                        </p:attrNameLst>
                                      </p:cBhvr>
                                      <p:to>
                                        <p:strVal val="visible"/>
                                      </p:to>
                                    </p:set>
                                    <p:animEffect filter="fade" transition="in">
                                      <p:cBhvr>
                                        <p:cTn dur="500"/>
                                        <p:tgtEl>
                                          <p:spTgt spid="9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xEl>
                                              <p:pRg end="2" st="2"/>
                                            </p:txEl>
                                          </p:spTgt>
                                        </p:tgtEl>
                                        <p:attrNameLst>
                                          <p:attrName>style.visibility</p:attrName>
                                        </p:attrNameLst>
                                      </p:cBhvr>
                                      <p:to>
                                        <p:strVal val="visible"/>
                                      </p:to>
                                    </p:set>
                                    <p:animEffect filter="fade" transition="in">
                                      <p:cBhvr>
                                        <p:cTn dur="500"/>
                                        <p:tgtEl>
                                          <p:spTgt spid="9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xEl>
                                              <p:pRg end="3" st="3"/>
                                            </p:txEl>
                                          </p:spTgt>
                                        </p:tgtEl>
                                        <p:attrNameLst>
                                          <p:attrName>style.visibility</p:attrName>
                                        </p:attrNameLst>
                                      </p:cBhvr>
                                      <p:to>
                                        <p:strVal val="visible"/>
                                      </p:to>
                                    </p:set>
                                    <p:animEffect filter="fade" transition="in">
                                      <p:cBhvr>
                                        <p:cTn dur="500"/>
                                        <p:tgtEl>
                                          <p:spTgt spid="91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111"/>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921" name="Google Shape;921;p111"/>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a:t>
            </a:r>
            <a:r>
              <a:rPr lang="en-US" sz="2800"/>
              <a:t>SaveFirstTaxes2019!</a:t>
            </a:r>
            <a:endParaRPr sz="2800"/>
          </a:p>
        </p:txBody>
      </p:sp>
      <p:sp>
        <p:nvSpPr>
          <p:cNvPr id="922" name="Google Shape;922;p111"/>
          <p:cNvSpPr txBox="1"/>
          <p:nvPr/>
        </p:nvSpPr>
        <p:spPr>
          <a:xfrm>
            <a:off x="609600" y="4643100"/>
            <a:ext cx="10972800" cy="10368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W-2s</a:t>
            </a:r>
            <a:endParaRPr b="1" sz="6000">
              <a:solidFill>
                <a:schemeClr val="accent3"/>
              </a:solidFill>
              <a:latin typeface="Questrial"/>
              <a:ea typeface="Questrial"/>
              <a:cs typeface="Questrial"/>
              <a:sym typeface="Questrial"/>
            </a:endParaRPr>
          </a:p>
        </p:txBody>
      </p:sp>
      <p:sp>
        <p:nvSpPr>
          <p:cNvPr id="923" name="Google Shape;923;p1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pic>
        <p:nvPicPr>
          <p:cNvPr descr="SSA 1099.png" id="929" name="Google Shape;929;p112"/>
          <p:cNvPicPr preferRelativeResize="0"/>
          <p:nvPr/>
        </p:nvPicPr>
        <p:blipFill>
          <a:blip r:embed="rId3">
            <a:alphaModFix/>
          </a:blip>
          <a:stretch>
            <a:fillRect/>
          </a:stretch>
        </p:blipFill>
        <p:spPr>
          <a:xfrm>
            <a:off x="3733801" y="1692640"/>
            <a:ext cx="4775686" cy="4155845"/>
          </a:xfrm>
          <a:prstGeom prst="rect">
            <a:avLst/>
          </a:prstGeom>
          <a:noFill/>
          <a:ln>
            <a:noFill/>
          </a:ln>
          <a:effectLst>
            <a:outerShdw blurRad="190500" rotWithShape="0" algn="tl">
              <a:srgbClr val="000000">
                <a:alpha val="69800"/>
              </a:srgbClr>
            </a:outerShdw>
          </a:effectLst>
        </p:spPr>
      </p:pic>
      <p:sp>
        <p:nvSpPr>
          <p:cNvPr id="930" name="Google Shape;930;p1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Social Security Benefit Statement</a:t>
            </a:r>
            <a:endParaRPr/>
          </a:p>
        </p:txBody>
      </p:sp>
      <p:sp>
        <p:nvSpPr>
          <p:cNvPr id="931" name="Google Shape;931;p1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32" name="Google Shape;932;p112"/>
          <p:cNvSpPr/>
          <p:nvPr/>
        </p:nvSpPr>
        <p:spPr>
          <a:xfrm>
            <a:off x="4164800" y="1874150"/>
            <a:ext cx="277500" cy="249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Google Shape;938;p1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Social Security Benefits</a:t>
            </a:r>
            <a:endParaRPr/>
          </a:p>
        </p:txBody>
      </p:sp>
      <p:sp>
        <p:nvSpPr>
          <p:cNvPr id="939" name="Google Shape;939;p11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Social Security benefits include monthly retirement, survivor, and disability benefits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They do NOT include Supplemental Security Income (SSI): aimed at helping low-income elderly, blind, and disabled individuals pay for basic needs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endParaRPr b="0" i="0" sz="4000" u="none" cap="none" strike="noStrike">
              <a:solidFill>
                <a:schemeClr val="dk1"/>
              </a:solidFill>
              <a:latin typeface="Questrial"/>
              <a:ea typeface="Questrial"/>
              <a:cs typeface="Questrial"/>
              <a:sym typeface="Questrial"/>
            </a:endParaRPr>
          </a:p>
          <a:p>
            <a:pPr indent="0" lvl="0" marL="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940" name="Google Shape;940;p1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0" st="0"/>
                                            </p:txEl>
                                          </p:spTgt>
                                        </p:tgtEl>
                                        <p:attrNameLst>
                                          <p:attrName>style.visibility</p:attrName>
                                        </p:attrNameLst>
                                      </p:cBhvr>
                                      <p:to>
                                        <p:strVal val="visible"/>
                                      </p:to>
                                    </p:set>
                                    <p:animEffect filter="fade" transition="in">
                                      <p:cBhvr>
                                        <p:cTn dur="500"/>
                                        <p:tgtEl>
                                          <p:spTgt spid="9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1" st="1"/>
                                            </p:txEl>
                                          </p:spTgt>
                                        </p:tgtEl>
                                        <p:attrNameLst>
                                          <p:attrName>style.visibility</p:attrName>
                                        </p:attrNameLst>
                                      </p:cBhvr>
                                      <p:to>
                                        <p:strVal val="visible"/>
                                      </p:to>
                                    </p:set>
                                    <p:animEffect filter="fade" transition="in">
                                      <p:cBhvr>
                                        <p:cTn dur="500"/>
                                        <p:tgtEl>
                                          <p:spTgt spid="9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2" st="2"/>
                                            </p:txEl>
                                          </p:spTgt>
                                        </p:tgtEl>
                                        <p:attrNameLst>
                                          <p:attrName>style.visibility</p:attrName>
                                        </p:attrNameLst>
                                      </p:cBhvr>
                                      <p:to>
                                        <p:strVal val="visible"/>
                                      </p:to>
                                    </p:set>
                                    <p:animEffect filter="fade" transition="in">
                                      <p:cBhvr>
                                        <p:cTn dur="500"/>
                                        <p:tgtEl>
                                          <p:spTgt spid="9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3" st="3"/>
                                            </p:txEl>
                                          </p:spTgt>
                                        </p:tgtEl>
                                        <p:attrNameLst>
                                          <p:attrName>style.visibility</p:attrName>
                                        </p:attrNameLst>
                                      </p:cBhvr>
                                      <p:to>
                                        <p:strVal val="visible"/>
                                      </p:to>
                                    </p:set>
                                    <p:animEffect filter="fade" transition="in">
                                      <p:cBhvr>
                                        <p:cTn dur="500"/>
                                        <p:tgtEl>
                                          <p:spTgt spid="93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Google Shape;946;p1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Social Security Benefits</a:t>
            </a:r>
            <a:endParaRPr/>
          </a:p>
        </p:txBody>
      </p:sp>
      <p:sp>
        <p:nvSpPr>
          <p:cNvPr id="947" name="Google Shape;947;p11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Some portion of the Social Security benefits may be taxable.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Generally, if Social Security benefits are the only source of income, then they are not taxable.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Dependent upon filing status and other reportable income</a:t>
            </a:r>
            <a:endParaRPr b="0" i="0" sz="3600" u="none" cap="none" strike="noStrike">
              <a:solidFill>
                <a:schemeClr val="dk1"/>
              </a:solidFill>
              <a:latin typeface="Questrial"/>
              <a:ea typeface="Questrial"/>
              <a:cs typeface="Questrial"/>
              <a:sym typeface="Questrial"/>
            </a:endParaRPr>
          </a:p>
          <a:p>
            <a:pPr indent="-285750" lvl="1" marL="742950" marR="0" rtl="0" algn="l">
              <a:spcBef>
                <a:spcPts val="720"/>
              </a:spcBef>
              <a:spcAft>
                <a:spcPts val="0"/>
              </a:spcAft>
              <a:buClr>
                <a:schemeClr val="dk1"/>
              </a:buClr>
              <a:buSzPts val="3600"/>
              <a:buFont typeface="Arial"/>
              <a:buChar char="•"/>
            </a:pPr>
            <a:r>
              <a:rPr lang="en-US"/>
              <a:t>As the preparer, simply input the SSA-1099 and the software calculates the taxable portion!</a:t>
            </a:r>
            <a:endParaRPr/>
          </a:p>
          <a:p>
            <a:pPr indent="-342900" lvl="0" marL="3429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948" name="Google Shape;948;p1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0" st="0"/>
                                            </p:txEl>
                                          </p:spTgt>
                                        </p:tgtEl>
                                        <p:attrNameLst>
                                          <p:attrName>style.visibility</p:attrName>
                                        </p:attrNameLst>
                                      </p:cBhvr>
                                      <p:to>
                                        <p:strVal val="visible"/>
                                      </p:to>
                                    </p:set>
                                    <p:animEffect filter="fade" transition="in">
                                      <p:cBhvr>
                                        <p:cTn dur="500"/>
                                        <p:tgtEl>
                                          <p:spTgt spid="9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1" st="1"/>
                                            </p:txEl>
                                          </p:spTgt>
                                        </p:tgtEl>
                                        <p:attrNameLst>
                                          <p:attrName>style.visibility</p:attrName>
                                        </p:attrNameLst>
                                      </p:cBhvr>
                                      <p:to>
                                        <p:strVal val="visible"/>
                                      </p:to>
                                    </p:set>
                                    <p:animEffect filter="fade" transition="in">
                                      <p:cBhvr>
                                        <p:cTn dur="500"/>
                                        <p:tgtEl>
                                          <p:spTgt spid="9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2" st="2"/>
                                            </p:txEl>
                                          </p:spTgt>
                                        </p:tgtEl>
                                        <p:attrNameLst>
                                          <p:attrName>style.visibility</p:attrName>
                                        </p:attrNameLst>
                                      </p:cBhvr>
                                      <p:to>
                                        <p:strVal val="visible"/>
                                      </p:to>
                                    </p:set>
                                    <p:animEffect filter="fade" transition="in">
                                      <p:cBhvr>
                                        <p:cTn dur="500"/>
                                        <p:tgtEl>
                                          <p:spTgt spid="9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3" st="3"/>
                                            </p:txEl>
                                          </p:spTgt>
                                        </p:tgtEl>
                                        <p:attrNameLst>
                                          <p:attrName>style.visibility</p:attrName>
                                        </p:attrNameLst>
                                      </p:cBhvr>
                                      <p:to>
                                        <p:strVal val="visible"/>
                                      </p:to>
                                    </p:set>
                                    <p:animEffect filter="fade" transition="in">
                                      <p:cBhvr>
                                        <p:cTn dur="500"/>
                                        <p:tgtEl>
                                          <p:spTgt spid="9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4" st="4"/>
                                            </p:txEl>
                                          </p:spTgt>
                                        </p:tgtEl>
                                        <p:attrNameLst>
                                          <p:attrName>style.visibility</p:attrName>
                                        </p:attrNameLst>
                                      </p:cBhvr>
                                      <p:to>
                                        <p:strVal val="visible"/>
                                      </p:to>
                                    </p:set>
                                    <p:animEffect filter="fade" transition="in">
                                      <p:cBhvr>
                                        <p:cTn dur="500"/>
                                        <p:tgtEl>
                                          <p:spTgt spid="9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3" name="Shape 953"/>
        <p:cNvGrpSpPr/>
        <p:nvPr/>
      </p:nvGrpSpPr>
      <p:grpSpPr>
        <a:xfrm>
          <a:off x="0" y="0"/>
          <a:ext cx="0" cy="0"/>
          <a:chOff x="0" y="0"/>
          <a:chExt cx="0" cy="0"/>
        </a:xfrm>
      </p:grpSpPr>
      <p:sp>
        <p:nvSpPr>
          <p:cNvPr id="954" name="Google Shape;954;p1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SSA-1099: </a:t>
            </a:r>
            <a:r>
              <a:rPr lang="en-US"/>
              <a:t>Box 3</a:t>
            </a:r>
            <a:endParaRPr/>
          </a:p>
        </p:txBody>
      </p:sp>
      <p:sp>
        <p:nvSpPr>
          <p:cNvPr id="955" name="Google Shape;955;p115"/>
          <p:cNvSpPr txBox="1"/>
          <p:nvPr>
            <p:ph idx="1" type="body"/>
          </p:nvPr>
        </p:nvSpPr>
        <p:spPr>
          <a:xfrm>
            <a:off x="609600" y="1447803"/>
            <a:ext cx="10972800" cy="4526100"/>
          </a:xfrm>
          <a:prstGeom prst="rect">
            <a:avLst/>
          </a:prstGeom>
          <a:noFill/>
          <a:ln>
            <a:noFill/>
          </a:ln>
        </p:spPr>
        <p:txBody>
          <a:bodyPr anchorCtr="0" anchor="t" bIns="45700" lIns="91425" spcFirstLastPara="1" rIns="91425" wrap="square" tIns="45700">
            <a:noAutofit/>
          </a:bodyPr>
          <a:lstStyle/>
          <a:p>
            <a:pPr indent="-469900" lvl="0" marL="457200" marR="0" rtl="0" algn="l">
              <a:spcBef>
                <a:spcPts val="800"/>
              </a:spcBef>
              <a:spcAft>
                <a:spcPts val="0"/>
              </a:spcAft>
              <a:buClr>
                <a:schemeClr val="dk1"/>
              </a:buClr>
              <a:buSzPts val="3800"/>
              <a:buFont typeface="Questrial"/>
              <a:buChar char="➢"/>
            </a:pPr>
            <a:r>
              <a:rPr b="0" i="0" lang="en-US" sz="3800" u="none" cap="none" strike="noStrike">
                <a:solidFill>
                  <a:schemeClr val="dk1"/>
                </a:solidFill>
                <a:latin typeface="Questrial"/>
                <a:ea typeface="Questrial"/>
                <a:cs typeface="Questrial"/>
                <a:sym typeface="Questrial"/>
              </a:rPr>
              <a:t>Many taxpayers will have Medicare insurance premiums (part B) and/or Medicare prescription drug premiums (part D) deducted from benefits</a:t>
            </a:r>
            <a:endParaRPr b="0" i="0" sz="3800" u="none" cap="none" strike="noStrike">
              <a:solidFill>
                <a:schemeClr val="dk1"/>
              </a:solidFill>
              <a:latin typeface="Questrial"/>
              <a:ea typeface="Questrial"/>
              <a:cs typeface="Questrial"/>
              <a:sym typeface="Questrial"/>
            </a:endParaRPr>
          </a:p>
          <a:p>
            <a:pPr indent="-469900" lvl="0" marL="457200" rtl="0" algn="l">
              <a:spcBef>
                <a:spcPts val="0"/>
              </a:spcBef>
              <a:spcAft>
                <a:spcPts val="0"/>
              </a:spcAft>
              <a:buSzPts val="3800"/>
              <a:buChar char="➢"/>
            </a:pPr>
            <a:r>
              <a:rPr lang="en-US" sz="3800"/>
              <a:t>Some taxpayers may have received a    lump-sum benefit payment (for current tax year and prior tax years)</a:t>
            </a:r>
            <a:endParaRPr sz="3800"/>
          </a:p>
        </p:txBody>
      </p:sp>
      <p:sp>
        <p:nvSpPr>
          <p:cNvPr id="956" name="Google Shape;956;p115"/>
          <p:cNvSpPr txBox="1"/>
          <p:nvPr/>
        </p:nvSpPr>
        <p:spPr>
          <a:xfrm>
            <a:off x="685800" y="5273842"/>
            <a:ext cx="10972800" cy="132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3"/>
                </a:solidFill>
                <a:latin typeface="Questrial"/>
                <a:ea typeface="Questrial"/>
                <a:cs typeface="Questrial"/>
                <a:sym typeface="Questrial"/>
              </a:rPr>
              <a:t>See your site coordinator if a taxpayer received lump-sum benefits</a:t>
            </a:r>
            <a:endParaRPr b="1" sz="4000">
              <a:solidFill>
                <a:schemeClr val="accent3"/>
              </a:solidFill>
              <a:latin typeface="Questrial"/>
              <a:ea typeface="Questrial"/>
              <a:cs typeface="Questrial"/>
              <a:sym typeface="Questrial"/>
            </a:endParaRPr>
          </a:p>
        </p:txBody>
      </p:sp>
      <p:sp>
        <p:nvSpPr>
          <p:cNvPr id="957" name="Google Shape;957;p1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0" st="0"/>
                                            </p:txEl>
                                          </p:spTgt>
                                        </p:tgtEl>
                                        <p:attrNameLst>
                                          <p:attrName>style.visibility</p:attrName>
                                        </p:attrNameLst>
                                      </p:cBhvr>
                                      <p:to>
                                        <p:strVal val="visible"/>
                                      </p:to>
                                    </p:set>
                                    <p:animEffect filter="fade" transition="in">
                                      <p:cBhvr>
                                        <p:cTn dur="500"/>
                                        <p:tgtEl>
                                          <p:spTgt spid="9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xEl>
                                              <p:pRg end="1" st="1"/>
                                            </p:txEl>
                                          </p:spTgt>
                                        </p:tgtEl>
                                        <p:attrNameLst>
                                          <p:attrName>style.visibility</p:attrName>
                                        </p:attrNameLst>
                                      </p:cBhvr>
                                      <p:to>
                                        <p:strVal val="visible"/>
                                      </p:to>
                                    </p:set>
                                    <p:animEffect filter="fade" transition="in">
                                      <p:cBhvr>
                                        <p:cTn dur="500"/>
                                        <p:tgtEl>
                                          <p:spTgt spid="95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2" name="Shape 962"/>
        <p:cNvGrpSpPr/>
        <p:nvPr/>
      </p:nvGrpSpPr>
      <p:grpSpPr>
        <a:xfrm>
          <a:off x="0" y="0"/>
          <a:ext cx="0" cy="0"/>
          <a:chOff x="0" y="0"/>
          <a:chExt cx="0" cy="0"/>
        </a:xfrm>
      </p:grpSpPr>
      <p:sp>
        <p:nvSpPr>
          <p:cNvPr id="963" name="Google Shape;963;p116"/>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964" name="Google Shape;964;p116"/>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SaveFirstTaxes2019!</a:t>
            </a:r>
            <a:endParaRPr sz="2800"/>
          </a:p>
        </p:txBody>
      </p:sp>
      <p:sp>
        <p:nvSpPr>
          <p:cNvPr id="965" name="Google Shape;965;p116"/>
          <p:cNvSpPr txBox="1"/>
          <p:nvPr/>
        </p:nvSpPr>
        <p:spPr>
          <a:xfrm>
            <a:off x="609600" y="4643100"/>
            <a:ext cx="10972800" cy="126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SSA-1099</a:t>
            </a:r>
            <a:endParaRPr b="1" sz="6000">
              <a:solidFill>
                <a:schemeClr val="accent3"/>
              </a:solidFill>
              <a:latin typeface="Questrial"/>
              <a:ea typeface="Questrial"/>
              <a:cs typeface="Questrial"/>
              <a:sym typeface="Questrial"/>
            </a:endParaRPr>
          </a:p>
        </p:txBody>
      </p:sp>
      <p:sp>
        <p:nvSpPr>
          <p:cNvPr id="966" name="Google Shape;966;p1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1" name="Shape 971"/>
        <p:cNvGrpSpPr/>
        <p:nvPr/>
      </p:nvGrpSpPr>
      <p:grpSpPr>
        <a:xfrm>
          <a:off x="0" y="0"/>
          <a:ext cx="0" cy="0"/>
          <a:chOff x="0" y="0"/>
          <a:chExt cx="0" cy="0"/>
        </a:xfrm>
      </p:grpSpPr>
      <p:sp>
        <p:nvSpPr>
          <p:cNvPr id="972" name="Google Shape;972;p1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1099-G: Certain Government Payments</a:t>
            </a:r>
            <a:endParaRPr b="1" i="0" sz="4800" u="none" cap="none" strike="noStrike">
              <a:solidFill>
                <a:schemeClr val="dk2"/>
              </a:solidFill>
              <a:latin typeface="Questrial"/>
              <a:ea typeface="Questrial"/>
              <a:cs typeface="Questrial"/>
              <a:sym typeface="Questrial"/>
            </a:endParaRPr>
          </a:p>
        </p:txBody>
      </p:sp>
      <p:pic>
        <p:nvPicPr>
          <p:cNvPr id="973" name="Google Shape;973;p117"/>
          <p:cNvPicPr preferRelativeResize="0"/>
          <p:nvPr/>
        </p:nvPicPr>
        <p:blipFill rotWithShape="1">
          <a:blip r:embed="rId3">
            <a:alphaModFix amt="93000"/>
          </a:blip>
          <a:srcRect b="0" l="0" r="0" t="0"/>
          <a:stretch/>
        </p:blipFill>
        <p:spPr>
          <a:xfrm>
            <a:off x="1530350" y="1949823"/>
            <a:ext cx="9131400" cy="3962400"/>
          </a:xfrm>
          <a:prstGeom prst="rect">
            <a:avLst/>
          </a:prstGeom>
          <a:noFill/>
          <a:ln>
            <a:noFill/>
          </a:ln>
          <a:effectLst>
            <a:outerShdw blurRad="190500" rotWithShape="0" algn="tl">
              <a:srgbClr val="000000">
                <a:alpha val="69800"/>
              </a:srgbClr>
            </a:outerShdw>
          </a:effectLst>
        </p:spPr>
      </p:pic>
      <p:sp>
        <p:nvSpPr>
          <p:cNvPr id="974" name="Google Shape;974;p1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75" name="Google Shape;975;p117"/>
          <p:cNvSpPr/>
          <p:nvPr/>
        </p:nvSpPr>
        <p:spPr>
          <a:xfrm>
            <a:off x="8107450" y="2554400"/>
            <a:ext cx="444300" cy="402600"/>
          </a:xfrm>
          <a:prstGeom prst="rect">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609600" y="14176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Photo IDs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Verify photo IDs for  taxpayer (and spouse)</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Social Security cards</a:t>
            </a:r>
            <a:endParaRPr b="0" i="0" sz="4000" u="none" cap="none" strike="noStrike">
              <a:solidFill>
                <a:schemeClr val="dk1"/>
              </a:solidFill>
              <a:latin typeface="Questrial"/>
              <a:ea typeface="Questrial"/>
              <a:cs typeface="Questrial"/>
              <a:sym typeface="Questrial"/>
            </a:endParaRPr>
          </a:p>
          <a:p>
            <a:pPr indent="-285750" lvl="1" marL="742950" marR="0" rtl="0" algn="l">
              <a:lnSpc>
                <a:spcPct val="90000"/>
              </a:lnSpc>
              <a:spcBef>
                <a:spcPts val="800"/>
              </a:spcBef>
              <a:spcAft>
                <a:spcPts val="0"/>
              </a:spcAft>
              <a:buClr>
                <a:schemeClr val="dk1"/>
              </a:buClr>
              <a:buSzPts val="3600"/>
              <a:buFont typeface="Arial"/>
              <a:buChar char="•"/>
            </a:pPr>
            <a:r>
              <a:rPr lang="en-US"/>
              <a:t>Verify photo IDs for taxpayer (and spouse) </a:t>
            </a:r>
            <a:endParaRPr/>
          </a:p>
          <a:p>
            <a:pPr indent="457200" lvl="0" marL="457200" marR="0" rtl="0" algn="l">
              <a:lnSpc>
                <a:spcPct val="90000"/>
              </a:lnSpc>
              <a:spcBef>
                <a:spcPts val="800"/>
              </a:spcBef>
              <a:spcAft>
                <a:spcPts val="0"/>
              </a:spcAft>
              <a:buNone/>
            </a:pPr>
            <a:r>
              <a:rPr lang="en-US"/>
              <a:t>AND dependents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Enter name EXACTLY as it appears on SS card!</a:t>
            </a:r>
            <a:endParaRPr/>
          </a:p>
        </p:txBody>
      </p:sp>
      <p:sp>
        <p:nvSpPr>
          <p:cNvPr id="132" name="Google Shape;132;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19"/>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9" name="Shape 979"/>
        <p:cNvGrpSpPr/>
        <p:nvPr/>
      </p:nvGrpSpPr>
      <p:grpSpPr>
        <a:xfrm>
          <a:off x="0" y="0"/>
          <a:ext cx="0" cy="0"/>
          <a:chOff x="0" y="0"/>
          <a:chExt cx="0" cy="0"/>
        </a:xfrm>
      </p:grpSpPr>
      <p:sp>
        <p:nvSpPr>
          <p:cNvPr id="980" name="Google Shape;980;p1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1099-G: Unemployment Compensation</a:t>
            </a:r>
            <a:endParaRPr/>
          </a:p>
        </p:txBody>
      </p:sp>
      <p:sp>
        <p:nvSpPr>
          <p:cNvPr id="981" name="Google Shape;981;p118"/>
          <p:cNvSpPr txBox="1"/>
          <p:nvPr>
            <p:ph idx="1" type="body"/>
          </p:nvPr>
        </p:nvSpPr>
        <p:spPr>
          <a:xfrm>
            <a:off x="609600" y="1165953"/>
            <a:ext cx="109728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800"/>
              </a:spcBef>
              <a:spcAft>
                <a:spcPts val="0"/>
              </a:spcAft>
              <a:buNone/>
            </a:pPr>
            <a:r>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Unemployment compensation is fully taxable income</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endParaRPr b="1" i="0" sz="4000" u="none" cap="none" strike="noStrike">
              <a:solidFill>
                <a:schemeClr val="dk1"/>
              </a:solidFill>
              <a:latin typeface="Questrial"/>
              <a:ea typeface="Questrial"/>
              <a:cs typeface="Questrial"/>
              <a:sym typeface="Questrial"/>
            </a:endParaRPr>
          </a:p>
          <a:p>
            <a:pPr indent="-342900" lvl="0" marL="342900" rtl="0" algn="l">
              <a:spcBef>
                <a:spcPts val="800"/>
              </a:spcBef>
              <a:spcAft>
                <a:spcPts val="0"/>
              </a:spcAft>
              <a:buClr>
                <a:schemeClr val="dk1"/>
              </a:buClr>
              <a:buSzPts val="4000"/>
              <a:buFont typeface="Noto Sans Symbols"/>
              <a:buChar char="➢"/>
            </a:pPr>
            <a:r>
              <a:rPr lang="en-US"/>
              <a:t>Taxpayers can choose to have federal income tax withheld on unemployment compensation</a:t>
            </a:r>
            <a:endParaRPr/>
          </a:p>
          <a:p>
            <a:pPr indent="0" lvl="0" marL="0" marR="0" rtl="0" algn="l">
              <a:spcBef>
                <a:spcPts val="800"/>
              </a:spcBef>
              <a:spcAft>
                <a:spcPts val="0"/>
              </a:spcAft>
              <a:buNone/>
            </a:pPr>
            <a:r>
              <a:t/>
            </a:r>
            <a:endParaRPr b="1"/>
          </a:p>
        </p:txBody>
      </p:sp>
      <p:sp>
        <p:nvSpPr>
          <p:cNvPr id="982" name="Google Shape;982;p1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xEl>
                                              <p:pRg end="0" st="0"/>
                                            </p:txEl>
                                          </p:spTgt>
                                        </p:tgtEl>
                                        <p:attrNameLst>
                                          <p:attrName>style.visibility</p:attrName>
                                        </p:attrNameLst>
                                      </p:cBhvr>
                                      <p:to>
                                        <p:strVal val="visible"/>
                                      </p:to>
                                    </p:set>
                                    <p:animEffect filter="fade" transition="in">
                                      <p:cBhvr>
                                        <p:cTn dur="500"/>
                                        <p:tgtEl>
                                          <p:spTgt spid="9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xEl>
                                              <p:pRg end="1" st="1"/>
                                            </p:txEl>
                                          </p:spTgt>
                                        </p:tgtEl>
                                        <p:attrNameLst>
                                          <p:attrName>style.visibility</p:attrName>
                                        </p:attrNameLst>
                                      </p:cBhvr>
                                      <p:to>
                                        <p:strVal val="visible"/>
                                      </p:to>
                                    </p:set>
                                    <p:animEffect filter="fade" transition="in">
                                      <p:cBhvr>
                                        <p:cTn dur="500"/>
                                        <p:tgtEl>
                                          <p:spTgt spid="9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xEl>
                                              <p:pRg end="2" st="2"/>
                                            </p:txEl>
                                          </p:spTgt>
                                        </p:tgtEl>
                                        <p:attrNameLst>
                                          <p:attrName>style.visibility</p:attrName>
                                        </p:attrNameLst>
                                      </p:cBhvr>
                                      <p:to>
                                        <p:strVal val="visible"/>
                                      </p:to>
                                    </p:set>
                                    <p:animEffect filter="fade" transition="in">
                                      <p:cBhvr>
                                        <p:cTn dur="500"/>
                                        <p:tgtEl>
                                          <p:spTgt spid="9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xEl>
                                              <p:pRg end="3" st="3"/>
                                            </p:txEl>
                                          </p:spTgt>
                                        </p:tgtEl>
                                        <p:attrNameLst>
                                          <p:attrName>style.visibility</p:attrName>
                                        </p:attrNameLst>
                                      </p:cBhvr>
                                      <p:to>
                                        <p:strVal val="visible"/>
                                      </p:to>
                                    </p:set>
                                    <p:animEffect filter="fade" transition="in">
                                      <p:cBhvr>
                                        <p:cTn dur="500"/>
                                        <p:tgtEl>
                                          <p:spTgt spid="9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xEl>
                                              <p:pRg end="4" st="4"/>
                                            </p:txEl>
                                          </p:spTgt>
                                        </p:tgtEl>
                                        <p:attrNameLst>
                                          <p:attrName>style.visibility</p:attrName>
                                        </p:attrNameLst>
                                      </p:cBhvr>
                                      <p:to>
                                        <p:strVal val="visible"/>
                                      </p:to>
                                    </p:set>
                                    <p:animEffect filter="fade" transition="in">
                                      <p:cBhvr>
                                        <p:cTn dur="500"/>
                                        <p:tgtEl>
                                          <p:spTgt spid="9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7" name="Shape 987"/>
        <p:cNvGrpSpPr/>
        <p:nvPr/>
      </p:nvGrpSpPr>
      <p:grpSpPr>
        <a:xfrm>
          <a:off x="0" y="0"/>
          <a:ext cx="0" cy="0"/>
          <a:chOff x="0" y="0"/>
          <a:chExt cx="0" cy="0"/>
        </a:xfrm>
      </p:grpSpPr>
      <p:sp>
        <p:nvSpPr>
          <p:cNvPr id="988" name="Google Shape;988;p1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Form 1099-G: </a:t>
            </a:r>
            <a:endParaRPr/>
          </a:p>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20</a:t>
            </a:r>
            <a:r>
              <a:rPr lang="en-US"/>
              <a:t>XX</a:t>
            </a:r>
            <a:r>
              <a:rPr b="1" i="0" lang="en-US" sz="4800" u="none" cap="none" strike="noStrike">
                <a:solidFill>
                  <a:schemeClr val="dk2"/>
                </a:solidFill>
                <a:latin typeface="Questrial"/>
                <a:ea typeface="Questrial"/>
                <a:cs typeface="Questrial"/>
                <a:sym typeface="Questrial"/>
              </a:rPr>
              <a:t> State Tax Refund</a:t>
            </a:r>
            <a:endParaRPr/>
          </a:p>
        </p:txBody>
      </p:sp>
      <p:sp>
        <p:nvSpPr>
          <p:cNvPr id="989" name="Google Shape;989;p11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lang="en-US"/>
              <a:t>Prior Year’s</a:t>
            </a:r>
            <a:r>
              <a:rPr b="0" i="0" lang="en-US" sz="4000" u="none" cap="none" strike="noStrike">
                <a:solidFill>
                  <a:schemeClr val="dk1"/>
                </a:solidFill>
                <a:latin typeface="Questrial"/>
                <a:ea typeface="Questrial"/>
                <a:cs typeface="Questrial"/>
                <a:sym typeface="Questrial"/>
              </a:rPr>
              <a:t> State Tax Refund may be taxable and need to be reported</a:t>
            </a:r>
            <a:endParaRPr b="0" i="0" sz="4000" u="none" cap="none" strike="noStrike">
              <a:solidFill>
                <a:schemeClr val="dk1"/>
              </a:solidFill>
              <a:latin typeface="Questrial"/>
              <a:ea typeface="Questrial"/>
              <a:cs typeface="Questrial"/>
              <a:sym typeface="Questrial"/>
            </a:endParaRPr>
          </a:p>
          <a:p>
            <a:pPr indent="-342900" lvl="0" marL="342900" marR="0" rtl="0" algn="l">
              <a:lnSpc>
                <a:spcPct val="120000"/>
              </a:lnSpc>
              <a:spcBef>
                <a:spcPts val="0"/>
              </a:spcBef>
              <a:spcAft>
                <a:spcPts val="0"/>
              </a:spcAft>
              <a:buClr>
                <a:schemeClr val="dk1"/>
              </a:buClr>
              <a:buSzPts val="4000"/>
              <a:buFont typeface="Noto Sans Symbols"/>
              <a:buChar char="➢"/>
            </a:pPr>
            <a:r>
              <a:rPr lang="en-US"/>
              <a:t>Three conditions must be met:</a:t>
            </a:r>
            <a:endParaRPr/>
          </a:p>
          <a:p>
            <a:pPr indent="-285750" lvl="1" marL="742950" marR="0" rtl="0" algn="l">
              <a:lnSpc>
                <a:spcPct val="120000"/>
              </a:lnSpc>
              <a:spcBef>
                <a:spcPts val="0"/>
              </a:spcBef>
              <a:spcAft>
                <a:spcPts val="0"/>
              </a:spcAft>
              <a:buClr>
                <a:schemeClr val="dk1"/>
              </a:buClr>
              <a:buSzPts val="2800"/>
              <a:buFont typeface="Arial"/>
              <a:buChar char="•"/>
            </a:pPr>
            <a:r>
              <a:rPr lang="en-US"/>
              <a:t>Received a state refund in prior year</a:t>
            </a:r>
            <a:endParaRPr/>
          </a:p>
          <a:p>
            <a:pPr indent="-285750" lvl="1" marL="742950" marR="0" rtl="0" algn="l">
              <a:lnSpc>
                <a:spcPct val="120000"/>
              </a:lnSpc>
              <a:spcBef>
                <a:spcPts val="0"/>
              </a:spcBef>
              <a:spcAft>
                <a:spcPts val="0"/>
              </a:spcAft>
              <a:buClr>
                <a:schemeClr val="dk1"/>
              </a:buClr>
              <a:buSzPts val="2800"/>
              <a:buFont typeface="Arial"/>
              <a:buChar char="•"/>
            </a:pPr>
            <a:r>
              <a:rPr lang="en-US"/>
              <a:t>Itemized deductions on federal in prior year</a:t>
            </a:r>
            <a:endParaRPr/>
          </a:p>
          <a:p>
            <a:pPr indent="-285750" lvl="1" marL="742950" marR="0" rtl="0" algn="l">
              <a:lnSpc>
                <a:spcPct val="120000"/>
              </a:lnSpc>
              <a:spcBef>
                <a:spcPts val="0"/>
              </a:spcBef>
              <a:spcAft>
                <a:spcPts val="0"/>
              </a:spcAft>
              <a:buClr>
                <a:schemeClr val="dk1"/>
              </a:buClr>
              <a:buSzPts val="2800"/>
              <a:buFont typeface="Arial"/>
              <a:buChar char="•"/>
            </a:pPr>
            <a:r>
              <a:rPr lang="en-US"/>
              <a:t>Deducted state income tax NOT sales tax when itemized on federal in prior year (Sch A line 5a/5b)</a:t>
            </a:r>
            <a:endParaRPr/>
          </a:p>
          <a:p>
            <a:pPr indent="-342900" lvl="0" marL="342900" marR="0" rtl="0" algn="ctr">
              <a:lnSpc>
                <a:spcPct val="80000"/>
              </a:lnSpc>
              <a:spcBef>
                <a:spcPts val="640"/>
              </a:spcBef>
              <a:spcAft>
                <a:spcPts val="0"/>
              </a:spcAft>
              <a:buClr>
                <a:schemeClr val="dk1"/>
              </a:buClr>
              <a:buFont typeface="Noto Sans Symbols"/>
              <a:buNone/>
            </a:pPr>
            <a:r>
              <a:t/>
            </a:r>
            <a:endParaRPr b="1" i="1" sz="3200" u="none" cap="none" strike="noStrike">
              <a:solidFill>
                <a:srgbClr val="FFFFFF"/>
              </a:solidFill>
              <a:latin typeface="Questrial"/>
              <a:ea typeface="Questrial"/>
              <a:cs typeface="Questrial"/>
              <a:sym typeface="Questrial"/>
            </a:endParaRPr>
          </a:p>
        </p:txBody>
      </p:sp>
      <p:sp>
        <p:nvSpPr>
          <p:cNvPr id="990" name="Google Shape;990;p1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Google Shape;996;p120"/>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Household Employee Income</a:t>
            </a:r>
            <a:endParaRPr/>
          </a:p>
        </p:txBody>
      </p:sp>
      <p:sp>
        <p:nvSpPr>
          <p:cNvPr id="997" name="Google Shape;997;p120"/>
          <p:cNvSpPr txBox="1"/>
          <p:nvPr>
            <p:ph idx="1" type="body"/>
          </p:nvPr>
        </p:nvSpPr>
        <p:spPr>
          <a:xfrm>
            <a:off x="265050" y="1165950"/>
            <a:ext cx="116619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household employee earns less than $2,000 a year, the employer is not required to issue a Form W-2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this income must still be reported on the taxpayer’s income tax return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earned income</a:t>
            </a:r>
            <a:endParaRPr b="1"/>
          </a:p>
          <a:p>
            <a:pPr indent="0" lvl="0" marL="0" marR="0" rtl="0" algn="l">
              <a:lnSpc>
                <a:spcPct val="120000"/>
              </a:lnSpc>
              <a:spcBef>
                <a:spcPts val="0"/>
              </a:spcBef>
              <a:spcAft>
                <a:spcPts val="0"/>
              </a:spcAft>
              <a:buNone/>
            </a:pPr>
            <a:r>
              <a:t/>
            </a:r>
            <a:endParaRPr b="1"/>
          </a:p>
        </p:txBody>
      </p:sp>
      <p:sp>
        <p:nvSpPr>
          <p:cNvPr id="998" name="Google Shape;998;p1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xEl>
                                              <p:pRg end="0" st="0"/>
                                            </p:txEl>
                                          </p:spTgt>
                                        </p:tgtEl>
                                        <p:attrNameLst>
                                          <p:attrName>style.visibility</p:attrName>
                                        </p:attrNameLst>
                                      </p:cBhvr>
                                      <p:to>
                                        <p:strVal val="visible"/>
                                      </p:to>
                                    </p:set>
                                    <p:animEffect filter="fade" transition="in">
                                      <p:cBhvr>
                                        <p:cTn dur="500"/>
                                        <p:tgtEl>
                                          <p:spTgt spid="9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xEl>
                                              <p:pRg end="1" st="1"/>
                                            </p:txEl>
                                          </p:spTgt>
                                        </p:tgtEl>
                                        <p:attrNameLst>
                                          <p:attrName>style.visibility</p:attrName>
                                        </p:attrNameLst>
                                      </p:cBhvr>
                                      <p:to>
                                        <p:strVal val="visible"/>
                                      </p:to>
                                    </p:set>
                                    <p:animEffect filter="fade" transition="in">
                                      <p:cBhvr>
                                        <p:cTn dur="500"/>
                                        <p:tgtEl>
                                          <p:spTgt spid="9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xEl>
                                              <p:pRg end="2" st="2"/>
                                            </p:txEl>
                                          </p:spTgt>
                                        </p:tgtEl>
                                        <p:attrNameLst>
                                          <p:attrName>style.visibility</p:attrName>
                                        </p:attrNameLst>
                                      </p:cBhvr>
                                      <p:to>
                                        <p:strVal val="visible"/>
                                      </p:to>
                                    </p:set>
                                    <p:animEffect filter="fade" transition="in">
                                      <p:cBhvr>
                                        <p:cTn dur="500"/>
                                        <p:tgtEl>
                                          <p:spTgt spid="9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xEl>
                                              <p:pRg end="3" st="3"/>
                                            </p:txEl>
                                          </p:spTgt>
                                        </p:tgtEl>
                                        <p:attrNameLst>
                                          <p:attrName>style.visibility</p:attrName>
                                        </p:attrNameLst>
                                      </p:cBhvr>
                                      <p:to>
                                        <p:strVal val="visible"/>
                                      </p:to>
                                    </p:set>
                                    <p:animEffect filter="fade" transition="in">
                                      <p:cBhvr>
                                        <p:cTn dur="500"/>
                                        <p:tgtEl>
                                          <p:spTgt spid="9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3" name="Shape 1003"/>
        <p:cNvGrpSpPr/>
        <p:nvPr/>
      </p:nvGrpSpPr>
      <p:grpSpPr>
        <a:xfrm>
          <a:off x="0" y="0"/>
          <a:ext cx="0" cy="0"/>
          <a:chOff x="0" y="0"/>
          <a:chExt cx="0" cy="0"/>
        </a:xfrm>
      </p:grpSpPr>
      <p:sp>
        <p:nvSpPr>
          <p:cNvPr id="1004" name="Google Shape;1004;p121"/>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1005" name="Google Shape;1005;p121"/>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SaveFirstTaxes2019!</a:t>
            </a:r>
            <a:endParaRPr sz="2800"/>
          </a:p>
        </p:txBody>
      </p:sp>
      <p:sp>
        <p:nvSpPr>
          <p:cNvPr id="1006" name="Google Shape;1006;p121"/>
          <p:cNvSpPr txBox="1"/>
          <p:nvPr/>
        </p:nvSpPr>
        <p:spPr>
          <a:xfrm>
            <a:off x="609600" y="4643100"/>
            <a:ext cx="10972800" cy="126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1099-G</a:t>
            </a:r>
            <a:endParaRPr b="1" sz="6000">
              <a:solidFill>
                <a:schemeClr val="accent3"/>
              </a:solidFill>
              <a:latin typeface="Questrial"/>
              <a:ea typeface="Questrial"/>
              <a:cs typeface="Questrial"/>
              <a:sym typeface="Questrial"/>
            </a:endParaRPr>
          </a:p>
        </p:txBody>
      </p:sp>
      <p:sp>
        <p:nvSpPr>
          <p:cNvPr id="1007" name="Google Shape;1007;p1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2" name="Shape 1012"/>
        <p:cNvGrpSpPr/>
        <p:nvPr/>
      </p:nvGrpSpPr>
      <p:grpSpPr>
        <a:xfrm>
          <a:off x="0" y="0"/>
          <a:ext cx="0" cy="0"/>
          <a:chOff x="0" y="0"/>
          <a:chExt cx="0" cy="0"/>
        </a:xfrm>
      </p:grpSpPr>
      <p:sp>
        <p:nvSpPr>
          <p:cNvPr id="1013" name="Google Shape;1013;p1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1099-INT: Interest Income</a:t>
            </a:r>
            <a:endParaRPr/>
          </a:p>
        </p:txBody>
      </p:sp>
      <p:pic>
        <p:nvPicPr>
          <p:cNvPr id="1014" name="Google Shape;1014;p122"/>
          <p:cNvPicPr preferRelativeResize="0"/>
          <p:nvPr/>
        </p:nvPicPr>
        <p:blipFill rotWithShape="1">
          <a:blip r:embed="rId3">
            <a:alphaModFix/>
          </a:blip>
          <a:srcRect b="0" l="0" r="0" t="0"/>
          <a:stretch/>
        </p:blipFill>
        <p:spPr>
          <a:xfrm>
            <a:off x="2408642" y="1303338"/>
            <a:ext cx="7374600" cy="4870200"/>
          </a:xfrm>
          <a:prstGeom prst="rect">
            <a:avLst/>
          </a:prstGeom>
          <a:noFill/>
          <a:ln>
            <a:noFill/>
          </a:ln>
          <a:effectLst>
            <a:outerShdw blurRad="190500" rotWithShape="0" algn="tl">
              <a:srgbClr val="000000">
                <a:alpha val="69800"/>
              </a:srgbClr>
            </a:outerShdw>
          </a:effectLst>
        </p:spPr>
      </p:pic>
      <p:sp>
        <p:nvSpPr>
          <p:cNvPr id="1015" name="Google Shape;1015;p1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16" name="Google Shape;1016;p122"/>
          <p:cNvSpPr/>
          <p:nvPr/>
        </p:nvSpPr>
        <p:spPr>
          <a:xfrm>
            <a:off x="7913100" y="1749200"/>
            <a:ext cx="444300" cy="402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Google Shape;1022;p1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1099-INT: Interest &amp; Interest on U.S. Savings Bonds &amp; Treas. Obligations</a:t>
            </a:r>
            <a:endParaRPr/>
          </a:p>
        </p:txBody>
      </p:sp>
      <p:sp>
        <p:nvSpPr>
          <p:cNvPr id="1023" name="Google Shape;1023;p12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Money earns interest when it is: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Deposited into bank accounts (e.g., savings account)</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Used to buy certificates of deposit (CDs) or bonds</a:t>
            </a:r>
            <a:endParaRPr b="0" i="0" sz="4000" u="none" cap="none" strike="noStrike">
              <a:solidFill>
                <a:schemeClr val="dk1"/>
              </a:solidFill>
              <a:latin typeface="Questrial"/>
              <a:ea typeface="Questrial"/>
              <a:cs typeface="Questrial"/>
              <a:sym typeface="Questrial"/>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a:t>
            </a:r>
            <a:r>
              <a:rPr b="0" i="1" lang="en-US" sz="4000" u="none" cap="none" strike="noStrike">
                <a:solidFill>
                  <a:schemeClr val="dk1"/>
                </a:solidFill>
                <a:latin typeface="Questrial"/>
                <a:ea typeface="Questrial"/>
                <a:cs typeface="Questrial"/>
                <a:sym typeface="Questrial"/>
              </a:rPr>
              <a:t> </a:t>
            </a:r>
            <a:r>
              <a:rPr b="1" i="0" lang="en-US" sz="4000" u="none" cap="none" strike="noStrike">
                <a:solidFill>
                  <a:schemeClr val="dk1"/>
                </a:solidFill>
                <a:latin typeface="Questrial"/>
                <a:ea typeface="Questrial"/>
                <a:cs typeface="Questrial"/>
                <a:sym typeface="Questrial"/>
              </a:rPr>
              <a:t>unearned</a:t>
            </a:r>
            <a:r>
              <a:rPr b="0" i="0" lang="en-US" sz="4000" u="none" cap="none" strike="noStrike">
                <a:solidFill>
                  <a:schemeClr val="dk1"/>
                </a:solidFill>
                <a:latin typeface="Questrial"/>
                <a:ea typeface="Questrial"/>
                <a:cs typeface="Questrial"/>
                <a:sym typeface="Questrial"/>
              </a:rPr>
              <a:t> </a:t>
            </a:r>
            <a:r>
              <a:rPr b="1" i="0" lang="en-US" sz="4000" u="none" cap="none" strike="noStrike">
                <a:solidFill>
                  <a:schemeClr val="dk1"/>
                </a:solidFill>
                <a:latin typeface="Questrial"/>
                <a:ea typeface="Questrial"/>
                <a:cs typeface="Questrial"/>
                <a:sym typeface="Questrial"/>
              </a:rPr>
              <a:t>income</a:t>
            </a:r>
            <a:endParaRPr b="1" i="0" sz="4000" u="none" cap="none" strike="noStrike">
              <a:solidFill>
                <a:schemeClr val="dk1"/>
              </a:solidFill>
              <a:latin typeface="Questrial"/>
              <a:ea typeface="Questrial"/>
              <a:cs typeface="Questrial"/>
              <a:sym typeface="Questrial"/>
            </a:endParaRPr>
          </a:p>
          <a:p>
            <a:pPr indent="-342900" lvl="0" marL="342900" rtl="0" algn="l">
              <a:spcBef>
                <a:spcPts val="800"/>
              </a:spcBef>
              <a:spcAft>
                <a:spcPts val="0"/>
              </a:spcAft>
              <a:buClr>
                <a:schemeClr val="dk1"/>
              </a:buClr>
              <a:buSzPts val="4000"/>
              <a:buFont typeface="Noto Sans Symbols"/>
              <a:buChar char="➢"/>
            </a:pPr>
            <a:r>
              <a:rPr lang="en-US"/>
              <a:t>Taxpayer may have had federal income tax withheld in some circumstances</a:t>
            </a:r>
            <a:endParaRPr b="1"/>
          </a:p>
          <a:p>
            <a:pPr indent="-57150" lvl="1" marL="742950" marR="0" rtl="0" algn="l">
              <a:lnSpc>
                <a:spcPct val="90000"/>
              </a:lnSpc>
              <a:spcBef>
                <a:spcPts val="720"/>
              </a:spcBef>
              <a:spcAft>
                <a:spcPts val="0"/>
              </a:spcAft>
              <a:buClr>
                <a:schemeClr val="dk1"/>
              </a:buClr>
              <a:buSzPts val="3600"/>
              <a:buFont typeface="Arial"/>
              <a:buNone/>
            </a:pPr>
            <a:r>
              <a:t/>
            </a:r>
            <a:endParaRPr b="0" i="0" sz="3600" u="none" cap="none" strike="noStrike">
              <a:solidFill>
                <a:srgbClr val="FFFFFF"/>
              </a:solidFill>
              <a:latin typeface="Questrial"/>
              <a:ea typeface="Questrial"/>
              <a:cs typeface="Questrial"/>
              <a:sym typeface="Questrial"/>
            </a:endParaRPr>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024" name="Google Shape;1024;p1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0" st="0"/>
                                            </p:txEl>
                                          </p:spTgt>
                                        </p:tgtEl>
                                        <p:attrNameLst>
                                          <p:attrName>style.visibility</p:attrName>
                                        </p:attrNameLst>
                                      </p:cBhvr>
                                      <p:to>
                                        <p:strVal val="visible"/>
                                      </p:to>
                                    </p:set>
                                    <p:animEffect filter="fade" transition="in">
                                      <p:cBhvr>
                                        <p:cTn dur="500"/>
                                        <p:tgtEl>
                                          <p:spTgt spid="10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1" st="1"/>
                                            </p:txEl>
                                          </p:spTgt>
                                        </p:tgtEl>
                                        <p:attrNameLst>
                                          <p:attrName>style.visibility</p:attrName>
                                        </p:attrNameLst>
                                      </p:cBhvr>
                                      <p:to>
                                        <p:strVal val="visible"/>
                                      </p:to>
                                    </p:set>
                                    <p:animEffect filter="fade" transition="in">
                                      <p:cBhvr>
                                        <p:cTn dur="500"/>
                                        <p:tgtEl>
                                          <p:spTgt spid="10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2" st="2"/>
                                            </p:txEl>
                                          </p:spTgt>
                                        </p:tgtEl>
                                        <p:attrNameLst>
                                          <p:attrName>style.visibility</p:attrName>
                                        </p:attrNameLst>
                                      </p:cBhvr>
                                      <p:to>
                                        <p:strVal val="visible"/>
                                      </p:to>
                                    </p:set>
                                    <p:animEffect filter="fade" transition="in">
                                      <p:cBhvr>
                                        <p:cTn dur="500"/>
                                        <p:tgtEl>
                                          <p:spTgt spid="10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3" st="3"/>
                                            </p:txEl>
                                          </p:spTgt>
                                        </p:tgtEl>
                                        <p:attrNameLst>
                                          <p:attrName>style.visibility</p:attrName>
                                        </p:attrNameLst>
                                      </p:cBhvr>
                                      <p:to>
                                        <p:strVal val="visible"/>
                                      </p:to>
                                    </p:set>
                                    <p:animEffect filter="fade" transition="in">
                                      <p:cBhvr>
                                        <p:cTn dur="500"/>
                                        <p:tgtEl>
                                          <p:spTgt spid="10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4" st="4"/>
                                            </p:txEl>
                                          </p:spTgt>
                                        </p:tgtEl>
                                        <p:attrNameLst>
                                          <p:attrName>style.visibility</p:attrName>
                                        </p:attrNameLst>
                                      </p:cBhvr>
                                      <p:to>
                                        <p:strVal val="visible"/>
                                      </p:to>
                                    </p:set>
                                    <p:animEffect filter="fade" transition="in">
                                      <p:cBhvr>
                                        <p:cTn dur="500"/>
                                        <p:tgtEl>
                                          <p:spTgt spid="10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5" st="5"/>
                                            </p:txEl>
                                          </p:spTgt>
                                        </p:tgtEl>
                                        <p:attrNameLst>
                                          <p:attrName>style.visibility</p:attrName>
                                        </p:attrNameLst>
                                      </p:cBhvr>
                                      <p:to>
                                        <p:strVal val="visible"/>
                                      </p:to>
                                    </p:set>
                                    <p:animEffect filter="fade" transition="in">
                                      <p:cBhvr>
                                        <p:cTn dur="500"/>
                                        <p:tgtEl>
                                          <p:spTgt spid="10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xEl>
                                              <p:pRg end="6" st="6"/>
                                            </p:txEl>
                                          </p:spTgt>
                                        </p:tgtEl>
                                        <p:attrNameLst>
                                          <p:attrName>style.visibility</p:attrName>
                                        </p:attrNameLst>
                                      </p:cBhvr>
                                      <p:to>
                                        <p:strVal val="visible"/>
                                      </p:to>
                                    </p:set>
                                    <p:animEffect filter="fade" transition="in">
                                      <p:cBhvr>
                                        <p:cTn dur="500"/>
                                        <p:tgtEl>
                                          <p:spTgt spid="102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Google Shape;1030;p1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Dividends and Distributions</a:t>
            </a:r>
            <a:endParaRPr/>
          </a:p>
        </p:txBody>
      </p:sp>
      <p:pic>
        <p:nvPicPr>
          <p:cNvPr id="1031" name="Google Shape;1031;p124"/>
          <p:cNvPicPr preferRelativeResize="0"/>
          <p:nvPr>
            <p:ph idx="1" type="body"/>
          </p:nvPr>
        </p:nvPicPr>
        <p:blipFill rotWithShape="1">
          <a:blip r:embed="rId3">
            <a:alphaModFix/>
          </a:blip>
          <a:srcRect b="0" l="0" r="0" t="0"/>
          <a:stretch/>
        </p:blipFill>
        <p:spPr>
          <a:xfrm>
            <a:off x="2684853" y="1600200"/>
            <a:ext cx="6822300" cy="4526100"/>
          </a:xfrm>
          <a:prstGeom prst="rect">
            <a:avLst/>
          </a:prstGeom>
          <a:noFill/>
          <a:ln>
            <a:noFill/>
          </a:ln>
          <a:effectLst>
            <a:outerShdw blurRad="190500" rotWithShape="0" algn="tl">
              <a:srgbClr val="000000">
                <a:alpha val="69800"/>
              </a:srgbClr>
            </a:outerShdw>
          </a:effectLst>
        </p:spPr>
      </p:pic>
      <p:sp>
        <p:nvSpPr>
          <p:cNvPr id="1032" name="Google Shape;1032;p1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33" name="Google Shape;1033;p124"/>
          <p:cNvSpPr/>
          <p:nvPr/>
        </p:nvSpPr>
        <p:spPr>
          <a:xfrm>
            <a:off x="7607675" y="2054625"/>
            <a:ext cx="333300" cy="360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8" name="Shape 1038"/>
        <p:cNvGrpSpPr/>
        <p:nvPr/>
      </p:nvGrpSpPr>
      <p:grpSpPr>
        <a:xfrm>
          <a:off x="0" y="0"/>
          <a:ext cx="0" cy="0"/>
          <a:chOff x="0" y="0"/>
          <a:chExt cx="0" cy="0"/>
        </a:xfrm>
      </p:grpSpPr>
      <p:sp>
        <p:nvSpPr>
          <p:cNvPr id="1039" name="Google Shape;1039;p1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Ordinary and Qualified Dividends</a:t>
            </a:r>
            <a:endParaRPr/>
          </a:p>
        </p:txBody>
      </p:sp>
      <p:sp>
        <p:nvSpPr>
          <p:cNvPr id="1040" name="Google Shape;1040;p125"/>
          <p:cNvSpPr txBox="1"/>
          <p:nvPr>
            <p:ph idx="1" type="body"/>
          </p:nvPr>
        </p:nvSpPr>
        <p:spPr>
          <a:xfrm>
            <a:off x="436250" y="14176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dividend is a distributions of a portion of a company’s earnings to shareholders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E.g., if a taxpayer has investments in a stock, then dividends paid by the corporation are taxable</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endParaRPr b="1" i="0" sz="4000" u="none" cap="none" strike="noStrike">
              <a:solidFill>
                <a:schemeClr val="dk1"/>
              </a:solidFill>
              <a:latin typeface="Questrial"/>
              <a:ea typeface="Questrial"/>
              <a:cs typeface="Questrial"/>
              <a:sym typeface="Questrial"/>
            </a:endParaRPr>
          </a:p>
          <a:p>
            <a:pPr indent="-342900" lvl="0" marL="342900" rtl="0" algn="l">
              <a:spcBef>
                <a:spcPts val="800"/>
              </a:spcBef>
              <a:spcAft>
                <a:spcPts val="0"/>
              </a:spcAft>
              <a:buClr>
                <a:schemeClr val="dk1"/>
              </a:buClr>
              <a:buSzPts val="4000"/>
              <a:buFont typeface="Noto Sans Symbols"/>
              <a:buChar char="➢"/>
            </a:pPr>
            <a:r>
              <a:rPr lang="en-US"/>
              <a:t>Taxpayer may have had federal income tax withheld in some circumstances</a:t>
            </a:r>
            <a:endParaRPr b="1"/>
          </a:p>
        </p:txBody>
      </p:sp>
      <p:sp>
        <p:nvSpPr>
          <p:cNvPr id="1041" name="Google Shape;1041;p1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0" st="0"/>
                                            </p:txEl>
                                          </p:spTgt>
                                        </p:tgtEl>
                                        <p:attrNameLst>
                                          <p:attrName>style.visibility</p:attrName>
                                        </p:attrNameLst>
                                      </p:cBhvr>
                                      <p:to>
                                        <p:strVal val="visible"/>
                                      </p:to>
                                    </p:set>
                                    <p:animEffect filter="fade" transition="in">
                                      <p:cBhvr>
                                        <p:cTn dur="500"/>
                                        <p:tgtEl>
                                          <p:spTgt spid="10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1" st="1"/>
                                            </p:txEl>
                                          </p:spTgt>
                                        </p:tgtEl>
                                        <p:attrNameLst>
                                          <p:attrName>style.visibility</p:attrName>
                                        </p:attrNameLst>
                                      </p:cBhvr>
                                      <p:to>
                                        <p:strVal val="visible"/>
                                      </p:to>
                                    </p:set>
                                    <p:animEffect filter="fade" transition="in">
                                      <p:cBhvr>
                                        <p:cTn dur="500"/>
                                        <p:tgtEl>
                                          <p:spTgt spid="10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2" st="2"/>
                                            </p:txEl>
                                          </p:spTgt>
                                        </p:tgtEl>
                                        <p:attrNameLst>
                                          <p:attrName>style.visibility</p:attrName>
                                        </p:attrNameLst>
                                      </p:cBhvr>
                                      <p:to>
                                        <p:strVal val="visible"/>
                                      </p:to>
                                    </p:set>
                                    <p:animEffect filter="fade" transition="in">
                                      <p:cBhvr>
                                        <p:cTn dur="500"/>
                                        <p:tgtEl>
                                          <p:spTgt spid="10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3" st="3"/>
                                            </p:txEl>
                                          </p:spTgt>
                                        </p:tgtEl>
                                        <p:attrNameLst>
                                          <p:attrName>style.visibility</p:attrName>
                                        </p:attrNameLst>
                                      </p:cBhvr>
                                      <p:to>
                                        <p:strVal val="visible"/>
                                      </p:to>
                                    </p:set>
                                    <p:animEffect filter="fade" transition="in">
                                      <p:cBhvr>
                                        <p:cTn dur="500"/>
                                        <p:tgtEl>
                                          <p:spTgt spid="104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Google Shape;1047;p1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1099-DIV: Capital Gains Distributions</a:t>
            </a:r>
            <a:endParaRPr b="1" i="0" sz="4800" u="none" cap="none" strike="noStrike">
              <a:solidFill>
                <a:schemeClr val="dk2"/>
              </a:solidFill>
              <a:latin typeface="Questrial"/>
              <a:ea typeface="Questrial"/>
              <a:cs typeface="Questrial"/>
              <a:sym typeface="Questrial"/>
            </a:endParaRPr>
          </a:p>
        </p:txBody>
      </p:sp>
      <p:sp>
        <p:nvSpPr>
          <p:cNvPr id="1048" name="Google Shape;1048;p12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Capital gains distributions occur when a taxpayer sells stocks and securities in a mutual fund</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Capital gains are taxable!</a:t>
            </a:r>
            <a:endParaRPr b="0" i="0" sz="4000" u="none" cap="none" strike="noStrike">
              <a:solidFill>
                <a:schemeClr val="dk1"/>
              </a:solidFill>
              <a:latin typeface="Questrial"/>
              <a:ea typeface="Questrial"/>
              <a:cs typeface="Questrial"/>
              <a:sym typeface="Questrial"/>
            </a:endParaRPr>
          </a:p>
        </p:txBody>
      </p:sp>
      <p:sp>
        <p:nvSpPr>
          <p:cNvPr id="1049" name="Google Shape;1049;p1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animEffect filter="fade" transition="in">
                                      <p:cBhvr>
                                        <p:cTn dur="500"/>
                                        <p:tgtEl>
                                          <p:spTgt spid="10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1" st="1"/>
                                            </p:txEl>
                                          </p:spTgt>
                                        </p:tgtEl>
                                        <p:attrNameLst>
                                          <p:attrName>style.visibility</p:attrName>
                                        </p:attrNameLst>
                                      </p:cBhvr>
                                      <p:to>
                                        <p:strVal val="visible"/>
                                      </p:to>
                                    </p:set>
                                    <p:animEffect filter="fade" transition="in">
                                      <p:cBhvr>
                                        <p:cTn dur="500"/>
                                        <p:tgtEl>
                                          <p:spTgt spid="10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4" name="Shape 1054"/>
        <p:cNvGrpSpPr/>
        <p:nvPr/>
      </p:nvGrpSpPr>
      <p:grpSpPr>
        <a:xfrm>
          <a:off x="0" y="0"/>
          <a:ext cx="0" cy="0"/>
          <a:chOff x="0" y="0"/>
          <a:chExt cx="0" cy="0"/>
        </a:xfrm>
      </p:grpSpPr>
      <p:sp>
        <p:nvSpPr>
          <p:cNvPr id="1055" name="Google Shape;1055;p127"/>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1056" name="Google Shape;1056;p127"/>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SaveFirstTaxes2018!</a:t>
            </a:r>
            <a:endParaRPr sz="2800"/>
          </a:p>
        </p:txBody>
      </p:sp>
      <p:sp>
        <p:nvSpPr>
          <p:cNvPr id="1057" name="Google Shape;1057;p127"/>
          <p:cNvSpPr txBox="1"/>
          <p:nvPr/>
        </p:nvSpPr>
        <p:spPr>
          <a:xfrm>
            <a:off x="609600" y="4643100"/>
            <a:ext cx="10972800" cy="19359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1099-INT and 1099-DIV</a:t>
            </a:r>
            <a:endParaRPr b="1" sz="6000">
              <a:solidFill>
                <a:schemeClr val="accent3"/>
              </a:solidFill>
              <a:latin typeface="Questrial"/>
              <a:ea typeface="Questrial"/>
              <a:cs typeface="Questrial"/>
              <a:sym typeface="Questrial"/>
            </a:endParaRPr>
          </a:p>
        </p:txBody>
      </p:sp>
      <p:sp>
        <p:nvSpPr>
          <p:cNvPr id="1058" name="Google Shape;1058;p12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602550" y="1435950"/>
            <a:ext cx="109869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Form SSA-1099 statement</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Medicare Card (with an “A” after the SSN)</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ITIN card	</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Issued for nonresidents who need to file tax returns but cannot receive SS cards</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9XX-XX-XXXX (enter just like SS number)</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ATIN for dependent</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Issued for child while adoption is pending</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9XX-XX-XXXX (enter just like SS number)</a:t>
            </a:r>
            <a:endParaRPr/>
          </a:p>
        </p:txBody>
      </p:sp>
      <p:sp>
        <p:nvSpPr>
          <p:cNvPr id="139" name="Google Shape;139;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p20"/>
          <p:cNvSpPr txBox="1"/>
          <p:nvPr>
            <p:ph type="title"/>
          </p:nvPr>
        </p:nvSpPr>
        <p:spPr>
          <a:xfrm>
            <a:off x="149550" y="189000"/>
            <a:ext cx="118929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sz="3600"/>
              <a:t>Conducting a Thorough Interview: Acceptable forms of social security identification</a:t>
            </a:r>
            <a:endParaRPr sz="360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1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W2-G: Certain Gambling Winnings</a:t>
            </a:r>
            <a:endParaRPr/>
          </a:p>
        </p:txBody>
      </p:sp>
      <p:pic>
        <p:nvPicPr>
          <p:cNvPr id="1065" name="Google Shape;1065;p128"/>
          <p:cNvPicPr preferRelativeResize="0"/>
          <p:nvPr>
            <p:ph idx="1" type="body"/>
          </p:nvPr>
        </p:nvPicPr>
        <p:blipFill rotWithShape="1">
          <a:blip r:embed="rId3">
            <a:alphaModFix/>
          </a:blip>
          <a:srcRect b="0" l="0" r="0" t="0"/>
          <a:stretch/>
        </p:blipFill>
        <p:spPr>
          <a:xfrm>
            <a:off x="2407149" y="1619538"/>
            <a:ext cx="7377600" cy="4860600"/>
          </a:xfrm>
          <a:prstGeom prst="rect">
            <a:avLst/>
          </a:prstGeom>
          <a:noFill/>
          <a:ln>
            <a:noFill/>
          </a:ln>
          <a:effectLst>
            <a:outerShdw blurRad="190500" rotWithShape="0" algn="tl">
              <a:srgbClr val="000000">
                <a:alpha val="69800"/>
              </a:srgbClr>
            </a:outerShdw>
          </a:effectLst>
        </p:spPr>
      </p:pic>
      <p:sp>
        <p:nvSpPr>
          <p:cNvPr id="1066" name="Google Shape;1066;p12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67" name="Google Shape;1067;p128"/>
          <p:cNvSpPr/>
          <p:nvPr/>
        </p:nvSpPr>
        <p:spPr>
          <a:xfrm>
            <a:off x="9343000" y="1971325"/>
            <a:ext cx="360900" cy="30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2" name="Shape 1072"/>
        <p:cNvGrpSpPr/>
        <p:nvPr/>
      </p:nvGrpSpPr>
      <p:grpSpPr>
        <a:xfrm>
          <a:off x="0" y="0"/>
          <a:ext cx="0" cy="0"/>
          <a:chOff x="0" y="0"/>
          <a:chExt cx="0" cy="0"/>
        </a:xfrm>
      </p:grpSpPr>
      <p:sp>
        <p:nvSpPr>
          <p:cNvPr id="1073" name="Google Shape;1073;p1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W2-G: Certain Gambling Winnings</a:t>
            </a:r>
            <a:endParaRPr/>
          </a:p>
        </p:txBody>
      </p:sp>
      <p:sp>
        <p:nvSpPr>
          <p:cNvPr id="1074" name="Google Shape;1074;p12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may receive one or more Form W2-Gs reporting gambling winnings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Classified as </a:t>
            </a:r>
            <a:r>
              <a:rPr b="1" i="0" lang="en-US" sz="4000" u="none" cap="none" strike="noStrike">
                <a:solidFill>
                  <a:schemeClr val="dk1"/>
                </a:solidFill>
                <a:latin typeface="Questrial"/>
                <a:ea typeface="Questrial"/>
                <a:cs typeface="Questrial"/>
                <a:sym typeface="Questrial"/>
              </a:rPr>
              <a:t>unearned income</a:t>
            </a:r>
            <a:endParaRP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Note:</a:t>
            </a:r>
            <a:r>
              <a:rPr b="0" i="0" lang="en-US" sz="4000" u="none" cap="none" strike="noStrike">
                <a:solidFill>
                  <a:schemeClr val="dk1"/>
                </a:solidFill>
                <a:latin typeface="Questrial"/>
                <a:ea typeface="Questrial"/>
                <a:cs typeface="Questrial"/>
                <a:sym typeface="Questrial"/>
              </a:rPr>
              <a:t> If a taxpayer has gambling winnings</a:t>
            </a:r>
            <a:r>
              <a:rPr b="1" i="0" lang="en-US" sz="4000" u="none" cap="none" strike="noStrike">
                <a:solidFill>
                  <a:schemeClr val="dk1"/>
                </a:solidFill>
                <a:latin typeface="Questrial"/>
                <a:ea typeface="Questrial"/>
                <a:cs typeface="Questrial"/>
                <a:sym typeface="Questrial"/>
              </a:rPr>
              <a:t> not </a:t>
            </a:r>
            <a:r>
              <a:rPr b="0" i="0" lang="en-US" sz="4000" u="none" cap="none" strike="noStrike">
                <a:solidFill>
                  <a:schemeClr val="dk1"/>
                </a:solidFill>
                <a:latin typeface="Questrial"/>
                <a:ea typeface="Questrial"/>
                <a:cs typeface="Questrial"/>
                <a:sym typeface="Questrial"/>
              </a:rPr>
              <a:t>reported on a Form W2-G, they must still be reported as income on the tax return</a:t>
            </a:r>
            <a:endParaRPr/>
          </a:p>
        </p:txBody>
      </p:sp>
      <p:sp>
        <p:nvSpPr>
          <p:cNvPr id="1075" name="Google Shape;1075;p12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0" st="0"/>
                                            </p:txEl>
                                          </p:spTgt>
                                        </p:tgtEl>
                                        <p:attrNameLst>
                                          <p:attrName>style.visibility</p:attrName>
                                        </p:attrNameLst>
                                      </p:cBhvr>
                                      <p:to>
                                        <p:strVal val="visible"/>
                                      </p:to>
                                    </p:set>
                                    <p:animEffect filter="fade" transition="in">
                                      <p:cBhvr>
                                        <p:cTn dur="500"/>
                                        <p:tgtEl>
                                          <p:spTgt spid="10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1" st="1"/>
                                            </p:txEl>
                                          </p:spTgt>
                                        </p:tgtEl>
                                        <p:attrNameLst>
                                          <p:attrName>style.visibility</p:attrName>
                                        </p:attrNameLst>
                                      </p:cBhvr>
                                      <p:to>
                                        <p:strVal val="visible"/>
                                      </p:to>
                                    </p:set>
                                    <p:animEffect filter="fade" transition="in">
                                      <p:cBhvr>
                                        <p:cTn dur="500"/>
                                        <p:tgtEl>
                                          <p:spTgt spid="10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2" st="2"/>
                                            </p:txEl>
                                          </p:spTgt>
                                        </p:tgtEl>
                                        <p:attrNameLst>
                                          <p:attrName>style.visibility</p:attrName>
                                        </p:attrNameLst>
                                      </p:cBhvr>
                                      <p:to>
                                        <p:strVal val="visible"/>
                                      </p:to>
                                    </p:set>
                                    <p:animEffect filter="fade" transition="in">
                                      <p:cBhvr>
                                        <p:cTn dur="500"/>
                                        <p:tgtEl>
                                          <p:spTgt spid="10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0" name="Shape 1080"/>
        <p:cNvGrpSpPr/>
        <p:nvPr/>
      </p:nvGrpSpPr>
      <p:grpSpPr>
        <a:xfrm>
          <a:off x="0" y="0"/>
          <a:ext cx="0" cy="0"/>
          <a:chOff x="0" y="0"/>
          <a:chExt cx="0" cy="0"/>
        </a:xfrm>
      </p:grpSpPr>
      <p:sp>
        <p:nvSpPr>
          <p:cNvPr id="1081" name="Google Shape;1081;p130"/>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1082" name="Google Shape;1082;p130"/>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SaveFirstTaxes2018!</a:t>
            </a:r>
            <a:endParaRPr sz="2800"/>
          </a:p>
        </p:txBody>
      </p:sp>
      <p:sp>
        <p:nvSpPr>
          <p:cNvPr id="1083" name="Google Shape;1083;p130"/>
          <p:cNvSpPr txBox="1"/>
          <p:nvPr/>
        </p:nvSpPr>
        <p:spPr>
          <a:xfrm>
            <a:off x="609600" y="4643100"/>
            <a:ext cx="10972800" cy="1143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W-2G</a:t>
            </a:r>
            <a:endParaRPr b="1" sz="6000">
              <a:solidFill>
                <a:schemeClr val="accent3"/>
              </a:solidFill>
              <a:latin typeface="Questrial"/>
              <a:ea typeface="Questrial"/>
              <a:cs typeface="Questrial"/>
              <a:sym typeface="Questrial"/>
            </a:endParaRPr>
          </a:p>
        </p:txBody>
      </p:sp>
      <p:sp>
        <p:nvSpPr>
          <p:cNvPr id="1084" name="Google Shape;1084;p13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9" name="Shape 1089"/>
        <p:cNvGrpSpPr/>
        <p:nvPr/>
      </p:nvGrpSpPr>
      <p:grpSpPr>
        <a:xfrm>
          <a:off x="0" y="0"/>
          <a:ext cx="0" cy="0"/>
          <a:chOff x="0" y="0"/>
          <a:chExt cx="0" cy="0"/>
        </a:xfrm>
      </p:grpSpPr>
      <p:sp>
        <p:nvSpPr>
          <p:cNvPr id="1090" name="Google Shape;1090;p1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Miscellaneous Income</a:t>
            </a:r>
            <a:endParaRPr/>
          </a:p>
        </p:txBody>
      </p:sp>
      <p:pic>
        <p:nvPicPr>
          <p:cNvPr id="1091" name="Google Shape;1091;p131"/>
          <p:cNvPicPr preferRelativeResize="0"/>
          <p:nvPr>
            <p:ph idx="1" type="body"/>
          </p:nvPr>
        </p:nvPicPr>
        <p:blipFill rotWithShape="1">
          <a:blip r:embed="rId3">
            <a:alphaModFix/>
          </a:blip>
          <a:srcRect b="0" l="0" r="0" t="0"/>
          <a:stretch/>
        </p:blipFill>
        <p:spPr>
          <a:xfrm>
            <a:off x="2593430" y="2028360"/>
            <a:ext cx="7005300" cy="4526100"/>
          </a:xfrm>
          <a:prstGeom prst="rect">
            <a:avLst/>
          </a:prstGeom>
          <a:noFill/>
          <a:ln>
            <a:noFill/>
          </a:ln>
          <a:effectLst>
            <a:outerShdw blurRad="190500" rotWithShape="0" algn="tl">
              <a:srgbClr val="000000">
                <a:alpha val="69800"/>
              </a:srgbClr>
            </a:outerShdw>
          </a:effectLst>
        </p:spPr>
      </p:pic>
      <p:pic>
        <p:nvPicPr>
          <p:cNvPr id="1092" name="Google Shape;1092;p131"/>
          <p:cNvPicPr preferRelativeResize="0"/>
          <p:nvPr/>
        </p:nvPicPr>
        <p:blipFill>
          <a:blip r:embed="rId4">
            <a:alphaModFix/>
          </a:blip>
          <a:stretch>
            <a:fillRect/>
          </a:stretch>
        </p:blipFill>
        <p:spPr>
          <a:xfrm>
            <a:off x="7621550" y="2444975"/>
            <a:ext cx="361100" cy="388575"/>
          </a:xfrm>
          <a:prstGeom prst="rect">
            <a:avLst/>
          </a:prstGeom>
          <a:noFill/>
          <a:ln>
            <a:noFill/>
          </a:ln>
        </p:spPr>
      </p:pic>
      <p:sp>
        <p:nvSpPr>
          <p:cNvPr id="1093" name="Google Shape;1093;p13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8" name="Shape 1098"/>
        <p:cNvGrpSpPr/>
        <p:nvPr/>
      </p:nvGrpSpPr>
      <p:grpSpPr>
        <a:xfrm>
          <a:off x="0" y="0"/>
          <a:ext cx="0" cy="0"/>
          <a:chOff x="0" y="0"/>
          <a:chExt cx="0" cy="0"/>
        </a:xfrm>
      </p:grpSpPr>
      <p:sp>
        <p:nvSpPr>
          <p:cNvPr id="1099" name="Google Shape;1099;p132"/>
          <p:cNvSpPr txBox="1"/>
          <p:nvPr>
            <p:ph type="title"/>
          </p:nvPr>
        </p:nvSpPr>
        <p:spPr>
          <a:xfrm>
            <a:off x="609600" y="1151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Other Income </a:t>
            </a:r>
            <a:endParaRPr/>
          </a:p>
        </p:txBody>
      </p:sp>
      <p:sp>
        <p:nvSpPr>
          <p:cNvPr id="1100" name="Google Shape;1100;p132"/>
          <p:cNvSpPr txBox="1"/>
          <p:nvPr>
            <p:ph idx="1" type="body"/>
          </p:nvPr>
        </p:nvSpPr>
        <p:spPr>
          <a:xfrm>
            <a:off x="316850" y="1258188"/>
            <a:ext cx="11823900" cy="4842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Reported in box 3</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Other income reported in this box is generally:</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Prizes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Awards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Taxable damages (from a lawsuit settlement)</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Other taxable income</a:t>
            </a:r>
            <a:endParaRPr/>
          </a:p>
          <a:p>
            <a:pPr indent="-317500" lvl="0" marL="342900" marR="0" rtl="0" algn="l">
              <a:lnSpc>
                <a:spcPct val="90000"/>
              </a:lnSpc>
              <a:spcBef>
                <a:spcPts val="74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Other income in box 3 is classified as </a:t>
            </a:r>
            <a:r>
              <a:rPr b="1" i="0" lang="en-US" sz="3300" u="none" cap="none" strike="noStrike">
                <a:solidFill>
                  <a:schemeClr val="dk1"/>
                </a:solidFill>
                <a:latin typeface="Questrial"/>
                <a:ea typeface="Questrial"/>
                <a:cs typeface="Questrial"/>
                <a:sym typeface="Questrial"/>
              </a:rPr>
              <a:t>unearned income</a:t>
            </a:r>
            <a:endParaRPr b="1" i="0" sz="3300" u="none" cap="none" strike="noStrike">
              <a:solidFill>
                <a:schemeClr val="dk1"/>
              </a:solidFill>
              <a:latin typeface="Questrial"/>
              <a:ea typeface="Questrial"/>
              <a:cs typeface="Questrial"/>
              <a:sym typeface="Questrial"/>
            </a:endParaRPr>
          </a:p>
          <a:p>
            <a:pPr indent="-298450" lvl="0" marL="342900" rtl="0" algn="l">
              <a:spcBef>
                <a:spcPts val="800"/>
              </a:spcBef>
              <a:spcAft>
                <a:spcPts val="0"/>
              </a:spcAft>
              <a:buClr>
                <a:schemeClr val="dk1"/>
              </a:buClr>
              <a:buSzPts val="3300"/>
              <a:buFont typeface="Noto Sans Symbols"/>
              <a:buChar char="➢"/>
            </a:pPr>
            <a:r>
              <a:rPr lang="en-US" sz="3300"/>
              <a:t>Taxpayers can choose to have federal income tax withheld on other income in box 3</a:t>
            </a:r>
            <a:endParaRPr b="1" sz="3300"/>
          </a:p>
        </p:txBody>
      </p:sp>
      <p:sp>
        <p:nvSpPr>
          <p:cNvPr id="1101" name="Google Shape;1101;p13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0" st="0"/>
                                            </p:txEl>
                                          </p:spTgt>
                                        </p:tgtEl>
                                        <p:attrNameLst>
                                          <p:attrName>style.visibility</p:attrName>
                                        </p:attrNameLst>
                                      </p:cBhvr>
                                      <p:to>
                                        <p:strVal val="visible"/>
                                      </p:to>
                                    </p:set>
                                    <p:animEffect filter="fade" transition="in">
                                      <p:cBhvr>
                                        <p:cTn dur="500"/>
                                        <p:tgtEl>
                                          <p:spTgt spid="1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1" st="1"/>
                                            </p:txEl>
                                          </p:spTgt>
                                        </p:tgtEl>
                                        <p:attrNameLst>
                                          <p:attrName>style.visibility</p:attrName>
                                        </p:attrNameLst>
                                      </p:cBhvr>
                                      <p:to>
                                        <p:strVal val="visible"/>
                                      </p:to>
                                    </p:set>
                                    <p:animEffect filter="fade" transition="in">
                                      <p:cBhvr>
                                        <p:cTn dur="500"/>
                                        <p:tgtEl>
                                          <p:spTgt spid="1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2" st="2"/>
                                            </p:txEl>
                                          </p:spTgt>
                                        </p:tgtEl>
                                        <p:attrNameLst>
                                          <p:attrName>style.visibility</p:attrName>
                                        </p:attrNameLst>
                                      </p:cBhvr>
                                      <p:to>
                                        <p:strVal val="visible"/>
                                      </p:to>
                                    </p:set>
                                    <p:animEffect filter="fade" transition="in">
                                      <p:cBhvr>
                                        <p:cTn dur="500"/>
                                        <p:tgtEl>
                                          <p:spTgt spid="1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3" st="3"/>
                                            </p:txEl>
                                          </p:spTgt>
                                        </p:tgtEl>
                                        <p:attrNameLst>
                                          <p:attrName>style.visibility</p:attrName>
                                        </p:attrNameLst>
                                      </p:cBhvr>
                                      <p:to>
                                        <p:strVal val="visible"/>
                                      </p:to>
                                    </p:set>
                                    <p:animEffect filter="fade" transition="in">
                                      <p:cBhvr>
                                        <p:cTn dur="500"/>
                                        <p:tgtEl>
                                          <p:spTgt spid="1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4" st="4"/>
                                            </p:txEl>
                                          </p:spTgt>
                                        </p:tgtEl>
                                        <p:attrNameLst>
                                          <p:attrName>style.visibility</p:attrName>
                                        </p:attrNameLst>
                                      </p:cBhvr>
                                      <p:to>
                                        <p:strVal val="visible"/>
                                      </p:to>
                                    </p:set>
                                    <p:animEffect filter="fade" transition="in">
                                      <p:cBhvr>
                                        <p:cTn dur="500"/>
                                        <p:tgtEl>
                                          <p:spTgt spid="11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5" st="5"/>
                                            </p:txEl>
                                          </p:spTgt>
                                        </p:tgtEl>
                                        <p:attrNameLst>
                                          <p:attrName>style.visibility</p:attrName>
                                        </p:attrNameLst>
                                      </p:cBhvr>
                                      <p:to>
                                        <p:strVal val="visible"/>
                                      </p:to>
                                    </p:set>
                                    <p:animEffect filter="fade" transition="in">
                                      <p:cBhvr>
                                        <p:cTn dur="500"/>
                                        <p:tgtEl>
                                          <p:spTgt spid="11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6" st="6"/>
                                            </p:txEl>
                                          </p:spTgt>
                                        </p:tgtEl>
                                        <p:attrNameLst>
                                          <p:attrName>style.visibility</p:attrName>
                                        </p:attrNameLst>
                                      </p:cBhvr>
                                      <p:to>
                                        <p:strVal val="visible"/>
                                      </p:to>
                                    </p:set>
                                    <p:animEffect filter="fade" transition="in">
                                      <p:cBhvr>
                                        <p:cTn dur="500"/>
                                        <p:tgtEl>
                                          <p:spTgt spid="11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7" st="7"/>
                                            </p:txEl>
                                          </p:spTgt>
                                        </p:tgtEl>
                                        <p:attrNameLst>
                                          <p:attrName>style.visibility</p:attrName>
                                        </p:attrNameLst>
                                      </p:cBhvr>
                                      <p:to>
                                        <p:strVal val="visible"/>
                                      </p:to>
                                    </p:set>
                                    <p:animEffect filter="fade" transition="in">
                                      <p:cBhvr>
                                        <p:cTn dur="500"/>
                                        <p:tgtEl>
                                          <p:spTgt spid="110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6" name="Shape 1106"/>
        <p:cNvGrpSpPr/>
        <p:nvPr/>
      </p:nvGrpSpPr>
      <p:grpSpPr>
        <a:xfrm>
          <a:off x="0" y="0"/>
          <a:ext cx="0" cy="0"/>
          <a:chOff x="0" y="0"/>
          <a:chExt cx="0" cy="0"/>
        </a:xfrm>
      </p:grpSpPr>
      <p:sp>
        <p:nvSpPr>
          <p:cNvPr id="1107" name="Google Shape;1107;p1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Form 1099-MISC: Nonemployee Compensation</a:t>
            </a:r>
            <a:endParaRPr b="1" i="0" sz="4800" u="none" cap="none" strike="noStrike">
              <a:solidFill>
                <a:schemeClr val="dk2"/>
              </a:solidFill>
              <a:latin typeface="Questrial"/>
              <a:ea typeface="Questrial"/>
              <a:cs typeface="Questrial"/>
              <a:sym typeface="Questrial"/>
            </a:endParaRPr>
          </a:p>
        </p:txBody>
      </p:sp>
      <p:sp>
        <p:nvSpPr>
          <p:cNvPr id="1108" name="Google Shape;1108;p13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Reported in box 7</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business/self-employment income</a:t>
            </a:r>
            <a:endParaRPr/>
          </a:p>
          <a:p>
            <a:pPr indent="-342900" lvl="0" marL="342900" marR="0" rtl="0" algn="l">
              <a:spcBef>
                <a:spcPts val="800"/>
              </a:spcBef>
              <a:spcAft>
                <a:spcPts val="0"/>
              </a:spcAft>
              <a:buClr>
                <a:srgbClr val="C00000"/>
              </a:buClr>
              <a:buSzPts val="4000"/>
              <a:buFont typeface="Noto Sans Symbols"/>
              <a:buChar char="➢"/>
            </a:pPr>
            <a:r>
              <a:rPr b="1" i="1" lang="en-US">
                <a:solidFill>
                  <a:srgbClr val="C00000"/>
                </a:solidFill>
              </a:rPr>
              <a:t>Y’all will learn how to do Business Income in January!</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109" name="Google Shape;1109;p13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xEl>
                                              <p:pRg end="0" st="0"/>
                                            </p:txEl>
                                          </p:spTgt>
                                        </p:tgtEl>
                                        <p:attrNameLst>
                                          <p:attrName>style.visibility</p:attrName>
                                        </p:attrNameLst>
                                      </p:cBhvr>
                                      <p:to>
                                        <p:strVal val="visible"/>
                                      </p:to>
                                    </p:set>
                                    <p:animEffect filter="fade" transition="in">
                                      <p:cBhvr>
                                        <p:cTn dur="500"/>
                                        <p:tgtEl>
                                          <p:spTgt spid="1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xEl>
                                              <p:pRg end="1" st="1"/>
                                            </p:txEl>
                                          </p:spTgt>
                                        </p:tgtEl>
                                        <p:attrNameLst>
                                          <p:attrName>style.visibility</p:attrName>
                                        </p:attrNameLst>
                                      </p:cBhvr>
                                      <p:to>
                                        <p:strVal val="visible"/>
                                      </p:to>
                                    </p:set>
                                    <p:animEffect filter="fade" transition="in">
                                      <p:cBhvr>
                                        <p:cTn dur="500"/>
                                        <p:tgtEl>
                                          <p:spTgt spid="1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xEl>
                                              <p:pRg end="2" st="2"/>
                                            </p:txEl>
                                          </p:spTgt>
                                        </p:tgtEl>
                                        <p:attrNameLst>
                                          <p:attrName>style.visibility</p:attrName>
                                        </p:attrNameLst>
                                      </p:cBhvr>
                                      <p:to>
                                        <p:strVal val="visible"/>
                                      </p:to>
                                    </p:set>
                                    <p:animEffect filter="fade" transition="in">
                                      <p:cBhvr>
                                        <p:cTn dur="500"/>
                                        <p:tgtEl>
                                          <p:spTgt spid="1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xEl>
                                              <p:pRg end="3" st="3"/>
                                            </p:txEl>
                                          </p:spTgt>
                                        </p:tgtEl>
                                        <p:attrNameLst>
                                          <p:attrName>style.visibility</p:attrName>
                                        </p:attrNameLst>
                                      </p:cBhvr>
                                      <p:to>
                                        <p:strVal val="visible"/>
                                      </p:to>
                                    </p:set>
                                    <p:animEffect filter="fade" transition="in">
                                      <p:cBhvr>
                                        <p:cTn dur="500"/>
                                        <p:tgtEl>
                                          <p:spTgt spid="11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3" name="Shape 1113"/>
        <p:cNvGrpSpPr/>
        <p:nvPr/>
      </p:nvGrpSpPr>
      <p:grpSpPr>
        <a:xfrm>
          <a:off x="0" y="0"/>
          <a:ext cx="0" cy="0"/>
          <a:chOff x="0" y="0"/>
          <a:chExt cx="0" cy="0"/>
        </a:xfrm>
      </p:grpSpPr>
      <p:pic>
        <p:nvPicPr>
          <p:cNvPr descr="Impact-logo_SaveFirst-green.eps" id="1114" name="Google Shape;1114;p134"/>
          <p:cNvPicPr preferRelativeResize="0"/>
          <p:nvPr/>
        </p:nvPicPr>
        <p:blipFill rotWithShape="1">
          <a:blip r:embed="rId3">
            <a:alphaModFix/>
          </a:blip>
          <a:srcRect b="34976" l="19563" r="20645" t="31741"/>
          <a:stretch/>
        </p:blipFill>
        <p:spPr>
          <a:xfrm>
            <a:off x="1440064" y="0"/>
            <a:ext cx="9264600" cy="4243500"/>
          </a:xfrm>
          <a:prstGeom prst="rect">
            <a:avLst/>
          </a:prstGeom>
          <a:noFill/>
          <a:ln>
            <a:noFill/>
          </a:ln>
        </p:spPr>
      </p:pic>
      <p:sp>
        <p:nvSpPr>
          <p:cNvPr id="1115" name="Google Shape;1115;p134"/>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116" name="Google Shape;1116;p134"/>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117" name="Google Shape;1117;p134"/>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118" name="Google Shape;1118;p134"/>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119" name="Google Shape;1119;p134"/>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120" name="Google Shape;1120;p13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121" name="Google Shape;1121;p134"/>
          <p:cNvSpPr txBox="1"/>
          <p:nvPr/>
        </p:nvSpPr>
        <p:spPr>
          <a:xfrm>
            <a:off x="864000" y="4572813"/>
            <a:ext cx="10734000" cy="14310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dk2"/>
                </a:solidFill>
                <a:latin typeface="Questrial"/>
                <a:ea typeface="Questrial"/>
                <a:cs typeface="Questrial"/>
                <a:sym typeface="Questrial"/>
              </a:rPr>
              <a:t>Expenses (Part IV of I/I form) </a:t>
            </a:r>
            <a:endParaRPr b="1"/>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6" name="Shape 1126"/>
        <p:cNvGrpSpPr/>
        <p:nvPr/>
      </p:nvGrpSpPr>
      <p:grpSpPr>
        <a:xfrm>
          <a:off x="0" y="0"/>
          <a:ext cx="0" cy="0"/>
          <a:chOff x="0" y="0"/>
          <a:chExt cx="0" cy="0"/>
        </a:xfrm>
      </p:grpSpPr>
      <p:sp>
        <p:nvSpPr>
          <p:cNvPr id="1127" name="Google Shape;1127;p1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Expenses</a:t>
            </a:r>
            <a:r>
              <a:rPr b="1" i="0" lang="en-US" sz="4800" u="none" cap="none" strike="noStrike">
                <a:solidFill>
                  <a:schemeClr val="dk2"/>
                </a:solidFill>
                <a:latin typeface="Questrial"/>
                <a:ea typeface="Questrial"/>
                <a:cs typeface="Questrial"/>
                <a:sym typeface="Questrial"/>
              </a:rPr>
              <a:t> Objectives</a:t>
            </a:r>
            <a:endParaRPr/>
          </a:p>
        </p:txBody>
      </p:sp>
      <p:sp>
        <p:nvSpPr>
          <p:cNvPr id="1128" name="Google Shape;1128;p135"/>
          <p:cNvSpPr txBox="1"/>
          <p:nvPr>
            <p:ph idx="1" type="body"/>
          </p:nvPr>
        </p:nvSpPr>
        <p:spPr>
          <a:xfrm>
            <a:off x="609600" y="1600204"/>
            <a:ext cx="10972800" cy="32199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lang="en-US" sz="4000">
                <a:solidFill>
                  <a:schemeClr val="accent3"/>
                </a:solidFill>
              </a:rPr>
              <a:t>Interpret taxpayer expenses </a:t>
            </a:r>
            <a:endParaRPr b="1" sz="4000">
              <a:solidFill>
                <a:schemeClr val="accent3"/>
              </a:solidFill>
            </a:endParaRPr>
          </a:p>
          <a:p>
            <a:pPr indent="-285750" lvl="1" marL="742950" rtl="0" algn="l">
              <a:spcBef>
                <a:spcPts val="720"/>
              </a:spcBef>
              <a:spcAft>
                <a:spcPts val="0"/>
              </a:spcAft>
              <a:buClr>
                <a:schemeClr val="accent3"/>
              </a:buClr>
              <a:buSzPts val="3600"/>
              <a:buFont typeface="Arial"/>
              <a:buChar char="•"/>
            </a:pPr>
            <a:r>
              <a:rPr b="1" lang="en-US">
                <a:solidFill>
                  <a:schemeClr val="accent3"/>
                </a:solidFill>
              </a:rPr>
              <a:t>Use I/I form, Scope of Service, Summary Chart to ensure accurate return preparation</a:t>
            </a:r>
            <a:endParaRPr b="1" sz="4000">
              <a:solidFill>
                <a:schemeClr val="accent3"/>
              </a:solidFill>
            </a:endParaRPr>
          </a:p>
        </p:txBody>
      </p:sp>
      <p:sp>
        <p:nvSpPr>
          <p:cNvPr id="1129" name="Google Shape;1129;p13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0" st="0"/>
                                            </p:txEl>
                                          </p:spTgt>
                                        </p:tgtEl>
                                        <p:attrNameLst>
                                          <p:attrName>style.visibility</p:attrName>
                                        </p:attrNameLst>
                                      </p:cBhvr>
                                      <p:to>
                                        <p:strVal val="visible"/>
                                      </p:to>
                                    </p:set>
                                    <p:animEffect filter="fade" transition="in">
                                      <p:cBhvr>
                                        <p:cTn dur="1000"/>
                                        <p:tgtEl>
                                          <p:spTgt spid="1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1" st="1"/>
                                            </p:txEl>
                                          </p:spTgt>
                                        </p:tgtEl>
                                        <p:attrNameLst>
                                          <p:attrName>style.visibility</p:attrName>
                                        </p:attrNameLst>
                                      </p:cBhvr>
                                      <p:to>
                                        <p:strVal val="visible"/>
                                      </p:to>
                                    </p:set>
                                    <p:animEffect filter="fade" transition="in">
                                      <p:cBhvr>
                                        <p:cTn dur="1000"/>
                                        <p:tgtEl>
                                          <p:spTgt spid="1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2" st="2"/>
                                            </p:txEl>
                                          </p:spTgt>
                                        </p:tgtEl>
                                        <p:attrNameLst>
                                          <p:attrName>style.visibility</p:attrName>
                                        </p:attrNameLst>
                                      </p:cBhvr>
                                      <p:to>
                                        <p:strVal val="visible"/>
                                      </p:to>
                                    </p:set>
                                    <p:animEffect filter="fade" transition="in">
                                      <p:cBhvr>
                                        <p:cTn dur="1000"/>
                                        <p:tgtEl>
                                          <p:spTgt spid="112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 name="Shape 1133"/>
        <p:cNvGrpSpPr/>
        <p:nvPr/>
      </p:nvGrpSpPr>
      <p:grpSpPr>
        <a:xfrm>
          <a:off x="0" y="0"/>
          <a:ext cx="0" cy="0"/>
          <a:chOff x="0" y="0"/>
          <a:chExt cx="0" cy="0"/>
        </a:xfrm>
      </p:grpSpPr>
      <p:sp>
        <p:nvSpPr>
          <p:cNvPr id="1134" name="Google Shape;1134;p1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Expenses</a:t>
            </a:r>
            <a:endParaRPr/>
          </a:p>
        </p:txBody>
      </p:sp>
      <p:sp>
        <p:nvSpPr>
          <p:cNvPr id="1135" name="Google Shape;1135;p136"/>
          <p:cNvSpPr txBox="1"/>
          <p:nvPr>
            <p:ph idx="1" type="body"/>
          </p:nvPr>
        </p:nvSpPr>
        <p:spPr>
          <a:xfrm>
            <a:off x="609600" y="1600203"/>
            <a:ext cx="10972800" cy="1828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Most things in the “Expenses” category result in tax benefits that can be divided up into the following categories</a:t>
            </a:r>
            <a:endParaRPr/>
          </a:p>
          <a:p>
            <a:pPr indent="-285750" lvl="1" marL="742950" marR="0" rtl="0" algn="l">
              <a:spcBef>
                <a:spcPts val="0"/>
              </a:spcBef>
              <a:spcAft>
                <a:spcPts val="0"/>
              </a:spcAft>
              <a:buSzPts val="3600"/>
              <a:buChar char="•"/>
            </a:pPr>
            <a:r>
              <a:rPr lang="en-US"/>
              <a:t>Adjustments</a:t>
            </a:r>
            <a:endParaRPr/>
          </a:p>
          <a:p>
            <a:pPr indent="-285750" lvl="1" marL="742950" marR="0" rtl="0" algn="l">
              <a:spcBef>
                <a:spcPts val="0"/>
              </a:spcBef>
              <a:spcAft>
                <a:spcPts val="0"/>
              </a:spcAft>
              <a:buSzPts val="3600"/>
              <a:buChar char="•"/>
            </a:pPr>
            <a:r>
              <a:rPr lang="en-US"/>
              <a:t>Credits</a:t>
            </a:r>
            <a:endParaRPr/>
          </a:p>
          <a:p>
            <a:pPr indent="-285750" lvl="1" marL="742950" marR="0" rtl="0" algn="l">
              <a:spcBef>
                <a:spcPts val="0"/>
              </a:spcBef>
              <a:spcAft>
                <a:spcPts val="0"/>
              </a:spcAft>
              <a:buSzPts val="3600"/>
              <a:buChar char="•"/>
            </a:pPr>
            <a:r>
              <a:rPr lang="en-US"/>
              <a:t>Itemized deductions</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136" name="Google Shape;1136;p13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xEl>
                                              <p:pRg end="0" st="0"/>
                                            </p:txEl>
                                          </p:spTgt>
                                        </p:tgtEl>
                                        <p:attrNameLst>
                                          <p:attrName>style.visibility</p:attrName>
                                        </p:attrNameLst>
                                      </p:cBhvr>
                                      <p:to>
                                        <p:strVal val="visible"/>
                                      </p:to>
                                    </p:set>
                                    <p:animEffect filter="fade" transition="in">
                                      <p:cBhvr>
                                        <p:cTn dur="500"/>
                                        <p:tgtEl>
                                          <p:spTgt spid="1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xEl>
                                              <p:pRg end="1" st="1"/>
                                            </p:txEl>
                                          </p:spTgt>
                                        </p:tgtEl>
                                        <p:attrNameLst>
                                          <p:attrName>style.visibility</p:attrName>
                                        </p:attrNameLst>
                                      </p:cBhvr>
                                      <p:to>
                                        <p:strVal val="visible"/>
                                      </p:to>
                                    </p:set>
                                    <p:animEffect filter="fade" transition="in">
                                      <p:cBhvr>
                                        <p:cTn dur="500"/>
                                        <p:tgtEl>
                                          <p:spTgt spid="1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xEl>
                                              <p:pRg end="2" st="2"/>
                                            </p:txEl>
                                          </p:spTgt>
                                        </p:tgtEl>
                                        <p:attrNameLst>
                                          <p:attrName>style.visibility</p:attrName>
                                        </p:attrNameLst>
                                      </p:cBhvr>
                                      <p:to>
                                        <p:strVal val="visible"/>
                                      </p:to>
                                    </p:set>
                                    <p:animEffect filter="fade" transition="in">
                                      <p:cBhvr>
                                        <p:cTn dur="500"/>
                                        <p:tgtEl>
                                          <p:spTgt spid="1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xEl>
                                              <p:pRg end="3" st="3"/>
                                            </p:txEl>
                                          </p:spTgt>
                                        </p:tgtEl>
                                        <p:attrNameLst>
                                          <p:attrName>style.visibility</p:attrName>
                                        </p:attrNameLst>
                                      </p:cBhvr>
                                      <p:to>
                                        <p:strVal val="visible"/>
                                      </p:to>
                                    </p:set>
                                    <p:animEffect filter="fade" transition="in">
                                      <p:cBhvr>
                                        <p:cTn dur="500"/>
                                        <p:tgtEl>
                                          <p:spTgt spid="1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xEl>
                                              <p:pRg end="4" st="4"/>
                                            </p:txEl>
                                          </p:spTgt>
                                        </p:tgtEl>
                                        <p:attrNameLst>
                                          <p:attrName>style.visibility</p:attrName>
                                        </p:attrNameLst>
                                      </p:cBhvr>
                                      <p:to>
                                        <p:strVal val="visible"/>
                                      </p:to>
                                    </p:set>
                                    <p:animEffect filter="fade" transition="in">
                                      <p:cBhvr>
                                        <p:cTn dur="500"/>
                                        <p:tgtEl>
                                          <p:spTgt spid="11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0" name="Shape 1140"/>
        <p:cNvGrpSpPr/>
        <p:nvPr/>
      </p:nvGrpSpPr>
      <p:grpSpPr>
        <a:xfrm>
          <a:off x="0" y="0"/>
          <a:ext cx="0" cy="0"/>
          <a:chOff x="0" y="0"/>
          <a:chExt cx="0" cy="0"/>
        </a:xfrm>
      </p:grpSpPr>
      <p:sp>
        <p:nvSpPr>
          <p:cNvPr id="1141" name="Google Shape;1141;p137"/>
          <p:cNvSpPr txBox="1"/>
          <p:nvPr>
            <p:ph type="title"/>
          </p:nvPr>
        </p:nvSpPr>
        <p:spPr>
          <a:xfrm>
            <a:off x="586450" y="-810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Adjustment</a:t>
            </a:r>
            <a:endParaRPr/>
          </a:p>
        </p:txBody>
      </p:sp>
      <p:sp>
        <p:nvSpPr>
          <p:cNvPr id="1142" name="Google Shape;1142;p137"/>
          <p:cNvSpPr txBox="1"/>
          <p:nvPr>
            <p:ph idx="1" type="body"/>
          </p:nvPr>
        </p:nvSpPr>
        <p:spPr>
          <a:xfrm>
            <a:off x="609600" y="877503"/>
            <a:ext cx="10972800" cy="1828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Let’s look at the I/I form: Some of these are adjustments, some are itemized deductions, and some are credits.</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143" name="Google Shape;1143;p137"/>
          <p:cNvSpPr/>
          <p:nvPr/>
        </p:nvSpPr>
        <p:spPr>
          <a:xfrm>
            <a:off x="609600" y="5610899"/>
            <a:ext cx="10972800" cy="11430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t" bIns="45700" lIns="91425" spcFirstLastPara="1" rIns="91425" wrap="square" tIns="45700">
            <a:noAutofit/>
          </a:bodyPr>
          <a:lstStyle/>
          <a:p>
            <a:pPr indent="0" lvl="1" marL="457200" rtl="0" algn="ctr">
              <a:spcBef>
                <a:spcPts val="0"/>
              </a:spcBef>
              <a:spcAft>
                <a:spcPts val="0"/>
              </a:spcAft>
              <a:buClr>
                <a:schemeClr val="lt1"/>
              </a:buClr>
              <a:buFont typeface="Noto Sans Symbols"/>
              <a:buNone/>
            </a:pPr>
            <a:r>
              <a:rPr b="1" lang="en-US" sz="2400">
                <a:solidFill>
                  <a:schemeClr val="lt1"/>
                </a:solidFill>
                <a:latin typeface="Questrial"/>
                <a:ea typeface="Questrial"/>
                <a:cs typeface="Questrial"/>
                <a:sym typeface="Questrial"/>
              </a:rPr>
              <a:t>During the interview process, you will refer to this part of the I/I form and clarify with the taxpayer to ensure they answered the question correctly. Ask clarifying questions. </a:t>
            </a:r>
            <a:endParaRPr/>
          </a:p>
        </p:txBody>
      </p:sp>
      <p:sp>
        <p:nvSpPr>
          <p:cNvPr id="1144" name="Google Shape;1144;p13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145" name="Google Shape;1145;p137"/>
          <p:cNvPicPr preferRelativeResize="0"/>
          <p:nvPr/>
        </p:nvPicPr>
        <p:blipFill>
          <a:blip r:embed="rId3">
            <a:alphaModFix/>
          </a:blip>
          <a:stretch>
            <a:fillRect/>
          </a:stretch>
        </p:blipFill>
        <p:spPr>
          <a:xfrm>
            <a:off x="53050" y="2934900"/>
            <a:ext cx="12039600" cy="2271402"/>
          </a:xfrm>
          <a:prstGeom prst="rect">
            <a:avLst/>
          </a:prstGeom>
          <a:noFill/>
          <a:ln cap="flat" cmpd="sng" w="19050">
            <a:solidFill>
              <a:srgbClr val="54534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0" st="0"/>
                                            </p:txEl>
                                          </p:spTgt>
                                        </p:tgtEl>
                                        <p:attrNameLst>
                                          <p:attrName>style.visibility</p:attrName>
                                        </p:attrNameLst>
                                      </p:cBhvr>
                                      <p:to>
                                        <p:strVal val="visible"/>
                                      </p:to>
                                    </p:set>
                                    <p:animEffect filter="fade" transition="in">
                                      <p:cBhvr>
                                        <p:cTn dur="500"/>
                                        <p:tgtEl>
                                          <p:spTgt spid="1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xEl>
                                              <p:pRg end="1" st="1"/>
                                            </p:txEl>
                                          </p:spTgt>
                                        </p:tgtEl>
                                        <p:attrNameLst>
                                          <p:attrName>style.visibility</p:attrName>
                                        </p:attrNameLst>
                                      </p:cBhvr>
                                      <p:to>
                                        <p:strVal val="visible"/>
                                      </p:to>
                                    </p:set>
                                    <p:animEffect filter="fade" transition="in">
                                      <p:cBhvr>
                                        <p:cTn dur="500"/>
                                        <p:tgtEl>
                                          <p:spTgt spid="1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609600" y="-8866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47" name="Google Shape;147;p21"/>
          <p:cNvSpPr txBox="1"/>
          <p:nvPr>
            <p:ph idx="1" type="body"/>
          </p:nvPr>
        </p:nvSpPr>
        <p:spPr>
          <a:xfrm>
            <a:off x="261775" y="799129"/>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What if a taxpayer doesn’t have their social security card for themselves/dependents?</a:t>
            </a:r>
            <a:endParaRPr/>
          </a:p>
          <a:p>
            <a:pPr indent="-285750" lvl="1" marL="742950" marR="0" rtl="0" algn="l">
              <a:lnSpc>
                <a:spcPct val="100000"/>
              </a:lnSpc>
              <a:spcBef>
                <a:spcPts val="0"/>
              </a:spcBef>
              <a:spcAft>
                <a:spcPts val="0"/>
              </a:spcAft>
              <a:buClr>
                <a:schemeClr val="dk1"/>
              </a:buClr>
              <a:buSzPts val="3600"/>
              <a:buFont typeface="Arial"/>
              <a:buChar char="•"/>
            </a:pPr>
            <a:r>
              <a:rPr lang="en-US"/>
              <a:t>they lost it</a:t>
            </a:r>
            <a:endParaRPr/>
          </a:p>
          <a:p>
            <a:pPr indent="-285750" lvl="1" marL="742950" marR="0" rtl="0" algn="l">
              <a:lnSpc>
                <a:spcPct val="100000"/>
              </a:lnSpc>
              <a:spcBef>
                <a:spcPts val="0"/>
              </a:spcBef>
              <a:spcAft>
                <a:spcPts val="0"/>
              </a:spcAft>
              <a:buClr>
                <a:schemeClr val="dk1"/>
              </a:buClr>
              <a:buSzPts val="3600"/>
              <a:buFont typeface="Arial"/>
              <a:buChar char="•"/>
            </a:pPr>
            <a:r>
              <a:rPr lang="en-US"/>
              <a:t>they don’t have one</a:t>
            </a:r>
            <a:endParaRPr/>
          </a:p>
          <a:p>
            <a:pPr indent="-285750" lvl="1" marL="742950" marR="0" rtl="0" algn="l">
              <a:lnSpc>
                <a:spcPct val="100000"/>
              </a:lnSpc>
              <a:spcBef>
                <a:spcPts val="0"/>
              </a:spcBef>
              <a:spcAft>
                <a:spcPts val="0"/>
              </a:spcAft>
              <a:buClr>
                <a:schemeClr val="dk1"/>
              </a:buClr>
              <a:buSzPts val="3600"/>
              <a:buFont typeface="Arial"/>
              <a:buChar char="•"/>
            </a:pPr>
            <a:r>
              <a:rPr lang="en-US"/>
              <a:t>they left it at home</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We have to see the card(or acceptable replacement) in order to submit  the return!</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They can start the return with us, but in order to e-file, they will need to return with the social security card(or acceptable replacement).</a:t>
            </a:r>
            <a:endParaRPr/>
          </a:p>
          <a:p>
            <a:pPr indent="0" lvl="0" marL="0" marR="0" rtl="0" algn="l">
              <a:lnSpc>
                <a:spcPct val="100000"/>
              </a:lnSpc>
              <a:spcBef>
                <a:spcPts val="0"/>
              </a:spcBef>
              <a:spcAft>
                <a:spcPts val="0"/>
              </a:spcAft>
              <a:buNone/>
            </a:pPr>
            <a:r>
              <a:t/>
            </a:r>
            <a:endParaRPr/>
          </a:p>
        </p:txBody>
      </p:sp>
      <p:sp>
        <p:nvSpPr>
          <p:cNvPr id="148" name="Google Shape;148;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138"/>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Adjustment</a:t>
            </a:r>
            <a:endParaRPr/>
          </a:p>
        </p:txBody>
      </p:sp>
      <p:sp>
        <p:nvSpPr>
          <p:cNvPr id="1151" name="Google Shape;1151;p138"/>
          <p:cNvSpPr txBox="1"/>
          <p:nvPr>
            <p:ph idx="1" type="body"/>
          </p:nvPr>
        </p:nvSpPr>
        <p:spPr>
          <a:xfrm>
            <a:off x="258775" y="1019850"/>
            <a:ext cx="4761900" cy="4688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Let’s look at the scope of service chart.</a:t>
            </a:r>
            <a:endParaRPr/>
          </a:p>
          <a:p>
            <a:pPr indent="-342900" lvl="0" marL="342900" rtl="0" algn="l">
              <a:spcBef>
                <a:spcPts val="0"/>
              </a:spcBef>
              <a:spcAft>
                <a:spcPts val="0"/>
              </a:spcAft>
              <a:buClr>
                <a:schemeClr val="dk1"/>
              </a:buClr>
              <a:buSzPts val="4000"/>
              <a:buFont typeface="Noto Sans Symbols"/>
              <a:buChar char="➢"/>
            </a:pPr>
            <a:r>
              <a:rPr lang="en-US" sz="3600"/>
              <a:t>If an adjustment is out of scope for you, just set it aside for your site coordinator and make a note on the the I/I supplement form.</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152" name="Google Shape;1152;p1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153" name="Google Shape;1153;p138"/>
          <p:cNvPicPr preferRelativeResize="0"/>
          <p:nvPr/>
        </p:nvPicPr>
        <p:blipFill>
          <a:blip r:embed="rId3">
            <a:alphaModFix/>
          </a:blip>
          <a:stretch>
            <a:fillRect/>
          </a:stretch>
        </p:blipFill>
        <p:spPr>
          <a:xfrm>
            <a:off x="4805950" y="1417288"/>
            <a:ext cx="7081251" cy="326924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0" st="0"/>
                                            </p:txEl>
                                          </p:spTgt>
                                        </p:tgtEl>
                                        <p:attrNameLst>
                                          <p:attrName>style.visibility</p:attrName>
                                        </p:attrNameLst>
                                      </p:cBhvr>
                                      <p:to>
                                        <p:strVal val="visible"/>
                                      </p:to>
                                    </p:set>
                                    <p:animEffect filter="fade" transition="in">
                                      <p:cBhvr>
                                        <p:cTn dur="500"/>
                                        <p:tgtEl>
                                          <p:spTgt spid="1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1" st="1"/>
                                            </p:txEl>
                                          </p:spTgt>
                                        </p:tgtEl>
                                        <p:attrNameLst>
                                          <p:attrName>style.visibility</p:attrName>
                                        </p:attrNameLst>
                                      </p:cBhvr>
                                      <p:to>
                                        <p:strVal val="visible"/>
                                      </p:to>
                                    </p:set>
                                    <p:animEffect filter="fade" transition="in">
                                      <p:cBhvr>
                                        <p:cTn dur="500"/>
                                        <p:tgtEl>
                                          <p:spTgt spid="1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2" st="2"/>
                                            </p:txEl>
                                          </p:spTgt>
                                        </p:tgtEl>
                                        <p:attrNameLst>
                                          <p:attrName>style.visibility</p:attrName>
                                        </p:attrNameLst>
                                      </p:cBhvr>
                                      <p:to>
                                        <p:strVal val="visible"/>
                                      </p:to>
                                    </p:set>
                                    <p:animEffect filter="fade" transition="in">
                                      <p:cBhvr>
                                        <p:cTn dur="500"/>
                                        <p:tgtEl>
                                          <p:spTgt spid="11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7" name="Shape 1157"/>
        <p:cNvGrpSpPr/>
        <p:nvPr/>
      </p:nvGrpSpPr>
      <p:grpSpPr>
        <a:xfrm>
          <a:off x="0" y="0"/>
          <a:ext cx="0" cy="0"/>
          <a:chOff x="0" y="0"/>
          <a:chExt cx="0" cy="0"/>
        </a:xfrm>
      </p:grpSpPr>
      <p:sp>
        <p:nvSpPr>
          <p:cNvPr id="1158" name="Google Shape;1158;p139"/>
          <p:cNvSpPr txBox="1"/>
          <p:nvPr>
            <p:ph type="title"/>
          </p:nvPr>
        </p:nvSpPr>
        <p:spPr>
          <a:xfrm>
            <a:off x="609600" y="721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Deduction</a:t>
            </a:r>
            <a:endParaRPr/>
          </a:p>
        </p:txBody>
      </p:sp>
      <p:sp>
        <p:nvSpPr>
          <p:cNvPr id="1159" name="Google Shape;1159;p13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160" name="Google Shape;1160;p139"/>
          <p:cNvPicPr preferRelativeResize="0"/>
          <p:nvPr/>
        </p:nvPicPr>
        <p:blipFill rotWithShape="1">
          <a:blip r:embed="rId3">
            <a:alphaModFix/>
          </a:blip>
          <a:srcRect b="3677" l="2913" r="2791" t="3445"/>
          <a:stretch/>
        </p:blipFill>
        <p:spPr>
          <a:xfrm>
            <a:off x="2052000" y="1049025"/>
            <a:ext cx="7681499" cy="5673975"/>
          </a:xfrm>
          <a:prstGeom prst="rect">
            <a:avLst/>
          </a:prstGeom>
          <a:noFill/>
          <a:ln cap="flat" cmpd="sng" w="9525">
            <a:solidFill>
              <a:srgbClr val="54534A"/>
            </a:solidFill>
            <a:prstDash val="solid"/>
            <a:round/>
            <a:headEnd len="sm" w="sm" type="none"/>
            <a:tailEnd len="sm" w="sm" type="none"/>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4" name="Shape 1164"/>
        <p:cNvGrpSpPr/>
        <p:nvPr/>
      </p:nvGrpSpPr>
      <p:grpSpPr>
        <a:xfrm>
          <a:off x="0" y="0"/>
          <a:ext cx="0" cy="0"/>
          <a:chOff x="0" y="0"/>
          <a:chExt cx="0" cy="0"/>
        </a:xfrm>
      </p:grpSpPr>
      <p:sp>
        <p:nvSpPr>
          <p:cNvPr id="1165" name="Google Shape;1165;p1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Deduction</a:t>
            </a:r>
            <a:endParaRPr/>
          </a:p>
        </p:txBody>
      </p:sp>
      <p:sp>
        <p:nvSpPr>
          <p:cNvPr id="1166" name="Google Shape;1166;p140"/>
          <p:cNvSpPr txBox="1"/>
          <p:nvPr>
            <p:ph idx="1" type="body"/>
          </p:nvPr>
        </p:nvSpPr>
        <p:spPr>
          <a:xfrm>
            <a:off x="609600" y="1600204"/>
            <a:ext cx="10972800" cy="3491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If a taxpayer has expenses they wish to itemize, an advanced volunteer will have to enter the information.</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Based on the filing status and age you input in the software, the standard deduction will automatically calculate and no extra steps need to be taken</a:t>
            </a:r>
            <a:endParaRPr/>
          </a:p>
          <a:p>
            <a:pPr indent="-5080" lvl="1" marL="411480" marR="0" rtl="0" algn="ctr">
              <a:spcBef>
                <a:spcPts val="600"/>
              </a:spcBef>
              <a:spcAft>
                <a:spcPts val="0"/>
              </a:spcAft>
              <a:buClr>
                <a:schemeClr val="dk1"/>
              </a:buClr>
              <a:buFont typeface="Arial"/>
              <a:buNone/>
            </a:pPr>
            <a:r>
              <a:t/>
            </a:r>
            <a:endParaRPr b="0" i="0" sz="3000" u="none" cap="none" strike="noStrike">
              <a:solidFill>
                <a:schemeClr val="dk1"/>
              </a:solidFill>
              <a:latin typeface="Questrial"/>
              <a:ea typeface="Questrial"/>
              <a:cs typeface="Questrial"/>
              <a:sym typeface="Questrial"/>
            </a:endParaRPr>
          </a:p>
        </p:txBody>
      </p:sp>
      <p:sp>
        <p:nvSpPr>
          <p:cNvPr id="1167" name="Google Shape;1167;p14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0" st="0"/>
                                            </p:txEl>
                                          </p:spTgt>
                                        </p:tgtEl>
                                        <p:attrNameLst>
                                          <p:attrName>style.visibility</p:attrName>
                                        </p:attrNameLst>
                                      </p:cBhvr>
                                      <p:to>
                                        <p:strVal val="visible"/>
                                      </p:to>
                                    </p:set>
                                    <p:animEffect filter="fade" transition="in">
                                      <p:cBhvr>
                                        <p:cTn dur="500"/>
                                        <p:tgtEl>
                                          <p:spTgt spid="1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1" st="1"/>
                                            </p:txEl>
                                          </p:spTgt>
                                        </p:tgtEl>
                                        <p:attrNameLst>
                                          <p:attrName>style.visibility</p:attrName>
                                        </p:attrNameLst>
                                      </p:cBhvr>
                                      <p:to>
                                        <p:strVal val="visible"/>
                                      </p:to>
                                    </p:set>
                                    <p:animEffect filter="fade" transition="in">
                                      <p:cBhvr>
                                        <p:cTn dur="500"/>
                                        <p:tgtEl>
                                          <p:spTgt spid="1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xEl>
                                              <p:pRg end="2" st="2"/>
                                            </p:txEl>
                                          </p:spTgt>
                                        </p:tgtEl>
                                        <p:attrNameLst>
                                          <p:attrName>style.visibility</p:attrName>
                                        </p:attrNameLst>
                                      </p:cBhvr>
                                      <p:to>
                                        <p:strVal val="visible"/>
                                      </p:to>
                                    </p:set>
                                    <p:animEffect filter="fade" transition="in">
                                      <p:cBhvr>
                                        <p:cTn dur="500"/>
                                        <p:tgtEl>
                                          <p:spTgt spid="116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2" name="Shape 1172"/>
        <p:cNvGrpSpPr/>
        <p:nvPr/>
      </p:nvGrpSpPr>
      <p:grpSpPr>
        <a:xfrm>
          <a:off x="0" y="0"/>
          <a:ext cx="0" cy="0"/>
          <a:chOff x="0" y="0"/>
          <a:chExt cx="0" cy="0"/>
        </a:xfrm>
      </p:grpSpPr>
      <p:sp>
        <p:nvSpPr>
          <p:cNvPr id="1173" name="Google Shape;1173;p1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Standard Deduction</a:t>
            </a:r>
            <a:endParaRPr/>
          </a:p>
        </p:txBody>
      </p:sp>
      <p:sp>
        <p:nvSpPr>
          <p:cNvPr id="1174" name="Google Shape;1174;p141"/>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amount of income that is taxed</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of deduction based on</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Filing Status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Age</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Whether taxpayer/spouse is blind</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Whether taxpayer is a dependent</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Calculated automatically in TaxSlayer</a:t>
            </a:r>
            <a:endParaRPr/>
          </a:p>
        </p:txBody>
      </p:sp>
      <p:sp>
        <p:nvSpPr>
          <p:cNvPr id="1175" name="Google Shape;1175;p14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0" st="0"/>
                                            </p:txEl>
                                          </p:spTgt>
                                        </p:tgtEl>
                                        <p:attrNameLst>
                                          <p:attrName>style.visibility</p:attrName>
                                        </p:attrNameLst>
                                      </p:cBhvr>
                                      <p:to>
                                        <p:strVal val="visible"/>
                                      </p:to>
                                    </p:set>
                                    <p:animEffect filter="fade" transition="in">
                                      <p:cBhvr>
                                        <p:cTn dur="500"/>
                                        <p:tgtEl>
                                          <p:spTgt spid="1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1" st="1"/>
                                            </p:txEl>
                                          </p:spTgt>
                                        </p:tgtEl>
                                        <p:attrNameLst>
                                          <p:attrName>style.visibility</p:attrName>
                                        </p:attrNameLst>
                                      </p:cBhvr>
                                      <p:to>
                                        <p:strVal val="visible"/>
                                      </p:to>
                                    </p:set>
                                    <p:animEffect filter="fade" transition="in">
                                      <p:cBhvr>
                                        <p:cTn dur="500"/>
                                        <p:tgtEl>
                                          <p:spTgt spid="1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2" st="2"/>
                                            </p:txEl>
                                          </p:spTgt>
                                        </p:tgtEl>
                                        <p:attrNameLst>
                                          <p:attrName>style.visibility</p:attrName>
                                        </p:attrNameLst>
                                      </p:cBhvr>
                                      <p:to>
                                        <p:strVal val="visible"/>
                                      </p:to>
                                    </p:set>
                                    <p:animEffect filter="fade" transition="in">
                                      <p:cBhvr>
                                        <p:cTn dur="500"/>
                                        <p:tgtEl>
                                          <p:spTgt spid="1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3" st="3"/>
                                            </p:txEl>
                                          </p:spTgt>
                                        </p:tgtEl>
                                        <p:attrNameLst>
                                          <p:attrName>style.visibility</p:attrName>
                                        </p:attrNameLst>
                                      </p:cBhvr>
                                      <p:to>
                                        <p:strVal val="visible"/>
                                      </p:to>
                                    </p:set>
                                    <p:animEffect filter="fade" transition="in">
                                      <p:cBhvr>
                                        <p:cTn dur="500"/>
                                        <p:tgtEl>
                                          <p:spTgt spid="1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4" st="4"/>
                                            </p:txEl>
                                          </p:spTgt>
                                        </p:tgtEl>
                                        <p:attrNameLst>
                                          <p:attrName>style.visibility</p:attrName>
                                        </p:attrNameLst>
                                      </p:cBhvr>
                                      <p:to>
                                        <p:strVal val="visible"/>
                                      </p:to>
                                    </p:set>
                                    <p:animEffect filter="fade" transition="in">
                                      <p:cBhvr>
                                        <p:cTn dur="500"/>
                                        <p:tgtEl>
                                          <p:spTgt spid="1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5" st="5"/>
                                            </p:txEl>
                                          </p:spTgt>
                                        </p:tgtEl>
                                        <p:attrNameLst>
                                          <p:attrName>style.visibility</p:attrName>
                                        </p:attrNameLst>
                                      </p:cBhvr>
                                      <p:to>
                                        <p:strVal val="visible"/>
                                      </p:to>
                                    </p:set>
                                    <p:animEffect filter="fade" transition="in">
                                      <p:cBhvr>
                                        <p:cTn dur="500"/>
                                        <p:tgtEl>
                                          <p:spTgt spid="1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6" st="6"/>
                                            </p:txEl>
                                          </p:spTgt>
                                        </p:tgtEl>
                                        <p:attrNameLst>
                                          <p:attrName>style.visibility</p:attrName>
                                        </p:attrNameLst>
                                      </p:cBhvr>
                                      <p:to>
                                        <p:strVal val="visible"/>
                                      </p:to>
                                    </p:set>
                                    <p:animEffect filter="fade" transition="in">
                                      <p:cBhvr>
                                        <p:cTn dur="500"/>
                                        <p:tgtEl>
                                          <p:spTgt spid="117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0" name="Shape 1180"/>
        <p:cNvGrpSpPr/>
        <p:nvPr/>
      </p:nvGrpSpPr>
      <p:grpSpPr>
        <a:xfrm>
          <a:off x="0" y="0"/>
          <a:ext cx="0" cy="0"/>
          <a:chOff x="0" y="0"/>
          <a:chExt cx="0" cy="0"/>
        </a:xfrm>
      </p:grpSpPr>
      <p:sp>
        <p:nvSpPr>
          <p:cNvPr id="1181" name="Google Shape;1181;p1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Standard Deduction for Most Filers</a:t>
            </a:r>
            <a:endParaRPr/>
          </a:p>
        </p:txBody>
      </p:sp>
      <p:sp>
        <p:nvSpPr>
          <p:cNvPr id="1182" name="Google Shape;1182;p142"/>
          <p:cNvSpPr txBox="1"/>
          <p:nvPr>
            <p:ph idx="1" type="body"/>
          </p:nvPr>
        </p:nvSpPr>
        <p:spPr>
          <a:xfrm>
            <a:off x="487525" y="1600200"/>
            <a:ext cx="11094900" cy="47865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285750" lvl="1" marL="742950" marR="0" rtl="0" algn="l">
              <a:spcBef>
                <a:spcPts val="0"/>
              </a:spcBef>
              <a:spcAft>
                <a:spcPts val="0"/>
              </a:spcAft>
              <a:buClr>
                <a:schemeClr val="dk1"/>
              </a:buClr>
              <a:buFont typeface="Noto Sans Symbols"/>
              <a:buNone/>
            </a:pPr>
            <a:r>
              <a:t/>
            </a:r>
            <a:endParaRPr b="0" i="0" sz="3600" u="none" cap="none" strike="noStrike">
              <a:solidFill>
                <a:schemeClr val="dk1"/>
              </a:solidFill>
              <a:latin typeface="Questrial"/>
              <a:ea typeface="Questrial"/>
              <a:cs typeface="Questrial"/>
              <a:sym typeface="Questrial"/>
            </a:endParaRPr>
          </a:p>
          <a:p>
            <a:pPr indent="-11112" lvl="0" marL="11112" marR="0" rtl="0" algn="ctr">
              <a:spcBef>
                <a:spcPts val="720"/>
              </a:spcBef>
              <a:spcAft>
                <a:spcPts val="0"/>
              </a:spcAft>
              <a:buClr>
                <a:schemeClr val="accent3"/>
              </a:buClr>
              <a:buFont typeface="Noto Sans Symbols"/>
              <a:buNone/>
            </a:pPr>
            <a:r>
              <a:rPr b="1" i="0" lang="en-US" sz="3600" u="none" cap="none" strike="noStrike">
                <a:solidFill>
                  <a:schemeClr val="accent3"/>
                </a:solidFill>
                <a:latin typeface="Questrial"/>
                <a:ea typeface="Questrial"/>
                <a:cs typeface="Questrial"/>
                <a:sym typeface="Questrial"/>
              </a:rPr>
              <a:t>Open the Publication 4012 to the Deductions Tab to </a:t>
            </a:r>
            <a:r>
              <a:rPr b="1" i="0" lang="en-US" sz="3600" u="sng" cap="none" strike="noStrike">
                <a:solidFill>
                  <a:schemeClr val="accent3"/>
                </a:solidFill>
                <a:latin typeface="Questrial"/>
                <a:ea typeface="Questrial"/>
                <a:cs typeface="Questrial"/>
                <a:sym typeface="Questrial"/>
              </a:rPr>
              <a:t>Exhibit 1: Standard Deduction for Most People</a:t>
            </a:r>
            <a:endParaRPr/>
          </a:p>
          <a:p>
            <a:pPr indent="-285750" lvl="1" marL="742950" marR="0" rtl="0" algn="l">
              <a:spcBef>
                <a:spcPts val="640"/>
              </a:spcBef>
              <a:spcAft>
                <a:spcPts val="0"/>
              </a:spcAft>
              <a:buClr>
                <a:schemeClr val="dk1"/>
              </a:buClr>
              <a:buFont typeface="Noto Sans Symbols"/>
              <a:buNone/>
            </a:pPr>
            <a:r>
              <a:t/>
            </a:r>
            <a:endParaRPr b="0" i="0" sz="3200" u="none" cap="none" strike="noStrike">
              <a:solidFill>
                <a:schemeClr val="accent3"/>
              </a:solidFill>
              <a:latin typeface="Questrial"/>
              <a:ea typeface="Questrial"/>
              <a:cs typeface="Questrial"/>
              <a:sym typeface="Questrial"/>
            </a:endParaRPr>
          </a:p>
          <a:p>
            <a:pPr indent="-3164" lvl="0" marL="3164" marR="0" rtl="0" algn="ctr">
              <a:spcBef>
                <a:spcPts val="960"/>
              </a:spcBef>
              <a:spcAft>
                <a:spcPts val="0"/>
              </a:spcAft>
              <a:buClr>
                <a:schemeClr val="accent3"/>
              </a:buClr>
              <a:buFont typeface="Noto Sans Symbols"/>
              <a:buNone/>
            </a:pPr>
            <a:r>
              <a:rPr b="1" i="1" lang="en-US" sz="4800" u="none" cap="none" strike="noStrike">
                <a:solidFill>
                  <a:schemeClr val="accent3"/>
                </a:solidFill>
                <a:latin typeface="Questrial"/>
                <a:ea typeface="Questrial"/>
                <a:cs typeface="Questrial"/>
                <a:sym typeface="Questrial"/>
              </a:rPr>
              <a:t>This table provides the standard deduction amounts for the current tax year</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183" name="Google Shape;1183;p14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8" name="Shape 1188"/>
        <p:cNvGrpSpPr/>
        <p:nvPr/>
      </p:nvGrpSpPr>
      <p:grpSpPr>
        <a:xfrm>
          <a:off x="0" y="0"/>
          <a:ext cx="0" cy="0"/>
          <a:chOff x="0" y="0"/>
          <a:chExt cx="0" cy="0"/>
        </a:xfrm>
      </p:grpSpPr>
      <p:sp>
        <p:nvSpPr>
          <p:cNvPr id="1189" name="Google Shape;1189;p1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endParaRPr/>
          </a:p>
        </p:txBody>
      </p:sp>
      <p:sp>
        <p:nvSpPr>
          <p:cNvPr id="1190" name="Google Shape;1190;p14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Instead of taking the standard deduction, a taxpayer can choose to itemize, which is to list certain deductible expenses separately, in order to receive a </a:t>
            </a:r>
            <a:r>
              <a:rPr b="1" i="0" lang="en-US" sz="4000" u="none" cap="none" strike="noStrike">
                <a:solidFill>
                  <a:schemeClr val="dk1"/>
                </a:solidFill>
                <a:latin typeface="Questrial"/>
                <a:ea typeface="Questrial"/>
                <a:cs typeface="Questrial"/>
                <a:sym typeface="Questrial"/>
              </a:rPr>
              <a:t>greater</a:t>
            </a:r>
            <a:r>
              <a:rPr b="0" i="0" lang="en-US" sz="4000" u="none" cap="none" strike="noStrike">
                <a:solidFill>
                  <a:schemeClr val="dk1"/>
                </a:solidFill>
                <a:latin typeface="Questrial"/>
                <a:ea typeface="Questrial"/>
                <a:cs typeface="Questrial"/>
                <a:sym typeface="Questrial"/>
              </a:rPr>
              <a:t> deduction</a:t>
            </a:r>
            <a:endParaRPr/>
          </a:p>
          <a:p>
            <a:pPr indent="-342900" lvl="0" marL="342900" marR="0" rtl="0" algn="l">
              <a:spcBef>
                <a:spcPts val="0"/>
              </a:spcBef>
              <a:spcAft>
                <a:spcPts val="0"/>
              </a:spcAft>
              <a:buClr>
                <a:schemeClr val="dk1"/>
              </a:buClr>
              <a:buSzPts val="4000"/>
              <a:buFont typeface="Noto Sans Symbols"/>
              <a:buChar char="➢"/>
            </a:pPr>
            <a:r>
              <a:rPr lang="en-US"/>
              <a:t>The new tax law increased the standard deduction by doubling it, so many taxpayers will not itemize on the federal return</a:t>
            </a:r>
            <a:endParaRPr/>
          </a:p>
        </p:txBody>
      </p:sp>
      <p:sp>
        <p:nvSpPr>
          <p:cNvPr id="1191" name="Google Shape;1191;p14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0">
                                            <p:txEl>
                                              <p:pRg end="0" st="0"/>
                                            </p:txEl>
                                          </p:spTgt>
                                        </p:tgtEl>
                                        <p:attrNameLst>
                                          <p:attrName>style.visibility</p:attrName>
                                        </p:attrNameLst>
                                      </p:cBhvr>
                                      <p:to>
                                        <p:strVal val="visible"/>
                                      </p:to>
                                    </p:set>
                                    <p:animEffect filter="fade" transition="in">
                                      <p:cBhvr>
                                        <p:cTn dur="500"/>
                                        <p:tgtEl>
                                          <p:spTgt spid="1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0">
                                            <p:txEl>
                                              <p:pRg end="1" st="1"/>
                                            </p:txEl>
                                          </p:spTgt>
                                        </p:tgtEl>
                                        <p:attrNameLst>
                                          <p:attrName>style.visibility</p:attrName>
                                        </p:attrNameLst>
                                      </p:cBhvr>
                                      <p:to>
                                        <p:strVal val="visible"/>
                                      </p:to>
                                    </p:set>
                                    <p:animEffect filter="fade" transition="in">
                                      <p:cBhvr>
                                        <p:cTn dur="500"/>
                                        <p:tgtEl>
                                          <p:spTgt spid="119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6" name="Shape 1196"/>
        <p:cNvGrpSpPr/>
        <p:nvPr/>
      </p:nvGrpSpPr>
      <p:grpSpPr>
        <a:xfrm>
          <a:off x="0" y="0"/>
          <a:ext cx="0" cy="0"/>
          <a:chOff x="0" y="0"/>
          <a:chExt cx="0" cy="0"/>
        </a:xfrm>
      </p:grpSpPr>
      <p:sp>
        <p:nvSpPr>
          <p:cNvPr id="1197" name="Google Shape;1197;p1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endParaRPr/>
          </a:p>
        </p:txBody>
      </p:sp>
      <p:sp>
        <p:nvSpPr>
          <p:cNvPr id="1198" name="Google Shape;1198;p14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Itemized deductions include (but are not limited to):</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Unreimbursed medical expenses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Charitable contributions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Home mortgage payments</a:t>
            </a:r>
            <a:endParaRPr/>
          </a:p>
          <a:p>
            <a:pPr indent="0" lvl="0" marL="0" marR="0" rtl="0" algn="ctr">
              <a:lnSpc>
                <a:spcPct val="90000"/>
              </a:lnSpc>
              <a:spcBef>
                <a:spcPts val="800"/>
              </a:spcBef>
              <a:spcAft>
                <a:spcPts val="0"/>
              </a:spcAft>
              <a:buClr>
                <a:schemeClr val="accent1"/>
              </a:buClr>
              <a:buFont typeface="Noto Sans Symbols"/>
              <a:buNone/>
            </a:pPr>
            <a:r>
              <a:t/>
            </a:r>
            <a:endParaRPr/>
          </a:p>
          <a:p>
            <a:pPr indent="0" lvl="0" marL="0" marR="0" rtl="0" algn="l">
              <a:lnSpc>
                <a:spcPct val="90000"/>
              </a:lnSpc>
              <a:spcBef>
                <a:spcPts val="800"/>
              </a:spcBef>
              <a:spcAft>
                <a:spcPts val="0"/>
              </a:spcAft>
              <a:buClr>
                <a:schemeClr val="dk1"/>
              </a:buClr>
              <a:buFont typeface="Noto Sans Symbols"/>
              <a:buNone/>
            </a:pPr>
            <a:r>
              <a:t/>
            </a:r>
            <a:endParaRPr b="1" i="1" sz="4000" u="none" cap="none" strike="noStrike">
              <a:solidFill>
                <a:schemeClr val="hlink"/>
              </a:solidFill>
              <a:latin typeface="Questrial"/>
              <a:ea typeface="Questrial"/>
              <a:cs typeface="Questrial"/>
              <a:sym typeface="Questrial"/>
            </a:endParaRPr>
          </a:p>
        </p:txBody>
      </p:sp>
      <p:sp>
        <p:nvSpPr>
          <p:cNvPr id="1199" name="Google Shape;1199;p14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0" st="0"/>
                                            </p:txEl>
                                          </p:spTgt>
                                        </p:tgtEl>
                                        <p:attrNameLst>
                                          <p:attrName>style.visibility</p:attrName>
                                        </p:attrNameLst>
                                      </p:cBhvr>
                                      <p:to>
                                        <p:strVal val="visible"/>
                                      </p:to>
                                    </p:set>
                                    <p:animEffect filter="fade" transition="in">
                                      <p:cBhvr>
                                        <p:cTn dur="500"/>
                                        <p:tgtEl>
                                          <p:spTgt spid="1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1" st="1"/>
                                            </p:txEl>
                                          </p:spTgt>
                                        </p:tgtEl>
                                        <p:attrNameLst>
                                          <p:attrName>style.visibility</p:attrName>
                                        </p:attrNameLst>
                                      </p:cBhvr>
                                      <p:to>
                                        <p:strVal val="visible"/>
                                      </p:to>
                                    </p:set>
                                    <p:animEffect filter="fade" transition="in">
                                      <p:cBhvr>
                                        <p:cTn dur="500"/>
                                        <p:tgtEl>
                                          <p:spTgt spid="1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2" st="2"/>
                                            </p:txEl>
                                          </p:spTgt>
                                        </p:tgtEl>
                                        <p:attrNameLst>
                                          <p:attrName>style.visibility</p:attrName>
                                        </p:attrNameLst>
                                      </p:cBhvr>
                                      <p:to>
                                        <p:strVal val="visible"/>
                                      </p:to>
                                    </p:set>
                                    <p:animEffect filter="fade" transition="in">
                                      <p:cBhvr>
                                        <p:cTn dur="500"/>
                                        <p:tgtEl>
                                          <p:spTgt spid="1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3" st="3"/>
                                            </p:txEl>
                                          </p:spTgt>
                                        </p:tgtEl>
                                        <p:attrNameLst>
                                          <p:attrName>style.visibility</p:attrName>
                                        </p:attrNameLst>
                                      </p:cBhvr>
                                      <p:to>
                                        <p:strVal val="visible"/>
                                      </p:to>
                                    </p:set>
                                    <p:animEffect filter="fade" transition="in">
                                      <p:cBhvr>
                                        <p:cTn dur="500"/>
                                        <p:tgtEl>
                                          <p:spTgt spid="1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4" st="4"/>
                                            </p:txEl>
                                          </p:spTgt>
                                        </p:tgtEl>
                                        <p:attrNameLst>
                                          <p:attrName>style.visibility</p:attrName>
                                        </p:attrNameLst>
                                      </p:cBhvr>
                                      <p:to>
                                        <p:strVal val="visible"/>
                                      </p:to>
                                    </p:set>
                                    <p:animEffect filter="fade" transition="in">
                                      <p:cBhvr>
                                        <p:cTn dur="500"/>
                                        <p:tgtEl>
                                          <p:spTgt spid="11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xEl>
                                              <p:pRg end="5" st="5"/>
                                            </p:txEl>
                                          </p:spTgt>
                                        </p:tgtEl>
                                        <p:attrNameLst>
                                          <p:attrName>style.visibility</p:attrName>
                                        </p:attrNameLst>
                                      </p:cBhvr>
                                      <p:to>
                                        <p:strVal val="visible"/>
                                      </p:to>
                                    </p:set>
                                    <p:animEffect filter="fade" transition="in">
                                      <p:cBhvr>
                                        <p:cTn dur="500"/>
                                        <p:tgtEl>
                                          <p:spTgt spid="119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4" name="Shape 1204"/>
        <p:cNvGrpSpPr/>
        <p:nvPr/>
      </p:nvGrpSpPr>
      <p:grpSpPr>
        <a:xfrm>
          <a:off x="0" y="0"/>
          <a:ext cx="0" cy="0"/>
          <a:chOff x="0" y="0"/>
          <a:chExt cx="0" cy="0"/>
        </a:xfrm>
      </p:grpSpPr>
      <p:sp>
        <p:nvSpPr>
          <p:cNvPr id="1205" name="Google Shape;1205;p1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endParaRPr/>
          </a:p>
        </p:txBody>
      </p:sp>
      <p:sp>
        <p:nvSpPr>
          <p:cNvPr id="1206" name="Google Shape;1206;p145"/>
          <p:cNvSpPr txBox="1"/>
          <p:nvPr>
            <p:ph idx="1" type="body"/>
          </p:nvPr>
        </p:nvSpPr>
        <p:spPr>
          <a:xfrm>
            <a:off x="326850" y="11659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Let’s look at the I/I form</a:t>
            </a:r>
            <a:endParaRPr/>
          </a:p>
        </p:txBody>
      </p:sp>
      <p:sp>
        <p:nvSpPr>
          <p:cNvPr id="1207" name="Google Shape;1207;p145"/>
          <p:cNvSpPr/>
          <p:nvPr/>
        </p:nvSpPr>
        <p:spPr>
          <a:xfrm>
            <a:off x="326850" y="5100875"/>
            <a:ext cx="11538300" cy="15096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t" bIns="45700" lIns="91425" spcFirstLastPara="1" rIns="91425" wrap="square" tIns="45700">
            <a:noAutofit/>
          </a:bodyPr>
          <a:lstStyle/>
          <a:p>
            <a:pPr indent="0" lvl="0" marL="114300" marR="0" rtl="0" algn="ctr">
              <a:spcBef>
                <a:spcPts val="0"/>
              </a:spcBef>
              <a:spcAft>
                <a:spcPts val="0"/>
              </a:spcAft>
              <a:buClr>
                <a:schemeClr val="lt1"/>
              </a:buClr>
              <a:buFont typeface="Questrial"/>
              <a:buNone/>
            </a:pPr>
            <a:r>
              <a:rPr b="1" lang="en-US" sz="3000">
                <a:solidFill>
                  <a:schemeClr val="lt1"/>
                </a:solidFill>
                <a:latin typeface="Questrial"/>
                <a:ea typeface="Questrial"/>
                <a:cs typeface="Questrial"/>
                <a:sym typeface="Questrial"/>
              </a:rPr>
              <a:t>If the taxpayer has medical expenses, charitable contributions, home mortgage interest, or other itemizable expenses, the itemized deduction might be better than the standard.</a:t>
            </a:r>
            <a:endParaRPr sz="3000"/>
          </a:p>
        </p:txBody>
      </p:sp>
      <p:sp>
        <p:nvSpPr>
          <p:cNvPr id="1208" name="Google Shape;1208;p14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209" name="Google Shape;1209;p145"/>
          <p:cNvPicPr preferRelativeResize="0"/>
          <p:nvPr/>
        </p:nvPicPr>
        <p:blipFill>
          <a:blip r:embed="rId3">
            <a:alphaModFix/>
          </a:blip>
          <a:stretch>
            <a:fillRect/>
          </a:stretch>
        </p:blipFill>
        <p:spPr>
          <a:xfrm>
            <a:off x="76200" y="2293300"/>
            <a:ext cx="12039600" cy="2271402"/>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6">
                                            <p:txEl>
                                              <p:pRg end="0" st="0"/>
                                            </p:txEl>
                                          </p:spTgt>
                                        </p:tgtEl>
                                        <p:attrNameLst>
                                          <p:attrName>style.visibility</p:attrName>
                                        </p:attrNameLst>
                                      </p:cBhvr>
                                      <p:to>
                                        <p:strVal val="visible"/>
                                      </p:to>
                                    </p:set>
                                    <p:animEffect filter="fade" transition="in">
                                      <p:cBhvr>
                                        <p:cTn dur="500"/>
                                        <p:tgtEl>
                                          <p:spTgt spid="12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4" name="Shape 1214"/>
        <p:cNvGrpSpPr/>
        <p:nvPr/>
      </p:nvGrpSpPr>
      <p:grpSpPr>
        <a:xfrm>
          <a:off x="0" y="0"/>
          <a:ext cx="0" cy="0"/>
          <a:chOff x="0" y="0"/>
          <a:chExt cx="0" cy="0"/>
        </a:xfrm>
      </p:grpSpPr>
      <p:sp>
        <p:nvSpPr>
          <p:cNvPr id="1215" name="Google Shape;1215;p146"/>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Itemized Deductions</a:t>
            </a:r>
            <a:endParaRPr/>
          </a:p>
        </p:txBody>
      </p:sp>
      <p:sp>
        <p:nvSpPr>
          <p:cNvPr id="1216" name="Google Shape;1216;p14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217" name="Google Shape;1217;p146"/>
          <p:cNvPicPr preferRelativeResize="0"/>
          <p:nvPr/>
        </p:nvPicPr>
        <p:blipFill>
          <a:blip r:embed="rId3">
            <a:alphaModFix/>
          </a:blip>
          <a:stretch>
            <a:fillRect/>
          </a:stretch>
        </p:blipFill>
        <p:spPr>
          <a:xfrm>
            <a:off x="4729225" y="1737350"/>
            <a:ext cx="7310375" cy="4323890"/>
          </a:xfrm>
          <a:prstGeom prst="rect">
            <a:avLst/>
          </a:prstGeom>
          <a:noFill/>
          <a:ln cap="flat" cmpd="sng" w="19050">
            <a:solidFill>
              <a:schemeClr val="dk2"/>
            </a:solidFill>
            <a:prstDash val="solid"/>
            <a:round/>
            <a:headEnd len="sm" w="sm" type="none"/>
            <a:tailEnd len="sm" w="sm" type="none"/>
          </a:ln>
        </p:spPr>
      </p:pic>
      <p:pic>
        <p:nvPicPr>
          <p:cNvPr id="1218" name="Google Shape;1218;p146"/>
          <p:cNvPicPr preferRelativeResize="0"/>
          <p:nvPr/>
        </p:nvPicPr>
        <p:blipFill>
          <a:blip r:embed="rId4">
            <a:alphaModFix/>
          </a:blip>
          <a:stretch>
            <a:fillRect/>
          </a:stretch>
        </p:blipFill>
        <p:spPr>
          <a:xfrm>
            <a:off x="4729225" y="1256050"/>
            <a:ext cx="7310375" cy="481288"/>
          </a:xfrm>
          <a:prstGeom prst="rect">
            <a:avLst/>
          </a:prstGeom>
          <a:noFill/>
          <a:ln cap="flat" cmpd="sng" w="19050">
            <a:solidFill>
              <a:schemeClr val="dk2"/>
            </a:solidFill>
            <a:prstDash val="solid"/>
            <a:round/>
            <a:headEnd len="sm" w="sm" type="none"/>
            <a:tailEnd len="sm" w="sm" type="none"/>
          </a:ln>
        </p:spPr>
      </p:pic>
      <p:sp>
        <p:nvSpPr>
          <p:cNvPr id="1219" name="Google Shape;1219;p146"/>
          <p:cNvSpPr txBox="1"/>
          <p:nvPr>
            <p:ph idx="1" type="body"/>
          </p:nvPr>
        </p:nvSpPr>
        <p:spPr>
          <a:xfrm>
            <a:off x="0" y="6061250"/>
            <a:ext cx="5934000" cy="8622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lang="en-US" sz="2400"/>
              <a:t>**</a:t>
            </a:r>
            <a:r>
              <a:rPr lang="en-US" sz="2400"/>
              <a:t>You will learn how to itemize in the January sessions!</a:t>
            </a:r>
            <a:endParaRPr sz="2400"/>
          </a:p>
        </p:txBody>
      </p:sp>
      <p:sp>
        <p:nvSpPr>
          <p:cNvPr id="1220" name="Google Shape;1220;p146"/>
          <p:cNvSpPr txBox="1"/>
          <p:nvPr/>
        </p:nvSpPr>
        <p:spPr>
          <a:xfrm>
            <a:off x="285325" y="2017075"/>
            <a:ext cx="4443900" cy="3000000"/>
          </a:xfrm>
          <a:prstGeom prst="rect">
            <a:avLst/>
          </a:prstGeom>
          <a:noFill/>
          <a:ln>
            <a:noFill/>
          </a:ln>
        </p:spPr>
        <p:txBody>
          <a:bodyPr anchorCtr="0" anchor="ctr" bIns="91425" lIns="91425" spcFirstLastPara="1" rIns="91425" wrap="square" tIns="91425">
            <a:noAutofit/>
          </a:bodyPr>
          <a:lstStyle/>
          <a:p>
            <a:pPr indent="-279400" lvl="0" marL="342900" rtl="0" algn="l">
              <a:spcBef>
                <a:spcPts val="0"/>
              </a:spcBef>
              <a:spcAft>
                <a:spcPts val="0"/>
              </a:spcAft>
              <a:buClr>
                <a:schemeClr val="dk1"/>
              </a:buClr>
              <a:buSzPts val="3000"/>
              <a:buFont typeface="Noto Sans Symbols"/>
              <a:buChar char="➢"/>
            </a:pPr>
            <a:r>
              <a:rPr lang="en-US" sz="4000">
                <a:solidFill>
                  <a:schemeClr val="dk1"/>
                </a:solidFill>
                <a:latin typeface="Questrial"/>
                <a:ea typeface="Questrial"/>
                <a:cs typeface="Questrial"/>
                <a:sym typeface="Questrial"/>
              </a:rPr>
              <a:t>Let’s look at the scope of service chart.</a:t>
            </a:r>
            <a:endParaRPr b="1" i="1" sz="3000">
              <a:solidFill>
                <a:schemeClr val="dk1"/>
              </a:solidFill>
              <a:latin typeface="Questrial"/>
              <a:ea typeface="Questrial"/>
              <a:cs typeface="Questrial"/>
              <a:sym typeface="Questrial"/>
            </a:endParaRPr>
          </a:p>
          <a:p>
            <a:pPr indent="-279400" lvl="0" marL="342900" rtl="0" algn="l">
              <a:lnSpc>
                <a:spcPct val="90000"/>
              </a:lnSpc>
              <a:spcBef>
                <a:spcPts val="800"/>
              </a:spcBef>
              <a:spcAft>
                <a:spcPts val="0"/>
              </a:spcAft>
              <a:buClr>
                <a:srgbClr val="C00000"/>
              </a:buClr>
              <a:buSzPts val="3000"/>
              <a:buFont typeface="Noto Sans Symbols"/>
              <a:buChar char="➢"/>
            </a:pPr>
            <a:r>
              <a:rPr b="1" i="1" lang="en-US" sz="3000">
                <a:solidFill>
                  <a:srgbClr val="C00000"/>
                </a:solidFill>
                <a:latin typeface="Questrial"/>
                <a:ea typeface="Questrial"/>
                <a:cs typeface="Questrial"/>
                <a:sym typeface="Questrial"/>
              </a:rPr>
              <a:t>Out of Scope for Basic Volunteers</a:t>
            </a:r>
            <a:endParaRPr i="1" sz="3000">
              <a:solidFill>
                <a:srgbClr val="C00000"/>
              </a:solidFill>
              <a:latin typeface="Questrial"/>
              <a:ea typeface="Questrial"/>
              <a:cs typeface="Questrial"/>
              <a:sym typeface="Questrial"/>
            </a:endParaRPr>
          </a:p>
          <a:p>
            <a:pPr indent="0" lvl="0" marL="0" rtl="0" algn="ctr">
              <a:lnSpc>
                <a:spcPct val="90000"/>
              </a:lnSpc>
              <a:spcBef>
                <a:spcPts val="800"/>
              </a:spcBef>
              <a:spcAft>
                <a:spcPts val="0"/>
              </a:spcAft>
              <a:buNone/>
            </a:pPr>
            <a:r>
              <a:rPr b="1" i="1" lang="en-US" sz="3000">
                <a:solidFill>
                  <a:schemeClr val="accent1"/>
                </a:solidFill>
                <a:latin typeface="Questrial"/>
                <a:ea typeface="Questrial"/>
                <a:cs typeface="Questrial"/>
                <a:sym typeface="Questrial"/>
              </a:rPr>
              <a:t>Impact America staff or Advanced trained volunteers must complete itemized deductions</a:t>
            </a:r>
            <a:endParaRPr sz="300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4" name="Shape 1224"/>
        <p:cNvGrpSpPr/>
        <p:nvPr/>
      </p:nvGrpSpPr>
      <p:grpSpPr>
        <a:xfrm>
          <a:off x="0" y="0"/>
          <a:ext cx="0" cy="0"/>
          <a:chOff x="0" y="0"/>
          <a:chExt cx="0" cy="0"/>
        </a:xfrm>
      </p:grpSpPr>
      <p:sp>
        <p:nvSpPr>
          <p:cNvPr id="1225" name="Google Shape;1225;p1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Credit</a:t>
            </a:r>
            <a:endParaRPr/>
          </a:p>
        </p:txBody>
      </p:sp>
      <p:sp>
        <p:nvSpPr>
          <p:cNvPr id="1226" name="Google Shape;1226;p14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Direct reduction of the taxpayer’s liability</a:t>
            </a:r>
            <a:endParaRPr/>
          </a:p>
          <a:p>
            <a:pPr indent="-363537" lvl="0" marL="376237"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Two Types of tax credits:</a:t>
            </a:r>
            <a:endParaRPr/>
          </a:p>
          <a:p>
            <a:pPr indent="-520700" lvl="1" marL="102870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Nonrefundable credits</a:t>
            </a:r>
            <a:endParaRPr/>
          </a:p>
          <a:p>
            <a:pPr indent="-520700" lvl="1" marL="102870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Refundable credits</a:t>
            </a:r>
            <a:endParaRPr/>
          </a:p>
          <a:p>
            <a:pPr indent="0" lvl="0" marL="1143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a:p>
            <a:pPr indent="0" lvl="0" marL="114300" marR="0" rtl="0" algn="ctr">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227" name="Google Shape;1227;p14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0" st="0"/>
                                            </p:txEl>
                                          </p:spTgt>
                                        </p:tgtEl>
                                        <p:attrNameLst>
                                          <p:attrName>style.visibility</p:attrName>
                                        </p:attrNameLst>
                                      </p:cBhvr>
                                      <p:to>
                                        <p:strVal val="visible"/>
                                      </p:to>
                                    </p:set>
                                    <p:animEffect filter="fade" transition="in">
                                      <p:cBhvr>
                                        <p:cTn dur="500"/>
                                        <p:tgtEl>
                                          <p:spTgt spid="1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1" st="1"/>
                                            </p:txEl>
                                          </p:spTgt>
                                        </p:tgtEl>
                                        <p:attrNameLst>
                                          <p:attrName>style.visibility</p:attrName>
                                        </p:attrNameLst>
                                      </p:cBhvr>
                                      <p:to>
                                        <p:strVal val="visible"/>
                                      </p:to>
                                    </p:set>
                                    <p:animEffect filter="fade" transition="in">
                                      <p:cBhvr>
                                        <p:cTn dur="500"/>
                                        <p:tgtEl>
                                          <p:spTgt spid="1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2" st="2"/>
                                            </p:txEl>
                                          </p:spTgt>
                                        </p:tgtEl>
                                        <p:attrNameLst>
                                          <p:attrName>style.visibility</p:attrName>
                                        </p:attrNameLst>
                                      </p:cBhvr>
                                      <p:to>
                                        <p:strVal val="visible"/>
                                      </p:to>
                                    </p:set>
                                    <p:animEffect filter="fade" transition="in">
                                      <p:cBhvr>
                                        <p:cTn dur="500"/>
                                        <p:tgtEl>
                                          <p:spTgt spid="12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3" st="3"/>
                                            </p:txEl>
                                          </p:spTgt>
                                        </p:tgtEl>
                                        <p:attrNameLst>
                                          <p:attrName>style.visibility</p:attrName>
                                        </p:attrNameLst>
                                      </p:cBhvr>
                                      <p:to>
                                        <p:strVal val="visible"/>
                                      </p:to>
                                    </p:set>
                                    <p:animEffect filter="fade" transition="in">
                                      <p:cBhvr>
                                        <p:cTn dur="500"/>
                                        <p:tgtEl>
                                          <p:spTgt spid="12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4" st="4"/>
                                            </p:txEl>
                                          </p:spTgt>
                                        </p:tgtEl>
                                        <p:attrNameLst>
                                          <p:attrName>style.visibility</p:attrName>
                                        </p:attrNameLst>
                                      </p:cBhvr>
                                      <p:to>
                                        <p:strVal val="visible"/>
                                      </p:to>
                                    </p:set>
                                    <p:animEffect filter="fade" transition="in">
                                      <p:cBhvr>
                                        <p:cTn dur="500"/>
                                        <p:tgtEl>
                                          <p:spTgt spid="12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5" st="5"/>
                                            </p:txEl>
                                          </p:spTgt>
                                        </p:tgtEl>
                                        <p:attrNameLst>
                                          <p:attrName>style.visibility</p:attrName>
                                        </p:attrNameLst>
                                      </p:cBhvr>
                                      <p:to>
                                        <p:strVal val="visible"/>
                                      </p:to>
                                    </p:set>
                                    <p:animEffect filter="fade" transition="in">
                                      <p:cBhvr>
                                        <p:cTn dur="500"/>
                                        <p:tgtEl>
                                          <p:spTgt spid="12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55" name="Google Shape;155;p22"/>
          <p:cNvSpPr txBox="1"/>
          <p:nvPr>
            <p:ph idx="1" type="body"/>
          </p:nvPr>
        </p:nvSpPr>
        <p:spPr>
          <a:xfrm>
            <a:off x="609600" y="419704"/>
            <a:ext cx="10972800" cy="404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What about…..</a:t>
            </a:r>
            <a:endParaRPr/>
          </a:p>
          <a:p>
            <a:pPr indent="-285750" lvl="1" marL="742950" marR="0" rtl="0" algn="l">
              <a:lnSpc>
                <a:spcPct val="100000"/>
              </a:lnSpc>
              <a:spcBef>
                <a:spcPts val="0"/>
              </a:spcBef>
              <a:spcAft>
                <a:spcPts val="0"/>
              </a:spcAft>
              <a:buClr>
                <a:schemeClr val="dk1"/>
              </a:buClr>
              <a:buSzPts val="3600"/>
              <a:buFont typeface="Arial"/>
              <a:buChar char="•"/>
            </a:pPr>
            <a:r>
              <a:rPr lang="en-US"/>
              <a:t>They did their return here at the site last year</a:t>
            </a:r>
            <a:endParaRPr/>
          </a:p>
          <a:p>
            <a:pPr indent="-285750" lvl="1" marL="742950" marR="0" rtl="0" algn="l">
              <a:lnSpc>
                <a:spcPct val="100000"/>
              </a:lnSpc>
              <a:spcBef>
                <a:spcPts val="0"/>
              </a:spcBef>
              <a:spcAft>
                <a:spcPts val="0"/>
              </a:spcAft>
              <a:buClr>
                <a:schemeClr val="dk1"/>
              </a:buClr>
              <a:buSzPts val="3600"/>
              <a:buFont typeface="Arial"/>
              <a:buChar char="•"/>
            </a:pPr>
            <a:r>
              <a:rPr lang="en-US"/>
              <a:t>the SSN is on their prior year tax return they brought in</a:t>
            </a:r>
            <a:endParaRPr/>
          </a:p>
          <a:p>
            <a:pPr indent="-285750" lvl="1" marL="742950" marR="0" rtl="0" algn="l">
              <a:lnSpc>
                <a:spcPct val="100000"/>
              </a:lnSpc>
              <a:spcBef>
                <a:spcPts val="0"/>
              </a:spcBef>
              <a:spcAft>
                <a:spcPts val="0"/>
              </a:spcAft>
              <a:buClr>
                <a:schemeClr val="dk1"/>
              </a:buClr>
              <a:buSzPts val="3600"/>
              <a:buFont typeface="Arial"/>
              <a:buChar char="•"/>
            </a:pPr>
            <a:r>
              <a:rPr lang="en-US"/>
              <a:t>the SSN is on the taxpayer’s W-2</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None of these are acceptable forms of verification because they were not documents issued by the social security administration! </a:t>
            </a:r>
            <a:endParaRPr/>
          </a:p>
        </p:txBody>
      </p:sp>
      <p:sp>
        <p:nvSpPr>
          <p:cNvPr id="156" name="Google Shape;156;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2" name="Shape 1232"/>
        <p:cNvGrpSpPr/>
        <p:nvPr/>
      </p:nvGrpSpPr>
      <p:grpSpPr>
        <a:xfrm>
          <a:off x="0" y="0"/>
          <a:ext cx="0" cy="0"/>
          <a:chOff x="0" y="0"/>
          <a:chExt cx="0" cy="0"/>
        </a:xfrm>
      </p:grpSpPr>
      <p:sp>
        <p:nvSpPr>
          <p:cNvPr id="1233" name="Google Shape;1233;p1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Tax Credit</a:t>
            </a:r>
            <a:endParaRPr/>
          </a:p>
        </p:txBody>
      </p:sp>
      <p:sp>
        <p:nvSpPr>
          <p:cNvPr id="1234" name="Google Shape;1234;p148"/>
          <p:cNvSpPr txBox="1"/>
          <p:nvPr>
            <p:ph idx="1" type="body"/>
          </p:nvPr>
        </p:nvSpPr>
        <p:spPr>
          <a:xfrm>
            <a:off x="609600" y="1600204"/>
            <a:ext cx="10972800" cy="2577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the tax liability – only to zero. </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and Dependent Care Expenses </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Retirement Savings Contribution Credit</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Child Tax Credit</a:t>
            </a:r>
            <a:endParaRPr/>
          </a:p>
        </p:txBody>
      </p:sp>
      <p:sp>
        <p:nvSpPr>
          <p:cNvPr id="1235" name="Google Shape;1235;p14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xEl>
                                              <p:pRg end="0" st="0"/>
                                            </p:txEl>
                                          </p:spTgt>
                                        </p:tgtEl>
                                        <p:attrNameLst>
                                          <p:attrName>style.visibility</p:attrName>
                                        </p:attrNameLst>
                                      </p:cBhvr>
                                      <p:to>
                                        <p:strVal val="visible"/>
                                      </p:to>
                                    </p:set>
                                    <p:animEffect filter="fade" transition="in">
                                      <p:cBhvr>
                                        <p:cTn dur="500"/>
                                        <p:tgtEl>
                                          <p:spTgt spid="12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xEl>
                                              <p:pRg end="1" st="1"/>
                                            </p:txEl>
                                          </p:spTgt>
                                        </p:tgtEl>
                                        <p:attrNameLst>
                                          <p:attrName>style.visibility</p:attrName>
                                        </p:attrNameLst>
                                      </p:cBhvr>
                                      <p:to>
                                        <p:strVal val="visible"/>
                                      </p:to>
                                    </p:set>
                                    <p:animEffect filter="fade" transition="in">
                                      <p:cBhvr>
                                        <p:cTn dur="500"/>
                                        <p:tgtEl>
                                          <p:spTgt spid="12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xEl>
                                              <p:pRg end="2" st="2"/>
                                            </p:txEl>
                                          </p:spTgt>
                                        </p:tgtEl>
                                        <p:attrNameLst>
                                          <p:attrName>style.visibility</p:attrName>
                                        </p:attrNameLst>
                                      </p:cBhvr>
                                      <p:to>
                                        <p:strVal val="visible"/>
                                      </p:to>
                                    </p:set>
                                    <p:animEffect filter="fade" transition="in">
                                      <p:cBhvr>
                                        <p:cTn dur="500"/>
                                        <p:tgtEl>
                                          <p:spTgt spid="12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xEl>
                                              <p:pRg end="3" st="3"/>
                                            </p:txEl>
                                          </p:spTgt>
                                        </p:tgtEl>
                                        <p:attrNameLst>
                                          <p:attrName>style.visibility</p:attrName>
                                        </p:attrNameLst>
                                      </p:cBhvr>
                                      <p:to>
                                        <p:strVal val="visible"/>
                                      </p:to>
                                    </p:set>
                                    <p:animEffect filter="fade" transition="in">
                                      <p:cBhvr>
                                        <p:cTn dur="500"/>
                                        <p:tgtEl>
                                          <p:spTgt spid="12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0" name="Shape 1240"/>
        <p:cNvGrpSpPr/>
        <p:nvPr/>
      </p:nvGrpSpPr>
      <p:grpSpPr>
        <a:xfrm>
          <a:off x="0" y="0"/>
          <a:ext cx="0" cy="0"/>
          <a:chOff x="0" y="0"/>
          <a:chExt cx="0" cy="0"/>
        </a:xfrm>
      </p:grpSpPr>
      <p:sp>
        <p:nvSpPr>
          <p:cNvPr id="1241" name="Google Shape;1241;p149"/>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Tax Credit</a:t>
            </a:r>
            <a:endParaRPr/>
          </a:p>
        </p:txBody>
      </p:sp>
      <p:sp>
        <p:nvSpPr>
          <p:cNvPr id="1242" name="Google Shape;1242;p149"/>
          <p:cNvSpPr txBox="1"/>
          <p:nvPr>
            <p:ph idx="1" type="body"/>
          </p:nvPr>
        </p:nvSpPr>
        <p:spPr>
          <a:xfrm>
            <a:off x="609600" y="954379"/>
            <a:ext cx="10972800" cy="2577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lang="en-US"/>
              <a:t>Let’s look at the I/I form:</a:t>
            </a:r>
            <a:endParaRPr/>
          </a:p>
        </p:txBody>
      </p:sp>
      <p:sp>
        <p:nvSpPr>
          <p:cNvPr id="1243" name="Google Shape;1243;p149"/>
          <p:cNvSpPr/>
          <p:nvPr/>
        </p:nvSpPr>
        <p:spPr>
          <a:xfrm>
            <a:off x="436250" y="4498126"/>
            <a:ext cx="10972800" cy="19374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t" bIns="45700" lIns="91425" spcFirstLastPara="1" rIns="91425" wrap="square" tIns="45700">
            <a:noAutofit/>
          </a:bodyPr>
          <a:lstStyle/>
          <a:p>
            <a:pPr indent="0" lvl="0" marL="114300" marR="0" rtl="0" algn="ctr">
              <a:lnSpc>
                <a:spcPct val="90000"/>
              </a:lnSpc>
              <a:spcBef>
                <a:spcPts val="0"/>
              </a:spcBef>
              <a:spcAft>
                <a:spcPts val="0"/>
              </a:spcAft>
              <a:buClr>
                <a:schemeClr val="lt1"/>
              </a:buClr>
              <a:buFont typeface="Questrial"/>
              <a:buNone/>
            </a:pPr>
            <a:r>
              <a:rPr b="1" lang="en-US" sz="3000">
                <a:solidFill>
                  <a:schemeClr val="lt1"/>
                </a:solidFill>
                <a:latin typeface="Questrial"/>
                <a:ea typeface="Questrial"/>
                <a:cs typeface="Questrial"/>
                <a:sym typeface="Questrial"/>
              </a:rPr>
              <a:t>We’ll talk about these credits a little bit later, but  if the taxpayer has expenses related to childcare or contributions to a retirement account, it should be marked correctly on the I/I form.</a:t>
            </a:r>
            <a:endParaRPr sz="3000"/>
          </a:p>
        </p:txBody>
      </p:sp>
      <p:sp>
        <p:nvSpPr>
          <p:cNvPr id="1244" name="Google Shape;1244;p14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245" name="Google Shape;1245;p149"/>
          <p:cNvPicPr preferRelativeResize="0"/>
          <p:nvPr/>
        </p:nvPicPr>
        <p:blipFill>
          <a:blip r:embed="rId3">
            <a:alphaModFix/>
          </a:blip>
          <a:stretch>
            <a:fillRect/>
          </a:stretch>
        </p:blipFill>
        <p:spPr>
          <a:xfrm>
            <a:off x="84838" y="1856038"/>
            <a:ext cx="12022327" cy="2289975"/>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2">
                                            <p:txEl>
                                              <p:pRg end="0" st="0"/>
                                            </p:txEl>
                                          </p:spTgt>
                                        </p:tgtEl>
                                        <p:attrNameLst>
                                          <p:attrName>style.visibility</p:attrName>
                                        </p:attrNameLst>
                                      </p:cBhvr>
                                      <p:to>
                                        <p:strVal val="visible"/>
                                      </p:to>
                                    </p:set>
                                    <p:animEffect filter="fade" transition="in">
                                      <p:cBhvr>
                                        <p:cTn dur="500"/>
                                        <p:tgtEl>
                                          <p:spTgt spid="12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0" name="Shape 1250"/>
        <p:cNvGrpSpPr/>
        <p:nvPr/>
      </p:nvGrpSpPr>
      <p:grpSpPr>
        <a:xfrm>
          <a:off x="0" y="0"/>
          <a:ext cx="0" cy="0"/>
          <a:chOff x="0" y="0"/>
          <a:chExt cx="0" cy="0"/>
        </a:xfrm>
      </p:grpSpPr>
      <p:sp>
        <p:nvSpPr>
          <p:cNvPr id="1251" name="Google Shape;1251;p150"/>
          <p:cNvSpPr txBox="1"/>
          <p:nvPr>
            <p:ph type="title"/>
          </p:nvPr>
        </p:nvSpPr>
        <p:spPr>
          <a:xfrm>
            <a:off x="609600" y="-9636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Nonrefundable Tax Credit</a:t>
            </a:r>
            <a:endParaRPr/>
          </a:p>
        </p:txBody>
      </p:sp>
      <p:sp>
        <p:nvSpPr>
          <p:cNvPr id="1252" name="Google Shape;1252;p150"/>
          <p:cNvSpPr txBox="1"/>
          <p:nvPr>
            <p:ph idx="1" type="body"/>
          </p:nvPr>
        </p:nvSpPr>
        <p:spPr>
          <a:xfrm>
            <a:off x="184525" y="908275"/>
            <a:ext cx="4722900" cy="2577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lang="en-US"/>
              <a:t>Let’s look at the scope of service chart!</a:t>
            </a:r>
            <a:endParaRPr/>
          </a:p>
          <a:p>
            <a:pPr indent="-342900" lvl="0" marL="342900" rtl="0" algn="l">
              <a:spcBef>
                <a:spcPts val="0"/>
              </a:spcBef>
              <a:spcAft>
                <a:spcPts val="0"/>
              </a:spcAft>
              <a:buClr>
                <a:schemeClr val="dk1"/>
              </a:buClr>
              <a:buSzPts val="4000"/>
              <a:buFont typeface="Noto Sans Symbols"/>
              <a:buChar char="➢"/>
            </a:pPr>
            <a:r>
              <a:rPr lang="en-US" sz="3600"/>
              <a:t>If a credit is out of scope for you, just set it aside for your site coordinator and make a note on the I/I supplement form.</a:t>
            </a:r>
            <a:endParaRPr/>
          </a:p>
          <a:p>
            <a:pPr indent="0" lvl="0" marL="0" marR="0" rtl="0" algn="l">
              <a:lnSpc>
                <a:spcPct val="90000"/>
              </a:lnSpc>
              <a:spcBef>
                <a:spcPts val="0"/>
              </a:spcBef>
              <a:spcAft>
                <a:spcPts val="0"/>
              </a:spcAft>
              <a:buNone/>
            </a:pPr>
            <a:r>
              <a:t/>
            </a:r>
            <a:endParaRPr/>
          </a:p>
        </p:txBody>
      </p:sp>
      <p:sp>
        <p:nvSpPr>
          <p:cNvPr id="1253" name="Google Shape;1253;p15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254" name="Google Shape;1254;p150"/>
          <p:cNvPicPr preferRelativeResize="0"/>
          <p:nvPr/>
        </p:nvPicPr>
        <p:blipFill>
          <a:blip r:embed="rId3">
            <a:alphaModFix/>
          </a:blip>
          <a:stretch>
            <a:fillRect/>
          </a:stretch>
        </p:blipFill>
        <p:spPr>
          <a:xfrm>
            <a:off x="4443475" y="1120600"/>
            <a:ext cx="7697276" cy="506760"/>
          </a:xfrm>
          <a:prstGeom prst="rect">
            <a:avLst/>
          </a:prstGeom>
          <a:noFill/>
          <a:ln cap="flat" cmpd="sng" w="19050">
            <a:solidFill>
              <a:schemeClr val="dk2"/>
            </a:solidFill>
            <a:prstDash val="solid"/>
            <a:round/>
            <a:headEnd len="sm" w="sm" type="none"/>
            <a:tailEnd len="sm" w="sm" type="none"/>
          </a:ln>
        </p:spPr>
      </p:pic>
      <p:pic>
        <p:nvPicPr>
          <p:cNvPr id="1255" name="Google Shape;1255;p150"/>
          <p:cNvPicPr preferRelativeResize="0"/>
          <p:nvPr/>
        </p:nvPicPr>
        <p:blipFill>
          <a:blip r:embed="rId4">
            <a:alphaModFix/>
          </a:blip>
          <a:stretch>
            <a:fillRect/>
          </a:stretch>
        </p:blipFill>
        <p:spPr>
          <a:xfrm>
            <a:off x="4443475" y="1627338"/>
            <a:ext cx="7697275" cy="23841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0" st="0"/>
                                            </p:txEl>
                                          </p:spTgt>
                                        </p:tgtEl>
                                        <p:attrNameLst>
                                          <p:attrName>style.visibility</p:attrName>
                                        </p:attrNameLst>
                                      </p:cBhvr>
                                      <p:to>
                                        <p:strVal val="visible"/>
                                      </p:to>
                                    </p:set>
                                    <p:animEffect filter="fade" transition="in">
                                      <p:cBhvr>
                                        <p:cTn dur="500"/>
                                        <p:tgtEl>
                                          <p:spTgt spid="1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1" st="1"/>
                                            </p:txEl>
                                          </p:spTgt>
                                        </p:tgtEl>
                                        <p:attrNameLst>
                                          <p:attrName>style.visibility</p:attrName>
                                        </p:attrNameLst>
                                      </p:cBhvr>
                                      <p:to>
                                        <p:strVal val="visible"/>
                                      </p:to>
                                    </p:set>
                                    <p:animEffect filter="fade" transition="in">
                                      <p:cBhvr>
                                        <p:cTn dur="500"/>
                                        <p:tgtEl>
                                          <p:spTgt spid="12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xEl>
                                              <p:pRg end="2" st="2"/>
                                            </p:txEl>
                                          </p:spTgt>
                                        </p:tgtEl>
                                        <p:attrNameLst>
                                          <p:attrName>style.visibility</p:attrName>
                                        </p:attrNameLst>
                                      </p:cBhvr>
                                      <p:to>
                                        <p:strVal val="visible"/>
                                      </p:to>
                                    </p:set>
                                    <p:animEffect filter="fade" transition="in">
                                      <p:cBhvr>
                                        <p:cTn dur="500"/>
                                        <p:tgtEl>
                                          <p:spTgt spid="125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0" name="Shape 1260"/>
        <p:cNvGrpSpPr/>
        <p:nvPr/>
      </p:nvGrpSpPr>
      <p:grpSpPr>
        <a:xfrm>
          <a:off x="0" y="0"/>
          <a:ext cx="0" cy="0"/>
          <a:chOff x="0" y="0"/>
          <a:chExt cx="0" cy="0"/>
        </a:xfrm>
      </p:grpSpPr>
      <p:sp>
        <p:nvSpPr>
          <p:cNvPr id="1261" name="Google Shape;1261;p1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320" u="none" cap="none" strike="noStrike">
                <a:solidFill>
                  <a:schemeClr val="dk2"/>
                </a:solidFill>
                <a:latin typeface="Questrial"/>
                <a:ea typeface="Questrial"/>
                <a:cs typeface="Questrial"/>
                <a:sym typeface="Questrial"/>
              </a:rPr>
              <a:t>Child &amp; Dependent Care Expenses Credit	</a:t>
            </a:r>
            <a:endParaRPr/>
          </a:p>
        </p:txBody>
      </p:sp>
      <p:sp>
        <p:nvSpPr>
          <p:cNvPr id="1262" name="Google Shape;1262;p151"/>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Nonrefundable credit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Applied to offset expenses paid so taxpayer </a:t>
            </a:r>
            <a:r>
              <a:rPr b="1" i="0" lang="en-US" sz="4000" u="none" cap="none" strike="noStrike">
                <a:solidFill>
                  <a:schemeClr val="dk1"/>
                </a:solidFill>
                <a:latin typeface="Questrial"/>
                <a:ea typeface="Questrial"/>
                <a:cs typeface="Questrial"/>
                <a:sym typeface="Questrial"/>
              </a:rPr>
              <a:t>can work or look for work</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Dependent child under 13</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who is incapable of self-care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Dependent who is incapable of self-care</a:t>
            </a:r>
            <a:endParaRPr/>
          </a:p>
          <a:p>
            <a:pPr indent="-5080" lvl="1" marL="411480" marR="0" rtl="0" algn="l">
              <a:spcBef>
                <a:spcPts val="720"/>
              </a:spcBef>
              <a:spcAft>
                <a:spcPts val="0"/>
              </a:spcAft>
              <a:buClr>
                <a:schemeClr val="dk1"/>
              </a:buClr>
              <a:buFont typeface="Arial"/>
              <a:buNone/>
            </a:pPr>
            <a:r>
              <a:t/>
            </a:r>
            <a:endParaRPr b="0" i="0" sz="3600" u="none" cap="none" strike="noStrike">
              <a:solidFill>
                <a:schemeClr val="dk1"/>
              </a:solidFill>
              <a:latin typeface="Questrial"/>
              <a:ea typeface="Questrial"/>
              <a:cs typeface="Questrial"/>
              <a:sym typeface="Questrial"/>
            </a:endParaRPr>
          </a:p>
        </p:txBody>
      </p:sp>
      <p:sp>
        <p:nvSpPr>
          <p:cNvPr id="1263" name="Google Shape;1263;p15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0" st="0"/>
                                            </p:txEl>
                                          </p:spTgt>
                                        </p:tgtEl>
                                        <p:attrNameLst>
                                          <p:attrName>style.visibility</p:attrName>
                                        </p:attrNameLst>
                                      </p:cBhvr>
                                      <p:to>
                                        <p:strVal val="visible"/>
                                      </p:to>
                                    </p:set>
                                    <p:animEffect filter="fade" transition="in">
                                      <p:cBhvr>
                                        <p:cTn dur="500"/>
                                        <p:tgtEl>
                                          <p:spTgt spid="1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1" st="1"/>
                                            </p:txEl>
                                          </p:spTgt>
                                        </p:tgtEl>
                                        <p:attrNameLst>
                                          <p:attrName>style.visibility</p:attrName>
                                        </p:attrNameLst>
                                      </p:cBhvr>
                                      <p:to>
                                        <p:strVal val="visible"/>
                                      </p:to>
                                    </p:set>
                                    <p:animEffect filter="fade" transition="in">
                                      <p:cBhvr>
                                        <p:cTn dur="500"/>
                                        <p:tgtEl>
                                          <p:spTgt spid="1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2" st="2"/>
                                            </p:txEl>
                                          </p:spTgt>
                                        </p:tgtEl>
                                        <p:attrNameLst>
                                          <p:attrName>style.visibility</p:attrName>
                                        </p:attrNameLst>
                                      </p:cBhvr>
                                      <p:to>
                                        <p:strVal val="visible"/>
                                      </p:to>
                                    </p:set>
                                    <p:animEffect filter="fade" transition="in">
                                      <p:cBhvr>
                                        <p:cTn dur="500"/>
                                        <p:tgtEl>
                                          <p:spTgt spid="1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3" st="3"/>
                                            </p:txEl>
                                          </p:spTgt>
                                        </p:tgtEl>
                                        <p:attrNameLst>
                                          <p:attrName>style.visibility</p:attrName>
                                        </p:attrNameLst>
                                      </p:cBhvr>
                                      <p:to>
                                        <p:strVal val="visible"/>
                                      </p:to>
                                    </p:set>
                                    <p:animEffect filter="fade" transition="in">
                                      <p:cBhvr>
                                        <p:cTn dur="500"/>
                                        <p:tgtEl>
                                          <p:spTgt spid="1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4" st="4"/>
                                            </p:txEl>
                                          </p:spTgt>
                                        </p:tgtEl>
                                        <p:attrNameLst>
                                          <p:attrName>style.visibility</p:attrName>
                                        </p:attrNameLst>
                                      </p:cBhvr>
                                      <p:to>
                                        <p:strVal val="visible"/>
                                      </p:to>
                                    </p:set>
                                    <p:animEffect filter="fade" transition="in">
                                      <p:cBhvr>
                                        <p:cTn dur="500"/>
                                        <p:tgtEl>
                                          <p:spTgt spid="12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5" st="5"/>
                                            </p:txEl>
                                          </p:spTgt>
                                        </p:tgtEl>
                                        <p:attrNameLst>
                                          <p:attrName>style.visibility</p:attrName>
                                        </p:attrNameLst>
                                      </p:cBhvr>
                                      <p:to>
                                        <p:strVal val="visible"/>
                                      </p:to>
                                    </p:set>
                                    <p:animEffect filter="fade" transition="in">
                                      <p:cBhvr>
                                        <p:cTn dur="500"/>
                                        <p:tgtEl>
                                          <p:spTgt spid="126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8" name="Shape 1268"/>
        <p:cNvGrpSpPr/>
        <p:nvPr/>
      </p:nvGrpSpPr>
      <p:grpSpPr>
        <a:xfrm>
          <a:off x="0" y="0"/>
          <a:ext cx="0" cy="0"/>
          <a:chOff x="0" y="0"/>
          <a:chExt cx="0" cy="0"/>
        </a:xfrm>
      </p:grpSpPr>
      <p:sp>
        <p:nvSpPr>
          <p:cNvPr id="1269" name="Google Shape;1269;p1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Eligibility</a:t>
            </a:r>
            <a:endParaRPr/>
          </a:p>
        </p:txBody>
      </p:sp>
      <p:sp>
        <p:nvSpPr>
          <p:cNvPr id="1270" name="Google Shape;1270;p152"/>
          <p:cNvSpPr txBox="1"/>
          <p:nvPr>
            <p:ph idx="1" type="body"/>
          </p:nvPr>
        </p:nvSpPr>
        <p:spPr>
          <a:xfrm>
            <a:off x="609600" y="19195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Care had to be for qualifying persons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 (and spouse) had to have earned income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spouse is treated as having earned income for any month the spouse is physically/mentally incapable of care, or is a full-time student.</a:t>
            </a:r>
            <a:endParaRPr/>
          </a:p>
        </p:txBody>
      </p:sp>
      <p:sp>
        <p:nvSpPr>
          <p:cNvPr id="1271" name="Google Shape;1271;p15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xEl>
                                              <p:pRg end="0" st="0"/>
                                            </p:txEl>
                                          </p:spTgt>
                                        </p:tgtEl>
                                        <p:attrNameLst>
                                          <p:attrName>style.visibility</p:attrName>
                                        </p:attrNameLst>
                                      </p:cBhvr>
                                      <p:to>
                                        <p:strVal val="visible"/>
                                      </p:to>
                                    </p:set>
                                    <p:animEffect filter="fade" transition="in">
                                      <p:cBhvr>
                                        <p:cTn dur="500"/>
                                        <p:tgtEl>
                                          <p:spTgt spid="1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xEl>
                                              <p:pRg end="1" st="1"/>
                                            </p:txEl>
                                          </p:spTgt>
                                        </p:tgtEl>
                                        <p:attrNameLst>
                                          <p:attrName>style.visibility</p:attrName>
                                        </p:attrNameLst>
                                      </p:cBhvr>
                                      <p:to>
                                        <p:strVal val="visible"/>
                                      </p:to>
                                    </p:set>
                                    <p:animEffect filter="fade" transition="in">
                                      <p:cBhvr>
                                        <p:cTn dur="500"/>
                                        <p:tgtEl>
                                          <p:spTgt spid="1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xEl>
                                              <p:pRg end="2" st="2"/>
                                            </p:txEl>
                                          </p:spTgt>
                                        </p:tgtEl>
                                        <p:attrNameLst>
                                          <p:attrName>style.visibility</p:attrName>
                                        </p:attrNameLst>
                                      </p:cBhvr>
                                      <p:to>
                                        <p:strVal val="visible"/>
                                      </p:to>
                                    </p:set>
                                    <p:animEffect filter="fade" transition="in">
                                      <p:cBhvr>
                                        <p:cTn dur="500"/>
                                        <p:tgtEl>
                                          <p:spTgt spid="127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6" name="Shape 1276"/>
        <p:cNvGrpSpPr/>
        <p:nvPr/>
      </p:nvGrpSpPr>
      <p:grpSpPr>
        <a:xfrm>
          <a:off x="0" y="0"/>
          <a:ext cx="0" cy="0"/>
          <a:chOff x="0" y="0"/>
          <a:chExt cx="0" cy="0"/>
        </a:xfrm>
      </p:grpSpPr>
      <p:sp>
        <p:nvSpPr>
          <p:cNvPr id="1277" name="Google Shape;1277;p1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Eligibility</a:t>
            </a:r>
            <a:endParaRPr/>
          </a:p>
        </p:txBody>
      </p:sp>
      <p:sp>
        <p:nvSpPr>
          <p:cNvPr id="1278" name="Google Shape;1278;p15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must have been for work or to look for work</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Payments can’t have been made to taxpayer’s spouse, dependent child or child under 19</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Must have care provider’s name, address, and SSN/EIN (due diligence)</a:t>
            </a:r>
            <a:endParaRPr/>
          </a:p>
        </p:txBody>
      </p:sp>
      <p:sp>
        <p:nvSpPr>
          <p:cNvPr id="1279" name="Google Shape;1279;p15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0" st="0"/>
                                            </p:txEl>
                                          </p:spTgt>
                                        </p:tgtEl>
                                        <p:attrNameLst>
                                          <p:attrName>style.visibility</p:attrName>
                                        </p:attrNameLst>
                                      </p:cBhvr>
                                      <p:to>
                                        <p:strVal val="visible"/>
                                      </p:to>
                                    </p:set>
                                    <p:animEffect filter="fade" transition="in">
                                      <p:cBhvr>
                                        <p:cTn dur="500"/>
                                        <p:tgtEl>
                                          <p:spTgt spid="1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1" st="1"/>
                                            </p:txEl>
                                          </p:spTgt>
                                        </p:tgtEl>
                                        <p:attrNameLst>
                                          <p:attrName>style.visibility</p:attrName>
                                        </p:attrNameLst>
                                      </p:cBhvr>
                                      <p:to>
                                        <p:strVal val="visible"/>
                                      </p:to>
                                    </p:set>
                                    <p:animEffect filter="fade" transition="in">
                                      <p:cBhvr>
                                        <p:cTn dur="500"/>
                                        <p:tgtEl>
                                          <p:spTgt spid="1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xEl>
                                              <p:pRg end="2" st="2"/>
                                            </p:txEl>
                                          </p:spTgt>
                                        </p:tgtEl>
                                        <p:attrNameLst>
                                          <p:attrName>style.visibility</p:attrName>
                                        </p:attrNameLst>
                                      </p:cBhvr>
                                      <p:to>
                                        <p:strVal val="visible"/>
                                      </p:to>
                                    </p:set>
                                    <p:animEffect filter="fade" transition="in">
                                      <p:cBhvr>
                                        <p:cTn dur="500"/>
                                        <p:tgtEl>
                                          <p:spTgt spid="12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4" name="Shape 1284"/>
        <p:cNvGrpSpPr/>
        <p:nvPr/>
      </p:nvGrpSpPr>
      <p:grpSpPr>
        <a:xfrm>
          <a:off x="0" y="0"/>
          <a:ext cx="0" cy="0"/>
          <a:chOff x="0" y="0"/>
          <a:chExt cx="0" cy="0"/>
        </a:xfrm>
      </p:grpSpPr>
      <p:sp>
        <p:nvSpPr>
          <p:cNvPr id="1285" name="Google Shape;1285;p154"/>
          <p:cNvSpPr txBox="1"/>
          <p:nvPr>
            <p:ph type="title"/>
          </p:nvPr>
        </p:nvSpPr>
        <p:spPr>
          <a:xfrm>
            <a:off x="609600" y="5021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Qualified Work-Related Expenses	</a:t>
            </a:r>
            <a:endParaRPr/>
          </a:p>
        </p:txBody>
      </p:sp>
      <p:sp>
        <p:nvSpPr>
          <p:cNvPr id="1286" name="Google Shape;1286;p154"/>
          <p:cNvSpPr txBox="1"/>
          <p:nvPr>
            <p:ph idx="1" type="body"/>
          </p:nvPr>
        </p:nvSpPr>
        <p:spPr>
          <a:xfrm>
            <a:off x="609600" y="2217728"/>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must be paid for the care of the qualifying person to allow the taxpayer (and spouse) to work or look for work</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Care includes the costs of services for the qualifying person’s well-being and protection</a:t>
            </a:r>
            <a:endParaRPr/>
          </a:p>
        </p:txBody>
      </p:sp>
      <p:sp>
        <p:nvSpPr>
          <p:cNvPr id="1287" name="Google Shape;1287;p15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xEl>
                                              <p:pRg end="0" st="0"/>
                                            </p:txEl>
                                          </p:spTgt>
                                        </p:tgtEl>
                                        <p:attrNameLst>
                                          <p:attrName>style.visibility</p:attrName>
                                        </p:attrNameLst>
                                      </p:cBhvr>
                                      <p:to>
                                        <p:strVal val="visible"/>
                                      </p:to>
                                    </p:set>
                                    <p:animEffect filter="fade" transition="in">
                                      <p:cBhvr>
                                        <p:cTn dur="500"/>
                                        <p:tgtEl>
                                          <p:spTgt spid="1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xEl>
                                              <p:pRg end="1" st="1"/>
                                            </p:txEl>
                                          </p:spTgt>
                                        </p:tgtEl>
                                        <p:attrNameLst>
                                          <p:attrName>style.visibility</p:attrName>
                                        </p:attrNameLst>
                                      </p:cBhvr>
                                      <p:to>
                                        <p:strVal val="visible"/>
                                      </p:to>
                                    </p:set>
                                    <p:animEffect filter="fade" transition="in">
                                      <p:cBhvr>
                                        <p:cTn dur="500"/>
                                        <p:tgtEl>
                                          <p:spTgt spid="128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2" name="Shape 1292"/>
        <p:cNvGrpSpPr/>
        <p:nvPr/>
      </p:nvGrpSpPr>
      <p:grpSpPr>
        <a:xfrm>
          <a:off x="0" y="0"/>
          <a:ext cx="0" cy="0"/>
          <a:chOff x="0" y="0"/>
          <a:chExt cx="0" cy="0"/>
        </a:xfrm>
      </p:grpSpPr>
      <p:sp>
        <p:nvSpPr>
          <p:cNvPr id="1293" name="Google Shape;1293;p155"/>
          <p:cNvSpPr txBox="1"/>
          <p:nvPr>
            <p:ph type="title"/>
          </p:nvPr>
        </p:nvSpPr>
        <p:spPr>
          <a:xfrm>
            <a:off x="609600" y="63216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Qualified Work-Related Expenses	</a:t>
            </a:r>
            <a:endParaRPr/>
          </a:p>
        </p:txBody>
      </p:sp>
      <p:sp>
        <p:nvSpPr>
          <p:cNvPr id="1294" name="Google Shape;1294;p155"/>
          <p:cNvSpPr txBox="1"/>
          <p:nvPr>
            <p:ph idx="1" type="body"/>
          </p:nvPr>
        </p:nvSpPr>
        <p:spPr>
          <a:xfrm>
            <a:off x="609600" y="24290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to attend Kindergarten or a higher grade: NOT AN EXPENSE</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Expenses for summer day-camp qualify, but those for over-night camp are not!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$3,000 limit for one qualifying person or $6,000 for two or more qualifying persons.</a:t>
            </a:r>
            <a:endParaRPr/>
          </a:p>
        </p:txBody>
      </p:sp>
      <p:sp>
        <p:nvSpPr>
          <p:cNvPr id="1295" name="Google Shape;1295;p15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4">
                                            <p:txEl>
                                              <p:pRg end="0" st="0"/>
                                            </p:txEl>
                                          </p:spTgt>
                                        </p:tgtEl>
                                        <p:attrNameLst>
                                          <p:attrName>style.visibility</p:attrName>
                                        </p:attrNameLst>
                                      </p:cBhvr>
                                      <p:to>
                                        <p:strVal val="visible"/>
                                      </p:to>
                                    </p:set>
                                    <p:animEffect filter="fade" transition="in">
                                      <p:cBhvr>
                                        <p:cTn dur="500"/>
                                        <p:tgtEl>
                                          <p:spTgt spid="1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4">
                                            <p:txEl>
                                              <p:pRg end="1" st="1"/>
                                            </p:txEl>
                                          </p:spTgt>
                                        </p:tgtEl>
                                        <p:attrNameLst>
                                          <p:attrName>style.visibility</p:attrName>
                                        </p:attrNameLst>
                                      </p:cBhvr>
                                      <p:to>
                                        <p:strVal val="visible"/>
                                      </p:to>
                                    </p:set>
                                    <p:animEffect filter="fade" transition="in">
                                      <p:cBhvr>
                                        <p:cTn dur="500"/>
                                        <p:tgtEl>
                                          <p:spTgt spid="12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4">
                                            <p:txEl>
                                              <p:pRg end="2" st="2"/>
                                            </p:txEl>
                                          </p:spTgt>
                                        </p:tgtEl>
                                        <p:attrNameLst>
                                          <p:attrName>style.visibility</p:attrName>
                                        </p:attrNameLst>
                                      </p:cBhvr>
                                      <p:to>
                                        <p:strVal val="visible"/>
                                      </p:to>
                                    </p:set>
                                    <p:animEffect filter="fade" transition="in">
                                      <p:cBhvr>
                                        <p:cTn dur="500"/>
                                        <p:tgtEl>
                                          <p:spTgt spid="12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0" name="Shape 1300"/>
        <p:cNvGrpSpPr/>
        <p:nvPr/>
      </p:nvGrpSpPr>
      <p:grpSpPr>
        <a:xfrm>
          <a:off x="0" y="0"/>
          <a:ext cx="0" cy="0"/>
          <a:chOff x="0" y="0"/>
          <a:chExt cx="0" cy="0"/>
        </a:xfrm>
      </p:grpSpPr>
      <p:sp>
        <p:nvSpPr>
          <p:cNvPr id="1301" name="Google Shape;1301;p156"/>
          <p:cNvSpPr txBox="1"/>
          <p:nvPr>
            <p:ph type="title"/>
          </p:nvPr>
        </p:nvSpPr>
        <p:spPr>
          <a:xfrm>
            <a:off x="230875" y="274650"/>
            <a:ext cx="11778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Notes</a:t>
            </a:r>
            <a:endParaRPr b="1" i="0" sz="4800" u="none" cap="none" strike="noStrike">
              <a:solidFill>
                <a:schemeClr val="dk2"/>
              </a:solidFill>
              <a:latin typeface="Questrial"/>
              <a:ea typeface="Questrial"/>
              <a:cs typeface="Questrial"/>
              <a:sym typeface="Questrial"/>
            </a:endParaRPr>
          </a:p>
        </p:txBody>
      </p:sp>
      <p:sp>
        <p:nvSpPr>
          <p:cNvPr id="1302" name="Google Shape;1302;p15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If you had expenses that met the requirements for the previous tax year, except that you did not pay them until the current tax year, you may be able to claim them on your tax return.</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Taxpayer’s who cannot provide all of the provider’s information or who have incorrect information may still be able to take the credit if they can show they used due diligence in trying to obtain the info.</a:t>
            </a:r>
            <a:endParaRPr/>
          </a:p>
        </p:txBody>
      </p:sp>
      <p:sp>
        <p:nvSpPr>
          <p:cNvPr id="1303" name="Google Shape;1303;p15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2">
                                            <p:txEl>
                                              <p:pRg end="0" st="0"/>
                                            </p:txEl>
                                          </p:spTgt>
                                        </p:tgtEl>
                                        <p:attrNameLst>
                                          <p:attrName>style.visibility</p:attrName>
                                        </p:attrNameLst>
                                      </p:cBhvr>
                                      <p:to>
                                        <p:strVal val="visible"/>
                                      </p:to>
                                    </p:set>
                                    <p:animEffect filter="fade" transition="in">
                                      <p:cBhvr>
                                        <p:cTn dur="500"/>
                                        <p:tgtEl>
                                          <p:spTgt spid="1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2">
                                            <p:txEl>
                                              <p:pRg end="1" st="1"/>
                                            </p:txEl>
                                          </p:spTgt>
                                        </p:tgtEl>
                                        <p:attrNameLst>
                                          <p:attrName>style.visibility</p:attrName>
                                        </p:attrNameLst>
                                      </p:cBhvr>
                                      <p:to>
                                        <p:strVal val="visible"/>
                                      </p:to>
                                    </p:set>
                                    <p:animEffect filter="fade" transition="in">
                                      <p:cBhvr>
                                        <p:cTn dur="500"/>
                                        <p:tgtEl>
                                          <p:spTgt spid="130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8" name="Shape 1308"/>
        <p:cNvGrpSpPr/>
        <p:nvPr/>
      </p:nvGrpSpPr>
      <p:grpSpPr>
        <a:xfrm>
          <a:off x="0" y="0"/>
          <a:ext cx="0" cy="0"/>
          <a:chOff x="0" y="0"/>
          <a:chExt cx="0" cy="0"/>
        </a:xfrm>
      </p:grpSpPr>
      <p:sp>
        <p:nvSpPr>
          <p:cNvPr id="1309" name="Google Shape;1309;p1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&amp; Dependent Care Expenses Credit: Divorced/Separated Parents	</a:t>
            </a:r>
            <a:endParaRPr/>
          </a:p>
        </p:txBody>
      </p:sp>
      <p:sp>
        <p:nvSpPr>
          <p:cNvPr id="1310" name="Google Shape;1310;p15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Custodial parent can claim the Child &amp; Dependent Care Expenses Credit, even if </a:t>
            </a:r>
            <a:r>
              <a:rPr lang="en-US"/>
              <a:t>they</a:t>
            </a:r>
            <a:r>
              <a:rPr b="0" i="0" lang="en-US" sz="4000" u="none" cap="none" strike="noStrike">
                <a:solidFill>
                  <a:schemeClr val="dk1"/>
                </a:solidFill>
                <a:latin typeface="Questrial"/>
                <a:ea typeface="Questrial"/>
                <a:cs typeface="Questrial"/>
                <a:sym typeface="Questrial"/>
              </a:rPr>
              <a:t> did not claim the dependency exemption</a:t>
            </a:r>
            <a:endParaRPr/>
          </a:p>
        </p:txBody>
      </p:sp>
      <p:sp>
        <p:nvSpPr>
          <p:cNvPr id="1311" name="Google Shape;1311;p157"/>
          <p:cNvSpPr/>
          <p:nvPr/>
        </p:nvSpPr>
        <p:spPr>
          <a:xfrm>
            <a:off x="502350" y="5555770"/>
            <a:ext cx="11187300" cy="9936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This situation is complicated to determine. </a:t>
            </a:r>
            <a:r>
              <a:rPr b="1" lang="en-US" sz="2800" u="sng">
                <a:solidFill>
                  <a:schemeClr val="accent3"/>
                </a:solidFill>
                <a:latin typeface="Questrial"/>
                <a:ea typeface="Questrial"/>
                <a:cs typeface="Questrial"/>
                <a:sym typeface="Questrial"/>
              </a:rPr>
              <a:t>SEE YOUR SITE COORDINATOR</a:t>
            </a:r>
            <a:r>
              <a:rPr b="1" lang="en-US" sz="2800">
                <a:solidFill>
                  <a:schemeClr val="accent3"/>
                </a:solidFill>
                <a:latin typeface="Questrial"/>
                <a:ea typeface="Questrial"/>
                <a:cs typeface="Questrial"/>
                <a:sym typeface="Questrial"/>
              </a:rPr>
              <a:t> </a:t>
            </a:r>
            <a:endParaRPr b="1" i="1" sz="2800">
              <a:solidFill>
                <a:schemeClr val="accent3"/>
              </a:solidFill>
              <a:latin typeface="Questrial"/>
              <a:ea typeface="Questrial"/>
              <a:cs typeface="Questrial"/>
              <a:sym typeface="Questrial"/>
            </a:endParaRPr>
          </a:p>
        </p:txBody>
      </p:sp>
      <p:sp>
        <p:nvSpPr>
          <p:cNvPr id="1312" name="Google Shape;1312;p15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0">
                                            <p:txEl>
                                              <p:pRg end="0" st="0"/>
                                            </p:txEl>
                                          </p:spTgt>
                                        </p:tgtEl>
                                        <p:attrNameLst>
                                          <p:attrName>style.visibility</p:attrName>
                                        </p:attrNameLst>
                                      </p:cBhvr>
                                      <p:to>
                                        <p:strVal val="visible"/>
                                      </p:to>
                                    </p:set>
                                    <p:animEffect filter="fade" transition="in">
                                      <p:cBhvr>
                                        <p:cTn dur="500"/>
                                        <p:tgtEl>
                                          <p:spTgt spid="1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1"/>
                                        </p:tgtEl>
                                        <p:attrNameLst>
                                          <p:attrName>style.visibility</p:attrName>
                                        </p:attrNameLst>
                                      </p:cBhvr>
                                      <p:to>
                                        <p:strVal val="visible"/>
                                      </p:to>
                                    </p:set>
                                    <p:anim calcmode="lin" valueType="num">
                                      <p:cBhvr additive="base">
                                        <p:cTn dur="500"/>
                                        <p:tgtEl>
                                          <p:spTgt spid="1311"/>
                                        </p:tgtEl>
                                        <p:attrNameLst>
                                          <p:attrName>ppt_w</p:attrName>
                                        </p:attrNameLst>
                                      </p:cBhvr>
                                      <p:tavLst>
                                        <p:tav fmla="" tm="0">
                                          <p:val>
                                            <p:strVal val="0"/>
                                          </p:val>
                                        </p:tav>
                                        <p:tav fmla="" tm="100000">
                                          <p:val>
                                            <p:strVal val="#ppt_w"/>
                                          </p:val>
                                        </p:tav>
                                      </p:tavLst>
                                    </p:anim>
                                    <p:anim calcmode="lin" valueType="num">
                                      <p:cBhvr additive="base">
                                        <p:cTn dur="500"/>
                                        <p:tgtEl>
                                          <p:spTgt spid="13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63" name="Google Shape;163;p23"/>
          <p:cNvSpPr txBox="1"/>
          <p:nvPr>
            <p:ph idx="1" type="body"/>
          </p:nvPr>
        </p:nvSpPr>
        <p:spPr>
          <a:xfrm>
            <a:off x="609600" y="16002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Once you’ve verified the photo ID and Social Security Card, you need to go through the entire I/I form with the taxpayer, asking clarifying questions and making sure it is filled out completely.</a:t>
            </a:r>
            <a:endParaRPr/>
          </a:p>
        </p:txBody>
      </p:sp>
      <p:sp>
        <p:nvSpPr>
          <p:cNvPr id="164" name="Google Shape;164;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7" name="Shape 1317"/>
        <p:cNvGrpSpPr/>
        <p:nvPr/>
      </p:nvGrpSpPr>
      <p:grpSpPr>
        <a:xfrm>
          <a:off x="0" y="0"/>
          <a:ext cx="0" cy="0"/>
          <a:chOff x="0" y="0"/>
          <a:chExt cx="0" cy="0"/>
        </a:xfrm>
      </p:grpSpPr>
      <p:sp>
        <p:nvSpPr>
          <p:cNvPr id="1318" name="Google Shape;1318;p158"/>
          <p:cNvSpPr txBox="1"/>
          <p:nvPr>
            <p:ph type="title"/>
          </p:nvPr>
        </p:nvSpPr>
        <p:spPr>
          <a:xfrm>
            <a:off x="609600" y="9991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endParaRPr/>
          </a:p>
        </p:txBody>
      </p:sp>
      <p:sp>
        <p:nvSpPr>
          <p:cNvPr id="1319" name="Google Shape;1319;p158"/>
          <p:cNvSpPr txBox="1"/>
          <p:nvPr>
            <p:ph idx="1" type="body"/>
          </p:nvPr>
        </p:nvSpPr>
        <p:spPr>
          <a:xfrm>
            <a:off x="424350" y="1139825"/>
            <a:ext cx="11343300" cy="51348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609600" lvl="0" marL="609600" marR="0" rtl="0" algn="ctr">
              <a:lnSpc>
                <a:spcPct val="80000"/>
              </a:lnSpc>
              <a:spcBef>
                <a:spcPts val="0"/>
              </a:spcBef>
              <a:spcAft>
                <a:spcPts val="0"/>
              </a:spcAft>
              <a:buClr>
                <a:schemeClr val="dk1"/>
              </a:buClr>
              <a:buFont typeface="Noto Sans Symbols"/>
              <a:buNone/>
            </a:pPr>
            <a:r>
              <a:rPr b="1" i="0" lang="en-US" sz="3700" u="none" cap="none" strike="noStrike">
                <a:solidFill>
                  <a:schemeClr val="dk1"/>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endParaRP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chemeClr val="dk1"/>
              </a:solidFill>
              <a:latin typeface="Questrial"/>
              <a:ea typeface="Questrial"/>
              <a:cs typeface="Questrial"/>
              <a:sym typeface="Questrial"/>
            </a:endParaRPr>
          </a:p>
          <a:p>
            <a:pPr indent="-609600" lvl="0" marL="1066800" marR="0" rtl="0" algn="l">
              <a:lnSpc>
                <a:spcPct val="80000"/>
              </a:lnSpc>
              <a:spcBef>
                <a:spcPts val="740"/>
              </a:spcBef>
              <a:spcAft>
                <a:spcPts val="0"/>
              </a:spcAft>
              <a:buClr>
                <a:schemeClr val="dk1"/>
              </a:buClr>
              <a:buSzPts val="3700"/>
              <a:buFont typeface="Questrial"/>
              <a:buAutoNum type="arabicPeriod"/>
            </a:pPr>
            <a:r>
              <a:rPr b="1" i="0" lang="en-US" sz="3700" u="none" cap="none" strike="noStrike">
                <a:solidFill>
                  <a:schemeClr val="dk1"/>
                </a:solidFill>
              </a:rPr>
              <a:t>$300 for overnight camp</a:t>
            </a:r>
            <a:endParaRPr/>
          </a:p>
          <a:p>
            <a:pPr indent="-609600" lvl="0" marL="1066800" marR="0" rtl="0" algn="l">
              <a:lnSpc>
                <a:spcPct val="80000"/>
              </a:lnSpc>
              <a:spcBef>
                <a:spcPts val="740"/>
              </a:spcBef>
              <a:spcAft>
                <a:spcPts val="0"/>
              </a:spcAft>
              <a:buClr>
                <a:schemeClr val="dk1"/>
              </a:buClr>
              <a:buSzPts val="3700"/>
              <a:buFont typeface="Questrial"/>
              <a:buAutoNum type="arabicPeriod"/>
            </a:pPr>
            <a:r>
              <a:rPr b="1" i="0" lang="en-US" sz="3700" u="none" cap="none" strike="noStrike">
                <a:solidFill>
                  <a:schemeClr val="dk1"/>
                </a:solidFill>
              </a:rPr>
              <a:t>$1000 to her ex-husband for after school-care</a:t>
            </a:r>
            <a:endParaRPr/>
          </a:p>
          <a:p>
            <a:pPr indent="-609600" lvl="0" marL="1066800" marR="0" rtl="0" algn="l">
              <a:lnSpc>
                <a:spcPct val="80000"/>
              </a:lnSpc>
              <a:spcBef>
                <a:spcPts val="740"/>
              </a:spcBef>
              <a:spcAft>
                <a:spcPts val="0"/>
              </a:spcAft>
              <a:buClr>
                <a:schemeClr val="dk1"/>
              </a:buClr>
              <a:buSzPts val="3700"/>
              <a:buFont typeface="Questrial"/>
              <a:buAutoNum type="arabicPeriod"/>
            </a:pPr>
            <a:r>
              <a:rPr b="1" i="0" lang="en-US" sz="3700" u="none" cap="none" strike="noStrike">
                <a:solidFill>
                  <a:schemeClr val="dk1"/>
                </a:solidFill>
              </a:rPr>
              <a:t>$1500 to her mother for after-school care</a:t>
            </a:r>
            <a:endParaRPr/>
          </a:p>
          <a:p>
            <a:pPr indent="-609600" lvl="0" marL="1066800" marR="0" rtl="0" algn="l">
              <a:lnSpc>
                <a:spcPct val="80000"/>
              </a:lnSpc>
              <a:spcBef>
                <a:spcPts val="740"/>
              </a:spcBef>
              <a:spcAft>
                <a:spcPts val="0"/>
              </a:spcAft>
              <a:buClr>
                <a:schemeClr val="dk1"/>
              </a:buClr>
              <a:buSzPts val="3700"/>
              <a:buFont typeface="Questrial"/>
              <a:buAutoNum type="arabicPeriod"/>
            </a:pPr>
            <a:r>
              <a:rPr b="1" i="0" lang="en-US" sz="3700" u="none" cap="none" strike="noStrike">
                <a:solidFill>
                  <a:schemeClr val="dk1"/>
                </a:solidFill>
              </a:rPr>
              <a:t>$500 to her 15-year-old son for babysitting</a:t>
            </a:r>
            <a:endParaRPr/>
          </a:p>
        </p:txBody>
      </p:sp>
      <p:sp>
        <p:nvSpPr>
          <p:cNvPr id="1320" name="Google Shape;1320;p15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0" st="0"/>
                                            </p:txEl>
                                          </p:spTgt>
                                        </p:tgtEl>
                                        <p:attrNameLst>
                                          <p:attrName>style.visibility</p:attrName>
                                        </p:attrNameLst>
                                      </p:cBhvr>
                                      <p:to>
                                        <p:strVal val="visible"/>
                                      </p:to>
                                    </p:set>
                                    <p:animEffect filter="fade" transition="in">
                                      <p:cBhvr>
                                        <p:cTn dur="500"/>
                                        <p:tgtEl>
                                          <p:spTgt spid="1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1" st="1"/>
                                            </p:txEl>
                                          </p:spTgt>
                                        </p:tgtEl>
                                        <p:attrNameLst>
                                          <p:attrName>style.visibility</p:attrName>
                                        </p:attrNameLst>
                                      </p:cBhvr>
                                      <p:to>
                                        <p:strVal val="visible"/>
                                      </p:to>
                                    </p:set>
                                    <p:animEffect filter="fade" transition="in">
                                      <p:cBhvr>
                                        <p:cTn dur="500"/>
                                        <p:tgtEl>
                                          <p:spTgt spid="1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2" st="2"/>
                                            </p:txEl>
                                          </p:spTgt>
                                        </p:tgtEl>
                                        <p:attrNameLst>
                                          <p:attrName>style.visibility</p:attrName>
                                        </p:attrNameLst>
                                      </p:cBhvr>
                                      <p:to>
                                        <p:strVal val="visible"/>
                                      </p:to>
                                    </p:set>
                                    <p:animEffect filter="fade" transition="in">
                                      <p:cBhvr>
                                        <p:cTn dur="500"/>
                                        <p:tgtEl>
                                          <p:spTgt spid="13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3" st="3"/>
                                            </p:txEl>
                                          </p:spTgt>
                                        </p:tgtEl>
                                        <p:attrNameLst>
                                          <p:attrName>style.visibility</p:attrName>
                                        </p:attrNameLst>
                                      </p:cBhvr>
                                      <p:to>
                                        <p:strVal val="visible"/>
                                      </p:to>
                                    </p:set>
                                    <p:animEffect filter="fade" transition="in">
                                      <p:cBhvr>
                                        <p:cTn dur="500"/>
                                        <p:tgtEl>
                                          <p:spTgt spid="13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4" st="4"/>
                                            </p:txEl>
                                          </p:spTgt>
                                        </p:tgtEl>
                                        <p:attrNameLst>
                                          <p:attrName>style.visibility</p:attrName>
                                        </p:attrNameLst>
                                      </p:cBhvr>
                                      <p:to>
                                        <p:strVal val="visible"/>
                                      </p:to>
                                    </p:set>
                                    <p:animEffect filter="fade" transition="in">
                                      <p:cBhvr>
                                        <p:cTn dur="500"/>
                                        <p:tgtEl>
                                          <p:spTgt spid="13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xEl>
                                              <p:pRg end="5" st="5"/>
                                            </p:txEl>
                                          </p:spTgt>
                                        </p:tgtEl>
                                        <p:attrNameLst>
                                          <p:attrName>style.visibility</p:attrName>
                                        </p:attrNameLst>
                                      </p:cBhvr>
                                      <p:to>
                                        <p:strVal val="visible"/>
                                      </p:to>
                                    </p:set>
                                    <p:animEffect filter="fade" transition="in">
                                      <p:cBhvr>
                                        <p:cTn dur="500"/>
                                        <p:tgtEl>
                                          <p:spTgt spid="131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4" name="Shape 1324"/>
        <p:cNvGrpSpPr/>
        <p:nvPr/>
      </p:nvGrpSpPr>
      <p:grpSpPr>
        <a:xfrm>
          <a:off x="0" y="0"/>
          <a:ext cx="0" cy="0"/>
          <a:chOff x="0" y="0"/>
          <a:chExt cx="0" cy="0"/>
        </a:xfrm>
      </p:grpSpPr>
      <p:sp>
        <p:nvSpPr>
          <p:cNvPr id="1325" name="Google Shape;1325;p1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 Answer</a:t>
            </a:r>
            <a:endParaRPr/>
          </a:p>
        </p:txBody>
      </p:sp>
      <p:sp>
        <p:nvSpPr>
          <p:cNvPr id="1326" name="Google Shape;1326;p159"/>
          <p:cNvSpPr txBox="1"/>
          <p:nvPr>
            <p:ph idx="1" type="body"/>
          </p:nvPr>
        </p:nvSpPr>
        <p:spPr>
          <a:xfrm>
            <a:off x="609600" y="1600200"/>
            <a:ext cx="11156400" cy="51603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endParaRP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$300 for overnight camp – </a:t>
            </a:r>
            <a:r>
              <a:rPr b="1" i="0" lang="en-US" sz="3700" u="sng" cap="none" strike="noStrike">
                <a:solidFill>
                  <a:srgbClr val="CA8F0C"/>
                </a:solidFill>
              </a:rPr>
              <a:t>NO</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$1000 to her ex-husband for after school care</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$1500 to her mother for after-school care</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$500 to her 15-year-old son for babysitting</a:t>
            </a:r>
            <a:endParaRPr/>
          </a:p>
          <a:p>
            <a:pPr indent="-107950" lvl="0" marL="342900" marR="0" rtl="0" algn="l">
              <a:lnSpc>
                <a:spcPct val="90000"/>
              </a:lnSpc>
              <a:spcBef>
                <a:spcPts val="740"/>
              </a:spcBef>
              <a:spcAft>
                <a:spcPts val="0"/>
              </a:spcAft>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
        <p:nvSpPr>
          <p:cNvPr id="1327" name="Google Shape;1327;p15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1" name="Shape 1331"/>
        <p:cNvGrpSpPr/>
        <p:nvPr/>
      </p:nvGrpSpPr>
      <p:grpSpPr>
        <a:xfrm>
          <a:off x="0" y="0"/>
          <a:ext cx="0" cy="0"/>
          <a:chOff x="0" y="0"/>
          <a:chExt cx="0" cy="0"/>
        </a:xfrm>
      </p:grpSpPr>
      <p:sp>
        <p:nvSpPr>
          <p:cNvPr id="1332" name="Google Shape;1332;p160"/>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Answer</a:t>
            </a:r>
            <a:endParaRPr/>
          </a:p>
        </p:txBody>
      </p:sp>
      <p:sp>
        <p:nvSpPr>
          <p:cNvPr id="1333" name="Google Shape;1333;p160"/>
          <p:cNvSpPr txBox="1"/>
          <p:nvPr>
            <p:ph idx="1" type="body"/>
          </p:nvPr>
        </p:nvSpPr>
        <p:spPr>
          <a:xfrm>
            <a:off x="205350" y="984875"/>
            <a:ext cx="11538300" cy="5684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endParaRP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$300 for overnight camp – </a:t>
            </a:r>
            <a:r>
              <a:rPr b="1" i="0" lang="en-US" sz="3700" u="sng" cap="none" strike="noStrike">
                <a:solidFill>
                  <a:srgbClr val="CA8F0C"/>
                </a:solidFill>
              </a:rPr>
              <a:t>NO</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$1000 to her ex-husband for after school care – </a:t>
            </a:r>
            <a:r>
              <a:rPr b="1" i="0" lang="en-US" sz="3700" u="sng" cap="none" strike="noStrike">
                <a:solidFill>
                  <a:srgbClr val="CA8F0C"/>
                </a:solidFill>
              </a:rPr>
              <a:t>NO</a:t>
            </a:r>
            <a:endParaRPr b="1" i="0" sz="3700" u="none" cap="none" strike="noStrike">
              <a:solidFill>
                <a:srgbClr val="CA8F0C"/>
              </a:solidFil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$1500 to her mother for after-school care</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$500 to her 15-year-old son for babysitting</a:t>
            </a:r>
            <a:endParaRPr/>
          </a:p>
          <a:p>
            <a:pPr indent="-107950" lvl="0" marL="342900" marR="0" rtl="0" algn="l">
              <a:lnSpc>
                <a:spcPct val="90000"/>
              </a:lnSpc>
              <a:spcBef>
                <a:spcPts val="740"/>
              </a:spcBef>
              <a:spcAft>
                <a:spcPts val="0"/>
              </a:spcAft>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
        <p:nvSpPr>
          <p:cNvPr id="1334" name="Google Shape;1334;p16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8" name="Shape 1338"/>
        <p:cNvGrpSpPr/>
        <p:nvPr/>
      </p:nvGrpSpPr>
      <p:grpSpPr>
        <a:xfrm>
          <a:off x="0" y="0"/>
          <a:ext cx="0" cy="0"/>
          <a:chOff x="0" y="0"/>
          <a:chExt cx="0" cy="0"/>
        </a:xfrm>
      </p:grpSpPr>
      <p:sp>
        <p:nvSpPr>
          <p:cNvPr id="1339" name="Google Shape;1339;p161"/>
          <p:cNvSpPr txBox="1"/>
          <p:nvPr>
            <p:ph type="title"/>
          </p:nvPr>
        </p:nvSpPr>
        <p:spPr>
          <a:xfrm>
            <a:off x="609600" y="920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 Answer</a:t>
            </a:r>
            <a:endParaRPr/>
          </a:p>
        </p:txBody>
      </p:sp>
      <p:sp>
        <p:nvSpPr>
          <p:cNvPr id="1340" name="Google Shape;1340;p161"/>
          <p:cNvSpPr txBox="1"/>
          <p:nvPr>
            <p:ph idx="1" type="body"/>
          </p:nvPr>
        </p:nvSpPr>
        <p:spPr>
          <a:xfrm>
            <a:off x="221250" y="1113600"/>
            <a:ext cx="11537400" cy="56229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endParaRP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$300 for overnight camp – </a:t>
            </a:r>
            <a:r>
              <a:rPr b="1" i="0" lang="en-US" sz="3700" u="sng" cap="none" strike="noStrike">
                <a:solidFill>
                  <a:srgbClr val="CA8F0C"/>
                </a:solidFill>
              </a:rPr>
              <a:t>NO</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$1000 to her ex-husband for after school care – </a:t>
            </a:r>
            <a:r>
              <a:rPr b="1" i="0" lang="en-US" sz="3700" u="sng" cap="none" strike="noStrike">
                <a:solidFill>
                  <a:srgbClr val="CA8F0C"/>
                </a:solidFill>
              </a:rPr>
              <a:t>NO</a:t>
            </a:r>
            <a:endParaRPr b="1" i="0" sz="3700" u="none" cap="none" strike="noStrike">
              <a:solidFill>
                <a:srgbClr val="CA8F0C"/>
              </a:solidFil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$1500 to her mother for after-school care – </a:t>
            </a:r>
            <a:r>
              <a:rPr b="1" i="0" lang="en-US" sz="3700" u="sng" cap="none" strike="noStrike">
                <a:solidFill>
                  <a:srgbClr val="CA8F0C"/>
                </a:solidFill>
              </a:rPr>
              <a:t>YES</a:t>
            </a:r>
            <a:endParaRPr b="1" i="0" sz="3700" u="none" cap="none" strike="noStrike">
              <a:solidFill>
                <a:srgbClr val="CA8F0C"/>
              </a:solidFil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$500 to her 15-year-old son for babysitting</a:t>
            </a:r>
            <a:endParaRPr/>
          </a:p>
          <a:p>
            <a:pPr indent="-107950" lvl="0" marL="342900" marR="0" rtl="0" algn="l">
              <a:lnSpc>
                <a:spcPct val="90000"/>
              </a:lnSpc>
              <a:spcBef>
                <a:spcPts val="740"/>
              </a:spcBef>
              <a:spcAft>
                <a:spcPts val="0"/>
              </a:spcAft>
              <a:buClr>
                <a:schemeClr val="dk1"/>
              </a:buClr>
              <a:buSzPts val="3700"/>
              <a:buFont typeface="Noto Sans Symbols"/>
              <a:buNone/>
            </a:pPr>
            <a:r>
              <a:t/>
            </a:r>
            <a:endParaRPr b="1" i="0" sz="3700" u="none" cap="none" strike="noStrike">
              <a:solidFill>
                <a:srgbClr val="CA8F0C"/>
              </a:solidFill>
            </a:endParaRPr>
          </a:p>
        </p:txBody>
      </p:sp>
      <p:sp>
        <p:nvSpPr>
          <p:cNvPr id="1341" name="Google Shape;1341;p16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5" name="Shape 1345"/>
        <p:cNvGrpSpPr/>
        <p:nvPr/>
      </p:nvGrpSpPr>
      <p:grpSpPr>
        <a:xfrm>
          <a:off x="0" y="0"/>
          <a:ext cx="0" cy="0"/>
          <a:chOff x="0" y="0"/>
          <a:chExt cx="0" cy="0"/>
        </a:xfrm>
      </p:grpSpPr>
      <p:sp>
        <p:nvSpPr>
          <p:cNvPr id="1346" name="Google Shape;1346;p162"/>
          <p:cNvSpPr txBox="1"/>
          <p:nvPr>
            <p:ph type="title"/>
          </p:nvPr>
        </p:nvSpPr>
        <p:spPr>
          <a:xfrm>
            <a:off x="609600" y="9586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Answer</a:t>
            </a:r>
            <a:endParaRPr/>
          </a:p>
        </p:txBody>
      </p:sp>
      <p:sp>
        <p:nvSpPr>
          <p:cNvPr id="1347" name="Google Shape;1347;p162"/>
          <p:cNvSpPr txBox="1"/>
          <p:nvPr>
            <p:ph idx="1" type="body"/>
          </p:nvPr>
        </p:nvSpPr>
        <p:spPr>
          <a:xfrm>
            <a:off x="292500" y="1080175"/>
            <a:ext cx="11466000" cy="56832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609600" lvl="0" marL="609600" marR="0" rtl="0" algn="ctr">
              <a:lnSpc>
                <a:spcPct val="80000"/>
              </a:lnSpc>
              <a:spcBef>
                <a:spcPts val="0"/>
              </a:spcBef>
              <a:spcAft>
                <a:spcPts val="0"/>
              </a:spcAft>
              <a:buClr>
                <a:srgbClr val="CA8F0C"/>
              </a:buClr>
              <a:buFont typeface="Noto Sans Symbols"/>
              <a:buNone/>
            </a:pPr>
            <a:r>
              <a:rPr b="1" i="0" lang="en-US" sz="3700" u="none" cap="none" strike="noStrike">
                <a:solidFill>
                  <a:srgbClr val="CA8F0C"/>
                </a:solidFill>
                <a:latin typeface="Questrial"/>
                <a:ea typeface="Questrial"/>
                <a:cs typeface="Questrial"/>
                <a:sym typeface="Questrial"/>
              </a:rPr>
              <a:t>Julie spent the following amounts on child care for her 10-year-old daughter Melissa.  Are any of these eligible costs for the Child &amp; Dependent Care Expenses Credit?</a:t>
            </a:r>
            <a:endParaRPr/>
          </a:p>
          <a:p>
            <a:pPr indent="-609600" lvl="0" marL="609600" marR="0" rtl="0" algn="ctr">
              <a:lnSpc>
                <a:spcPct val="80000"/>
              </a:lnSpc>
              <a:spcBef>
                <a:spcPts val="222"/>
              </a:spcBef>
              <a:spcAft>
                <a:spcPts val="0"/>
              </a:spcAft>
              <a:buClr>
                <a:schemeClr val="dk1"/>
              </a:buClr>
              <a:buFont typeface="Noto Sans Symbols"/>
              <a:buNone/>
            </a:pPr>
            <a:r>
              <a:t/>
            </a:r>
            <a:endParaRPr b="1" i="0" sz="1110" u="none" cap="none" strike="noStrike">
              <a:solidFill>
                <a:srgbClr val="CA8F0C"/>
              </a:solidFill>
              <a:latin typeface="Questrial"/>
              <a:ea typeface="Questrial"/>
              <a:cs typeface="Questrial"/>
              <a:sym typeface="Questria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$300 for overnight camp – </a:t>
            </a:r>
            <a:r>
              <a:rPr b="1" i="0" lang="en-US" sz="3700" u="sng" cap="none" strike="noStrike">
                <a:solidFill>
                  <a:srgbClr val="CA8F0C"/>
                </a:solidFill>
              </a:rPr>
              <a:t>NO</a:t>
            </a:r>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$1000 to her ex-husband for after school care – </a:t>
            </a:r>
            <a:r>
              <a:rPr b="1" i="0" lang="en-US" sz="3700" u="sng" cap="none" strike="noStrike">
                <a:solidFill>
                  <a:srgbClr val="CA8F0C"/>
                </a:solidFill>
              </a:rPr>
              <a:t>NO</a:t>
            </a:r>
            <a:endParaRPr b="1" i="0" sz="3700" u="none" cap="none" strike="noStrike">
              <a:solidFill>
                <a:srgbClr val="CA8F0C"/>
              </a:solidFil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$1500 to her mother for after-school care – </a:t>
            </a:r>
            <a:r>
              <a:rPr b="1" i="0" lang="en-US" sz="3700" u="sng" cap="none" strike="noStrike">
                <a:solidFill>
                  <a:srgbClr val="CA8F0C"/>
                </a:solidFill>
              </a:rPr>
              <a:t>YES</a:t>
            </a:r>
            <a:endParaRPr b="1" i="0" sz="3700" u="none" cap="none" strike="noStrike">
              <a:solidFill>
                <a:srgbClr val="CA8F0C"/>
              </a:solidFill>
            </a:endParaRPr>
          </a:p>
          <a:p>
            <a:pPr indent="-609600" lvl="0" marL="1066800" marR="0" rtl="0" algn="l">
              <a:lnSpc>
                <a:spcPct val="80000"/>
              </a:lnSpc>
              <a:spcBef>
                <a:spcPts val="740"/>
              </a:spcBef>
              <a:spcAft>
                <a:spcPts val="0"/>
              </a:spcAft>
              <a:buClr>
                <a:srgbClr val="CA8F0C"/>
              </a:buClr>
              <a:buSzPts val="3700"/>
              <a:buFont typeface="Questrial"/>
              <a:buAutoNum type="arabicPeriod"/>
            </a:pPr>
            <a:r>
              <a:rPr b="1" i="0" lang="en-US" sz="3700" u="none" cap="none" strike="noStrike">
                <a:solidFill>
                  <a:srgbClr val="CA8F0C"/>
                </a:solidFill>
              </a:rPr>
              <a:t>$500 to her 15-year-old son for babysitting – </a:t>
            </a:r>
            <a:r>
              <a:rPr b="1" i="0" lang="en-US" sz="3700" u="sng" cap="none" strike="noStrike">
                <a:solidFill>
                  <a:srgbClr val="CA8F0C"/>
                </a:solidFill>
              </a:rPr>
              <a:t>NO</a:t>
            </a:r>
            <a:endParaRPr b="1" i="0" sz="3700" u="none" cap="none" strike="noStrike">
              <a:solidFill>
                <a:srgbClr val="CA8F0C"/>
              </a:solidFill>
            </a:endParaRPr>
          </a:p>
          <a:p>
            <a:pPr indent="-107950" lvl="0" marL="342900" marR="0" rtl="0" algn="l">
              <a:lnSpc>
                <a:spcPct val="90000"/>
              </a:lnSpc>
              <a:spcBef>
                <a:spcPts val="740"/>
              </a:spcBef>
              <a:spcAft>
                <a:spcPts val="0"/>
              </a:spcAft>
              <a:buClr>
                <a:schemeClr val="dk1"/>
              </a:buClr>
              <a:buSzPts val="3700"/>
              <a:buFont typeface="Noto Sans Symbols"/>
              <a:buNone/>
            </a:pPr>
            <a:r>
              <a:t/>
            </a:r>
            <a:endParaRPr b="1" i="0" sz="3700" u="none" cap="none" strike="noStrike">
              <a:solidFill>
                <a:srgbClr val="CA8F0C"/>
              </a:solidFill>
              <a:latin typeface="Questrial"/>
              <a:ea typeface="Questrial"/>
              <a:cs typeface="Questrial"/>
              <a:sym typeface="Questrial"/>
            </a:endParaRPr>
          </a:p>
        </p:txBody>
      </p:sp>
      <p:sp>
        <p:nvSpPr>
          <p:cNvPr id="1348" name="Google Shape;1348;p16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3" name="Shape 1353"/>
        <p:cNvGrpSpPr/>
        <p:nvPr/>
      </p:nvGrpSpPr>
      <p:grpSpPr>
        <a:xfrm>
          <a:off x="0" y="0"/>
          <a:ext cx="0" cy="0"/>
          <a:chOff x="0" y="0"/>
          <a:chExt cx="0" cy="0"/>
        </a:xfrm>
      </p:grpSpPr>
      <p:sp>
        <p:nvSpPr>
          <p:cNvPr id="1354" name="Google Shape;1354;p163"/>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1355" name="Google Shape;1355;p163"/>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SaveFirstTaxes2019!</a:t>
            </a:r>
            <a:endParaRPr sz="2800"/>
          </a:p>
        </p:txBody>
      </p:sp>
      <p:sp>
        <p:nvSpPr>
          <p:cNvPr id="1356" name="Google Shape;1356;p163"/>
          <p:cNvSpPr txBox="1"/>
          <p:nvPr/>
        </p:nvSpPr>
        <p:spPr>
          <a:xfrm>
            <a:off x="609600" y="3933400"/>
            <a:ext cx="10972800" cy="2826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expenses for child and dependent care expenses </a:t>
            </a:r>
            <a:endParaRPr b="1" sz="6000">
              <a:solidFill>
                <a:schemeClr val="accent3"/>
              </a:solidFill>
              <a:latin typeface="Questrial"/>
              <a:ea typeface="Questrial"/>
              <a:cs typeface="Questrial"/>
              <a:sym typeface="Questrial"/>
            </a:endParaRPr>
          </a:p>
        </p:txBody>
      </p:sp>
      <p:sp>
        <p:nvSpPr>
          <p:cNvPr id="1357" name="Google Shape;1357;p16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2" name="Shape 1362"/>
        <p:cNvGrpSpPr/>
        <p:nvPr/>
      </p:nvGrpSpPr>
      <p:grpSpPr>
        <a:xfrm>
          <a:off x="0" y="0"/>
          <a:ext cx="0" cy="0"/>
          <a:chOff x="0" y="0"/>
          <a:chExt cx="0" cy="0"/>
        </a:xfrm>
      </p:grpSpPr>
      <p:sp>
        <p:nvSpPr>
          <p:cNvPr id="1363" name="Google Shape;1363;p164"/>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Tax Credit</a:t>
            </a:r>
            <a:endParaRPr/>
          </a:p>
        </p:txBody>
      </p:sp>
      <p:sp>
        <p:nvSpPr>
          <p:cNvPr id="1364" name="Google Shape;1364;p164"/>
          <p:cNvSpPr txBox="1"/>
          <p:nvPr>
            <p:ph idx="1" type="body"/>
          </p:nvPr>
        </p:nvSpPr>
        <p:spPr>
          <a:xfrm>
            <a:off x="257100" y="871300"/>
            <a:ext cx="117339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7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One credit for each qualifying child </a:t>
            </a:r>
            <a:r>
              <a:rPr b="1" i="0" lang="en-US" sz="3700" u="none" cap="none" strike="noStrike">
                <a:solidFill>
                  <a:schemeClr val="accent2"/>
                </a:solidFill>
                <a:latin typeface="Questrial"/>
                <a:ea typeface="Questrial"/>
                <a:cs typeface="Questrial"/>
                <a:sym typeface="Questrial"/>
              </a:rPr>
              <a:t>under 17 years of age</a:t>
            </a:r>
            <a:r>
              <a:rPr b="1" lang="en-US" sz="3700">
                <a:solidFill>
                  <a:schemeClr val="accent2"/>
                </a:solidFill>
              </a:rPr>
              <a:t>(500 nonrefundable “credit for other dependents”)</a:t>
            </a:r>
            <a:endParaRPr b="1" sz="3700">
              <a:solidFill>
                <a:schemeClr val="accent2"/>
              </a:solidFill>
            </a:endParaRPr>
          </a:p>
          <a:p>
            <a:pPr indent="-342900" lvl="0" marL="342900" marR="0" rtl="0" algn="l">
              <a:lnSpc>
                <a:spcPct val="7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A taxpayer can claim a Child Tax Credit for a child only if they </a:t>
            </a:r>
            <a:r>
              <a:rPr b="1" i="0" lang="en-US" sz="3700" u="none" cap="none" strike="noStrike">
                <a:solidFill>
                  <a:schemeClr val="accent2"/>
                </a:solidFill>
                <a:latin typeface="Questrial"/>
                <a:ea typeface="Questrial"/>
                <a:cs typeface="Questrial"/>
                <a:sym typeface="Questrial"/>
              </a:rPr>
              <a:t>CAN AND DO </a:t>
            </a:r>
            <a:r>
              <a:rPr b="0" i="0" lang="en-US" sz="3700" u="none" cap="none" strike="noStrike">
                <a:solidFill>
                  <a:schemeClr val="dk1"/>
                </a:solidFill>
                <a:latin typeface="Questrial"/>
                <a:ea typeface="Questrial"/>
                <a:cs typeface="Questrial"/>
                <a:sym typeface="Questrial"/>
              </a:rPr>
              <a:t>claim a dependency exemption for the child</a:t>
            </a:r>
            <a:endParaRPr/>
          </a:p>
          <a:p>
            <a:pPr indent="-342900" lvl="0" marL="342900" marR="0" rtl="0" algn="l">
              <a:lnSpc>
                <a:spcPct val="7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Nonrefundable credit with a maximum of $</a:t>
            </a:r>
            <a:r>
              <a:rPr lang="en-US" sz="3700"/>
              <a:t>2</a:t>
            </a:r>
            <a:r>
              <a:rPr b="0" i="0" lang="en-US" sz="3700" u="none" cap="none" strike="noStrike">
                <a:solidFill>
                  <a:schemeClr val="dk1"/>
                </a:solidFill>
                <a:latin typeface="Questrial"/>
                <a:ea typeface="Questrial"/>
                <a:cs typeface="Questrial"/>
                <a:sym typeface="Questrial"/>
              </a:rPr>
              <a:t>,000 per child</a:t>
            </a:r>
            <a:r>
              <a:rPr lang="en-US" sz="3700"/>
              <a:t>(refundable portion limited to $1,400)</a:t>
            </a:r>
            <a:endParaRPr/>
          </a:p>
          <a:p>
            <a:pPr indent="-285750" lvl="1" marL="742950" marR="0" rtl="0" algn="l">
              <a:lnSpc>
                <a:spcPct val="7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Amount actually claimed depends on taxpayer’s tax liability, MAGI and filing status</a:t>
            </a:r>
            <a:endParaRPr/>
          </a:p>
          <a:p>
            <a:pPr indent="-285750" lvl="1" marL="742950" marR="0" rtl="0" algn="l">
              <a:lnSpc>
                <a:spcPct val="7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MAGI: typically same as AGI</a:t>
            </a:r>
            <a:endParaRPr/>
          </a:p>
          <a:p>
            <a:pPr indent="-107950" lvl="0" marL="342900" marR="0" rtl="0" algn="l">
              <a:lnSpc>
                <a:spcPct val="80000"/>
              </a:lnSpc>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
        <p:nvSpPr>
          <p:cNvPr id="1365" name="Google Shape;1365;p16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0" st="0"/>
                                            </p:txEl>
                                          </p:spTgt>
                                        </p:tgtEl>
                                        <p:attrNameLst>
                                          <p:attrName>style.visibility</p:attrName>
                                        </p:attrNameLst>
                                      </p:cBhvr>
                                      <p:to>
                                        <p:strVal val="visible"/>
                                      </p:to>
                                    </p:set>
                                    <p:animEffect filter="fade" transition="in">
                                      <p:cBhvr>
                                        <p:cTn dur="500"/>
                                        <p:tgtEl>
                                          <p:spTgt spid="1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1" st="1"/>
                                            </p:txEl>
                                          </p:spTgt>
                                        </p:tgtEl>
                                        <p:attrNameLst>
                                          <p:attrName>style.visibility</p:attrName>
                                        </p:attrNameLst>
                                      </p:cBhvr>
                                      <p:to>
                                        <p:strVal val="visible"/>
                                      </p:to>
                                    </p:set>
                                    <p:animEffect filter="fade" transition="in">
                                      <p:cBhvr>
                                        <p:cTn dur="500"/>
                                        <p:tgtEl>
                                          <p:spTgt spid="1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2" st="2"/>
                                            </p:txEl>
                                          </p:spTgt>
                                        </p:tgtEl>
                                        <p:attrNameLst>
                                          <p:attrName>style.visibility</p:attrName>
                                        </p:attrNameLst>
                                      </p:cBhvr>
                                      <p:to>
                                        <p:strVal val="visible"/>
                                      </p:to>
                                    </p:set>
                                    <p:animEffect filter="fade" transition="in">
                                      <p:cBhvr>
                                        <p:cTn dur="500"/>
                                        <p:tgtEl>
                                          <p:spTgt spid="1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3" st="3"/>
                                            </p:txEl>
                                          </p:spTgt>
                                        </p:tgtEl>
                                        <p:attrNameLst>
                                          <p:attrName>style.visibility</p:attrName>
                                        </p:attrNameLst>
                                      </p:cBhvr>
                                      <p:to>
                                        <p:strVal val="visible"/>
                                      </p:to>
                                    </p:set>
                                    <p:animEffect filter="fade" transition="in">
                                      <p:cBhvr>
                                        <p:cTn dur="500"/>
                                        <p:tgtEl>
                                          <p:spTgt spid="1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4" st="4"/>
                                            </p:txEl>
                                          </p:spTgt>
                                        </p:tgtEl>
                                        <p:attrNameLst>
                                          <p:attrName>style.visibility</p:attrName>
                                        </p:attrNameLst>
                                      </p:cBhvr>
                                      <p:to>
                                        <p:strVal val="visible"/>
                                      </p:to>
                                    </p:set>
                                    <p:animEffect filter="fade" transition="in">
                                      <p:cBhvr>
                                        <p:cTn dur="500"/>
                                        <p:tgtEl>
                                          <p:spTgt spid="1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xEl>
                                              <p:pRg end="5" st="5"/>
                                            </p:txEl>
                                          </p:spTgt>
                                        </p:tgtEl>
                                        <p:attrNameLst>
                                          <p:attrName>style.visibility</p:attrName>
                                        </p:attrNameLst>
                                      </p:cBhvr>
                                      <p:to>
                                        <p:strVal val="visible"/>
                                      </p:to>
                                    </p:set>
                                    <p:animEffect filter="fade" transition="in">
                                      <p:cBhvr>
                                        <p:cTn dur="500"/>
                                        <p:tgtEl>
                                          <p:spTgt spid="136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9" name="Shape 1369"/>
        <p:cNvGrpSpPr/>
        <p:nvPr/>
      </p:nvGrpSpPr>
      <p:grpSpPr>
        <a:xfrm>
          <a:off x="0" y="0"/>
          <a:ext cx="0" cy="0"/>
          <a:chOff x="0" y="0"/>
          <a:chExt cx="0" cy="0"/>
        </a:xfrm>
      </p:grpSpPr>
      <p:sp>
        <p:nvSpPr>
          <p:cNvPr id="1370" name="Google Shape;1370;p165"/>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 Tax Credit</a:t>
            </a:r>
            <a:endParaRPr/>
          </a:p>
        </p:txBody>
      </p:sp>
      <p:sp>
        <p:nvSpPr>
          <p:cNvPr id="1371" name="Google Shape;1371;p165"/>
          <p:cNvSpPr txBox="1"/>
          <p:nvPr>
            <p:ph idx="1" type="body"/>
          </p:nvPr>
        </p:nvSpPr>
        <p:spPr>
          <a:xfrm>
            <a:off x="609600" y="10964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a credit intended to reduce the tax liability owed by the taxpayer, therefore, this part of the credit is </a:t>
            </a:r>
            <a:r>
              <a:rPr b="1" i="0" lang="en-US" sz="4000" u="none" cap="none" strike="noStrike">
                <a:solidFill>
                  <a:schemeClr val="dk1"/>
                </a:solidFill>
                <a:latin typeface="Questrial"/>
                <a:ea typeface="Questrial"/>
                <a:cs typeface="Questrial"/>
                <a:sym typeface="Questrial"/>
              </a:rPr>
              <a:t>nonrefundable</a:t>
            </a:r>
            <a:endParaRPr b="0"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the taxpayers may be able to take the </a:t>
            </a:r>
            <a:r>
              <a:rPr b="0" i="1" lang="en-US" sz="4000" u="none" cap="none" strike="noStrike">
                <a:solidFill>
                  <a:schemeClr val="accent2"/>
                </a:solidFill>
                <a:latin typeface="Questrial"/>
                <a:ea typeface="Questrial"/>
                <a:cs typeface="Questrial"/>
                <a:sym typeface="Questrial"/>
              </a:rPr>
              <a:t>Additional Child Tax Credit</a:t>
            </a:r>
            <a:r>
              <a:rPr b="0" i="0" lang="en-US" sz="4000" u="none" cap="none" strike="noStrike">
                <a:solidFill>
                  <a:schemeClr val="dk1"/>
                </a:solidFill>
                <a:latin typeface="Questrial"/>
                <a:ea typeface="Questrial"/>
                <a:cs typeface="Questrial"/>
                <a:sym typeface="Questrial"/>
              </a:rPr>
              <a:t>, which is </a:t>
            </a:r>
            <a:r>
              <a:rPr b="1" i="0" lang="en-US" sz="4000" u="none" cap="none" strike="noStrike">
                <a:solidFill>
                  <a:schemeClr val="dk1"/>
                </a:solidFill>
                <a:latin typeface="Questrial"/>
                <a:ea typeface="Questrial"/>
                <a:cs typeface="Questrial"/>
                <a:sym typeface="Questrial"/>
              </a:rPr>
              <a:t>refundable</a:t>
            </a:r>
            <a:endParaRPr b="1"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chemeClr val="dk1"/>
              </a:buClr>
              <a:buSzPts val="4000"/>
              <a:buFont typeface="Noto Sans Symbols"/>
              <a:buChar char="➢"/>
            </a:pPr>
            <a:r>
              <a:rPr i="1" lang="en-US"/>
              <a:t>The tax software automatically calculates this, but you should be familiar with the rules in case the taxpayer has questions!</a:t>
            </a:r>
            <a:endParaRPr i="1"/>
          </a:p>
        </p:txBody>
      </p:sp>
      <p:sp>
        <p:nvSpPr>
          <p:cNvPr id="1372" name="Google Shape;1372;p16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1">
                                            <p:txEl>
                                              <p:pRg end="0" st="0"/>
                                            </p:txEl>
                                          </p:spTgt>
                                        </p:tgtEl>
                                        <p:attrNameLst>
                                          <p:attrName>style.visibility</p:attrName>
                                        </p:attrNameLst>
                                      </p:cBhvr>
                                      <p:to>
                                        <p:strVal val="visible"/>
                                      </p:to>
                                    </p:set>
                                    <p:animEffect filter="fade" transition="in">
                                      <p:cBhvr>
                                        <p:cTn dur="500"/>
                                        <p:tgtEl>
                                          <p:spTgt spid="1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1">
                                            <p:txEl>
                                              <p:pRg end="1" st="1"/>
                                            </p:txEl>
                                          </p:spTgt>
                                        </p:tgtEl>
                                        <p:attrNameLst>
                                          <p:attrName>style.visibility</p:attrName>
                                        </p:attrNameLst>
                                      </p:cBhvr>
                                      <p:to>
                                        <p:strVal val="visible"/>
                                      </p:to>
                                    </p:set>
                                    <p:animEffect filter="fade" transition="in">
                                      <p:cBhvr>
                                        <p:cTn dur="500"/>
                                        <p:tgtEl>
                                          <p:spTgt spid="1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1">
                                            <p:txEl>
                                              <p:pRg end="2" st="2"/>
                                            </p:txEl>
                                          </p:spTgt>
                                        </p:tgtEl>
                                        <p:attrNameLst>
                                          <p:attrName>style.visibility</p:attrName>
                                        </p:attrNameLst>
                                      </p:cBhvr>
                                      <p:to>
                                        <p:strVal val="visible"/>
                                      </p:to>
                                    </p:set>
                                    <p:animEffect filter="fade" transition="in">
                                      <p:cBhvr>
                                        <p:cTn dur="500"/>
                                        <p:tgtEl>
                                          <p:spTgt spid="13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7" name="Shape 1377"/>
        <p:cNvGrpSpPr/>
        <p:nvPr/>
      </p:nvGrpSpPr>
      <p:grpSpPr>
        <a:xfrm>
          <a:off x="0" y="0"/>
          <a:ext cx="0" cy="0"/>
          <a:chOff x="0" y="0"/>
          <a:chExt cx="0" cy="0"/>
        </a:xfrm>
      </p:grpSpPr>
      <p:sp>
        <p:nvSpPr>
          <p:cNvPr id="1378" name="Google Shape;1378;p1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Contributions Credit: General Eligibility Requirements</a:t>
            </a:r>
            <a:endParaRPr/>
          </a:p>
        </p:txBody>
      </p:sp>
      <p:sp>
        <p:nvSpPr>
          <p:cNvPr id="1379" name="Google Shape;1379;p16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contribution to an IRA or other qualified plan for the tax year</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AGI limitations (vary based on filing status)</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Age 18 or older</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 claimed as a dependent on someone else’s tax return</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 a full-time student during the tax year</a:t>
            </a:r>
            <a:endParaRPr/>
          </a:p>
        </p:txBody>
      </p:sp>
      <p:sp>
        <p:nvSpPr>
          <p:cNvPr id="1380" name="Google Shape;1380;p16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xEl>
                                              <p:pRg end="0" st="0"/>
                                            </p:txEl>
                                          </p:spTgt>
                                        </p:tgtEl>
                                        <p:attrNameLst>
                                          <p:attrName>style.visibility</p:attrName>
                                        </p:attrNameLst>
                                      </p:cBhvr>
                                      <p:to>
                                        <p:strVal val="visible"/>
                                      </p:to>
                                    </p:set>
                                    <p:animEffect filter="fade" transition="in">
                                      <p:cBhvr>
                                        <p:cTn dur="500"/>
                                        <p:tgtEl>
                                          <p:spTgt spid="1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xEl>
                                              <p:pRg end="1" st="1"/>
                                            </p:txEl>
                                          </p:spTgt>
                                        </p:tgtEl>
                                        <p:attrNameLst>
                                          <p:attrName>style.visibility</p:attrName>
                                        </p:attrNameLst>
                                      </p:cBhvr>
                                      <p:to>
                                        <p:strVal val="visible"/>
                                      </p:to>
                                    </p:set>
                                    <p:animEffect filter="fade" transition="in">
                                      <p:cBhvr>
                                        <p:cTn dur="500"/>
                                        <p:tgtEl>
                                          <p:spTgt spid="13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xEl>
                                              <p:pRg end="2" st="2"/>
                                            </p:txEl>
                                          </p:spTgt>
                                        </p:tgtEl>
                                        <p:attrNameLst>
                                          <p:attrName>style.visibility</p:attrName>
                                        </p:attrNameLst>
                                      </p:cBhvr>
                                      <p:to>
                                        <p:strVal val="visible"/>
                                      </p:to>
                                    </p:set>
                                    <p:animEffect filter="fade" transition="in">
                                      <p:cBhvr>
                                        <p:cTn dur="500"/>
                                        <p:tgtEl>
                                          <p:spTgt spid="13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xEl>
                                              <p:pRg end="3" st="3"/>
                                            </p:txEl>
                                          </p:spTgt>
                                        </p:tgtEl>
                                        <p:attrNameLst>
                                          <p:attrName>style.visibility</p:attrName>
                                        </p:attrNameLst>
                                      </p:cBhvr>
                                      <p:to>
                                        <p:strVal val="visible"/>
                                      </p:to>
                                    </p:set>
                                    <p:animEffect filter="fade" transition="in">
                                      <p:cBhvr>
                                        <p:cTn dur="500"/>
                                        <p:tgtEl>
                                          <p:spTgt spid="13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xEl>
                                              <p:pRg end="4" st="4"/>
                                            </p:txEl>
                                          </p:spTgt>
                                        </p:tgtEl>
                                        <p:attrNameLst>
                                          <p:attrName>style.visibility</p:attrName>
                                        </p:attrNameLst>
                                      </p:cBhvr>
                                      <p:to>
                                        <p:strVal val="visible"/>
                                      </p:to>
                                    </p:set>
                                    <p:animEffect filter="fade" transition="in">
                                      <p:cBhvr>
                                        <p:cTn dur="500"/>
                                        <p:tgtEl>
                                          <p:spTgt spid="13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5" name="Shape 1385"/>
        <p:cNvGrpSpPr/>
        <p:nvPr/>
      </p:nvGrpSpPr>
      <p:grpSpPr>
        <a:xfrm>
          <a:off x="0" y="0"/>
          <a:ext cx="0" cy="0"/>
          <a:chOff x="0" y="0"/>
          <a:chExt cx="0" cy="0"/>
        </a:xfrm>
      </p:grpSpPr>
      <p:sp>
        <p:nvSpPr>
          <p:cNvPr id="1386" name="Google Shape;1386;p1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 Credit: Form W-2</a:t>
            </a:r>
            <a:endParaRPr b="1" i="0" sz="4800" u="none" cap="none" strike="noStrike">
              <a:solidFill>
                <a:schemeClr val="dk2"/>
              </a:solidFill>
              <a:latin typeface="Questrial"/>
              <a:ea typeface="Questrial"/>
              <a:cs typeface="Questrial"/>
              <a:sym typeface="Questrial"/>
            </a:endParaRPr>
          </a:p>
        </p:txBody>
      </p:sp>
      <p:pic>
        <p:nvPicPr>
          <p:cNvPr id="1387" name="Google Shape;1387;p167"/>
          <p:cNvPicPr preferRelativeResize="0"/>
          <p:nvPr>
            <p:ph idx="1" type="body"/>
          </p:nvPr>
        </p:nvPicPr>
        <p:blipFill rotWithShape="1">
          <a:blip r:embed="rId3">
            <a:alphaModFix/>
          </a:blip>
          <a:srcRect b="0" l="0" r="0" t="0"/>
          <a:stretch/>
        </p:blipFill>
        <p:spPr>
          <a:xfrm>
            <a:off x="2503357" y="1600200"/>
            <a:ext cx="7185300" cy="4526100"/>
          </a:xfrm>
          <a:prstGeom prst="rect">
            <a:avLst/>
          </a:prstGeom>
          <a:noFill/>
          <a:ln>
            <a:noFill/>
          </a:ln>
          <a:effectLst>
            <a:outerShdw blurRad="190500" rotWithShape="0" algn="tl">
              <a:srgbClr val="000000">
                <a:alpha val="69800"/>
              </a:srgbClr>
            </a:outerShdw>
          </a:effectLst>
        </p:spPr>
      </p:pic>
      <p:pic>
        <p:nvPicPr>
          <p:cNvPr id="1388" name="Google Shape;1388;p167"/>
          <p:cNvPicPr preferRelativeResize="0"/>
          <p:nvPr/>
        </p:nvPicPr>
        <p:blipFill rotWithShape="1">
          <a:blip r:embed="rId4">
            <a:alphaModFix/>
          </a:blip>
          <a:srcRect b="0" l="0" r="0" t="0"/>
          <a:stretch/>
        </p:blipFill>
        <p:spPr>
          <a:xfrm>
            <a:off x="8016949" y="3627942"/>
            <a:ext cx="1599900" cy="1257600"/>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pic>
        <p:nvPicPr>
          <p:cNvPr id="1389" name="Google Shape;1389;p167"/>
          <p:cNvPicPr preferRelativeResize="0"/>
          <p:nvPr/>
        </p:nvPicPr>
        <p:blipFill rotWithShape="1">
          <a:blip r:embed="rId5">
            <a:alphaModFix/>
          </a:blip>
          <a:srcRect b="0" l="0" r="0" t="0"/>
          <a:stretch/>
        </p:blipFill>
        <p:spPr>
          <a:xfrm>
            <a:off x="6444578" y="3905702"/>
            <a:ext cx="1528500" cy="293100"/>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pic>
        <p:nvPicPr>
          <p:cNvPr id="1390" name="Google Shape;1390;p167"/>
          <p:cNvPicPr preferRelativeResize="0"/>
          <p:nvPr/>
        </p:nvPicPr>
        <p:blipFill rotWithShape="1">
          <a:blip r:embed="rId6">
            <a:alphaModFix/>
          </a:blip>
          <a:srcRect b="0" l="0" r="0" t="0"/>
          <a:stretch/>
        </p:blipFill>
        <p:spPr>
          <a:xfrm>
            <a:off x="6458032" y="4256775"/>
            <a:ext cx="1515000" cy="725400"/>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
        <p:nvSpPr>
          <p:cNvPr id="1391" name="Google Shape;1391;p16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392" name="Google Shape;1392;p167"/>
          <p:cNvSpPr/>
          <p:nvPr/>
        </p:nvSpPr>
        <p:spPr>
          <a:xfrm>
            <a:off x="6002925" y="5664125"/>
            <a:ext cx="455100" cy="34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8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8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71" name="Google Shape;171;p24"/>
          <p:cNvSpPr txBox="1"/>
          <p:nvPr>
            <p:ph idx="1" type="body"/>
          </p:nvPr>
        </p:nvSpPr>
        <p:spPr>
          <a:xfrm>
            <a:off x="609600" y="16002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You may find out that the taxpayer has a form that is out of scope for us!</a:t>
            </a:r>
            <a:endParaRPr/>
          </a:p>
          <a:p>
            <a:pPr indent="-285750" lvl="1" marL="742950" marR="0" rtl="0" algn="l">
              <a:lnSpc>
                <a:spcPct val="100000"/>
              </a:lnSpc>
              <a:spcBef>
                <a:spcPts val="0"/>
              </a:spcBef>
              <a:spcAft>
                <a:spcPts val="0"/>
              </a:spcAft>
              <a:buClr>
                <a:schemeClr val="dk1"/>
              </a:buClr>
              <a:buSzPts val="3600"/>
              <a:buFont typeface="Arial"/>
              <a:buChar char="•"/>
            </a:pPr>
            <a:r>
              <a:rPr lang="en-US"/>
              <a:t>We don’t want to waste a taxpayer’s time</a:t>
            </a:r>
            <a:endParaRPr/>
          </a:p>
          <a:p>
            <a:pPr indent="-285750" lvl="1" marL="742950" marR="0" rtl="0" algn="l">
              <a:lnSpc>
                <a:spcPct val="100000"/>
              </a:lnSpc>
              <a:spcBef>
                <a:spcPts val="0"/>
              </a:spcBef>
              <a:spcAft>
                <a:spcPts val="0"/>
              </a:spcAft>
              <a:buClr>
                <a:schemeClr val="dk1"/>
              </a:buClr>
              <a:buSzPts val="3600"/>
              <a:buFont typeface="Arial"/>
              <a:buChar char="•"/>
            </a:pPr>
            <a:r>
              <a:rPr lang="en-US"/>
              <a:t>We have a “Scope of Service Chart” that you’ll use to determine if something is out of scope</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Better to catch this at the beginning of the process than at the end!</a:t>
            </a:r>
            <a:endParaRPr/>
          </a:p>
        </p:txBody>
      </p:sp>
      <p:sp>
        <p:nvSpPr>
          <p:cNvPr id="172" name="Google Shape;172;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7" name="Shape 1397"/>
        <p:cNvGrpSpPr/>
        <p:nvPr/>
      </p:nvGrpSpPr>
      <p:grpSpPr>
        <a:xfrm>
          <a:off x="0" y="0"/>
          <a:ext cx="0" cy="0"/>
          <a:chOff x="0" y="0"/>
          <a:chExt cx="0" cy="0"/>
        </a:xfrm>
      </p:grpSpPr>
      <p:sp>
        <p:nvSpPr>
          <p:cNvPr id="1398" name="Google Shape;1398;p1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 Credit: Contributions Record</a:t>
            </a:r>
            <a:endParaRPr b="1" i="0" sz="4800" u="none" cap="none" strike="noStrike">
              <a:solidFill>
                <a:schemeClr val="dk2"/>
              </a:solidFill>
              <a:latin typeface="Questrial"/>
              <a:ea typeface="Questrial"/>
              <a:cs typeface="Questrial"/>
              <a:sym typeface="Questrial"/>
            </a:endParaRPr>
          </a:p>
        </p:txBody>
      </p:sp>
      <p:sp>
        <p:nvSpPr>
          <p:cNvPr id="1399" name="Google Shape;1399;p168"/>
          <p:cNvSpPr txBox="1"/>
          <p:nvPr>
            <p:ph idx="1" type="body"/>
          </p:nvPr>
        </p:nvSpPr>
        <p:spPr>
          <a:xfrm>
            <a:off x="609600" y="1600204"/>
            <a:ext cx="10972800" cy="3840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 do I know if the taxpayer has made a qualifying contribution?</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W-2, Box 12 and one of the codes: D, E, F, G, H, S, AA or BB</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W-2, Box 14 and codes for military personnel: Q or E</a:t>
            </a:r>
            <a:endParaRPr b="0" i="0" sz="3600" u="none" cap="none" strike="noStrike">
              <a:solidFill>
                <a:schemeClr val="dk1"/>
              </a:solidFill>
              <a:latin typeface="Questrial"/>
              <a:ea typeface="Questrial"/>
              <a:cs typeface="Questrial"/>
              <a:sym typeface="Questrial"/>
            </a:endParaRPr>
          </a:p>
        </p:txBody>
      </p:sp>
      <p:sp>
        <p:nvSpPr>
          <p:cNvPr id="1400" name="Google Shape;1400;p168"/>
          <p:cNvSpPr/>
          <p:nvPr/>
        </p:nvSpPr>
        <p:spPr>
          <a:xfrm>
            <a:off x="445500" y="5334425"/>
            <a:ext cx="11136900" cy="1307700"/>
          </a:xfrm>
          <a:prstGeom prst="rect">
            <a:avLst/>
          </a:prstGeom>
          <a:solidFill>
            <a:schemeClr val="accent3"/>
          </a:solidFill>
          <a:ln cap="flat" cmpd="sng" w="25400">
            <a:solidFill>
              <a:srgbClr val="2B535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u="sng">
                <a:solidFill>
                  <a:schemeClr val="lt1"/>
                </a:solidFill>
                <a:latin typeface="Questrial"/>
                <a:ea typeface="Questrial"/>
                <a:cs typeface="Questrial"/>
                <a:sym typeface="Questrial"/>
              </a:rPr>
              <a:t>CAUTION</a:t>
            </a:r>
            <a:r>
              <a:rPr b="1" lang="en-US" sz="3600">
                <a:solidFill>
                  <a:schemeClr val="lt1"/>
                </a:solidFill>
                <a:latin typeface="Questrial"/>
                <a:ea typeface="Questrial"/>
                <a:cs typeface="Questrial"/>
                <a:sym typeface="Questrial"/>
              </a:rPr>
              <a:t>: Entries in box 14 that are treated a employer contributions are NOT eligible for the credit</a:t>
            </a:r>
            <a:endParaRPr/>
          </a:p>
        </p:txBody>
      </p:sp>
      <p:sp>
        <p:nvSpPr>
          <p:cNvPr id="1401" name="Google Shape;1401;p16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xEl>
                                              <p:pRg end="0" st="0"/>
                                            </p:txEl>
                                          </p:spTgt>
                                        </p:tgtEl>
                                        <p:attrNameLst>
                                          <p:attrName>style.visibility</p:attrName>
                                        </p:attrNameLst>
                                      </p:cBhvr>
                                      <p:to>
                                        <p:strVal val="visible"/>
                                      </p:to>
                                    </p:set>
                                    <p:animEffect filter="fade" transition="in">
                                      <p:cBhvr>
                                        <p:cTn dur="500"/>
                                        <p:tgtEl>
                                          <p:spTgt spid="13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xEl>
                                              <p:pRg end="1" st="1"/>
                                            </p:txEl>
                                          </p:spTgt>
                                        </p:tgtEl>
                                        <p:attrNameLst>
                                          <p:attrName>style.visibility</p:attrName>
                                        </p:attrNameLst>
                                      </p:cBhvr>
                                      <p:to>
                                        <p:strVal val="visible"/>
                                      </p:to>
                                    </p:set>
                                    <p:animEffect filter="fade" transition="in">
                                      <p:cBhvr>
                                        <p:cTn dur="500"/>
                                        <p:tgtEl>
                                          <p:spTgt spid="13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xEl>
                                              <p:pRg end="2" st="2"/>
                                            </p:txEl>
                                          </p:spTgt>
                                        </p:tgtEl>
                                        <p:attrNameLst>
                                          <p:attrName>style.visibility</p:attrName>
                                        </p:attrNameLst>
                                      </p:cBhvr>
                                      <p:to>
                                        <p:strVal val="visible"/>
                                      </p:to>
                                    </p:set>
                                    <p:animEffect filter="fade" transition="in">
                                      <p:cBhvr>
                                        <p:cTn dur="500"/>
                                        <p:tgtEl>
                                          <p:spTgt spid="13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500"/>
                                        <p:tgtEl>
                                          <p:spTgt spid="1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6" name="Shape 1406"/>
        <p:cNvGrpSpPr/>
        <p:nvPr/>
      </p:nvGrpSpPr>
      <p:grpSpPr>
        <a:xfrm>
          <a:off x="0" y="0"/>
          <a:ext cx="0" cy="0"/>
          <a:chOff x="0" y="0"/>
          <a:chExt cx="0" cy="0"/>
        </a:xfrm>
      </p:grpSpPr>
      <p:sp>
        <p:nvSpPr>
          <p:cNvPr id="1407" name="Google Shape;1407;p1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Retirement Savings Contributions Credit: Eligible Contributions</a:t>
            </a:r>
            <a:endParaRPr b="1" i="0" sz="4800" u="none" cap="none" strike="noStrike">
              <a:solidFill>
                <a:schemeClr val="dk2"/>
              </a:solidFill>
              <a:latin typeface="Questrial"/>
              <a:ea typeface="Questrial"/>
              <a:cs typeface="Questrial"/>
              <a:sym typeface="Questrial"/>
            </a:endParaRPr>
          </a:p>
        </p:txBody>
      </p:sp>
      <p:sp>
        <p:nvSpPr>
          <p:cNvPr id="1408" name="Google Shape;1408;p169"/>
          <p:cNvSpPr txBox="1"/>
          <p:nvPr>
            <p:ph idx="1" type="body"/>
          </p:nvPr>
        </p:nvSpPr>
        <p:spPr>
          <a:xfrm>
            <a:off x="609600" y="1807028"/>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Some retirement distributions reduce the eligible contributions for the credit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In addition to retirement distributions made during the current tax year, the taxpayer must also reduce eligible contributions for distributions taken during the previous two tax years</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409" name="Google Shape;1409;p16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8">
                                            <p:txEl>
                                              <p:pRg end="0" st="0"/>
                                            </p:txEl>
                                          </p:spTgt>
                                        </p:tgtEl>
                                        <p:attrNameLst>
                                          <p:attrName>style.visibility</p:attrName>
                                        </p:attrNameLst>
                                      </p:cBhvr>
                                      <p:to>
                                        <p:strVal val="visible"/>
                                      </p:to>
                                    </p:set>
                                    <p:animEffect filter="fade" transition="in">
                                      <p:cBhvr>
                                        <p:cTn dur="500"/>
                                        <p:tgtEl>
                                          <p:spTgt spid="1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8">
                                            <p:txEl>
                                              <p:pRg end="1" st="1"/>
                                            </p:txEl>
                                          </p:spTgt>
                                        </p:tgtEl>
                                        <p:attrNameLst>
                                          <p:attrName>style.visibility</p:attrName>
                                        </p:attrNameLst>
                                      </p:cBhvr>
                                      <p:to>
                                        <p:strVal val="visible"/>
                                      </p:to>
                                    </p:set>
                                    <p:animEffect filter="fade" transition="in">
                                      <p:cBhvr>
                                        <p:cTn dur="500"/>
                                        <p:tgtEl>
                                          <p:spTgt spid="14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8">
                                            <p:txEl>
                                              <p:pRg end="2" st="2"/>
                                            </p:txEl>
                                          </p:spTgt>
                                        </p:tgtEl>
                                        <p:attrNameLst>
                                          <p:attrName>style.visibility</p:attrName>
                                        </p:attrNameLst>
                                      </p:cBhvr>
                                      <p:to>
                                        <p:strVal val="visible"/>
                                      </p:to>
                                    </p:set>
                                    <p:animEffect filter="fade" transition="in">
                                      <p:cBhvr>
                                        <p:cTn dur="500"/>
                                        <p:tgtEl>
                                          <p:spTgt spid="140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3" name="Shape 1413"/>
        <p:cNvGrpSpPr/>
        <p:nvPr/>
      </p:nvGrpSpPr>
      <p:grpSpPr>
        <a:xfrm>
          <a:off x="0" y="0"/>
          <a:ext cx="0" cy="0"/>
          <a:chOff x="0" y="0"/>
          <a:chExt cx="0" cy="0"/>
        </a:xfrm>
      </p:grpSpPr>
      <p:sp>
        <p:nvSpPr>
          <p:cNvPr id="1414" name="Google Shape;1414;p1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endParaRPr/>
          </a:p>
        </p:txBody>
      </p:sp>
      <p:sp>
        <p:nvSpPr>
          <p:cNvPr id="1415" name="Google Shape;1415;p17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114300" marR="0" rtl="0" algn="ctr">
              <a:spcBef>
                <a:spcPts val="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Bob, age 48, contributed $600 to an IRA during the tax year.  During the year, he worked full-time and had an AGI of $24,000.  He is not a student.  Is Bob eligible to claim the Retirement Savings Contribution Credit?</a:t>
            </a:r>
            <a:endParaRPr/>
          </a:p>
        </p:txBody>
      </p:sp>
      <p:sp>
        <p:nvSpPr>
          <p:cNvPr id="1416" name="Google Shape;1416;p17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5">
                                            <p:txEl>
                                              <p:pRg end="0" st="0"/>
                                            </p:txEl>
                                          </p:spTgt>
                                        </p:tgtEl>
                                        <p:attrNameLst>
                                          <p:attrName>style.visibility</p:attrName>
                                        </p:attrNameLst>
                                      </p:cBhvr>
                                      <p:to>
                                        <p:strVal val="visible"/>
                                      </p:to>
                                    </p:set>
                                    <p:animEffect filter="fade" transition="in">
                                      <p:cBhvr>
                                        <p:cTn dur="500"/>
                                        <p:tgtEl>
                                          <p:spTgt spid="141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0" name="Shape 1420"/>
        <p:cNvGrpSpPr/>
        <p:nvPr/>
      </p:nvGrpSpPr>
      <p:grpSpPr>
        <a:xfrm>
          <a:off x="0" y="0"/>
          <a:ext cx="0" cy="0"/>
          <a:chOff x="0" y="0"/>
          <a:chExt cx="0" cy="0"/>
        </a:xfrm>
      </p:grpSpPr>
      <p:sp>
        <p:nvSpPr>
          <p:cNvPr id="1421" name="Google Shape;1421;p1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 Answer</a:t>
            </a:r>
            <a:endParaRPr/>
          </a:p>
        </p:txBody>
      </p:sp>
      <p:sp>
        <p:nvSpPr>
          <p:cNvPr id="1422" name="Google Shape;1422;p171"/>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114300" marR="0" rtl="0" algn="ctr">
              <a:spcBef>
                <a:spcPts val="0"/>
              </a:spcBef>
              <a:spcAft>
                <a:spcPts val="0"/>
              </a:spcAft>
              <a:buClr>
                <a:schemeClr val="dk1"/>
              </a:buClr>
              <a:buFont typeface="Noto Sans Symbols"/>
              <a:buNone/>
            </a:pPr>
            <a:r>
              <a:t/>
            </a:r>
            <a:endParaRPr b="1" i="0" sz="4000" u="none" cap="none" strike="noStrike">
              <a:solidFill>
                <a:srgbClr val="CA8F0C"/>
              </a:solidFill>
              <a:latin typeface="Questrial"/>
              <a:ea typeface="Questrial"/>
              <a:cs typeface="Questrial"/>
              <a:sym typeface="Questrial"/>
            </a:endParaRPr>
          </a:p>
          <a:p>
            <a:pPr indent="0" lvl="0" marL="11430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 Bob contributed to an IRA, meets the age and AGI limits, is not a dependent and is not a full-time student.</a:t>
            </a:r>
            <a:endParaRPr/>
          </a:p>
          <a:p>
            <a:pPr indent="-88900" lvl="0" marL="342900" marR="0" rtl="0" algn="l">
              <a:spcBef>
                <a:spcPts val="800"/>
              </a:spcBef>
              <a:spcAft>
                <a:spcPts val="0"/>
              </a:spcAft>
              <a:buClr>
                <a:schemeClr val="dk1"/>
              </a:buClr>
              <a:buSzPts val="4000"/>
              <a:buFont typeface="Noto Sans Symbols"/>
              <a:buNone/>
            </a:pPr>
            <a:r>
              <a:t/>
            </a:r>
            <a:endParaRPr b="1" i="0" sz="4000" u="none" cap="none" strike="noStrike">
              <a:solidFill>
                <a:srgbClr val="CA8F0C"/>
              </a:solidFill>
              <a:latin typeface="Questrial"/>
              <a:ea typeface="Questrial"/>
              <a:cs typeface="Questrial"/>
              <a:sym typeface="Questrial"/>
            </a:endParaRPr>
          </a:p>
        </p:txBody>
      </p:sp>
      <p:sp>
        <p:nvSpPr>
          <p:cNvPr id="1423" name="Google Shape;1423;p17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8" name="Shape 1428"/>
        <p:cNvGrpSpPr/>
        <p:nvPr/>
      </p:nvGrpSpPr>
      <p:grpSpPr>
        <a:xfrm>
          <a:off x="0" y="0"/>
          <a:ext cx="0" cy="0"/>
          <a:chOff x="0" y="0"/>
          <a:chExt cx="0" cy="0"/>
        </a:xfrm>
      </p:grpSpPr>
      <p:sp>
        <p:nvSpPr>
          <p:cNvPr id="1429" name="Google Shape;1429;p1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Tax Credit</a:t>
            </a:r>
            <a:endParaRPr/>
          </a:p>
        </p:txBody>
      </p:sp>
      <p:sp>
        <p:nvSpPr>
          <p:cNvPr id="1430" name="Google Shape;1430;p172"/>
          <p:cNvSpPr txBox="1"/>
          <p:nvPr>
            <p:ph idx="1" type="body"/>
          </p:nvPr>
        </p:nvSpPr>
        <p:spPr>
          <a:xfrm>
            <a:off x="609600" y="1600203"/>
            <a:ext cx="10972800" cy="4155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Reduces tax liability to zero</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 will receive the remainder of the credit value as a refund. </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Earned Income Tax Credit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Additional Child Tax Credit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American Opportunity Education Credit</a:t>
            </a:r>
            <a:endParaRPr b="1" i="0" sz="2800" u="none" cap="none" strike="noStrike">
              <a:solidFill>
                <a:srgbClr val="FF6600"/>
              </a:solidFill>
              <a:latin typeface="Questrial"/>
              <a:ea typeface="Questrial"/>
              <a:cs typeface="Questrial"/>
              <a:sym typeface="Questrial"/>
            </a:endParaRPr>
          </a:p>
        </p:txBody>
      </p:sp>
      <p:sp>
        <p:nvSpPr>
          <p:cNvPr id="1431" name="Google Shape;1431;p17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xEl>
                                              <p:pRg end="0" st="0"/>
                                            </p:txEl>
                                          </p:spTgt>
                                        </p:tgtEl>
                                        <p:attrNameLst>
                                          <p:attrName>style.visibility</p:attrName>
                                        </p:attrNameLst>
                                      </p:cBhvr>
                                      <p:to>
                                        <p:strVal val="visible"/>
                                      </p:to>
                                    </p:set>
                                    <p:animEffect filter="fade" transition="in">
                                      <p:cBhvr>
                                        <p:cTn dur="500"/>
                                        <p:tgtEl>
                                          <p:spTgt spid="1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xEl>
                                              <p:pRg end="1" st="1"/>
                                            </p:txEl>
                                          </p:spTgt>
                                        </p:tgtEl>
                                        <p:attrNameLst>
                                          <p:attrName>style.visibility</p:attrName>
                                        </p:attrNameLst>
                                      </p:cBhvr>
                                      <p:to>
                                        <p:strVal val="visible"/>
                                      </p:to>
                                    </p:set>
                                    <p:animEffect filter="fade" transition="in">
                                      <p:cBhvr>
                                        <p:cTn dur="500"/>
                                        <p:tgtEl>
                                          <p:spTgt spid="14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xEl>
                                              <p:pRg end="2" st="2"/>
                                            </p:txEl>
                                          </p:spTgt>
                                        </p:tgtEl>
                                        <p:attrNameLst>
                                          <p:attrName>style.visibility</p:attrName>
                                        </p:attrNameLst>
                                      </p:cBhvr>
                                      <p:to>
                                        <p:strVal val="visible"/>
                                      </p:to>
                                    </p:set>
                                    <p:animEffect filter="fade" transition="in">
                                      <p:cBhvr>
                                        <p:cTn dur="500"/>
                                        <p:tgtEl>
                                          <p:spTgt spid="14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xEl>
                                              <p:pRg end="3" st="3"/>
                                            </p:txEl>
                                          </p:spTgt>
                                        </p:tgtEl>
                                        <p:attrNameLst>
                                          <p:attrName>style.visibility</p:attrName>
                                        </p:attrNameLst>
                                      </p:cBhvr>
                                      <p:to>
                                        <p:strVal val="visible"/>
                                      </p:to>
                                    </p:set>
                                    <p:animEffect filter="fade" transition="in">
                                      <p:cBhvr>
                                        <p:cTn dur="500"/>
                                        <p:tgtEl>
                                          <p:spTgt spid="14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xEl>
                                              <p:pRg end="4" st="4"/>
                                            </p:txEl>
                                          </p:spTgt>
                                        </p:tgtEl>
                                        <p:attrNameLst>
                                          <p:attrName>style.visibility</p:attrName>
                                        </p:attrNameLst>
                                      </p:cBhvr>
                                      <p:to>
                                        <p:strVal val="visible"/>
                                      </p:to>
                                    </p:set>
                                    <p:animEffect filter="fade" transition="in">
                                      <p:cBhvr>
                                        <p:cTn dur="500"/>
                                        <p:tgtEl>
                                          <p:spTgt spid="14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6" name="Shape 1436"/>
        <p:cNvGrpSpPr/>
        <p:nvPr/>
      </p:nvGrpSpPr>
      <p:grpSpPr>
        <a:xfrm>
          <a:off x="0" y="0"/>
          <a:ext cx="0" cy="0"/>
          <a:chOff x="0" y="0"/>
          <a:chExt cx="0" cy="0"/>
        </a:xfrm>
      </p:grpSpPr>
      <p:sp>
        <p:nvSpPr>
          <p:cNvPr id="1437" name="Google Shape;1437;p173"/>
          <p:cNvSpPr txBox="1"/>
          <p:nvPr>
            <p:ph type="title"/>
          </p:nvPr>
        </p:nvSpPr>
        <p:spPr>
          <a:xfrm>
            <a:off x="609600" y="17646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Tax Credit</a:t>
            </a:r>
            <a:endParaRPr/>
          </a:p>
        </p:txBody>
      </p:sp>
      <p:sp>
        <p:nvSpPr>
          <p:cNvPr id="1438" name="Google Shape;1438;p173"/>
          <p:cNvSpPr txBox="1"/>
          <p:nvPr>
            <p:ph idx="1" type="body"/>
          </p:nvPr>
        </p:nvSpPr>
        <p:spPr>
          <a:xfrm>
            <a:off x="609600" y="1215778"/>
            <a:ext cx="10972800" cy="4155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Let’s look at the I/I form:</a:t>
            </a:r>
            <a:endParaRPr b="1" i="0" sz="2800" u="none" cap="none" strike="noStrike">
              <a:solidFill>
                <a:srgbClr val="FF6600"/>
              </a:solidFill>
              <a:latin typeface="Questrial"/>
              <a:ea typeface="Questrial"/>
              <a:cs typeface="Questrial"/>
              <a:sym typeface="Questrial"/>
            </a:endParaRPr>
          </a:p>
        </p:txBody>
      </p:sp>
      <p:sp>
        <p:nvSpPr>
          <p:cNvPr id="1439" name="Google Shape;1439;p173"/>
          <p:cNvSpPr/>
          <p:nvPr/>
        </p:nvSpPr>
        <p:spPr>
          <a:xfrm>
            <a:off x="532700" y="4680242"/>
            <a:ext cx="10972800" cy="20406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chemeClr val="lt1"/>
                </a:solidFill>
                <a:latin typeface="Questrial"/>
                <a:ea typeface="Questrial"/>
                <a:cs typeface="Questrial"/>
                <a:sym typeface="Questrial"/>
              </a:rPr>
              <a:t>We’ll talk more about these credits later, but if the taxpayer has education expenses, it should be marked correctly on the I/I form. The Additional Child Tax Credit and Earned Income Credit are calculated automatically in the software.</a:t>
            </a:r>
            <a:endParaRPr sz="3000"/>
          </a:p>
        </p:txBody>
      </p:sp>
      <p:sp>
        <p:nvSpPr>
          <p:cNvPr id="1440" name="Google Shape;1440;p17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441" name="Google Shape;1441;p173"/>
          <p:cNvPicPr preferRelativeResize="0"/>
          <p:nvPr/>
        </p:nvPicPr>
        <p:blipFill>
          <a:blip r:embed="rId3">
            <a:alphaModFix/>
          </a:blip>
          <a:stretch>
            <a:fillRect/>
          </a:stretch>
        </p:blipFill>
        <p:spPr>
          <a:xfrm>
            <a:off x="76200" y="2157575"/>
            <a:ext cx="12039600" cy="2271402"/>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0" st="0"/>
                                            </p:txEl>
                                          </p:spTgt>
                                        </p:tgtEl>
                                        <p:attrNameLst>
                                          <p:attrName>style.visibility</p:attrName>
                                        </p:attrNameLst>
                                      </p:cBhvr>
                                      <p:to>
                                        <p:strVal val="visible"/>
                                      </p:to>
                                    </p:set>
                                    <p:animEffect filter="fade" transition="in">
                                      <p:cBhvr>
                                        <p:cTn dur="500"/>
                                        <p:tgtEl>
                                          <p:spTgt spid="14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6" name="Shape 1446"/>
        <p:cNvGrpSpPr/>
        <p:nvPr/>
      </p:nvGrpSpPr>
      <p:grpSpPr>
        <a:xfrm>
          <a:off x="0" y="0"/>
          <a:ext cx="0" cy="0"/>
          <a:chOff x="0" y="0"/>
          <a:chExt cx="0" cy="0"/>
        </a:xfrm>
      </p:grpSpPr>
      <p:sp>
        <p:nvSpPr>
          <p:cNvPr id="1447" name="Google Shape;1447;p174"/>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Refundable Tax Credit</a:t>
            </a:r>
            <a:endParaRPr/>
          </a:p>
        </p:txBody>
      </p:sp>
      <p:sp>
        <p:nvSpPr>
          <p:cNvPr id="1448" name="Google Shape;1448;p174"/>
          <p:cNvSpPr txBox="1"/>
          <p:nvPr>
            <p:ph idx="1" type="body"/>
          </p:nvPr>
        </p:nvSpPr>
        <p:spPr>
          <a:xfrm>
            <a:off x="156825" y="782225"/>
            <a:ext cx="5029800" cy="4155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4000"/>
              <a:buFont typeface="Noto Sans Symbols"/>
              <a:buChar char="➢"/>
            </a:pPr>
            <a:r>
              <a:rPr lang="en-US"/>
              <a:t>Let’s look at the scope of service chart!</a:t>
            </a:r>
            <a:endParaRPr/>
          </a:p>
          <a:p>
            <a:pPr indent="-342900" lvl="0" marL="342900" rtl="0" algn="l">
              <a:spcBef>
                <a:spcPts val="0"/>
              </a:spcBef>
              <a:spcAft>
                <a:spcPts val="0"/>
              </a:spcAft>
              <a:buClr>
                <a:schemeClr val="dk1"/>
              </a:buClr>
              <a:buSzPts val="4000"/>
              <a:buFont typeface="Noto Sans Symbols"/>
              <a:buChar char="➢"/>
            </a:pPr>
            <a:r>
              <a:rPr lang="en-US" sz="3600"/>
              <a:t>If a credit is out of scope for you, just   set it aside for your site coordinator and make a note on the I/I supplement form.</a:t>
            </a:r>
            <a:endParaRPr/>
          </a:p>
        </p:txBody>
      </p:sp>
      <p:sp>
        <p:nvSpPr>
          <p:cNvPr id="1449" name="Google Shape;1449;p17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450" name="Google Shape;1450;p174"/>
          <p:cNvPicPr preferRelativeResize="0"/>
          <p:nvPr/>
        </p:nvPicPr>
        <p:blipFill>
          <a:blip r:embed="rId3">
            <a:alphaModFix/>
          </a:blip>
          <a:stretch>
            <a:fillRect/>
          </a:stretch>
        </p:blipFill>
        <p:spPr>
          <a:xfrm>
            <a:off x="4943050" y="1737350"/>
            <a:ext cx="7096550" cy="3063250"/>
          </a:xfrm>
          <a:prstGeom prst="rect">
            <a:avLst/>
          </a:prstGeom>
          <a:noFill/>
          <a:ln cap="flat" cmpd="sng" w="19050">
            <a:solidFill>
              <a:schemeClr val="dk2"/>
            </a:solidFill>
            <a:prstDash val="solid"/>
            <a:round/>
            <a:headEnd len="sm" w="sm" type="none"/>
            <a:tailEnd len="sm" w="sm" type="none"/>
          </a:ln>
        </p:spPr>
      </p:pic>
      <p:pic>
        <p:nvPicPr>
          <p:cNvPr id="1451" name="Google Shape;1451;p174"/>
          <p:cNvPicPr preferRelativeResize="0"/>
          <p:nvPr/>
        </p:nvPicPr>
        <p:blipFill>
          <a:blip r:embed="rId4">
            <a:alphaModFix/>
          </a:blip>
          <a:stretch>
            <a:fillRect/>
          </a:stretch>
        </p:blipFill>
        <p:spPr>
          <a:xfrm>
            <a:off x="4815850" y="1256050"/>
            <a:ext cx="7223751" cy="4813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0" st="0"/>
                                            </p:txEl>
                                          </p:spTgt>
                                        </p:tgtEl>
                                        <p:attrNameLst>
                                          <p:attrName>style.visibility</p:attrName>
                                        </p:attrNameLst>
                                      </p:cBhvr>
                                      <p:to>
                                        <p:strVal val="visible"/>
                                      </p:to>
                                    </p:set>
                                    <p:animEffect filter="fade" transition="in">
                                      <p:cBhvr>
                                        <p:cTn dur="500"/>
                                        <p:tgtEl>
                                          <p:spTgt spid="14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xEl>
                                              <p:pRg end="1" st="1"/>
                                            </p:txEl>
                                          </p:spTgt>
                                        </p:tgtEl>
                                        <p:attrNameLst>
                                          <p:attrName>style.visibility</p:attrName>
                                        </p:attrNameLst>
                                      </p:cBhvr>
                                      <p:to>
                                        <p:strVal val="visible"/>
                                      </p:to>
                                    </p:set>
                                    <p:animEffect filter="fade" transition="in">
                                      <p:cBhvr>
                                        <p:cTn dur="500"/>
                                        <p:tgtEl>
                                          <p:spTgt spid="14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5" name="Shape 1455"/>
        <p:cNvGrpSpPr/>
        <p:nvPr/>
      </p:nvGrpSpPr>
      <p:grpSpPr>
        <a:xfrm>
          <a:off x="0" y="0"/>
          <a:ext cx="0" cy="0"/>
          <a:chOff x="0" y="0"/>
          <a:chExt cx="0" cy="0"/>
        </a:xfrm>
      </p:grpSpPr>
      <p:sp>
        <p:nvSpPr>
          <p:cNvPr id="1456" name="Google Shape;1456;p1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a:t>
            </a:r>
            <a:endParaRPr/>
          </a:p>
        </p:txBody>
      </p:sp>
      <p:sp>
        <p:nvSpPr>
          <p:cNvPr id="1457" name="Google Shape;1457;p175"/>
          <p:cNvSpPr txBox="1"/>
          <p:nvPr>
            <p:ph idx="1" type="body"/>
          </p:nvPr>
        </p:nvSpPr>
        <p:spPr>
          <a:xfrm>
            <a:off x="609600" y="14176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0" i="1" lang="en-US" sz="4000" u="none" cap="none" strike="noStrike">
                <a:solidFill>
                  <a:schemeClr val="accent2"/>
                </a:solidFill>
                <a:latin typeface="Questrial"/>
                <a:ea typeface="Questrial"/>
                <a:cs typeface="Questrial"/>
                <a:sym typeface="Questrial"/>
              </a:rPr>
              <a:t>Child Tax Credit </a:t>
            </a:r>
            <a:r>
              <a:rPr b="0" i="1" lang="en-US" sz="4000" u="none" cap="none" strike="noStrike">
                <a:solidFill>
                  <a:schemeClr val="dk1"/>
                </a:solidFill>
                <a:latin typeface="Questrial"/>
                <a:ea typeface="Questrial"/>
                <a:cs typeface="Questrial"/>
                <a:sym typeface="Questrial"/>
              </a:rPr>
              <a:t>is </a:t>
            </a:r>
            <a:r>
              <a:rPr b="0" i="0" lang="en-US" sz="4000" u="none" cap="none" strike="noStrike">
                <a:solidFill>
                  <a:schemeClr val="dk1"/>
                </a:solidFill>
                <a:latin typeface="Questrial"/>
                <a:ea typeface="Questrial"/>
                <a:cs typeface="Questrial"/>
                <a:sym typeface="Questrial"/>
              </a:rPr>
              <a:t>intended to reduce the tax liability owed by the taxpayer, therefore, this part of the credit is </a:t>
            </a:r>
            <a:r>
              <a:rPr b="1" i="0" lang="en-US" sz="4000" u="none" cap="none" strike="noStrike">
                <a:solidFill>
                  <a:schemeClr val="dk1"/>
                </a:solidFill>
                <a:latin typeface="Questrial"/>
                <a:ea typeface="Questrial"/>
                <a:cs typeface="Questrial"/>
                <a:sym typeface="Questrial"/>
              </a:rPr>
              <a:t>nonrefundable</a:t>
            </a:r>
            <a:endParaRPr b="0"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However, the taxpayers may be able to take the </a:t>
            </a:r>
            <a:r>
              <a:rPr b="0" i="1" lang="en-US" sz="4000" u="none" cap="none" strike="noStrike">
                <a:solidFill>
                  <a:schemeClr val="accent2"/>
                </a:solidFill>
                <a:latin typeface="Questrial"/>
                <a:ea typeface="Questrial"/>
                <a:cs typeface="Questrial"/>
                <a:sym typeface="Questrial"/>
              </a:rPr>
              <a:t>Additional Child Tax Credit</a:t>
            </a:r>
            <a:r>
              <a:rPr b="0" i="0" lang="en-US" sz="4000" u="none" cap="none" strike="noStrike">
                <a:solidFill>
                  <a:schemeClr val="dk1"/>
                </a:solidFill>
                <a:latin typeface="Questrial"/>
                <a:ea typeface="Questrial"/>
                <a:cs typeface="Questrial"/>
                <a:sym typeface="Questrial"/>
              </a:rPr>
              <a:t>, which is </a:t>
            </a:r>
            <a:r>
              <a:rPr b="1" i="0" lang="en-US" sz="4000" u="none" cap="none" strike="noStrike">
                <a:solidFill>
                  <a:schemeClr val="dk1"/>
                </a:solidFill>
                <a:latin typeface="Questrial"/>
                <a:ea typeface="Questrial"/>
                <a:cs typeface="Questrial"/>
                <a:sym typeface="Questrial"/>
              </a:rPr>
              <a:t>refundable</a:t>
            </a:r>
            <a:endParaRPr/>
          </a:p>
        </p:txBody>
      </p:sp>
      <p:sp>
        <p:nvSpPr>
          <p:cNvPr id="1458" name="Google Shape;1458;p17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459" name="Google Shape;1459;p175"/>
          <p:cNvSpPr txBox="1"/>
          <p:nvPr>
            <p:ph idx="1" type="body"/>
          </p:nvPr>
        </p:nvSpPr>
        <p:spPr>
          <a:xfrm>
            <a:off x="609600" y="5422925"/>
            <a:ext cx="10972800" cy="1238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rtl="0" algn="ctr">
              <a:lnSpc>
                <a:spcPct val="90000"/>
              </a:lnSpc>
              <a:spcBef>
                <a:spcPts val="800"/>
              </a:spcBef>
              <a:spcAft>
                <a:spcPts val="0"/>
              </a:spcAft>
              <a:buNone/>
            </a:pPr>
            <a:r>
              <a:rPr b="1" i="1" lang="en-US" sz="3000">
                <a:solidFill>
                  <a:srgbClr val="000000"/>
                </a:solidFill>
              </a:rPr>
              <a:t>TaxSlayer automatically applies this credit to the tax return based on income and dependents</a:t>
            </a:r>
            <a:endParaRPr b="1" i="1" sz="3000">
              <a:solidFill>
                <a:srgbClr val="000000"/>
              </a:solidFill>
            </a:endParaRPr>
          </a:p>
          <a:p>
            <a:pPr indent="0" lvl="0" marL="0" marR="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7">
                                            <p:txEl>
                                              <p:pRg end="0" st="0"/>
                                            </p:txEl>
                                          </p:spTgt>
                                        </p:tgtEl>
                                        <p:attrNameLst>
                                          <p:attrName>style.visibility</p:attrName>
                                        </p:attrNameLst>
                                      </p:cBhvr>
                                      <p:to>
                                        <p:strVal val="visible"/>
                                      </p:to>
                                    </p:set>
                                    <p:animEffect filter="fade" transition="in">
                                      <p:cBhvr>
                                        <p:cTn dur="500"/>
                                        <p:tgtEl>
                                          <p:spTgt spid="1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7">
                                            <p:txEl>
                                              <p:pRg end="1" st="1"/>
                                            </p:txEl>
                                          </p:spTgt>
                                        </p:tgtEl>
                                        <p:attrNameLst>
                                          <p:attrName>style.visibility</p:attrName>
                                        </p:attrNameLst>
                                      </p:cBhvr>
                                      <p:to>
                                        <p:strVal val="visible"/>
                                      </p:to>
                                    </p:set>
                                    <p:animEffect filter="fade" transition="in">
                                      <p:cBhvr>
                                        <p:cTn dur="500"/>
                                        <p:tgtEl>
                                          <p:spTgt spid="145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4" name="Shape 1464"/>
        <p:cNvGrpSpPr/>
        <p:nvPr/>
      </p:nvGrpSpPr>
      <p:grpSpPr>
        <a:xfrm>
          <a:off x="0" y="0"/>
          <a:ext cx="0" cy="0"/>
          <a:chOff x="0" y="0"/>
          <a:chExt cx="0" cy="0"/>
        </a:xfrm>
      </p:grpSpPr>
      <p:sp>
        <p:nvSpPr>
          <p:cNvPr id="1465" name="Google Shape;1465;p1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a:t>
            </a:r>
            <a:endParaRPr/>
          </a:p>
        </p:txBody>
      </p:sp>
      <p:sp>
        <p:nvSpPr>
          <p:cNvPr id="1466" name="Google Shape;1466;p17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Refundable credit with a maximum of $1</a:t>
            </a:r>
            <a:r>
              <a:rPr lang="en-US"/>
              <a:t>4</a:t>
            </a:r>
            <a:r>
              <a:rPr b="0" i="0" lang="en-US" sz="4000" u="none" cap="none" strike="noStrike">
                <a:solidFill>
                  <a:schemeClr val="dk1"/>
                </a:solidFill>
                <a:latin typeface="Questrial"/>
                <a:ea typeface="Questrial"/>
                <a:cs typeface="Questrial"/>
                <a:sym typeface="Questrial"/>
              </a:rPr>
              <a:t>00 per child</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Amount claimed depends upon meeting general eligibility requirements as well as how much of the nonrefundable Child Tax Credit is claimed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Cannot claim more than $</a:t>
            </a:r>
            <a:r>
              <a:rPr lang="en-US"/>
              <a:t>2</a:t>
            </a:r>
            <a:r>
              <a:rPr b="0" i="0" lang="en-US" sz="3600" u="none" cap="none" strike="noStrike">
                <a:solidFill>
                  <a:schemeClr val="dk1"/>
                </a:solidFill>
                <a:latin typeface="Questrial"/>
                <a:ea typeface="Questrial"/>
                <a:cs typeface="Questrial"/>
                <a:sym typeface="Questrial"/>
              </a:rPr>
              <a:t>000 of CTC and additional CTC combined for one child</a:t>
            </a:r>
            <a:endParaRPr/>
          </a:p>
        </p:txBody>
      </p:sp>
      <p:sp>
        <p:nvSpPr>
          <p:cNvPr id="1467" name="Google Shape;1467;p17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6">
                                            <p:txEl>
                                              <p:pRg end="0" st="0"/>
                                            </p:txEl>
                                          </p:spTgt>
                                        </p:tgtEl>
                                        <p:attrNameLst>
                                          <p:attrName>style.visibility</p:attrName>
                                        </p:attrNameLst>
                                      </p:cBhvr>
                                      <p:to>
                                        <p:strVal val="visible"/>
                                      </p:to>
                                    </p:set>
                                    <p:animEffect filter="fade" transition="in">
                                      <p:cBhvr>
                                        <p:cTn dur="500"/>
                                        <p:tgtEl>
                                          <p:spTgt spid="14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6">
                                            <p:txEl>
                                              <p:pRg end="1" st="1"/>
                                            </p:txEl>
                                          </p:spTgt>
                                        </p:tgtEl>
                                        <p:attrNameLst>
                                          <p:attrName>style.visibility</p:attrName>
                                        </p:attrNameLst>
                                      </p:cBhvr>
                                      <p:to>
                                        <p:strVal val="visible"/>
                                      </p:to>
                                    </p:set>
                                    <p:animEffect filter="fade" transition="in">
                                      <p:cBhvr>
                                        <p:cTn dur="500"/>
                                        <p:tgtEl>
                                          <p:spTgt spid="14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6">
                                            <p:txEl>
                                              <p:pRg end="2" st="2"/>
                                            </p:txEl>
                                          </p:spTgt>
                                        </p:tgtEl>
                                        <p:attrNameLst>
                                          <p:attrName>style.visibility</p:attrName>
                                        </p:attrNameLst>
                                      </p:cBhvr>
                                      <p:to>
                                        <p:strVal val="visible"/>
                                      </p:to>
                                    </p:set>
                                    <p:animEffect filter="fade" transition="in">
                                      <p:cBhvr>
                                        <p:cTn dur="500"/>
                                        <p:tgtEl>
                                          <p:spTgt spid="146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2" name="Shape 1472"/>
        <p:cNvGrpSpPr/>
        <p:nvPr/>
      </p:nvGrpSpPr>
      <p:grpSpPr>
        <a:xfrm>
          <a:off x="0" y="0"/>
          <a:ext cx="0" cy="0"/>
          <a:chOff x="0" y="0"/>
          <a:chExt cx="0" cy="0"/>
        </a:xfrm>
      </p:grpSpPr>
      <p:sp>
        <p:nvSpPr>
          <p:cNvPr id="1473" name="Google Shape;1473;p1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Additional Child Tax Credit: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General Eligibility</a:t>
            </a:r>
            <a:endParaRPr b="1" i="0" sz="4800" u="none" cap="none" strike="noStrike">
              <a:solidFill>
                <a:schemeClr val="dk2"/>
              </a:solidFill>
              <a:latin typeface="Questrial"/>
              <a:ea typeface="Questrial"/>
              <a:cs typeface="Questrial"/>
              <a:sym typeface="Questrial"/>
            </a:endParaRPr>
          </a:p>
        </p:txBody>
      </p:sp>
      <p:sp>
        <p:nvSpPr>
          <p:cNvPr id="1474" name="Google Shape;1474;p177"/>
          <p:cNvSpPr txBox="1"/>
          <p:nvPr>
            <p:ph idx="1" type="body"/>
          </p:nvPr>
        </p:nvSpPr>
        <p:spPr>
          <a:xfrm>
            <a:off x="393300" y="1612338"/>
            <a:ext cx="114054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Meet all the requirement of the Child Tax Credit</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Under 17, U.S. citizen, dependent of taxpayer, qualifying relationship, child did not provide over ½ of own support, lived with taxpayer for more than ½ of year</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Must have $</a:t>
            </a:r>
            <a:r>
              <a:rPr lang="en-US"/>
              <a:t>2,500</a:t>
            </a:r>
            <a:r>
              <a:rPr b="0" i="0" lang="en-US" sz="4000" u="none" cap="none" strike="noStrike">
                <a:solidFill>
                  <a:schemeClr val="dk1"/>
                </a:solidFill>
                <a:latin typeface="Questrial"/>
                <a:ea typeface="Questrial"/>
                <a:cs typeface="Questrial"/>
                <a:sym typeface="Questrial"/>
              </a:rPr>
              <a:t> of taxable earned income</a:t>
            </a:r>
            <a:endParaRPr/>
          </a:p>
          <a:p>
            <a:pPr indent="-285750" lvl="1" marL="742950" marR="0" rtl="0" algn="l">
              <a:lnSpc>
                <a:spcPct val="90000"/>
              </a:lnSpc>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Exception</a:t>
            </a:r>
            <a:r>
              <a:rPr b="0" i="0" lang="en-US" sz="3600" u="none" cap="none" strike="noStrike">
                <a:solidFill>
                  <a:schemeClr val="dk1"/>
                </a:solidFill>
                <a:latin typeface="Questrial"/>
                <a:ea typeface="Questrial"/>
                <a:cs typeface="Questrial"/>
                <a:sym typeface="Questrial"/>
              </a:rPr>
              <a:t>: Taxpayers with three or more children may be eligible regardless of their income</a:t>
            </a:r>
            <a:endParaRPr/>
          </a:p>
        </p:txBody>
      </p:sp>
      <p:sp>
        <p:nvSpPr>
          <p:cNvPr id="1475" name="Google Shape;1475;p17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0" st="0"/>
                                            </p:txEl>
                                          </p:spTgt>
                                        </p:tgtEl>
                                        <p:attrNameLst>
                                          <p:attrName>style.visibility</p:attrName>
                                        </p:attrNameLst>
                                      </p:cBhvr>
                                      <p:to>
                                        <p:strVal val="visible"/>
                                      </p:to>
                                    </p:set>
                                    <p:animEffect filter="fade" transition="in">
                                      <p:cBhvr>
                                        <p:cTn dur="500"/>
                                        <p:tgtEl>
                                          <p:spTgt spid="1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1" st="1"/>
                                            </p:txEl>
                                          </p:spTgt>
                                        </p:tgtEl>
                                        <p:attrNameLst>
                                          <p:attrName>style.visibility</p:attrName>
                                        </p:attrNameLst>
                                      </p:cBhvr>
                                      <p:to>
                                        <p:strVal val="visible"/>
                                      </p:to>
                                    </p:set>
                                    <p:animEffect filter="fade" transition="in">
                                      <p:cBhvr>
                                        <p:cTn dur="500"/>
                                        <p:tgtEl>
                                          <p:spTgt spid="14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2" st="2"/>
                                            </p:txEl>
                                          </p:spTgt>
                                        </p:tgtEl>
                                        <p:attrNameLst>
                                          <p:attrName>style.visibility</p:attrName>
                                        </p:attrNameLst>
                                      </p:cBhvr>
                                      <p:to>
                                        <p:strVal val="visible"/>
                                      </p:to>
                                    </p:set>
                                    <p:animEffect filter="fade" transition="in">
                                      <p:cBhvr>
                                        <p:cTn dur="500"/>
                                        <p:tgtEl>
                                          <p:spTgt spid="14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xEl>
                                              <p:pRg end="3" st="3"/>
                                            </p:txEl>
                                          </p:spTgt>
                                        </p:tgtEl>
                                        <p:attrNameLst>
                                          <p:attrName>style.visibility</p:attrName>
                                        </p:attrNameLst>
                                      </p:cBhvr>
                                      <p:to>
                                        <p:strVal val="visible"/>
                                      </p:to>
                                    </p:set>
                                    <p:animEffect filter="fade" transition="in">
                                      <p:cBhvr>
                                        <p:cTn dur="500"/>
                                        <p:tgtEl>
                                          <p:spTgt spid="14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609600" y="809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79" name="Google Shape;179;p25"/>
          <p:cNvSpPr txBox="1"/>
          <p:nvPr>
            <p:ph idx="1" type="body"/>
          </p:nvPr>
        </p:nvSpPr>
        <p:spPr>
          <a:xfrm>
            <a:off x="177600" y="722704"/>
            <a:ext cx="10972800" cy="404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t/>
            </a:r>
            <a:endParaRPr sz="3600"/>
          </a:p>
          <a:p>
            <a:pPr indent="-317500" lvl="0" marL="342900" rtl="0" algn="l">
              <a:lnSpc>
                <a:spcPct val="90000"/>
              </a:lnSpc>
              <a:spcBef>
                <a:spcPts val="800"/>
              </a:spcBef>
              <a:spcAft>
                <a:spcPts val="0"/>
              </a:spcAft>
              <a:buClr>
                <a:schemeClr val="dk1"/>
              </a:buClr>
              <a:buSzPts val="3600"/>
              <a:buFont typeface="Noto Sans Symbols"/>
              <a:buChar char="➢"/>
            </a:pPr>
            <a:r>
              <a:rPr lang="en-US" sz="3600"/>
              <a:t>REVIEW pages 1-3 of I/I Form and ask clarifying questions:</a:t>
            </a:r>
            <a:endParaRPr sz="3600"/>
          </a:p>
          <a:p>
            <a:pPr indent="-285750" lvl="1" marL="742950" rtl="0" algn="l">
              <a:lnSpc>
                <a:spcPct val="90000"/>
              </a:lnSpc>
              <a:spcBef>
                <a:spcPts val="800"/>
              </a:spcBef>
              <a:spcAft>
                <a:spcPts val="0"/>
              </a:spcAft>
              <a:buClr>
                <a:schemeClr val="dk1"/>
              </a:buClr>
              <a:buSzPts val="3600"/>
              <a:buFont typeface="Arial"/>
              <a:buChar char="•"/>
            </a:pPr>
            <a:r>
              <a:rPr lang="en-US"/>
              <a:t>I see you marked that you are unmarried and have no one else living in your home?</a:t>
            </a:r>
            <a:endParaRPr/>
          </a:p>
          <a:p>
            <a:pPr indent="-285750" lvl="1" marL="742950" rtl="0" algn="l">
              <a:lnSpc>
                <a:spcPct val="90000"/>
              </a:lnSpc>
              <a:spcBef>
                <a:spcPts val="720"/>
              </a:spcBef>
              <a:spcAft>
                <a:spcPts val="0"/>
              </a:spcAft>
              <a:buClr>
                <a:schemeClr val="dk1"/>
              </a:buClr>
              <a:buSzPts val="3600"/>
              <a:buFont typeface="Arial"/>
              <a:buChar char="•"/>
            </a:pPr>
            <a:r>
              <a:rPr lang="en-US"/>
              <a:t>Collect necessary forms</a:t>
            </a:r>
            <a:endParaRPr/>
          </a:p>
          <a:p>
            <a:pPr indent="-285750" lvl="1" marL="742950" rtl="0" algn="l">
              <a:lnSpc>
                <a:spcPct val="90000"/>
              </a:lnSpc>
              <a:spcBef>
                <a:spcPts val="720"/>
              </a:spcBef>
              <a:spcAft>
                <a:spcPts val="0"/>
              </a:spcAft>
              <a:buClr>
                <a:schemeClr val="dk1"/>
              </a:buClr>
              <a:buSzPts val="3600"/>
              <a:buFont typeface="Arial"/>
              <a:buChar char="•"/>
            </a:pPr>
            <a:r>
              <a:rPr lang="en-US"/>
              <a:t>“Yes” or “No” answer for all questions on page 2</a:t>
            </a:r>
            <a:endParaRPr/>
          </a:p>
          <a:p>
            <a:pPr indent="0" lvl="0" marL="342900" rtl="0" algn="l">
              <a:lnSpc>
                <a:spcPct val="90000"/>
              </a:lnSpc>
              <a:spcBef>
                <a:spcPts val="800"/>
              </a:spcBef>
              <a:spcAft>
                <a:spcPts val="0"/>
              </a:spcAft>
              <a:buNone/>
            </a:pPr>
            <a:r>
              <a:t/>
            </a:r>
            <a:endParaRPr i="1"/>
          </a:p>
        </p:txBody>
      </p:sp>
      <p:sp>
        <p:nvSpPr>
          <p:cNvPr id="180" name="Google Shape;180;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0" name="Shape 1480"/>
        <p:cNvGrpSpPr/>
        <p:nvPr/>
      </p:nvGrpSpPr>
      <p:grpSpPr>
        <a:xfrm>
          <a:off x="0" y="0"/>
          <a:ext cx="0" cy="0"/>
          <a:chOff x="0" y="0"/>
          <a:chExt cx="0" cy="0"/>
        </a:xfrm>
      </p:grpSpPr>
      <p:sp>
        <p:nvSpPr>
          <p:cNvPr id="1481" name="Google Shape;1481;p1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a:t>
            </a:r>
            <a:endParaRPr/>
          </a:p>
        </p:txBody>
      </p:sp>
      <p:sp>
        <p:nvSpPr>
          <p:cNvPr id="1482" name="Google Shape;1482;p178"/>
          <p:cNvSpPr txBox="1"/>
          <p:nvPr>
            <p:ph idx="1" type="body"/>
          </p:nvPr>
        </p:nvSpPr>
        <p:spPr>
          <a:xfrm>
            <a:off x="609600" y="14853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Refundable tax credit for low-to-moderate income workers to encourage work, offset payroll and income taxes, and help meet basic need</a:t>
            </a:r>
            <a:endParaRPr/>
          </a:p>
        </p:txBody>
      </p:sp>
      <p:sp>
        <p:nvSpPr>
          <p:cNvPr id="1483" name="Google Shape;1483;p17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484" name="Google Shape;1484;p178"/>
          <p:cNvSpPr txBox="1"/>
          <p:nvPr>
            <p:ph idx="1" type="body"/>
          </p:nvPr>
        </p:nvSpPr>
        <p:spPr>
          <a:xfrm>
            <a:off x="609600" y="4094000"/>
            <a:ext cx="10972800" cy="2239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rtl="0" algn="ctr">
              <a:lnSpc>
                <a:spcPct val="90000"/>
              </a:lnSpc>
              <a:spcBef>
                <a:spcPts val="800"/>
              </a:spcBef>
              <a:spcAft>
                <a:spcPts val="0"/>
              </a:spcAft>
              <a:buNone/>
            </a:pPr>
            <a:r>
              <a:rPr b="1" i="1" lang="en-US" sz="4500">
                <a:solidFill>
                  <a:srgbClr val="000000"/>
                </a:solidFill>
              </a:rPr>
              <a:t>TaxSlayer automatically applies this credit to the tax return based on income and dependents</a:t>
            </a:r>
            <a:endParaRPr b="1" i="1" sz="4500">
              <a:solidFill>
                <a:srgbClr val="000000"/>
              </a:solidFill>
            </a:endParaRPr>
          </a:p>
          <a:p>
            <a:pPr indent="0" lvl="0" marL="0" marR="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2">
                                            <p:txEl>
                                              <p:pRg end="0" st="0"/>
                                            </p:txEl>
                                          </p:spTgt>
                                        </p:tgtEl>
                                        <p:attrNameLst>
                                          <p:attrName>style.visibility</p:attrName>
                                        </p:attrNameLst>
                                      </p:cBhvr>
                                      <p:to>
                                        <p:strVal val="visible"/>
                                      </p:to>
                                    </p:set>
                                    <p:animEffect filter="fade" transition="in">
                                      <p:cBhvr>
                                        <p:cTn dur="500"/>
                                        <p:tgtEl>
                                          <p:spTgt spid="14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9" name="Shape 1489"/>
        <p:cNvGrpSpPr/>
        <p:nvPr/>
      </p:nvGrpSpPr>
      <p:grpSpPr>
        <a:xfrm>
          <a:off x="0" y="0"/>
          <a:ext cx="0" cy="0"/>
          <a:chOff x="0" y="0"/>
          <a:chExt cx="0" cy="0"/>
        </a:xfrm>
      </p:grpSpPr>
      <p:sp>
        <p:nvSpPr>
          <p:cNvPr id="1490" name="Google Shape;1490;p179"/>
          <p:cNvSpPr txBox="1"/>
          <p:nvPr>
            <p:ph type="title"/>
          </p:nvPr>
        </p:nvSpPr>
        <p:spPr>
          <a:xfrm>
            <a:off x="609600" y="6426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a:t>
            </a:r>
            <a:endParaRPr/>
          </a:p>
        </p:txBody>
      </p:sp>
      <p:sp>
        <p:nvSpPr>
          <p:cNvPr id="1491" name="Google Shape;1491;p179"/>
          <p:cNvSpPr txBox="1"/>
          <p:nvPr>
            <p:ph idx="1" type="body"/>
          </p:nvPr>
        </p:nvSpPr>
        <p:spPr>
          <a:xfrm>
            <a:off x="436250" y="699978"/>
            <a:ext cx="10972800" cy="452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SzPts val="4000"/>
              <a:buChar char="➢"/>
            </a:pPr>
            <a:r>
              <a:rPr lang="en-US"/>
              <a:t>The rules for everyone are as follows:</a:t>
            </a:r>
            <a:endParaRPr/>
          </a:p>
          <a:p>
            <a:pPr indent="-285750" lvl="1" marL="742950" marR="0" rtl="0" algn="l">
              <a:lnSpc>
                <a:spcPct val="100000"/>
              </a:lnSpc>
              <a:spcBef>
                <a:spcPts val="0"/>
              </a:spcBef>
              <a:spcAft>
                <a:spcPts val="0"/>
              </a:spcAft>
              <a:buSzPts val="3200"/>
              <a:buChar char="•"/>
            </a:pPr>
            <a:r>
              <a:rPr lang="en-US" sz="4000"/>
              <a:t>Must have earned income (and AGI has limits)</a:t>
            </a:r>
            <a:endParaRPr sz="4000"/>
          </a:p>
          <a:p>
            <a:pPr indent="-285750" lvl="1" marL="742950" marR="0" rtl="0" algn="l">
              <a:lnSpc>
                <a:spcPct val="100000"/>
              </a:lnSpc>
              <a:spcBef>
                <a:spcPts val="0"/>
              </a:spcBef>
              <a:spcAft>
                <a:spcPts val="0"/>
              </a:spcAft>
              <a:buSzPts val="3200"/>
              <a:buChar char="•"/>
            </a:pPr>
            <a:r>
              <a:rPr lang="en-US" sz="4000"/>
              <a:t>Valid SSNs and U.S. citizens/resident aliens</a:t>
            </a:r>
            <a:endParaRPr sz="4000"/>
          </a:p>
          <a:p>
            <a:pPr indent="-285750" lvl="1" marL="742950" marR="0" rtl="0" algn="l">
              <a:lnSpc>
                <a:spcPct val="100000"/>
              </a:lnSpc>
              <a:spcBef>
                <a:spcPts val="0"/>
              </a:spcBef>
              <a:spcAft>
                <a:spcPts val="0"/>
              </a:spcAft>
              <a:buSzPts val="3200"/>
              <a:buChar char="•"/>
            </a:pPr>
            <a:r>
              <a:rPr lang="en-US" sz="4000"/>
              <a:t>Not MFS</a:t>
            </a:r>
            <a:endParaRPr sz="4000"/>
          </a:p>
          <a:p>
            <a:pPr indent="-285750" lvl="1" marL="742950" marR="0" rtl="0" algn="l">
              <a:lnSpc>
                <a:spcPct val="100000"/>
              </a:lnSpc>
              <a:spcBef>
                <a:spcPts val="0"/>
              </a:spcBef>
              <a:spcAft>
                <a:spcPts val="0"/>
              </a:spcAft>
              <a:buSzPts val="3200"/>
              <a:buChar char="•"/>
            </a:pPr>
            <a:r>
              <a:rPr lang="en-US" sz="4000"/>
              <a:t>No foreign earned income</a:t>
            </a:r>
            <a:endParaRPr sz="4000"/>
          </a:p>
          <a:p>
            <a:pPr indent="-285750" lvl="1" marL="742950" marR="0" rtl="0" algn="l">
              <a:lnSpc>
                <a:spcPct val="100000"/>
              </a:lnSpc>
              <a:spcBef>
                <a:spcPts val="0"/>
              </a:spcBef>
              <a:spcAft>
                <a:spcPts val="0"/>
              </a:spcAft>
              <a:buSzPts val="3200"/>
              <a:buChar char="•"/>
            </a:pPr>
            <a:r>
              <a:rPr lang="en-US" sz="4000"/>
              <a:t>Investment income less than $3,400</a:t>
            </a:r>
            <a:endParaRPr sz="4000"/>
          </a:p>
          <a:p>
            <a:pPr indent="-285750" lvl="1" marL="742950" marR="0" rtl="0" algn="l">
              <a:lnSpc>
                <a:spcPct val="100000"/>
              </a:lnSpc>
              <a:spcBef>
                <a:spcPts val="0"/>
              </a:spcBef>
              <a:spcAft>
                <a:spcPts val="0"/>
              </a:spcAft>
              <a:buSzPts val="3200"/>
              <a:buChar char="•"/>
            </a:pPr>
            <a:r>
              <a:rPr lang="en-US"/>
              <a:t>Taxpayer cannot be qualifying child of another person</a:t>
            </a:r>
            <a:endParaRPr/>
          </a:p>
        </p:txBody>
      </p:sp>
      <p:sp>
        <p:nvSpPr>
          <p:cNvPr id="1492" name="Google Shape;1492;p17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0" st="0"/>
                                            </p:txEl>
                                          </p:spTgt>
                                        </p:tgtEl>
                                        <p:attrNameLst>
                                          <p:attrName>style.visibility</p:attrName>
                                        </p:attrNameLst>
                                      </p:cBhvr>
                                      <p:to>
                                        <p:strVal val="visible"/>
                                      </p:to>
                                    </p:set>
                                    <p:animEffect filter="fade" transition="in">
                                      <p:cBhvr>
                                        <p:cTn dur="500"/>
                                        <p:tgtEl>
                                          <p:spTgt spid="14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1" st="1"/>
                                            </p:txEl>
                                          </p:spTgt>
                                        </p:tgtEl>
                                        <p:attrNameLst>
                                          <p:attrName>style.visibility</p:attrName>
                                        </p:attrNameLst>
                                      </p:cBhvr>
                                      <p:to>
                                        <p:strVal val="visible"/>
                                      </p:to>
                                    </p:set>
                                    <p:animEffect filter="fade" transition="in">
                                      <p:cBhvr>
                                        <p:cTn dur="500"/>
                                        <p:tgtEl>
                                          <p:spTgt spid="14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2" st="2"/>
                                            </p:txEl>
                                          </p:spTgt>
                                        </p:tgtEl>
                                        <p:attrNameLst>
                                          <p:attrName>style.visibility</p:attrName>
                                        </p:attrNameLst>
                                      </p:cBhvr>
                                      <p:to>
                                        <p:strVal val="visible"/>
                                      </p:to>
                                    </p:set>
                                    <p:animEffect filter="fade" transition="in">
                                      <p:cBhvr>
                                        <p:cTn dur="500"/>
                                        <p:tgtEl>
                                          <p:spTgt spid="14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3" st="3"/>
                                            </p:txEl>
                                          </p:spTgt>
                                        </p:tgtEl>
                                        <p:attrNameLst>
                                          <p:attrName>style.visibility</p:attrName>
                                        </p:attrNameLst>
                                      </p:cBhvr>
                                      <p:to>
                                        <p:strVal val="visible"/>
                                      </p:to>
                                    </p:set>
                                    <p:animEffect filter="fade" transition="in">
                                      <p:cBhvr>
                                        <p:cTn dur="500"/>
                                        <p:tgtEl>
                                          <p:spTgt spid="14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4" st="4"/>
                                            </p:txEl>
                                          </p:spTgt>
                                        </p:tgtEl>
                                        <p:attrNameLst>
                                          <p:attrName>style.visibility</p:attrName>
                                        </p:attrNameLst>
                                      </p:cBhvr>
                                      <p:to>
                                        <p:strVal val="visible"/>
                                      </p:to>
                                    </p:set>
                                    <p:animEffect filter="fade" transition="in">
                                      <p:cBhvr>
                                        <p:cTn dur="500"/>
                                        <p:tgtEl>
                                          <p:spTgt spid="14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5" st="5"/>
                                            </p:txEl>
                                          </p:spTgt>
                                        </p:tgtEl>
                                        <p:attrNameLst>
                                          <p:attrName>style.visibility</p:attrName>
                                        </p:attrNameLst>
                                      </p:cBhvr>
                                      <p:to>
                                        <p:strVal val="visible"/>
                                      </p:to>
                                    </p:set>
                                    <p:animEffect filter="fade" transition="in">
                                      <p:cBhvr>
                                        <p:cTn dur="500"/>
                                        <p:tgtEl>
                                          <p:spTgt spid="14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6" st="6"/>
                                            </p:txEl>
                                          </p:spTgt>
                                        </p:tgtEl>
                                        <p:attrNameLst>
                                          <p:attrName>style.visibility</p:attrName>
                                        </p:attrNameLst>
                                      </p:cBhvr>
                                      <p:to>
                                        <p:strVal val="visible"/>
                                      </p:to>
                                    </p:set>
                                    <p:animEffect filter="fade" transition="in">
                                      <p:cBhvr>
                                        <p:cTn dur="500"/>
                                        <p:tgtEl>
                                          <p:spTgt spid="14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1">
                                            <p:txEl>
                                              <p:pRg end="7" st="7"/>
                                            </p:txEl>
                                          </p:spTgt>
                                        </p:tgtEl>
                                        <p:attrNameLst>
                                          <p:attrName>style.visibility</p:attrName>
                                        </p:attrNameLst>
                                      </p:cBhvr>
                                      <p:to>
                                        <p:strVal val="visible"/>
                                      </p:to>
                                    </p:set>
                                    <p:animEffect filter="fade" transition="in">
                                      <p:cBhvr>
                                        <p:cTn dur="500"/>
                                        <p:tgtEl>
                                          <p:spTgt spid="149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6" name="Shape 1496"/>
        <p:cNvGrpSpPr/>
        <p:nvPr/>
      </p:nvGrpSpPr>
      <p:grpSpPr>
        <a:xfrm>
          <a:off x="0" y="0"/>
          <a:ext cx="0" cy="0"/>
          <a:chOff x="0" y="0"/>
          <a:chExt cx="0" cy="0"/>
        </a:xfrm>
      </p:grpSpPr>
      <p:sp>
        <p:nvSpPr>
          <p:cNvPr id="1497" name="Google Shape;1497;p1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endParaRPr b="1" i="0" sz="4800" u="none" cap="none" strike="noStrike">
              <a:solidFill>
                <a:schemeClr val="dk2"/>
              </a:solidFill>
              <a:latin typeface="Questrial"/>
              <a:ea typeface="Questrial"/>
              <a:cs typeface="Questrial"/>
              <a:sym typeface="Questrial"/>
            </a:endParaRPr>
          </a:p>
        </p:txBody>
      </p:sp>
      <p:sp>
        <p:nvSpPr>
          <p:cNvPr id="1498" name="Google Shape;1498;p180"/>
          <p:cNvSpPr txBox="1"/>
          <p:nvPr>
            <p:ph idx="1" type="body"/>
          </p:nvPr>
        </p:nvSpPr>
        <p:spPr>
          <a:xfrm>
            <a:off x="609600" y="18071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does NOT have a qualifying child:</a:t>
            </a:r>
            <a:endParaRP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Cannot be claimed as a dependent by another person</a:t>
            </a:r>
            <a:endParaRP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be at least 25 but under 65 on December 31</a:t>
            </a:r>
            <a:r>
              <a:rPr b="0" baseline="30000" i="0" lang="en-US" sz="3200" u="none" cap="none" strike="noStrike">
                <a:solidFill>
                  <a:schemeClr val="dk1"/>
                </a:solidFill>
                <a:latin typeface="Questrial"/>
                <a:ea typeface="Questrial"/>
                <a:cs typeface="Questrial"/>
                <a:sym typeface="Questrial"/>
              </a:rPr>
              <a:t>st</a:t>
            </a:r>
            <a:r>
              <a:rPr b="0" i="0" lang="en-US" sz="3200" u="none" cap="none" strike="noStrike">
                <a:solidFill>
                  <a:schemeClr val="dk1"/>
                </a:solidFill>
                <a:latin typeface="Questrial"/>
                <a:ea typeface="Questrial"/>
                <a:cs typeface="Questrial"/>
                <a:sym typeface="Questrial"/>
              </a:rPr>
              <a:t> of the tax year</a:t>
            </a:r>
            <a:endParaRP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have lived in the United States (and spouse, if MFJ) for more than ½ of the year</a:t>
            </a:r>
            <a:endParaRPr b="0" i="0" sz="3200" u="none" cap="none" strike="noStrike">
              <a:solidFill>
                <a:schemeClr val="dk1"/>
              </a:solidFill>
              <a:latin typeface="Questrial"/>
              <a:ea typeface="Questrial"/>
              <a:cs typeface="Questrial"/>
              <a:sym typeface="Questrial"/>
            </a:endParaRPr>
          </a:p>
          <a:p>
            <a:pPr indent="-285750" lvl="1" marL="742950" marR="0" rtl="0" algn="l">
              <a:spcBef>
                <a:spcPts val="640"/>
              </a:spcBef>
              <a:spcAft>
                <a:spcPts val="0"/>
              </a:spcAft>
              <a:buClr>
                <a:srgbClr val="FF0000"/>
              </a:buClr>
              <a:buSzPts val="3200"/>
              <a:buFont typeface="Arial"/>
              <a:buChar char="•"/>
            </a:pPr>
            <a:r>
              <a:rPr lang="en-US" sz="3200">
                <a:solidFill>
                  <a:srgbClr val="FF0000"/>
                </a:solidFill>
              </a:rPr>
              <a:t>cannot be MFS</a:t>
            </a:r>
            <a:endParaRPr sz="3200">
              <a:solidFill>
                <a:srgbClr val="FF0000"/>
              </a:solidFill>
            </a:endParaRPr>
          </a:p>
        </p:txBody>
      </p:sp>
      <p:sp>
        <p:nvSpPr>
          <p:cNvPr id="1499" name="Google Shape;1499;p18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xEl>
                                              <p:pRg end="0" st="0"/>
                                            </p:txEl>
                                          </p:spTgt>
                                        </p:tgtEl>
                                        <p:attrNameLst>
                                          <p:attrName>style.visibility</p:attrName>
                                        </p:attrNameLst>
                                      </p:cBhvr>
                                      <p:to>
                                        <p:strVal val="visible"/>
                                      </p:to>
                                    </p:set>
                                    <p:animEffect filter="fade" transition="in">
                                      <p:cBhvr>
                                        <p:cTn dur="500"/>
                                        <p:tgtEl>
                                          <p:spTgt spid="14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xEl>
                                              <p:pRg end="1" st="1"/>
                                            </p:txEl>
                                          </p:spTgt>
                                        </p:tgtEl>
                                        <p:attrNameLst>
                                          <p:attrName>style.visibility</p:attrName>
                                        </p:attrNameLst>
                                      </p:cBhvr>
                                      <p:to>
                                        <p:strVal val="visible"/>
                                      </p:to>
                                    </p:set>
                                    <p:animEffect filter="fade" transition="in">
                                      <p:cBhvr>
                                        <p:cTn dur="500"/>
                                        <p:tgtEl>
                                          <p:spTgt spid="14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xEl>
                                              <p:pRg end="2" st="2"/>
                                            </p:txEl>
                                          </p:spTgt>
                                        </p:tgtEl>
                                        <p:attrNameLst>
                                          <p:attrName>style.visibility</p:attrName>
                                        </p:attrNameLst>
                                      </p:cBhvr>
                                      <p:to>
                                        <p:strVal val="visible"/>
                                      </p:to>
                                    </p:set>
                                    <p:animEffect filter="fade" transition="in">
                                      <p:cBhvr>
                                        <p:cTn dur="500"/>
                                        <p:tgtEl>
                                          <p:spTgt spid="14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xEl>
                                              <p:pRg end="3" st="3"/>
                                            </p:txEl>
                                          </p:spTgt>
                                        </p:tgtEl>
                                        <p:attrNameLst>
                                          <p:attrName>style.visibility</p:attrName>
                                        </p:attrNameLst>
                                      </p:cBhvr>
                                      <p:to>
                                        <p:strVal val="visible"/>
                                      </p:to>
                                    </p:set>
                                    <p:animEffect filter="fade" transition="in">
                                      <p:cBhvr>
                                        <p:cTn dur="500"/>
                                        <p:tgtEl>
                                          <p:spTgt spid="14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xEl>
                                              <p:pRg end="4" st="4"/>
                                            </p:txEl>
                                          </p:spTgt>
                                        </p:tgtEl>
                                        <p:attrNameLst>
                                          <p:attrName>style.visibility</p:attrName>
                                        </p:attrNameLst>
                                      </p:cBhvr>
                                      <p:to>
                                        <p:strVal val="visible"/>
                                      </p:to>
                                    </p:set>
                                    <p:animEffect filter="fade" transition="in">
                                      <p:cBhvr>
                                        <p:cTn dur="500"/>
                                        <p:tgtEl>
                                          <p:spTgt spid="149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3" name="Shape 1503"/>
        <p:cNvGrpSpPr/>
        <p:nvPr/>
      </p:nvGrpSpPr>
      <p:grpSpPr>
        <a:xfrm>
          <a:off x="0" y="0"/>
          <a:ext cx="0" cy="0"/>
          <a:chOff x="0" y="0"/>
          <a:chExt cx="0" cy="0"/>
        </a:xfrm>
      </p:grpSpPr>
      <p:sp>
        <p:nvSpPr>
          <p:cNvPr id="1504" name="Google Shape;1504;p1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endParaRPr b="1" i="0" sz="4800" u="none" cap="none" strike="noStrike">
              <a:solidFill>
                <a:schemeClr val="dk2"/>
              </a:solidFill>
              <a:latin typeface="Questrial"/>
              <a:ea typeface="Questrial"/>
              <a:cs typeface="Questrial"/>
              <a:sym typeface="Questrial"/>
            </a:endParaRPr>
          </a:p>
        </p:txBody>
      </p:sp>
      <p:sp>
        <p:nvSpPr>
          <p:cNvPr id="1505" name="Google Shape;1505;p181"/>
          <p:cNvSpPr txBox="1"/>
          <p:nvPr>
            <p:ph idx="1" type="body"/>
          </p:nvPr>
        </p:nvSpPr>
        <p:spPr>
          <a:xfrm>
            <a:off x="609600" y="1829703"/>
            <a:ext cx="10972800" cy="485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has a qualifying child:</a:t>
            </a:r>
            <a:endParaRP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[Age Test] </a:t>
            </a:r>
            <a:r>
              <a:rPr b="0" i="0" lang="en-US" sz="3600" u="none" cap="none" strike="noStrike">
                <a:solidFill>
                  <a:schemeClr val="dk1"/>
                </a:solidFill>
                <a:latin typeface="Questrial"/>
                <a:ea typeface="Questrial"/>
                <a:cs typeface="Questrial"/>
                <a:sym typeface="Questrial"/>
              </a:rPr>
              <a:t>Child must be</a:t>
            </a:r>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Under age 19 at the end of the tax year, </a:t>
            </a:r>
            <a:r>
              <a:rPr b="1" i="1" lang="en-US" sz="3200" u="none" cap="none" strike="noStrike">
                <a:solidFill>
                  <a:schemeClr val="accent1"/>
                </a:solidFill>
                <a:latin typeface="Questrial"/>
                <a:ea typeface="Questrial"/>
                <a:cs typeface="Questrial"/>
                <a:sym typeface="Questrial"/>
              </a:rPr>
              <a:t>OR</a:t>
            </a:r>
            <a:endParaRPr b="0" i="0" sz="3200" u="none" cap="none" strike="noStrike">
              <a:solidFill>
                <a:schemeClr val="accent1"/>
              </a:solidFill>
              <a:latin typeface="Questrial"/>
              <a:ea typeface="Questrial"/>
              <a:cs typeface="Questrial"/>
              <a:sym typeface="Questrial"/>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Under age 24 and a full-time student at the end of the tax year, </a:t>
            </a:r>
            <a:r>
              <a:rPr b="1" i="1" lang="en-US" sz="3200" u="none" cap="none" strike="noStrike">
                <a:solidFill>
                  <a:schemeClr val="accent1"/>
                </a:solidFill>
                <a:latin typeface="Questrial"/>
                <a:ea typeface="Questrial"/>
                <a:cs typeface="Questrial"/>
                <a:sym typeface="Questrial"/>
              </a:rPr>
              <a:t>OR</a:t>
            </a:r>
            <a:endParaRPr b="0" i="0" sz="3200" u="none" cap="none" strike="noStrike">
              <a:solidFill>
                <a:schemeClr val="dk1"/>
              </a:solidFill>
              <a:latin typeface="Questrial"/>
              <a:ea typeface="Questrial"/>
              <a:cs typeface="Questrial"/>
              <a:sym typeface="Questrial"/>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Any age and permanently and totally disabled </a:t>
            </a:r>
            <a:endParaRPr/>
          </a:p>
        </p:txBody>
      </p:sp>
      <p:sp>
        <p:nvSpPr>
          <p:cNvPr id="1506" name="Google Shape;1506;p18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507" name="Google Shape;1507;p181"/>
          <p:cNvSpPr txBox="1"/>
          <p:nvPr/>
        </p:nvSpPr>
        <p:spPr>
          <a:xfrm>
            <a:off x="1795150" y="5503025"/>
            <a:ext cx="8078100" cy="942300"/>
          </a:xfrm>
          <a:prstGeom prst="rect">
            <a:avLst/>
          </a:prstGeom>
          <a:noFill/>
          <a:ln>
            <a:noFill/>
          </a:ln>
        </p:spPr>
        <p:txBody>
          <a:bodyPr anchorCtr="0" anchor="t" bIns="91425" lIns="91425" spcFirstLastPara="1" rIns="91425" wrap="square" tIns="91425">
            <a:noAutofit/>
          </a:bodyPr>
          <a:lstStyle/>
          <a:p>
            <a:pPr indent="0" lvl="0" marL="0" rtl="0" algn="ctr">
              <a:spcBef>
                <a:spcPts val="640"/>
              </a:spcBef>
              <a:spcAft>
                <a:spcPts val="0"/>
              </a:spcAft>
              <a:buNone/>
            </a:pPr>
            <a:r>
              <a:rPr lang="en-US" sz="3200">
                <a:solidFill>
                  <a:srgbClr val="FF0000"/>
                </a:solidFill>
                <a:latin typeface="Questrial"/>
                <a:ea typeface="Questrial"/>
                <a:cs typeface="Questrial"/>
                <a:sym typeface="Questrial"/>
              </a:rPr>
              <a:t>Still </a:t>
            </a:r>
            <a:r>
              <a:rPr lang="en-US" sz="3200">
                <a:solidFill>
                  <a:srgbClr val="FF0000"/>
                </a:solidFill>
                <a:latin typeface="Questrial"/>
                <a:ea typeface="Questrial"/>
                <a:cs typeface="Questrial"/>
                <a:sym typeface="Questrial"/>
              </a:rPr>
              <a:t>cannot be MFS</a:t>
            </a:r>
            <a:endParaRPr sz="3200">
              <a:solidFill>
                <a:srgbClr val="FF0000"/>
              </a:solidFill>
              <a:latin typeface="Questrial"/>
              <a:ea typeface="Questrial"/>
              <a:cs typeface="Questrial"/>
              <a:sym typeface="Questrial"/>
            </a:endParaRPr>
          </a:p>
          <a:p>
            <a:pPr indent="0" lvl="0" marL="0" rtl="0" algn="ctr">
              <a:spcBef>
                <a:spcPts val="0"/>
              </a:spcBef>
              <a:spcAft>
                <a:spcPts val="0"/>
              </a:spcAft>
              <a:buNone/>
            </a:pPr>
            <a:r>
              <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1" name="Shape 1511"/>
        <p:cNvGrpSpPr/>
        <p:nvPr/>
      </p:nvGrpSpPr>
      <p:grpSpPr>
        <a:xfrm>
          <a:off x="0" y="0"/>
          <a:ext cx="0" cy="0"/>
          <a:chOff x="0" y="0"/>
          <a:chExt cx="0" cy="0"/>
        </a:xfrm>
      </p:grpSpPr>
      <p:sp>
        <p:nvSpPr>
          <p:cNvPr id="1512" name="Google Shape;1512;p1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endParaRPr/>
          </a:p>
        </p:txBody>
      </p:sp>
      <p:sp>
        <p:nvSpPr>
          <p:cNvPr id="1513" name="Google Shape;1513;p182"/>
          <p:cNvSpPr txBox="1"/>
          <p:nvPr>
            <p:ph idx="1" type="body"/>
          </p:nvPr>
        </p:nvSpPr>
        <p:spPr>
          <a:xfrm>
            <a:off x="609600" y="1735203"/>
            <a:ext cx="10972800" cy="485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Rules if taxpayer has a qualifying child:</a:t>
            </a:r>
            <a:endParaRPr/>
          </a:p>
          <a:p>
            <a:pPr indent="-285750" lvl="1" marL="74295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Questrial"/>
                <a:ea typeface="Questrial"/>
                <a:cs typeface="Questrial"/>
                <a:sym typeface="Questrial"/>
              </a:rPr>
              <a:t>[Joint Return Test] </a:t>
            </a:r>
            <a:r>
              <a:rPr b="0" i="0" lang="en-US" sz="3200" u="none" cap="none" strike="noStrike">
                <a:solidFill>
                  <a:schemeClr val="dk1"/>
                </a:solidFill>
                <a:latin typeface="Questrial"/>
                <a:ea typeface="Questrial"/>
                <a:cs typeface="Questrial"/>
                <a:sym typeface="Questrial"/>
              </a:rPr>
              <a:t>Qualifying child must not have filed a joint return for the tax year</a:t>
            </a:r>
            <a:endParaRPr/>
          </a:p>
          <a:p>
            <a:pPr indent="-228600" lvl="2" marL="1143000" marR="0" rtl="0" algn="l">
              <a:spcBef>
                <a:spcPts val="560"/>
              </a:spcBef>
              <a:spcAft>
                <a:spcPts val="0"/>
              </a:spcAft>
              <a:buClr>
                <a:schemeClr val="dk1"/>
              </a:buClr>
              <a:buSzPts val="2800"/>
              <a:buFont typeface="Courier New"/>
              <a:buChar char="o"/>
            </a:pPr>
            <a:r>
              <a:rPr b="0" i="0" lang="en-US" sz="2800" u="none" cap="none" strike="noStrike">
                <a:solidFill>
                  <a:schemeClr val="dk1"/>
                </a:solidFill>
                <a:latin typeface="Questrial"/>
                <a:ea typeface="Questrial"/>
                <a:cs typeface="Questrial"/>
                <a:sym typeface="Questrial"/>
              </a:rPr>
              <a:t>Unless the child only filed a joint return with spouse to claim a refund</a:t>
            </a:r>
            <a:endParaRPr/>
          </a:p>
          <a:p>
            <a:pPr indent="-285750" lvl="1" marL="74295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Questrial"/>
                <a:ea typeface="Questrial"/>
                <a:cs typeface="Questrial"/>
                <a:sym typeface="Questrial"/>
              </a:rPr>
              <a:t>[Residency Test] </a:t>
            </a:r>
            <a:r>
              <a:rPr b="0" i="0" lang="en-US" sz="3200" u="none" cap="none" strike="noStrike">
                <a:solidFill>
                  <a:schemeClr val="dk1"/>
                </a:solidFill>
                <a:latin typeface="Questrial"/>
                <a:ea typeface="Questrial"/>
                <a:cs typeface="Questrial"/>
                <a:sym typeface="Questrial"/>
              </a:rPr>
              <a:t>Must have lived with the taxpayer for more than ½ the year</a:t>
            </a:r>
            <a:endParaRPr/>
          </a:p>
          <a:p>
            <a:pPr indent="-285750" lvl="1" marL="74295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Questrial"/>
                <a:ea typeface="Questrial"/>
                <a:cs typeface="Questrial"/>
                <a:sym typeface="Questrial"/>
              </a:rPr>
              <a:t>Must not be the qualifying child of another person</a:t>
            </a:r>
            <a:endParaRPr b="0" i="0" sz="3200" u="none" cap="none" strike="noStrike">
              <a:solidFill>
                <a:schemeClr val="dk1"/>
              </a:solidFill>
              <a:latin typeface="Questrial"/>
              <a:ea typeface="Questrial"/>
              <a:cs typeface="Questrial"/>
              <a:sym typeface="Questrial"/>
            </a:endParaRPr>
          </a:p>
        </p:txBody>
      </p:sp>
      <p:sp>
        <p:nvSpPr>
          <p:cNvPr id="1514" name="Google Shape;1514;p18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8" name="Shape 1518"/>
        <p:cNvGrpSpPr/>
        <p:nvPr/>
      </p:nvGrpSpPr>
      <p:grpSpPr>
        <a:xfrm>
          <a:off x="0" y="0"/>
          <a:ext cx="0" cy="0"/>
          <a:chOff x="0" y="0"/>
          <a:chExt cx="0" cy="0"/>
        </a:xfrm>
      </p:grpSpPr>
      <p:sp>
        <p:nvSpPr>
          <p:cNvPr id="1519" name="Google Shape;1519;p1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Eligibility Requirements</a:t>
            </a:r>
            <a:endParaRPr b="1" i="0" sz="4800" u="none" cap="none" strike="noStrike">
              <a:solidFill>
                <a:schemeClr val="dk2"/>
              </a:solidFill>
              <a:latin typeface="Questrial"/>
              <a:ea typeface="Questrial"/>
              <a:cs typeface="Questrial"/>
              <a:sym typeface="Questrial"/>
            </a:endParaRPr>
          </a:p>
        </p:txBody>
      </p:sp>
      <p:sp>
        <p:nvSpPr>
          <p:cNvPr id="1520" name="Google Shape;1520;p183"/>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accent3"/>
              </a:buClr>
              <a:buFont typeface="Noto Sans Symbols"/>
              <a:buNone/>
            </a:pPr>
            <a:r>
              <a:rPr b="1" i="0" lang="en-US" sz="3700" u="none" cap="none" strike="noStrike">
                <a:solidFill>
                  <a:schemeClr val="accent3"/>
                </a:solidFill>
                <a:latin typeface="Questrial"/>
                <a:ea typeface="Questrial"/>
                <a:cs typeface="Questrial"/>
                <a:sym typeface="Questrial"/>
              </a:rPr>
              <a:t>Note: Just because a person qualifies as the dependent of the taxpayer does not mean they automatically make the taxpayer eligible for the EIC</a:t>
            </a:r>
            <a:endParaRPr/>
          </a:p>
          <a:p>
            <a:pPr indent="0" lvl="0" marL="0" marR="0" rtl="0" algn="ctr">
              <a:spcBef>
                <a:spcPts val="740"/>
              </a:spcBef>
              <a:spcAft>
                <a:spcPts val="0"/>
              </a:spcAft>
              <a:buClr>
                <a:schemeClr val="accent3"/>
              </a:buClr>
              <a:buFont typeface="Noto Sans Symbols"/>
              <a:buNone/>
            </a:pPr>
            <a:r>
              <a:rPr b="1" i="1" lang="en-US" sz="3700" u="none" cap="none" strike="noStrike">
                <a:solidFill>
                  <a:schemeClr val="accent3"/>
                </a:solidFill>
                <a:latin typeface="Questrial"/>
                <a:ea typeface="Questrial"/>
                <a:cs typeface="Questrial"/>
                <a:sym typeface="Questrial"/>
              </a:rPr>
              <a:t>Child in question must meet the age, relationship, residency, and joint return tests to qualify (therefore, Qualifying Children always meet requirements, HOWEVER, Qualifying Relatives DO NOT)</a:t>
            </a:r>
            <a:endParaRPr/>
          </a:p>
        </p:txBody>
      </p:sp>
      <p:sp>
        <p:nvSpPr>
          <p:cNvPr id="1521" name="Google Shape;1521;p18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0">
                                            <p:txEl>
                                              <p:pRg end="0" st="0"/>
                                            </p:txEl>
                                          </p:spTgt>
                                        </p:tgtEl>
                                        <p:attrNameLst>
                                          <p:attrName>style.visibility</p:attrName>
                                        </p:attrNameLst>
                                      </p:cBhvr>
                                      <p:to>
                                        <p:strVal val="visible"/>
                                      </p:to>
                                    </p:set>
                                    <p:animEffect filter="fade" transition="in">
                                      <p:cBhvr>
                                        <p:cTn dur="500"/>
                                        <p:tgtEl>
                                          <p:spTgt spid="15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0">
                                            <p:txEl>
                                              <p:pRg end="1" st="1"/>
                                            </p:txEl>
                                          </p:spTgt>
                                        </p:tgtEl>
                                        <p:attrNameLst>
                                          <p:attrName>style.visibility</p:attrName>
                                        </p:attrNameLst>
                                      </p:cBhvr>
                                      <p:to>
                                        <p:strVal val="visible"/>
                                      </p:to>
                                    </p:set>
                                    <p:animEffect filter="fade" transition="in">
                                      <p:cBhvr>
                                        <p:cTn dur="500"/>
                                        <p:tgtEl>
                                          <p:spTgt spid="152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6" name="Shape 1526"/>
        <p:cNvGrpSpPr/>
        <p:nvPr/>
      </p:nvGrpSpPr>
      <p:grpSpPr>
        <a:xfrm>
          <a:off x="0" y="0"/>
          <a:ext cx="0" cy="0"/>
          <a:chOff x="0" y="0"/>
          <a:chExt cx="0" cy="0"/>
        </a:xfrm>
      </p:grpSpPr>
      <p:sp>
        <p:nvSpPr>
          <p:cNvPr id="1527" name="Google Shape;1527;p1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Qualifying Child of More than One Person</a:t>
            </a:r>
            <a:endParaRPr/>
          </a:p>
        </p:txBody>
      </p:sp>
      <p:sp>
        <p:nvSpPr>
          <p:cNvPr id="1528" name="Google Shape;1528;p184"/>
          <p:cNvSpPr txBox="1"/>
          <p:nvPr>
            <p:ph idx="1" type="body"/>
          </p:nvPr>
        </p:nvSpPr>
        <p:spPr>
          <a:xfrm>
            <a:off x="609600" y="1600203"/>
            <a:ext cx="10972800" cy="4223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Sometimes, a child meets all of the tests to be claimed by more than one taxpayer</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cannot be used by more than one person to claim the EIC</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rules for determining who claims the child for EIC are the same as those for determining who claims the the child as a dependent</a:t>
            </a:r>
            <a:endParaRPr/>
          </a:p>
        </p:txBody>
      </p:sp>
      <p:sp>
        <p:nvSpPr>
          <p:cNvPr id="1529" name="Google Shape;1529;p184"/>
          <p:cNvSpPr txBox="1"/>
          <p:nvPr/>
        </p:nvSpPr>
        <p:spPr>
          <a:xfrm>
            <a:off x="609600" y="6113682"/>
            <a:ext cx="10972800" cy="523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If this situation arises, please </a:t>
            </a:r>
            <a:r>
              <a:rPr b="1" lang="en-US" sz="2800" u="sng">
                <a:solidFill>
                  <a:schemeClr val="accent3"/>
                </a:solidFill>
                <a:latin typeface="Questrial"/>
                <a:ea typeface="Questrial"/>
                <a:cs typeface="Questrial"/>
                <a:sym typeface="Questrial"/>
              </a:rPr>
              <a:t>see your Site Coordinator</a:t>
            </a:r>
            <a:endParaRPr/>
          </a:p>
        </p:txBody>
      </p:sp>
      <p:sp>
        <p:nvSpPr>
          <p:cNvPr id="1530" name="Google Shape;1530;p18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8">
                                            <p:txEl>
                                              <p:pRg end="0" st="0"/>
                                            </p:txEl>
                                          </p:spTgt>
                                        </p:tgtEl>
                                        <p:attrNameLst>
                                          <p:attrName>style.visibility</p:attrName>
                                        </p:attrNameLst>
                                      </p:cBhvr>
                                      <p:to>
                                        <p:strVal val="visible"/>
                                      </p:to>
                                    </p:set>
                                    <p:animEffect filter="fade" transition="in">
                                      <p:cBhvr>
                                        <p:cTn dur="500"/>
                                        <p:tgtEl>
                                          <p:spTgt spid="15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8">
                                            <p:txEl>
                                              <p:pRg end="1" st="1"/>
                                            </p:txEl>
                                          </p:spTgt>
                                        </p:tgtEl>
                                        <p:attrNameLst>
                                          <p:attrName>style.visibility</p:attrName>
                                        </p:attrNameLst>
                                      </p:cBhvr>
                                      <p:to>
                                        <p:strVal val="visible"/>
                                      </p:to>
                                    </p:set>
                                    <p:animEffect filter="fade" transition="in">
                                      <p:cBhvr>
                                        <p:cTn dur="500"/>
                                        <p:tgtEl>
                                          <p:spTgt spid="15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8">
                                            <p:txEl>
                                              <p:pRg end="2" st="2"/>
                                            </p:txEl>
                                          </p:spTgt>
                                        </p:tgtEl>
                                        <p:attrNameLst>
                                          <p:attrName>style.visibility</p:attrName>
                                        </p:attrNameLst>
                                      </p:cBhvr>
                                      <p:to>
                                        <p:strVal val="visible"/>
                                      </p:to>
                                    </p:set>
                                    <p:animEffect filter="fade" transition="in">
                                      <p:cBhvr>
                                        <p:cTn dur="500"/>
                                        <p:tgtEl>
                                          <p:spTgt spid="152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5" name="Shape 1535"/>
        <p:cNvGrpSpPr/>
        <p:nvPr/>
      </p:nvGrpSpPr>
      <p:grpSpPr>
        <a:xfrm>
          <a:off x="0" y="0"/>
          <a:ext cx="0" cy="0"/>
          <a:chOff x="0" y="0"/>
          <a:chExt cx="0" cy="0"/>
        </a:xfrm>
      </p:grpSpPr>
      <p:sp>
        <p:nvSpPr>
          <p:cNvPr id="1536" name="Google Shape;1536;p1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Earned Income Credit: Disallowance</a:t>
            </a:r>
            <a:endParaRPr/>
          </a:p>
        </p:txBody>
      </p:sp>
      <p:sp>
        <p:nvSpPr>
          <p:cNvPr id="1537" name="Google Shape;1537;p185"/>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EIC can be disallowed for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Reckless or intentional disregard of the rules: 2 years</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Fraudulent Claim: 10 Years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To claim EIC again, a taxpayer must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Wait full period of disallowance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Submit a Form 8862 with the tax return</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538" name="Google Shape;1538;p185"/>
          <p:cNvSpPr txBox="1"/>
          <p:nvPr/>
        </p:nvSpPr>
        <p:spPr>
          <a:xfrm>
            <a:off x="609600" y="6126182"/>
            <a:ext cx="10972800" cy="523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If this situation arises, please </a:t>
            </a:r>
            <a:r>
              <a:rPr b="1" lang="en-US" sz="2800" u="sng">
                <a:solidFill>
                  <a:schemeClr val="accent3"/>
                </a:solidFill>
                <a:latin typeface="Questrial"/>
                <a:ea typeface="Questrial"/>
                <a:cs typeface="Questrial"/>
                <a:sym typeface="Questrial"/>
              </a:rPr>
              <a:t>see your Site Coordinator</a:t>
            </a:r>
            <a:endParaRPr/>
          </a:p>
        </p:txBody>
      </p:sp>
      <p:sp>
        <p:nvSpPr>
          <p:cNvPr id="1539" name="Google Shape;1539;p18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0" st="0"/>
                                            </p:txEl>
                                          </p:spTgt>
                                        </p:tgtEl>
                                        <p:attrNameLst>
                                          <p:attrName>style.visibility</p:attrName>
                                        </p:attrNameLst>
                                      </p:cBhvr>
                                      <p:to>
                                        <p:strVal val="visible"/>
                                      </p:to>
                                    </p:set>
                                    <p:animEffect filter="fade" transition="in">
                                      <p:cBhvr>
                                        <p:cTn dur="500"/>
                                        <p:tgtEl>
                                          <p:spTgt spid="15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1" st="1"/>
                                            </p:txEl>
                                          </p:spTgt>
                                        </p:tgtEl>
                                        <p:attrNameLst>
                                          <p:attrName>style.visibility</p:attrName>
                                        </p:attrNameLst>
                                      </p:cBhvr>
                                      <p:to>
                                        <p:strVal val="visible"/>
                                      </p:to>
                                    </p:set>
                                    <p:animEffect filter="fade" transition="in">
                                      <p:cBhvr>
                                        <p:cTn dur="500"/>
                                        <p:tgtEl>
                                          <p:spTgt spid="15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2" st="2"/>
                                            </p:txEl>
                                          </p:spTgt>
                                        </p:tgtEl>
                                        <p:attrNameLst>
                                          <p:attrName>style.visibility</p:attrName>
                                        </p:attrNameLst>
                                      </p:cBhvr>
                                      <p:to>
                                        <p:strVal val="visible"/>
                                      </p:to>
                                    </p:set>
                                    <p:animEffect filter="fade" transition="in">
                                      <p:cBhvr>
                                        <p:cTn dur="500"/>
                                        <p:tgtEl>
                                          <p:spTgt spid="15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3" st="3"/>
                                            </p:txEl>
                                          </p:spTgt>
                                        </p:tgtEl>
                                        <p:attrNameLst>
                                          <p:attrName>style.visibility</p:attrName>
                                        </p:attrNameLst>
                                      </p:cBhvr>
                                      <p:to>
                                        <p:strVal val="visible"/>
                                      </p:to>
                                    </p:set>
                                    <p:animEffect filter="fade" transition="in">
                                      <p:cBhvr>
                                        <p:cTn dur="500"/>
                                        <p:tgtEl>
                                          <p:spTgt spid="15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4" st="4"/>
                                            </p:txEl>
                                          </p:spTgt>
                                        </p:tgtEl>
                                        <p:attrNameLst>
                                          <p:attrName>style.visibility</p:attrName>
                                        </p:attrNameLst>
                                      </p:cBhvr>
                                      <p:to>
                                        <p:strVal val="visible"/>
                                      </p:to>
                                    </p:set>
                                    <p:animEffect filter="fade" transition="in">
                                      <p:cBhvr>
                                        <p:cTn dur="500"/>
                                        <p:tgtEl>
                                          <p:spTgt spid="15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5" st="5"/>
                                            </p:txEl>
                                          </p:spTgt>
                                        </p:tgtEl>
                                        <p:attrNameLst>
                                          <p:attrName>style.visibility</p:attrName>
                                        </p:attrNameLst>
                                      </p:cBhvr>
                                      <p:to>
                                        <p:strVal val="visible"/>
                                      </p:to>
                                    </p:set>
                                    <p:animEffect filter="fade" transition="in">
                                      <p:cBhvr>
                                        <p:cTn dur="500"/>
                                        <p:tgtEl>
                                          <p:spTgt spid="15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xEl>
                                              <p:pRg end="6" st="6"/>
                                            </p:txEl>
                                          </p:spTgt>
                                        </p:tgtEl>
                                        <p:attrNameLst>
                                          <p:attrName>style.visibility</p:attrName>
                                        </p:attrNameLst>
                                      </p:cBhvr>
                                      <p:to>
                                        <p:strVal val="visible"/>
                                      </p:to>
                                    </p:set>
                                    <p:animEffect filter="fade" transition="in">
                                      <p:cBhvr>
                                        <p:cTn dur="500"/>
                                        <p:tgtEl>
                                          <p:spTgt spid="153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3" name="Shape 1543"/>
        <p:cNvGrpSpPr/>
        <p:nvPr/>
      </p:nvGrpSpPr>
      <p:grpSpPr>
        <a:xfrm>
          <a:off x="0" y="0"/>
          <a:ext cx="0" cy="0"/>
          <a:chOff x="0" y="0"/>
          <a:chExt cx="0" cy="0"/>
        </a:xfrm>
      </p:grpSpPr>
      <p:sp>
        <p:nvSpPr>
          <p:cNvPr id="1544" name="Google Shape;1544;p18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endParaRPr/>
          </a:p>
        </p:txBody>
      </p:sp>
      <p:sp>
        <p:nvSpPr>
          <p:cNvPr id="1545" name="Google Shape;1545;p186"/>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0" i="0" lang="en-US" sz="4000" u="none" cap="none" strike="noStrike">
                <a:solidFill>
                  <a:schemeClr val="dk1"/>
                </a:solidFill>
                <a:latin typeface="Questrial"/>
                <a:ea typeface="Questrial"/>
                <a:cs typeface="Questrial"/>
                <a:sym typeface="Questrial"/>
              </a:rPr>
              <a:t>	</a:t>
            </a:r>
            <a:r>
              <a:rPr b="1" i="0" lang="en-US" sz="4000" u="none" cap="none" strike="noStrike">
                <a:solidFill>
                  <a:schemeClr val="dk1"/>
                </a:solidFill>
                <a:latin typeface="Questrial"/>
                <a:ea typeface="Questrial"/>
                <a:cs typeface="Questrial"/>
                <a:sym typeface="Questrial"/>
              </a:rPr>
              <a:t>Sharon, who has an earned income and AGI of $15,525, takes care of her sister’s son, Eric.  If Eric is 12 years old and began living with Sharon in August, can Sharon claim the EIC?</a:t>
            </a:r>
            <a:endParaRPr/>
          </a:p>
        </p:txBody>
      </p:sp>
      <p:sp>
        <p:nvSpPr>
          <p:cNvPr id="1546" name="Google Shape;1546;p18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5">
                                            <p:txEl>
                                              <p:pRg end="0" st="0"/>
                                            </p:txEl>
                                          </p:spTgt>
                                        </p:tgtEl>
                                        <p:attrNameLst>
                                          <p:attrName>style.visibility</p:attrName>
                                        </p:attrNameLst>
                                      </p:cBhvr>
                                      <p:to>
                                        <p:strVal val="visible"/>
                                      </p:to>
                                    </p:set>
                                    <p:animEffect filter="fade" transition="in">
                                      <p:cBhvr>
                                        <p:cTn dur="500"/>
                                        <p:tgtEl>
                                          <p:spTgt spid="15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1" name="Shape 1551"/>
        <p:cNvGrpSpPr/>
        <p:nvPr/>
      </p:nvGrpSpPr>
      <p:grpSpPr>
        <a:xfrm>
          <a:off x="0" y="0"/>
          <a:ext cx="0" cy="0"/>
          <a:chOff x="0" y="0"/>
          <a:chExt cx="0" cy="0"/>
        </a:xfrm>
      </p:grpSpPr>
      <p:sp>
        <p:nvSpPr>
          <p:cNvPr id="1552" name="Google Shape;1552;p1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 Answer</a:t>
            </a:r>
            <a:endParaRPr/>
          </a:p>
        </p:txBody>
      </p:sp>
      <p:sp>
        <p:nvSpPr>
          <p:cNvPr id="1553" name="Google Shape;1553;p187"/>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8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 </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Sharon’s AGI is too high to claim the EIC alone, and since Eric lived with her for less than half a year, he is not her qualifying child</a:t>
            </a:r>
            <a:endParaRPr b="1" i="0" sz="4000" u="none" cap="none" strike="noStrike">
              <a:solidFill>
                <a:srgbClr val="CA8F0C"/>
              </a:solidFill>
              <a:latin typeface="Questrial"/>
              <a:ea typeface="Questrial"/>
              <a:cs typeface="Questrial"/>
              <a:sym typeface="Questrial"/>
            </a:endParaRPr>
          </a:p>
        </p:txBody>
      </p:sp>
      <p:sp>
        <p:nvSpPr>
          <p:cNvPr id="1554" name="Google Shape;1554;p18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3">
                                            <p:txEl>
                                              <p:pRg end="0" st="0"/>
                                            </p:txEl>
                                          </p:spTgt>
                                        </p:tgtEl>
                                        <p:attrNameLst>
                                          <p:attrName>style.visibility</p:attrName>
                                        </p:attrNameLst>
                                      </p:cBhvr>
                                      <p:to>
                                        <p:strVal val="visible"/>
                                      </p:to>
                                    </p:set>
                                    <p:animEffect filter="fade" transition="in">
                                      <p:cBhvr>
                                        <p:cTn dur="500"/>
                                        <p:tgtEl>
                                          <p:spTgt spid="15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3">
                                            <p:txEl>
                                              <p:pRg end="1" st="1"/>
                                            </p:txEl>
                                          </p:spTgt>
                                        </p:tgtEl>
                                        <p:attrNameLst>
                                          <p:attrName>style.visibility</p:attrName>
                                        </p:attrNameLst>
                                      </p:cBhvr>
                                      <p:to>
                                        <p:strVal val="visible"/>
                                      </p:to>
                                    </p:set>
                                    <p:animEffect filter="fade" transition="in">
                                      <p:cBhvr>
                                        <p:cTn dur="500"/>
                                        <p:tgtEl>
                                          <p:spTgt spid="155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609600" y="809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87" name="Google Shape;187;p26"/>
          <p:cNvSpPr txBox="1"/>
          <p:nvPr>
            <p:ph idx="1" type="body"/>
          </p:nvPr>
        </p:nvSpPr>
        <p:spPr>
          <a:xfrm>
            <a:off x="177600" y="722704"/>
            <a:ext cx="10972800" cy="404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t/>
            </a:r>
            <a:endParaRPr sz="3600"/>
          </a:p>
          <a:p>
            <a:pPr indent="0" lvl="0" marL="342900" rtl="0" algn="l">
              <a:lnSpc>
                <a:spcPct val="90000"/>
              </a:lnSpc>
              <a:spcBef>
                <a:spcPts val="800"/>
              </a:spcBef>
              <a:spcAft>
                <a:spcPts val="0"/>
              </a:spcAft>
              <a:buNone/>
            </a:pPr>
            <a:r>
              <a:t/>
            </a:r>
            <a:endParaRPr i="1"/>
          </a:p>
        </p:txBody>
      </p:sp>
      <p:sp>
        <p:nvSpPr>
          <p:cNvPr id="188" name="Google Shape;188;p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89" name="Google Shape;189;p26"/>
          <p:cNvSpPr txBox="1"/>
          <p:nvPr/>
        </p:nvSpPr>
        <p:spPr>
          <a:xfrm>
            <a:off x="7538250" y="2235100"/>
            <a:ext cx="3220800" cy="26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6"/>
          <p:cNvPicPr preferRelativeResize="0"/>
          <p:nvPr/>
        </p:nvPicPr>
        <p:blipFill>
          <a:blip r:embed="rId3">
            <a:alphaModFix/>
          </a:blip>
          <a:stretch>
            <a:fillRect/>
          </a:stretch>
        </p:blipFill>
        <p:spPr>
          <a:xfrm>
            <a:off x="957575" y="1563125"/>
            <a:ext cx="5459634" cy="4770001"/>
          </a:xfrm>
          <a:prstGeom prst="rect">
            <a:avLst/>
          </a:prstGeom>
          <a:noFill/>
          <a:ln cap="flat" cmpd="sng" w="9525">
            <a:solidFill>
              <a:schemeClr val="dk2"/>
            </a:solidFill>
            <a:prstDash val="solid"/>
            <a:round/>
            <a:headEnd len="sm" w="sm" type="none"/>
            <a:tailEnd len="sm" w="sm" type="none"/>
          </a:ln>
        </p:spPr>
      </p:pic>
      <p:sp>
        <p:nvSpPr>
          <p:cNvPr id="191" name="Google Shape;191;p26"/>
          <p:cNvSpPr/>
          <p:nvPr/>
        </p:nvSpPr>
        <p:spPr>
          <a:xfrm>
            <a:off x="5955625" y="2531250"/>
            <a:ext cx="1194000" cy="4305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5955625" y="3732875"/>
            <a:ext cx="1194000" cy="4305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txBox="1"/>
          <p:nvPr>
            <p:ph idx="1" type="body"/>
          </p:nvPr>
        </p:nvSpPr>
        <p:spPr>
          <a:xfrm>
            <a:off x="7481475" y="1754763"/>
            <a:ext cx="4388100" cy="4047600"/>
          </a:xfrm>
          <a:prstGeom prst="rect">
            <a:avLst/>
          </a:prstGeom>
          <a:noFill/>
          <a:ln>
            <a:noFill/>
          </a:ln>
        </p:spPr>
        <p:txBody>
          <a:bodyPr anchorCtr="0" anchor="t" bIns="45700" lIns="91425" spcFirstLastPara="1" rIns="91425" wrap="square" tIns="45700">
            <a:noAutofit/>
          </a:bodyPr>
          <a:lstStyle/>
          <a:p>
            <a:pPr indent="0" lvl="0" marL="342900" marR="0" rtl="0" algn="l">
              <a:lnSpc>
                <a:spcPct val="100000"/>
              </a:lnSpc>
              <a:spcBef>
                <a:spcPts val="0"/>
              </a:spcBef>
              <a:spcAft>
                <a:spcPts val="0"/>
              </a:spcAft>
              <a:buNone/>
            </a:pPr>
            <a:r>
              <a:rPr lang="en-US"/>
              <a:t>Write full name on the Intake/Interview Supplement form!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8" name="Shape 1558"/>
        <p:cNvGrpSpPr/>
        <p:nvPr/>
      </p:nvGrpSpPr>
      <p:grpSpPr>
        <a:xfrm>
          <a:off x="0" y="0"/>
          <a:ext cx="0" cy="0"/>
          <a:chOff x="0" y="0"/>
          <a:chExt cx="0" cy="0"/>
        </a:xfrm>
      </p:grpSpPr>
      <p:sp>
        <p:nvSpPr>
          <p:cNvPr id="1559" name="Google Shape;1559;p1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endParaRPr/>
          </a:p>
        </p:txBody>
      </p:sp>
      <p:sp>
        <p:nvSpPr>
          <p:cNvPr id="1560" name="Google Shape;1560;p188"/>
          <p:cNvSpPr txBox="1"/>
          <p:nvPr>
            <p:ph idx="1" type="body"/>
          </p:nvPr>
        </p:nvSpPr>
        <p:spPr>
          <a:xfrm>
            <a:off x="471275" y="1600200"/>
            <a:ext cx="11111100" cy="49977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Doug and Donna are married and live together with their 4-year-old son Sam.  Their combined earned income is $25,000, but they file separately. Doug reports an AGI of $11,000 on his return, and Donna reports AGI of $14,000.</a:t>
            </a:r>
            <a:endParaRPr/>
          </a:p>
          <a:p>
            <a:pPr indent="-342900" lvl="0" marL="342900" marR="0" rtl="0" algn="ctr">
              <a:lnSpc>
                <a:spcPct val="90000"/>
              </a:lnSpc>
              <a:spcBef>
                <a:spcPts val="800"/>
              </a:spcBef>
              <a:spcAft>
                <a:spcPts val="0"/>
              </a:spcAft>
              <a:buClr>
                <a:srgbClr val="000000"/>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lnSpc>
                <a:spcPct val="90000"/>
              </a:lnSpc>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Can Doug and/or Donna claim the EIC?</a:t>
            </a:r>
            <a:endParaRPr/>
          </a:p>
        </p:txBody>
      </p:sp>
      <p:sp>
        <p:nvSpPr>
          <p:cNvPr id="1561" name="Google Shape;1561;p18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xEl>
                                              <p:pRg end="0" st="0"/>
                                            </p:txEl>
                                          </p:spTgt>
                                        </p:tgtEl>
                                        <p:attrNameLst>
                                          <p:attrName>style.visibility</p:attrName>
                                        </p:attrNameLst>
                                      </p:cBhvr>
                                      <p:to>
                                        <p:strVal val="visible"/>
                                      </p:to>
                                    </p:set>
                                    <p:animEffect filter="fade" transition="in">
                                      <p:cBhvr>
                                        <p:cTn dur="500"/>
                                        <p:tgtEl>
                                          <p:spTgt spid="15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xEl>
                                              <p:pRg end="1" st="1"/>
                                            </p:txEl>
                                          </p:spTgt>
                                        </p:tgtEl>
                                        <p:attrNameLst>
                                          <p:attrName>style.visibility</p:attrName>
                                        </p:attrNameLst>
                                      </p:cBhvr>
                                      <p:to>
                                        <p:strVal val="visible"/>
                                      </p:to>
                                    </p:set>
                                    <p:animEffect filter="fade" transition="in">
                                      <p:cBhvr>
                                        <p:cTn dur="500"/>
                                        <p:tgtEl>
                                          <p:spTgt spid="15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xEl>
                                              <p:pRg end="2" st="2"/>
                                            </p:txEl>
                                          </p:spTgt>
                                        </p:tgtEl>
                                        <p:attrNameLst>
                                          <p:attrName>style.visibility</p:attrName>
                                        </p:attrNameLst>
                                      </p:cBhvr>
                                      <p:to>
                                        <p:strVal val="visible"/>
                                      </p:to>
                                    </p:set>
                                    <p:animEffect filter="fade" transition="in">
                                      <p:cBhvr>
                                        <p:cTn dur="500"/>
                                        <p:tgtEl>
                                          <p:spTgt spid="156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5" name="Shape 1565"/>
        <p:cNvGrpSpPr/>
        <p:nvPr/>
      </p:nvGrpSpPr>
      <p:grpSpPr>
        <a:xfrm>
          <a:off x="0" y="0"/>
          <a:ext cx="0" cy="0"/>
          <a:chOff x="0" y="0"/>
          <a:chExt cx="0" cy="0"/>
        </a:xfrm>
      </p:grpSpPr>
      <p:sp>
        <p:nvSpPr>
          <p:cNvPr id="1566" name="Google Shape;1566;p1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t>
            </a:r>
            <a:r>
              <a:rPr lang="en-US"/>
              <a:t>ercise</a:t>
            </a:r>
            <a:r>
              <a:rPr b="1" i="0" lang="en-US" sz="4800" u="none" cap="none" strike="noStrike">
                <a:solidFill>
                  <a:schemeClr val="dk2"/>
                </a:solidFill>
                <a:latin typeface="Questrial"/>
                <a:ea typeface="Questrial"/>
                <a:cs typeface="Questrial"/>
                <a:sym typeface="Questrial"/>
              </a:rPr>
              <a:t> – Answer</a:t>
            </a:r>
            <a:endParaRPr/>
          </a:p>
        </p:txBody>
      </p:sp>
      <p:sp>
        <p:nvSpPr>
          <p:cNvPr id="1567" name="Google Shape;1567;p189"/>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400" u="none" cap="none" strike="noStrike">
                <a:solidFill>
                  <a:srgbClr val="CA8F0C"/>
                </a:solidFill>
                <a:latin typeface="Questrial"/>
                <a:ea typeface="Questrial"/>
                <a:cs typeface="Questrial"/>
                <a:sym typeface="Questrial"/>
              </a:rPr>
              <a:t>No</a:t>
            </a:r>
            <a:endParaRPr/>
          </a:p>
          <a:p>
            <a:pPr indent="-342900" lvl="0" marL="342900" marR="0" rtl="0" algn="ctr">
              <a:spcBef>
                <a:spcPts val="80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Neither can claim the EIC because both have a filing status of Married Filing Separately</a:t>
            </a:r>
            <a:endParaRPr/>
          </a:p>
        </p:txBody>
      </p:sp>
      <p:sp>
        <p:nvSpPr>
          <p:cNvPr id="1568" name="Google Shape;1568;p18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7">
                                            <p:txEl>
                                              <p:pRg end="0" st="0"/>
                                            </p:txEl>
                                          </p:spTgt>
                                        </p:tgtEl>
                                        <p:attrNameLst>
                                          <p:attrName>style.visibility</p:attrName>
                                        </p:attrNameLst>
                                      </p:cBhvr>
                                      <p:to>
                                        <p:strVal val="visible"/>
                                      </p:to>
                                    </p:set>
                                    <p:animEffect filter="fade" transition="in">
                                      <p:cBhvr>
                                        <p:cTn dur="500"/>
                                        <p:tgtEl>
                                          <p:spTgt spid="15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7">
                                            <p:txEl>
                                              <p:pRg end="1" st="1"/>
                                            </p:txEl>
                                          </p:spTgt>
                                        </p:tgtEl>
                                        <p:attrNameLst>
                                          <p:attrName>style.visibility</p:attrName>
                                        </p:attrNameLst>
                                      </p:cBhvr>
                                      <p:to>
                                        <p:strVal val="visible"/>
                                      </p:to>
                                    </p:set>
                                    <p:animEffect filter="fade" transition="in">
                                      <p:cBhvr>
                                        <p:cTn dur="500"/>
                                        <p:tgtEl>
                                          <p:spTgt spid="156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2" name="Shape 1572"/>
        <p:cNvGrpSpPr/>
        <p:nvPr/>
      </p:nvGrpSpPr>
      <p:grpSpPr>
        <a:xfrm>
          <a:off x="0" y="0"/>
          <a:ext cx="0" cy="0"/>
          <a:chOff x="0" y="0"/>
          <a:chExt cx="0" cy="0"/>
        </a:xfrm>
      </p:grpSpPr>
      <p:sp>
        <p:nvSpPr>
          <p:cNvPr id="1573" name="Google Shape;1573;p1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endParaRPr/>
          </a:p>
        </p:txBody>
      </p:sp>
      <p:sp>
        <p:nvSpPr>
          <p:cNvPr id="1574" name="Google Shape;1574;p19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Doug and Donna are still married and still live together with Sam, but now they decide to file a joint return.  Their combined earned income and AGI are $25,000. Can they claim the EIC on this return?</a:t>
            </a:r>
            <a:endParaRPr/>
          </a:p>
        </p:txBody>
      </p:sp>
      <p:sp>
        <p:nvSpPr>
          <p:cNvPr id="1575" name="Google Shape;1575;p19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4">
                                            <p:txEl>
                                              <p:pRg end="0" st="0"/>
                                            </p:txEl>
                                          </p:spTgt>
                                        </p:tgtEl>
                                        <p:attrNameLst>
                                          <p:attrName>style.visibility</p:attrName>
                                        </p:attrNameLst>
                                      </p:cBhvr>
                                      <p:to>
                                        <p:strVal val="visible"/>
                                      </p:to>
                                    </p:set>
                                    <p:animEffect filter="fade" transition="in">
                                      <p:cBhvr>
                                        <p:cTn dur="500"/>
                                        <p:tgtEl>
                                          <p:spTgt spid="157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9" name="Shape 1579"/>
        <p:cNvGrpSpPr/>
        <p:nvPr/>
      </p:nvGrpSpPr>
      <p:grpSpPr>
        <a:xfrm>
          <a:off x="0" y="0"/>
          <a:ext cx="0" cy="0"/>
          <a:chOff x="0" y="0"/>
          <a:chExt cx="0" cy="0"/>
        </a:xfrm>
      </p:grpSpPr>
      <p:sp>
        <p:nvSpPr>
          <p:cNvPr id="1580" name="Google Shape;1580;p1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endParaRPr/>
          </a:p>
        </p:txBody>
      </p:sp>
      <p:sp>
        <p:nvSpPr>
          <p:cNvPr id="1581" name="Google Shape;1581;p191"/>
          <p:cNvSpPr txBox="1"/>
          <p:nvPr>
            <p:ph idx="1" type="body"/>
          </p:nvPr>
        </p:nvSpPr>
        <p:spPr>
          <a:xfrm>
            <a:off x="609600" y="15240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Yes </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Their joint income is low enough to claim the EIC with one qualifying child (Sam)</a:t>
            </a:r>
            <a:endParaRPr/>
          </a:p>
        </p:txBody>
      </p:sp>
      <p:sp>
        <p:nvSpPr>
          <p:cNvPr id="1582" name="Google Shape;1582;p19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1">
                                            <p:txEl>
                                              <p:pRg end="0" st="0"/>
                                            </p:txEl>
                                          </p:spTgt>
                                        </p:tgtEl>
                                        <p:attrNameLst>
                                          <p:attrName>style.visibility</p:attrName>
                                        </p:attrNameLst>
                                      </p:cBhvr>
                                      <p:to>
                                        <p:strVal val="visible"/>
                                      </p:to>
                                    </p:set>
                                    <p:animEffect filter="fade" transition="in">
                                      <p:cBhvr>
                                        <p:cTn dur="500"/>
                                        <p:tgtEl>
                                          <p:spTgt spid="15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1">
                                            <p:txEl>
                                              <p:pRg end="1" st="1"/>
                                            </p:txEl>
                                          </p:spTgt>
                                        </p:tgtEl>
                                        <p:attrNameLst>
                                          <p:attrName>style.visibility</p:attrName>
                                        </p:attrNameLst>
                                      </p:cBhvr>
                                      <p:to>
                                        <p:strVal val="visible"/>
                                      </p:to>
                                    </p:set>
                                    <p:animEffect filter="fade" transition="in">
                                      <p:cBhvr>
                                        <p:cTn dur="500"/>
                                        <p:tgtEl>
                                          <p:spTgt spid="158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6" name="Shape 1586"/>
        <p:cNvGrpSpPr/>
        <p:nvPr/>
      </p:nvGrpSpPr>
      <p:grpSpPr>
        <a:xfrm>
          <a:off x="0" y="0"/>
          <a:ext cx="0" cy="0"/>
          <a:chOff x="0" y="0"/>
          <a:chExt cx="0" cy="0"/>
        </a:xfrm>
      </p:grpSpPr>
      <p:sp>
        <p:nvSpPr>
          <p:cNvPr id="1587" name="Google Shape;1587;p1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Example</a:t>
            </a:r>
            <a:endParaRPr/>
          </a:p>
        </p:txBody>
      </p:sp>
      <p:sp>
        <p:nvSpPr>
          <p:cNvPr id="1588" name="Google Shape;1588;p192"/>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Tom is 64 years old, retired and collected $10,000 of social security during the tax year.  He does not have any qualifying children. </a:t>
            </a:r>
            <a:endParaRPr/>
          </a:p>
          <a:p>
            <a:pPr indent="-342900" lvl="0" marL="342900" marR="0" rtl="0" algn="ctr">
              <a:spcBef>
                <a:spcPts val="800"/>
              </a:spcBef>
              <a:spcAft>
                <a:spcPts val="0"/>
              </a:spcAft>
              <a:buClr>
                <a:schemeClr val="dk1"/>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spcBef>
                <a:spcPts val="80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Can he claim the EIC on his return?</a:t>
            </a:r>
            <a:endParaRPr/>
          </a:p>
        </p:txBody>
      </p:sp>
      <p:sp>
        <p:nvSpPr>
          <p:cNvPr id="1589" name="Google Shape;1589;p19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8">
                                            <p:txEl>
                                              <p:pRg end="0" st="0"/>
                                            </p:txEl>
                                          </p:spTgt>
                                        </p:tgtEl>
                                        <p:attrNameLst>
                                          <p:attrName>style.visibility</p:attrName>
                                        </p:attrNameLst>
                                      </p:cBhvr>
                                      <p:to>
                                        <p:strVal val="visible"/>
                                      </p:to>
                                    </p:set>
                                    <p:animEffect filter="fade" transition="in">
                                      <p:cBhvr>
                                        <p:cTn dur="500"/>
                                        <p:tgtEl>
                                          <p:spTgt spid="15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8">
                                            <p:txEl>
                                              <p:pRg end="1" st="1"/>
                                            </p:txEl>
                                          </p:spTgt>
                                        </p:tgtEl>
                                        <p:attrNameLst>
                                          <p:attrName>style.visibility</p:attrName>
                                        </p:attrNameLst>
                                      </p:cBhvr>
                                      <p:to>
                                        <p:strVal val="visible"/>
                                      </p:to>
                                    </p:set>
                                    <p:animEffect filter="fade" transition="in">
                                      <p:cBhvr>
                                        <p:cTn dur="500"/>
                                        <p:tgtEl>
                                          <p:spTgt spid="15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8">
                                            <p:txEl>
                                              <p:pRg end="2" st="2"/>
                                            </p:txEl>
                                          </p:spTgt>
                                        </p:tgtEl>
                                        <p:attrNameLst>
                                          <p:attrName>style.visibility</p:attrName>
                                        </p:attrNameLst>
                                      </p:cBhvr>
                                      <p:to>
                                        <p:strVal val="visible"/>
                                      </p:to>
                                    </p:set>
                                    <p:animEffect filter="fade" transition="in">
                                      <p:cBhvr>
                                        <p:cTn dur="500"/>
                                        <p:tgtEl>
                                          <p:spTgt spid="158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3" name="Shape 1593"/>
        <p:cNvGrpSpPr/>
        <p:nvPr/>
      </p:nvGrpSpPr>
      <p:grpSpPr>
        <a:xfrm>
          <a:off x="0" y="0"/>
          <a:ext cx="0" cy="0"/>
          <a:chOff x="0" y="0"/>
          <a:chExt cx="0" cy="0"/>
        </a:xfrm>
      </p:grpSpPr>
      <p:sp>
        <p:nvSpPr>
          <p:cNvPr id="1594" name="Google Shape;1594;p1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Example – Answer</a:t>
            </a:r>
            <a:endParaRPr/>
          </a:p>
        </p:txBody>
      </p:sp>
      <p:sp>
        <p:nvSpPr>
          <p:cNvPr id="1595" name="Google Shape;1595;p193"/>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a:t>
            </a:r>
            <a:endParaRPr/>
          </a:p>
          <a:p>
            <a:pPr indent="-342900" lvl="0" marL="34290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Tom does not have any earned income</a:t>
            </a:r>
            <a:endParaRPr/>
          </a:p>
        </p:txBody>
      </p:sp>
      <p:sp>
        <p:nvSpPr>
          <p:cNvPr id="1596" name="Google Shape;1596;p19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5">
                                            <p:txEl>
                                              <p:pRg end="0" st="0"/>
                                            </p:txEl>
                                          </p:spTgt>
                                        </p:tgtEl>
                                        <p:attrNameLst>
                                          <p:attrName>style.visibility</p:attrName>
                                        </p:attrNameLst>
                                      </p:cBhvr>
                                      <p:to>
                                        <p:strVal val="visible"/>
                                      </p:to>
                                    </p:set>
                                    <p:animEffect filter="fade" transition="in">
                                      <p:cBhvr>
                                        <p:cTn dur="500"/>
                                        <p:tgtEl>
                                          <p:spTgt spid="15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5">
                                            <p:txEl>
                                              <p:pRg end="1" st="1"/>
                                            </p:txEl>
                                          </p:spTgt>
                                        </p:tgtEl>
                                        <p:attrNameLst>
                                          <p:attrName>style.visibility</p:attrName>
                                        </p:attrNameLst>
                                      </p:cBhvr>
                                      <p:to>
                                        <p:strVal val="visible"/>
                                      </p:to>
                                    </p:set>
                                    <p:animEffect filter="fade" transition="in">
                                      <p:cBhvr>
                                        <p:cTn dur="500"/>
                                        <p:tgtEl>
                                          <p:spTgt spid="15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1" name="Shape 1601"/>
        <p:cNvGrpSpPr/>
        <p:nvPr/>
      </p:nvGrpSpPr>
      <p:grpSpPr>
        <a:xfrm>
          <a:off x="0" y="0"/>
          <a:ext cx="0" cy="0"/>
          <a:chOff x="0" y="0"/>
          <a:chExt cx="0" cy="0"/>
        </a:xfrm>
      </p:grpSpPr>
      <p:sp>
        <p:nvSpPr>
          <p:cNvPr id="1602" name="Google Shape;1602;p194"/>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1603" name="Google Shape;1603;p194"/>
          <p:cNvSpPr txBox="1"/>
          <p:nvPr>
            <p:ph idx="1" type="body"/>
          </p:nvPr>
        </p:nvSpPr>
        <p:spPr>
          <a:xfrm>
            <a:off x="609600" y="1600203"/>
            <a:ext cx="10972800" cy="4526100"/>
          </a:xfrm>
          <a:prstGeom prst="rect">
            <a:avLst/>
          </a:prstGeom>
        </p:spPr>
        <p:txBody>
          <a:bodyPr anchorCtr="0" anchor="t" bIns="91425" lIns="91425" spcFirstLastPara="1" rIns="91425" wrap="square" tIns="91425">
            <a:noAutofit/>
          </a:bodyPr>
          <a:lstStyle/>
          <a:p>
            <a:pPr indent="-323850" lvl="0" marL="342900" marR="0" rtl="0" algn="l">
              <a:lnSpc>
                <a:spcPct val="80000"/>
              </a:lnSpc>
              <a:spcBef>
                <a:spcPts val="620"/>
              </a:spcBef>
              <a:spcAft>
                <a:spcPts val="0"/>
              </a:spcAft>
              <a:buSzPts val="2800"/>
              <a:buChar char="➢"/>
            </a:pPr>
            <a:r>
              <a:rPr lang="en-US" sz="2800" u="sng">
                <a:solidFill>
                  <a:schemeClr val="hlink"/>
                </a:solidFill>
                <a:hlinkClick r:id="rId3"/>
              </a:rPr>
              <a:t>vita.taxslayerpro.com/IRSTRAINING</a:t>
            </a:r>
            <a:endParaRPr sz="2800"/>
          </a:p>
          <a:p>
            <a:pPr indent="-323850" lvl="0" marL="342900" marR="0" rtl="0" algn="l">
              <a:lnSpc>
                <a:spcPct val="80000"/>
              </a:lnSpc>
              <a:spcBef>
                <a:spcPts val="62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Char char="➢"/>
            </a:pPr>
            <a:r>
              <a:rPr lang="en-US" sz="2800"/>
              <a:t>Username: DOEJTRAIN</a:t>
            </a:r>
            <a:endParaRPr sz="2800"/>
          </a:p>
          <a:p>
            <a:pPr indent="-266700" lvl="0" marL="342900" rtl="0" algn="l">
              <a:lnSpc>
                <a:spcPct val="80000"/>
              </a:lnSpc>
              <a:spcBef>
                <a:spcPts val="558"/>
              </a:spcBef>
              <a:spcAft>
                <a:spcPts val="0"/>
              </a:spcAft>
              <a:buSzPts val="2800"/>
              <a:buChar char="➢"/>
            </a:pPr>
            <a:r>
              <a:rPr lang="en-US" sz="2800"/>
              <a:t>Password: SaveFirstTaxes2019!</a:t>
            </a:r>
            <a:endParaRPr sz="2800"/>
          </a:p>
        </p:txBody>
      </p:sp>
      <p:sp>
        <p:nvSpPr>
          <p:cNvPr id="1604" name="Google Shape;1604;p194"/>
          <p:cNvSpPr txBox="1"/>
          <p:nvPr/>
        </p:nvSpPr>
        <p:spPr>
          <a:xfrm>
            <a:off x="609600" y="4101700"/>
            <a:ext cx="10972800" cy="20247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EIC pulls through automatically to 66a on the 1040(2017)</a:t>
            </a:r>
            <a:endParaRPr b="1" sz="6000">
              <a:solidFill>
                <a:schemeClr val="accent3"/>
              </a:solidFill>
              <a:latin typeface="Questrial"/>
              <a:ea typeface="Questrial"/>
              <a:cs typeface="Questrial"/>
              <a:sym typeface="Questrial"/>
            </a:endParaRPr>
          </a:p>
        </p:txBody>
      </p:sp>
      <p:sp>
        <p:nvSpPr>
          <p:cNvPr id="1605" name="Google Shape;1605;p19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0" name="Shape 1610"/>
        <p:cNvGrpSpPr/>
        <p:nvPr/>
      </p:nvGrpSpPr>
      <p:grpSpPr>
        <a:xfrm>
          <a:off x="0" y="0"/>
          <a:ext cx="0" cy="0"/>
          <a:chOff x="0" y="0"/>
          <a:chExt cx="0" cy="0"/>
        </a:xfrm>
      </p:grpSpPr>
      <p:pic>
        <p:nvPicPr>
          <p:cNvPr descr="Impact-logo_SaveFirst-green.eps" id="1611" name="Google Shape;1611;p195"/>
          <p:cNvPicPr preferRelativeResize="0"/>
          <p:nvPr/>
        </p:nvPicPr>
        <p:blipFill rotWithShape="1">
          <a:blip r:embed="rId3">
            <a:alphaModFix/>
          </a:blip>
          <a:srcRect b="34976" l="19563" r="20645" t="31741"/>
          <a:stretch/>
        </p:blipFill>
        <p:spPr>
          <a:xfrm>
            <a:off x="1440089" y="473075"/>
            <a:ext cx="9264600" cy="4243500"/>
          </a:xfrm>
          <a:prstGeom prst="rect">
            <a:avLst/>
          </a:prstGeom>
          <a:noFill/>
          <a:ln>
            <a:noFill/>
          </a:ln>
        </p:spPr>
      </p:pic>
      <p:sp>
        <p:nvSpPr>
          <p:cNvPr id="1612" name="Google Shape;1612;p195"/>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13" name="Google Shape;1613;p195"/>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14" name="Google Shape;1614;p195"/>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615" name="Google Shape;1615;p195"/>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616" name="Google Shape;1616;p195"/>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617" name="Google Shape;1617;p195"/>
          <p:cNvSpPr txBox="1"/>
          <p:nvPr/>
        </p:nvSpPr>
        <p:spPr>
          <a:xfrm>
            <a:off x="1708732" y="4868994"/>
            <a:ext cx="8727300" cy="15129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Refund &amp; Amount of Tax Owed</a:t>
            </a:r>
            <a:endParaRPr b="1" sz="5400">
              <a:solidFill>
                <a:schemeClr val="dk2"/>
              </a:solidFill>
              <a:latin typeface="Questrial"/>
              <a:ea typeface="Questrial"/>
              <a:cs typeface="Questrial"/>
              <a:sym typeface="Questrial"/>
            </a:endParaRPr>
          </a:p>
        </p:txBody>
      </p:sp>
      <p:sp>
        <p:nvSpPr>
          <p:cNvPr id="1618" name="Google Shape;1618;p19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3" name="Shape 1623"/>
        <p:cNvGrpSpPr/>
        <p:nvPr/>
      </p:nvGrpSpPr>
      <p:grpSpPr>
        <a:xfrm>
          <a:off x="0" y="0"/>
          <a:ext cx="0" cy="0"/>
          <a:chOff x="0" y="0"/>
          <a:chExt cx="0" cy="0"/>
        </a:xfrm>
      </p:grpSpPr>
      <p:sp>
        <p:nvSpPr>
          <p:cNvPr id="1624" name="Google Shape;1624;p1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 &amp; Amount of Tax Owed Objectives</a:t>
            </a:r>
            <a:endParaRPr b="1" i="0" sz="4800" u="none" cap="none" strike="noStrike">
              <a:solidFill>
                <a:schemeClr val="dk2"/>
              </a:solidFill>
              <a:latin typeface="Questrial"/>
              <a:ea typeface="Questrial"/>
              <a:cs typeface="Questrial"/>
              <a:sym typeface="Questrial"/>
            </a:endParaRPr>
          </a:p>
        </p:txBody>
      </p:sp>
      <p:sp>
        <p:nvSpPr>
          <p:cNvPr id="1625" name="Google Shape;1625;p196"/>
          <p:cNvSpPr txBox="1"/>
          <p:nvPr>
            <p:ph idx="1" type="body"/>
          </p:nvPr>
        </p:nvSpPr>
        <p:spPr>
          <a:xfrm>
            <a:off x="609600" y="1816204"/>
            <a:ext cx="10972800" cy="38652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the taxpayer’s options when receiving a tax refund</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Explain the options available to a taxpayer that has tax due</a:t>
            </a:r>
            <a:endParaRPr/>
          </a:p>
        </p:txBody>
      </p:sp>
      <p:sp>
        <p:nvSpPr>
          <p:cNvPr id="1626" name="Google Shape;1626;p19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5">
                                            <p:txEl>
                                              <p:pRg end="0" st="0"/>
                                            </p:txEl>
                                          </p:spTgt>
                                        </p:tgtEl>
                                        <p:attrNameLst>
                                          <p:attrName>style.visibility</p:attrName>
                                        </p:attrNameLst>
                                      </p:cBhvr>
                                      <p:to>
                                        <p:strVal val="visible"/>
                                      </p:to>
                                    </p:set>
                                    <p:animEffect filter="fade" transition="in">
                                      <p:cBhvr>
                                        <p:cTn dur="1000"/>
                                        <p:tgtEl>
                                          <p:spTgt spid="16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5">
                                            <p:txEl>
                                              <p:pRg end="1" st="1"/>
                                            </p:txEl>
                                          </p:spTgt>
                                        </p:tgtEl>
                                        <p:attrNameLst>
                                          <p:attrName>style.visibility</p:attrName>
                                        </p:attrNameLst>
                                      </p:cBhvr>
                                      <p:to>
                                        <p:strVal val="visible"/>
                                      </p:to>
                                    </p:set>
                                    <p:animEffect filter="fade" transition="in">
                                      <p:cBhvr>
                                        <p:cTn dur="1000"/>
                                        <p:tgtEl>
                                          <p:spTgt spid="16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5">
                                            <p:txEl>
                                              <p:pRg end="2" st="2"/>
                                            </p:txEl>
                                          </p:spTgt>
                                        </p:tgtEl>
                                        <p:attrNameLst>
                                          <p:attrName>style.visibility</p:attrName>
                                        </p:attrNameLst>
                                      </p:cBhvr>
                                      <p:to>
                                        <p:strVal val="visible"/>
                                      </p:to>
                                    </p:set>
                                    <p:animEffect filter="fade" transition="in">
                                      <p:cBhvr>
                                        <p:cTn dur="1000"/>
                                        <p:tgtEl>
                                          <p:spTgt spid="16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1" name="Shape 1631"/>
        <p:cNvGrpSpPr/>
        <p:nvPr/>
      </p:nvGrpSpPr>
      <p:grpSpPr>
        <a:xfrm>
          <a:off x="0" y="0"/>
          <a:ext cx="0" cy="0"/>
          <a:chOff x="0" y="0"/>
          <a:chExt cx="0" cy="0"/>
        </a:xfrm>
      </p:grpSpPr>
      <p:sp>
        <p:nvSpPr>
          <p:cNvPr id="1632" name="Google Shape;1632;p1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Refunds</a:t>
            </a:r>
            <a:endParaRPr/>
          </a:p>
        </p:txBody>
      </p:sp>
      <p:sp>
        <p:nvSpPr>
          <p:cNvPr id="1633" name="Google Shape;1633;p19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choose to receive their refund either by check or direct deposit</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Checks take 6-8 weeks to be mailed</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Electronic deposits will be made in 1-2 weeks</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also choose to allocate part of their refund to order savings bonds</a:t>
            </a:r>
            <a:endParaRPr/>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634" name="Google Shape;1634;p19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xEl>
                                              <p:pRg end="0" st="0"/>
                                            </p:txEl>
                                          </p:spTgt>
                                        </p:tgtEl>
                                        <p:attrNameLst>
                                          <p:attrName>style.visibility</p:attrName>
                                        </p:attrNameLst>
                                      </p:cBhvr>
                                      <p:to>
                                        <p:strVal val="visible"/>
                                      </p:to>
                                    </p:set>
                                    <p:animEffect filter="fade" transition="in">
                                      <p:cBhvr>
                                        <p:cTn dur="500"/>
                                        <p:tgtEl>
                                          <p:spTgt spid="16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xEl>
                                              <p:pRg end="1" st="1"/>
                                            </p:txEl>
                                          </p:spTgt>
                                        </p:tgtEl>
                                        <p:attrNameLst>
                                          <p:attrName>style.visibility</p:attrName>
                                        </p:attrNameLst>
                                      </p:cBhvr>
                                      <p:to>
                                        <p:strVal val="visible"/>
                                      </p:to>
                                    </p:set>
                                    <p:animEffect filter="fade" transition="in">
                                      <p:cBhvr>
                                        <p:cTn dur="500"/>
                                        <p:tgtEl>
                                          <p:spTgt spid="16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xEl>
                                              <p:pRg end="2" st="2"/>
                                            </p:txEl>
                                          </p:spTgt>
                                        </p:tgtEl>
                                        <p:attrNameLst>
                                          <p:attrName>style.visibility</p:attrName>
                                        </p:attrNameLst>
                                      </p:cBhvr>
                                      <p:to>
                                        <p:strVal val="visible"/>
                                      </p:to>
                                    </p:set>
                                    <p:animEffect filter="fade" transition="in">
                                      <p:cBhvr>
                                        <p:cTn dur="500"/>
                                        <p:tgtEl>
                                          <p:spTgt spid="16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xEl>
                                              <p:pRg end="3" st="3"/>
                                            </p:txEl>
                                          </p:spTgt>
                                        </p:tgtEl>
                                        <p:attrNameLst>
                                          <p:attrName>style.visibility</p:attrName>
                                        </p:attrNameLst>
                                      </p:cBhvr>
                                      <p:to>
                                        <p:strVal val="visible"/>
                                      </p:to>
                                    </p:set>
                                    <p:animEffect filter="fade" transition="in">
                                      <p:cBhvr>
                                        <p:cTn dur="500"/>
                                        <p:tgtEl>
                                          <p:spTgt spid="16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xEl>
                                              <p:pRg end="4" st="4"/>
                                            </p:txEl>
                                          </p:spTgt>
                                        </p:tgtEl>
                                        <p:attrNameLst>
                                          <p:attrName>style.visibility</p:attrName>
                                        </p:attrNameLst>
                                      </p:cBhvr>
                                      <p:to>
                                        <p:strVal val="visible"/>
                                      </p:to>
                                    </p:set>
                                    <p:animEffect filter="fade" transition="in">
                                      <p:cBhvr>
                                        <p:cTn dur="500"/>
                                        <p:tgtEl>
                                          <p:spTgt spid="16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609600" y="656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200" name="Google Shape;200;p27"/>
          <p:cNvSpPr txBox="1"/>
          <p:nvPr>
            <p:ph idx="1" type="body"/>
          </p:nvPr>
        </p:nvSpPr>
        <p:spPr>
          <a:xfrm>
            <a:off x="609600" y="12087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You need to go through the </a:t>
            </a:r>
            <a:r>
              <a:rPr i="1" lang="en-US"/>
              <a:t>entire</a:t>
            </a:r>
            <a:r>
              <a:rPr lang="en-US"/>
              <a:t> I/I form and ask clarifying questions and make sure everything has been filled out. </a:t>
            </a:r>
            <a:endParaRPr/>
          </a:p>
          <a:p>
            <a:pPr indent="-342900" lvl="0" marL="342900" marR="0" rtl="0" algn="l">
              <a:lnSpc>
                <a:spcPct val="100000"/>
              </a:lnSpc>
              <a:spcBef>
                <a:spcPts val="0"/>
              </a:spcBef>
              <a:spcAft>
                <a:spcPts val="0"/>
              </a:spcAft>
              <a:buClr>
                <a:schemeClr val="dk1"/>
              </a:buClr>
              <a:buSzPts val="4000"/>
              <a:buFont typeface="Noto Sans Symbols"/>
              <a:buChar char="➢"/>
            </a:pPr>
            <a:r>
              <a:rPr lang="en-US"/>
              <a:t>If the taxpayer left a question blank, you need to ask and clarify, then fill out the answer on the I/I form.</a:t>
            </a:r>
            <a:endParaRPr/>
          </a:p>
          <a:p>
            <a:pPr indent="-342900" lvl="0" marL="342900" rtl="0" algn="l">
              <a:spcBef>
                <a:spcPts val="0"/>
              </a:spcBef>
              <a:spcAft>
                <a:spcPts val="0"/>
              </a:spcAft>
              <a:buClr>
                <a:schemeClr val="dk1"/>
              </a:buClr>
              <a:buSzPts val="4000"/>
              <a:buFont typeface="Noto Sans Symbols"/>
              <a:buChar char="➢"/>
            </a:pPr>
            <a:r>
              <a:rPr lang="en-US"/>
              <a:t>Before you start the return in TaxSlayer, the </a:t>
            </a:r>
            <a:r>
              <a:rPr i="1" lang="en-US"/>
              <a:t>entire</a:t>
            </a:r>
            <a:r>
              <a:rPr lang="en-US"/>
              <a:t> I/I form needs to be completely filled out!</a:t>
            </a:r>
            <a:endParaRPr/>
          </a:p>
        </p:txBody>
      </p:sp>
      <p:sp>
        <p:nvSpPr>
          <p:cNvPr id="201" name="Google Shape;201;p2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9" name="Shape 1639"/>
        <p:cNvGrpSpPr/>
        <p:nvPr/>
      </p:nvGrpSpPr>
      <p:grpSpPr>
        <a:xfrm>
          <a:off x="0" y="0"/>
          <a:ext cx="0" cy="0"/>
          <a:chOff x="0" y="0"/>
          <a:chExt cx="0" cy="0"/>
        </a:xfrm>
      </p:grpSpPr>
      <p:sp>
        <p:nvSpPr>
          <p:cNvPr id="1640" name="Google Shape;1640;p1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Refunds: Direct Deposit</a:t>
            </a:r>
            <a:endParaRPr/>
          </a:p>
        </p:txBody>
      </p:sp>
      <p:sp>
        <p:nvSpPr>
          <p:cNvPr id="1641" name="Google Shape;1641;p198"/>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Encourage taxpayers to use direct deposit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But, refunds will be delayed 4-6 weeks if the routing and account numbers are not valid</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Refunds may only be deposited into their own accounts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Refunds can be deposited in up to three accounts</a:t>
            </a:r>
            <a:endParaRPr/>
          </a:p>
        </p:txBody>
      </p:sp>
      <p:sp>
        <p:nvSpPr>
          <p:cNvPr id="1642" name="Google Shape;1642;p19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1">
                                            <p:txEl>
                                              <p:pRg end="0" st="0"/>
                                            </p:txEl>
                                          </p:spTgt>
                                        </p:tgtEl>
                                        <p:attrNameLst>
                                          <p:attrName>style.visibility</p:attrName>
                                        </p:attrNameLst>
                                      </p:cBhvr>
                                      <p:to>
                                        <p:strVal val="visible"/>
                                      </p:to>
                                    </p:set>
                                    <p:animEffect filter="fade" transition="in">
                                      <p:cBhvr>
                                        <p:cTn dur="500"/>
                                        <p:tgtEl>
                                          <p:spTgt spid="16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1">
                                            <p:txEl>
                                              <p:pRg end="1" st="1"/>
                                            </p:txEl>
                                          </p:spTgt>
                                        </p:tgtEl>
                                        <p:attrNameLst>
                                          <p:attrName>style.visibility</p:attrName>
                                        </p:attrNameLst>
                                      </p:cBhvr>
                                      <p:to>
                                        <p:strVal val="visible"/>
                                      </p:to>
                                    </p:set>
                                    <p:animEffect filter="fade" transition="in">
                                      <p:cBhvr>
                                        <p:cTn dur="500"/>
                                        <p:tgtEl>
                                          <p:spTgt spid="16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1">
                                            <p:txEl>
                                              <p:pRg end="2" st="2"/>
                                            </p:txEl>
                                          </p:spTgt>
                                        </p:tgtEl>
                                        <p:attrNameLst>
                                          <p:attrName>style.visibility</p:attrName>
                                        </p:attrNameLst>
                                      </p:cBhvr>
                                      <p:to>
                                        <p:strVal val="visible"/>
                                      </p:to>
                                    </p:set>
                                    <p:animEffect filter="fade" transition="in">
                                      <p:cBhvr>
                                        <p:cTn dur="500"/>
                                        <p:tgtEl>
                                          <p:spTgt spid="16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1">
                                            <p:txEl>
                                              <p:pRg end="3" st="3"/>
                                            </p:txEl>
                                          </p:spTgt>
                                        </p:tgtEl>
                                        <p:attrNameLst>
                                          <p:attrName>style.visibility</p:attrName>
                                        </p:attrNameLst>
                                      </p:cBhvr>
                                      <p:to>
                                        <p:strVal val="visible"/>
                                      </p:to>
                                    </p:set>
                                    <p:animEffect filter="fade" transition="in">
                                      <p:cBhvr>
                                        <p:cTn dur="500"/>
                                        <p:tgtEl>
                                          <p:spTgt spid="164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7" name="Shape 1647"/>
        <p:cNvGrpSpPr/>
        <p:nvPr/>
      </p:nvGrpSpPr>
      <p:grpSpPr>
        <a:xfrm>
          <a:off x="0" y="0"/>
          <a:ext cx="0" cy="0"/>
          <a:chOff x="0" y="0"/>
          <a:chExt cx="0" cy="0"/>
        </a:xfrm>
      </p:grpSpPr>
      <p:sp>
        <p:nvSpPr>
          <p:cNvPr id="1648" name="Google Shape;1648;p1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Refunds: Direct Deposit</a:t>
            </a:r>
            <a:endParaRPr/>
          </a:p>
        </p:txBody>
      </p:sp>
      <p:sp>
        <p:nvSpPr>
          <p:cNvPr id="1649" name="Google Shape;1649;p199"/>
          <p:cNvSpPr txBox="1"/>
          <p:nvPr>
            <p:ph idx="1" type="body"/>
          </p:nvPr>
        </p:nvSpPr>
        <p:spPr>
          <a:xfrm>
            <a:off x="609600" y="1417653"/>
            <a:ext cx="57756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Routing number (9 digits): can look up online</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Account number: do not include check number!</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Do NOT include spaces or hyphens!</a:t>
            </a:r>
            <a:endParaRPr/>
          </a:p>
        </p:txBody>
      </p:sp>
      <p:pic>
        <p:nvPicPr>
          <p:cNvPr descr="http://myuhinfo.hawaii.edu/sites/myuhinfo.hawaii.edu/files/images/check.jpg" id="1650" name="Google Shape;1650;p199"/>
          <p:cNvPicPr preferRelativeResize="0"/>
          <p:nvPr/>
        </p:nvPicPr>
        <p:blipFill>
          <a:blip r:embed="rId3">
            <a:alphaModFix/>
          </a:blip>
          <a:stretch>
            <a:fillRect/>
          </a:stretch>
        </p:blipFill>
        <p:spPr>
          <a:xfrm>
            <a:off x="5953606" y="2381877"/>
            <a:ext cx="5771187" cy="3489555"/>
          </a:xfrm>
          <a:prstGeom prst="rect">
            <a:avLst/>
          </a:prstGeom>
          <a:noFill/>
          <a:ln>
            <a:noFill/>
          </a:ln>
          <a:effectLst>
            <a:outerShdw blurRad="190500" rotWithShape="0" algn="tl">
              <a:srgbClr val="000000">
                <a:alpha val="69800"/>
              </a:srgbClr>
            </a:outerShdw>
          </a:effectLst>
        </p:spPr>
      </p:pic>
      <p:sp>
        <p:nvSpPr>
          <p:cNvPr id="1651" name="Google Shape;1651;p19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0"/>
                                        </p:tgtEl>
                                        <p:attrNameLst>
                                          <p:attrName>style.visibility</p:attrName>
                                        </p:attrNameLst>
                                      </p:cBhvr>
                                      <p:to>
                                        <p:strVal val="visible"/>
                                      </p:to>
                                    </p:set>
                                    <p:animEffect filter="fade" transition="in">
                                      <p:cBhvr>
                                        <p:cTn dur="500"/>
                                        <p:tgtEl>
                                          <p:spTgt spid="1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9">
                                            <p:txEl>
                                              <p:pRg end="0" st="0"/>
                                            </p:txEl>
                                          </p:spTgt>
                                        </p:tgtEl>
                                        <p:attrNameLst>
                                          <p:attrName>style.visibility</p:attrName>
                                        </p:attrNameLst>
                                      </p:cBhvr>
                                      <p:to>
                                        <p:strVal val="visible"/>
                                      </p:to>
                                    </p:set>
                                    <p:animEffect filter="fade" transition="in">
                                      <p:cBhvr>
                                        <p:cTn dur="500"/>
                                        <p:tgtEl>
                                          <p:spTgt spid="16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9">
                                            <p:txEl>
                                              <p:pRg end="1" st="1"/>
                                            </p:txEl>
                                          </p:spTgt>
                                        </p:tgtEl>
                                        <p:attrNameLst>
                                          <p:attrName>style.visibility</p:attrName>
                                        </p:attrNameLst>
                                      </p:cBhvr>
                                      <p:to>
                                        <p:strVal val="visible"/>
                                      </p:to>
                                    </p:set>
                                    <p:animEffect filter="fade" transition="in">
                                      <p:cBhvr>
                                        <p:cTn dur="500"/>
                                        <p:tgtEl>
                                          <p:spTgt spid="16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9">
                                            <p:txEl>
                                              <p:pRg end="2" st="2"/>
                                            </p:txEl>
                                          </p:spTgt>
                                        </p:tgtEl>
                                        <p:attrNameLst>
                                          <p:attrName>style.visibility</p:attrName>
                                        </p:attrNameLst>
                                      </p:cBhvr>
                                      <p:to>
                                        <p:strVal val="visible"/>
                                      </p:to>
                                    </p:set>
                                    <p:animEffect filter="fade" transition="in">
                                      <p:cBhvr>
                                        <p:cTn dur="500"/>
                                        <p:tgtEl>
                                          <p:spTgt spid="164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6" name="Shape 1656"/>
        <p:cNvGrpSpPr/>
        <p:nvPr/>
      </p:nvGrpSpPr>
      <p:grpSpPr>
        <a:xfrm>
          <a:off x="0" y="0"/>
          <a:ext cx="0" cy="0"/>
          <a:chOff x="0" y="0"/>
          <a:chExt cx="0" cy="0"/>
        </a:xfrm>
      </p:grpSpPr>
      <p:sp>
        <p:nvSpPr>
          <p:cNvPr id="1657" name="Google Shape;1657;p2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Refunds: Savings Bonds</a:t>
            </a:r>
            <a:endParaRPr/>
          </a:p>
        </p:txBody>
      </p:sp>
      <p:sp>
        <p:nvSpPr>
          <p:cNvPr id="1658" name="Google Shape;1658;p200"/>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Our Role</a:t>
            </a:r>
            <a:endParaRP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Explain opportunity</a:t>
            </a:r>
            <a:r>
              <a:rPr b="0" i="0" lang="en-US" sz="3600" u="none" cap="none" strike="noStrike">
                <a:solidFill>
                  <a:schemeClr val="dk1"/>
                </a:solidFill>
                <a:latin typeface="Questrial"/>
                <a:ea typeface="Questrial"/>
                <a:cs typeface="Questrial"/>
                <a:sym typeface="Questrial"/>
              </a:rPr>
              <a:t> - describe savings bonds &amp; chance to order at tax site</a:t>
            </a:r>
            <a:endParaRP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Seek decision</a:t>
            </a:r>
            <a:r>
              <a:rPr b="0" i="0" lang="en-US" sz="3600" u="none" cap="none" strike="noStrike">
                <a:solidFill>
                  <a:schemeClr val="dk1"/>
                </a:solidFill>
                <a:latin typeface="Questrial"/>
                <a:ea typeface="Questrial"/>
                <a:cs typeface="Questrial"/>
                <a:sym typeface="Questrial"/>
              </a:rPr>
              <a:t> – ask client to decide if, how much &amp; for whom to order bonds</a:t>
            </a:r>
            <a:endParaRPr/>
          </a:p>
          <a:p>
            <a:pPr indent="-285750" lvl="1" marL="742950" marR="0" rtl="0" algn="l">
              <a:spcBef>
                <a:spcPts val="720"/>
              </a:spcBef>
              <a:spcAft>
                <a:spcPts val="0"/>
              </a:spcAft>
              <a:buClr>
                <a:schemeClr val="dk1"/>
              </a:buClr>
              <a:buSzPts val="3600"/>
              <a:buFont typeface="Arial"/>
              <a:buChar char="•"/>
            </a:pPr>
            <a:r>
              <a:rPr b="1" i="0" lang="en-US" sz="3600" u="none" cap="none" strike="noStrike">
                <a:solidFill>
                  <a:schemeClr val="dk1"/>
                </a:solidFill>
                <a:latin typeface="Questrial"/>
                <a:ea typeface="Questrial"/>
                <a:cs typeface="Questrial"/>
                <a:sym typeface="Questrial"/>
              </a:rPr>
              <a:t>Process order</a:t>
            </a:r>
            <a:r>
              <a:rPr b="0" i="0" lang="en-US" sz="3600" u="none" cap="none" strike="noStrike">
                <a:solidFill>
                  <a:schemeClr val="dk1"/>
                </a:solidFill>
                <a:latin typeface="Questrial"/>
                <a:ea typeface="Questrial"/>
                <a:cs typeface="Questrial"/>
                <a:sym typeface="Questrial"/>
              </a:rPr>
              <a:t> – complete IRS Form 8888</a:t>
            </a:r>
            <a:endParaRPr b="1" i="0" sz="3600" u="none" cap="none" strike="noStrike">
              <a:solidFill>
                <a:schemeClr val="dk1"/>
              </a:solidFill>
              <a:latin typeface="Questrial"/>
              <a:ea typeface="Questrial"/>
              <a:cs typeface="Questrial"/>
              <a:sym typeface="Questrial"/>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659" name="Google Shape;1659;p200"/>
          <p:cNvSpPr/>
          <p:nvPr/>
        </p:nvSpPr>
        <p:spPr>
          <a:xfrm>
            <a:off x="609600" y="5477734"/>
            <a:ext cx="10972800" cy="954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The Government will mail a physical bond to the taxpayer at the address listed on the return.</a:t>
            </a:r>
            <a:endParaRPr/>
          </a:p>
        </p:txBody>
      </p:sp>
      <p:sp>
        <p:nvSpPr>
          <p:cNvPr id="1660" name="Google Shape;1660;p20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xEl>
                                              <p:pRg end="0" st="0"/>
                                            </p:txEl>
                                          </p:spTgt>
                                        </p:tgtEl>
                                        <p:attrNameLst>
                                          <p:attrName>style.visibility</p:attrName>
                                        </p:attrNameLst>
                                      </p:cBhvr>
                                      <p:to>
                                        <p:strVal val="visible"/>
                                      </p:to>
                                    </p:set>
                                    <p:animEffect filter="fade" transition="in">
                                      <p:cBhvr>
                                        <p:cTn dur="500"/>
                                        <p:tgtEl>
                                          <p:spTgt spid="16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xEl>
                                              <p:pRg end="1" st="1"/>
                                            </p:txEl>
                                          </p:spTgt>
                                        </p:tgtEl>
                                        <p:attrNameLst>
                                          <p:attrName>style.visibility</p:attrName>
                                        </p:attrNameLst>
                                      </p:cBhvr>
                                      <p:to>
                                        <p:strVal val="visible"/>
                                      </p:to>
                                    </p:set>
                                    <p:animEffect filter="fade" transition="in">
                                      <p:cBhvr>
                                        <p:cTn dur="500"/>
                                        <p:tgtEl>
                                          <p:spTgt spid="16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xEl>
                                              <p:pRg end="2" st="2"/>
                                            </p:txEl>
                                          </p:spTgt>
                                        </p:tgtEl>
                                        <p:attrNameLst>
                                          <p:attrName>style.visibility</p:attrName>
                                        </p:attrNameLst>
                                      </p:cBhvr>
                                      <p:to>
                                        <p:strVal val="visible"/>
                                      </p:to>
                                    </p:set>
                                    <p:animEffect filter="fade" transition="in">
                                      <p:cBhvr>
                                        <p:cTn dur="500"/>
                                        <p:tgtEl>
                                          <p:spTgt spid="16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xEl>
                                              <p:pRg end="3" st="3"/>
                                            </p:txEl>
                                          </p:spTgt>
                                        </p:tgtEl>
                                        <p:attrNameLst>
                                          <p:attrName>style.visibility</p:attrName>
                                        </p:attrNameLst>
                                      </p:cBhvr>
                                      <p:to>
                                        <p:strVal val="visible"/>
                                      </p:to>
                                    </p:set>
                                    <p:animEffect filter="fade" transition="in">
                                      <p:cBhvr>
                                        <p:cTn dur="500"/>
                                        <p:tgtEl>
                                          <p:spTgt spid="16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xEl>
                                              <p:pRg end="4" st="4"/>
                                            </p:txEl>
                                          </p:spTgt>
                                        </p:tgtEl>
                                        <p:attrNameLst>
                                          <p:attrName>style.visibility</p:attrName>
                                        </p:attrNameLst>
                                      </p:cBhvr>
                                      <p:to>
                                        <p:strVal val="visible"/>
                                      </p:to>
                                    </p:set>
                                    <p:animEffect filter="fade" transition="in">
                                      <p:cBhvr>
                                        <p:cTn dur="500"/>
                                        <p:tgtEl>
                                          <p:spTgt spid="16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9"/>
                                        </p:tgtEl>
                                        <p:attrNameLst>
                                          <p:attrName>style.visibility</p:attrName>
                                        </p:attrNameLst>
                                      </p:cBhvr>
                                      <p:to>
                                        <p:strVal val="visible"/>
                                      </p:to>
                                    </p:set>
                                    <p:animEffect filter="fade" transition="in">
                                      <p:cBhvr>
                                        <p:cTn dur="500"/>
                                        <p:tgtEl>
                                          <p:spTgt spid="1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5" name="Shape 1665"/>
        <p:cNvGrpSpPr/>
        <p:nvPr/>
      </p:nvGrpSpPr>
      <p:grpSpPr>
        <a:xfrm>
          <a:off x="0" y="0"/>
          <a:ext cx="0" cy="0"/>
          <a:chOff x="0" y="0"/>
          <a:chExt cx="0" cy="0"/>
        </a:xfrm>
      </p:grpSpPr>
      <p:sp>
        <p:nvSpPr>
          <p:cNvPr id="1666" name="Google Shape;1666;p201"/>
          <p:cNvSpPr txBox="1"/>
          <p:nvPr>
            <p:ph type="title"/>
          </p:nvPr>
        </p:nvSpPr>
        <p:spPr>
          <a:xfrm>
            <a:off x="609600" y="1261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Refunds: Savings Bonds</a:t>
            </a:r>
            <a:endParaRPr/>
          </a:p>
        </p:txBody>
      </p:sp>
      <p:sp>
        <p:nvSpPr>
          <p:cNvPr id="1667" name="Google Shape;1667;p201"/>
          <p:cNvSpPr txBox="1"/>
          <p:nvPr>
            <p:ph idx="1" type="body"/>
          </p:nvPr>
        </p:nvSpPr>
        <p:spPr>
          <a:xfrm>
            <a:off x="609600" y="14176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All taxpayers can buy bonds for</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Themselves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And/or 2 other people (kids, grandkids, spouses, nieces/nephews, godchildren, etc.)</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How it works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Taxpayer needs only name of gift recipient </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Client &amp; gift recipient will be listed on bond as co-owners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Either party may redeem bond</a:t>
            </a:r>
            <a:endParaRPr/>
          </a:p>
          <a:p>
            <a:pPr indent="-107950" lvl="0" marL="342900" marR="0" rtl="0" algn="l">
              <a:lnSpc>
                <a:spcPct val="90000"/>
              </a:lnSpc>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
        <p:nvSpPr>
          <p:cNvPr id="1668" name="Google Shape;1668;p20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0" st="0"/>
                                            </p:txEl>
                                          </p:spTgt>
                                        </p:tgtEl>
                                        <p:attrNameLst>
                                          <p:attrName>style.visibility</p:attrName>
                                        </p:attrNameLst>
                                      </p:cBhvr>
                                      <p:to>
                                        <p:strVal val="visible"/>
                                      </p:to>
                                    </p:set>
                                    <p:animEffect filter="fade" transition="in">
                                      <p:cBhvr>
                                        <p:cTn dur="500"/>
                                        <p:tgtEl>
                                          <p:spTgt spid="16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1" st="1"/>
                                            </p:txEl>
                                          </p:spTgt>
                                        </p:tgtEl>
                                        <p:attrNameLst>
                                          <p:attrName>style.visibility</p:attrName>
                                        </p:attrNameLst>
                                      </p:cBhvr>
                                      <p:to>
                                        <p:strVal val="visible"/>
                                      </p:to>
                                    </p:set>
                                    <p:animEffect filter="fade" transition="in">
                                      <p:cBhvr>
                                        <p:cTn dur="500"/>
                                        <p:tgtEl>
                                          <p:spTgt spid="16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2" st="2"/>
                                            </p:txEl>
                                          </p:spTgt>
                                        </p:tgtEl>
                                        <p:attrNameLst>
                                          <p:attrName>style.visibility</p:attrName>
                                        </p:attrNameLst>
                                      </p:cBhvr>
                                      <p:to>
                                        <p:strVal val="visible"/>
                                      </p:to>
                                    </p:set>
                                    <p:animEffect filter="fade" transition="in">
                                      <p:cBhvr>
                                        <p:cTn dur="500"/>
                                        <p:tgtEl>
                                          <p:spTgt spid="16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3" st="3"/>
                                            </p:txEl>
                                          </p:spTgt>
                                        </p:tgtEl>
                                        <p:attrNameLst>
                                          <p:attrName>style.visibility</p:attrName>
                                        </p:attrNameLst>
                                      </p:cBhvr>
                                      <p:to>
                                        <p:strVal val="visible"/>
                                      </p:to>
                                    </p:set>
                                    <p:animEffect filter="fade" transition="in">
                                      <p:cBhvr>
                                        <p:cTn dur="500"/>
                                        <p:tgtEl>
                                          <p:spTgt spid="16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4" st="4"/>
                                            </p:txEl>
                                          </p:spTgt>
                                        </p:tgtEl>
                                        <p:attrNameLst>
                                          <p:attrName>style.visibility</p:attrName>
                                        </p:attrNameLst>
                                      </p:cBhvr>
                                      <p:to>
                                        <p:strVal val="visible"/>
                                      </p:to>
                                    </p:set>
                                    <p:animEffect filter="fade" transition="in">
                                      <p:cBhvr>
                                        <p:cTn dur="500"/>
                                        <p:tgtEl>
                                          <p:spTgt spid="16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5" st="5"/>
                                            </p:txEl>
                                          </p:spTgt>
                                        </p:tgtEl>
                                        <p:attrNameLst>
                                          <p:attrName>style.visibility</p:attrName>
                                        </p:attrNameLst>
                                      </p:cBhvr>
                                      <p:to>
                                        <p:strVal val="visible"/>
                                      </p:to>
                                    </p:set>
                                    <p:animEffect filter="fade" transition="in">
                                      <p:cBhvr>
                                        <p:cTn dur="500"/>
                                        <p:tgtEl>
                                          <p:spTgt spid="16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6" st="6"/>
                                            </p:txEl>
                                          </p:spTgt>
                                        </p:tgtEl>
                                        <p:attrNameLst>
                                          <p:attrName>style.visibility</p:attrName>
                                        </p:attrNameLst>
                                      </p:cBhvr>
                                      <p:to>
                                        <p:strVal val="visible"/>
                                      </p:to>
                                    </p:set>
                                    <p:animEffect filter="fade" transition="in">
                                      <p:cBhvr>
                                        <p:cTn dur="500"/>
                                        <p:tgtEl>
                                          <p:spTgt spid="16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xEl>
                                              <p:pRg end="7" st="7"/>
                                            </p:txEl>
                                          </p:spTgt>
                                        </p:tgtEl>
                                        <p:attrNameLst>
                                          <p:attrName>style.visibility</p:attrName>
                                        </p:attrNameLst>
                                      </p:cBhvr>
                                      <p:to>
                                        <p:strVal val="visible"/>
                                      </p:to>
                                    </p:set>
                                    <p:animEffect filter="fade" transition="in">
                                      <p:cBhvr>
                                        <p:cTn dur="500"/>
                                        <p:tgtEl>
                                          <p:spTgt spid="166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3" name="Shape 1673"/>
        <p:cNvGrpSpPr/>
        <p:nvPr/>
      </p:nvGrpSpPr>
      <p:grpSpPr>
        <a:xfrm>
          <a:off x="0" y="0"/>
          <a:ext cx="0" cy="0"/>
          <a:chOff x="0" y="0"/>
          <a:chExt cx="0" cy="0"/>
        </a:xfrm>
      </p:grpSpPr>
      <p:sp>
        <p:nvSpPr>
          <p:cNvPr id="1674" name="Google Shape;1674;p2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endParaRPr/>
          </a:p>
        </p:txBody>
      </p:sp>
      <p:sp>
        <p:nvSpPr>
          <p:cNvPr id="1675" name="Google Shape;1675;p202"/>
          <p:cNvSpPr txBox="1"/>
          <p:nvPr>
            <p:ph idx="1" type="body"/>
          </p:nvPr>
        </p:nvSpPr>
        <p:spPr>
          <a:xfrm>
            <a:off x="506625" y="1612341"/>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Payment in full is due by the April filing due date, to avoid interest and penalties</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 should file his/her return by the April filing date to avoid a failure-to-file penalty</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There are separate penalties for filing late and paying late – the late filing penalty is higher</a:t>
            </a:r>
            <a:endParaRPr/>
          </a:p>
        </p:txBody>
      </p:sp>
      <p:sp>
        <p:nvSpPr>
          <p:cNvPr id="1676" name="Google Shape;1676;p20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5">
                                            <p:txEl>
                                              <p:pRg end="0" st="0"/>
                                            </p:txEl>
                                          </p:spTgt>
                                        </p:tgtEl>
                                        <p:attrNameLst>
                                          <p:attrName>style.visibility</p:attrName>
                                        </p:attrNameLst>
                                      </p:cBhvr>
                                      <p:to>
                                        <p:strVal val="visible"/>
                                      </p:to>
                                    </p:set>
                                    <p:animEffect filter="fade" transition="in">
                                      <p:cBhvr>
                                        <p:cTn dur="500"/>
                                        <p:tgtEl>
                                          <p:spTgt spid="16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5">
                                            <p:txEl>
                                              <p:pRg end="1" st="1"/>
                                            </p:txEl>
                                          </p:spTgt>
                                        </p:tgtEl>
                                        <p:attrNameLst>
                                          <p:attrName>style.visibility</p:attrName>
                                        </p:attrNameLst>
                                      </p:cBhvr>
                                      <p:to>
                                        <p:strVal val="visible"/>
                                      </p:to>
                                    </p:set>
                                    <p:animEffect filter="fade" transition="in">
                                      <p:cBhvr>
                                        <p:cTn dur="500"/>
                                        <p:tgtEl>
                                          <p:spTgt spid="16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5">
                                            <p:txEl>
                                              <p:pRg end="2" st="2"/>
                                            </p:txEl>
                                          </p:spTgt>
                                        </p:tgtEl>
                                        <p:attrNameLst>
                                          <p:attrName>style.visibility</p:attrName>
                                        </p:attrNameLst>
                                      </p:cBhvr>
                                      <p:to>
                                        <p:strVal val="visible"/>
                                      </p:to>
                                    </p:set>
                                    <p:animEffect filter="fade" transition="in">
                                      <p:cBhvr>
                                        <p:cTn dur="500"/>
                                        <p:tgtEl>
                                          <p:spTgt spid="167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1" name="Shape 1681"/>
        <p:cNvGrpSpPr/>
        <p:nvPr/>
      </p:nvGrpSpPr>
      <p:grpSpPr>
        <a:xfrm>
          <a:off x="0" y="0"/>
          <a:ext cx="0" cy="0"/>
          <a:chOff x="0" y="0"/>
          <a:chExt cx="0" cy="0"/>
        </a:xfrm>
      </p:grpSpPr>
      <p:sp>
        <p:nvSpPr>
          <p:cNvPr id="1682" name="Google Shape;1682;p2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endParaRPr/>
          </a:p>
        </p:txBody>
      </p:sp>
      <p:sp>
        <p:nvSpPr>
          <p:cNvPr id="1683" name="Google Shape;1683;p20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Payment options availab</a:t>
            </a:r>
            <a:r>
              <a:rPr lang="en-US"/>
              <a:t>le at SaveFirst site</a:t>
            </a:r>
            <a:r>
              <a:rPr b="0" i="0" lang="en-US" sz="4000" u="none" cap="none" strike="noStrike">
                <a:solidFill>
                  <a:schemeClr val="dk1"/>
                </a:solidFill>
                <a:latin typeface="Questrial"/>
                <a:ea typeface="Questrial"/>
                <a:cs typeface="Questrial"/>
                <a:sym typeface="Questrial"/>
              </a:rPr>
              <a: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Pay by check or money order with Form 1040-V (Payment Voucher)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Pay by direct debit from their checking/savings account on a date that they choose (up to the due date)</a:t>
            </a:r>
            <a:endParaRPr/>
          </a:p>
        </p:txBody>
      </p:sp>
      <p:sp>
        <p:nvSpPr>
          <p:cNvPr id="1684" name="Google Shape;1684;p20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3">
                                            <p:txEl>
                                              <p:pRg end="0" st="0"/>
                                            </p:txEl>
                                          </p:spTgt>
                                        </p:tgtEl>
                                        <p:attrNameLst>
                                          <p:attrName>style.visibility</p:attrName>
                                        </p:attrNameLst>
                                      </p:cBhvr>
                                      <p:to>
                                        <p:strVal val="visible"/>
                                      </p:to>
                                    </p:set>
                                    <p:animEffect filter="fade" transition="in">
                                      <p:cBhvr>
                                        <p:cTn dur="500"/>
                                        <p:tgtEl>
                                          <p:spTgt spid="16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3">
                                            <p:txEl>
                                              <p:pRg end="1" st="1"/>
                                            </p:txEl>
                                          </p:spTgt>
                                        </p:tgtEl>
                                        <p:attrNameLst>
                                          <p:attrName>style.visibility</p:attrName>
                                        </p:attrNameLst>
                                      </p:cBhvr>
                                      <p:to>
                                        <p:strVal val="visible"/>
                                      </p:to>
                                    </p:set>
                                    <p:animEffect filter="fade" transition="in">
                                      <p:cBhvr>
                                        <p:cTn dur="500"/>
                                        <p:tgtEl>
                                          <p:spTgt spid="16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3">
                                            <p:txEl>
                                              <p:pRg end="2" st="2"/>
                                            </p:txEl>
                                          </p:spTgt>
                                        </p:tgtEl>
                                        <p:attrNameLst>
                                          <p:attrName>style.visibility</p:attrName>
                                        </p:attrNameLst>
                                      </p:cBhvr>
                                      <p:to>
                                        <p:strVal val="visible"/>
                                      </p:to>
                                    </p:set>
                                    <p:animEffect filter="fade" transition="in">
                                      <p:cBhvr>
                                        <p:cTn dur="500"/>
                                        <p:tgtEl>
                                          <p:spTgt spid="16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9" name="Shape 1689"/>
        <p:cNvGrpSpPr/>
        <p:nvPr/>
      </p:nvGrpSpPr>
      <p:grpSpPr>
        <a:xfrm>
          <a:off x="0" y="0"/>
          <a:ext cx="0" cy="0"/>
          <a:chOff x="0" y="0"/>
          <a:chExt cx="0" cy="0"/>
        </a:xfrm>
      </p:grpSpPr>
      <p:sp>
        <p:nvSpPr>
          <p:cNvPr id="1690" name="Google Shape;1690;p2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endParaRPr/>
          </a:p>
        </p:txBody>
      </p:sp>
      <p:sp>
        <p:nvSpPr>
          <p:cNvPr id="1691" name="Google Shape;1691;p20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Payment options(on their own):</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Pay with a credit or debit card (convenience fee)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Electronic Federal Tax Payment System (EFTPS)</a:t>
            </a:r>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Taxpayers can use EFTPS to file taxes, but they must </a:t>
            </a:r>
            <a:r>
              <a:rPr b="1" i="0" lang="en-US" sz="3200" u="none" cap="none" strike="noStrike">
                <a:solidFill>
                  <a:schemeClr val="dk1"/>
                </a:solidFill>
                <a:latin typeface="Questrial"/>
                <a:ea typeface="Questrial"/>
                <a:cs typeface="Questrial"/>
                <a:sym typeface="Questrial"/>
              </a:rPr>
              <a:t>enroll</a:t>
            </a:r>
            <a:r>
              <a:rPr b="0" i="0" lang="en-US" sz="3200" u="none" cap="none" strike="noStrike">
                <a:solidFill>
                  <a:schemeClr val="dk1"/>
                </a:solidFill>
                <a:latin typeface="Questrial"/>
                <a:ea typeface="Questrial"/>
                <a:cs typeface="Questrial"/>
                <a:sym typeface="Questrial"/>
              </a:rPr>
              <a:t> first (</a:t>
            </a:r>
            <a:r>
              <a:rPr b="0" i="0" lang="en-US" sz="3200" u="sng" cap="none" strike="noStrike">
                <a:solidFill>
                  <a:schemeClr val="dk1"/>
                </a:solidFill>
                <a:latin typeface="Questrial"/>
                <a:ea typeface="Questrial"/>
                <a:cs typeface="Questrial"/>
                <a:sym typeface="Questrial"/>
              </a:rPr>
              <a:t>www.irs.gov/e-pay</a:t>
            </a:r>
            <a:r>
              <a:rPr b="0" i="0" lang="en-US" sz="3200" u="none" cap="none" strike="noStrike">
                <a:solidFill>
                  <a:schemeClr val="dk1"/>
                </a:solidFill>
                <a:latin typeface="Questrial"/>
                <a:ea typeface="Questrial"/>
                <a:cs typeface="Questrial"/>
                <a:sym typeface="Questrial"/>
              </a:rPr>
              <a:t>)</a:t>
            </a:r>
            <a:endParaRPr b="0" i="0" sz="3200" u="none" cap="none" strike="noStrike">
              <a:solidFill>
                <a:schemeClr val="dk1"/>
              </a:solidFill>
              <a:latin typeface="Questrial"/>
              <a:ea typeface="Questrial"/>
              <a:cs typeface="Questrial"/>
              <a:sym typeface="Questrial"/>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IRS Direct Pay</a:t>
            </a:r>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Free, one-time payment system offered through IRS.gov</a:t>
            </a:r>
            <a:endParaRPr b="0" i="0" sz="3200" u="none" cap="none" strike="noStrike">
              <a:solidFill>
                <a:schemeClr val="dk1"/>
              </a:solidFill>
              <a:latin typeface="Questrial"/>
              <a:ea typeface="Questrial"/>
              <a:cs typeface="Questrial"/>
              <a:sym typeface="Questrial"/>
            </a:endParaRPr>
          </a:p>
          <a:p>
            <a:pPr indent="-25400" lvl="2" marL="1143000" marR="0" rtl="0" algn="l">
              <a:spcBef>
                <a:spcPts val="640"/>
              </a:spcBef>
              <a:spcAft>
                <a:spcPts val="0"/>
              </a:spcAft>
              <a:buClr>
                <a:schemeClr val="dk1"/>
              </a:buClr>
              <a:buSzPts val="3200"/>
              <a:buFont typeface="Courier New"/>
              <a:buNone/>
            </a:pPr>
            <a:r>
              <a:t/>
            </a:r>
            <a:endParaRPr b="0" i="0" sz="3200" u="none" cap="none" strike="noStrike">
              <a:solidFill>
                <a:schemeClr val="dk1"/>
              </a:solidFill>
              <a:latin typeface="Questrial"/>
              <a:ea typeface="Questrial"/>
              <a:cs typeface="Questrial"/>
              <a:sym typeface="Questrial"/>
            </a:endParaRPr>
          </a:p>
        </p:txBody>
      </p:sp>
      <p:sp>
        <p:nvSpPr>
          <p:cNvPr id="1692" name="Google Shape;1692;p20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7" name="Shape 1697"/>
        <p:cNvGrpSpPr/>
        <p:nvPr/>
      </p:nvGrpSpPr>
      <p:grpSpPr>
        <a:xfrm>
          <a:off x="0" y="0"/>
          <a:ext cx="0" cy="0"/>
          <a:chOff x="0" y="0"/>
          <a:chExt cx="0" cy="0"/>
        </a:xfrm>
      </p:grpSpPr>
      <p:sp>
        <p:nvSpPr>
          <p:cNvPr id="1698" name="Google Shape;1698;p205"/>
          <p:cNvSpPr txBox="1"/>
          <p:nvPr>
            <p:ph type="title"/>
          </p:nvPr>
        </p:nvSpPr>
        <p:spPr>
          <a:xfrm>
            <a:off x="1364250" y="342150"/>
            <a:ext cx="97875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 What if the Taxpayer Cannot Pay?</a:t>
            </a:r>
            <a:endParaRPr/>
          </a:p>
        </p:txBody>
      </p:sp>
      <p:sp>
        <p:nvSpPr>
          <p:cNvPr id="1699" name="Google Shape;1699;p205"/>
          <p:cNvSpPr txBox="1"/>
          <p:nvPr>
            <p:ph idx="1" type="body"/>
          </p:nvPr>
        </p:nvSpPr>
        <p:spPr>
          <a:xfrm>
            <a:off x="839100" y="1612328"/>
            <a:ext cx="10972800" cy="452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Apply online for a payment agreement(on their own)</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can apply online for a payment agreement by going to IRS.gov and searching for “Online Payment Agreement” or “OPA”</a:t>
            </a:r>
            <a:endParaRPr/>
          </a:p>
        </p:txBody>
      </p:sp>
      <p:sp>
        <p:nvSpPr>
          <p:cNvPr id="1700" name="Google Shape;1700;p20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9">
                                            <p:txEl>
                                              <p:pRg end="0" st="0"/>
                                            </p:txEl>
                                          </p:spTgt>
                                        </p:tgtEl>
                                        <p:attrNameLst>
                                          <p:attrName>style.visibility</p:attrName>
                                        </p:attrNameLst>
                                      </p:cBhvr>
                                      <p:to>
                                        <p:strVal val="visible"/>
                                      </p:to>
                                    </p:set>
                                    <p:animEffect filter="fade" transition="in">
                                      <p:cBhvr>
                                        <p:cTn dur="500"/>
                                        <p:tgtEl>
                                          <p:spTgt spid="16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9">
                                            <p:txEl>
                                              <p:pRg end="1" st="1"/>
                                            </p:txEl>
                                          </p:spTgt>
                                        </p:tgtEl>
                                        <p:attrNameLst>
                                          <p:attrName>style.visibility</p:attrName>
                                        </p:attrNameLst>
                                      </p:cBhvr>
                                      <p:to>
                                        <p:strVal val="visible"/>
                                      </p:to>
                                    </p:set>
                                    <p:animEffect filter="fade" transition="in">
                                      <p:cBhvr>
                                        <p:cTn dur="500"/>
                                        <p:tgtEl>
                                          <p:spTgt spid="16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9">
                                            <p:txEl>
                                              <p:pRg end="2" st="2"/>
                                            </p:txEl>
                                          </p:spTgt>
                                        </p:tgtEl>
                                        <p:attrNameLst>
                                          <p:attrName>style.visibility</p:attrName>
                                        </p:attrNameLst>
                                      </p:cBhvr>
                                      <p:to>
                                        <p:strVal val="visible"/>
                                      </p:to>
                                    </p:set>
                                    <p:animEffect filter="fade" transition="in">
                                      <p:cBhvr>
                                        <p:cTn dur="500"/>
                                        <p:tgtEl>
                                          <p:spTgt spid="169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5" name="Shape 1705"/>
        <p:cNvGrpSpPr/>
        <p:nvPr/>
      </p:nvGrpSpPr>
      <p:grpSpPr>
        <a:xfrm>
          <a:off x="0" y="0"/>
          <a:ext cx="0" cy="0"/>
          <a:chOff x="0" y="0"/>
          <a:chExt cx="0" cy="0"/>
        </a:xfrm>
      </p:grpSpPr>
      <p:sp>
        <p:nvSpPr>
          <p:cNvPr id="1706" name="Google Shape;1706;p2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 Undue Hardship</a:t>
            </a:r>
            <a:endParaRPr/>
          </a:p>
        </p:txBody>
      </p:sp>
      <p:sp>
        <p:nvSpPr>
          <p:cNvPr id="1707" name="Google Shape;1707;p20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Taxpayers who can show they will have a substantial financial difficulty if they pay their tax on the due date are considered to have </a:t>
            </a:r>
            <a:r>
              <a:rPr b="1" i="1" lang="en-US" sz="3700" u="none" cap="none" strike="noStrike">
                <a:solidFill>
                  <a:schemeClr val="dk1"/>
                </a:solidFill>
                <a:latin typeface="Questrial"/>
                <a:ea typeface="Questrial"/>
                <a:cs typeface="Questrial"/>
                <a:sym typeface="Questrial"/>
              </a:rPr>
              <a:t>undue</a:t>
            </a:r>
            <a:r>
              <a:rPr b="0" i="1" lang="en-US" sz="3700" u="none" cap="none" strike="noStrike">
                <a:solidFill>
                  <a:schemeClr val="dk1"/>
                </a:solidFill>
                <a:latin typeface="Questrial"/>
                <a:ea typeface="Questrial"/>
                <a:cs typeface="Questrial"/>
                <a:sym typeface="Questrial"/>
              </a:rPr>
              <a:t> </a:t>
            </a:r>
            <a:r>
              <a:rPr b="0" i="0" lang="en-US" sz="3700" u="none" cap="none" strike="noStrike">
                <a:solidFill>
                  <a:schemeClr val="dk1"/>
                </a:solidFill>
                <a:latin typeface="Questrial"/>
                <a:ea typeface="Questrial"/>
                <a:cs typeface="Questrial"/>
                <a:sym typeface="Questrial"/>
              </a:rPr>
              <a:t>hardship.</a:t>
            </a:r>
            <a:endParaRP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Can request an extension by filing Form 1127 (out of scope) by the due date</a:t>
            </a:r>
            <a:endParaRPr/>
          </a:p>
          <a:p>
            <a:pPr indent="-285750" lvl="1" marL="742950" marR="0" rtl="0" algn="l">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Advise them to visit or call the local IRS office</a:t>
            </a:r>
            <a:endParaRP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Undue hardship is MORE than inconvenience!</a:t>
            </a:r>
            <a:endParaRPr/>
          </a:p>
          <a:p>
            <a:pPr indent="-107950" lvl="0" marL="342900" marR="0" rtl="0" algn="l">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a:p>
            <a:pPr indent="-107950" lvl="0" marL="342900" marR="0" rtl="0" algn="l">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
        <p:nvSpPr>
          <p:cNvPr id="1708" name="Google Shape;1708;p20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0" st="0"/>
                                            </p:txEl>
                                          </p:spTgt>
                                        </p:tgtEl>
                                        <p:attrNameLst>
                                          <p:attrName>style.visibility</p:attrName>
                                        </p:attrNameLst>
                                      </p:cBhvr>
                                      <p:to>
                                        <p:strVal val="visible"/>
                                      </p:to>
                                    </p:set>
                                    <p:animEffect filter="fade" transition="in">
                                      <p:cBhvr>
                                        <p:cTn dur="500"/>
                                        <p:tgtEl>
                                          <p:spTgt spid="17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1" st="1"/>
                                            </p:txEl>
                                          </p:spTgt>
                                        </p:tgtEl>
                                        <p:attrNameLst>
                                          <p:attrName>style.visibility</p:attrName>
                                        </p:attrNameLst>
                                      </p:cBhvr>
                                      <p:to>
                                        <p:strVal val="visible"/>
                                      </p:to>
                                    </p:set>
                                    <p:animEffect filter="fade" transition="in">
                                      <p:cBhvr>
                                        <p:cTn dur="500"/>
                                        <p:tgtEl>
                                          <p:spTgt spid="17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2" st="2"/>
                                            </p:txEl>
                                          </p:spTgt>
                                        </p:tgtEl>
                                        <p:attrNameLst>
                                          <p:attrName>style.visibility</p:attrName>
                                        </p:attrNameLst>
                                      </p:cBhvr>
                                      <p:to>
                                        <p:strVal val="visible"/>
                                      </p:to>
                                    </p:set>
                                    <p:animEffect filter="fade" transition="in">
                                      <p:cBhvr>
                                        <p:cTn dur="500"/>
                                        <p:tgtEl>
                                          <p:spTgt spid="17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3" st="3"/>
                                            </p:txEl>
                                          </p:spTgt>
                                        </p:tgtEl>
                                        <p:attrNameLst>
                                          <p:attrName>style.visibility</p:attrName>
                                        </p:attrNameLst>
                                      </p:cBhvr>
                                      <p:to>
                                        <p:strVal val="visible"/>
                                      </p:to>
                                    </p:set>
                                    <p:animEffect filter="fade" transition="in">
                                      <p:cBhvr>
                                        <p:cTn dur="500"/>
                                        <p:tgtEl>
                                          <p:spTgt spid="17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4" st="4"/>
                                            </p:txEl>
                                          </p:spTgt>
                                        </p:tgtEl>
                                        <p:attrNameLst>
                                          <p:attrName>style.visibility</p:attrName>
                                        </p:attrNameLst>
                                      </p:cBhvr>
                                      <p:to>
                                        <p:strVal val="visible"/>
                                      </p:to>
                                    </p:set>
                                    <p:animEffect filter="fade" transition="in">
                                      <p:cBhvr>
                                        <p:cTn dur="500"/>
                                        <p:tgtEl>
                                          <p:spTgt spid="17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xEl>
                                              <p:pRg end="5" st="5"/>
                                            </p:txEl>
                                          </p:spTgt>
                                        </p:tgtEl>
                                        <p:attrNameLst>
                                          <p:attrName>style.visibility</p:attrName>
                                        </p:attrNameLst>
                                      </p:cBhvr>
                                      <p:to>
                                        <p:strVal val="visible"/>
                                      </p:to>
                                    </p:set>
                                    <p:animEffect filter="fade" transition="in">
                                      <p:cBhvr>
                                        <p:cTn dur="500"/>
                                        <p:tgtEl>
                                          <p:spTgt spid="170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3" name="Shape 1713"/>
        <p:cNvGrpSpPr/>
        <p:nvPr/>
      </p:nvGrpSpPr>
      <p:grpSpPr>
        <a:xfrm>
          <a:off x="0" y="0"/>
          <a:ext cx="0" cy="0"/>
          <a:chOff x="0" y="0"/>
          <a:chExt cx="0" cy="0"/>
        </a:xfrm>
      </p:grpSpPr>
      <p:sp>
        <p:nvSpPr>
          <p:cNvPr id="1714" name="Google Shape;1714;p2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Due</a:t>
            </a:r>
            <a:endParaRPr/>
          </a:p>
        </p:txBody>
      </p:sp>
      <p:sp>
        <p:nvSpPr>
          <p:cNvPr id="1715" name="Google Shape;1715;p20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To avoid having tax due next year: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Adjust withholding on Form W-4 (from employer)</a:t>
            </a:r>
            <a:endParaRPr/>
          </a:p>
          <a:p>
            <a:pPr indent="-228600" lvl="2" marL="1143000" marR="0" rtl="0" algn="l">
              <a:spcBef>
                <a:spcPts val="640"/>
              </a:spcBef>
              <a:spcAft>
                <a:spcPts val="0"/>
              </a:spcAft>
              <a:buClr>
                <a:schemeClr val="dk1"/>
              </a:buClr>
              <a:buSzPts val="3200"/>
              <a:buFont typeface="Courier New"/>
              <a:buChar char="o"/>
            </a:pPr>
            <a:r>
              <a:rPr b="0" i="0" lang="en-US" sz="3200" u="none" cap="none" strike="noStrike">
                <a:solidFill>
                  <a:schemeClr val="dk1"/>
                </a:solidFill>
                <a:latin typeface="Questrial"/>
                <a:ea typeface="Questrial"/>
                <a:cs typeface="Questrial"/>
                <a:sym typeface="Questrial"/>
              </a:rPr>
              <a:t>Taxpayers should submit a revised form when there is a change in life events (marriage, child, etc.)</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Make quarterly estimated tax payments </a:t>
            </a:r>
            <a:endParaRPr/>
          </a:p>
          <a:p>
            <a:pPr indent="0" lvl="0" marL="914400" marR="0" rtl="0" algn="l">
              <a:spcBef>
                <a:spcPts val="640"/>
              </a:spcBef>
              <a:spcAft>
                <a:spcPts val="0"/>
              </a:spcAft>
              <a:buNone/>
            </a:pPr>
            <a:r>
              <a:t/>
            </a:r>
            <a:endParaRPr/>
          </a:p>
        </p:txBody>
      </p:sp>
      <p:sp>
        <p:nvSpPr>
          <p:cNvPr id="1716" name="Google Shape;1716;p20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xEl>
                                              <p:pRg end="0" st="0"/>
                                            </p:txEl>
                                          </p:spTgt>
                                        </p:tgtEl>
                                        <p:attrNameLst>
                                          <p:attrName>style.visibility</p:attrName>
                                        </p:attrNameLst>
                                      </p:cBhvr>
                                      <p:to>
                                        <p:strVal val="visible"/>
                                      </p:to>
                                    </p:set>
                                    <p:animEffect filter="fade" transition="in">
                                      <p:cBhvr>
                                        <p:cTn dur="500"/>
                                        <p:tgtEl>
                                          <p:spTgt spid="17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xEl>
                                              <p:pRg end="1" st="1"/>
                                            </p:txEl>
                                          </p:spTgt>
                                        </p:tgtEl>
                                        <p:attrNameLst>
                                          <p:attrName>style.visibility</p:attrName>
                                        </p:attrNameLst>
                                      </p:cBhvr>
                                      <p:to>
                                        <p:strVal val="visible"/>
                                      </p:to>
                                    </p:set>
                                    <p:animEffect filter="fade" transition="in">
                                      <p:cBhvr>
                                        <p:cTn dur="500"/>
                                        <p:tgtEl>
                                          <p:spTgt spid="17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xEl>
                                              <p:pRg end="2" st="2"/>
                                            </p:txEl>
                                          </p:spTgt>
                                        </p:tgtEl>
                                        <p:attrNameLst>
                                          <p:attrName>style.visibility</p:attrName>
                                        </p:attrNameLst>
                                      </p:cBhvr>
                                      <p:to>
                                        <p:strVal val="visible"/>
                                      </p:to>
                                    </p:set>
                                    <p:animEffect filter="fade" transition="in">
                                      <p:cBhvr>
                                        <p:cTn dur="500"/>
                                        <p:tgtEl>
                                          <p:spTgt spid="17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xEl>
                                              <p:pRg end="3" st="3"/>
                                            </p:txEl>
                                          </p:spTgt>
                                        </p:tgtEl>
                                        <p:attrNameLst>
                                          <p:attrName>style.visibility</p:attrName>
                                        </p:attrNameLst>
                                      </p:cBhvr>
                                      <p:to>
                                        <p:strVal val="visible"/>
                                      </p:to>
                                    </p:set>
                                    <p:animEffect filter="fade" transition="in">
                                      <p:cBhvr>
                                        <p:cTn dur="500"/>
                                        <p:tgtEl>
                                          <p:spTgt spid="17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xEl>
                                              <p:pRg end="4" st="4"/>
                                            </p:txEl>
                                          </p:spTgt>
                                        </p:tgtEl>
                                        <p:attrNameLst>
                                          <p:attrName>style.visibility</p:attrName>
                                        </p:attrNameLst>
                                      </p:cBhvr>
                                      <p:to>
                                        <p:strVal val="visible"/>
                                      </p:to>
                                    </p:set>
                                    <p:animEffect filter="fade" transition="in">
                                      <p:cBhvr>
                                        <p:cTn dur="500"/>
                                        <p:tgtEl>
                                          <p:spTgt spid="17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Volunteer paperwork</a:t>
            </a:r>
            <a:endParaRPr b="1" i="0" sz="4800" u="none" cap="none" strike="noStrike">
              <a:solidFill>
                <a:schemeClr val="dk2"/>
              </a:solidFill>
              <a:latin typeface="Questrial"/>
              <a:ea typeface="Questrial"/>
              <a:cs typeface="Questrial"/>
              <a:sym typeface="Questrial"/>
            </a:endParaRPr>
          </a:p>
        </p:txBody>
      </p:sp>
      <p:sp>
        <p:nvSpPr>
          <p:cNvPr id="60" name="Google Shape;60;p10"/>
          <p:cNvSpPr txBox="1"/>
          <p:nvPr>
            <p:ph idx="1" type="body"/>
          </p:nvPr>
        </p:nvSpPr>
        <p:spPr>
          <a:xfrm>
            <a:off x="609600" y="1600203"/>
            <a:ext cx="10972800" cy="4928100"/>
          </a:xfrm>
          <a:prstGeom prst="rect">
            <a:avLst/>
          </a:prstGeom>
          <a:noFill/>
          <a:ln>
            <a:noFill/>
          </a:ln>
        </p:spPr>
        <p:txBody>
          <a:bodyPr anchorCtr="0" anchor="t" bIns="45700" lIns="91425" spcFirstLastPara="1" rIns="91425" wrap="square" tIns="45700">
            <a:noAutofit/>
          </a:bodyPr>
          <a:lstStyle/>
          <a:p>
            <a:pPr indent="-482600" lvl="0" marL="457200" marR="0" rtl="0" algn="l">
              <a:spcBef>
                <a:spcPts val="0"/>
              </a:spcBef>
              <a:spcAft>
                <a:spcPts val="0"/>
              </a:spcAft>
              <a:buSzPts val="4000"/>
              <a:buChar char="➢"/>
            </a:pPr>
            <a:r>
              <a:rPr lang="en-US"/>
              <a:t>Please log in to </a:t>
            </a:r>
            <a:r>
              <a:rPr lang="en-US" u="sng"/>
              <a:t>volunteers.generationforchange.org </a:t>
            </a:r>
            <a:r>
              <a:rPr lang="en-US"/>
              <a:t>and fill out any necessary volunteer paperwork</a:t>
            </a:r>
            <a:endParaRPr/>
          </a:p>
          <a:p>
            <a:pPr indent="0" lvl="0" marL="342900" marR="0" rtl="0" algn="l">
              <a:spcBef>
                <a:spcPts val="0"/>
              </a:spcBef>
              <a:spcAft>
                <a:spcPts val="0"/>
              </a:spcAft>
              <a:buNone/>
            </a:pPr>
            <a:r>
              <a:rPr lang="en-US"/>
              <a:t> forms </a:t>
            </a:r>
            <a:endParaRPr/>
          </a:p>
        </p:txBody>
      </p:sp>
      <p:sp>
        <p:nvSpPr>
          <p:cNvPr id="61" name="Google Shape;61;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800"/>
              </a:spcBef>
              <a:spcAft>
                <a:spcPts val="0"/>
              </a:spcAft>
              <a:buClr>
                <a:schemeClr val="dk1"/>
              </a:buClr>
              <a:buSzPts val="4000"/>
              <a:buFont typeface="Noto Sans Symbols"/>
              <a:buChar char="➢"/>
            </a:pPr>
            <a:r>
              <a:rPr lang="en-US"/>
              <a:t>Always consult the Scope of Service Chart to see if the income/expense/life event is in scope for your level of certification.</a:t>
            </a:r>
            <a:endParaRPr/>
          </a:p>
          <a:p>
            <a:pPr indent="-342900" lvl="0" marL="342900" marR="0" rtl="0" algn="l">
              <a:lnSpc>
                <a:spcPct val="90000"/>
              </a:lnSpc>
              <a:spcBef>
                <a:spcPts val="800"/>
              </a:spcBef>
              <a:spcAft>
                <a:spcPts val="0"/>
              </a:spcAft>
              <a:buClr>
                <a:schemeClr val="dk1"/>
              </a:buClr>
              <a:buSzPts val="4000"/>
              <a:buFont typeface="Noto Sans Symbols"/>
              <a:buChar char="➢"/>
            </a:pPr>
            <a:r>
              <a:rPr lang="en-US"/>
              <a:t>If something is out of scope for you, put the form to the side and make a note on the I/I supplement form for the advanced volunteer.</a:t>
            </a:r>
            <a:endParaRPr/>
          </a:p>
        </p:txBody>
      </p:sp>
      <p:sp>
        <p:nvSpPr>
          <p:cNvPr id="208" name="Google Shape;208;p2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09" name="Google Shape;209;p28"/>
          <p:cNvSpPr txBox="1"/>
          <p:nvPr>
            <p:ph type="title"/>
          </p:nvPr>
        </p:nvSpPr>
        <p:spPr>
          <a:xfrm>
            <a:off x="609600" y="1889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1" name="Shape 1721"/>
        <p:cNvGrpSpPr/>
        <p:nvPr/>
      </p:nvGrpSpPr>
      <p:grpSpPr>
        <a:xfrm>
          <a:off x="0" y="0"/>
          <a:ext cx="0" cy="0"/>
          <a:chOff x="0" y="0"/>
          <a:chExt cx="0" cy="0"/>
        </a:xfrm>
      </p:grpSpPr>
      <p:pic>
        <p:nvPicPr>
          <p:cNvPr descr="Impact-logo_SaveFirst-green.eps" id="1722" name="Google Shape;1722;p208"/>
          <p:cNvPicPr preferRelativeResize="0"/>
          <p:nvPr/>
        </p:nvPicPr>
        <p:blipFill rotWithShape="1">
          <a:blip r:embed="rId3">
            <a:alphaModFix/>
          </a:blip>
          <a:srcRect b="34976" l="19563" r="20645" t="31741"/>
          <a:stretch/>
        </p:blipFill>
        <p:spPr>
          <a:xfrm>
            <a:off x="1440089" y="413266"/>
            <a:ext cx="9264600" cy="4243500"/>
          </a:xfrm>
          <a:prstGeom prst="rect">
            <a:avLst/>
          </a:prstGeom>
          <a:noFill/>
          <a:ln>
            <a:noFill/>
          </a:ln>
        </p:spPr>
      </p:pic>
      <p:sp>
        <p:nvSpPr>
          <p:cNvPr id="1723" name="Google Shape;1723;p208"/>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724" name="Google Shape;1724;p208"/>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725" name="Google Shape;1725;p208"/>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726" name="Google Shape;1726;p208"/>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727" name="Google Shape;1727;p208"/>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728" name="Google Shape;1728;p208"/>
          <p:cNvSpPr txBox="1"/>
          <p:nvPr/>
        </p:nvSpPr>
        <p:spPr>
          <a:xfrm>
            <a:off x="1378900" y="4749375"/>
            <a:ext cx="9387000" cy="15837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Health Care Coverage </a:t>
            </a:r>
            <a:endParaRPr b="1" sz="5400">
              <a:solidFill>
                <a:schemeClr val="dk2"/>
              </a:solidFill>
              <a:latin typeface="Questrial"/>
              <a:ea typeface="Questrial"/>
              <a:cs typeface="Questrial"/>
              <a:sym typeface="Questrial"/>
            </a:endParaRPr>
          </a:p>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(Part VI of I/I form)</a:t>
            </a:r>
            <a:endParaRPr/>
          </a:p>
        </p:txBody>
      </p:sp>
      <p:sp>
        <p:nvSpPr>
          <p:cNvPr id="1729" name="Google Shape;1729;p20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4" name="Shape 1734"/>
        <p:cNvGrpSpPr/>
        <p:nvPr/>
      </p:nvGrpSpPr>
      <p:grpSpPr>
        <a:xfrm>
          <a:off x="0" y="0"/>
          <a:ext cx="0" cy="0"/>
          <a:chOff x="0" y="0"/>
          <a:chExt cx="0" cy="0"/>
        </a:xfrm>
      </p:grpSpPr>
      <p:sp>
        <p:nvSpPr>
          <p:cNvPr id="1735" name="Google Shape;1735;p20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What is the Affordable Care Act (ACA)?</a:t>
            </a:r>
            <a:endParaRPr/>
          </a:p>
        </p:txBody>
      </p:sp>
      <p:sp>
        <p:nvSpPr>
          <p:cNvPr id="1736" name="Google Shape;1736;p209"/>
          <p:cNvSpPr txBox="1"/>
          <p:nvPr>
            <p:ph idx="1" type="body"/>
          </p:nvPr>
        </p:nvSpPr>
        <p:spPr>
          <a:xfrm>
            <a:off x="609600" y="12294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federal government, state governments, insurers, employers, and individuals share responsibility for improving the quality and availability of health insurance coverage in the United States</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ACA reforms the existing health insurance market by prohibiting insurers from denying coverage or charging higher premiums because of an individual</a:t>
            </a:r>
            <a:r>
              <a:rPr lang="en-US" sz="3400"/>
              <a:t>’</a:t>
            </a:r>
            <a:r>
              <a:rPr b="0" i="0" lang="en-US" sz="3400" u="none" cap="none" strike="noStrike">
                <a:solidFill>
                  <a:schemeClr val="dk1"/>
                </a:solidFill>
                <a:latin typeface="Questrial"/>
                <a:ea typeface="Questrial"/>
                <a:cs typeface="Questrial"/>
                <a:sym typeface="Questrial"/>
              </a:rPr>
              <a:t>s pre-existing conditions.</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The ACA also created the Health Insurance Marketplace (also known as </a:t>
            </a:r>
            <a:r>
              <a:rPr b="0" i="0" lang="en-US" sz="3400" u="sng" cap="none" strike="noStrike">
                <a:solidFill>
                  <a:schemeClr val="hlink"/>
                </a:solidFill>
                <a:latin typeface="Questrial"/>
                <a:ea typeface="Questrial"/>
                <a:cs typeface="Questrial"/>
                <a:sym typeface="Questrial"/>
                <a:hlinkClick r:id="rId3"/>
              </a:rPr>
              <a:t>www.healthcare.gov</a:t>
            </a:r>
            <a:r>
              <a:rPr b="0" i="0" lang="en-US" sz="3400" u="none" cap="none" strike="noStrike">
                <a:solidFill>
                  <a:schemeClr val="dk1"/>
                </a:solidFill>
                <a:latin typeface="Questrial"/>
                <a:ea typeface="Questrial"/>
                <a:cs typeface="Questrial"/>
                <a:sym typeface="Questrial"/>
              </a:rPr>
              <a:t>)</a:t>
            </a:r>
            <a:endParaRPr/>
          </a:p>
        </p:txBody>
      </p:sp>
      <p:sp>
        <p:nvSpPr>
          <p:cNvPr id="1737" name="Google Shape;1737;p20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6">
                                            <p:txEl>
                                              <p:pRg end="0" st="0"/>
                                            </p:txEl>
                                          </p:spTgt>
                                        </p:tgtEl>
                                        <p:attrNameLst>
                                          <p:attrName>style.visibility</p:attrName>
                                        </p:attrNameLst>
                                      </p:cBhvr>
                                      <p:to>
                                        <p:strVal val="visible"/>
                                      </p:to>
                                    </p:set>
                                    <p:animEffect filter="fade" transition="in">
                                      <p:cBhvr>
                                        <p:cTn dur="500"/>
                                        <p:tgtEl>
                                          <p:spTgt spid="17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6">
                                            <p:txEl>
                                              <p:pRg end="1" st="1"/>
                                            </p:txEl>
                                          </p:spTgt>
                                        </p:tgtEl>
                                        <p:attrNameLst>
                                          <p:attrName>style.visibility</p:attrName>
                                        </p:attrNameLst>
                                      </p:cBhvr>
                                      <p:to>
                                        <p:strVal val="visible"/>
                                      </p:to>
                                    </p:set>
                                    <p:animEffect filter="fade" transition="in">
                                      <p:cBhvr>
                                        <p:cTn dur="500"/>
                                        <p:tgtEl>
                                          <p:spTgt spid="17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6">
                                            <p:txEl>
                                              <p:pRg end="2" st="2"/>
                                            </p:txEl>
                                          </p:spTgt>
                                        </p:tgtEl>
                                        <p:attrNameLst>
                                          <p:attrName>style.visibility</p:attrName>
                                        </p:attrNameLst>
                                      </p:cBhvr>
                                      <p:to>
                                        <p:strVal val="visible"/>
                                      </p:to>
                                    </p:set>
                                    <p:animEffect filter="fade" transition="in">
                                      <p:cBhvr>
                                        <p:cTn dur="500"/>
                                        <p:tgtEl>
                                          <p:spTgt spid="173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2" name="Shape 1742"/>
        <p:cNvGrpSpPr/>
        <p:nvPr/>
      </p:nvGrpSpPr>
      <p:grpSpPr>
        <a:xfrm>
          <a:off x="0" y="0"/>
          <a:ext cx="0" cy="0"/>
          <a:chOff x="0" y="0"/>
          <a:chExt cx="0" cy="0"/>
        </a:xfrm>
      </p:grpSpPr>
      <p:sp>
        <p:nvSpPr>
          <p:cNvPr id="1743" name="Google Shape;1743;p210"/>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Shared Responsibility Provision</a:t>
            </a:r>
            <a:endParaRPr/>
          </a:p>
        </p:txBody>
      </p:sp>
      <p:sp>
        <p:nvSpPr>
          <p:cNvPr id="1744" name="Google Shape;1744;p210"/>
          <p:cNvSpPr txBox="1"/>
          <p:nvPr>
            <p:ph idx="1" type="body"/>
          </p:nvPr>
        </p:nvSpPr>
        <p:spPr>
          <a:xfrm>
            <a:off x="483600" y="1068700"/>
            <a:ext cx="11224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Affordable Care Act requires individuals to:</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Have qualifying health coverage, called </a:t>
            </a:r>
            <a:r>
              <a:rPr b="1" i="1" lang="en-US" sz="3600" u="none" cap="none" strike="noStrike">
                <a:solidFill>
                  <a:schemeClr val="accent1"/>
                </a:solidFill>
                <a:latin typeface="Questrial"/>
                <a:ea typeface="Questrial"/>
                <a:cs typeface="Questrial"/>
                <a:sym typeface="Questrial"/>
              </a:rPr>
              <a:t>minimum essential coverage</a:t>
            </a:r>
            <a:r>
              <a:rPr b="1" i="0" lang="en-US" sz="3600" u="none" cap="none" strike="noStrike">
                <a:solidFill>
                  <a:srgbClr val="F2B52C"/>
                </a:solidFill>
                <a:latin typeface="Questrial"/>
                <a:ea typeface="Questrial"/>
                <a:cs typeface="Questrial"/>
                <a:sym typeface="Questrial"/>
              </a:rPr>
              <a:t>,</a:t>
            </a:r>
            <a:r>
              <a:rPr b="0" i="1" lang="en-US" sz="3600" u="none" cap="none" strike="noStrike">
                <a:solidFill>
                  <a:schemeClr val="dk1"/>
                </a:solidFill>
                <a:latin typeface="Questrial"/>
                <a:ea typeface="Questrial"/>
                <a:cs typeface="Questrial"/>
                <a:sym typeface="Questrial"/>
              </a:rPr>
              <a:t> </a:t>
            </a:r>
            <a:r>
              <a:rPr b="0" i="0" lang="en-US" sz="3600" u="none" cap="none" strike="noStrike">
                <a:solidFill>
                  <a:schemeClr val="dk1"/>
                </a:solidFill>
                <a:latin typeface="Questrial"/>
                <a:ea typeface="Questrial"/>
                <a:cs typeface="Questrial"/>
                <a:sym typeface="Questrial"/>
              </a:rPr>
              <a:t>for each month of the year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 for a </a:t>
            </a:r>
            <a:r>
              <a:rPr b="1" i="1" lang="en-US" sz="3600" u="none" cap="none" strike="noStrike">
                <a:solidFill>
                  <a:srgbClr val="F2B52C"/>
                </a:solidFill>
                <a:latin typeface="Questrial"/>
                <a:ea typeface="Questrial"/>
                <a:cs typeface="Questrial"/>
                <a:sym typeface="Questrial"/>
              </a:rPr>
              <a:t>coverage exemption</a:t>
            </a:r>
            <a:r>
              <a:rPr b="0" i="0" lang="en-US" sz="3600" u="none" cap="none" strike="noStrike">
                <a:solidFill>
                  <a:srgbClr val="F2B52C"/>
                </a:solidFill>
                <a:latin typeface="Questrial"/>
                <a:ea typeface="Questrial"/>
                <a:cs typeface="Questrial"/>
                <a:sym typeface="Questrial"/>
              </a:rPr>
              <a:t>, </a:t>
            </a:r>
            <a:r>
              <a:rPr b="0" i="0" lang="en-US" sz="3600" u="none" cap="none" strike="noStrike">
                <a:solidFill>
                  <a:schemeClr val="dk1"/>
                </a:solidFill>
                <a:latin typeface="Questrial"/>
                <a:ea typeface="Questrial"/>
                <a:cs typeface="Questrial"/>
                <a:sym typeface="Questrial"/>
              </a:rPr>
              <a:t>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Make a </a:t>
            </a:r>
            <a:r>
              <a:rPr b="1" i="1" lang="en-US" sz="3600" u="none" cap="none" strike="noStrike">
                <a:solidFill>
                  <a:srgbClr val="F2B52C"/>
                </a:solidFill>
                <a:latin typeface="Questrial"/>
                <a:ea typeface="Questrial"/>
                <a:cs typeface="Questrial"/>
                <a:sym typeface="Questrial"/>
              </a:rPr>
              <a:t>shared responsibility payment </a:t>
            </a:r>
            <a:r>
              <a:rPr b="0" i="0" lang="en-US" sz="3600" u="none" cap="none" strike="noStrike">
                <a:solidFill>
                  <a:schemeClr val="dk1"/>
                </a:solidFill>
                <a:latin typeface="Questrial"/>
                <a:ea typeface="Questrial"/>
                <a:cs typeface="Questrial"/>
                <a:sym typeface="Questrial"/>
              </a:rPr>
              <a:t>when filing their federal income tax returns</a:t>
            </a:r>
            <a:endParaRPr/>
          </a:p>
          <a:p>
            <a:pPr indent="-228600" lvl="2" marL="1143000" marR="0" rtl="0" algn="l">
              <a:spcBef>
                <a:spcPts val="640"/>
              </a:spcBef>
              <a:spcAft>
                <a:spcPts val="0"/>
              </a:spcAft>
              <a:buClr>
                <a:schemeClr val="dk1"/>
              </a:buClr>
              <a:buSzPts val="3200"/>
              <a:buFont typeface="Courier New"/>
              <a:buChar char="o"/>
            </a:pPr>
            <a:r>
              <a:rPr b="0" i="1" lang="en-US" sz="3200" u="none" cap="none" strike="noStrike">
                <a:solidFill>
                  <a:schemeClr val="dk1"/>
                </a:solidFill>
                <a:latin typeface="Questrial"/>
                <a:ea typeface="Questrial"/>
                <a:cs typeface="Questrial"/>
                <a:sym typeface="Questrial"/>
              </a:rPr>
              <a:t>This is essentially a tax penalty for not having coverage</a:t>
            </a:r>
            <a:endParaRPr b="0" i="1" sz="3200" u="none" cap="none" strike="noStrike">
              <a:solidFill>
                <a:schemeClr val="dk1"/>
              </a:solidFill>
              <a:latin typeface="Questrial"/>
              <a:ea typeface="Questrial"/>
              <a:cs typeface="Questrial"/>
              <a:sym typeface="Questrial"/>
            </a:endParaRPr>
          </a:p>
          <a:p>
            <a:pPr indent="-228600" lvl="2" marL="1143000" marR="0" rtl="0" algn="l">
              <a:spcBef>
                <a:spcPts val="640"/>
              </a:spcBef>
              <a:spcAft>
                <a:spcPts val="0"/>
              </a:spcAft>
              <a:buClr>
                <a:schemeClr val="dk1"/>
              </a:buClr>
              <a:buSzPts val="3200"/>
              <a:buFont typeface="Courier New"/>
              <a:buChar char="o"/>
            </a:pPr>
            <a:r>
              <a:rPr i="1" lang="en-US"/>
              <a:t>Shared responsibility payment expires NEXT year. For Tax Year 2018, taxpayers still owe the penalty</a:t>
            </a:r>
            <a:endParaRPr i="1"/>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1745" name="Google Shape;1745;p2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0" name="Shape 1750"/>
        <p:cNvGrpSpPr/>
        <p:nvPr/>
      </p:nvGrpSpPr>
      <p:grpSpPr>
        <a:xfrm>
          <a:off x="0" y="0"/>
          <a:ext cx="0" cy="0"/>
          <a:chOff x="0" y="0"/>
          <a:chExt cx="0" cy="0"/>
        </a:xfrm>
      </p:grpSpPr>
      <p:sp>
        <p:nvSpPr>
          <p:cNvPr id="1751" name="Google Shape;1751;p2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What is Minimum Essential Coverage?</a:t>
            </a:r>
            <a:endParaRPr/>
          </a:p>
        </p:txBody>
      </p:sp>
      <p:sp>
        <p:nvSpPr>
          <p:cNvPr id="1752" name="Google Shape;1752;p211"/>
          <p:cNvSpPr txBox="1"/>
          <p:nvPr>
            <p:ph idx="1" type="body"/>
          </p:nvPr>
        </p:nvSpPr>
        <p:spPr>
          <a:xfrm>
            <a:off x="609600" y="1600203"/>
            <a:ext cx="10972800" cy="2731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Minimum essential coverage (MEC) is health coverage that satisfies the individual shared responsibility requirement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Most health insurance is MEC</a:t>
            </a:r>
            <a:endParaRPr/>
          </a:p>
        </p:txBody>
      </p:sp>
      <p:sp>
        <p:nvSpPr>
          <p:cNvPr id="1753" name="Google Shape;1753;p211"/>
          <p:cNvSpPr txBox="1"/>
          <p:nvPr/>
        </p:nvSpPr>
        <p:spPr>
          <a:xfrm>
            <a:off x="609600" y="4513933"/>
            <a:ext cx="10972800" cy="1569600"/>
          </a:xfrm>
          <a:prstGeom prst="rect">
            <a:avLst/>
          </a:prstGeom>
          <a:solidFill>
            <a:schemeClr val="accent3"/>
          </a:solidFill>
          <a:ln cap="flat" cmpd="sng" w="25400">
            <a:solidFill>
              <a:srgbClr val="2B53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Questrial"/>
                <a:ea typeface="Questrial"/>
                <a:cs typeface="Questrial"/>
                <a:sym typeface="Questrial"/>
              </a:rPr>
              <a:t>No proof of coverage is needed. Oral statement from the taxpayer is acceptable, unless normal due diligence leads you to believe the taxpayer’s statement is incorrect</a:t>
            </a:r>
            <a:endParaRPr/>
          </a:p>
        </p:txBody>
      </p:sp>
      <p:sp>
        <p:nvSpPr>
          <p:cNvPr id="1754" name="Google Shape;1754;p2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9" name="Shape 1759"/>
        <p:cNvGrpSpPr/>
        <p:nvPr/>
      </p:nvGrpSpPr>
      <p:grpSpPr>
        <a:xfrm>
          <a:off x="0" y="0"/>
          <a:ext cx="0" cy="0"/>
          <a:chOff x="0" y="0"/>
          <a:chExt cx="0" cy="0"/>
        </a:xfrm>
      </p:grpSpPr>
      <p:sp>
        <p:nvSpPr>
          <p:cNvPr id="1760" name="Google Shape;1760;p2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How Many Months Do Taxpayers Need to Have MEC?</a:t>
            </a:r>
            <a:endParaRPr b="1" i="0" sz="4800" u="none" cap="none" strike="noStrike">
              <a:solidFill>
                <a:schemeClr val="dk2"/>
              </a:solidFill>
              <a:latin typeface="Questrial"/>
              <a:ea typeface="Questrial"/>
              <a:cs typeface="Questrial"/>
              <a:sym typeface="Questrial"/>
            </a:endParaRPr>
          </a:p>
        </p:txBody>
      </p:sp>
      <p:sp>
        <p:nvSpPr>
          <p:cNvPr id="1761" name="Google Shape;1761;p212"/>
          <p:cNvSpPr txBox="1"/>
          <p:nvPr>
            <p:ph idx="1" type="body"/>
          </p:nvPr>
        </p:nvSpPr>
        <p:spPr>
          <a:xfrm>
            <a:off x="609600" y="1600203"/>
            <a:ext cx="10972800" cy="4415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Everyone needs MEC for every month</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person is considered covered for the whole month if they had coverage for at least one day</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person who was born or died during the year is required to have coverage for every </a:t>
            </a:r>
            <a:r>
              <a:rPr b="0" i="0" lang="en-US" sz="3600" u="sng" cap="none" strike="noStrike">
                <a:solidFill>
                  <a:schemeClr val="dk1"/>
                </a:solidFill>
                <a:latin typeface="Questrial"/>
                <a:ea typeface="Questrial"/>
                <a:cs typeface="Questrial"/>
                <a:sym typeface="Questrial"/>
              </a:rPr>
              <a:t>full</a:t>
            </a:r>
            <a:r>
              <a:rPr b="0" i="0" lang="en-US" sz="3600" u="none" cap="none" strike="noStrike">
                <a:solidFill>
                  <a:schemeClr val="dk1"/>
                </a:solidFill>
                <a:latin typeface="Questrial"/>
                <a:ea typeface="Questrial"/>
                <a:cs typeface="Questrial"/>
                <a:sym typeface="Questrial"/>
              </a:rPr>
              <a:t> month alive</a:t>
            </a:r>
            <a:endParaRPr/>
          </a:p>
        </p:txBody>
      </p:sp>
      <p:sp>
        <p:nvSpPr>
          <p:cNvPr id="1762" name="Google Shape;1762;p2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7" name="Shape 1767"/>
        <p:cNvGrpSpPr/>
        <p:nvPr/>
      </p:nvGrpSpPr>
      <p:grpSpPr>
        <a:xfrm>
          <a:off x="0" y="0"/>
          <a:ext cx="0" cy="0"/>
          <a:chOff x="0" y="0"/>
          <a:chExt cx="0" cy="0"/>
        </a:xfrm>
      </p:grpSpPr>
      <p:sp>
        <p:nvSpPr>
          <p:cNvPr id="1768" name="Google Shape;1768;p2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What Qualifies as Minimum Essential Coverage?</a:t>
            </a:r>
            <a:endParaRPr/>
          </a:p>
        </p:txBody>
      </p:sp>
      <p:sp>
        <p:nvSpPr>
          <p:cNvPr id="1769" name="Google Shape;1769;p21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Employer sponsored health insurance</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Individual health insurance</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Purchased directly from a health insurance company </a:t>
            </a:r>
            <a:r>
              <a:rPr lang="en-US" sz="3330"/>
              <a:t>OR</a:t>
            </a:r>
            <a:endParaRPr b="0" i="0" sz="3330" u="none" cap="none" strike="noStrike">
              <a:solidFill>
                <a:schemeClr val="dk1"/>
              </a:solidFill>
              <a:latin typeface="Questrial"/>
              <a:ea typeface="Questrial"/>
              <a:cs typeface="Questrial"/>
              <a:sym typeface="Questrial"/>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 </a:t>
            </a:r>
            <a:r>
              <a:rPr lang="en-US" sz="3330"/>
              <a:t>T</a:t>
            </a:r>
            <a:r>
              <a:rPr b="0" i="0" lang="en-US" sz="3330" u="none" cap="none" strike="noStrike">
                <a:solidFill>
                  <a:schemeClr val="dk1"/>
                </a:solidFill>
                <a:latin typeface="Questrial"/>
                <a:ea typeface="Questrial"/>
                <a:cs typeface="Questrial"/>
                <a:sym typeface="Questrial"/>
              </a:rPr>
              <a:t>hrough the Health Insurance Marketplace (</a:t>
            </a:r>
            <a:r>
              <a:rPr b="0" i="0" lang="en-US" sz="3330" u="sng" cap="none" strike="noStrike">
                <a:solidFill>
                  <a:schemeClr val="hlink"/>
                </a:solidFill>
                <a:latin typeface="Questrial"/>
                <a:ea typeface="Questrial"/>
                <a:cs typeface="Questrial"/>
                <a:sym typeface="Questrial"/>
                <a:hlinkClick r:id="rId3"/>
              </a:rPr>
              <a:t>www.healthcare.gov</a:t>
            </a:r>
            <a:r>
              <a:rPr b="0" i="0" lang="en-US" sz="3330" u="none" cap="none" strike="noStrike">
                <a:solidFill>
                  <a:schemeClr val="dk1"/>
                </a:solidFill>
                <a:latin typeface="Questrial"/>
                <a:ea typeface="Questrial"/>
                <a:cs typeface="Questrial"/>
                <a:sym typeface="Questrial"/>
              </a:rPr>
              <a:t>) </a:t>
            </a:r>
            <a:endParaRPr sz="3330"/>
          </a:p>
        </p:txBody>
      </p:sp>
      <p:sp>
        <p:nvSpPr>
          <p:cNvPr id="1770" name="Google Shape;1770;p2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5" name="Shape 1775"/>
        <p:cNvGrpSpPr/>
        <p:nvPr/>
      </p:nvGrpSpPr>
      <p:grpSpPr>
        <a:xfrm>
          <a:off x="0" y="0"/>
          <a:ext cx="0" cy="0"/>
          <a:chOff x="0" y="0"/>
          <a:chExt cx="0" cy="0"/>
        </a:xfrm>
      </p:grpSpPr>
      <p:sp>
        <p:nvSpPr>
          <p:cNvPr id="1776" name="Google Shape;1776;p2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What Qualifies as Minimum Essential Coverage?</a:t>
            </a:r>
            <a:endParaRPr/>
          </a:p>
        </p:txBody>
      </p:sp>
      <p:sp>
        <p:nvSpPr>
          <p:cNvPr id="1777" name="Google Shape;1777;p214"/>
          <p:cNvSpPr txBox="1"/>
          <p:nvPr>
            <p:ph idx="1" type="body"/>
          </p:nvPr>
        </p:nvSpPr>
        <p:spPr>
          <a:xfrm>
            <a:off x="143525" y="958775"/>
            <a:ext cx="10972800" cy="390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a:p>
          <a:p>
            <a:pPr indent="-342900" lvl="0" marL="342900" marR="0" rtl="0" algn="l">
              <a:lnSpc>
                <a:spcPct val="90000"/>
              </a:lnSpc>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Government-sponsored health insurance</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Medicare</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Most Medicaid</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ALL Kids (healthcare for kids in AL)</a:t>
            </a:r>
            <a:endParaRPr sz="3330"/>
          </a:p>
          <a:p>
            <a:pPr indent="-285750" lvl="1" marL="742950" marR="0" rtl="0" algn="l">
              <a:lnSpc>
                <a:spcPct val="90000"/>
              </a:lnSpc>
              <a:spcBef>
                <a:spcPts val="666"/>
              </a:spcBef>
              <a:spcAft>
                <a:spcPts val="0"/>
              </a:spcAft>
              <a:buClr>
                <a:schemeClr val="dk1"/>
              </a:buClr>
              <a:buSzPts val="3330"/>
              <a:buFont typeface="Arial"/>
              <a:buChar char="•"/>
            </a:pPr>
            <a:r>
              <a:rPr lang="en-US" sz="3330"/>
              <a:t>Healthy Connections Kids(healthcare for kids in SC)</a:t>
            </a:r>
            <a:endParaRPr sz="3330"/>
          </a:p>
          <a:p>
            <a:pPr indent="-285750" lvl="1" marL="742950" marR="0" rtl="0" algn="l">
              <a:lnSpc>
                <a:spcPct val="90000"/>
              </a:lnSpc>
              <a:spcBef>
                <a:spcPts val="666"/>
              </a:spcBef>
              <a:spcAft>
                <a:spcPts val="0"/>
              </a:spcAft>
              <a:buClr>
                <a:schemeClr val="dk1"/>
              </a:buClr>
              <a:buSzPts val="3330"/>
              <a:buFont typeface="Arial"/>
              <a:buChar char="•"/>
            </a:pPr>
            <a:r>
              <a:rPr lang="en-US" sz="3330"/>
              <a:t>Florida KidCare</a:t>
            </a:r>
            <a:endParaRPr sz="3330"/>
          </a:p>
          <a:p>
            <a:pPr indent="-285750" lvl="1" marL="742950" marR="0" rtl="0" algn="l">
              <a:lnSpc>
                <a:spcPct val="90000"/>
              </a:lnSpc>
              <a:spcBef>
                <a:spcPts val="666"/>
              </a:spcBef>
              <a:spcAft>
                <a:spcPts val="0"/>
              </a:spcAft>
              <a:buClr>
                <a:schemeClr val="dk1"/>
              </a:buClr>
              <a:buSzPts val="3330"/>
              <a:buFont typeface="Arial"/>
              <a:buChar char="•"/>
            </a:pPr>
            <a:r>
              <a:rPr lang="en-US" sz="3330"/>
              <a:t>CoverKids(healthcare for kids in TN)</a:t>
            </a:r>
            <a:endParaRPr sz="3330"/>
          </a:p>
        </p:txBody>
      </p:sp>
      <p:sp>
        <p:nvSpPr>
          <p:cNvPr id="1778" name="Google Shape;1778;p2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3" name="Shape 1783"/>
        <p:cNvGrpSpPr/>
        <p:nvPr/>
      </p:nvGrpSpPr>
      <p:grpSpPr>
        <a:xfrm>
          <a:off x="0" y="0"/>
          <a:ext cx="0" cy="0"/>
          <a:chOff x="0" y="0"/>
          <a:chExt cx="0" cy="0"/>
        </a:xfrm>
      </p:grpSpPr>
      <p:sp>
        <p:nvSpPr>
          <p:cNvPr id="1784" name="Google Shape;1784;p215"/>
          <p:cNvSpPr txBox="1"/>
          <p:nvPr/>
        </p:nvSpPr>
        <p:spPr>
          <a:xfrm>
            <a:off x="1586300" y="4759625"/>
            <a:ext cx="9465000" cy="2028900"/>
          </a:xfrm>
          <a:prstGeom prst="rect">
            <a:avLst/>
          </a:prstGeom>
          <a:solidFill>
            <a:schemeClr val="accent2"/>
          </a:solidFill>
          <a:ln cap="flat" cmpd="sng" w="25400">
            <a:solidFill>
              <a:srgbClr val="4D3B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Questrial"/>
                <a:ea typeface="Questrial"/>
                <a:cs typeface="Questrial"/>
                <a:sym typeface="Questrial"/>
              </a:rPr>
              <a:t>Basic Volunteers-</a:t>
            </a:r>
            <a:r>
              <a:rPr b="1" lang="en-US" sz="2200">
                <a:solidFill>
                  <a:schemeClr val="lt1"/>
                </a:solidFill>
                <a:latin typeface="Questrial"/>
                <a:ea typeface="Questrial"/>
                <a:cs typeface="Questrial"/>
                <a:sym typeface="Questrial"/>
              </a:rPr>
              <a:t>  only allowed to complete the health insurance section in TaxSlayer if the taxpayer had full year coverage all year NOT from the marketplace.</a:t>
            </a:r>
            <a:endParaRPr b="1" sz="2200">
              <a:solidFill>
                <a:schemeClr val="lt1"/>
              </a:solidFill>
              <a:latin typeface="Questrial"/>
              <a:ea typeface="Questrial"/>
              <a:cs typeface="Questrial"/>
              <a:sym typeface="Questrial"/>
            </a:endParaRPr>
          </a:p>
          <a:p>
            <a:pPr indent="0" lvl="0" marL="0" marR="0" rtl="0" algn="ctr">
              <a:spcBef>
                <a:spcPts val="0"/>
              </a:spcBef>
              <a:spcAft>
                <a:spcPts val="0"/>
              </a:spcAft>
              <a:buNone/>
            </a:pPr>
            <a:r>
              <a:rPr b="1" lang="en-US" sz="2200">
                <a:solidFill>
                  <a:schemeClr val="lt1"/>
                </a:solidFill>
                <a:latin typeface="Questrial"/>
                <a:ea typeface="Questrial"/>
                <a:cs typeface="Questrial"/>
                <a:sym typeface="Questrial"/>
              </a:rPr>
              <a:t>Advanced Volunteers-able to enter marketplace insurance(1095-A) and coverage exemptions for any months the taxpayer did not have health insurance!</a:t>
            </a:r>
            <a:endParaRPr b="1" sz="2200">
              <a:solidFill>
                <a:schemeClr val="lt1"/>
              </a:solidFill>
              <a:latin typeface="Questrial"/>
              <a:ea typeface="Questrial"/>
              <a:cs typeface="Questrial"/>
              <a:sym typeface="Questrial"/>
            </a:endParaRPr>
          </a:p>
        </p:txBody>
      </p:sp>
      <p:sp>
        <p:nvSpPr>
          <p:cNvPr id="1785" name="Google Shape;1785;p2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Health Care Coverage on I/I form</a:t>
            </a:r>
            <a:endParaRPr/>
          </a:p>
        </p:txBody>
      </p:sp>
      <p:sp>
        <p:nvSpPr>
          <p:cNvPr id="1786" name="Google Shape;1786;p2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787" name="Google Shape;1787;p215"/>
          <p:cNvPicPr preferRelativeResize="0"/>
          <p:nvPr/>
        </p:nvPicPr>
        <p:blipFill>
          <a:blip r:embed="rId3">
            <a:alphaModFix/>
          </a:blip>
          <a:stretch>
            <a:fillRect/>
          </a:stretch>
        </p:blipFill>
        <p:spPr>
          <a:xfrm>
            <a:off x="152400" y="1944863"/>
            <a:ext cx="11887202" cy="2454132"/>
          </a:xfrm>
          <a:prstGeom prst="rect">
            <a:avLst/>
          </a:prstGeom>
          <a:noFill/>
          <a:ln cap="flat" cmpd="sng" w="9525">
            <a:solidFill>
              <a:srgbClr val="54534A"/>
            </a:solidFill>
            <a:prstDash val="solid"/>
            <a:round/>
            <a:headEnd len="sm" w="sm" type="none"/>
            <a:tailEnd len="sm" w="sm" type="none"/>
          </a:ln>
        </p:spPr>
      </p:pic>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2" name="Shape 1792"/>
        <p:cNvGrpSpPr/>
        <p:nvPr/>
      </p:nvGrpSpPr>
      <p:grpSpPr>
        <a:xfrm>
          <a:off x="0" y="0"/>
          <a:ext cx="0" cy="0"/>
          <a:chOff x="0" y="0"/>
          <a:chExt cx="0" cy="0"/>
        </a:xfrm>
      </p:grpSpPr>
      <p:sp>
        <p:nvSpPr>
          <p:cNvPr id="1793" name="Google Shape;1793;p216"/>
          <p:cNvSpPr txBox="1"/>
          <p:nvPr/>
        </p:nvSpPr>
        <p:spPr>
          <a:xfrm>
            <a:off x="1421850" y="5149600"/>
            <a:ext cx="9348300" cy="1378500"/>
          </a:xfrm>
          <a:prstGeom prst="rect">
            <a:avLst/>
          </a:prstGeom>
          <a:solidFill>
            <a:schemeClr val="accent2"/>
          </a:solidFill>
          <a:ln cap="flat" cmpd="sng" w="25400">
            <a:solidFill>
              <a:srgbClr val="4D3B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Questrial"/>
                <a:ea typeface="Questrial"/>
                <a:cs typeface="Questrial"/>
                <a:sym typeface="Questrial"/>
              </a:rPr>
              <a:t>In the interview process, you should determine if the taxpayer/spouse/dependents has </a:t>
            </a:r>
            <a:endParaRPr b="1" sz="2200">
              <a:solidFill>
                <a:schemeClr val="lt1"/>
              </a:solidFill>
              <a:latin typeface="Questrial"/>
              <a:ea typeface="Questrial"/>
              <a:cs typeface="Questrial"/>
              <a:sym typeface="Questrial"/>
            </a:endParaRPr>
          </a:p>
          <a:p>
            <a:pPr indent="0" lvl="0" marL="0" marR="0" rtl="0" algn="ctr">
              <a:spcBef>
                <a:spcPts val="0"/>
              </a:spcBef>
              <a:spcAft>
                <a:spcPts val="0"/>
              </a:spcAft>
              <a:buNone/>
            </a:pPr>
            <a:r>
              <a:rPr b="1" lang="en-US" sz="2200">
                <a:solidFill>
                  <a:schemeClr val="lt1"/>
                </a:solidFill>
                <a:latin typeface="Questrial"/>
                <a:ea typeface="Questrial"/>
                <a:cs typeface="Questrial"/>
                <a:sym typeface="Questrial"/>
              </a:rPr>
              <a:t>MEC for any months of the tax year and mark which months they have coverage. </a:t>
            </a:r>
            <a:endParaRPr b="1" sz="2200">
              <a:solidFill>
                <a:schemeClr val="lt1"/>
              </a:solidFill>
              <a:latin typeface="Questrial"/>
              <a:ea typeface="Questrial"/>
              <a:cs typeface="Questrial"/>
              <a:sym typeface="Questrial"/>
            </a:endParaRPr>
          </a:p>
        </p:txBody>
      </p:sp>
      <p:sp>
        <p:nvSpPr>
          <p:cNvPr id="1794" name="Google Shape;1794;p2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795" name="Google Shape;1795;p216"/>
          <p:cNvPicPr preferRelativeResize="0"/>
          <p:nvPr/>
        </p:nvPicPr>
        <p:blipFill>
          <a:blip r:embed="rId3">
            <a:alphaModFix/>
          </a:blip>
          <a:stretch>
            <a:fillRect/>
          </a:stretch>
        </p:blipFill>
        <p:spPr>
          <a:xfrm>
            <a:off x="0" y="1795870"/>
            <a:ext cx="12192000" cy="3144911"/>
          </a:xfrm>
          <a:prstGeom prst="rect">
            <a:avLst/>
          </a:prstGeom>
          <a:noFill/>
          <a:ln>
            <a:noFill/>
          </a:ln>
          <a:effectLst>
            <a:outerShdw blurRad="190500" rotWithShape="0" algn="tl">
              <a:srgbClr val="000000">
                <a:alpha val="69800"/>
              </a:srgbClr>
            </a:outerShdw>
          </a:effectLst>
        </p:spPr>
      </p:pic>
      <p:sp>
        <p:nvSpPr>
          <p:cNvPr id="1796" name="Google Shape;1796;p2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Health Care Coverage on I/I form</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0" name="Shape 1800"/>
        <p:cNvGrpSpPr/>
        <p:nvPr/>
      </p:nvGrpSpPr>
      <p:grpSpPr>
        <a:xfrm>
          <a:off x="0" y="0"/>
          <a:ext cx="0" cy="0"/>
          <a:chOff x="0" y="0"/>
          <a:chExt cx="0" cy="0"/>
        </a:xfrm>
      </p:grpSpPr>
      <p:sp>
        <p:nvSpPr>
          <p:cNvPr id="1801" name="Google Shape;1801;p2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Premium Tax Credit</a:t>
            </a:r>
            <a:endParaRPr/>
          </a:p>
        </p:txBody>
      </p:sp>
      <p:sp>
        <p:nvSpPr>
          <p:cNvPr id="1802" name="Google Shape;1802;p217"/>
          <p:cNvSpPr txBox="1"/>
          <p:nvPr>
            <p:ph idx="1" type="body"/>
          </p:nvPr>
        </p:nvSpPr>
        <p:spPr>
          <a:xfrm>
            <a:off x="609600" y="1600200"/>
            <a:ext cx="112131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Note that some taxpayers may be eligible for a refundable tax credit to help pay for health insurance premiums called the </a:t>
            </a:r>
            <a:r>
              <a:rPr b="1" i="1" lang="en-US" sz="4000" u="none" cap="none" strike="noStrike">
                <a:solidFill>
                  <a:schemeClr val="dk1"/>
                </a:solidFill>
                <a:latin typeface="Questrial"/>
                <a:ea typeface="Questrial"/>
                <a:cs typeface="Questrial"/>
                <a:sym typeface="Questrial"/>
              </a:rPr>
              <a:t>Premium Tax Credit</a:t>
            </a:r>
            <a:endParaRPr b="0"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rgbClr val="C00000"/>
              </a:buClr>
              <a:buSzPts val="4000"/>
              <a:buFont typeface="Noto Sans Symbols"/>
              <a:buChar char="➢"/>
            </a:pPr>
            <a:r>
              <a:rPr b="1" lang="en-US">
                <a:solidFill>
                  <a:srgbClr val="C00000"/>
                </a:solidFill>
              </a:rPr>
              <a:t>Any time a taxpayer purchases insurance through the marketplace, they get a 1095-A. </a:t>
            </a:r>
            <a:r>
              <a:rPr b="1" i="0" lang="en-US" sz="4000" u="none" cap="none" strike="noStrike">
                <a:solidFill>
                  <a:srgbClr val="C00000"/>
                </a:solidFill>
                <a:latin typeface="Questrial"/>
                <a:ea typeface="Questrial"/>
                <a:cs typeface="Questrial"/>
                <a:sym typeface="Questrial"/>
              </a:rPr>
              <a:t>A</a:t>
            </a:r>
            <a:r>
              <a:rPr b="1" lang="en-US">
                <a:solidFill>
                  <a:srgbClr val="C00000"/>
                </a:solidFill>
              </a:rPr>
              <a:t>n </a:t>
            </a:r>
            <a:r>
              <a:rPr b="1" i="0" lang="en-US" sz="4000" u="none" cap="none" strike="noStrike">
                <a:solidFill>
                  <a:srgbClr val="C00000"/>
                </a:solidFill>
                <a:latin typeface="Questrial"/>
                <a:ea typeface="Questrial"/>
                <a:cs typeface="Questrial"/>
                <a:sym typeface="Questrial"/>
              </a:rPr>
              <a:t>advanced volunteer/S</a:t>
            </a:r>
            <a:r>
              <a:rPr b="1" lang="en-US">
                <a:solidFill>
                  <a:srgbClr val="C00000"/>
                </a:solidFill>
              </a:rPr>
              <a:t>ite Coordinator</a:t>
            </a:r>
            <a:r>
              <a:rPr b="1" i="0" lang="en-US" sz="4000" u="none" cap="none" strike="noStrike">
                <a:solidFill>
                  <a:srgbClr val="C00000"/>
                </a:solidFill>
                <a:latin typeface="Questrial"/>
                <a:ea typeface="Questrial"/>
                <a:cs typeface="Questrial"/>
                <a:sym typeface="Questrial"/>
              </a:rPr>
              <a:t> </a:t>
            </a:r>
            <a:r>
              <a:rPr b="1" lang="en-US">
                <a:solidFill>
                  <a:srgbClr val="C00000"/>
                </a:solidFill>
              </a:rPr>
              <a:t>will need to </a:t>
            </a:r>
            <a:r>
              <a:rPr b="1" i="0" lang="en-US" sz="4000" u="none" cap="none" strike="noStrike">
                <a:solidFill>
                  <a:srgbClr val="C00000"/>
                </a:solidFill>
                <a:latin typeface="Questrial"/>
                <a:ea typeface="Questrial"/>
                <a:cs typeface="Questrial"/>
                <a:sym typeface="Questrial"/>
              </a:rPr>
              <a:t>complete </a:t>
            </a:r>
            <a:r>
              <a:rPr b="1" lang="en-US">
                <a:solidFill>
                  <a:srgbClr val="C00000"/>
                </a:solidFill>
              </a:rPr>
              <a:t>the health insurance section.</a:t>
            </a:r>
            <a:endParaRPr/>
          </a:p>
        </p:txBody>
      </p:sp>
      <p:sp>
        <p:nvSpPr>
          <p:cNvPr id="1803" name="Google Shape;1803;p2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800"/>
              </a:spcBef>
              <a:spcAft>
                <a:spcPts val="0"/>
              </a:spcAft>
              <a:buClr>
                <a:schemeClr val="dk1"/>
              </a:buClr>
              <a:buSzPts val="4000"/>
              <a:buFont typeface="Noto Sans Symbols"/>
              <a:buChar char="➢"/>
            </a:pPr>
            <a:r>
              <a:rPr lang="en-US"/>
              <a:t>Taxpayer has  a form and you can’t find it on the scope of service chart or summary chart?</a:t>
            </a:r>
            <a:endParaRPr/>
          </a:p>
          <a:p>
            <a:pPr indent="-311150" lvl="1" marL="742950" marR="0" rtl="0" algn="l">
              <a:lnSpc>
                <a:spcPct val="90000"/>
              </a:lnSpc>
              <a:spcBef>
                <a:spcPts val="800"/>
              </a:spcBef>
              <a:spcAft>
                <a:spcPts val="0"/>
              </a:spcAft>
              <a:buClr>
                <a:schemeClr val="dk1"/>
              </a:buClr>
              <a:buSzPts val="4000"/>
              <a:buFont typeface="Noto Sans Symbols"/>
              <a:buChar char="•"/>
            </a:pPr>
            <a:r>
              <a:rPr lang="en-US"/>
              <a:t>call over a Site Coordinator to determine if the form is in scope</a:t>
            </a:r>
            <a:endParaRPr/>
          </a:p>
          <a:p>
            <a:pPr indent="-342900" lvl="0" marL="342900" marR="0" rtl="0" algn="l">
              <a:lnSpc>
                <a:spcPct val="90000"/>
              </a:lnSpc>
              <a:spcBef>
                <a:spcPts val="800"/>
              </a:spcBef>
              <a:spcAft>
                <a:spcPts val="0"/>
              </a:spcAft>
              <a:buClr>
                <a:schemeClr val="dk1"/>
              </a:buClr>
              <a:buSzPts val="4000"/>
              <a:buFont typeface="Noto Sans Symbols"/>
              <a:buChar char="➢"/>
            </a:pPr>
            <a:r>
              <a:rPr lang="en-US"/>
              <a:t>We want to determine if something is out of scope as early in the process as possible!</a:t>
            </a:r>
            <a:endParaRPr/>
          </a:p>
        </p:txBody>
      </p:sp>
      <p:sp>
        <p:nvSpPr>
          <p:cNvPr id="216" name="Google Shape;216;p2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29"/>
          <p:cNvSpPr txBox="1"/>
          <p:nvPr>
            <p:ph type="title"/>
          </p:nvPr>
        </p:nvSpPr>
        <p:spPr>
          <a:xfrm>
            <a:off x="609600" y="1889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7" name="Shape 1807"/>
        <p:cNvGrpSpPr/>
        <p:nvPr/>
      </p:nvGrpSpPr>
      <p:grpSpPr>
        <a:xfrm>
          <a:off x="0" y="0"/>
          <a:ext cx="0" cy="0"/>
          <a:chOff x="0" y="0"/>
          <a:chExt cx="0" cy="0"/>
        </a:xfrm>
      </p:grpSpPr>
      <p:sp>
        <p:nvSpPr>
          <p:cNvPr id="1808" name="Google Shape;1808;p2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What if a taxpayer doesn’t have insurance?</a:t>
            </a:r>
            <a:endParaRPr/>
          </a:p>
        </p:txBody>
      </p:sp>
      <p:sp>
        <p:nvSpPr>
          <p:cNvPr id="1809" name="Google Shape;1809;p218"/>
          <p:cNvSpPr txBox="1"/>
          <p:nvPr>
            <p:ph idx="1" type="body"/>
          </p:nvPr>
        </p:nvSpPr>
        <p:spPr>
          <a:xfrm>
            <a:off x="609600" y="19377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Many</a:t>
            </a:r>
            <a:r>
              <a:rPr lang="en-US"/>
              <a:t> of our taxpayers will qualify for an exemption and won’t have to pay the penalty. </a:t>
            </a:r>
            <a:endParaRPr b="0" i="0" sz="4000" u="none" cap="none" strike="noStrike">
              <a:solidFill>
                <a:schemeClr val="dk1"/>
              </a:solidFill>
              <a:latin typeface="Questrial"/>
              <a:ea typeface="Questrial"/>
              <a:cs typeface="Questrial"/>
              <a:sym typeface="Questrial"/>
            </a:endParaRPr>
          </a:p>
          <a:p>
            <a:pPr indent="-342900" lvl="0" marL="342900" rtl="0" algn="l">
              <a:spcBef>
                <a:spcPts val="800"/>
              </a:spcBef>
              <a:spcAft>
                <a:spcPts val="0"/>
              </a:spcAft>
              <a:buClr>
                <a:srgbClr val="C00000"/>
              </a:buClr>
              <a:buSzPts val="4000"/>
              <a:buChar char="➢"/>
            </a:pPr>
            <a:r>
              <a:rPr b="1" lang="en-US">
                <a:solidFill>
                  <a:srgbClr val="C00000"/>
                </a:solidFill>
              </a:rPr>
              <a:t>Any time a taxpayer doesn’t have insurance for any month of the tax year, an advanced volunteer or site coordinator will need to fill out the Health Insurance Section.</a:t>
            </a:r>
            <a:endParaRPr/>
          </a:p>
        </p:txBody>
      </p:sp>
      <p:sp>
        <p:nvSpPr>
          <p:cNvPr id="1810" name="Google Shape;1810;p2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4" name="Shape 1814"/>
        <p:cNvGrpSpPr/>
        <p:nvPr/>
      </p:nvGrpSpPr>
      <p:grpSpPr>
        <a:xfrm>
          <a:off x="0" y="0"/>
          <a:ext cx="0" cy="0"/>
          <a:chOff x="0" y="0"/>
          <a:chExt cx="0" cy="0"/>
        </a:xfrm>
      </p:grpSpPr>
      <p:sp>
        <p:nvSpPr>
          <p:cNvPr id="1815" name="Google Shape;1815;p2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TaxSlayer – Beth Branch</a:t>
            </a:r>
            <a:endParaRPr/>
          </a:p>
        </p:txBody>
      </p:sp>
      <p:sp>
        <p:nvSpPr>
          <p:cNvPr id="1816" name="Google Shape;1816;p219"/>
          <p:cNvSpPr txBox="1"/>
          <p:nvPr>
            <p:ph idx="1" type="body"/>
          </p:nvPr>
        </p:nvSpPr>
        <p:spPr>
          <a:xfrm>
            <a:off x="609600" y="11659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Login to TaxSlayer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Vita.taxslayerpro.com/IRSTRAINING</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Password: TRAINPROWEB</a:t>
            </a:r>
            <a:endParaRPr b="0" i="0" sz="3600" u="none" cap="none" strike="noStrike">
              <a:solidFill>
                <a:schemeClr val="dk1"/>
              </a:solidFill>
              <a:latin typeface="Questrial"/>
              <a:ea typeface="Questrial"/>
              <a:cs typeface="Questrial"/>
              <a:sym typeface="Questrial"/>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Username: </a:t>
            </a:r>
            <a:r>
              <a:rPr lang="en-US"/>
              <a:t>DOEJTRAIN</a:t>
            </a:r>
            <a:r>
              <a:rPr b="0" i="0" lang="en-US" sz="3600" u="none" cap="none" strike="noStrike">
                <a:solidFill>
                  <a:schemeClr val="dk1"/>
                </a:solidFill>
                <a:latin typeface="Questrial"/>
                <a:ea typeface="Questrial"/>
                <a:cs typeface="Questrial"/>
                <a:sym typeface="Questrial"/>
              </a:rPr>
              <a:t> (last name, first initial)</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Password: S</a:t>
            </a:r>
            <a:r>
              <a:rPr lang="en-US"/>
              <a:t>aveFirstTaxes2019!</a:t>
            </a:r>
            <a:endParaRPr b="0" i="0" sz="4000" u="none" cap="none" strike="noStrike">
              <a:solidFill>
                <a:schemeClr val="dk1"/>
              </a:solidFill>
              <a:latin typeface="Questrial"/>
              <a:ea typeface="Questrial"/>
              <a:cs typeface="Questrial"/>
              <a:sym typeface="Questrial"/>
            </a:endParaRPr>
          </a:p>
        </p:txBody>
      </p:sp>
      <p:sp>
        <p:nvSpPr>
          <p:cNvPr id="1817" name="Google Shape;1817;p2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818" name="Google Shape;1818;p219"/>
          <p:cNvSpPr txBox="1"/>
          <p:nvPr/>
        </p:nvSpPr>
        <p:spPr>
          <a:xfrm>
            <a:off x="609600" y="4587575"/>
            <a:ext cx="10972800" cy="19899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3"/>
                </a:solidFill>
                <a:latin typeface="Questrial"/>
                <a:ea typeface="Questrial"/>
                <a:cs typeface="Questrial"/>
                <a:sym typeface="Questrial"/>
              </a:rPr>
              <a:t>Enter Beth Branch’s health insurance information</a:t>
            </a:r>
            <a:endParaRPr b="1" sz="6000">
              <a:solidFill>
                <a:schemeClr val="accent3"/>
              </a:solidFill>
              <a:latin typeface="Questrial"/>
              <a:ea typeface="Questrial"/>
              <a:cs typeface="Questrial"/>
              <a:sym typeface="Quest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2" name="Shape 1822"/>
        <p:cNvGrpSpPr/>
        <p:nvPr/>
      </p:nvGrpSpPr>
      <p:grpSpPr>
        <a:xfrm>
          <a:off x="0" y="0"/>
          <a:ext cx="0" cy="0"/>
          <a:chOff x="0" y="0"/>
          <a:chExt cx="0" cy="0"/>
        </a:xfrm>
      </p:grpSpPr>
      <p:pic>
        <p:nvPicPr>
          <p:cNvPr descr="Impact-logo_SaveFirst-green.eps" id="1823" name="Google Shape;1823;p220"/>
          <p:cNvPicPr preferRelativeResize="0"/>
          <p:nvPr/>
        </p:nvPicPr>
        <p:blipFill rotWithShape="1">
          <a:blip r:embed="rId3">
            <a:alphaModFix/>
          </a:blip>
          <a:srcRect b="34976" l="19563" r="20645" t="31741"/>
          <a:stretch/>
        </p:blipFill>
        <p:spPr>
          <a:xfrm>
            <a:off x="1440064" y="0"/>
            <a:ext cx="9264600" cy="4243500"/>
          </a:xfrm>
          <a:prstGeom prst="rect">
            <a:avLst/>
          </a:prstGeom>
          <a:noFill/>
          <a:ln>
            <a:noFill/>
          </a:ln>
        </p:spPr>
      </p:pic>
      <p:sp>
        <p:nvSpPr>
          <p:cNvPr id="1824" name="Google Shape;1824;p220"/>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825" name="Google Shape;1825;p220"/>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826" name="Google Shape;1826;p220"/>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1827" name="Google Shape;1827;p220"/>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828" name="Google Shape;1828;p220"/>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829" name="Google Shape;1829;p2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830" name="Google Shape;1830;p220"/>
          <p:cNvSpPr txBox="1"/>
          <p:nvPr/>
        </p:nvSpPr>
        <p:spPr>
          <a:xfrm>
            <a:off x="864000" y="4572827"/>
            <a:ext cx="10734000" cy="16944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dk2"/>
                </a:solidFill>
                <a:latin typeface="Questrial"/>
                <a:ea typeface="Questrial"/>
                <a:cs typeface="Questrial"/>
                <a:sym typeface="Questrial"/>
              </a:rPr>
              <a:t>Federal Income Tax Process Overview </a:t>
            </a:r>
            <a:endParaRPr b="1"/>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4" name="Shape 1834"/>
        <p:cNvGrpSpPr/>
        <p:nvPr/>
      </p:nvGrpSpPr>
      <p:grpSpPr>
        <a:xfrm>
          <a:off x="0" y="0"/>
          <a:ext cx="0" cy="0"/>
          <a:chOff x="0" y="0"/>
          <a:chExt cx="0" cy="0"/>
        </a:xfrm>
      </p:grpSpPr>
      <p:sp>
        <p:nvSpPr>
          <p:cNvPr id="1835" name="Google Shape;1835;p221"/>
          <p:cNvSpPr txBox="1"/>
          <p:nvPr>
            <p:ph type="ctrTitle"/>
          </p:nvPr>
        </p:nvSpPr>
        <p:spPr>
          <a:xfrm>
            <a:off x="914400" y="2693987"/>
            <a:ext cx="10363200" cy="147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Federal Income Tax Process Overview</a:t>
            </a:r>
            <a:endParaRPr/>
          </a:p>
        </p:txBody>
      </p:sp>
      <p:sp>
        <p:nvSpPr>
          <p:cNvPr id="1836" name="Google Shape;1836;p2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1" name="Shape 1841"/>
        <p:cNvGrpSpPr/>
        <p:nvPr/>
      </p:nvGrpSpPr>
      <p:grpSpPr>
        <a:xfrm>
          <a:off x="0" y="0"/>
          <a:ext cx="0" cy="0"/>
          <a:chOff x="0" y="0"/>
          <a:chExt cx="0" cy="0"/>
        </a:xfrm>
      </p:grpSpPr>
      <p:grpSp>
        <p:nvGrpSpPr>
          <p:cNvPr id="1842" name="Google Shape;1842;p222"/>
          <p:cNvGrpSpPr/>
          <p:nvPr/>
        </p:nvGrpSpPr>
        <p:grpSpPr>
          <a:xfrm>
            <a:off x="1524003" y="534988"/>
            <a:ext cx="2324101" cy="5592762"/>
            <a:chOff x="336" y="279"/>
            <a:chExt cx="1464" cy="3523"/>
          </a:xfrm>
        </p:grpSpPr>
        <p:sp>
          <p:nvSpPr>
            <p:cNvPr id="1843" name="Google Shape;1843;p222"/>
            <p:cNvSpPr txBox="1"/>
            <p:nvPr/>
          </p:nvSpPr>
          <p:spPr>
            <a:xfrm>
              <a:off x="576" y="279"/>
              <a:ext cx="1200" cy="3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en-US" sz="1800">
                  <a:solidFill>
                    <a:srgbClr val="77A042"/>
                  </a:solidFill>
                  <a:latin typeface="Questrial"/>
                  <a:ea typeface="Questrial"/>
                  <a:cs typeface="Questrial"/>
                  <a:sym typeface="Questrial"/>
                </a:rPr>
                <a:t>TOTAL INCOME</a:t>
              </a:r>
              <a:endParaRPr/>
            </a:p>
          </p:txBody>
        </p:sp>
        <p:grpSp>
          <p:nvGrpSpPr>
            <p:cNvPr id="1844" name="Google Shape;1844;p222"/>
            <p:cNvGrpSpPr/>
            <p:nvPr/>
          </p:nvGrpSpPr>
          <p:grpSpPr>
            <a:xfrm>
              <a:off x="336" y="1330"/>
              <a:ext cx="1464" cy="2472"/>
              <a:chOff x="336" y="1330"/>
              <a:chExt cx="1464" cy="2472"/>
            </a:xfrm>
          </p:grpSpPr>
          <p:pic>
            <p:nvPicPr>
              <p:cNvPr id="1845" name="Google Shape;1845;p222"/>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1846" name="Google Shape;1846;p222"/>
              <p:cNvSpPr txBox="1"/>
              <p:nvPr/>
            </p:nvSpPr>
            <p:spPr>
              <a:xfrm>
                <a:off x="336" y="2583"/>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Earned Income</a:t>
                </a:r>
                <a:endParaRPr/>
              </a:p>
            </p:txBody>
          </p:sp>
          <p:cxnSp>
            <p:nvCxnSpPr>
              <p:cNvPr id="1847" name="Google Shape;1847;p222"/>
              <p:cNvCxnSpPr/>
              <p:nvPr/>
            </p:nvCxnSpPr>
            <p:spPr>
              <a:xfrm rot="10800000">
                <a:off x="816" y="1639"/>
                <a:ext cx="0" cy="900"/>
              </a:xfrm>
              <a:prstGeom prst="straightConnector1">
                <a:avLst/>
              </a:prstGeom>
              <a:noFill/>
              <a:ln cap="flat" cmpd="sng" w="25550">
                <a:solidFill>
                  <a:schemeClr val="dk1"/>
                </a:solidFill>
                <a:prstDash val="solid"/>
                <a:miter lim="8000"/>
                <a:headEnd len="sm" w="sm" type="none"/>
                <a:tailEnd len="sm" w="sm" type="none"/>
              </a:ln>
            </p:spPr>
          </p:cxnSp>
          <p:cxnSp>
            <p:nvCxnSpPr>
              <p:cNvPr id="1848" name="Google Shape;1848;p222"/>
              <p:cNvCxnSpPr/>
              <p:nvPr/>
            </p:nvCxnSpPr>
            <p:spPr>
              <a:xfrm>
                <a:off x="816" y="1575"/>
                <a:ext cx="300" cy="0"/>
              </a:xfrm>
              <a:prstGeom prst="straightConnector1">
                <a:avLst/>
              </a:prstGeom>
              <a:noFill/>
              <a:ln cap="flat" cmpd="sng" w="25550">
                <a:solidFill>
                  <a:schemeClr val="dk1"/>
                </a:solidFill>
                <a:prstDash val="solid"/>
                <a:miter lim="8000"/>
                <a:headEnd len="sm" w="sm" type="none"/>
                <a:tailEnd len="sm" w="sm" type="none"/>
              </a:ln>
            </p:spPr>
          </p:cxnSp>
          <p:cxnSp>
            <p:nvCxnSpPr>
              <p:cNvPr id="1849" name="Google Shape;1849;p222"/>
              <p:cNvCxnSpPr/>
              <p:nvPr/>
            </p:nvCxnSpPr>
            <p:spPr>
              <a:xfrm rot="10800000">
                <a:off x="816" y="3199"/>
                <a:ext cx="0" cy="300"/>
              </a:xfrm>
              <a:prstGeom prst="straightConnector1">
                <a:avLst/>
              </a:prstGeom>
              <a:noFill/>
              <a:ln cap="flat" cmpd="sng" w="25550">
                <a:solidFill>
                  <a:schemeClr val="dk1"/>
                </a:solidFill>
                <a:prstDash val="solid"/>
                <a:miter lim="8000"/>
                <a:headEnd len="sm" w="sm" type="none"/>
                <a:tailEnd len="sm" w="sm" type="none"/>
              </a:ln>
            </p:spPr>
          </p:cxnSp>
          <p:cxnSp>
            <p:nvCxnSpPr>
              <p:cNvPr id="1850" name="Google Shape;1850;p222"/>
              <p:cNvCxnSpPr/>
              <p:nvPr/>
            </p:nvCxnSpPr>
            <p:spPr>
              <a:xfrm>
                <a:off x="816" y="3495"/>
                <a:ext cx="300" cy="0"/>
              </a:xfrm>
              <a:prstGeom prst="straightConnector1">
                <a:avLst/>
              </a:prstGeom>
              <a:noFill/>
              <a:ln cap="flat" cmpd="sng" w="25550">
                <a:solidFill>
                  <a:schemeClr val="dk1"/>
                </a:solidFill>
                <a:prstDash val="solid"/>
                <a:miter lim="8000"/>
                <a:headEnd len="sm" w="sm" type="none"/>
                <a:tailEnd len="sm" w="sm" type="none"/>
              </a:ln>
            </p:spPr>
          </p:cxnSp>
          <p:pic>
            <p:nvPicPr>
              <p:cNvPr id="1851" name="Google Shape;1851;p222"/>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1852" name="Google Shape;1852;p222"/>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1853" name="Google Shape;1853;p222"/>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sp>
        <p:nvSpPr>
          <p:cNvPr id="1854" name="Google Shape;1854;p2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9" name="Shape 1859"/>
        <p:cNvGrpSpPr/>
        <p:nvPr/>
      </p:nvGrpSpPr>
      <p:grpSpPr>
        <a:xfrm>
          <a:off x="0" y="0"/>
          <a:ext cx="0" cy="0"/>
          <a:chOff x="0" y="0"/>
          <a:chExt cx="0" cy="0"/>
        </a:xfrm>
      </p:grpSpPr>
      <p:grpSp>
        <p:nvGrpSpPr>
          <p:cNvPr id="1860" name="Google Shape;1860;p223"/>
          <p:cNvGrpSpPr/>
          <p:nvPr/>
        </p:nvGrpSpPr>
        <p:grpSpPr>
          <a:xfrm>
            <a:off x="1524003" y="534988"/>
            <a:ext cx="2324101" cy="5592762"/>
            <a:chOff x="336" y="279"/>
            <a:chExt cx="1464" cy="3523"/>
          </a:xfrm>
        </p:grpSpPr>
        <p:sp>
          <p:nvSpPr>
            <p:cNvPr id="1861" name="Google Shape;1861;p223"/>
            <p:cNvSpPr txBox="1"/>
            <p:nvPr/>
          </p:nvSpPr>
          <p:spPr>
            <a:xfrm>
              <a:off x="576" y="279"/>
              <a:ext cx="1200" cy="3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en-US" sz="1800">
                  <a:solidFill>
                    <a:srgbClr val="77A042"/>
                  </a:solidFill>
                  <a:latin typeface="Questrial"/>
                  <a:ea typeface="Questrial"/>
                  <a:cs typeface="Questrial"/>
                  <a:sym typeface="Questrial"/>
                </a:rPr>
                <a:t>TOTAL INCOME</a:t>
              </a:r>
              <a:endParaRPr/>
            </a:p>
          </p:txBody>
        </p:sp>
        <p:grpSp>
          <p:nvGrpSpPr>
            <p:cNvPr id="1862" name="Google Shape;1862;p223"/>
            <p:cNvGrpSpPr/>
            <p:nvPr/>
          </p:nvGrpSpPr>
          <p:grpSpPr>
            <a:xfrm>
              <a:off x="336" y="1330"/>
              <a:ext cx="1464" cy="2472"/>
              <a:chOff x="336" y="1330"/>
              <a:chExt cx="1464" cy="2472"/>
            </a:xfrm>
          </p:grpSpPr>
          <p:pic>
            <p:nvPicPr>
              <p:cNvPr id="1863" name="Google Shape;1863;p223"/>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1864" name="Google Shape;1864;p223"/>
              <p:cNvSpPr txBox="1"/>
              <p:nvPr/>
            </p:nvSpPr>
            <p:spPr>
              <a:xfrm>
                <a:off x="336" y="2583"/>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Earned Income</a:t>
                </a:r>
                <a:endParaRPr/>
              </a:p>
            </p:txBody>
          </p:sp>
          <p:cxnSp>
            <p:nvCxnSpPr>
              <p:cNvPr id="1865" name="Google Shape;1865;p223"/>
              <p:cNvCxnSpPr/>
              <p:nvPr/>
            </p:nvCxnSpPr>
            <p:spPr>
              <a:xfrm rot="10800000">
                <a:off x="816" y="1639"/>
                <a:ext cx="0" cy="900"/>
              </a:xfrm>
              <a:prstGeom prst="straightConnector1">
                <a:avLst/>
              </a:prstGeom>
              <a:noFill/>
              <a:ln cap="flat" cmpd="sng" w="25550">
                <a:solidFill>
                  <a:schemeClr val="dk1"/>
                </a:solidFill>
                <a:prstDash val="solid"/>
                <a:miter lim="8000"/>
                <a:headEnd len="sm" w="sm" type="none"/>
                <a:tailEnd len="sm" w="sm" type="none"/>
              </a:ln>
            </p:spPr>
          </p:cxnSp>
          <p:cxnSp>
            <p:nvCxnSpPr>
              <p:cNvPr id="1866" name="Google Shape;1866;p223"/>
              <p:cNvCxnSpPr/>
              <p:nvPr/>
            </p:nvCxnSpPr>
            <p:spPr>
              <a:xfrm>
                <a:off x="816" y="1575"/>
                <a:ext cx="300" cy="0"/>
              </a:xfrm>
              <a:prstGeom prst="straightConnector1">
                <a:avLst/>
              </a:prstGeom>
              <a:noFill/>
              <a:ln cap="flat" cmpd="sng" w="25550">
                <a:solidFill>
                  <a:schemeClr val="dk1"/>
                </a:solidFill>
                <a:prstDash val="solid"/>
                <a:miter lim="8000"/>
                <a:headEnd len="sm" w="sm" type="none"/>
                <a:tailEnd len="sm" w="sm" type="none"/>
              </a:ln>
            </p:spPr>
          </p:cxnSp>
          <p:cxnSp>
            <p:nvCxnSpPr>
              <p:cNvPr id="1867" name="Google Shape;1867;p223"/>
              <p:cNvCxnSpPr/>
              <p:nvPr/>
            </p:nvCxnSpPr>
            <p:spPr>
              <a:xfrm rot="10800000">
                <a:off x="816" y="3199"/>
                <a:ext cx="0" cy="300"/>
              </a:xfrm>
              <a:prstGeom prst="straightConnector1">
                <a:avLst/>
              </a:prstGeom>
              <a:noFill/>
              <a:ln cap="flat" cmpd="sng" w="25550">
                <a:solidFill>
                  <a:schemeClr val="dk1"/>
                </a:solidFill>
                <a:prstDash val="solid"/>
                <a:miter lim="8000"/>
                <a:headEnd len="sm" w="sm" type="none"/>
                <a:tailEnd len="sm" w="sm" type="none"/>
              </a:ln>
            </p:spPr>
          </p:cxnSp>
          <p:cxnSp>
            <p:nvCxnSpPr>
              <p:cNvPr id="1868" name="Google Shape;1868;p223"/>
              <p:cNvCxnSpPr/>
              <p:nvPr/>
            </p:nvCxnSpPr>
            <p:spPr>
              <a:xfrm>
                <a:off x="816" y="3495"/>
                <a:ext cx="300" cy="0"/>
              </a:xfrm>
              <a:prstGeom prst="straightConnector1">
                <a:avLst/>
              </a:prstGeom>
              <a:noFill/>
              <a:ln cap="flat" cmpd="sng" w="25550">
                <a:solidFill>
                  <a:schemeClr val="dk1"/>
                </a:solidFill>
                <a:prstDash val="solid"/>
                <a:miter lim="8000"/>
                <a:headEnd len="sm" w="sm" type="none"/>
                <a:tailEnd len="sm" w="sm" type="none"/>
              </a:ln>
            </p:spPr>
          </p:cxnSp>
          <p:pic>
            <p:nvPicPr>
              <p:cNvPr id="1869" name="Google Shape;1869;p223"/>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1870" name="Google Shape;1870;p223"/>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1871" name="Google Shape;1871;p223"/>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1872" name="Google Shape;1872;p223"/>
          <p:cNvGrpSpPr/>
          <p:nvPr/>
        </p:nvGrpSpPr>
        <p:grpSpPr>
          <a:xfrm>
            <a:off x="1525588" y="1601788"/>
            <a:ext cx="2324099" cy="536575"/>
            <a:chOff x="336" y="951"/>
            <a:chExt cx="1464" cy="338"/>
          </a:xfrm>
        </p:grpSpPr>
        <p:sp>
          <p:nvSpPr>
            <p:cNvPr id="1873" name="Google Shape;1873;p223"/>
            <p:cNvSpPr txBox="1"/>
            <p:nvPr/>
          </p:nvSpPr>
          <p:spPr>
            <a:xfrm>
              <a:off x="336" y="951"/>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Unearned Income</a:t>
              </a:r>
              <a:endParaRPr/>
            </a:p>
          </p:txBody>
        </p:sp>
        <p:pic>
          <p:nvPicPr>
            <p:cNvPr id="1874" name="Google Shape;1874;p223"/>
            <p:cNvPicPr preferRelativeResize="0"/>
            <p:nvPr/>
          </p:nvPicPr>
          <p:blipFill rotWithShape="1">
            <a:blip r:embed="rId4">
              <a:alphaModFix/>
            </a:blip>
            <a:srcRect b="0" l="0" r="0" t="0"/>
            <a:stretch/>
          </p:blipFill>
          <p:spPr>
            <a:xfrm>
              <a:off x="1200" y="989"/>
              <a:ext cx="600" cy="300"/>
            </a:xfrm>
            <a:prstGeom prst="rect">
              <a:avLst/>
            </a:prstGeom>
            <a:noFill/>
            <a:ln>
              <a:noFill/>
            </a:ln>
          </p:spPr>
        </p:pic>
      </p:grpSp>
      <p:sp>
        <p:nvSpPr>
          <p:cNvPr id="1875" name="Google Shape;1875;p2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0" name="Shape 1880"/>
        <p:cNvGrpSpPr/>
        <p:nvPr/>
      </p:nvGrpSpPr>
      <p:grpSpPr>
        <a:xfrm>
          <a:off x="0" y="0"/>
          <a:ext cx="0" cy="0"/>
          <a:chOff x="0" y="0"/>
          <a:chExt cx="0" cy="0"/>
        </a:xfrm>
      </p:grpSpPr>
      <p:grpSp>
        <p:nvGrpSpPr>
          <p:cNvPr id="1881" name="Google Shape;1881;p224"/>
          <p:cNvGrpSpPr/>
          <p:nvPr/>
        </p:nvGrpSpPr>
        <p:grpSpPr>
          <a:xfrm>
            <a:off x="1524003" y="534988"/>
            <a:ext cx="2324101" cy="5592762"/>
            <a:chOff x="336" y="279"/>
            <a:chExt cx="1464" cy="3523"/>
          </a:xfrm>
        </p:grpSpPr>
        <p:sp>
          <p:nvSpPr>
            <p:cNvPr id="1882" name="Google Shape;1882;p224"/>
            <p:cNvSpPr txBox="1"/>
            <p:nvPr/>
          </p:nvSpPr>
          <p:spPr>
            <a:xfrm>
              <a:off x="576" y="279"/>
              <a:ext cx="1200" cy="3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en-US" sz="1800">
                  <a:solidFill>
                    <a:srgbClr val="77A042"/>
                  </a:solidFill>
                  <a:latin typeface="Questrial"/>
                  <a:ea typeface="Questrial"/>
                  <a:cs typeface="Questrial"/>
                  <a:sym typeface="Questrial"/>
                </a:rPr>
                <a:t>TOTAL INCOME</a:t>
              </a:r>
              <a:endParaRPr/>
            </a:p>
          </p:txBody>
        </p:sp>
        <p:grpSp>
          <p:nvGrpSpPr>
            <p:cNvPr id="1883" name="Google Shape;1883;p224"/>
            <p:cNvGrpSpPr/>
            <p:nvPr/>
          </p:nvGrpSpPr>
          <p:grpSpPr>
            <a:xfrm>
              <a:off x="336" y="1330"/>
              <a:ext cx="1464" cy="2472"/>
              <a:chOff x="336" y="1330"/>
              <a:chExt cx="1464" cy="2472"/>
            </a:xfrm>
          </p:grpSpPr>
          <p:pic>
            <p:nvPicPr>
              <p:cNvPr id="1884" name="Google Shape;1884;p224"/>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1885" name="Google Shape;1885;p224"/>
              <p:cNvSpPr txBox="1"/>
              <p:nvPr/>
            </p:nvSpPr>
            <p:spPr>
              <a:xfrm>
                <a:off x="336" y="2583"/>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Earned Income</a:t>
                </a:r>
                <a:endParaRPr/>
              </a:p>
            </p:txBody>
          </p:sp>
          <p:cxnSp>
            <p:nvCxnSpPr>
              <p:cNvPr id="1886" name="Google Shape;1886;p224"/>
              <p:cNvCxnSpPr/>
              <p:nvPr/>
            </p:nvCxnSpPr>
            <p:spPr>
              <a:xfrm rot="10800000">
                <a:off x="816" y="1639"/>
                <a:ext cx="0" cy="900"/>
              </a:xfrm>
              <a:prstGeom prst="straightConnector1">
                <a:avLst/>
              </a:prstGeom>
              <a:noFill/>
              <a:ln cap="flat" cmpd="sng" w="25550">
                <a:solidFill>
                  <a:schemeClr val="dk1"/>
                </a:solidFill>
                <a:prstDash val="solid"/>
                <a:miter lim="8000"/>
                <a:headEnd len="sm" w="sm" type="none"/>
                <a:tailEnd len="sm" w="sm" type="none"/>
              </a:ln>
            </p:spPr>
          </p:cxnSp>
          <p:cxnSp>
            <p:nvCxnSpPr>
              <p:cNvPr id="1887" name="Google Shape;1887;p224"/>
              <p:cNvCxnSpPr/>
              <p:nvPr/>
            </p:nvCxnSpPr>
            <p:spPr>
              <a:xfrm>
                <a:off x="816" y="1575"/>
                <a:ext cx="300" cy="0"/>
              </a:xfrm>
              <a:prstGeom prst="straightConnector1">
                <a:avLst/>
              </a:prstGeom>
              <a:noFill/>
              <a:ln cap="flat" cmpd="sng" w="25550">
                <a:solidFill>
                  <a:schemeClr val="dk1"/>
                </a:solidFill>
                <a:prstDash val="solid"/>
                <a:miter lim="8000"/>
                <a:headEnd len="sm" w="sm" type="none"/>
                <a:tailEnd len="sm" w="sm" type="none"/>
              </a:ln>
            </p:spPr>
          </p:cxnSp>
          <p:cxnSp>
            <p:nvCxnSpPr>
              <p:cNvPr id="1888" name="Google Shape;1888;p224"/>
              <p:cNvCxnSpPr/>
              <p:nvPr/>
            </p:nvCxnSpPr>
            <p:spPr>
              <a:xfrm rot="10800000">
                <a:off x="816" y="3199"/>
                <a:ext cx="0" cy="300"/>
              </a:xfrm>
              <a:prstGeom prst="straightConnector1">
                <a:avLst/>
              </a:prstGeom>
              <a:noFill/>
              <a:ln cap="flat" cmpd="sng" w="25550">
                <a:solidFill>
                  <a:schemeClr val="dk1"/>
                </a:solidFill>
                <a:prstDash val="solid"/>
                <a:miter lim="8000"/>
                <a:headEnd len="sm" w="sm" type="none"/>
                <a:tailEnd len="sm" w="sm" type="none"/>
              </a:ln>
            </p:spPr>
          </p:cxnSp>
          <p:cxnSp>
            <p:nvCxnSpPr>
              <p:cNvPr id="1889" name="Google Shape;1889;p224"/>
              <p:cNvCxnSpPr/>
              <p:nvPr/>
            </p:nvCxnSpPr>
            <p:spPr>
              <a:xfrm>
                <a:off x="816" y="3495"/>
                <a:ext cx="300" cy="0"/>
              </a:xfrm>
              <a:prstGeom prst="straightConnector1">
                <a:avLst/>
              </a:prstGeom>
              <a:noFill/>
              <a:ln cap="flat" cmpd="sng" w="25550">
                <a:solidFill>
                  <a:schemeClr val="dk1"/>
                </a:solidFill>
                <a:prstDash val="solid"/>
                <a:miter lim="8000"/>
                <a:headEnd len="sm" w="sm" type="none"/>
                <a:tailEnd len="sm" w="sm" type="none"/>
              </a:ln>
            </p:spPr>
          </p:cxnSp>
          <p:pic>
            <p:nvPicPr>
              <p:cNvPr id="1890" name="Google Shape;1890;p224"/>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1891" name="Google Shape;1891;p224"/>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1892" name="Google Shape;1892;p224"/>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1893" name="Google Shape;1893;p224"/>
          <p:cNvGrpSpPr/>
          <p:nvPr/>
        </p:nvGrpSpPr>
        <p:grpSpPr>
          <a:xfrm>
            <a:off x="1525588" y="1601788"/>
            <a:ext cx="2324099" cy="536575"/>
            <a:chOff x="336" y="951"/>
            <a:chExt cx="1464" cy="338"/>
          </a:xfrm>
        </p:grpSpPr>
        <p:sp>
          <p:nvSpPr>
            <p:cNvPr id="1894" name="Google Shape;1894;p224"/>
            <p:cNvSpPr txBox="1"/>
            <p:nvPr/>
          </p:nvSpPr>
          <p:spPr>
            <a:xfrm>
              <a:off x="336" y="951"/>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Unearned Income</a:t>
              </a:r>
              <a:endParaRPr/>
            </a:p>
          </p:txBody>
        </p:sp>
        <p:pic>
          <p:nvPicPr>
            <p:cNvPr id="1895" name="Google Shape;1895;p224"/>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1896" name="Google Shape;1896;p224"/>
          <p:cNvGrpSpPr/>
          <p:nvPr/>
        </p:nvGrpSpPr>
        <p:grpSpPr>
          <a:xfrm>
            <a:off x="4343405" y="547691"/>
            <a:ext cx="2381251" cy="5591175"/>
            <a:chOff x="2112" y="288"/>
            <a:chExt cx="1500" cy="3522"/>
          </a:xfrm>
        </p:grpSpPr>
        <p:sp>
          <p:nvSpPr>
            <p:cNvPr id="1897" name="Google Shape;1897;p224"/>
            <p:cNvSpPr txBox="1"/>
            <p:nvPr/>
          </p:nvSpPr>
          <p:spPr>
            <a:xfrm>
              <a:off x="2112" y="288"/>
              <a:ext cx="1500" cy="9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endParaRPr/>
            </a:p>
            <a:p>
              <a:pPr indent="0" lvl="0" marL="0" marR="0" rtl="0" algn="ctr">
                <a:spcBef>
                  <a:spcPts val="1125"/>
                </a:spcBef>
                <a:spcAft>
                  <a:spcPts val="0"/>
                </a:spcAft>
                <a:buNone/>
              </a:pPr>
              <a:r>
                <a:rPr b="1" lang="en-US" sz="1800">
                  <a:solidFill>
                    <a:srgbClr val="77A042"/>
                  </a:solidFill>
                  <a:latin typeface="Questrial"/>
                  <a:ea typeface="Questrial"/>
                  <a:cs typeface="Questrial"/>
                  <a:sym typeface="Questrial"/>
                </a:rPr>
                <a:t>after adjustments, and deductions</a:t>
              </a:r>
              <a:endParaRPr/>
            </a:p>
          </p:txBody>
        </p:sp>
        <p:pic>
          <p:nvPicPr>
            <p:cNvPr id="1898" name="Google Shape;1898;p224"/>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1899" name="Google Shape;1899;p224"/>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1900" name="Google Shape;1900;p224"/>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
        <p:nvSpPr>
          <p:cNvPr id="1901" name="Google Shape;1901;p2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6" name="Shape 1906"/>
        <p:cNvGrpSpPr/>
        <p:nvPr/>
      </p:nvGrpSpPr>
      <p:grpSpPr>
        <a:xfrm>
          <a:off x="0" y="0"/>
          <a:ext cx="0" cy="0"/>
          <a:chOff x="0" y="0"/>
          <a:chExt cx="0" cy="0"/>
        </a:xfrm>
      </p:grpSpPr>
      <p:grpSp>
        <p:nvGrpSpPr>
          <p:cNvPr id="1907" name="Google Shape;1907;p225"/>
          <p:cNvGrpSpPr/>
          <p:nvPr/>
        </p:nvGrpSpPr>
        <p:grpSpPr>
          <a:xfrm>
            <a:off x="1524003" y="534988"/>
            <a:ext cx="2324101" cy="5592762"/>
            <a:chOff x="336" y="279"/>
            <a:chExt cx="1464" cy="3523"/>
          </a:xfrm>
        </p:grpSpPr>
        <p:sp>
          <p:nvSpPr>
            <p:cNvPr id="1908" name="Google Shape;1908;p225"/>
            <p:cNvSpPr txBox="1"/>
            <p:nvPr/>
          </p:nvSpPr>
          <p:spPr>
            <a:xfrm>
              <a:off x="576" y="279"/>
              <a:ext cx="1200" cy="3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en-US" sz="1800">
                  <a:solidFill>
                    <a:srgbClr val="77A042"/>
                  </a:solidFill>
                  <a:latin typeface="Questrial"/>
                  <a:ea typeface="Questrial"/>
                  <a:cs typeface="Questrial"/>
                  <a:sym typeface="Questrial"/>
                </a:rPr>
                <a:t>TOTAL INCOME</a:t>
              </a:r>
              <a:endParaRPr/>
            </a:p>
          </p:txBody>
        </p:sp>
        <p:grpSp>
          <p:nvGrpSpPr>
            <p:cNvPr id="1909" name="Google Shape;1909;p225"/>
            <p:cNvGrpSpPr/>
            <p:nvPr/>
          </p:nvGrpSpPr>
          <p:grpSpPr>
            <a:xfrm>
              <a:off x="336" y="1330"/>
              <a:ext cx="1464" cy="2472"/>
              <a:chOff x="336" y="1330"/>
              <a:chExt cx="1464" cy="2472"/>
            </a:xfrm>
          </p:grpSpPr>
          <p:pic>
            <p:nvPicPr>
              <p:cNvPr id="1910" name="Google Shape;1910;p225"/>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1911" name="Google Shape;1911;p225"/>
              <p:cNvSpPr txBox="1"/>
              <p:nvPr/>
            </p:nvSpPr>
            <p:spPr>
              <a:xfrm>
                <a:off x="336" y="2583"/>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Earned Income</a:t>
                </a:r>
                <a:endParaRPr/>
              </a:p>
            </p:txBody>
          </p:sp>
          <p:cxnSp>
            <p:nvCxnSpPr>
              <p:cNvPr id="1912" name="Google Shape;1912;p225"/>
              <p:cNvCxnSpPr/>
              <p:nvPr/>
            </p:nvCxnSpPr>
            <p:spPr>
              <a:xfrm rot="10800000">
                <a:off x="816" y="1639"/>
                <a:ext cx="0" cy="900"/>
              </a:xfrm>
              <a:prstGeom prst="straightConnector1">
                <a:avLst/>
              </a:prstGeom>
              <a:noFill/>
              <a:ln cap="flat" cmpd="sng" w="25550">
                <a:solidFill>
                  <a:schemeClr val="dk1"/>
                </a:solidFill>
                <a:prstDash val="solid"/>
                <a:miter lim="8000"/>
                <a:headEnd len="sm" w="sm" type="none"/>
                <a:tailEnd len="sm" w="sm" type="none"/>
              </a:ln>
            </p:spPr>
          </p:cxnSp>
          <p:cxnSp>
            <p:nvCxnSpPr>
              <p:cNvPr id="1913" name="Google Shape;1913;p225"/>
              <p:cNvCxnSpPr/>
              <p:nvPr/>
            </p:nvCxnSpPr>
            <p:spPr>
              <a:xfrm>
                <a:off x="816" y="1575"/>
                <a:ext cx="300" cy="0"/>
              </a:xfrm>
              <a:prstGeom prst="straightConnector1">
                <a:avLst/>
              </a:prstGeom>
              <a:noFill/>
              <a:ln cap="flat" cmpd="sng" w="25550">
                <a:solidFill>
                  <a:schemeClr val="dk1"/>
                </a:solidFill>
                <a:prstDash val="solid"/>
                <a:miter lim="8000"/>
                <a:headEnd len="sm" w="sm" type="none"/>
                <a:tailEnd len="sm" w="sm" type="none"/>
              </a:ln>
            </p:spPr>
          </p:cxnSp>
          <p:cxnSp>
            <p:nvCxnSpPr>
              <p:cNvPr id="1914" name="Google Shape;1914;p225"/>
              <p:cNvCxnSpPr/>
              <p:nvPr/>
            </p:nvCxnSpPr>
            <p:spPr>
              <a:xfrm rot="10800000">
                <a:off x="816" y="3199"/>
                <a:ext cx="0" cy="300"/>
              </a:xfrm>
              <a:prstGeom prst="straightConnector1">
                <a:avLst/>
              </a:prstGeom>
              <a:noFill/>
              <a:ln cap="flat" cmpd="sng" w="25550">
                <a:solidFill>
                  <a:schemeClr val="dk1"/>
                </a:solidFill>
                <a:prstDash val="solid"/>
                <a:miter lim="8000"/>
                <a:headEnd len="sm" w="sm" type="none"/>
                <a:tailEnd len="sm" w="sm" type="none"/>
              </a:ln>
            </p:spPr>
          </p:cxnSp>
          <p:cxnSp>
            <p:nvCxnSpPr>
              <p:cNvPr id="1915" name="Google Shape;1915;p225"/>
              <p:cNvCxnSpPr/>
              <p:nvPr/>
            </p:nvCxnSpPr>
            <p:spPr>
              <a:xfrm>
                <a:off x="816" y="3495"/>
                <a:ext cx="300" cy="0"/>
              </a:xfrm>
              <a:prstGeom prst="straightConnector1">
                <a:avLst/>
              </a:prstGeom>
              <a:noFill/>
              <a:ln cap="flat" cmpd="sng" w="25550">
                <a:solidFill>
                  <a:schemeClr val="dk1"/>
                </a:solidFill>
                <a:prstDash val="solid"/>
                <a:miter lim="8000"/>
                <a:headEnd len="sm" w="sm" type="none"/>
                <a:tailEnd len="sm" w="sm" type="none"/>
              </a:ln>
            </p:spPr>
          </p:cxnSp>
          <p:pic>
            <p:nvPicPr>
              <p:cNvPr id="1916" name="Google Shape;1916;p225"/>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1917" name="Google Shape;1917;p225"/>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1918" name="Google Shape;1918;p225"/>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1919" name="Google Shape;1919;p225"/>
          <p:cNvGrpSpPr/>
          <p:nvPr/>
        </p:nvGrpSpPr>
        <p:grpSpPr>
          <a:xfrm>
            <a:off x="1525588" y="1601788"/>
            <a:ext cx="2324099" cy="536575"/>
            <a:chOff x="336" y="951"/>
            <a:chExt cx="1464" cy="338"/>
          </a:xfrm>
        </p:grpSpPr>
        <p:sp>
          <p:nvSpPr>
            <p:cNvPr id="1920" name="Google Shape;1920;p225"/>
            <p:cNvSpPr txBox="1"/>
            <p:nvPr/>
          </p:nvSpPr>
          <p:spPr>
            <a:xfrm>
              <a:off x="336" y="951"/>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Unearned Income</a:t>
              </a:r>
              <a:endParaRPr/>
            </a:p>
          </p:txBody>
        </p:sp>
        <p:pic>
          <p:nvPicPr>
            <p:cNvPr id="1921" name="Google Shape;1921;p225"/>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1922" name="Google Shape;1922;p225"/>
          <p:cNvGrpSpPr/>
          <p:nvPr/>
        </p:nvGrpSpPr>
        <p:grpSpPr>
          <a:xfrm>
            <a:off x="4343405" y="547691"/>
            <a:ext cx="2381251" cy="5591175"/>
            <a:chOff x="2112" y="288"/>
            <a:chExt cx="1500" cy="3522"/>
          </a:xfrm>
        </p:grpSpPr>
        <p:sp>
          <p:nvSpPr>
            <p:cNvPr id="1923" name="Google Shape;1923;p225"/>
            <p:cNvSpPr txBox="1"/>
            <p:nvPr/>
          </p:nvSpPr>
          <p:spPr>
            <a:xfrm>
              <a:off x="2112" y="288"/>
              <a:ext cx="1500" cy="9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endParaRPr/>
            </a:p>
            <a:p>
              <a:pPr indent="0" lvl="0" marL="0" marR="0" rtl="0" algn="ctr">
                <a:spcBef>
                  <a:spcPts val="1125"/>
                </a:spcBef>
                <a:spcAft>
                  <a:spcPts val="0"/>
                </a:spcAft>
                <a:buNone/>
              </a:pPr>
              <a:r>
                <a:rPr b="1" lang="en-US" sz="1800">
                  <a:solidFill>
                    <a:srgbClr val="77A042"/>
                  </a:solidFill>
                  <a:latin typeface="Questrial"/>
                  <a:ea typeface="Questrial"/>
                  <a:cs typeface="Questrial"/>
                  <a:sym typeface="Questrial"/>
                </a:rPr>
                <a:t>after adjustments, and deductions</a:t>
              </a:r>
              <a:endParaRPr/>
            </a:p>
          </p:txBody>
        </p:sp>
        <p:pic>
          <p:nvPicPr>
            <p:cNvPr id="1924" name="Google Shape;1924;p225"/>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1925" name="Google Shape;1925;p225"/>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1926" name="Google Shape;1926;p225"/>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
        <p:nvSpPr>
          <p:cNvPr id="1927" name="Google Shape;1927;p225"/>
          <p:cNvSpPr/>
          <p:nvPr/>
        </p:nvSpPr>
        <p:spPr>
          <a:xfrm rot="-2099816">
            <a:off x="5796033" y="2459044"/>
            <a:ext cx="2582940" cy="304779"/>
          </a:xfrm>
          <a:prstGeom prst="rightArrow">
            <a:avLst>
              <a:gd fmla="val 50000" name="adj1"/>
              <a:gd fmla="val 211849" name="adj2"/>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Questrial"/>
              <a:ea typeface="Questrial"/>
              <a:cs typeface="Questrial"/>
              <a:sym typeface="Questrial"/>
            </a:endParaRPr>
          </a:p>
        </p:txBody>
      </p:sp>
      <p:sp>
        <p:nvSpPr>
          <p:cNvPr id="1928" name="Google Shape;1928;p225"/>
          <p:cNvSpPr/>
          <p:nvPr/>
        </p:nvSpPr>
        <p:spPr>
          <a:xfrm>
            <a:off x="4953000" y="3124200"/>
            <a:ext cx="1295400" cy="1143000"/>
          </a:xfrm>
          <a:prstGeom prst="ellipse">
            <a:avLst/>
          </a:prstGeom>
          <a:noFill/>
          <a:ln cap="flat" cmpd="sng" w="255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Questrial"/>
              <a:ea typeface="Questrial"/>
              <a:cs typeface="Questrial"/>
              <a:sym typeface="Questrial"/>
            </a:endParaRPr>
          </a:p>
        </p:txBody>
      </p:sp>
      <p:pic>
        <p:nvPicPr>
          <p:cNvPr id="1929" name="Google Shape;1929;p225"/>
          <p:cNvPicPr preferRelativeResize="0"/>
          <p:nvPr/>
        </p:nvPicPr>
        <p:blipFill rotWithShape="1">
          <a:blip r:embed="rId3">
            <a:alphaModFix/>
          </a:blip>
          <a:srcRect b="0" l="0" r="0" t="0"/>
          <a:stretch/>
        </p:blipFill>
        <p:spPr>
          <a:xfrm>
            <a:off x="8001000" y="1157291"/>
            <a:ext cx="1143000" cy="998400"/>
          </a:xfrm>
          <a:prstGeom prst="rect">
            <a:avLst/>
          </a:prstGeom>
          <a:noFill/>
          <a:ln>
            <a:noFill/>
          </a:ln>
        </p:spPr>
      </p:pic>
      <p:sp>
        <p:nvSpPr>
          <p:cNvPr id="1930" name="Google Shape;1930;p225"/>
          <p:cNvSpPr/>
          <p:nvPr/>
        </p:nvSpPr>
        <p:spPr>
          <a:xfrm>
            <a:off x="7770359" y="533956"/>
            <a:ext cx="15441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Font typeface="Times New Roman"/>
              <a:buNone/>
            </a:pPr>
            <a:r>
              <a:rPr b="1" lang="en-US" sz="1800">
                <a:solidFill>
                  <a:srgbClr val="77A042"/>
                </a:solidFill>
                <a:latin typeface="Questrial"/>
                <a:ea typeface="Questrial"/>
                <a:cs typeface="Questrial"/>
                <a:sym typeface="Questrial"/>
              </a:rPr>
              <a:t>TAX LIABILITY</a:t>
            </a:r>
            <a:endParaRPr/>
          </a:p>
        </p:txBody>
      </p:sp>
      <p:sp>
        <p:nvSpPr>
          <p:cNvPr id="1931" name="Google Shape;1931;p2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6" name="Shape 1936"/>
        <p:cNvGrpSpPr/>
        <p:nvPr/>
      </p:nvGrpSpPr>
      <p:grpSpPr>
        <a:xfrm>
          <a:off x="0" y="0"/>
          <a:ext cx="0" cy="0"/>
          <a:chOff x="0" y="0"/>
          <a:chExt cx="0" cy="0"/>
        </a:xfrm>
      </p:grpSpPr>
      <p:grpSp>
        <p:nvGrpSpPr>
          <p:cNvPr id="1937" name="Google Shape;1937;p226"/>
          <p:cNvGrpSpPr/>
          <p:nvPr/>
        </p:nvGrpSpPr>
        <p:grpSpPr>
          <a:xfrm>
            <a:off x="1524003" y="534988"/>
            <a:ext cx="2324101" cy="5592762"/>
            <a:chOff x="336" y="279"/>
            <a:chExt cx="1464" cy="3523"/>
          </a:xfrm>
        </p:grpSpPr>
        <p:sp>
          <p:nvSpPr>
            <p:cNvPr id="1938" name="Google Shape;1938;p226"/>
            <p:cNvSpPr txBox="1"/>
            <p:nvPr/>
          </p:nvSpPr>
          <p:spPr>
            <a:xfrm>
              <a:off x="576" y="279"/>
              <a:ext cx="1200" cy="3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en-US" sz="1800">
                  <a:solidFill>
                    <a:srgbClr val="77A042"/>
                  </a:solidFill>
                  <a:latin typeface="Questrial"/>
                  <a:ea typeface="Questrial"/>
                  <a:cs typeface="Questrial"/>
                  <a:sym typeface="Questrial"/>
                </a:rPr>
                <a:t>TOTAL INCOME</a:t>
              </a:r>
              <a:endParaRPr/>
            </a:p>
          </p:txBody>
        </p:sp>
        <p:grpSp>
          <p:nvGrpSpPr>
            <p:cNvPr id="1939" name="Google Shape;1939;p226"/>
            <p:cNvGrpSpPr/>
            <p:nvPr/>
          </p:nvGrpSpPr>
          <p:grpSpPr>
            <a:xfrm>
              <a:off x="336" y="1330"/>
              <a:ext cx="1464" cy="2472"/>
              <a:chOff x="336" y="1330"/>
              <a:chExt cx="1464" cy="2472"/>
            </a:xfrm>
          </p:grpSpPr>
          <p:pic>
            <p:nvPicPr>
              <p:cNvPr id="1940" name="Google Shape;1940;p226"/>
              <p:cNvPicPr preferRelativeResize="0"/>
              <p:nvPr/>
            </p:nvPicPr>
            <p:blipFill rotWithShape="1">
              <a:blip r:embed="rId3">
                <a:alphaModFix/>
              </a:blip>
              <a:srcRect b="0" l="0" r="0" t="0"/>
              <a:stretch/>
            </p:blipFill>
            <p:spPr>
              <a:xfrm>
                <a:off x="1200" y="3202"/>
                <a:ext cx="600" cy="600"/>
              </a:xfrm>
              <a:prstGeom prst="rect">
                <a:avLst/>
              </a:prstGeom>
              <a:noFill/>
              <a:ln>
                <a:noFill/>
              </a:ln>
            </p:spPr>
          </p:pic>
          <p:sp>
            <p:nvSpPr>
              <p:cNvPr id="1941" name="Google Shape;1941;p226"/>
              <p:cNvSpPr txBox="1"/>
              <p:nvPr/>
            </p:nvSpPr>
            <p:spPr>
              <a:xfrm>
                <a:off x="336" y="2583"/>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Earned Income</a:t>
                </a:r>
                <a:endParaRPr/>
              </a:p>
            </p:txBody>
          </p:sp>
          <p:cxnSp>
            <p:nvCxnSpPr>
              <p:cNvPr id="1942" name="Google Shape;1942;p226"/>
              <p:cNvCxnSpPr/>
              <p:nvPr/>
            </p:nvCxnSpPr>
            <p:spPr>
              <a:xfrm rot="10800000">
                <a:off x="816" y="1639"/>
                <a:ext cx="0" cy="900"/>
              </a:xfrm>
              <a:prstGeom prst="straightConnector1">
                <a:avLst/>
              </a:prstGeom>
              <a:noFill/>
              <a:ln cap="flat" cmpd="sng" w="25550">
                <a:solidFill>
                  <a:schemeClr val="dk1"/>
                </a:solidFill>
                <a:prstDash val="solid"/>
                <a:miter lim="8000"/>
                <a:headEnd len="sm" w="sm" type="none"/>
                <a:tailEnd len="sm" w="sm" type="none"/>
              </a:ln>
            </p:spPr>
          </p:cxnSp>
          <p:cxnSp>
            <p:nvCxnSpPr>
              <p:cNvPr id="1943" name="Google Shape;1943;p226"/>
              <p:cNvCxnSpPr/>
              <p:nvPr/>
            </p:nvCxnSpPr>
            <p:spPr>
              <a:xfrm>
                <a:off x="816" y="1575"/>
                <a:ext cx="300" cy="0"/>
              </a:xfrm>
              <a:prstGeom prst="straightConnector1">
                <a:avLst/>
              </a:prstGeom>
              <a:noFill/>
              <a:ln cap="flat" cmpd="sng" w="25550">
                <a:solidFill>
                  <a:schemeClr val="dk1"/>
                </a:solidFill>
                <a:prstDash val="solid"/>
                <a:miter lim="8000"/>
                <a:headEnd len="sm" w="sm" type="none"/>
                <a:tailEnd len="sm" w="sm" type="none"/>
              </a:ln>
            </p:spPr>
          </p:cxnSp>
          <p:cxnSp>
            <p:nvCxnSpPr>
              <p:cNvPr id="1944" name="Google Shape;1944;p226"/>
              <p:cNvCxnSpPr/>
              <p:nvPr/>
            </p:nvCxnSpPr>
            <p:spPr>
              <a:xfrm rot="10800000">
                <a:off x="816" y="3199"/>
                <a:ext cx="0" cy="300"/>
              </a:xfrm>
              <a:prstGeom prst="straightConnector1">
                <a:avLst/>
              </a:prstGeom>
              <a:noFill/>
              <a:ln cap="flat" cmpd="sng" w="25550">
                <a:solidFill>
                  <a:schemeClr val="dk1"/>
                </a:solidFill>
                <a:prstDash val="solid"/>
                <a:miter lim="8000"/>
                <a:headEnd len="sm" w="sm" type="none"/>
                <a:tailEnd len="sm" w="sm" type="none"/>
              </a:ln>
            </p:spPr>
          </p:cxnSp>
          <p:cxnSp>
            <p:nvCxnSpPr>
              <p:cNvPr id="1945" name="Google Shape;1945;p226"/>
              <p:cNvCxnSpPr/>
              <p:nvPr/>
            </p:nvCxnSpPr>
            <p:spPr>
              <a:xfrm>
                <a:off x="816" y="3495"/>
                <a:ext cx="300" cy="0"/>
              </a:xfrm>
              <a:prstGeom prst="straightConnector1">
                <a:avLst/>
              </a:prstGeom>
              <a:noFill/>
              <a:ln cap="flat" cmpd="sng" w="25550">
                <a:solidFill>
                  <a:schemeClr val="dk1"/>
                </a:solidFill>
                <a:prstDash val="solid"/>
                <a:miter lim="8000"/>
                <a:headEnd len="sm" w="sm" type="none"/>
                <a:tailEnd len="sm" w="sm" type="none"/>
              </a:ln>
            </p:spPr>
          </p:cxnSp>
          <p:pic>
            <p:nvPicPr>
              <p:cNvPr id="1946" name="Google Shape;1946;p226"/>
              <p:cNvPicPr preferRelativeResize="0"/>
              <p:nvPr/>
            </p:nvPicPr>
            <p:blipFill rotWithShape="1">
              <a:blip r:embed="rId3">
                <a:alphaModFix/>
              </a:blip>
              <a:srcRect b="0" l="0" r="0" t="0"/>
              <a:stretch/>
            </p:blipFill>
            <p:spPr>
              <a:xfrm>
                <a:off x="1200" y="2578"/>
                <a:ext cx="600" cy="600"/>
              </a:xfrm>
              <a:prstGeom prst="rect">
                <a:avLst/>
              </a:prstGeom>
              <a:noFill/>
              <a:ln>
                <a:noFill/>
              </a:ln>
            </p:spPr>
          </p:pic>
          <p:pic>
            <p:nvPicPr>
              <p:cNvPr id="1947" name="Google Shape;1947;p226"/>
              <p:cNvPicPr preferRelativeResize="0"/>
              <p:nvPr/>
            </p:nvPicPr>
            <p:blipFill rotWithShape="1">
              <a:blip r:embed="rId3">
                <a:alphaModFix/>
              </a:blip>
              <a:srcRect b="0" l="0" r="0" t="0"/>
              <a:stretch/>
            </p:blipFill>
            <p:spPr>
              <a:xfrm>
                <a:off x="1200" y="1959"/>
                <a:ext cx="600" cy="600"/>
              </a:xfrm>
              <a:prstGeom prst="rect">
                <a:avLst/>
              </a:prstGeom>
              <a:noFill/>
              <a:ln>
                <a:noFill/>
              </a:ln>
            </p:spPr>
          </p:pic>
          <p:pic>
            <p:nvPicPr>
              <p:cNvPr id="1948" name="Google Shape;1948;p226"/>
              <p:cNvPicPr preferRelativeResize="0"/>
              <p:nvPr/>
            </p:nvPicPr>
            <p:blipFill rotWithShape="1">
              <a:blip r:embed="rId3">
                <a:alphaModFix/>
              </a:blip>
              <a:srcRect b="0" l="0" r="0" t="0"/>
              <a:stretch/>
            </p:blipFill>
            <p:spPr>
              <a:xfrm>
                <a:off x="1200" y="1330"/>
                <a:ext cx="600" cy="600"/>
              </a:xfrm>
              <a:prstGeom prst="rect">
                <a:avLst/>
              </a:prstGeom>
              <a:noFill/>
              <a:ln>
                <a:noFill/>
              </a:ln>
            </p:spPr>
          </p:pic>
        </p:grpSp>
      </p:grpSp>
      <p:grpSp>
        <p:nvGrpSpPr>
          <p:cNvPr id="1949" name="Google Shape;1949;p226"/>
          <p:cNvGrpSpPr/>
          <p:nvPr/>
        </p:nvGrpSpPr>
        <p:grpSpPr>
          <a:xfrm>
            <a:off x="1525588" y="1601788"/>
            <a:ext cx="2324099" cy="536575"/>
            <a:chOff x="336" y="951"/>
            <a:chExt cx="1464" cy="338"/>
          </a:xfrm>
        </p:grpSpPr>
        <p:sp>
          <p:nvSpPr>
            <p:cNvPr id="1950" name="Google Shape;1950;p226"/>
            <p:cNvSpPr txBox="1"/>
            <p:nvPr/>
          </p:nvSpPr>
          <p:spPr>
            <a:xfrm>
              <a:off x="336" y="951"/>
              <a:ext cx="9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Unearned Income</a:t>
              </a:r>
              <a:endParaRPr/>
            </a:p>
          </p:txBody>
        </p:sp>
        <p:pic>
          <p:nvPicPr>
            <p:cNvPr id="1951" name="Google Shape;1951;p226"/>
            <p:cNvPicPr preferRelativeResize="0"/>
            <p:nvPr/>
          </p:nvPicPr>
          <p:blipFill rotWithShape="1">
            <a:blip r:embed="rId4">
              <a:alphaModFix/>
            </a:blip>
            <a:srcRect b="0" l="0" r="0" t="0"/>
            <a:stretch/>
          </p:blipFill>
          <p:spPr>
            <a:xfrm>
              <a:off x="1200" y="989"/>
              <a:ext cx="600" cy="300"/>
            </a:xfrm>
            <a:prstGeom prst="rect">
              <a:avLst/>
            </a:prstGeom>
            <a:noFill/>
            <a:ln>
              <a:noFill/>
            </a:ln>
          </p:spPr>
        </p:pic>
      </p:grpSp>
      <p:grpSp>
        <p:nvGrpSpPr>
          <p:cNvPr id="1952" name="Google Shape;1952;p226"/>
          <p:cNvGrpSpPr/>
          <p:nvPr/>
        </p:nvGrpSpPr>
        <p:grpSpPr>
          <a:xfrm>
            <a:off x="4343405" y="547691"/>
            <a:ext cx="2381251" cy="5591175"/>
            <a:chOff x="2112" y="288"/>
            <a:chExt cx="1500" cy="3522"/>
          </a:xfrm>
        </p:grpSpPr>
        <p:sp>
          <p:nvSpPr>
            <p:cNvPr id="1953" name="Google Shape;1953;p226"/>
            <p:cNvSpPr txBox="1"/>
            <p:nvPr/>
          </p:nvSpPr>
          <p:spPr>
            <a:xfrm>
              <a:off x="2112" y="288"/>
              <a:ext cx="1500" cy="9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lang="en-US" sz="1800">
                  <a:solidFill>
                    <a:srgbClr val="77A042"/>
                  </a:solidFill>
                  <a:latin typeface="Questrial"/>
                  <a:ea typeface="Questrial"/>
                  <a:cs typeface="Questrial"/>
                  <a:sym typeface="Questrial"/>
                </a:rPr>
                <a:t>TAXABLE INCOME</a:t>
              </a:r>
              <a:endParaRPr/>
            </a:p>
            <a:p>
              <a:pPr indent="0" lvl="0" marL="0" marR="0" rtl="0" algn="ctr">
                <a:spcBef>
                  <a:spcPts val="1125"/>
                </a:spcBef>
                <a:spcAft>
                  <a:spcPts val="0"/>
                </a:spcAft>
                <a:buNone/>
              </a:pPr>
              <a:r>
                <a:rPr b="1" lang="en-US" sz="1800">
                  <a:solidFill>
                    <a:srgbClr val="77A042"/>
                  </a:solidFill>
                  <a:latin typeface="Questrial"/>
                  <a:ea typeface="Questrial"/>
                  <a:cs typeface="Questrial"/>
                  <a:sym typeface="Questrial"/>
                </a:rPr>
                <a:t>after adjustments, deductions, and exemptions</a:t>
              </a:r>
              <a:endParaRPr/>
            </a:p>
          </p:txBody>
        </p:sp>
        <p:pic>
          <p:nvPicPr>
            <p:cNvPr id="1954" name="Google Shape;1954;p226"/>
            <p:cNvPicPr preferRelativeResize="0"/>
            <p:nvPr/>
          </p:nvPicPr>
          <p:blipFill rotWithShape="1">
            <a:blip r:embed="rId3">
              <a:alphaModFix/>
            </a:blip>
            <a:srcRect b="0" l="0" r="0" t="0"/>
            <a:stretch/>
          </p:blipFill>
          <p:spPr>
            <a:xfrm>
              <a:off x="2544" y="3210"/>
              <a:ext cx="600" cy="600"/>
            </a:xfrm>
            <a:prstGeom prst="rect">
              <a:avLst/>
            </a:prstGeom>
            <a:noFill/>
            <a:ln>
              <a:noFill/>
            </a:ln>
          </p:spPr>
        </p:pic>
        <p:pic>
          <p:nvPicPr>
            <p:cNvPr id="1955" name="Google Shape;1955;p226"/>
            <p:cNvPicPr preferRelativeResize="0"/>
            <p:nvPr/>
          </p:nvPicPr>
          <p:blipFill rotWithShape="1">
            <a:blip r:embed="rId3">
              <a:alphaModFix/>
            </a:blip>
            <a:srcRect b="0" l="0" r="0" t="0"/>
            <a:stretch/>
          </p:blipFill>
          <p:spPr>
            <a:xfrm>
              <a:off x="2544" y="2586"/>
              <a:ext cx="600" cy="600"/>
            </a:xfrm>
            <a:prstGeom prst="rect">
              <a:avLst/>
            </a:prstGeom>
            <a:noFill/>
            <a:ln>
              <a:noFill/>
            </a:ln>
          </p:spPr>
        </p:pic>
        <p:pic>
          <p:nvPicPr>
            <p:cNvPr id="1956" name="Google Shape;1956;p226"/>
            <p:cNvPicPr preferRelativeResize="0"/>
            <p:nvPr/>
          </p:nvPicPr>
          <p:blipFill rotWithShape="1">
            <a:blip r:embed="rId3">
              <a:alphaModFix/>
            </a:blip>
            <a:srcRect b="0" l="0" r="0" t="0"/>
            <a:stretch/>
          </p:blipFill>
          <p:spPr>
            <a:xfrm>
              <a:off x="2544" y="1962"/>
              <a:ext cx="600" cy="600"/>
            </a:xfrm>
            <a:prstGeom prst="rect">
              <a:avLst/>
            </a:prstGeom>
            <a:noFill/>
            <a:ln>
              <a:noFill/>
            </a:ln>
          </p:spPr>
        </p:pic>
      </p:grpSp>
      <p:sp>
        <p:nvSpPr>
          <p:cNvPr id="1957" name="Google Shape;1957;p226"/>
          <p:cNvSpPr/>
          <p:nvPr/>
        </p:nvSpPr>
        <p:spPr>
          <a:xfrm rot="-2099816">
            <a:off x="5796033" y="2459044"/>
            <a:ext cx="2582940" cy="304779"/>
          </a:xfrm>
          <a:prstGeom prst="rightArrow">
            <a:avLst>
              <a:gd fmla="val 50000" name="adj1"/>
              <a:gd fmla="val 211849" name="adj2"/>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Questrial"/>
              <a:ea typeface="Questrial"/>
              <a:cs typeface="Questrial"/>
              <a:sym typeface="Questrial"/>
            </a:endParaRPr>
          </a:p>
        </p:txBody>
      </p:sp>
      <p:sp>
        <p:nvSpPr>
          <p:cNvPr id="1958" name="Google Shape;1958;p226"/>
          <p:cNvSpPr/>
          <p:nvPr/>
        </p:nvSpPr>
        <p:spPr>
          <a:xfrm>
            <a:off x="4953000" y="3124200"/>
            <a:ext cx="1295400" cy="1143000"/>
          </a:xfrm>
          <a:prstGeom prst="ellipse">
            <a:avLst/>
          </a:prstGeom>
          <a:noFill/>
          <a:ln cap="flat" cmpd="sng" w="255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Questrial"/>
              <a:ea typeface="Questrial"/>
              <a:cs typeface="Questrial"/>
              <a:sym typeface="Questrial"/>
            </a:endParaRPr>
          </a:p>
        </p:txBody>
      </p:sp>
      <p:pic>
        <p:nvPicPr>
          <p:cNvPr id="1959" name="Google Shape;1959;p226"/>
          <p:cNvPicPr preferRelativeResize="0"/>
          <p:nvPr/>
        </p:nvPicPr>
        <p:blipFill rotWithShape="1">
          <a:blip r:embed="rId3">
            <a:alphaModFix/>
          </a:blip>
          <a:srcRect b="0" l="0" r="0" t="0"/>
          <a:stretch/>
        </p:blipFill>
        <p:spPr>
          <a:xfrm>
            <a:off x="8001000" y="1157291"/>
            <a:ext cx="1143000" cy="998400"/>
          </a:xfrm>
          <a:prstGeom prst="rect">
            <a:avLst/>
          </a:prstGeom>
          <a:noFill/>
          <a:ln>
            <a:noFill/>
          </a:ln>
        </p:spPr>
      </p:pic>
      <p:sp>
        <p:nvSpPr>
          <p:cNvPr id="1960" name="Google Shape;1960;p226"/>
          <p:cNvSpPr/>
          <p:nvPr/>
        </p:nvSpPr>
        <p:spPr>
          <a:xfrm>
            <a:off x="7901384" y="533956"/>
            <a:ext cx="15441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Font typeface="Times New Roman"/>
              <a:buNone/>
            </a:pPr>
            <a:r>
              <a:rPr b="1" lang="en-US" sz="1800">
                <a:solidFill>
                  <a:srgbClr val="77A042"/>
                </a:solidFill>
                <a:latin typeface="Questrial"/>
                <a:ea typeface="Questrial"/>
                <a:cs typeface="Questrial"/>
                <a:sym typeface="Questrial"/>
              </a:rPr>
              <a:t>TAX LIABILITY</a:t>
            </a:r>
            <a:endParaRPr/>
          </a:p>
        </p:txBody>
      </p:sp>
      <p:grpSp>
        <p:nvGrpSpPr>
          <p:cNvPr id="1961" name="Google Shape;1961;p226"/>
          <p:cNvGrpSpPr/>
          <p:nvPr/>
        </p:nvGrpSpPr>
        <p:grpSpPr>
          <a:xfrm>
            <a:off x="7772399" y="2376488"/>
            <a:ext cx="2857501" cy="1195387"/>
            <a:chOff x="4224" y="1440"/>
            <a:chExt cx="1800" cy="753"/>
          </a:xfrm>
        </p:grpSpPr>
        <p:cxnSp>
          <p:nvCxnSpPr>
            <p:cNvPr id="1962" name="Google Shape;1962;p226"/>
            <p:cNvCxnSpPr/>
            <p:nvPr/>
          </p:nvCxnSpPr>
          <p:spPr>
            <a:xfrm>
              <a:off x="4768" y="1440"/>
              <a:ext cx="0" cy="300"/>
            </a:xfrm>
            <a:prstGeom prst="straightConnector1">
              <a:avLst/>
            </a:prstGeom>
            <a:noFill/>
            <a:ln cap="flat" cmpd="sng" w="38150">
              <a:solidFill>
                <a:srgbClr val="FF0000"/>
              </a:solidFill>
              <a:prstDash val="solid"/>
              <a:miter lim="8000"/>
              <a:headEnd len="sm" w="sm" type="none"/>
              <a:tailEnd len="med" w="med" type="triangle"/>
            </a:ln>
          </p:spPr>
        </p:cxnSp>
        <p:sp>
          <p:nvSpPr>
            <p:cNvPr id="1963" name="Google Shape;1963;p226"/>
            <p:cNvSpPr txBox="1"/>
            <p:nvPr/>
          </p:nvSpPr>
          <p:spPr>
            <a:xfrm>
              <a:off x="4224" y="1893"/>
              <a:ext cx="18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Font typeface="Times New Roman"/>
                <a:buNone/>
              </a:pPr>
              <a:r>
                <a:rPr b="1" lang="en-US" sz="1800">
                  <a:solidFill>
                    <a:srgbClr val="77A042"/>
                  </a:solidFill>
                  <a:latin typeface="Questrial"/>
                  <a:ea typeface="Questrial"/>
                  <a:cs typeface="Questrial"/>
                  <a:sym typeface="Questrial"/>
                </a:rPr>
                <a:t>TAX CREDITS(based on exemptions and eligibility)</a:t>
              </a:r>
              <a:endParaRPr/>
            </a:p>
          </p:txBody>
        </p:sp>
      </p:grpSp>
      <p:grpSp>
        <p:nvGrpSpPr>
          <p:cNvPr id="1964" name="Google Shape;1964;p226"/>
          <p:cNvGrpSpPr/>
          <p:nvPr/>
        </p:nvGrpSpPr>
        <p:grpSpPr>
          <a:xfrm>
            <a:off x="7467604" y="3671887"/>
            <a:ext cx="2381251" cy="1195387"/>
            <a:chOff x="4032" y="2256"/>
            <a:chExt cx="1500" cy="753"/>
          </a:xfrm>
        </p:grpSpPr>
        <p:cxnSp>
          <p:nvCxnSpPr>
            <p:cNvPr id="1965" name="Google Shape;1965;p226"/>
            <p:cNvCxnSpPr/>
            <p:nvPr/>
          </p:nvCxnSpPr>
          <p:spPr>
            <a:xfrm>
              <a:off x="4768" y="2256"/>
              <a:ext cx="0" cy="300"/>
            </a:xfrm>
            <a:prstGeom prst="straightConnector1">
              <a:avLst/>
            </a:prstGeom>
            <a:noFill/>
            <a:ln cap="flat" cmpd="sng" w="38150">
              <a:solidFill>
                <a:srgbClr val="FF0000"/>
              </a:solidFill>
              <a:prstDash val="solid"/>
              <a:miter lim="8000"/>
              <a:headEnd len="sm" w="sm" type="none"/>
              <a:tailEnd len="med" w="med" type="triangle"/>
            </a:ln>
          </p:spPr>
        </p:cxnSp>
        <p:sp>
          <p:nvSpPr>
            <p:cNvPr id="1966" name="Google Shape;1966;p226"/>
            <p:cNvSpPr txBox="1"/>
            <p:nvPr/>
          </p:nvSpPr>
          <p:spPr>
            <a:xfrm>
              <a:off x="4032" y="2709"/>
              <a:ext cx="1500" cy="300"/>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Font typeface="Times New Roman"/>
                <a:buNone/>
              </a:pPr>
              <a:r>
                <a:rPr b="1" lang="en-US" sz="1800">
                  <a:solidFill>
                    <a:srgbClr val="77A042"/>
                  </a:solidFill>
                  <a:latin typeface="Questrial"/>
                  <a:ea typeface="Questrial"/>
                  <a:cs typeface="Questrial"/>
                  <a:sym typeface="Questrial"/>
                </a:rPr>
                <a:t>AMOUNT OWED OR REFUNDED</a:t>
              </a:r>
              <a:endParaRPr/>
            </a:p>
          </p:txBody>
        </p:sp>
      </p:grpSp>
      <p:grpSp>
        <p:nvGrpSpPr>
          <p:cNvPr id="1967" name="Google Shape;1967;p226"/>
          <p:cNvGrpSpPr/>
          <p:nvPr/>
        </p:nvGrpSpPr>
        <p:grpSpPr>
          <a:xfrm>
            <a:off x="6781803" y="5195891"/>
            <a:ext cx="2322513" cy="536575"/>
            <a:chOff x="3600" y="3216"/>
            <a:chExt cx="1463" cy="338"/>
          </a:xfrm>
        </p:grpSpPr>
        <p:sp>
          <p:nvSpPr>
            <p:cNvPr id="1968" name="Google Shape;1968;p226"/>
            <p:cNvSpPr txBox="1"/>
            <p:nvPr/>
          </p:nvSpPr>
          <p:spPr>
            <a:xfrm>
              <a:off x="3600" y="3216"/>
              <a:ext cx="900" cy="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Font typeface="Times New Roman"/>
                <a:buNone/>
              </a:pPr>
              <a:r>
                <a:t/>
              </a:r>
              <a:endParaRPr sz="1800">
                <a:solidFill>
                  <a:srgbClr val="FFFFFF"/>
                </a:solidFill>
                <a:latin typeface="Arial"/>
                <a:ea typeface="Arial"/>
                <a:cs typeface="Arial"/>
                <a:sym typeface="Arial"/>
              </a:endParaRPr>
            </a:p>
          </p:txBody>
        </p:sp>
        <p:pic>
          <p:nvPicPr>
            <p:cNvPr id="1969" name="Google Shape;1969;p226"/>
            <p:cNvPicPr preferRelativeResize="0"/>
            <p:nvPr/>
          </p:nvPicPr>
          <p:blipFill rotWithShape="1">
            <a:blip r:embed="rId4">
              <a:alphaModFix/>
            </a:blip>
            <a:srcRect b="0" l="0" r="0" t="0"/>
            <a:stretch/>
          </p:blipFill>
          <p:spPr>
            <a:xfrm>
              <a:off x="4463" y="3254"/>
              <a:ext cx="600" cy="300"/>
            </a:xfrm>
            <a:prstGeom prst="rect">
              <a:avLst/>
            </a:prstGeom>
            <a:noFill/>
            <a:ln>
              <a:noFill/>
            </a:ln>
          </p:spPr>
        </p:pic>
      </p:grpSp>
      <p:sp>
        <p:nvSpPr>
          <p:cNvPr id="1970" name="Google Shape;1970;p2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5" name="Shape 1975"/>
        <p:cNvGrpSpPr/>
        <p:nvPr/>
      </p:nvGrpSpPr>
      <p:grpSpPr>
        <a:xfrm>
          <a:off x="0" y="0"/>
          <a:ext cx="0" cy="0"/>
          <a:chOff x="0" y="0"/>
          <a:chExt cx="0" cy="0"/>
        </a:xfrm>
      </p:grpSpPr>
      <p:sp>
        <p:nvSpPr>
          <p:cNvPr id="1976" name="Google Shape;1976;p22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977" name="Google Shape;1977;p227"/>
          <p:cNvPicPr preferRelativeResize="0"/>
          <p:nvPr/>
        </p:nvPicPr>
        <p:blipFill>
          <a:blip r:embed="rId3">
            <a:alphaModFix/>
          </a:blip>
          <a:stretch>
            <a:fillRect/>
          </a:stretch>
        </p:blipFill>
        <p:spPr>
          <a:xfrm>
            <a:off x="675800" y="152400"/>
            <a:ext cx="4999348" cy="6553199"/>
          </a:xfrm>
          <a:prstGeom prst="rect">
            <a:avLst/>
          </a:prstGeom>
          <a:noFill/>
          <a:ln>
            <a:noFill/>
          </a:ln>
          <a:effectLst>
            <a:outerShdw blurRad="57150" rotWithShape="0" algn="bl" dir="20100000" dist="47625">
              <a:srgbClr val="000000">
                <a:alpha val="50000"/>
              </a:srgbClr>
            </a:outerShdw>
          </a:effectLst>
        </p:spPr>
      </p:pic>
      <p:pic>
        <p:nvPicPr>
          <p:cNvPr id="1978" name="Google Shape;1978;p227"/>
          <p:cNvPicPr preferRelativeResize="0"/>
          <p:nvPr/>
        </p:nvPicPr>
        <p:blipFill>
          <a:blip r:embed="rId4">
            <a:alphaModFix/>
          </a:blip>
          <a:stretch>
            <a:fillRect/>
          </a:stretch>
        </p:blipFill>
        <p:spPr>
          <a:xfrm>
            <a:off x="6377798" y="152400"/>
            <a:ext cx="4963086" cy="6553201"/>
          </a:xfrm>
          <a:prstGeom prst="rect">
            <a:avLst/>
          </a:prstGeom>
          <a:noFill/>
          <a:ln>
            <a:noFill/>
          </a:ln>
          <a:effectLst>
            <a:outerShdw blurRad="57150" rotWithShape="0" algn="bl" dir="20100000" dist="47625">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224" name="Google Shape;224;p30"/>
          <p:cNvSpPr txBox="1"/>
          <p:nvPr>
            <p:ph idx="1" type="body"/>
          </p:nvPr>
        </p:nvSpPr>
        <p:spPr>
          <a:xfrm>
            <a:off x="609600" y="16002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Once you have gone through the I/I form, you need to use the Pub 4012 to determine dependency exemptions and filing status</a:t>
            </a:r>
            <a:endParaRPr/>
          </a:p>
        </p:txBody>
      </p:sp>
      <p:sp>
        <p:nvSpPr>
          <p:cNvPr id="225" name="Google Shape;225;p3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3" name="Shape 1983"/>
        <p:cNvGrpSpPr/>
        <p:nvPr/>
      </p:nvGrpSpPr>
      <p:grpSpPr>
        <a:xfrm>
          <a:off x="0" y="0"/>
          <a:ext cx="0" cy="0"/>
          <a:chOff x="0" y="0"/>
          <a:chExt cx="0" cy="0"/>
        </a:xfrm>
      </p:grpSpPr>
      <p:sp>
        <p:nvSpPr>
          <p:cNvPr id="1984" name="Google Shape;1984;p22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985" name="Google Shape;1985;p228"/>
          <p:cNvPicPr preferRelativeResize="0"/>
          <p:nvPr/>
        </p:nvPicPr>
        <p:blipFill>
          <a:blip r:embed="rId3">
            <a:alphaModFix/>
          </a:blip>
          <a:stretch>
            <a:fillRect/>
          </a:stretch>
        </p:blipFill>
        <p:spPr>
          <a:xfrm>
            <a:off x="79025" y="1452554"/>
            <a:ext cx="5975625" cy="3648596"/>
          </a:xfrm>
          <a:prstGeom prst="rect">
            <a:avLst/>
          </a:prstGeom>
          <a:noFill/>
          <a:ln cap="flat" cmpd="sng" w="19050">
            <a:solidFill>
              <a:srgbClr val="494949"/>
            </a:solidFill>
            <a:prstDash val="solid"/>
            <a:round/>
            <a:headEnd len="sm" w="sm" type="none"/>
            <a:tailEnd len="sm" w="sm" type="none"/>
          </a:ln>
        </p:spPr>
      </p:pic>
      <p:pic>
        <p:nvPicPr>
          <p:cNvPr id="1986" name="Google Shape;1986;p228"/>
          <p:cNvPicPr preferRelativeResize="0"/>
          <p:nvPr/>
        </p:nvPicPr>
        <p:blipFill>
          <a:blip r:embed="rId4">
            <a:alphaModFix/>
          </a:blip>
          <a:stretch>
            <a:fillRect/>
          </a:stretch>
        </p:blipFill>
        <p:spPr>
          <a:xfrm>
            <a:off x="6248400" y="1502650"/>
            <a:ext cx="5892349" cy="3852700"/>
          </a:xfrm>
          <a:prstGeom prst="rect">
            <a:avLst/>
          </a:prstGeom>
          <a:noFill/>
          <a:ln cap="flat" cmpd="sng" w="19050">
            <a:solidFill>
              <a:srgbClr val="494949"/>
            </a:solidFill>
            <a:prstDash val="solid"/>
            <a:round/>
            <a:headEnd len="sm" w="sm" type="none"/>
            <a:tailEnd len="sm" w="sm" type="none"/>
          </a:ln>
        </p:spPr>
      </p:pic>
      <p:sp>
        <p:nvSpPr>
          <p:cNvPr id="1987" name="Google Shape;1987;p228"/>
          <p:cNvSpPr txBox="1"/>
          <p:nvPr/>
        </p:nvSpPr>
        <p:spPr>
          <a:xfrm>
            <a:off x="2362225" y="0"/>
            <a:ext cx="7269600" cy="16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latin typeface="Questrial"/>
                <a:ea typeface="Questrial"/>
                <a:cs typeface="Questrial"/>
                <a:sym typeface="Questrial"/>
              </a:rPr>
              <a:t>Form 1040-Draft for 2018</a:t>
            </a:r>
            <a:endParaRPr b="1" sz="4000">
              <a:latin typeface="Questrial"/>
              <a:ea typeface="Questrial"/>
              <a:cs typeface="Questrial"/>
              <a:sym typeface="Quest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2" name="Shape 1992"/>
        <p:cNvGrpSpPr/>
        <p:nvPr/>
      </p:nvGrpSpPr>
      <p:grpSpPr>
        <a:xfrm>
          <a:off x="0" y="0"/>
          <a:ext cx="0" cy="0"/>
          <a:chOff x="0" y="0"/>
          <a:chExt cx="0" cy="0"/>
        </a:xfrm>
      </p:grpSpPr>
      <p:sp>
        <p:nvSpPr>
          <p:cNvPr id="1993" name="Google Shape;1993;p22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994" name="Google Shape;1994;p229"/>
          <p:cNvSpPr txBox="1"/>
          <p:nvPr/>
        </p:nvSpPr>
        <p:spPr>
          <a:xfrm>
            <a:off x="2362225" y="0"/>
            <a:ext cx="7269600" cy="16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latin typeface="Questrial"/>
                <a:ea typeface="Questrial"/>
                <a:cs typeface="Questrial"/>
                <a:sym typeface="Questrial"/>
              </a:rPr>
              <a:t>Form 1040-Schedules </a:t>
            </a:r>
            <a:endParaRPr b="1" sz="4000">
              <a:latin typeface="Questrial"/>
              <a:ea typeface="Questrial"/>
              <a:cs typeface="Questrial"/>
              <a:sym typeface="Questrial"/>
            </a:endParaRPr>
          </a:p>
          <a:p>
            <a:pPr indent="0" lvl="0" marL="0" rtl="0" algn="ctr">
              <a:spcBef>
                <a:spcPts val="0"/>
              </a:spcBef>
              <a:spcAft>
                <a:spcPts val="0"/>
              </a:spcAft>
              <a:buNone/>
            </a:pPr>
            <a:r>
              <a:rPr b="1" lang="en-US" sz="4000">
                <a:latin typeface="Questrial"/>
                <a:ea typeface="Questrial"/>
                <a:cs typeface="Questrial"/>
                <a:sym typeface="Questrial"/>
              </a:rPr>
              <a:t>Draft for 2018</a:t>
            </a:r>
            <a:endParaRPr b="1" sz="4000">
              <a:latin typeface="Questrial"/>
              <a:ea typeface="Questrial"/>
              <a:cs typeface="Questrial"/>
              <a:sym typeface="Questrial"/>
            </a:endParaRPr>
          </a:p>
        </p:txBody>
      </p:sp>
      <p:pic>
        <p:nvPicPr>
          <p:cNvPr id="1995" name="Google Shape;1995;p229"/>
          <p:cNvPicPr preferRelativeResize="0"/>
          <p:nvPr/>
        </p:nvPicPr>
        <p:blipFill>
          <a:blip r:embed="rId3">
            <a:alphaModFix/>
          </a:blip>
          <a:stretch>
            <a:fillRect/>
          </a:stretch>
        </p:blipFill>
        <p:spPr>
          <a:xfrm>
            <a:off x="291925" y="1676400"/>
            <a:ext cx="5209700" cy="4433250"/>
          </a:xfrm>
          <a:prstGeom prst="rect">
            <a:avLst/>
          </a:prstGeom>
          <a:noFill/>
          <a:ln>
            <a:noFill/>
          </a:ln>
        </p:spPr>
      </p:pic>
      <p:pic>
        <p:nvPicPr>
          <p:cNvPr id="1996" name="Google Shape;1996;p229"/>
          <p:cNvPicPr preferRelativeResize="0"/>
          <p:nvPr/>
        </p:nvPicPr>
        <p:blipFill>
          <a:blip r:embed="rId4">
            <a:alphaModFix/>
          </a:blip>
          <a:stretch>
            <a:fillRect/>
          </a:stretch>
        </p:blipFill>
        <p:spPr>
          <a:xfrm>
            <a:off x="5886475" y="1377000"/>
            <a:ext cx="5391124" cy="2142615"/>
          </a:xfrm>
          <a:prstGeom prst="rect">
            <a:avLst/>
          </a:prstGeom>
          <a:noFill/>
          <a:ln>
            <a:noFill/>
          </a:ln>
        </p:spPr>
      </p:pic>
      <p:pic>
        <p:nvPicPr>
          <p:cNvPr id="1997" name="Google Shape;1997;p229"/>
          <p:cNvPicPr preferRelativeResize="0"/>
          <p:nvPr/>
        </p:nvPicPr>
        <p:blipFill>
          <a:blip r:embed="rId5">
            <a:alphaModFix/>
          </a:blip>
          <a:stretch>
            <a:fillRect/>
          </a:stretch>
        </p:blipFill>
        <p:spPr>
          <a:xfrm>
            <a:off x="5886477" y="3656847"/>
            <a:ext cx="5391124" cy="2315425"/>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2" name="Shape 2002"/>
        <p:cNvGrpSpPr/>
        <p:nvPr/>
      </p:nvGrpSpPr>
      <p:grpSpPr>
        <a:xfrm>
          <a:off x="0" y="0"/>
          <a:ext cx="0" cy="0"/>
          <a:chOff x="0" y="0"/>
          <a:chExt cx="0" cy="0"/>
        </a:xfrm>
      </p:grpSpPr>
      <p:sp>
        <p:nvSpPr>
          <p:cNvPr id="2003" name="Google Shape;2003;p23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004" name="Google Shape;2004;p230"/>
          <p:cNvSpPr txBox="1"/>
          <p:nvPr/>
        </p:nvSpPr>
        <p:spPr>
          <a:xfrm>
            <a:off x="2362225" y="0"/>
            <a:ext cx="7269600" cy="16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latin typeface="Questrial"/>
                <a:ea typeface="Questrial"/>
                <a:cs typeface="Questrial"/>
                <a:sym typeface="Questrial"/>
              </a:rPr>
              <a:t>Form 1040-Schedules </a:t>
            </a:r>
            <a:endParaRPr b="1" sz="4000">
              <a:latin typeface="Questrial"/>
              <a:ea typeface="Questrial"/>
              <a:cs typeface="Questrial"/>
              <a:sym typeface="Questrial"/>
            </a:endParaRPr>
          </a:p>
          <a:p>
            <a:pPr indent="0" lvl="0" marL="0" rtl="0" algn="ctr">
              <a:spcBef>
                <a:spcPts val="0"/>
              </a:spcBef>
              <a:spcAft>
                <a:spcPts val="0"/>
              </a:spcAft>
              <a:buNone/>
            </a:pPr>
            <a:r>
              <a:rPr b="1" lang="en-US" sz="4000">
                <a:latin typeface="Questrial"/>
                <a:ea typeface="Questrial"/>
                <a:cs typeface="Questrial"/>
                <a:sym typeface="Questrial"/>
              </a:rPr>
              <a:t>Draft for 2018</a:t>
            </a:r>
            <a:endParaRPr b="1" sz="4000">
              <a:latin typeface="Questrial"/>
              <a:ea typeface="Questrial"/>
              <a:cs typeface="Questrial"/>
              <a:sym typeface="Questrial"/>
            </a:endParaRPr>
          </a:p>
        </p:txBody>
      </p:sp>
      <p:pic>
        <p:nvPicPr>
          <p:cNvPr id="2005" name="Google Shape;2005;p230"/>
          <p:cNvPicPr preferRelativeResize="0"/>
          <p:nvPr/>
        </p:nvPicPr>
        <p:blipFill>
          <a:blip r:embed="rId3">
            <a:alphaModFix/>
          </a:blip>
          <a:stretch>
            <a:fillRect/>
          </a:stretch>
        </p:blipFill>
        <p:spPr>
          <a:xfrm>
            <a:off x="1860350" y="1676400"/>
            <a:ext cx="8273349" cy="4375325"/>
          </a:xfrm>
          <a:prstGeom prst="rect">
            <a:avLst/>
          </a:prstGeom>
          <a:noFill/>
          <a:ln>
            <a:noFill/>
          </a:ln>
        </p:spPr>
      </p:pic>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0" name="Shape 2010"/>
        <p:cNvGrpSpPr/>
        <p:nvPr/>
      </p:nvGrpSpPr>
      <p:grpSpPr>
        <a:xfrm>
          <a:off x="0" y="0"/>
          <a:ext cx="0" cy="0"/>
          <a:chOff x="0" y="0"/>
          <a:chExt cx="0" cy="0"/>
        </a:xfrm>
      </p:grpSpPr>
      <p:sp>
        <p:nvSpPr>
          <p:cNvPr id="2011" name="Google Shape;2011;p23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012" name="Google Shape;2012;p231"/>
          <p:cNvSpPr txBox="1"/>
          <p:nvPr/>
        </p:nvSpPr>
        <p:spPr>
          <a:xfrm>
            <a:off x="2362225" y="0"/>
            <a:ext cx="7269600" cy="16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latin typeface="Questrial"/>
                <a:ea typeface="Questrial"/>
                <a:cs typeface="Questrial"/>
                <a:sym typeface="Questrial"/>
              </a:rPr>
              <a:t>Form 1040-Schedules </a:t>
            </a:r>
            <a:endParaRPr b="1" sz="4000">
              <a:latin typeface="Questrial"/>
              <a:ea typeface="Questrial"/>
              <a:cs typeface="Questrial"/>
              <a:sym typeface="Questrial"/>
            </a:endParaRPr>
          </a:p>
          <a:p>
            <a:pPr indent="0" lvl="0" marL="0" rtl="0" algn="ctr">
              <a:spcBef>
                <a:spcPts val="0"/>
              </a:spcBef>
              <a:spcAft>
                <a:spcPts val="0"/>
              </a:spcAft>
              <a:buNone/>
            </a:pPr>
            <a:r>
              <a:rPr b="1" lang="en-US" sz="4000">
                <a:latin typeface="Questrial"/>
                <a:ea typeface="Questrial"/>
                <a:cs typeface="Questrial"/>
                <a:sym typeface="Questrial"/>
              </a:rPr>
              <a:t>Draft for 2018</a:t>
            </a:r>
            <a:endParaRPr b="1" sz="4000">
              <a:latin typeface="Questrial"/>
              <a:ea typeface="Questrial"/>
              <a:cs typeface="Questrial"/>
              <a:sym typeface="Questrial"/>
            </a:endParaRPr>
          </a:p>
        </p:txBody>
      </p:sp>
      <p:pic>
        <p:nvPicPr>
          <p:cNvPr id="2013" name="Google Shape;2013;p231"/>
          <p:cNvPicPr preferRelativeResize="0"/>
          <p:nvPr/>
        </p:nvPicPr>
        <p:blipFill>
          <a:blip r:embed="rId3">
            <a:alphaModFix/>
          </a:blip>
          <a:stretch>
            <a:fillRect/>
          </a:stretch>
        </p:blipFill>
        <p:spPr>
          <a:xfrm>
            <a:off x="1865500" y="1555925"/>
            <a:ext cx="8461000" cy="4230500"/>
          </a:xfrm>
          <a:prstGeom prst="rect">
            <a:avLst/>
          </a:prstGeom>
          <a:noFill/>
          <a:ln>
            <a:noFill/>
          </a:ln>
        </p:spPr>
      </p:pic>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8" name="Shape 2018"/>
        <p:cNvGrpSpPr/>
        <p:nvPr/>
      </p:nvGrpSpPr>
      <p:grpSpPr>
        <a:xfrm>
          <a:off x="0" y="0"/>
          <a:ext cx="0" cy="0"/>
          <a:chOff x="0" y="0"/>
          <a:chExt cx="0" cy="0"/>
        </a:xfrm>
      </p:grpSpPr>
      <p:sp>
        <p:nvSpPr>
          <p:cNvPr id="2019" name="Google Shape;2019;p23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020" name="Google Shape;2020;p232"/>
          <p:cNvSpPr txBox="1"/>
          <p:nvPr/>
        </p:nvSpPr>
        <p:spPr>
          <a:xfrm>
            <a:off x="2362225" y="0"/>
            <a:ext cx="7269600" cy="16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latin typeface="Questrial"/>
                <a:ea typeface="Questrial"/>
                <a:cs typeface="Questrial"/>
                <a:sym typeface="Questrial"/>
              </a:rPr>
              <a:t>Form 1040-Schedules </a:t>
            </a:r>
            <a:endParaRPr b="1" sz="4000">
              <a:latin typeface="Questrial"/>
              <a:ea typeface="Questrial"/>
              <a:cs typeface="Questrial"/>
              <a:sym typeface="Questrial"/>
            </a:endParaRPr>
          </a:p>
          <a:p>
            <a:pPr indent="0" lvl="0" marL="0" rtl="0" algn="ctr">
              <a:spcBef>
                <a:spcPts val="0"/>
              </a:spcBef>
              <a:spcAft>
                <a:spcPts val="0"/>
              </a:spcAft>
              <a:buNone/>
            </a:pPr>
            <a:r>
              <a:rPr b="1" lang="en-US" sz="4000">
                <a:latin typeface="Questrial"/>
                <a:ea typeface="Questrial"/>
                <a:cs typeface="Questrial"/>
                <a:sym typeface="Questrial"/>
              </a:rPr>
              <a:t>Draft for 2018</a:t>
            </a:r>
            <a:endParaRPr b="1" sz="4000">
              <a:latin typeface="Questrial"/>
              <a:ea typeface="Questrial"/>
              <a:cs typeface="Questrial"/>
              <a:sym typeface="Questrial"/>
            </a:endParaRPr>
          </a:p>
        </p:txBody>
      </p:sp>
      <p:pic>
        <p:nvPicPr>
          <p:cNvPr id="2021" name="Google Shape;2021;p232"/>
          <p:cNvPicPr preferRelativeResize="0"/>
          <p:nvPr/>
        </p:nvPicPr>
        <p:blipFill>
          <a:blip r:embed="rId3">
            <a:alphaModFix/>
          </a:blip>
          <a:stretch>
            <a:fillRect/>
          </a:stretch>
        </p:blipFill>
        <p:spPr>
          <a:xfrm>
            <a:off x="1028125" y="2294875"/>
            <a:ext cx="9937776" cy="2978150"/>
          </a:xfrm>
          <a:prstGeom prst="rect">
            <a:avLst/>
          </a:prstGeom>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5" name="Shape 2025"/>
        <p:cNvGrpSpPr/>
        <p:nvPr/>
      </p:nvGrpSpPr>
      <p:grpSpPr>
        <a:xfrm>
          <a:off x="0" y="0"/>
          <a:ext cx="0" cy="0"/>
          <a:chOff x="0" y="0"/>
          <a:chExt cx="0" cy="0"/>
        </a:xfrm>
      </p:grpSpPr>
      <p:sp>
        <p:nvSpPr>
          <p:cNvPr id="2026" name="Google Shape;2026;p233"/>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TaxSlayer – Beth Branch</a:t>
            </a:r>
            <a:endParaRPr/>
          </a:p>
        </p:txBody>
      </p:sp>
      <p:sp>
        <p:nvSpPr>
          <p:cNvPr id="2027" name="Google Shape;2027;p233"/>
          <p:cNvSpPr txBox="1"/>
          <p:nvPr>
            <p:ph idx="1" type="body"/>
          </p:nvPr>
        </p:nvSpPr>
        <p:spPr>
          <a:xfrm>
            <a:off x="609600" y="971016"/>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Login to TaxSlayer</a:t>
            </a:r>
            <a:endParaRPr/>
          </a:p>
          <a:p>
            <a:pPr indent="-285750" lvl="1" marL="742950" marR="0" rtl="0" algn="l">
              <a:lnSpc>
                <a:spcPct val="90000"/>
              </a:lnSpc>
              <a:spcBef>
                <a:spcPts val="666"/>
              </a:spcBef>
              <a:spcAft>
                <a:spcPts val="0"/>
              </a:spcAft>
              <a:buClr>
                <a:srgbClr val="FF0000"/>
              </a:buClr>
              <a:buSzPts val="3330"/>
              <a:buFont typeface="Arial"/>
              <a:buChar char="•"/>
            </a:pPr>
            <a:r>
              <a:rPr b="0" i="0" lang="en-US" sz="3330" u="sng" cap="none" strike="noStrike">
                <a:solidFill>
                  <a:srgbClr val="FF0000"/>
                </a:solidFill>
                <a:latin typeface="Questrial"/>
                <a:ea typeface="Questrial"/>
                <a:cs typeface="Questrial"/>
                <a:sym typeface="Questrial"/>
              </a:rPr>
              <a:t>Vita.taxslayerpro.com/irstraining</a:t>
            </a:r>
            <a:r>
              <a:rPr b="0" i="0" lang="en-US" sz="3330" u="none" cap="none" strike="noStrike">
                <a:solidFill>
                  <a:schemeClr val="dk1"/>
                </a:solidFill>
                <a:latin typeface="Questrial"/>
                <a:ea typeface="Questrial"/>
                <a:cs typeface="Questrial"/>
                <a:sym typeface="Questrial"/>
              </a:rPr>
              <a:t> </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Password: TRAINPROWEB</a:t>
            </a:r>
            <a:endParaRPr b="0" i="0" sz="3330" u="none" cap="none" strike="noStrike">
              <a:solidFill>
                <a:schemeClr val="dk1"/>
              </a:solidFill>
              <a:latin typeface="Questrial"/>
              <a:ea typeface="Questrial"/>
              <a:cs typeface="Questrial"/>
              <a:sym typeface="Questrial"/>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Username: </a:t>
            </a:r>
            <a:r>
              <a:rPr lang="en-US" sz="3330"/>
              <a:t>DOEJTRAIN</a:t>
            </a:r>
            <a:r>
              <a:rPr b="0" i="0" lang="en-US" sz="3330" u="none" cap="none" strike="noStrike">
                <a:solidFill>
                  <a:schemeClr val="dk1"/>
                </a:solidFill>
                <a:latin typeface="Questrial"/>
                <a:ea typeface="Questrial"/>
                <a:cs typeface="Questrial"/>
                <a:sym typeface="Questrial"/>
              </a:rPr>
              <a:t> (last name, first initial, TRAIN)</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Password: S</a:t>
            </a:r>
            <a:r>
              <a:rPr lang="en-US" sz="3330"/>
              <a:t>aveFirstTaxes2019!</a:t>
            </a:r>
            <a:endParaRPr/>
          </a:p>
          <a:p>
            <a:pPr indent="-342900" lvl="0" marL="342900" marR="0" rtl="0" algn="l">
              <a:lnSpc>
                <a:spcPct val="90000"/>
              </a:lnSpc>
              <a:spcBef>
                <a:spcPts val="740"/>
              </a:spcBef>
              <a:spcAft>
                <a:spcPts val="0"/>
              </a:spcAft>
              <a:buClr>
                <a:schemeClr val="dk1"/>
              </a:buClr>
              <a:buSzPts val="3700"/>
              <a:buFont typeface="Noto Sans Symbols"/>
              <a:buChar char="➢"/>
            </a:pPr>
            <a:r>
              <a:rPr lang="en-US" sz="3700"/>
              <a:t>Let’s look at the 1040</a:t>
            </a:r>
            <a:endParaRPr/>
          </a:p>
        </p:txBody>
      </p:sp>
      <p:sp>
        <p:nvSpPr>
          <p:cNvPr id="2028" name="Google Shape;2028;p23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3" name="Shape 2033"/>
        <p:cNvGrpSpPr/>
        <p:nvPr/>
      </p:nvGrpSpPr>
      <p:grpSpPr>
        <a:xfrm>
          <a:off x="0" y="0"/>
          <a:ext cx="0" cy="0"/>
          <a:chOff x="0" y="0"/>
          <a:chExt cx="0" cy="0"/>
        </a:xfrm>
      </p:grpSpPr>
      <p:pic>
        <p:nvPicPr>
          <p:cNvPr descr="Impact-logo_SaveFirst-green.eps" id="2034" name="Google Shape;2034;p234"/>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2035" name="Google Shape;2035;p234"/>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036" name="Google Shape;2036;p234"/>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037" name="Google Shape;2037;p234"/>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038" name="Google Shape;2038;p234"/>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039" name="Google Shape;2039;p234"/>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040" name="Google Shape;2040;p234"/>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Tax Preparation Process</a:t>
            </a:r>
            <a:endParaRPr/>
          </a:p>
        </p:txBody>
      </p:sp>
      <p:sp>
        <p:nvSpPr>
          <p:cNvPr id="2041" name="Google Shape;2041;p23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5" name="Shape 2045"/>
        <p:cNvGrpSpPr/>
        <p:nvPr/>
      </p:nvGrpSpPr>
      <p:grpSpPr>
        <a:xfrm>
          <a:off x="0" y="0"/>
          <a:ext cx="0" cy="0"/>
          <a:chOff x="0" y="0"/>
          <a:chExt cx="0" cy="0"/>
        </a:xfrm>
      </p:grpSpPr>
      <p:sp>
        <p:nvSpPr>
          <p:cNvPr id="2046" name="Google Shape;2046;p2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047" name="Google Shape;2047;p235"/>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endParaRP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2: Preparing the Return in TaxSlayer</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endParaRPr/>
          </a:p>
        </p:txBody>
      </p:sp>
      <p:sp>
        <p:nvSpPr>
          <p:cNvPr id="2048" name="Google Shape;2048;p23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2" name="Shape 2052"/>
        <p:cNvGrpSpPr/>
        <p:nvPr/>
      </p:nvGrpSpPr>
      <p:grpSpPr>
        <a:xfrm>
          <a:off x="0" y="0"/>
          <a:ext cx="0" cy="0"/>
          <a:chOff x="0" y="0"/>
          <a:chExt cx="0" cy="0"/>
        </a:xfrm>
      </p:grpSpPr>
      <p:sp>
        <p:nvSpPr>
          <p:cNvPr id="2053" name="Google Shape;2053;p2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054" name="Google Shape;2054;p236"/>
          <p:cNvSpPr txBox="1"/>
          <p:nvPr>
            <p:ph idx="1" type="body"/>
          </p:nvPr>
        </p:nvSpPr>
        <p:spPr>
          <a:xfrm>
            <a:off x="366600" y="1417650"/>
            <a:ext cx="11458800" cy="45261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3600"/>
              <a:buFont typeface="Noto Sans Symbols"/>
              <a:buChar char="➢"/>
            </a:pPr>
            <a:r>
              <a:rPr lang="en-US" sz="3600"/>
              <a:t>When you arrive at the site on your first day, you’ll need to show your photo ID to the Site Coordinator</a:t>
            </a:r>
            <a:endParaRPr sz="3600"/>
          </a:p>
          <a:p>
            <a:pPr indent="-317500" lvl="0" marL="342900" marR="0" rtl="0" algn="l">
              <a:lnSpc>
                <a:spcPct val="100000"/>
              </a:lnSpc>
              <a:spcBef>
                <a:spcPts val="0"/>
              </a:spcBef>
              <a:spcAft>
                <a:spcPts val="0"/>
              </a:spcAft>
              <a:buClr>
                <a:schemeClr val="dk1"/>
              </a:buClr>
              <a:buSzPts val="3600"/>
              <a:buFont typeface="Noto Sans Symbols"/>
              <a:buChar char="➢"/>
            </a:pPr>
            <a:r>
              <a:rPr lang="en-US" sz="3600"/>
              <a:t>They will then check your volunteer certification in the VMS system to make sure you’ve completed all the steps</a:t>
            </a:r>
            <a:endParaRPr sz="3600"/>
          </a:p>
          <a:p>
            <a:pPr indent="-317500" lvl="0" marL="342900" marR="0" rtl="0" algn="l">
              <a:lnSpc>
                <a:spcPct val="100000"/>
              </a:lnSpc>
              <a:spcBef>
                <a:spcPts val="0"/>
              </a:spcBef>
              <a:spcAft>
                <a:spcPts val="0"/>
              </a:spcAft>
              <a:buClr>
                <a:schemeClr val="dk1"/>
              </a:buClr>
              <a:buSzPts val="3600"/>
              <a:buFont typeface="Noto Sans Symbols"/>
              <a:buChar char="➢"/>
            </a:pPr>
            <a:r>
              <a:rPr lang="en-US" sz="3600"/>
              <a:t>You will get a nametag specific to your certification level</a:t>
            </a:r>
            <a:endParaRPr sz="3600"/>
          </a:p>
          <a:p>
            <a:pPr indent="-285750" lvl="1" marL="742950" marR="0" rtl="0" algn="l">
              <a:lnSpc>
                <a:spcPct val="100000"/>
              </a:lnSpc>
              <a:spcBef>
                <a:spcPts val="0"/>
              </a:spcBef>
              <a:spcAft>
                <a:spcPts val="0"/>
              </a:spcAft>
              <a:buSzPts val="3600"/>
              <a:buChar char="•"/>
            </a:pPr>
            <a:r>
              <a:rPr lang="en-US"/>
              <a:t>Basic Volunteers-Green Badge</a:t>
            </a:r>
            <a:endParaRPr/>
          </a:p>
          <a:p>
            <a:pPr indent="-285750" lvl="1" marL="742950" marR="0" rtl="0" algn="l">
              <a:lnSpc>
                <a:spcPct val="100000"/>
              </a:lnSpc>
              <a:spcBef>
                <a:spcPts val="0"/>
              </a:spcBef>
              <a:spcAft>
                <a:spcPts val="0"/>
              </a:spcAft>
              <a:buSzPts val="3600"/>
              <a:buChar char="•"/>
            </a:pPr>
            <a:r>
              <a:rPr lang="en-US"/>
              <a:t>Advanced Volunteers-Blue Badge</a:t>
            </a:r>
            <a:endParaRPr/>
          </a:p>
          <a:p>
            <a:pPr indent="0" lvl="0" marL="0" marR="0" rtl="0" algn="l">
              <a:spcBef>
                <a:spcPts val="800"/>
              </a:spcBef>
              <a:spcAft>
                <a:spcPts val="0"/>
              </a:spcAft>
              <a:buNone/>
            </a:pPr>
            <a:r>
              <a:t/>
            </a:r>
            <a:endParaRPr sz="3000"/>
          </a:p>
        </p:txBody>
      </p:sp>
      <p:sp>
        <p:nvSpPr>
          <p:cNvPr id="2055" name="Google Shape;2055;p23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9" name="Shape 2059"/>
        <p:cNvGrpSpPr/>
        <p:nvPr/>
      </p:nvGrpSpPr>
      <p:grpSpPr>
        <a:xfrm>
          <a:off x="0" y="0"/>
          <a:ext cx="0" cy="0"/>
          <a:chOff x="0" y="0"/>
          <a:chExt cx="0" cy="0"/>
        </a:xfrm>
      </p:grpSpPr>
      <p:sp>
        <p:nvSpPr>
          <p:cNvPr id="2060" name="Google Shape;2060;p2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061" name="Google Shape;2061;p237"/>
          <p:cNvSpPr txBox="1"/>
          <p:nvPr>
            <p:ph idx="1" type="body"/>
          </p:nvPr>
        </p:nvSpPr>
        <p:spPr>
          <a:xfrm>
            <a:off x="123600" y="1417650"/>
            <a:ext cx="5916000" cy="45261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chemeClr val="dk1"/>
              </a:buClr>
              <a:buSzPts val="3000"/>
              <a:buFont typeface="Noto Sans Symbols"/>
              <a:buChar char="➢"/>
            </a:pPr>
            <a:r>
              <a:rPr lang="en-US" sz="3000"/>
              <a:t>Taxpayer Sign-In Sheet</a:t>
            </a:r>
            <a:endParaRPr sz="3000"/>
          </a:p>
          <a:p>
            <a:pPr indent="-247650" lvl="1" marL="742950" rtl="0" algn="l">
              <a:spcBef>
                <a:spcPts val="0"/>
              </a:spcBef>
              <a:spcAft>
                <a:spcPts val="0"/>
              </a:spcAft>
              <a:buSzPts val="3000"/>
              <a:buChar char="•"/>
            </a:pPr>
            <a:r>
              <a:rPr lang="en-US" sz="3000"/>
              <a:t>We prioritize appointments over walk-ins!</a:t>
            </a:r>
            <a:endParaRPr sz="3000"/>
          </a:p>
          <a:p>
            <a:pPr indent="-247650" lvl="1" marL="742950" rtl="0" algn="l">
              <a:spcBef>
                <a:spcPts val="0"/>
              </a:spcBef>
              <a:spcAft>
                <a:spcPts val="0"/>
              </a:spcAft>
              <a:buSzPts val="3000"/>
              <a:buChar char="•"/>
            </a:pPr>
            <a:r>
              <a:rPr lang="en-US" sz="3000"/>
              <a:t>Your site coordinator will have the schedule printed next to the sign-in sheet</a:t>
            </a:r>
            <a:endParaRPr sz="3000"/>
          </a:p>
          <a:p>
            <a:pPr indent="-247650" lvl="1" marL="742950" rtl="0" algn="l">
              <a:spcBef>
                <a:spcPts val="0"/>
              </a:spcBef>
              <a:spcAft>
                <a:spcPts val="0"/>
              </a:spcAft>
              <a:buSzPts val="3000"/>
              <a:buChar char="•"/>
            </a:pPr>
            <a:r>
              <a:rPr lang="en-US" sz="3000"/>
              <a:t>When you start a return with a taxpayer, make sure to highlight them off the sign-in sheet </a:t>
            </a:r>
            <a:r>
              <a:rPr i="1" lang="en-US" sz="3000"/>
              <a:t>AND</a:t>
            </a:r>
            <a:r>
              <a:rPr lang="en-US" sz="3000"/>
              <a:t> the appointment schedule!</a:t>
            </a:r>
            <a:endParaRPr sz="3000"/>
          </a:p>
          <a:p>
            <a:pPr indent="0" lvl="0" marL="0" marR="0" rtl="0" algn="l">
              <a:spcBef>
                <a:spcPts val="800"/>
              </a:spcBef>
              <a:spcAft>
                <a:spcPts val="0"/>
              </a:spcAft>
              <a:buNone/>
            </a:pPr>
            <a:r>
              <a:t/>
            </a:r>
            <a:endParaRPr sz="3000"/>
          </a:p>
        </p:txBody>
      </p:sp>
      <p:sp>
        <p:nvSpPr>
          <p:cNvPr id="2062" name="Google Shape;2062;p23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063" name="Google Shape;2063;p237"/>
          <p:cNvPicPr preferRelativeResize="0"/>
          <p:nvPr/>
        </p:nvPicPr>
        <p:blipFill>
          <a:blip r:embed="rId3">
            <a:alphaModFix/>
          </a:blip>
          <a:stretch>
            <a:fillRect/>
          </a:stretch>
        </p:blipFill>
        <p:spPr>
          <a:xfrm>
            <a:off x="5794250" y="1681975"/>
            <a:ext cx="6346502" cy="2381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idx="1" type="body"/>
          </p:nvPr>
        </p:nvSpPr>
        <p:spPr>
          <a:xfrm>
            <a:off x="263700" y="1407750"/>
            <a:ext cx="11710800" cy="45261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90000"/>
              </a:lnSpc>
              <a:spcBef>
                <a:spcPts val="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Complete part of Section II “To be completed by a Certified Volunteer Preparer”</a:t>
            </a:r>
            <a:endParaRPr b="0" i="0" sz="3600" u="none" cap="none" strike="noStrike">
              <a:solidFill>
                <a:schemeClr val="dk1"/>
              </a:solidFill>
              <a:latin typeface="Questrial"/>
              <a:ea typeface="Questrial"/>
              <a:cs typeface="Questrial"/>
              <a:sym typeface="Questrial"/>
            </a:endParaRPr>
          </a:p>
          <a:p>
            <a:pPr indent="-317500" lvl="0" marL="342900" marR="0" rtl="0" algn="l">
              <a:lnSpc>
                <a:spcPct val="90000"/>
              </a:lnSpc>
              <a:spcBef>
                <a:spcPts val="0"/>
              </a:spcBef>
              <a:spcAft>
                <a:spcPts val="0"/>
              </a:spcAft>
              <a:buClr>
                <a:schemeClr val="dk1"/>
              </a:buClr>
              <a:buSzPts val="3600"/>
              <a:buFont typeface="Noto Sans Symbols"/>
              <a:buChar char="➢"/>
            </a:pPr>
            <a:r>
              <a:rPr lang="en-US" sz="3600"/>
              <a:t>Determine dependency exemptions(Pub 4012:  C-5 to C-7)</a:t>
            </a:r>
            <a:endParaRPr sz="3600"/>
          </a:p>
          <a:p>
            <a:pPr indent="-317500" lvl="0" marL="342900" marR="0" rtl="0" algn="l">
              <a:lnSpc>
                <a:spcPct val="90000"/>
              </a:lnSpc>
              <a:spcBef>
                <a:spcPts val="80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Determine filing status (Pub 4012: B-</a:t>
            </a:r>
            <a:r>
              <a:rPr lang="en-US" sz="3600"/>
              <a:t>8</a:t>
            </a:r>
            <a:r>
              <a:rPr b="0" i="0" lang="en-US" sz="3600" u="none" cap="none" strike="noStrike">
                <a:solidFill>
                  <a:schemeClr val="dk1"/>
                </a:solidFill>
                <a:latin typeface="Questrial"/>
                <a:ea typeface="Questrial"/>
                <a:cs typeface="Questrial"/>
                <a:sym typeface="Questrial"/>
              </a:rPr>
              <a:t> to B-</a:t>
            </a:r>
            <a:r>
              <a:rPr lang="en-US" sz="3600"/>
              <a:t>10</a:t>
            </a:r>
            <a:r>
              <a:rPr b="0" i="0" lang="en-US" sz="3600" u="none" cap="none" strike="noStrike">
                <a:solidFill>
                  <a:schemeClr val="dk1"/>
                </a:solidFill>
                <a:latin typeface="Questrial"/>
                <a:ea typeface="Questrial"/>
                <a:cs typeface="Questrial"/>
                <a:sym typeface="Questrial"/>
              </a:rPr>
              <a:t>)</a:t>
            </a:r>
            <a:endParaRPr b="0" i="0" sz="3600" u="none" cap="none" strike="noStrike">
              <a:solidFill>
                <a:schemeClr val="dk1"/>
              </a:solidFill>
              <a:latin typeface="Questrial"/>
              <a:ea typeface="Questrial"/>
              <a:cs typeface="Questrial"/>
              <a:sym typeface="Questrial"/>
            </a:endParaRPr>
          </a:p>
          <a:p>
            <a:pPr indent="-317500" lvl="0" marL="342900" marR="0" rtl="0" algn="l">
              <a:lnSpc>
                <a:spcPct val="90000"/>
              </a:lnSpc>
              <a:spcBef>
                <a:spcPts val="800"/>
              </a:spcBef>
              <a:spcAft>
                <a:spcPts val="0"/>
              </a:spcAft>
              <a:buClr>
                <a:schemeClr val="dk1"/>
              </a:buClr>
              <a:buSzPts val="3600"/>
              <a:buFont typeface="Noto Sans Symbols"/>
              <a:buChar char="➢"/>
            </a:pPr>
            <a:r>
              <a:rPr i="1" lang="en-US" sz="3600"/>
              <a:t>We will discuss dependency exemptions and filing status in depth shortly</a:t>
            </a:r>
            <a:endParaRPr i="1" sz="3600"/>
          </a:p>
          <a:p>
            <a:pPr indent="0" lvl="0" marL="0" marR="0" rtl="0" algn="l">
              <a:lnSpc>
                <a:spcPct val="90000"/>
              </a:lnSpc>
              <a:spcBef>
                <a:spcPts val="800"/>
              </a:spcBef>
              <a:spcAft>
                <a:spcPts val="0"/>
              </a:spcAft>
              <a:buNone/>
            </a:pPr>
            <a:r>
              <a:t/>
            </a:r>
            <a:endParaRPr sz="3600"/>
          </a:p>
        </p:txBody>
      </p:sp>
      <p:sp>
        <p:nvSpPr>
          <p:cNvPr id="232" name="Google Shape;232;p3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p31"/>
          <p:cNvSpPr txBox="1"/>
          <p:nvPr>
            <p:ph type="title"/>
          </p:nvPr>
        </p:nvSpPr>
        <p:spPr>
          <a:xfrm>
            <a:off x="624000" y="10798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7" name="Shape 2067"/>
        <p:cNvGrpSpPr/>
        <p:nvPr/>
      </p:nvGrpSpPr>
      <p:grpSpPr>
        <a:xfrm>
          <a:off x="0" y="0"/>
          <a:ext cx="0" cy="0"/>
          <a:chOff x="0" y="0"/>
          <a:chExt cx="0" cy="0"/>
        </a:xfrm>
      </p:grpSpPr>
      <p:sp>
        <p:nvSpPr>
          <p:cNvPr id="2068" name="Google Shape;2068;p238"/>
          <p:cNvSpPr txBox="1"/>
          <p:nvPr>
            <p:ph type="title"/>
          </p:nvPr>
        </p:nvSpPr>
        <p:spPr>
          <a:xfrm>
            <a:off x="754700" y="94175"/>
            <a:ext cx="113199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a:t>
            </a:r>
            <a:endParaRPr/>
          </a:p>
        </p:txBody>
      </p:sp>
      <p:sp>
        <p:nvSpPr>
          <p:cNvPr id="2069" name="Google Shape;2069;p238"/>
          <p:cNvSpPr txBox="1"/>
          <p:nvPr>
            <p:ph idx="1" type="body"/>
          </p:nvPr>
        </p:nvSpPr>
        <p:spPr>
          <a:xfrm>
            <a:off x="609600" y="13149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Complete the Filing Status, Personal Information, and Dependents.</a:t>
            </a:r>
            <a:endParaRPr b="0" i="0" sz="40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2070" name="Google Shape;2070;p2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071" name="Google Shape;2071;p238"/>
          <p:cNvPicPr preferRelativeResize="0"/>
          <p:nvPr/>
        </p:nvPicPr>
        <p:blipFill>
          <a:blip r:embed="rId3">
            <a:alphaModFix/>
          </a:blip>
          <a:stretch>
            <a:fillRect/>
          </a:stretch>
        </p:blipFill>
        <p:spPr>
          <a:xfrm>
            <a:off x="1598375" y="2721030"/>
            <a:ext cx="8097976" cy="2868025"/>
          </a:xfrm>
          <a:prstGeom prst="rect">
            <a:avLst/>
          </a:prstGeom>
          <a:noFill/>
          <a:ln cap="flat" cmpd="sng" w="9525">
            <a:solidFill>
              <a:schemeClr val="dk2"/>
            </a:solidFill>
            <a:prstDash val="solid"/>
            <a:round/>
            <a:headEnd len="sm" w="sm" type="none"/>
            <a:tailEnd len="sm" w="sm" type="none"/>
          </a:ln>
        </p:spPr>
      </p:pic>
      <p:sp>
        <p:nvSpPr>
          <p:cNvPr id="2072" name="Google Shape;2072;p238"/>
          <p:cNvSpPr txBox="1"/>
          <p:nvPr/>
        </p:nvSpPr>
        <p:spPr>
          <a:xfrm>
            <a:off x="1524613" y="5763000"/>
            <a:ext cx="8245500" cy="744900"/>
          </a:xfrm>
          <a:prstGeom prst="rect">
            <a:avLst/>
          </a:prstGeom>
          <a:solidFill>
            <a:schemeClr val="dk1"/>
          </a:solidFill>
          <a:ln cap="flat" cmpd="sng" w="25400">
            <a:solidFill>
              <a:srgbClr val="56743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lt1"/>
                </a:solidFill>
                <a:latin typeface="Questrial"/>
                <a:ea typeface="Questrial"/>
                <a:cs typeface="Questrial"/>
                <a:sym typeface="Questrial"/>
              </a:rPr>
              <a:t>**Reminder: Always type in ALL CAPS**</a:t>
            </a:r>
            <a:endParaRPr sz="3600">
              <a:latin typeface="Questrial"/>
              <a:ea typeface="Questrial"/>
              <a:cs typeface="Questrial"/>
              <a:sym typeface="Questrial"/>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6" name="Shape 2076"/>
        <p:cNvGrpSpPr/>
        <p:nvPr/>
      </p:nvGrpSpPr>
      <p:grpSpPr>
        <a:xfrm>
          <a:off x="0" y="0"/>
          <a:ext cx="0" cy="0"/>
          <a:chOff x="0" y="0"/>
          <a:chExt cx="0" cy="0"/>
        </a:xfrm>
      </p:grpSpPr>
      <p:sp>
        <p:nvSpPr>
          <p:cNvPr id="2077" name="Google Shape;2077;p239"/>
          <p:cNvSpPr txBox="1"/>
          <p:nvPr>
            <p:ph type="title"/>
          </p:nvPr>
        </p:nvSpPr>
        <p:spPr>
          <a:xfrm>
            <a:off x="754700" y="94175"/>
            <a:ext cx="113199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a:t>
            </a:r>
            <a:r>
              <a:rPr lang="en-US"/>
              <a:t>-</a:t>
            </a:r>
            <a:r>
              <a:rPr b="1" i="0" lang="en-US" sz="4800" u="none" cap="none" strike="noStrike">
                <a:solidFill>
                  <a:schemeClr val="dk2"/>
                </a:solidFill>
                <a:latin typeface="Questrial"/>
                <a:ea typeface="Questrial"/>
                <a:cs typeface="Questrial"/>
                <a:sym typeface="Questrial"/>
              </a:rPr>
              <a:t>TaxSlayer Logins</a:t>
            </a:r>
            <a:endParaRPr/>
          </a:p>
        </p:txBody>
      </p:sp>
      <p:sp>
        <p:nvSpPr>
          <p:cNvPr id="2078" name="Google Shape;2078;p239"/>
          <p:cNvSpPr txBox="1"/>
          <p:nvPr>
            <p:ph idx="1" type="body"/>
          </p:nvPr>
        </p:nvSpPr>
        <p:spPr>
          <a:xfrm>
            <a:off x="436050" y="1314950"/>
            <a:ext cx="113199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You will have a different username for every site location</a:t>
            </a:r>
            <a:endParaRPr/>
          </a:p>
          <a:p>
            <a:pPr indent="-285750" lvl="1" marL="742950" marR="0" rtl="0" algn="l">
              <a:spcBef>
                <a:spcPts val="0"/>
              </a:spcBef>
              <a:spcAft>
                <a:spcPts val="0"/>
              </a:spcAft>
              <a:buSzPts val="3600"/>
              <a:buChar char="•"/>
            </a:pPr>
            <a:r>
              <a:rPr lang="en-US"/>
              <a:t>DOEJSMITHFIELD</a:t>
            </a:r>
            <a:endParaRPr/>
          </a:p>
          <a:p>
            <a:pPr indent="-285750" lvl="1" marL="742950" marR="0" rtl="0" algn="l">
              <a:spcBef>
                <a:spcPts val="0"/>
              </a:spcBef>
              <a:spcAft>
                <a:spcPts val="0"/>
              </a:spcAft>
              <a:buSzPts val="3600"/>
              <a:buChar char="•"/>
            </a:pPr>
            <a:r>
              <a:rPr lang="en-US"/>
              <a:t>DOEJWESTEND</a:t>
            </a:r>
            <a:endParaRPr/>
          </a:p>
          <a:p>
            <a:pPr indent="-285750" lvl="1" marL="742950" marR="0" rtl="0" algn="l">
              <a:spcBef>
                <a:spcPts val="0"/>
              </a:spcBef>
              <a:spcAft>
                <a:spcPts val="0"/>
              </a:spcAft>
              <a:buSzPts val="3600"/>
              <a:buChar char="•"/>
            </a:pPr>
            <a:r>
              <a:rPr lang="en-US"/>
              <a:t>DOEJPENSACOLA</a:t>
            </a:r>
            <a:endParaRPr/>
          </a:p>
          <a:p>
            <a:pPr indent="-342900" lvl="0" marL="342900" marR="0" rtl="0" algn="l">
              <a:spcBef>
                <a:spcPts val="0"/>
              </a:spcBef>
              <a:spcAft>
                <a:spcPts val="0"/>
              </a:spcAft>
              <a:buClr>
                <a:schemeClr val="dk1"/>
              </a:buClr>
              <a:buSzPts val="4000"/>
              <a:buFont typeface="Noto Sans Symbols"/>
              <a:buChar char="➢"/>
            </a:pPr>
            <a:r>
              <a:rPr lang="en-US"/>
              <a:t>It is very important you use the correct username for the site you are preparing returns!</a:t>
            </a:r>
            <a:endParaRPr/>
          </a:p>
          <a:p>
            <a:pPr indent="-342900" lvl="0" marL="342900" marR="0" rtl="0" algn="l">
              <a:spcBef>
                <a:spcPts val="0"/>
              </a:spcBef>
              <a:spcAft>
                <a:spcPts val="0"/>
              </a:spcAft>
              <a:buClr>
                <a:schemeClr val="dk1"/>
              </a:buClr>
              <a:buSzPts val="4000"/>
              <a:buFont typeface="Noto Sans Symbols"/>
              <a:buChar char="➢"/>
            </a:pPr>
            <a:r>
              <a:rPr lang="en-US"/>
              <a:t>If you are logged in to the wrong software, the return could get lost!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2079" name="Google Shape;2079;p23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3" name="Shape 2083"/>
        <p:cNvGrpSpPr/>
        <p:nvPr/>
      </p:nvGrpSpPr>
      <p:grpSpPr>
        <a:xfrm>
          <a:off x="0" y="0"/>
          <a:ext cx="0" cy="0"/>
          <a:chOff x="0" y="0"/>
          <a:chExt cx="0" cy="0"/>
        </a:xfrm>
      </p:grpSpPr>
      <p:sp>
        <p:nvSpPr>
          <p:cNvPr id="2084" name="Google Shape;2084;p240"/>
          <p:cNvSpPr txBox="1"/>
          <p:nvPr>
            <p:ph type="title"/>
          </p:nvPr>
        </p:nvSpPr>
        <p:spPr>
          <a:xfrm>
            <a:off x="738300" y="323900"/>
            <a:ext cx="113199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a:t>
            </a:r>
            <a:endParaRPr/>
          </a:p>
        </p:txBody>
      </p:sp>
      <p:sp>
        <p:nvSpPr>
          <p:cNvPr id="2085" name="Google Shape;2085;p240"/>
          <p:cNvSpPr txBox="1"/>
          <p:nvPr>
            <p:ph idx="1" type="body"/>
          </p:nvPr>
        </p:nvSpPr>
        <p:spPr>
          <a:xfrm>
            <a:off x="609600" y="1052453"/>
            <a:ext cx="109728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342900" lvl="0" marL="342900" rtl="0" algn="l">
              <a:spcBef>
                <a:spcPts val="800"/>
              </a:spcBef>
              <a:spcAft>
                <a:spcPts val="0"/>
              </a:spcAft>
              <a:buClr>
                <a:schemeClr val="dk1"/>
              </a:buClr>
              <a:buSzPts val="4000"/>
              <a:buFont typeface="Noto Sans Symbols"/>
              <a:buChar char="➢"/>
            </a:pPr>
            <a:r>
              <a:rPr lang="en-US"/>
              <a:t>Click “Enter Myself” on the Income page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2086" name="Google Shape;2086;p24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087" name="Google Shape;2087;p240"/>
          <p:cNvPicPr preferRelativeResize="0"/>
          <p:nvPr/>
        </p:nvPicPr>
        <p:blipFill>
          <a:blip r:embed="rId3">
            <a:alphaModFix/>
          </a:blip>
          <a:stretch>
            <a:fillRect/>
          </a:stretch>
        </p:blipFill>
        <p:spPr>
          <a:xfrm>
            <a:off x="1762425" y="2738005"/>
            <a:ext cx="8487991" cy="3332625"/>
          </a:xfrm>
          <a:prstGeom prst="rect">
            <a:avLst/>
          </a:prstGeom>
          <a:noFill/>
          <a:ln cap="flat" cmpd="sng" w="9525">
            <a:solidFill>
              <a:schemeClr val="dk2"/>
            </a:solidFill>
            <a:prstDash val="solid"/>
            <a:round/>
            <a:headEnd len="sm" w="sm" type="none"/>
            <a:tailEnd len="sm" w="sm" type="none"/>
          </a:ln>
        </p:spPr>
      </p:pic>
      <p:sp>
        <p:nvSpPr>
          <p:cNvPr id="2088" name="Google Shape;2088;p240"/>
          <p:cNvSpPr/>
          <p:nvPr/>
        </p:nvSpPr>
        <p:spPr>
          <a:xfrm>
            <a:off x="9696375" y="4593900"/>
            <a:ext cx="1197600" cy="5577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2" name="Shape 2092"/>
        <p:cNvGrpSpPr/>
        <p:nvPr/>
      </p:nvGrpSpPr>
      <p:grpSpPr>
        <a:xfrm>
          <a:off x="0" y="0"/>
          <a:ext cx="0" cy="0"/>
          <a:chOff x="0" y="0"/>
          <a:chExt cx="0" cy="0"/>
        </a:xfrm>
      </p:grpSpPr>
      <p:sp>
        <p:nvSpPr>
          <p:cNvPr id="2093" name="Google Shape;2093;p241"/>
          <p:cNvSpPr txBox="1"/>
          <p:nvPr>
            <p:ph type="title"/>
          </p:nvPr>
        </p:nvSpPr>
        <p:spPr>
          <a:xfrm>
            <a:off x="428575" y="0"/>
            <a:ext cx="1158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a:t>
            </a:r>
            <a:endParaRPr/>
          </a:p>
        </p:txBody>
      </p:sp>
      <p:sp>
        <p:nvSpPr>
          <p:cNvPr id="2094" name="Google Shape;2094;p241"/>
          <p:cNvSpPr txBox="1"/>
          <p:nvPr>
            <p:ph idx="1" type="body"/>
          </p:nvPr>
        </p:nvSpPr>
        <p:spPr>
          <a:xfrm>
            <a:off x="247525" y="974250"/>
            <a:ext cx="119445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Complete the income section, deductions section, the health insurance section, the State section(if applicable).</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Complete the forms: Gen Use, Gen Disclosure and Prep Use</a:t>
            </a:r>
            <a:endParaRPr b="0"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chemeClr val="dk1"/>
              </a:buClr>
              <a:buSzPts val="4000"/>
              <a:buFont typeface="Noto Sans Symbols"/>
              <a:buChar char="➢"/>
            </a:pPr>
            <a:r>
              <a:rPr lang="en-US"/>
              <a:t>Select the type of return and enter the bank account information.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Review the entire return and take care of any diagnostic errors</a:t>
            </a:r>
            <a:endParaRPr/>
          </a:p>
        </p:txBody>
      </p:sp>
      <p:sp>
        <p:nvSpPr>
          <p:cNvPr id="2095" name="Google Shape;2095;p24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9" name="Shape 2099"/>
        <p:cNvGrpSpPr/>
        <p:nvPr/>
      </p:nvGrpSpPr>
      <p:grpSpPr>
        <a:xfrm>
          <a:off x="0" y="0"/>
          <a:ext cx="0" cy="0"/>
          <a:chOff x="0" y="0"/>
          <a:chExt cx="0" cy="0"/>
        </a:xfrm>
      </p:grpSpPr>
      <p:sp>
        <p:nvSpPr>
          <p:cNvPr id="2100" name="Google Shape;2100;p2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 – Taxpayer and Spouse PIN</a:t>
            </a:r>
            <a:endParaRPr b="1" i="0" sz="4800" u="none" cap="none" strike="noStrike">
              <a:solidFill>
                <a:schemeClr val="dk2"/>
              </a:solidFill>
              <a:latin typeface="Questrial"/>
              <a:ea typeface="Questrial"/>
              <a:cs typeface="Questrial"/>
              <a:sym typeface="Questrial"/>
            </a:endParaRPr>
          </a:p>
        </p:txBody>
      </p:sp>
      <p:sp>
        <p:nvSpPr>
          <p:cNvPr id="2101" name="Google Shape;2101;p242"/>
          <p:cNvSpPr txBox="1"/>
          <p:nvPr>
            <p:ph idx="1" type="body"/>
          </p:nvPr>
        </p:nvSpPr>
        <p:spPr>
          <a:xfrm>
            <a:off x="609600" y="1779025"/>
            <a:ext cx="4460100" cy="13836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chemeClr val="dk1"/>
              </a:buClr>
              <a:buSzPts val="3000"/>
              <a:buFont typeface="Noto Sans Symbols"/>
              <a:buChar char="➢"/>
            </a:pPr>
            <a:r>
              <a:rPr lang="en-US" sz="3000"/>
              <a:t>Ask the taxpayer if they are willing to give us their email so we can send them a reminder next year!</a:t>
            </a:r>
            <a:endParaRPr sz="3000"/>
          </a:p>
          <a:p>
            <a:pPr indent="-279400" lvl="0" marL="342900" marR="0" rtl="0" algn="l">
              <a:spcBef>
                <a:spcPts val="0"/>
              </a:spcBef>
              <a:spcAft>
                <a:spcPts val="0"/>
              </a:spcAft>
              <a:buClr>
                <a:schemeClr val="dk1"/>
              </a:buClr>
              <a:buSzPts val="3000"/>
              <a:buFont typeface="Noto Sans Symbols"/>
              <a:buChar char="➢"/>
            </a:pPr>
            <a:r>
              <a:rPr b="0" i="0" lang="en-US" sz="3000" u="none" cap="none" strike="noStrike">
                <a:solidFill>
                  <a:schemeClr val="dk1"/>
                </a:solidFill>
                <a:latin typeface="Questrial"/>
                <a:ea typeface="Questrial"/>
                <a:cs typeface="Questrial"/>
                <a:sym typeface="Questrial"/>
              </a:rPr>
              <a:t>In the PIN section, have each taxpayer enter a 5-number pin.</a:t>
            </a:r>
            <a:endParaRPr sz="3000"/>
          </a:p>
          <a:p>
            <a:pPr indent="-279400" lvl="0" marL="342900" marR="0" rtl="0" algn="l">
              <a:spcBef>
                <a:spcPts val="800"/>
              </a:spcBef>
              <a:spcAft>
                <a:spcPts val="0"/>
              </a:spcAft>
              <a:buClr>
                <a:schemeClr val="dk1"/>
              </a:buClr>
              <a:buSzPts val="3000"/>
              <a:buFont typeface="Noto Sans Symbols"/>
              <a:buChar char="➢"/>
            </a:pPr>
            <a:r>
              <a:rPr b="0" i="0" lang="en-US" sz="3000" u="none" cap="none" strike="noStrike">
                <a:solidFill>
                  <a:schemeClr val="dk1"/>
                </a:solidFill>
                <a:latin typeface="Questrial"/>
                <a:ea typeface="Questrial"/>
                <a:cs typeface="Questrial"/>
                <a:sym typeface="Questrial"/>
              </a:rPr>
              <a:t>This authorizes us to e-file for the taxpayer!</a:t>
            </a:r>
            <a:endParaRPr sz="3000"/>
          </a:p>
        </p:txBody>
      </p:sp>
      <p:sp>
        <p:nvSpPr>
          <p:cNvPr id="2102" name="Google Shape;2102;p24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103" name="Google Shape;2103;p242"/>
          <p:cNvPicPr preferRelativeResize="0"/>
          <p:nvPr/>
        </p:nvPicPr>
        <p:blipFill>
          <a:blip r:embed="rId3">
            <a:alphaModFix/>
          </a:blip>
          <a:stretch>
            <a:fillRect/>
          </a:stretch>
        </p:blipFill>
        <p:spPr>
          <a:xfrm>
            <a:off x="5433394" y="1684525"/>
            <a:ext cx="5805206" cy="5042351"/>
          </a:xfrm>
          <a:prstGeom prst="rect">
            <a:avLst/>
          </a:prstGeom>
          <a:noFill/>
          <a:ln cap="flat" cmpd="sng" w="9525">
            <a:solidFill>
              <a:schemeClr val="dk2"/>
            </a:solidFill>
            <a:prstDash val="solid"/>
            <a:round/>
            <a:headEnd len="sm" w="sm" type="none"/>
            <a:tailEnd len="sm" w="sm" type="none"/>
          </a:ln>
        </p:spPr>
      </p:pic>
      <p:sp>
        <p:nvSpPr>
          <p:cNvPr id="2104" name="Google Shape;2104;p242"/>
          <p:cNvSpPr/>
          <p:nvPr/>
        </p:nvSpPr>
        <p:spPr>
          <a:xfrm rot="10800000">
            <a:off x="4997950" y="5266500"/>
            <a:ext cx="669900" cy="3774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42"/>
          <p:cNvSpPr/>
          <p:nvPr/>
        </p:nvSpPr>
        <p:spPr>
          <a:xfrm rot="10800000">
            <a:off x="4997950" y="4697025"/>
            <a:ext cx="669900" cy="3774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9" name="Shape 2109"/>
        <p:cNvGrpSpPr/>
        <p:nvPr/>
      </p:nvGrpSpPr>
      <p:grpSpPr>
        <a:xfrm>
          <a:off x="0" y="0"/>
          <a:ext cx="0" cy="0"/>
          <a:chOff x="0" y="0"/>
          <a:chExt cx="0" cy="0"/>
        </a:xfrm>
      </p:grpSpPr>
      <p:sp>
        <p:nvSpPr>
          <p:cNvPr id="2110" name="Google Shape;2110;p2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 – General Use Form</a:t>
            </a:r>
            <a:endParaRPr/>
          </a:p>
        </p:txBody>
      </p:sp>
      <p:pic>
        <p:nvPicPr>
          <p:cNvPr id="2111" name="Google Shape;2111;p243"/>
          <p:cNvPicPr preferRelativeResize="0"/>
          <p:nvPr/>
        </p:nvPicPr>
        <p:blipFill>
          <a:blip r:embed="rId3">
            <a:alphaModFix/>
          </a:blip>
          <a:stretch>
            <a:fillRect/>
          </a:stretch>
        </p:blipFill>
        <p:spPr>
          <a:xfrm>
            <a:off x="2349625" y="1570038"/>
            <a:ext cx="7379770" cy="5135563"/>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
        <p:nvSpPr>
          <p:cNvPr id="2112" name="Google Shape;2112;p24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6" name="Shape 2116"/>
        <p:cNvGrpSpPr/>
        <p:nvPr/>
      </p:nvGrpSpPr>
      <p:grpSpPr>
        <a:xfrm>
          <a:off x="0" y="0"/>
          <a:ext cx="0" cy="0"/>
          <a:chOff x="0" y="0"/>
          <a:chExt cx="0" cy="0"/>
        </a:xfrm>
      </p:grpSpPr>
      <p:sp>
        <p:nvSpPr>
          <p:cNvPr id="2117" name="Google Shape;2117;p2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 – General Disclosure Form</a:t>
            </a:r>
            <a:endParaRPr/>
          </a:p>
        </p:txBody>
      </p:sp>
      <p:pic>
        <p:nvPicPr>
          <p:cNvPr id="2118" name="Google Shape;2118;p244"/>
          <p:cNvPicPr preferRelativeResize="0"/>
          <p:nvPr/>
        </p:nvPicPr>
        <p:blipFill>
          <a:blip r:embed="rId3">
            <a:alphaModFix/>
          </a:blip>
          <a:stretch>
            <a:fillRect/>
          </a:stretch>
        </p:blipFill>
        <p:spPr>
          <a:xfrm>
            <a:off x="2189800" y="1556738"/>
            <a:ext cx="7423533" cy="5135562"/>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
        <p:nvSpPr>
          <p:cNvPr id="2119" name="Google Shape;2119;p24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3" name="Shape 2123"/>
        <p:cNvGrpSpPr/>
        <p:nvPr/>
      </p:nvGrpSpPr>
      <p:grpSpPr>
        <a:xfrm>
          <a:off x="0" y="0"/>
          <a:ext cx="0" cy="0"/>
          <a:chOff x="0" y="0"/>
          <a:chExt cx="0" cy="0"/>
        </a:xfrm>
      </p:grpSpPr>
      <p:sp>
        <p:nvSpPr>
          <p:cNvPr id="2124" name="Google Shape;2124;p2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2: Preparing the Return in TaxSlayer – Prep Use Form</a:t>
            </a:r>
            <a:endParaRPr/>
          </a:p>
        </p:txBody>
      </p:sp>
      <p:pic>
        <p:nvPicPr>
          <p:cNvPr id="2125" name="Google Shape;2125;p245"/>
          <p:cNvPicPr preferRelativeResize="0"/>
          <p:nvPr/>
        </p:nvPicPr>
        <p:blipFill>
          <a:blip r:embed="rId3">
            <a:alphaModFix/>
          </a:blip>
          <a:stretch>
            <a:fillRect/>
          </a:stretch>
        </p:blipFill>
        <p:spPr>
          <a:xfrm>
            <a:off x="2043175" y="1597388"/>
            <a:ext cx="7757046" cy="5135562"/>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
        <p:nvSpPr>
          <p:cNvPr id="2126" name="Google Shape;2126;p24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1" name="Shape 2131"/>
        <p:cNvGrpSpPr/>
        <p:nvPr/>
      </p:nvGrpSpPr>
      <p:grpSpPr>
        <a:xfrm>
          <a:off x="0" y="0"/>
          <a:ext cx="0" cy="0"/>
          <a:chOff x="0" y="0"/>
          <a:chExt cx="0" cy="0"/>
        </a:xfrm>
      </p:grpSpPr>
      <p:sp>
        <p:nvSpPr>
          <p:cNvPr id="2132" name="Google Shape;2132;p246"/>
          <p:cNvSpPr txBox="1"/>
          <p:nvPr>
            <p:ph type="title"/>
          </p:nvPr>
        </p:nvSpPr>
        <p:spPr>
          <a:xfrm>
            <a:off x="0" y="274650"/>
            <a:ext cx="1158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4"/>
              </a:buClr>
              <a:buFont typeface="Questrial"/>
              <a:buNone/>
            </a:pPr>
            <a:r>
              <a:rPr b="1" i="0" lang="en-US" sz="4000" u="none" cap="none" strike="noStrike">
                <a:solidFill>
                  <a:schemeClr val="accent4"/>
                </a:solidFill>
                <a:latin typeface="Questrial"/>
                <a:ea typeface="Questrial"/>
                <a:cs typeface="Questrial"/>
                <a:sym typeface="Questrial"/>
              </a:rPr>
              <a:t>Part 2: Preparing the Return in Tax</a:t>
            </a:r>
            <a:r>
              <a:rPr lang="en-US" sz="4000">
                <a:solidFill>
                  <a:schemeClr val="accent4"/>
                </a:solidFill>
              </a:rPr>
              <a:t>Slayer</a:t>
            </a:r>
            <a:r>
              <a:rPr b="1" i="0" lang="en-US" sz="4000" u="none" cap="none" strike="noStrike">
                <a:solidFill>
                  <a:schemeClr val="accent4"/>
                </a:solidFill>
                <a:latin typeface="Questrial"/>
                <a:ea typeface="Questrial"/>
                <a:cs typeface="Questrial"/>
                <a:sym typeface="Questrial"/>
              </a:rPr>
              <a:t> – </a:t>
            </a:r>
            <a:r>
              <a:rPr lang="en-US" sz="4000">
                <a:solidFill>
                  <a:schemeClr val="accent4"/>
                </a:solidFill>
              </a:rPr>
              <a:t>State ID(</a:t>
            </a:r>
            <a:r>
              <a:rPr lang="en-US" sz="4000">
                <a:solidFill>
                  <a:srgbClr val="FF0000"/>
                </a:solidFill>
              </a:rPr>
              <a:t>NOT Optional</a:t>
            </a:r>
            <a:r>
              <a:rPr lang="en-US" sz="4000">
                <a:solidFill>
                  <a:schemeClr val="accent4"/>
                </a:solidFill>
              </a:rPr>
              <a:t>)</a:t>
            </a:r>
            <a:endParaRPr b="1" i="0" sz="4000" u="none" cap="none" strike="noStrike">
              <a:solidFill>
                <a:schemeClr val="accent4"/>
              </a:solidFill>
              <a:latin typeface="Questrial"/>
              <a:ea typeface="Questrial"/>
              <a:cs typeface="Questrial"/>
              <a:sym typeface="Questrial"/>
            </a:endParaRPr>
          </a:p>
        </p:txBody>
      </p:sp>
      <p:sp>
        <p:nvSpPr>
          <p:cNvPr id="2133" name="Google Shape;2133;p246"/>
          <p:cNvSpPr/>
          <p:nvPr>
            <p:ph idx="12" type="sldNum"/>
          </p:nvPr>
        </p:nvSpPr>
        <p:spPr>
          <a:xfrm>
            <a:off x="11375717" y="5648960"/>
            <a:ext cx="731400" cy="396300"/>
          </a:xfrm>
          <a:prstGeom prst="bracketPair">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134" name="Google Shape;2134;p246"/>
          <p:cNvPicPr preferRelativeResize="0"/>
          <p:nvPr/>
        </p:nvPicPr>
        <p:blipFill>
          <a:blip r:embed="rId3">
            <a:alphaModFix/>
          </a:blip>
          <a:stretch>
            <a:fillRect/>
          </a:stretch>
        </p:blipFill>
        <p:spPr>
          <a:xfrm>
            <a:off x="1541263" y="1488000"/>
            <a:ext cx="8499878" cy="5271550"/>
          </a:xfrm>
          <a:prstGeom prst="rect">
            <a:avLst/>
          </a:prstGeom>
          <a:noFill/>
          <a:ln cap="sq" cmpd="sng" w="38100">
            <a:solidFill>
              <a:srgbClr val="000000"/>
            </a:solidFill>
            <a:prstDash val="solid"/>
            <a:miter lim="8000"/>
            <a:headEnd len="sm" w="sm" type="none"/>
            <a:tailEnd len="sm" w="sm" type="none"/>
          </a:ln>
          <a:effectLst>
            <a:outerShdw blurRad="50800" rotWithShape="0" algn="tl" dir="2700000" dist="38100">
              <a:srgbClr val="000000">
                <a:alpha val="42750"/>
              </a:srgbClr>
            </a:outerShdw>
          </a:effectLst>
        </p:spPr>
      </p:pic>
      <p:sp>
        <p:nvSpPr>
          <p:cNvPr id="2135" name="Google Shape;2135;p246"/>
          <p:cNvSpPr/>
          <p:nvPr/>
        </p:nvSpPr>
        <p:spPr>
          <a:xfrm rot="10800000">
            <a:off x="513425" y="2876925"/>
            <a:ext cx="897600" cy="396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46"/>
          <p:cNvSpPr/>
          <p:nvPr/>
        </p:nvSpPr>
        <p:spPr>
          <a:xfrm rot="10800000">
            <a:off x="513425" y="3521525"/>
            <a:ext cx="897600" cy="396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46"/>
          <p:cNvSpPr/>
          <p:nvPr/>
        </p:nvSpPr>
        <p:spPr>
          <a:xfrm rot="10800000">
            <a:off x="513425" y="4084100"/>
            <a:ext cx="897600" cy="396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46"/>
          <p:cNvSpPr/>
          <p:nvPr/>
        </p:nvSpPr>
        <p:spPr>
          <a:xfrm rot="10800000">
            <a:off x="513425" y="4646675"/>
            <a:ext cx="897600" cy="396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46"/>
          <p:cNvSpPr/>
          <p:nvPr/>
        </p:nvSpPr>
        <p:spPr>
          <a:xfrm rot="10800000">
            <a:off x="513425" y="5570175"/>
            <a:ext cx="897600" cy="396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4" name="Shape 2144"/>
        <p:cNvGrpSpPr/>
        <p:nvPr/>
      </p:nvGrpSpPr>
      <p:grpSpPr>
        <a:xfrm>
          <a:off x="0" y="0"/>
          <a:ext cx="0" cy="0"/>
          <a:chOff x="0" y="0"/>
          <a:chExt cx="0" cy="0"/>
        </a:xfrm>
      </p:grpSpPr>
      <p:sp>
        <p:nvSpPr>
          <p:cNvPr id="2145" name="Google Shape;2145;p247"/>
          <p:cNvSpPr txBox="1"/>
          <p:nvPr>
            <p:ph type="title"/>
          </p:nvPr>
        </p:nvSpPr>
        <p:spPr>
          <a:xfrm>
            <a:off x="0" y="274650"/>
            <a:ext cx="1158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4"/>
              </a:buClr>
              <a:buFont typeface="Questrial"/>
              <a:buNone/>
            </a:pPr>
            <a:r>
              <a:rPr b="1" i="0" lang="en-US" sz="4000" u="none" cap="none" strike="noStrike">
                <a:solidFill>
                  <a:schemeClr val="accent4"/>
                </a:solidFill>
                <a:latin typeface="Questrial"/>
                <a:ea typeface="Questrial"/>
                <a:cs typeface="Questrial"/>
                <a:sym typeface="Questrial"/>
              </a:rPr>
              <a:t>Part 2: Preparing the Return in Tax</a:t>
            </a:r>
            <a:r>
              <a:rPr lang="en-US" sz="4000">
                <a:solidFill>
                  <a:schemeClr val="accent4"/>
                </a:solidFill>
              </a:rPr>
              <a:t>Slayer</a:t>
            </a:r>
            <a:r>
              <a:rPr b="1" i="0" lang="en-US" sz="4000" u="none" cap="none" strike="noStrike">
                <a:solidFill>
                  <a:schemeClr val="accent4"/>
                </a:solidFill>
                <a:latin typeface="Questrial"/>
                <a:ea typeface="Questrial"/>
                <a:cs typeface="Questrial"/>
                <a:sym typeface="Questrial"/>
              </a:rPr>
              <a:t> – </a:t>
            </a:r>
            <a:r>
              <a:rPr lang="en-US" sz="4000">
                <a:solidFill>
                  <a:schemeClr val="accent4"/>
                </a:solidFill>
              </a:rPr>
              <a:t>State ID(NOT Optional in some states)</a:t>
            </a:r>
            <a:endParaRPr sz="4000">
              <a:solidFill>
                <a:schemeClr val="accent4"/>
              </a:solidFill>
            </a:endParaRPr>
          </a:p>
        </p:txBody>
      </p:sp>
      <p:sp>
        <p:nvSpPr>
          <p:cNvPr id="2146" name="Google Shape;2146;p247"/>
          <p:cNvSpPr/>
          <p:nvPr>
            <p:ph idx="12" type="sldNum"/>
          </p:nvPr>
        </p:nvSpPr>
        <p:spPr>
          <a:xfrm>
            <a:off x="11375717" y="5648960"/>
            <a:ext cx="731400" cy="396300"/>
          </a:xfrm>
          <a:prstGeom prst="bracketPair">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147" name="Google Shape;2147;p247"/>
          <p:cNvSpPr txBox="1"/>
          <p:nvPr>
            <p:ph idx="4294967295"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Providing the state ID/driver’s license in the e-file section is NOT optional for certain state returns</a:t>
            </a:r>
            <a:endParaRPr/>
          </a:p>
          <a:p>
            <a:pPr indent="-342900" lvl="0" marL="342900" marR="0" rtl="0" algn="l">
              <a:spcBef>
                <a:spcPts val="0"/>
              </a:spcBef>
              <a:spcAft>
                <a:spcPts val="0"/>
              </a:spcAft>
              <a:buClr>
                <a:schemeClr val="dk1"/>
              </a:buClr>
              <a:buSzPts val="4000"/>
              <a:buFont typeface="Noto Sans Symbols"/>
              <a:buChar char="➢"/>
            </a:pPr>
            <a:r>
              <a:rPr lang="en-US"/>
              <a:t>In AL, it is </a:t>
            </a:r>
            <a:r>
              <a:rPr i="1" lang="en-US"/>
              <a:t>required </a:t>
            </a:r>
            <a:r>
              <a:rPr lang="en-US"/>
              <a:t>for e-file submission of state return</a:t>
            </a:r>
            <a:endParaRPr/>
          </a:p>
          <a:p>
            <a:pPr indent="-342900" lvl="0" marL="342900" marR="0" rtl="0" algn="l">
              <a:spcBef>
                <a:spcPts val="0"/>
              </a:spcBef>
              <a:spcAft>
                <a:spcPts val="0"/>
              </a:spcAft>
              <a:buClr>
                <a:schemeClr val="dk1"/>
              </a:buClr>
              <a:buSzPts val="4000"/>
              <a:buFont typeface="Noto Sans Symbols"/>
              <a:buChar char="➢"/>
            </a:pPr>
            <a:r>
              <a:rPr lang="en-US"/>
              <a:t>In SC, it is not required for e-file submission of state return, BUT if the taxpayer has a state ID, the information should be entered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idx="1" type="body"/>
          </p:nvPr>
        </p:nvSpPr>
        <p:spPr>
          <a:xfrm>
            <a:off x="609600" y="1224677"/>
            <a:ext cx="10972800" cy="5257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You get to know the taxpayer and build a relationship</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You might miss credits and deductions that could increase the taxpayer’s refund</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You might miss important income documents that must be recorded</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You may find that the return is out of scope </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Required by the IRS for due diligence</a:t>
            </a:r>
            <a:endParaRPr/>
          </a:p>
        </p:txBody>
      </p:sp>
      <p:sp>
        <p:nvSpPr>
          <p:cNvPr id="239" name="Google Shape;239;p3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40" name="Google Shape;240;p32"/>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2" name="Shape 2152"/>
        <p:cNvGrpSpPr/>
        <p:nvPr/>
      </p:nvGrpSpPr>
      <p:grpSpPr>
        <a:xfrm>
          <a:off x="0" y="0"/>
          <a:ext cx="0" cy="0"/>
          <a:chOff x="0" y="0"/>
          <a:chExt cx="0" cy="0"/>
        </a:xfrm>
      </p:grpSpPr>
      <p:sp>
        <p:nvSpPr>
          <p:cNvPr id="2153" name="Google Shape;2153;p248"/>
          <p:cNvSpPr txBox="1"/>
          <p:nvPr>
            <p:ph type="title"/>
          </p:nvPr>
        </p:nvSpPr>
        <p:spPr>
          <a:xfrm>
            <a:off x="0" y="274650"/>
            <a:ext cx="1158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4"/>
              </a:buClr>
              <a:buFont typeface="Questrial"/>
              <a:buNone/>
            </a:pPr>
            <a:r>
              <a:rPr b="1" i="0" lang="en-US" sz="4000" u="none" cap="none" strike="noStrike">
                <a:solidFill>
                  <a:schemeClr val="accent4"/>
                </a:solidFill>
                <a:latin typeface="Questrial"/>
                <a:ea typeface="Questrial"/>
                <a:cs typeface="Questrial"/>
                <a:sym typeface="Questrial"/>
              </a:rPr>
              <a:t>Part 2: Preparing the Return in Tax</a:t>
            </a:r>
            <a:r>
              <a:rPr lang="en-US" sz="4000">
                <a:solidFill>
                  <a:schemeClr val="accent4"/>
                </a:solidFill>
              </a:rPr>
              <a:t>Slayer</a:t>
            </a:r>
            <a:r>
              <a:rPr b="1" i="0" lang="en-US" sz="4000" u="none" cap="none" strike="noStrike">
                <a:solidFill>
                  <a:schemeClr val="accent4"/>
                </a:solidFill>
                <a:latin typeface="Questrial"/>
                <a:ea typeface="Questrial"/>
                <a:cs typeface="Questrial"/>
                <a:sym typeface="Questrial"/>
              </a:rPr>
              <a:t> – </a:t>
            </a:r>
            <a:r>
              <a:rPr lang="en-US" sz="4000">
                <a:solidFill>
                  <a:schemeClr val="accent4"/>
                </a:solidFill>
              </a:rPr>
              <a:t>State ID(NOT Optional in some states)</a:t>
            </a:r>
            <a:endParaRPr sz="4000">
              <a:solidFill>
                <a:schemeClr val="accent4"/>
              </a:solidFill>
            </a:endParaRPr>
          </a:p>
        </p:txBody>
      </p:sp>
      <p:sp>
        <p:nvSpPr>
          <p:cNvPr id="2154" name="Google Shape;2154;p248"/>
          <p:cNvSpPr/>
          <p:nvPr>
            <p:ph idx="12" type="sldNum"/>
          </p:nvPr>
        </p:nvSpPr>
        <p:spPr>
          <a:xfrm>
            <a:off x="11375717" y="5648960"/>
            <a:ext cx="731400" cy="396300"/>
          </a:xfrm>
          <a:prstGeom prst="bracketPair">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155" name="Google Shape;2155;p248"/>
          <p:cNvSpPr txBox="1"/>
          <p:nvPr>
            <p:ph idx="4294967295" type="body"/>
          </p:nvPr>
        </p:nvSpPr>
        <p:spPr>
          <a:xfrm>
            <a:off x="609600" y="1165953"/>
            <a:ext cx="109728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342900" lvl="0" marL="342900" marR="0" rtl="0" algn="l">
              <a:spcBef>
                <a:spcPts val="0"/>
              </a:spcBef>
              <a:spcAft>
                <a:spcPts val="0"/>
              </a:spcAft>
              <a:buClr>
                <a:schemeClr val="dk1"/>
              </a:buClr>
              <a:buSzPts val="4000"/>
              <a:buFont typeface="Noto Sans Symbols"/>
              <a:buChar char="➢"/>
            </a:pPr>
            <a:r>
              <a:rPr lang="en-US"/>
              <a:t>If taxpayer has driver’s license and TaxSlayer requests the info in the e-file section, you should enter the information. </a:t>
            </a:r>
            <a:endParaRPr/>
          </a:p>
          <a:p>
            <a:pPr indent="-342900" lvl="0" marL="342900" marR="0" rtl="0" algn="l">
              <a:spcBef>
                <a:spcPts val="0"/>
              </a:spcBef>
              <a:spcAft>
                <a:spcPts val="0"/>
              </a:spcAft>
              <a:buClr>
                <a:schemeClr val="dk1"/>
              </a:buClr>
              <a:buSzPts val="4000"/>
              <a:buFont typeface="Noto Sans Symbols"/>
              <a:buChar char="➢"/>
            </a:pPr>
            <a:r>
              <a:rPr lang="en-US"/>
              <a:t>If the taxpayer does not have a driver’s license and TaxSlayer requests the info, </a:t>
            </a:r>
            <a:r>
              <a:rPr i="1" lang="en-US"/>
              <a:t>you should see your Site Coordinator.</a:t>
            </a:r>
            <a:endParaRPr i="1"/>
          </a:p>
          <a:p>
            <a:pPr indent="0" lvl="0" marL="0" marR="0" rtl="0" algn="l">
              <a:spcBef>
                <a:spcPts val="0"/>
              </a:spcBef>
              <a:spcAft>
                <a:spcPts val="0"/>
              </a:spcAft>
              <a:buNone/>
            </a:pPr>
            <a:r>
              <a:t/>
            </a:r>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9" name="Shape 2159"/>
        <p:cNvGrpSpPr/>
        <p:nvPr/>
      </p:nvGrpSpPr>
      <p:grpSpPr>
        <a:xfrm>
          <a:off x="0" y="0"/>
          <a:ext cx="0" cy="0"/>
          <a:chOff x="0" y="0"/>
          <a:chExt cx="0" cy="0"/>
        </a:xfrm>
      </p:grpSpPr>
      <p:sp>
        <p:nvSpPr>
          <p:cNvPr id="2160" name="Google Shape;2160;p2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161" name="Google Shape;2161;p24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TaxSlayer</a:t>
            </a:r>
            <a:endParaRP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3: Quality Review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endParaRPr/>
          </a:p>
        </p:txBody>
      </p:sp>
      <p:sp>
        <p:nvSpPr>
          <p:cNvPr id="2162" name="Google Shape;2162;p24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7" name="Shape 2167"/>
        <p:cNvGrpSpPr/>
        <p:nvPr/>
      </p:nvGrpSpPr>
      <p:grpSpPr>
        <a:xfrm>
          <a:off x="0" y="0"/>
          <a:ext cx="0" cy="0"/>
          <a:chOff x="0" y="0"/>
          <a:chExt cx="0" cy="0"/>
        </a:xfrm>
      </p:grpSpPr>
      <p:sp>
        <p:nvSpPr>
          <p:cNvPr id="2168" name="Google Shape;2168;p2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3: Quality Review</a:t>
            </a:r>
            <a:endParaRPr/>
          </a:p>
        </p:txBody>
      </p:sp>
      <p:sp>
        <p:nvSpPr>
          <p:cNvPr id="2169" name="Google Shape;2169;p25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170" name="Google Shape;2170;p250"/>
          <p:cNvPicPr preferRelativeResize="0"/>
          <p:nvPr/>
        </p:nvPicPr>
        <p:blipFill>
          <a:blip r:embed="rId3">
            <a:alphaModFix/>
          </a:blip>
          <a:stretch>
            <a:fillRect/>
          </a:stretch>
        </p:blipFill>
        <p:spPr>
          <a:xfrm>
            <a:off x="228600" y="1417638"/>
            <a:ext cx="4145950" cy="5135561"/>
          </a:xfrm>
          <a:prstGeom prst="rect">
            <a:avLst/>
          </a:prstGeom>
          <a:noFill/>
          <a:ln cap="flat" cmpd="sng" w="9525">
            <a:solidFill>
              <a:schemeClr val="dk2"/>
            </a:solidFill>
            <a:prstDash val="solid"/>
            <a:round/>
            <a:headEnd len="sm" w="sm" type="none"/>
            <a:tailEnd len="sm" w="sm" type="none"/>
          </a:ln>
        </p:spPr>
      </p:pic>
      <p:pic>
        <p:nvPicPr>
          <p:cNvPr id="2171" name="Google Shape;2171;p250"/>
          <p:cNvPicPr preferRelativeResize="0"/>
          <p:nvPr/>
        </p:nvPicPr>
        <p:blipFill>
          <a:blip r:embed="rId4">
            <a:alphaModFix/>
          </a:blip>
          <a:stretch>
            <a:fillRect/>
          </a:stretch>
        </p:blipFill>
        <p:spPr>
          <a:xfrm>
            <a:off x="4435525" y="1417649"/>
            <a:ext cx="4267924" cy="1858950"/>
          </a:xfrm>
          <a:prstGeom prst="rect">
            <a:avLst/>
          </a:prstGeom>
          <a:noFill/>
          <a:ln cap="flat" cmpd="sng" w="9525">
            <a:solidFill>
              <a:schemeClr val="dk2"/>
            </a:solidFill>
            <a:prstDash val="solid"/>
            <a:round/>
            <a:headEnd len="sm" w="sm" type="none"/>
            <a:tailEnd len="sm" w="sm" type="none"/>
          </a:ln>
        </p:spPr>
      </p:pic>
      <p:pic>
        <p:nvPicPr>
          <p:cNvPr id="2172" name="Google Shape;2172;p250"/>
          <p:cNvPicPr preferRelativeResize="0"/>
          <p:nvPr/>
        </p:nvPicPr>
        <p:blipFill>
          <a:blip r:embed="rId5">
            <a:alphaModFix/>
          </a:blip>
          <a:stretch>
            <a:fillRect/>
          </a:stretch>
        </p:blipFill>
        <p:spPr>
          <a:xfrm>
            <a:off x="4526950" y="3429000"/>
            <a:ext cx="6729697" cy="294004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7" name="Shape 2177"/>
        <p:cNvGrpSpPr/>
        <p:nvPr/>
      </p:nvGrpSpPr>
      <p:grpSpPr>
        <a:xfrm>
          <a:off x="0" y="0"/>
          <a:ext cx="0" cy="0"/>
          <a:chOff x="0" y="0"/>
          <a:chExt cx="0" cy="0"/>
        </a:xfrm>
      </p:grpSpPr>
      <p:sp>
        <p:nvSpPr>
          <p:cNvPr id="2178" name="Google Shape;2178;p251"/>
          <p:cNvSpPr txBox="1"/>
          <p:nvPr>
            <p:ph type="title"/>
          </p:nvPr>
        </p:nvSpPr>
        <p:spPr>
          <a:xfrm>
            <a:off x="609600" y="719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3: Quality Review</a:t>
            </a:r>
            <a:endParaRPr/>
          </a:p>
        </p:txBody>
      </p:sp>
      <p:sp>
        <p:nvSpPr>
          <p:cNvPr id="2179" name="Google Shape;2179;p251"/>
          <p:cNvSpPr txBox="1"/>
          <p:nvPr/>
        </p:nvSpPr>
        <p:spPr>
          <a:xfrm>
            <a:off x="1747950" y="1021075"/>
            <a:ext cx="8696100" cy="2342400"/>
          </a:xfrm>
          <a:prstGeom prst="rect">
            <a:avLst/>
          </a:prstGeom>
          <a:solidFill>
            <a:schemeClr val="dk1"/>
          </a:solidFill>
          <a:ln cap="flat" cmpd="sng" w="25400">
            <a:solidFill>
              <a:srgbClr val="56743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chemeClr val="lt1"/>
                </a:solidFill>
                <a:latin typeface="Questrial"/>
                <a:ea typeface="Questrial"/>
                <a:cs typeface="Questrial"/>
                <a:sym typeface="Questrial"/>
              </a:rPr>
              <a:t>Before handing the return off to a quality reviewer, make sure to write your name at the bottom of the last page! This is will help us if we have any questions about the return during the Quality Review!</a:t>
            </a:r>
            <a:endParaRPr b="1" sz="3000">
              <a:solidFill>
                <a:schemeClr val="lt1"/>
              </a:solidFill>
              <a:latin typeface="Questrial"/>
              <a:ea typeface="Questrial"/>
              <a:cs typeface="Questrial"/>
              <a:sym typeface="Questrial"/>
            </a:endParaRPr>
          </a:p>
        </p:txBody>
      </p:sp>
      <p:sp>
        <p:nvSpPr>
          <p:cNvPr id="2180" name="Google Shape;2180;p25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181" name="Google Shape;2181;p251"/>
          <p:cNvPicPr preferRelativeResize="0"/>
          <p:nvPr/>
        </p:nvPicPr>
        <p:blipFill>
          <a:blip r:embed="rId3">
            <a:alphaModFix/>
          </a:blip>
          <a:stretch>
            <a:fillRect/>
          </a:stretch>
        </p:blipFill>
        <p:spPr>
          <a:xfrm>
            <a:off x="2180000" y="3505175"/>
            <a:ext cx="7375472" cy="3222176"/>
          </a:xfrm>
          <a:prstGeom prst="rect">
            <a:avLst/>
          </a:prstGeom>
          <a:noFill/>
          <a:ln cap="flat" cmpd="sng" w="19050">
            <a:solidFill>
              <a:schemeClr val="dk2"/>
            </a:solidFill>
            <a:prstDash val="solid"/>
            <a:round/>
            <a:headEnd len="sm" w="sm" type="none"/>
            <a:tailEnd len="sm" w="sm" type="none"/>
          </a:ln>
        </p:spPr>
      </p:pic>
      <p:sp>
        <p:nvSpPr>
          <p:cNvPr id="2182" name="Google Shape;2182;p251"/>
          <p:cNvSpPr txBox="1"/>
          <p:nvPr/>
        </p:nvSpPr>
        <p:spPr>
          <a:xfrm>
            <a:off x="2521225" y="3759363"/>
            <a:ext cx="24939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veat"/>
                <a:ea typeface="Caveat"/>
                <a:cs typeface="Caveat"/>
                <a:sym typeface="Caveat"/>
              </a:rPr>
              <a:t>Jane Volunteer</a:t>
            </a:r>
            <a:endParaRPr sz="2400">
              <a:latin typeface="Caveat"/>
              <a:ea typeface="Caveat"/>
              <a:cs typeface="Caveat"/>
              <a:sym typeface="Caveat"/>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7" name="Shape 2187"/>
        <p:cNvGrpSpPr/>
        <p:nvPr/>
      </p:nvGrpSpPr>
      <p:grpSpPr>
        <a:xfrm>
          <a:off x="0" y="0"/>
          <a:ext cx="0" cy="0"/>
          <a:chOff x="0" y="0"/>
          <a:chExt cx="0" cy="0"/>
        </a:xfrm>
      </p:grpSpPr>
      <p:sp>
        <p:nvSpPr>
          <p:cNvPr id="2188" name="Google Shape;2188;p252"/>
          <p:cNvSpPr txBox="1"/>
          <p:nvPr>
            <p:ph type="title"/>
          </p:nvPr>
        </p:nvSpPr>
        <p:spPr>
          <a:xfrm>
            <a:off x="609600" y="719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3: Quality Review</a:t>
            </a:r>
            <a:endParaRPr/>
          </a:p>
        </p:txBody>
      </p:sp>
      <p:sp>
        <p:nvSpPr>
          <p:cNvPr id="2189" name="Google Shape;2189;p252"/>
          <p:cNvSpPr txBox="1"/>
          <p:nvPr/>
        </p:nvSpPr>
        <p:spPr>
          <a:xfrm>
            <a:off x="1747950" y="1021075"/>
            <a:ext cx="8696100" cy="2342400"/>
          </a:xfrm>
          <a:prstGeom prst="rect">
            <a:avLst/>
          </a:prstGeom>
          <a:solidFill>
            <a:schemeClr val="dk1"/>
          </a:solidFill>
          <a:ln cap="flat" cmpd="sng" w="25400">
            <a:solidFill>
              <a:srgbClr val="56743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chemeClr val="lt1"/>
                </a:solidFill>
                <a:latin typeface="Questrial"/>
                <a:ea typeface="Questrial"/>
                <a:cs typeface="Questrial"/>
                <a:sym typeface="Questrial"/>
              </a:rPr>
              <a:t>Remember: If at any point in the return you come across something out of scope for you, but in scope for a more advanced volunteer, you should write a note at the bottom of the I/I supplement form!</a:t>
            </a:r>
            <a:endParaRPr b="1" sz="3000">
              <a:solidFill>
                <a:schemeClr val="lt1"/>
              </a:solidFill>
              <a:latin typeface="Questrial"/>
              <a:ea typeface="Questrial"/>
              <a:cs typeface="Questrial"/>
              <a:sym typeface="Questrial"/>
            </a:endParaRPr>
          </a:p>
        </p:txBody>
      </p:sp>
      <p:sp>
        <p:nvSpPr>
          <p:cNvPr id="2190" name="Google Shape;2190;p25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191" name="Google Shape;2191;p252"/>
          <p:cNvPicPr preferRelativeResize="0"/>
          <p:nvPr/>
        </p:nvPicPr>
        <p:blipFill>
          <a:blip r:embed="rId3">
            <a:alphaModFix/>
          </a:blip>
          <a:stretch>
            <a:fillRect/>
          </a:stretch>
        </p:blipFill>
        <p:spPr>
          <a:xfrm>
            <a:off x="2180000" y="3505175"/>
            <a:ext cx="7375472" cy="3222176"/>
          </a:xfrm>
          <a:prstGeom prst="rect">
            <a:avLst/>
          </a:prstGeom>
          <a:noFill/>
          <a:ln cap="flat" cmpd="sng" w="19050">
            <a:solidFill>
              <a:schemeClr val="dk2"/>
            </a:solidFill>
            <a:prstDash val="solid"/>
            <a:round/>
            <a:headEnd len="sm" w="sm" type="none"/>
            <a:tailEnd len="sm" w="sm" type="none"/>
          </a:ln>
        </p:spPr>
      </p:pic>
      <p:sp>
        <p:nvSpPr>
          <p:cNvPr id="2192" name="Google Shape;2192;p252"/>
          <p:cNvSpPr txBox="1"/>
          <p:nvPr/>
        </p:nvSpPr>
        <p:spPr>
          <a:xfrm>
            <a:off x="2521225" y="3759363"/>
            <a:ext cx="24939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veat"/>
                <a:ea typeface="Caveat"/>
                <a:cs typeface="Caveat"/>
                <a:sym typeface="Caveat"/>
              </a:rPr>
              <a:t>Jane Volunteer</a:t>
            </a:r>
            <a:endParaRPr sz="2400">
              <a:latin typeface="Caveat"/>
              <a:ea typeface="Caveat"/>
              <a:cs typeface="Caveat"/>
              <a:sym typeface="Caveat"/>
            </a:endParaRPr>
          </a:p>
        </p:txBody>
      </p:sp>
      <p:sp>
        <p:nvSpPr>
          <p:cNvPr id="2193" name="Google Shape;2193;p252"/>
          <p:cNvSpPr txBox="1"/>
          <p:nvPr/>
        </p:nvSpPr>
        <p:spPr>
          <a:xfrm>
            <a:off x="2445025" y="5405300"/>
            <a:ext cx="41352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veat"/>
                <a:ea typeface="Caveat"/>
                <a:cs typeface="Caveat"/>
                <a:sym typeface="Caveat"/>
              </a:rPr>
              <a:t>Need to enter: Capital Gains 1099-B</a:t>
            </a:r>
            <a:endParaRPr sz="2400">
              <a:latin typeface="Caveat"/>
              <a:ea typeface="Caveat"/>
              <a:cs typeface="Caveat"/>
              <a:sym typeface="Caveat"/>
            </a:endParaRPr>
          </a:p>
        </p:txBody>
      </p:sp>
      <p:sp>
        <p:nvSpPr>
          <p:cNvPr id="2194" name="Google Shape;2194;p252"/>
          <p:cNvSpPr/>
          <p:nvPr/>
        </p:nvSpPr>
        <p:spPr>
          <a:xfrm>
            <a:off x="1606225" y="5581550"/>
            <a:ext cx="838800" cy="320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9" name="Shape 2199"/>
        <p:cNvGrpSpPr/>
        <p:nvPr/>
      </p:nvGrpSpPr>
      <p:grpSpPr>
        <a:xfrm>
          <a:off x="0" y="0"/>
          <a:ext cx="0" cy="0"/>
          <a:chOff x="0" y="0"/>
          <a:chExt cx="0" cy="0"/>
        </a:xfrm>
      </p:grpSpPr>
      <p:sp>
        <p:nvSpPr>
          <p:cNvPr id="2200" name="Google Shape;2200;p253"/>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3: Quality Review</a:t>
            </a:r>
            <a:endParaRPr/>
          </a:p>
        </p:txBody>
      </p:sp>
      <p:sp>
        <p:nvSpPr>
          <p:cNvPr id="2201" name="Google Shape;2201;p253"/>
          <p:cNvSpPr txBox="1"/>
          <p:nvPr/>
        </p:nvSpPr>
        <p:spPr>
          <a:xfrm>
            <a:off x="345450" y="985175"/>
            <a:ext cx="11501100" cy="2520000"/>
          </a:xfrm>
          <a:prstGeom prst="rect">
            <a:avLst/>
          </a:prstGeom>
          <a:solidFill>
            <a:schemeClr val="dk1"/>
          </a:solidFill>
          <a:ln cap="flat" cmpd="sng" w="25400">
            <a:solidFill>
              <a:srgbClr val="567430"/>
            </a:solidFill>
            <a:prstDash val="solid"/>
            <a:round/>
            <a:headEnd len="sm" w="sm" type="none"/>
            <a:tailEnd len="sm" w="sm" type="none"/>
          </a:ln>
        </p:spPr>
        <p:txBody>
          <a:bodyPr anchorCtr="0" anchor="t" bIns="45700" lIns="91425" spcFirstLastPara="1" rIns="91425" wrap="square" tIns="45700">
            <a:noAutofit/>
          </a:bodyPr>
          <a:lstStyle/>
          <a:p>
            <a:pPr indent="-419100" lvl="0" marL="457200" marR="0" rtl="0" algn="ctr">
              <a:spcBef>
                <a:spcPts val="0"/>
              </a:spcBef>
              <a:spcAft>
                <a:spcPts val="0"/>
              </a:spcAft>
              <a:buClr>
                <a:schemeClr val="lt1"/>
              </a:buClr>
              <a:buSzPts val="3000"/>
              <a:buFont typeface="Questrial"/>
              <a:buChar char="➢"/>
            </a:pPr>
            <a:r>
              <a:rPr b="1" lang="en-US" sz="3000">
                <a:solidFill>
                  <a:schemeClr val="lt1"/>
                </a:solidFill>
                <a:latin typeface="Questrial"/>
                <a:ea typeface="Questrial"/>
                <a:cs typeface="Questrial"/>
                <a:sym typeface="Questrial"/>
              </a:rPr>
              <a:t>Once the return has been quality reviewed and is ready to e-file, the quality reviewer will check the box “Ready to E-file” </a:t>
            </a:r>
            <a:endParaRPr b="1" sz="3000">
              <a:solidFill>
                <a:schemeClr val="lt1"/>
              </a:solidFill>
              <a:latin typeface="Questrial"/>
              <a:ea typeface="Questrial"/>
              <a:cs typeface="Questrial"/>
              <a:sym typeface="Questrial"/>
            </a:endParaRPr>
          </a:p>
          <a:p>
            <a:pPr indent="-419100" lvl="0" marL="457200" marR="0" rtl="0" algn="ctr">
              <a:spcBef>
                <a:spcPts val="0"/>
              </a:spcBef>
              <a:spcAft>
                <a:spcPts val="0"/>
              </a:spcAft>
              <a:buClr>
                <a:schemeClr val="lt1"/>
              </a:buClr>
              <a:buSzPts val="3000"/>
              <a:buFont typeface="Questrial"/>
              <a:buChar char="➢"/>
            </a:pPr>
            <a:r>
              <a:rPr b="1" lang="en-US" sz="3000">
                <a:solidFill>
                  <a:schemeClr val="lt1"/>
                </a:solidFill>
                <a:latin typeface="Questrial"/>
                <a:ea typeface="Questrial"/>
                <a:cs typeface="Questrial"/>
                <a:sym typeface="Questrial"/>
              </a:rPr>
              <a:t>If the return is outstanding, there needs to be an explanation</a:t>
            </a:r>
            <a:endParaRPr b="1" sz="3000">
              <a:solidFill>
                <a:schemeClr val="lt1"/>
              </a:solidFill>
              <a:latin typeface="Questrial"/>
              <a:ea typeface="Questrial"/>
              <a:cs typeface="Questrial"/>
              <a:sym typeface="Questrial"/>
            </a:endParaRPr>
          </a:p>
          <a:p>
            <a:pPr indent="-419100" lvl="0" marL="457200" marR="0" rtl="0" algn="ctr">
              <a:spcBef>
                <a:spcPts val="0"/>
              </a:spcBef>
              <a:spcAft>
                <a:spcPts val="0"/>
              </a:spcAft>
              <a:buClr>
                <a:schemeClr val="lt1"/>
              </a:buClr>
              <a:buSzPts val="3000"/>
              <a:buFont typeface="Questrial"/>
              <a:buChar char="➢"/>
            </a:pPr>
            <a:r>
              <a:rPr b="1" lang="en-US" sz="3000">
                <a:solidFill>
                  <a:schemeClr val="lt1"/>
                </a:solidFill>
                <a:latin typeface="Questrial"/>
                <a:ea typeface="Questrial"/>
                <a:cs typeface="Questrial"/>
                <a:sym typeface="Questrial"/>
              </a:rPr>
              <a:t>If the return needs to be paper filed for some reason there needs to be an explanation</a:t>
            </a:r>
            <a:endParaRPr b="1" sz="3000">
              <a:solidFill>
                <a:schemeClr val="lt1"/>
              </a:solidFill>
              <a:latin typeface="Questrial"/>
              <a:ea typeface="Questrial"/>
              <a:cs typeface="Questrial"/>
              <a:sym typeface="Questrial"/>
            </a:endParaRPr>
          </a:p>
        </p:txBody>
      </p:sp>
      <p:sp>
        <p:nvSpPr>
          <p:cNvPr id="2202" name="Google Shape;2202;p25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203" name="Google Shape;2203;p253"/>
          <p:cNvPicPr preferRelativeResize="0"/>
          <p:nvPr/>
        </p:nvPicPr>
        <p:blipFill>
          <a:blip r:embed="rId3">
            <a:alphaModFix/>
          </a:blip>
          <a:stretch>
            <a:fillRect/>
          </a:stretch>
        </p:blipFill>
        <p:spPr>
          <a:xfrm>
            <a:off x="2164787" y="3505175"/>
            <a:ext cx="7375472" cy="3222176"/>
          </a:xfrm>
          <a:prstGeom prst="rect">
            <a:avLst/>
          </a:prstGeom>
          <a:noFill/>
          <a:ln cap="flat" cmpd="sng" w="19050">
            <a:solidFill>
              <a:schemeClr val="dk2"/>
            </a:solidFill>
            <a:prstDash val="solid"/>
            <a:round/>
            <a:headEnd len="sm" w="sm" type="none"/>
            <a:tailEnd len="sm" w="sm" type="none"/>
          </a:ln>
        </p:spPr>
      </p:pic>
      <p:sp>
        <p:nvSpPr>
          <p:cNvPr id="2204" name="Google Shape;2204;p253"/>
          <p:cNvSpPr txBox="1"/>
          <p:nvPr/>
        </p:nvSpPr>
        <p:spPr>
          <a:xfrm>
            <a:off x="2521225" y="3759363"/>
            <a:ext cx="24939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veat"/>
                <a:ea typeface="Caveat"/>
                <a:cs typeface="Caveat"/>
                <a:sym typeface="Caveat"/>
              </a:rPr>
              <a:t>Jane Volunteer</a:t>
            </a:r>
            <a:endParaRPr sz="2400">
              <a:latin typeface="Caveat"/>
              <a:ea typeface="Caveat"/>
              <a:cs typeface="Caveat"/>
              <a:sym typeface="Caveat"/>
            </a:endParaRPr>
          </a:p>
        </p:txBody>
      </p:sp>
      <p:sp>
        <p:nvSpPr>
          <p:cNvPr id="2205" name="Google Shape;2205;p253"/>
          <p:cNvSpPr txBox="1"/>
          <p:nvPr/>
        </p:nvSpPr>
        <p:spPr>
          <a:xfrm>
            <a:off x="2521225" y="4310048"/>
            <a:ext cx="3000000" cy="9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latin typeface="Caveat"/>
                <a:ea typeface="Caveat"/>
                <a:cs typeface="Caveat"/>
                <a:sym typeface="Caveat"/>
              </a:rPr>
              <a:t>Jenn Volunteer</a:t>
            </a:r>
            <a:endParaRPr sz="2400">
              <a:latin typeface="Caveat"/>
              <a:ea typeface="Caveat"/>
              <a:cs typeface="Caveat"/>
              <a:sym typeface="Caveat"/>
            </a:endParaRPr>
          </a:p>
        </p:txBody>
      </p:sp>
      <p:sp>
        <p:nvSpPr>
          <p:cNvPr id="2206" name="Google Shape;2206;p253"/>
          <p:cNvSpPr txBox="1"/>
          <p:nvPr/>
        </p:nvSpPr>
        <p:spPr>
          <a:xfrm>
            <a:off x="2445025" y="5226848"/>
            <a:ext cx="3000000" cy="9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p:txBody>
      </p:sp>
      <p:sp>
        <p:nvSpPr>
          <p:cNvPr id="2207" name="Google Shape;2207;p253"/>
          <p:cNvSpPr/>
          <p:nvPr/>
        </p:nvSpPr>
        <p:spPr>
          <a:xfrm>
            <a:off x="5821675" y="4047975"/>
            <a:ext cx="213300" cy="384000"/>
          </a:xfrm>
          <a:prstGeom prst="mathMultiply">
            <a:avLst>
              <a:gd fmla="val 23520" name="adj1"/>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08" name="Google Shape;2208;p253"/>
          <p:cNvSpPr txBox="1"/>
          <p:nvPr/>
        </p:nvSpPr>
        <p:spPr>
          <a:xfrm>
            <a:off x="2445025" y="5405300"/>
            <a:ext cx="42048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strike="sngStrike">
                <a:latin typeface="Caveat"/>
                <a:ea typeface="Caveat"/>
                <a:cs typeface="Caveat"/>
                <a:sym typeface="Caveat"/>
              </a:rPr>
              <a:t>Need to enter: Capital Gains 1099-B</a:t>
            </a:r>
            <a:endParaRPr sz="2400" strike="sngStrike">
              <a:latin typeface="Caveat"/>
              <a:ea typeface="Caveat"/>
              <a:cs typeface="Caveat"/>
              <a:sym typeface="Caveat"/>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2" name="Shape 2212"/>
        <p:cNvGrpSpPr/>
        <p:nvPr/>
      </p:nvGrpSpPr>
      <p:grpSpPr>
        <a:xfrm>
          <a:off x="0" y="0"/>
          <a:ext cx="0" cy="0"/>
          <a:chOff x="0" y="0"/>
          <a:chExt cx="0" cy="0"/>
        </a:xfrm>
      </p:grpSpPr>
      <p:sp>
        <p:nvSpPr>
          <p:cNvPr id="2213" name="Google Shape;2213;p2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214" name="Google Shape;2214;p25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TaxSlayer</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endParaRP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4: Finishing the Return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5: Filing the Return</a:t>
            </a:r>
            <a:endParaRPr/>
          </a:p>
        </p:txBody>
      </p:sp>
      <p:sp>
        <p:nvSpPr>
          <p:cNvPr id="2215" name="Google Shape;2215;p25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0" name="Shape 2220"/>
        <p:cNvGrpSpPr/>
        <p:nvPr/>
      </p:nvGrpSpPr>
      <p:grpSpPr>
        <a:xfrm>
          <a:off x="0" y="0"/>
          <a:ext cx="0" cy="0"/>
          <a:chOff x="0" y="0"/>
          <a:chExt cx="0" cy="0"/>
        </a:xfrm>
      </p:grpSpPr>
      <p:sp>
        <p:nvSpPr>
          <p:cNvPr id="2221" name="Google Shape;2221;p2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Part 4: Finishing the Return</a:t>
            </a:r>
            <a:endParaRPr/>
          </a:p>
        </p:txBody>
      </p:sp>
      <p:sp>
        <p:nvSpPr>
          <p:cNvPr id="2222" name="Google Shape;2222;p255"/>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Write your name on the Intake/Interview Supplement Form</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Assist quality reviewer with printing and taxpayer signatures</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and spouse must sign and date federal and state returns and keep for their records</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File Intake/Interview Form in filing box </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Do NOT keep any personal documents!</a:t>
            </a:r>
            <a:endParaRPr/>
          </a:p>
        </p:txBody>
      </p:sp>
      <p:sp>
        <p:nvSpPr>
          <p:cNvPr id="2223" name="Google Shape;2223;p25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7" name="Shape 2227"/>
        <p:cNvGrpSpPr/>
        <p:nvPr/>
      </p:nvGrpSpPr>
      <p:grpSpPr>
        <a:xfrm>
          <a:off x="0" y="0"/>
          <a:ext cx="0" cy="0"/>
          <a:chOff x="0" y="0"/>
          <a:chExt cx="0" cy="0"/>
        </a:xfrm>
      </p:grpSpPr>
      <p:sp>
        <p:nvSpPr>
          <p:cNvPr id="2228" name="Google Shape;2228;p2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 Preparation Process</a:t>
            </a:r>
            <a:endParaRPr/>
          </a:p>
        </p:txBody>
      </p:sp>
      <p:sp>
        <p:nvSpPr>
          <p:cNvPr id="2229" name="Google Shape;2229;p25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1: Preliminary Interview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2: Preparing the Return in TaxSlayer</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3: Quality Review</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Part 4: Finishing the Return</a:t>
            </a:r>
            <a:endParaRPr/>
          </a:p>
          <a:p>
            <a:pPr indent="-342900" lvl="0" marL="342900" marR="0" rtl="0" algn="l">
              <a:spcBef>
                <a:spcPts val="80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Part 5: Filing the Return</a:t>
            </a:r>
            <a:endParaRPr/>
          </a:p>
        </p:txBody>
      </p:sp>
      <p:sp>
        <p:nvSpPr>
          <p:cNvPr id="2230" name="Google Shape;2230;p25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5" name="Shape 2235"/>
        <p:cNvGrpSpPr/>
        <p:nvPr/>
      </p:nvGrpSpPr>
      <p:grpSpPr>
        <a:xfrm>
          <a:off x="0" y="0"/>
          <a:ext cx="0" cy="0"/>
          <a:chOff x="0" y="0"/>
          <a:chExt cx="0" cy="0"/>
        </a:xfrm>
      </p:grpSpPr>
      <p:pic>
        <p:nvPicPr>
          <p:cNvPr descr="Impact-logo_SaveFirst-green.eps" id="2236" name="Google Shape;2236;p257"/>
          <p:cNvPicPr preferRelativeResize="0"/>
          <p:nvPr/>
        </p:nvPicPr>
        <p:blipFill rotWithShape="1">
          <a:blip r:embed="rId3">
            <a:alphaModFix/>
          </a:blip>
          <a:srcRect b="34976" l="19563" r="20645" t="31741"/>
          <a:stretch/>
        </p:blipFill>
        <p:spPr>
          <a:xfrm>
            <a:off x="1440089" y="352692"/>
            <a:ext cx="9264600" cy="4243500"/>
          </a:xfrm>
          <a:prstGeom prst="rect">
            <a:avLst/>
          </a:prstGeom>
          <a:noFill/>
          <a:ln>
            <a:noFill/>
          </a:ln>
        </p:spPr>
      </p:pic>
      <p:sp>
        <p:nvSpPr>
          <p:cNvPr id="2237" name="Google Shape;2237;p257"/>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238" name="Google Shape;2238;p257"/>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239" name="Google Shape;2239;p257"/>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240" name="Google Shape;2240;p257"/>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241" name="Google Shape;2241;p257"/>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242" name="Google Shape;2242;p257"/>
          <p:cNvSpPr txBox="1"/>
          <p:nvPr/>
        </p:nvSpPr>
        <p:spPr>
          <a:xfrm>
            <a:off x="593558" y="4764237"/>
            <a:ext cx="11004900" cy="1588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Advanced</a:t>
            </a:r>
            <a:r>
              <a:rPr b="1" lang="en-US" sz="5400" u="none">
                <a:solidFill>
                  <a:schemeClr val="dk2"/>
                </a:solidFill>
                <a:latin typeface="Questrial"/>
                <a:ea typeface="Questrial"/>
                <a:cs typeface="Questrial"/>
                <a:sym typeface="Questrial"/>
              </a:rPr>
              <a:t> Training</a:t>
            </a:r>
            <a:endParaRPr/>
          </a:p>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Fall Refresher</a:t>
            </a:r>
            <a:endParaRPr b="1" sz="5400" u="none">
              <a:solidFill>
                <a:schemeClr val="dk2"/>
              </a:solidFill>
              <a:latin typeface="Questrial"/>
              <a:ea typeface="Questrial"/>
              <a:cs typeface="Questrial"/>
              <a:sym typeface="Questrial"/>
            </a:endParaRPr>
          </a:p>
        </p:txBody>
      </p:sp>
      <p:sp>
        <p:nvSpPr>
          <p:cNvPr id="2243" name="Google Shape;2243;p25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r>
              <a:rPr b="1" i="0" lang="en-US" sz="4800" u="none" cap="none" strike="noStrike">
                <a:solidFill>
                  <a:schemeClr val="dk2"/>
                </a:solidFill>
                <a:latin typeface="Questrial"/>
                <a:ea typeface="Questrial"/>
                <a:cs typeface="Questrial"/>
                <a:sym typeface="Questrial"/>
              </a:rPr>
              <a:t> – Why conduct an interview?</a:t>
            </a:r>
            <a:endParaRPr/>
          </a:p>
        </p:txBody>
      </p:sp>
      <p:sp>
        <p:nvSpPr>
          <p:cNvPr id="246" name="Google Shape;246;p33"/>
          <p:cNvSpPr txBox="1"/>
          <p:nvPr>
            <p:ph idx="1" type="body"/>
          </p:nvPr>
        </p:nvSpPr>
        <p:spPr>
          <a:xfrm>
            <a:off x="609600" y="1802702"/>
            <a:ext cx="10972800" cy="5257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You </a:t>
            </a:r>
            <a:r>
              <a:rPr lang="en-US"/>
              <a:t>find out if any income documents or expenses need to be entered by a more advanced volunteer.</a:t>
            </a:r>
            <a:endParaRPr/>
          </a:p>
          <a:p>
            <a:pPr indent="-342900" lvl="0" marL="342900" marR="0" rtl="0" algn="l">
              <a:lnSpc>
                <a:spcPct val="90000"/>
              </a:lnSpc>
              <a:spcBef>
                <a:spcPts val="0"/>
              </a:spcBef>
              <a:spcAft>
                <a:spcPts val="0"/>
              </a:spcAft>
              <a:buClr>
                <a:schemeClr val="dk1"/>
              </a:buClr>
              <a:buSzPts val="4000"/>
              <a:buFont typeface="Noto Sans Symbols"/>
              <a:buChar char="➢"/>
            </a:pPr>
            <a:r>
              <a:rPr lang="en-US"/>
              <a:t>A diligent and thorough interview saves a huge amount of time in the long run!</a:t>
            </a:r>
            <a:endParaRPr/>
          </a:p>
          <a:p>
            <a:pPr indent="0" lvl="0" marL="0" marR="0" rtl="0" algn="l">
              <a:lnSpc>
                <a:spcPct val="90000"/>
              </a:lnSpc>
              <a:spcBef>
                <a:spcPts val="0"/>
              </a:spcBef>
              <a:spcAft>
                <a:spcPts val="0"/>
              </a:spcAft>
              <a:buNone/>
            </a:pPr>
            <a:br>
              <a:rPr lang="en-US"/>
            </a:br>
            <a:endParaRPr/>
          </a:p>
        </p:txBody>
      </p:sp>
      <p:sp>
        <p:nvSpPr>
          <p:cNvPr id="247" name="Google Shape;247;p3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descr="Impact-logo_SaveFirst-green.eps" id="253" name="Google Shape;253;p34"/>
          <p:cNvPicPr preferRelativeResize="0"/>
          <p:nvPr/>
        </p:nvPicPr>
        <p:blipFill rotWithShape="1">
          <a:blip r:embed="rId3">
            <a:alphaModFix/>
          </a:blip>
          <a:srcRect b="34976" l="19563" r="20645" t="31741"/>
          <a:stretch/>
        </p:blipFill>
        <p:spPr>
          <a:xfrm>
            <a:off x="1463689" y="102766"/>
            <a:ext cx="9264600" cy="4243500"/>
          </a:xfrm>
          <a:prstGeom prst="rect">
            <a:avLst/>
          </a:prstGeom>
          <a:noFill/>
          <a:ln>
            <a:noFill/>
          </a:ln>
        </p:spPr>
      </p:pic>
      <p:sp>
        <p:nvSpPr>
          <p:cNvPr id="254" name="Google Shape;254;p34"/>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55" name="Google Shape;255;p34"/>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56" name="Google Shape;256;p34"/>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257" name="Google Shape;257;p34"/>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58" name="Google Shape;258;p34"/>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259" name="Google Shape;259;p34"/>
          <p:cNvSpPr txBox="1"/>
          <p:nvPr/>
        </p:nvSpPr>
        <p:spPr>
          <a:xfrm>
            <a:off x="729000" y="4711500"/>
            <a:ext cx="10734000" cy="15120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dk2"/>
                </a:solidFill>
                <a:latin typeface="Questrial"/>
                <a:ea typeface="Questrial"/>
                <a:cs typeface="Questrial"/>
                <a:sym typeface="Questrial"/>
              </a:rPr>
              <a:t> Exemptions (Part II of I/I form)</a:t>
            </a:r>
            <a:endParaRPr b="1"/>
          </a:p>
        </p:txBody>
      </p:sp>
      <p:sp>
        <p:nvSpPr>
          <p:cNvPr id="260" name="Google Shape;260;p3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Exemptions Objectives</a:t>
            </a:r>
            <a:endParaRPr/>
          </a:p>
        </p:txBody>
      </p:sp>
      <p:sp>
        <p:nvSpPr>
          <p:cNvPr id="267" name="Google Shape;267;p35"/>
          <p:cNvSpPr txBox="1"/>
          <p:nvPr>
            <p:ph idx="1" type="body"/>
          </p:nvPr>
        </p:nvSpPr>
        <p:spPr>
          <a:xfrm>
            <a:off x="609600" y="1600204"/>
            <a:ext cx="10972800" cy="39024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Determine a taxpayer’s eligibility for a personal exemption</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Assess whether a person qualifies as a dependent of a taxpayer</a:t>
            </a:r>
            <a:endParaRPr/>
          </a:p>
        </p:txBody>
      </p:sp>
      <p:sp>
        <p:nvSpPr>
          <p:cNvPr id="268" name="Google Shape;268;p3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10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10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1000"/>
                                        <p:tgtEl>
                                          <p:spTgt spid="2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Exemption	</a:t>
            </a:r>
            <a:endParaRPr/>
          </a:p>
        </p:txBody>
      </p:sp>
      <p:sp>
        <p:nvSpPr>
          <p:cNvPr id="275" name="Google Shape;275;p3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may claim 2 types of exemptions:</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Personal exemption </a:t>
            </a:r>
            <a:endParaRPr i="1"/>
          </a:p>
          <a:p>
            <a:pPr indent="-254000" lvl="2" marL="1143000" marR="0" rtl="0" algn="l">
              <a:spcBef>
                <a:spcPts val="720"/>
              </a:spcBef>
              <a:spcAft>
                <a:spcPts val="0"/>
              </a:spcAft>
              <a:buClr>
                <a:schemeClr val="dk1"/>
              </a:buClr>
              <a:buSzPts val="3600"/>
              <a:buFont typeface="Arial"/>
              <a:buChar char="–"/>
            </a:pPr>
            <a:r>
              <a:rPr b="0" i="0" lang="en-US" sz="3200" u="none" cap="none" strike="noStrike">
                <a:solidFill>
                  <a:schemeClr val="dk1"/>
                </a:solidFill>
                <a:latin typeface="Questrial"/>
                <a:ea typeface="Questrial"/>
                <a:cs typeface="Questrial"/>
                <a:sym typeface="Questrial"/>
              </a:rPr>
              <a:t>Taxpayer can claim </a:t>
            </a:r>
            <a:r>
              <a:rPr lang="en-US"/>
              <a:t>them</a:t>
            </a:r>
            <a:r>
              <a:rPr b="0" i="0" lang="en-US" sz="3200" u="none" cap="none" strike="noStrike">
                <a:solidFill>
                  <a:schemeClr val="dk1"/>
                </a:solidFill>
                <a:latin typeface="Questrial"/>
                <a:ea typeface="Questrial"/>
                <a:cs typeface="Questrial"/>
                <a:sym typeface="Questrial"/>
              </a:rPr>
              <a:t>self (and spouse)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Dependency exemption </a:t>
            </a:r>
            <a:endParaRPr/>
          </a:p>
          <a:p>
            <a:pPr indent="-228600" lvl="2" marL="1143000" marR="0" rtl="0" algn="l">
              <a:spcBef>
                <a:spcPts val="640"/>
              </a:spcBef>
              <a:spcAft>
                <a:spcPts val="0"/>
              </a:spcAft>
              <a:buClr>
                <a:schemeClr val="dk1"/>
              </a:buClr>
              <a:buSzPts val="3200"/>
              <a:buFont typeface="Helvetica Neue"/>
              <a:buChar char="–"/>
            </a:pPr>
            <a:r>
              <a:rPr b="0" i="0" lang="en-US" sz="3200" u="none" cap="none" strike="noStrike">
                <a:solidFill>
                  <a:schemeClr val="dk1"/>
                </a:solidFill>
                <a:latin typeface="Questrial"/>
                <a:ea typeface="Questrial"/>
                <a:cs typeface="Questrial"/>
                <a:sym typeface="Questrial"/>
              </a:rPr>
              <a:t>Taxpayer can claim qualifying dependents </a:t>
            </a:r>
            <a:endParaRPr/>
          </a:p>
        </p:txBody>
      </p:sp>
      <p:sp>
        <p:nvSpPr>
          <p:cNvPr id="276" name="Google Shape;276;p3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5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5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500"/>
                                        <p:tgtEl>
                                          <p:spTgt spid="2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Dependent	</a:t>
            </a:r>
            <a:endParaRPr/>
          </a:p>
        </p:txBody>
      </p:sp>
      <p:sp>
        <p:nvSpPr>
          <p:cNvPr id="282" name="Google Shape;282;p3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An individual whom the taxpayer supports or lives with the taxpayer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child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relative</a:t>
            </a:r>
            <a:endParaRPr/>
          </a:p>
        </p:txBody>
      </p:sp>
      <p:sp>
        <p:nvSpPr>
          <p:cNvPr id="283" name="Google Shape;283;p3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The </a:t>
            </a:r>
            <a:r>
              <a:rPr lang="en-US"/>
              <a:t>i</a:t>
            </a:r>
            <a:r>
              <a:rPr b="1" i="0" lang="en-US" sz="4800" u="none" cap="none" strike="noStrike">
                <a:solidFill>
                  <a:schemeClr val="dk2"/>
                </a:solidFill>
                <a:latin typeface="Questrial"/>
                <a:ea typeface="Questrial"/>
                <a:cs typeface="Questrial"/>
                <a:sym typeface="Questrial"/>
              </a:rPr>
              <a:t>mpact SaveFirst Volunteers </a:t>
            </a:r>
            <a:endParaRPr b="1" i="0" sz="4800" u="none" cap="none" strike="noStrike">
              <a:solidFill>
                <a:schemeClr val="dk2"/>
              </a:solidFill>
              <a:latin typeface="Questrial"/>
              <a:ea typeface="Questrial"/>
              <a:cs typeface="Questrial"/>
              <a:sym typeface="Questrial"/>
            </a:endParaRPr>
          </a:p>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will have this </a:t>
            </a:r>
            <a:r>
              <a:rPr lang="en-US"/>
              <a:t>s</a:t>
            </a:r>
            <a:r>
              <a:rPr b="1" i="0" lang="en-US" sz="4800" u="none" cap="none" strike="noStrike">
                <a:solidFill>
                  <a:schemeClr val="dk2"/>
                </a:solidFill>
                <a:latin typeface="Questrial"/>
                <a:ea typeface="Questrial"/>
                <a:cs typeface="Questrial"/>
                <a:sym typeface="Questrial"/>
              </a:rPr>
              <a:t>eason</a:t>
            </a:r>
            <a:endParaRPr b="1" i="0" sz="4800" u="none" cap="none" strike="noStrike">
              <a:solidFill>
                <a:schemeClr val="dk2"/>
              </a:solidFill>
              <a:latin typeface="Questrial"/>
              <a:ea typeface="Questrial"/>
              <a:cs typeface="Questrial"/>
              <a:sym typeface="Questrial"/>
            </a:endParaRPr>
          </a:p>
        </p:txBody>
      </p:sp>
      <p:sp>
        <p:nvSpPr>
          <p:cNvPr id="67" name="Google Shape;67;p11"/>
          <p:cNvSpPr txBox="1"/>
          <p:nvPr>
            <p:ph idx="1" type="body"/>
          </p:nvPr>
        </p:nvSpPr>
        <p:spPr>
          <a:xfrm>
            <a:off x="609600" y="1600203"/>
            <a:ext cx="10972800" cy="4928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Serve </a:t>
            </a:r>
            <a:r>
              <a:rPr lang="en-US"/>
              <a:t>more than</a:t>
            </a:r>
            <a:r>
              <a:rPr b="0" i="0" lang="en-US" sz="4000" u="none" cap="none" strike="noStrike">
                <a:solidFill>
                  <a:schemeClr val="dk1"/>
                </a:solidFill>
                <a:latin typeface="Questrial"/>
                <a:ea typeface="Questrial"/>
                <a:cs typeface="Questrial"/>
                <a:sym typeface="Questrial"/>
              </a:rPr>
              <a:t> </a:t>
            </a:r>
            <a:r>
              <a:rPr lang="en-US"/>
              <a:t>13</a:t>
            </a:r>
            <a:r>
              <a:rPr b="0" i="0" lang="en-US" sz="4000" u="none" cap="none" strike="noStrike">
                <a:solidFill>
                  <a:schemeClr val="dk1"/>
                </a:solidFill>
                <a:latin typeface="Questrial"/>
                <a:ea typeface="Questrial"/>
                <a:cs typeface="Questrial"/>
                <a:sym typeface="Questrial"/>
              </a:rPr>
              <a:t>,</a:t>
            </a:r>
            <a:r>
              <a:rPr lang="en-US"/>
              <a:t>000 </a:t>
            </a:r>
            <a:r>
              <a:rPr b="0" i="0" lang="en-US" sz="4000" u="none" cap="none" strike="noStrike">
                <a:solidFill>
                  <a:schemeClr val="dk1"/>
                </a:solidFill>
                <a:latin typeface="Questrial"/>
                <a:ea typeface="Questrial"/>
                <a:cs typeface="Questrial"/>
                <a:sym typeface="Questrial"/>
              </a:rPr>
              <a:t>families this year</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Save families o</a:t>
            </a:r>
            <a:r>
              <a:rPr b="0" i="0" lang="en-US" sz="4000" u="none" cap="none" strike="noStrike">
                <a:latin typeface="Questrial"/>
                <a:ea typeface="Questrial"/>
                <a:cs typeface="Questrial"/>
                <a:sym typeface="Questrial"/>
              </a:rPr>
              <a:t>ver $</a:t>
            </a:r>
            <a:r>
              <a:rPr lang="en-US"/>
              <a:t>5</a:t>
            </a:r>
            <a:r>
              <a:rPr b="0" i="0" lang="en-US" sz="4000" u="none" cap="none" strike="noStrike">
                <a:latin typeface="Questrial"/>
                <a:ea typeface="Questrial"/>
                <a:cs typeface="Questrial"/>
                <a:sym typeface="Questrial"/>
              </a:rPr>
              <a:t> million </a:t>
            </a:r>
            <a:r>
              <a:rPr b="0" i="0" lang="en-US" sz="4000" u="none" cap="none" strike="noStrike">
                <a:solidFill>
                  <a:schemeClr val="dk1"/>
                </a:solidFill>
                <a:latin typeface="Questrial"/>
                <a:ea typeface="Questrial"/>
                <a:cs typeface="Questrial"/>
                <a:sym typeface="Questrial"/>
              </a:rPr>
              <a:t>in commercial fees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Provide a quality, reliable service and an alternative to a costly, predatory industry for hard-working families</a:t>
            </a:r>
            <a:endParaRPr/>
          </a:p>
          <a:p>
            <a:pPr indent="-342900" lvl="0" marL="342900" marR="0" rtl="0" algn="l">
              <a:spcBef>
                <a:spcPts val="800"/>
              </a:spcBef>
              <a:spcAft>
                <a:spcPts val="0"/>
              </a:spcAft>
              <a:buClr>
                <a:schemeClr val="dk1"/>
              </a:buClr>
              <a:buSzPts val="4000"/>
              <a:buFont typeface="Noto Sans Symbols"/>
              <a:buChar char="➢"/>
            </a:pPr>
            <a:r>
              <a:rPr b="0" i="0" lang="en-US" sz="4000" u="sng" cap="none" strike="noStrike">
                <a:solidFill>
                  <a:schemeClr val="hlink"/>
                </a:solidFill>
                <a:latin typeface="Questrial"/>
                <a:ea typeface="Questrial"/>
                <a:cs typeface="Questrial"/>
                <a:sym typeface="Questrial"/>
                <a:hlinkClick r:id="rId3"/>
              </a:rPr>
              <a:t>SaveFirst: An Initiative of Impact America</a:t>
            </a:r>
            <a:endParaRPr b="0" i="0" sz="4000" u="none" cap="none" strike="noStrike">
              <a:solidFill>
                <a:schemeClr val="dk1"/>
              </a:solidFill>
              <a:latin typeface="Questrial"/>
              <a:ea typeface="Questrial"/>
              <a:cs typeface="Questrial"/>
              <a:sym typeface="Questrial"/>
            </a:endParaRPr>
          </a:p>
        </p:txBody>
      </p:sp>
      <p:sp>
        <p:nvSpPr>
          <p:cNvPr id="68" name="Google Shape;68;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Exemptions 	</a:t>
            </a:r>
            <a:endParaRPr/>
          </a:p>
        </p:txBody>
      </p:sp>
      <p:sp>
        <p:nvSpPr>
          <p:cNvPr id="290" name="Google Shape;290;p38"/>
          <p:cNvSpPr txBox="1"/>
          <p:nvPr>
            <p:ph idx="1" type="body"/>
          </p:nvPr>
        </p:nvSpPr>
        <p:spPr>
          <a:xfrm>
            <a:off x="609600" y="1257966"/>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Noto Sans Symbols"/>
              <a:buChar char="➢"/>
            </a:pPr>
            <a:r>
              <a:rPr lang="en-US"/>
              <a:t>Let’s look at the I/I form:</a:t>
            </a:r>
            <a:endParaRPr/>
          </a:p>
        </p:txBody>
      </p:sp>
      <p:sp>
        <p:nvSpPr>
          <p:cNvPr id="291" name="Google Shape;291;p38"/>
          <p:cNvSpPr/>
          <p:nvPr/>
        </p:nvSpPr>
        <p:spPr>
          <a:xfrm>
            <a:off x="405588" y="4859025"/>
            <a:ext cx="11209800" cy="18759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ctr">
              <a:spcBef>
                <a:spcPts val="0"/>
              </a:spcBef>
              <a:spcAft>
                <a:spcPts val="0"/>
              </a:spcAft>
              <a:buClr>
                <a:schemeClr val="lt1"/>
              </a:buClr>
              <a:buFont typeface="Noto Sans Symbols"/>
              <a:buNone/>
            </a:pPr>
            <a:r>
              <a:rPr b="1" lang="en-US" sz="3600">
                <a:solidFill>
                  <a:schemeClr val="lt1"/>
                </a:solidFill>
                <a:latin typeface="Questrial"/>
                <a:ea typeface="Questrial"/>
                <a:cs typeface="Questrial"/>
                <a:sym typeface="Questrial"/>
              </a:rPr>
              <a:t>During the interview process, you will refer to this part of the I/I form and clarify with the taxpayer to ensure they answered the question correctly. </a:t>
            </a:r>
            <a:endParaRPr sz="3600"/>
          </a:p>
        </p:txBody>
      </p:sp>
      <p:sp>
        <p:nvSpPr>
          <p:cNvPr id="292" name="Google Shape;292;p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93" name="Google Shape;293;p38"/>
          <p:cNvPicPr preferRelativeResize="0"/>
          <p:nvPr/>
        </p:nvPicPr>
        <p:blipFill>
          <a:blip r:embed="rId3">
            <a:alphaModFix/>
          </a:blip>
          <a:stretch>
            <a:fillRect/>
          </a:stretch>
        </p:blipFill>
        <p:spPr>
          <a:xfrm>
            <a:off x="304800" y="2000900"/>
            <a:ext cx="11582399" cy="2713390"/>
          </a:xfrm>
          <a:prstGeom prst="rect">
            <a:avLst/>
          </a:prstGeom>
          <a:noFill/>
          <a:ln cap="flat" cmpd="sng" w="9525">
            <a:solidFill>
              <a:srgbClr val="54534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Personal</a:t>
            </a:r>
            <a:r>
              <a:rPr b="1" i="0" lang="en-US" sz="4000" u="none" cap="none" strike="noStrike">
                <a:solidFill>
                  <a:schemeClr val="dk2"/>
                </a:solidFill>
                <a:latin typeface="Questrial"/>
                <a:ea typeface="Questrial"/>
                <a:cs typeface="Questrial"/>
                <a:sym typeface="Questrial"/>
              </a:rPr>
              <a:t> </a:t>
            </a:r>
            <a:r>
              <a:rPr b="1" i="0" lang="en-US" sz="4800" u="none" cap="none" strike="noStrike">
                <a:solidFill>
                  <a:schemeClr val="dk2"/>
                </a:solidFill>
                <a:latin typeface="Questrial"/>
                <a:ea typeface="Questrial"/>
                <a:cs typeface="Questrial"/>
                <a:sym typeface="Questrial"/>
              </a:rPr>
              <a:t>Exemptions</a:t>
            </a:r>
            <a:endParaRPr b="1" i="0" sz="4000" u="none" cap="none" strike="noStrike">
              <a:solidFill>
                <a:schemeClr val="dk2"/>
              </a:solidFill>
              <a:latin typeface="Questrial"/>
              <a:ea typeface="Questrial"/>
              <a:cs typeface="Questrial"/>
              <a:sym typeface="Questrial"/>
            </a:endParaRPr>
          </a:p>
        </p:txBody>
      </p:sp>
      <p:sp>
        <p:nvSpPr>
          <p:cNvPr id="300" name="Google Shape;300;p39"/>
          <p:cNvSpPr txBox="1"/>
          <p:nvPr>
            <p:ph idx="1" type="body"/>
          </p:nvPr>
        </p:nvSpPr>
        <p:spPr>
          <a:xfrm>
            <a:off x="542100" y="938703"/>
            <a:ext cx="109728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Taxpayers can claim exemptions for: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 UNLESS the taxpayer can be claimed as a dependent by someone else.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UNLESS the spouse can be claimed as a dependent by someone else.</a:t>
            </a:r>
            <a:endParaRPr/>
          </a:p>
          <a:p>
            <a:pPr indent="-342900" lvl="0" marL="3429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01" name="Google Shape;301;p3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Personal Exemptions</a:t>
            </a:r>
            <a:endParaRPr/>
          </a:p>
        </p:txBody>
      </p:sp>
      <p:sp>
        <p:nvSpPr>
          <p:cNvPr id="308" name="Google Shape;308;p4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Noto Sans Symbols"/>
              <a:buNone/>
            </a:pPr>
            <a:r>
              <a:rPr b="1" i="1" lang="en-US" sz="4800" u="none" cap="none" strike="noStrike">
                <a:solidFill>
                  <a:schemeClr val="dk1"/>
                </a:solidFill>
                <a:latin typeface="Questrial"/>
                <a:ea typeface="Questrial"/>
                <a:cs typeface="Questrial"/>
                <a:sym typeface="Questrial"/>
              </a:rPr>
              <a:t>Remember: </a:t>
            </a:r>
            <a:endParaRPr/>
          </a:p>
          <a:p>
            <a:pPr indent="0" lvl="0" marL="0" marR="0" rtl="0" algn="ctr">
              <a:spcBef>
                <a:spcPts val="800"/>
              </a:spcBef>
              <a:spcAft>
                <a:spcPts val="0"/>
              </a:spcAft>
              <a:buClr>
                <a:schemeClr val="dk1"/>
              </a:buClr>
              <a:buFont typeface="Noto Sans Symbols"/>
              <a:buNone/>
            </a:pPr>
            <a:r>
              <a:rPr b="0" i="0" lang="en-US" sz="4000" u="none" cap="none" strike="noStrike">
                <a:solidFill>
                  <a:schemeClr val="dk1"/>
                </a:solidFill>
                <a:latin typeface="Questrial"/>
                <a:ea typeface="Questrial"/>
                <a:cs typeface="Questrial"/>
                <a:sym typeface="Questrial"/>
              </a:rPr>
              <a:t>It’s not whether the taxpayer IS claimed as a dependent, but whether the taxpayer CAN BE claimed as a dependent that determines whether the taxpayer can claim an exemption.</a:t>
            </a:r>
            <a:endParaRPr/>
          </a:p>
        </p:txBody>
      </p:sp>
      <p:sp>
        <p:nvSpPr>
          <p:cNvPr id="309" name="Google Shape;309;p4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1000"/>
                                        <p:tgtEl>
                                          <p:spTgt spid="3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animEffect filter="fade" transition="in">
                                      <p:cBhvr>
                                        <p:cTn dur="1000"/>
                                        <p:tgtEl>
                                          <p:spTgt spid="3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Personal Exemptions</a:t>
            </a:r>
            <a:endParaRPr/>
          </a:p>
        </p:txBody>
      </p:sp>
      <p:pic>
        <p:nvPicPr>
          <p:cNvPr id="316" name="Google Shape;316;p41"/>
          <p:cNvPicPr preferRelativeResize="0"/>
          <p:nvPr/>
        </p:nvPicPr>
        <p:blipFill>
          <a:blip r:embed="rId3">
            <a:alphaModFix/>
          </a:blip>
          <a:stretch>
            <a:fillRect/>
          </a:stretch>
        </p:blipFill>
        <p:spPr>
          <a:xfrm>
            <a:off x="609600" y="3928750"/>
            <a:ext cx="11224975" cy="550425"/>
          </a:xfrm>
          <a:prstGeom prst="rect">
            <a:avLst/>
          </a:prstGeom>
          <a:noFill/>
          <a:ln cap="flat" cmpd="sng" w="28575">
            <a:solidFill>
              <a:srgbClr val="000000"/>
            </a:solidFill>
            <a:prstDash val="solid"/>
            <a:round/>
            <a:headEnd len="sm" w="sm" type="none"/>
            <a:tailEnd len="sm" w="sm" type="none"/>
          </a:ln>
        </p:spPr>
      </p:pic>
      <p:sp>
        <p:nvSpPr>
          <p:cNvPr id="317" name="Google Shape;317;p41"/>
          <p:cNvSpPr txBox="1"/>
          <p:nvPr/>
        </p:nvSpPr>
        <p:spPr>
          <a:xfrm>
            <a:off x="357704" y="1110125"/>
            <a:ext cx="9560400" cy="3000000"/>
          </a:xfrm>
          <a:prstGeom prst="rect">
            <a:avLst/>
          </a:prstGeom>
          <a:noFill/>
          <a:ln>
            <a:noFill/>
          </a:ln>
        </p:spPr>
        <p:txBody>
          <a:bodyPr anchorCtr="0" anchor="ctr" bIns="91425" lIns="91425" spcFirstLastPara="1" rIns="91425" wrap="square" tIns="91425">
            <a:noAutofit/>
          </a:bodyPr>
          <a:lstStyle/>
          <a:p>
            <a:pPr indent="-342900" lvl="0" marL="342900" rtl="0" algn="l">
              <a:spcBef>
                <a:spcPts val="0"/>
              </a:spcBef>
              <a:spcAft>
                <a:spcPts val="0"/>
              </a:spcAft>
              <a:buClr>
                <a:schemeClr val="dk1"/>
              </a:buClr>
              <a:buSzPts val="4000"/>
              <a:buFont typeface="Noto Sans Symbols"/>
              <a:buChar char="➢"/>
            </a:pPr>
            <a:r>
              <a:rPr lang="en-US" sz="4000">
                <a:solidFill>
                  <a:schemeClr val="dk1"/>
                </a:solidFill>
                <a:latin typeface="Questrial"/>
                <a:ea typeface="Questrial"/>
                <a:cs typeface="Questrial"/>
                <a:sym typeface="Questrial"/>
              </a:rPr>
              <a:t>Let’s look at the I/I form</a:t>
            </a:r>
            <a:endParaRPr/>
          </a:p>
        </p:txBody>
      </p:sp>
      <p:sp>
        <p:nvSpPr>
          <p:cNvPr id="318" name="Google Shape;318;p4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Dependency Exemptions</a:t>
            </a:r>
            <a:endParaRPr/>
          </a:p>
        </p:txBody>
      </p:sp>
      <p:sp>
        <p:nvSpPr>
          <p:cNvPr id="325" name="Google Shape;325;p42"/>
          <p:cNvSpPr txBox="1"/>
          <p:nvPr>
            <p:ph idx="1" type="body"/>
          </p:nvPr>
        </p:nvSpPr>
        <p:spPr>
          <a:xfrm>
            <a:off x="411125" y="967800"/>
            <a:ext cx="11631000" cy="492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lang="en-US"/>
              <a:t>Prior to new tax law, each exemption would decrease taxpayer’s taxable income by a certain amount (4,050 in TY 2017)</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can claim exemptions for:</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children</a:t>
            </a:r>
            <a:endParaRPr/>
          </a:p>
          <a:p>
            <a:pPr indent="-285750" lvl="1" marL="742950" marR="0" rtl="0" algn="l">
              <a:lnSpc>
                <a:spcPct val="90000"/>
              </a:lnSpc>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relatives</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These qualifying individuals </a:t>
            </a:r>
            <a:r>
              <a:rPr b="1" i="1" lang="en-US" sz="4000" u="none" cap="none" strike="noStrike">
                <a:solidFill>
                  <a:schemeClr val="dk1"/>
                </a:solidFill>
                <a:latin typeface="Questrial"/>
                <a:ea typeface="Questrial"/>
                <a:cs typeface="Questrial"/>
                <a:sym typeface="Questrial"/>
              </a:rPr>
              <a:t>usually</a:t>
            </a:r>
            <a:r>
              <a:rPr b="0" i="0" lang="en-US" sz="4000" u="none" cap="none" strike="noStrike">
                <a:solidFill>
                  <a:schemeClr val="dk1"/>
                </a:solidFill>
                <a:latin typeface="Questrial"/>
                <a:ea typeface="Questrial"/>
                <a:cs typeface="Questrial"/>
                <a:sym typeface="Questrial"/>
              </a:rPr>
              <a:t> live in the taxpayer’s home and generally receive significant support from the taxpayer</a:t>
            </a:r>
            <a:endParaRPr/>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26" name="Google Shape;326;p4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500"/>
                                        <p:tgtEl>
                                          <p:spTgt spid="32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500"/>
                                        <p:tgtEl>
                                          <p:spTgt spid="32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 calcmode="lin" valueType="num">
                                      <p:cBhvr additive="base">
                                        <p:cTn dur="500"/>
                                        <p:tgtEl>
                                          <p:spTgt spid="32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 calcmode="lin" valueType="num">
                                      <p:cBhvr additive="base">
                                        <p:cTn dur="500"/>
                                        <p:tgtEl>
                                          <p:spTgt spid="32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 calcmode="lin" valueType="num">
                                      <p:cBhvr additive="base">
                                        <p:cTn dur="500"/>
                                        <p:tgtEl>
                                          <p:spTgt spid="32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 calcmode="lin" valueType="num">
                                      <p:cBhvr additive="base">
                                        <p:cTn dur="500"/>
                                        <p:tgtEl>
                                          <p:spTgt spid="32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2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Dependency Exemptions</a:t>
            </a:r>
            <a:endParaRPr/>
          </a:p>
        </p:txBody>
      </p:sp>
      <p:sp>
        <p:nvSpPr>
          <p:cNvPr id="333" name="Google Shape;333;p43"/>
          <p:cNvSpPr txBox="1"/>
          <p:nvPr>
            <p:ph idx="1" type="body"/>
          </p:nvPr>
        </p:nvSpPr>
        <p:spPr>
          <a:xfrm>
            <a:off x="235625" y="1524528"/>
            <a:ext cx="10972800" cy="492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lang="en-US"/>
              <a:t>Even though taxpayers will not get a certain amount for their dependents, you still need to determine the dependents for other tax benefits (Filing Status, Credits, etc.)</a:t>
            </a:r>
            <a:endParaRPr b="0" i="0" sz="4000" u="none" cap="none" strike="noStrike">
              <a:solidFill>
                <a:schemeClr val="dk1"/>
              </a:solidFill>
              <a:latin typeface="Questrial"/>
              <a:ea typeface="Questrial"/>
              <a:cs typeface="Questrial"/>
              <a:sym typeface="Questrial"/>
            </a:endParaRPr>
          </a:p>
        </p:txBody>
      </p:sp>
      <p:sp>
        <p:nvSpPr>
          <p:cNvPr id="334" name="Google Shape;334;p4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 calcmode="lin" valueType="num">
                                      <p:cBhvr additive="base">
                                        <p:cTn dur="500"/>
                                        <p:tgtEl>
                                          <p:spTgt spid="33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3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Determining Dependency Exemptions</a:t>
            </a:r>
            <a:endParaRPr/>
          </a:p>
        </p:txBody>
      </p:sp>
      <p:sp>
        <p:nvSpPr>
          <p:cNvPr id="341" name="Google Shape;341;p44"/>
          <p:cNvSpPr txBox="1"/>
          <p:nvPr>
            <p:ph idx="1" type="body"/>
          </p:nvPr>
        </p:nvSpPr>
        <p:spPr>
          <a:xfrm>
            <a:off x="609600" y="1600200"/>
            <a:ext cx="10972800" cy="4845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285750" lvl="1" marL="742950" marR="0" rtl="0" algn="l">
              <a:lnSpc>
                <a:spcPct val="90000"/>
              </a:lnSpc>
              <a:spcBef>
                <a:spcPts val="0"/>
              </a:spcBef>
              <a:spcAft>
                <a:spcPts val="0"/>
              </a:spcAft>
              <a:buClr>
                <a:schemeClr val="dk1"/>
              </a:buClr>
              <a:buFont typeface="Noto Sans Symbols"/>
              <a:buNone/>
            </a:pPr>
            <a:r>
              <a:t/>
            </a:r>
            <a:endParaRPr b="0" i="0" sz="3600" u="none" cap="none" strike="noStrike">
              <a:solidFill>
                <a:schemeClr val="dk1"/>
              </a:solidFill>
              <a:latin typeface="Questrial"/>
              <a:ea typeface="Questrial"/>
              <a:cs typeface="Questrial"/>
              <a:sym typeface="Questrial"/>
            </a:endParaRPr>
          </a:p>
          <a:p>
            <a:pPr indent="-11112" lvl="0" marL="11112" marR="0" rtl="0" algn="ctr">
              <a:lnSpc>
                <a:spcPct val="90000"/>
              </a:lnSpc>
              <a:spcBef>
                <a:spcPts val="720"/>
              </a:spcBef>
              <a:spcAft>
                <a:spcPts val="0"/>
              </a:spcAft>
              <a:buClr>
                <a:schemeClr val="accent3"/>
              </a:buClr>
              <a:buFont typeface="Noto Sans Symbols"/>
              <a:buNone/>
            </a:pPr>
            <a:r>
              <a:rPr b="1" i="0" lang="en-US" sz="3600" u="none" cap="none" strike="noStrike">
                <a:solidFill>
                  <a:schemeClr val="accent3"/>
                </a:solidFill>
                <a:latin typeface="Questrial"/>
                <a:ea typeface="Questrial"/>
                <a:cs typeface="Questrial"/>
                <a:sym typeface="Questrial"/>
              </a:rPr>
              <a:t>Open the Publication 4012 to the Exemptions Tab to </a:t>
            </a:r>
            <a:r>
              <a:rPr b="1" i="0" lang="en-US" sz="3600" u="sng" cap="none" strike="noStrike">
                <a:solidFill>
                  <a:schemeClr val="accent3"/>
                </a:solidFill>
                <a:latin typeface="Questrial"/>
                <a:ea typeface="Questrial"/>
                <a:cs typeface="Questrial"/>
                <a:sym typeface="Questrial"/>
              </a:rPr>
              <a:t>Table 1: Dependency Exemption</a:t>
            </a:r>
            <a:endParaRPr/>
          </a:p>
          <a:p>
            <a:pPr indent="-285750" lvl="1" marL="742950" marR="0" rtl="0" algn="l">
              <a:lnSpc>
                <a:spcPct val="90000"/>
              </a:lnSpc>
              <a:spcBef>
                <a:spcPts val="640"/>
              </a:spcBef>
              <a:spcAft>
                <a:spcPts val="0"/>
              </a:spcAft>
              <a:buClr>
                <a:schemeClr val="dk1"/>
              </a:buClr>
              <a:buFont typeface="Noto Sans Symbols"/>
              <a:buNone/>
            </a:pPr>
            <a:r>
              <a:t/>
            </a:r>
            <a:endParaRPr b="0" i="0" sz="3200" u="none" cap="none" strike="noStrike">
              <a:solidFill>
                <a:schemeClr val="accent3"/>
              </a:solidFill>
              <a:latin typeface="Questrial"/>
              <a:ea typeface="Questrial"/>
              <a:cs typeface="Questrial"/>
              <a:sym typeface="Questrial"/>
            </a:endParaRPr>
          </a:p>
          <a:p>
            <a:pPr indent="-3164" lvl="0" marL="3164" marR="0" rtl="0" algn="ctr">
              <a:lnSpc>
                <a:spcPct val="90000"/>
              </a:lnSpc>
              <a:spcBef>
                <a:spcPts val="960"/>
              </a:spcBef>
              <a:spcAft>
                <a:spcPts val="0"/>
              </a:spcAft>
              <a:buClr>
                <a:schemeClr val="accent3"/>
              </a:buClr>
              <a:buFont typeface="Noto Sans Symbols"/>
              <a:buNone/>
            </a:pPr>
            <a:r>
              <a:rPr b="1" i="1" lang="en-US" sz="4800" u="none" cap="none" strike="noStrike">
                <a:solidFill>
                  <a:schemeClr val="accent3"/>
                </a:solidFill>
                <a:latin typeface="Questrial"/>
                <a:ea typeface="Questrial"/>
                <a:cs typeface="Questrial"/>
                <a:sym typeface="Questrial"/>
              </a:rPr>
              <a:t>ALWAYS BEGIN WITH THIS CHART TO DETERMINE IF A PERSON QUALIFIES AS A DEPENDENT</a:t>
            </a:r>
            <a:endParaRPr/>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42" name="Google Shape;342;p4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Dependency Exemptions</a:t>
            </a:r>
            <a:endParaRPr/>
          </a:p>
        </p:txBody>
      </p:sp>
      <p:sp>
        <p:nvSpPr>
          <p:cNvPr id="349" name="Google Shape;349;p45"/>
          <p:cNvSpPr txBox="1"/>
          <p:nvPr>
            <p:ph idx="1" type="body"/>
          </p:nvPr>
        </p:nvSpPr>
        <p:spPr>
          <a:xfrm>
            <a:off x="609600" y="1261928"/>
            <a:ext cx="10972800" cy="492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800"/>
              </a:spcBef>
              <a:spcAft>
                <a:spcPts val="0"/>
              </a:spcAft>
              <a:buClr>
                <a:schemeClr val="dk1"/>
              </a:buClr>
              <a:buSzPts val="4000"/>
              <a:buFont typeface="Noto Sans Symbols"/>
              <a:buChar char="➢"/>
            </a:pPr>
            <a:r>
              <a:rPr lang="en-US"/>
              <a:t>Let’s look at the I/I form:</a:t>
            </a:r>
            <a:endParaRPr/>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50" name="Google Shape;350;p45"/>
          <p:cNvSpPr/>
          <p:nvPr/>
        </p:nvSpPr>
        <p:spPr>
          <a:xfrm>
            <a:off x="490950" y="4940350"/>
            <a:ext cx="11210100" cy="1836300"/>
          </a:xfrm>
          <a:prstGeom prst="rect">
            <a:avLst/>
          </a:prstGeom>
          <a:solidFill>
            <a:schemeClr val="accent1"/>
          </a:solidFill>
          <a:ln cap="flat" cmpd="sng" w="25400">
            <a:solidFill>
              <a:srgbClr val="B08420"/>
            </a:solidFill>
            <a:prstDash val="solid"/>
            <a:round/>
            <a:headEnd len="sm" w="sm" type="none"/>
            <a:tailEnd len="sm" w="sm" type="none"/>
          </a:ln>
        </p:spPr>
        <p:txBody>
          <a:bodyPr anchorCtr="0" anchor="t" bIns="45700" lIns="91425" spcFirstLastPara="1" rIns="91425" wrap="square" tIns="45700">
            <a:noAutofit/>
          </a:bodyPr>
          <a:lstStyle/>
          <a:p>
            <a:pPr indent="0" lvl="0" marL="114300" marR="0" rtl="0" algn="ctr">
              <a:spcBef>
                <a:spcPts val="0"/>
              </a:spcBef>
              <a:spcAft>
                <a:spcPts val="0"/>
              </a:spcAft>
              <a:buClr>
                <a:schemeClr val="lt1"/>
              </a:buClr>
              <a:buFont typeface="Questrial"/>
              <a:buNone/>
            </a:pPr>
            <a:r>
              <a:rPr b="1" lang="en-US" sz="4000">
                <a:solidFill>
                  <a:schemeClr val="lt1"/>
                </a:solidFill>
                <a:latin typeface="Questrial"/>
                <a:ea typeface="Questrial"/>
                <a:cs typeface="Questrial"/>
                <a:sym typeface="Questrial"/>
              </a:rPr>
              <a:t>As you go through the Pub 4012 and ask questions to determine exemptions, answer “Yes/No” in the shaded area.</a:t>
            </a:r>
            <a:endParaRPr/>
          </a:p>
        </p:txBody>
      </p:sp>
      <p:sp>
        <p:nvSpPr>
          <p:cNvPr id="351" name="Google Shape;351;p4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52" name="Google Shape;352;p45"/>
          <p:cNvPicPr preferRelativeResize="0"/>
          <p:nvPr/>
        </p:nvPicPr>
        <p:blipFill>
          <a:blip r:embed="rId3">
            <a:alphaModFix/>
          </a:blip>
          <a:stretch>
            <a:fillRect/>
          </a:stretch>
        </p:blipFill>
        <p:spPr>
          <a:xfrm>
            <a:off x="304800" y="2072300"/>
            <a:ext cx="11582399" cy="2713390"/>
          </a:xfrm>
          <a:prstGeom prst="rect">
            <a:avLst/>
          </a:prstGeom>
          <a:noFill/>
          <a:ln cap="flat" cmpd="sng" w="9525">
            <a:solidFill>
              <a:srgbClr val="54534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 calcmode="lin" valueType="num">
                                      <p:cBhvr additive="base">
                                        <p:cTn dur="500"/>
                                        <p:tgtEl>
                                          <p:spTgt spid="34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4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 calcmode="lin" valueType="num">
                                      <p:cBhvr additive="base">
                                        <p:cTn dur="500"/>
                                        <p:tgtEl>
                                          <p:spTgt spid="34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4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Qualifying Child or Qualifying Relative?</a:t>
            </a:r>
            <a:endParaRPr/>
          </a:p>
        </p:txBody>
      </p:sp>
      <p:sp>
        <p:nvSpPr>
          <p:cNvPr id="359" name="Google Shape;359;p4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no one else can claim the taxpayer or spouse as a dependent, you need to determine if the other people living in the house can be </a:t>
            </a:r>
            <a:r>
              <a:rPr b="1" i="0" lang="en-US" sz="4000" u="none" cap="none" strike="noStrike">
                <a:solidFill>
                  <a:schemeClr val="accent1"/>
                </a:solidFill>
                <a:latin typeface="Questrial"/>
                <a:ea typeface="Questrial"/>
                <a:cs typeface="Questrial"/>
                <a:sym typeface="Questrial"/>
              </a:rPr>
              <a:t>Qualifying Children, </a:t>
            </a:r>
            <a:r>
              <a:rPr b="0" i="0" lang="en-US" sz="4000" u="none" cap="none" strike="noStrike">
                <a:solidFill>
                  <a:schemeClr val="dk1"/>
                </a:solidFill>
                <a:latin typeface="Questrial"/>
                <a:ea typeface="Questrial"/>
                <a:cs typeface="Questrial"/>
                <a:sym typeface="Questrial"/>
              </a:rPr>
              <a:t>and if not see if they can be </a:t>
            </a:r>
            <a:r>
              <a:rPr b="1" i="0" lang="en-US" sz="4000" u="none" cap="none" strike="noStrike">
                <a:solidFill>
                  <a:schemeClr val="accent1"/>
                </a:solidFill>
                <a:latin typeface="Questrial"/>
                <a:ea typeface="Questrial"/>
                <a:cs typeface="Questrial"/>
                <a:sym typeface="Questrial"/>
              </a:rPr>
              <a:t>Qualifying Relatives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Remember: Each </a:t>
            </a:r>
            <a:r>
              <a:rPr lang="en-US"/>
              <a:t>exemption will result in possible tax benefits(Nonrefundable and Refundable Credits)</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60" name="Google Shape;360;p4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Note: Taxpayers with ITIN Cards</a:t>
            </a:r>
            <a:endParaRPr/>
          </a:p>
        </p:txBody>
      </p:sp>
      <p:sp>
        <p:nvSpPr>
          <p:cNvPr id="367" name="Google Shape;367;p4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1" i="0" lang="en-US" sz="4000" u="none" cap="none" strike="noStrike">
                <a:solidFill>
                  <a:schemeClr val="dk1"/>
                </a:solidFill>
                <a:latin typeface="Questrial"/>
                <a:ea typeface="Questrial"/>
                <a:cs typeface="Questrial"/>
                <a:sym typeface="Questrial"/>
              </a:rPr>
              <a:t>Remember: </a:t>
            </a:r>
            <a:r>
              <a:rPr b="0" i="0" lang="en-US" sz="4000" u="none" cap="none" strike="noStrike">
                <a:solidFill>
                  <a:schemeClr val="dk1"/>
                </a:solidFill>
                <a:latin typeface="Questrial"/>
                <a:ea typeface="Questrial"/>
                <a:cs typeface="Questrial"/>
                <a:sym typeface="Questrial"/>
              </a:rPr>
              <a:t>Taxpayers receive ITIN numbers if they are nonresidents but need to file a tax return and cannot obtain a SSN</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taxpayer lived in the United States all year and has an ITIN card, they will be considered a </a:t>
            </a:r>
            <a:r>
              <a:rPr b="1" i="0" lang="en-US" sz="4000" u="none" cap="none" strike="noStrike">
                <a:solidFill>
                  <a:srgbClr val="F2B52C"/>
                </a:solidFill>
                <a:latin typeface="Questrial"/>
                <a:ea typeface="Questrial"/>
                <a:cs typeface="Questrial"/>
                <a:sym typeface="Questrial"/>
              </a:rPr>
              <a:t>resident alien </a:t>
            </a:r>
            <a:r>
              <a:rPr b="0" i="0" lang="en-US" sz="4000" u="none" cap="none" strike="noStrike">
                <a:solidFill>
                  <a:schemeClr val="dk1"/>
                </a:solidFill>
                <a:latin typeface="Questrial"/>
                <a:ea typeface="Questrial"/>
                <a:cs typeface="Questrial"/>
                <a:sym typeface="Questrial"/>
              </a:rPr>
              <a:t>for tax purposes</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passes the citizenship test in this situation</a:t>
            </a:r>
            <a:endParaRPr/>
          </a:p>
        </p:txBody>
      </p:sp>
      <p:sp>
        <p:nvSpPr>
          <p:cNvPr id="368" name="Google Shape;368;p4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Resources</a:t>
            </a:r>
            <a:endParaRPr b="1" i="0" sz="4800" u="none" cap="none" strike="noStrike">
              <a:solidFill>
                <a:schemeClr val="dk2"/>
              </a:solidFill>
              <a:latin typeface="Questrial"/>
              <a:ea typeface="Questrial"/>
              <a:cs typeface="Questrial"/>
              <a:sym typeface="Questrial"/>
            </a:endParaRPr>
          </a:p>
        </p:txBody>
      </p:sp>
      <p:sp>
        <p:nvSpPr>
          <p:cNvPr id="74" name="Google Shape;74;p12"/>
          <p:cNvSpPr txBox="1"/>
          <p:nvPr>
            <p:ph idx="1" type="body"/>
          </p:nvPr>
        </p:nvSpPr>
        <p:spPr>
          <a:xfrm>
            <a:off x="609600" y="1121300"/>
            <a:ext cx="10972800" cy="4237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620"/>
              </a:spcBef>
              <a:spcAft>
                <a:spcPts val="0"/>
              </a:spcAft>
              <a:buNone/>
            </a:pPr>
            <a:r>
              <a:t/>
            </a:r>
            <a:endParaRPr sz="2900"/>
          </a:p>
          <a:p>
            <a:pPr indent="-355600" lvl="0" marL="342900" marR="0" rtl="0" algn="l">
              <a:lnSpc>
                <a:spcPct val="80000"/>
              </a:lnSpc>
              <a:spcBef>
                <a:spcPts val="620"/>
              </a:spcBef>
              <a:spcAft>
                <a:spcPts val="0"/>
              </a:spcAft>
              <a:buClr>
                <a:schemeClr val="dk1"/>
              </a:buClr>
              <a:buSzPts val="3300"/>
              <a:buFont typeface="Noto Sans Symbols"/>
              <a:buChar char="➢"/>
            </a:pPr>
            <a:r>
              <a:rPr b="0" i="0" lang="en-US" sz="3300" u="sng" cap="none" strike="noStrike">
                <a:solidFill>
                  <a:schemeClr val="hlink"/>
                </a:solidFill>
                <a:latin typeface="Questrial"/>
                <a:ea typeface="Questrial"/>
                <a:cs typeface="Questrial"/>
                <a:sym typeface="Questrial"/>
                <a:hlinkClick r:id="rId3"/>
              </a:rPr>
              <a:t>SaveFirst Training Summary Chart</a:t>
            </a:r>
            <a:endParaRPr b="0" i="0" sz="3300" u="none" cap="none" strike="noStrike">
              <a:solidFill>
                <a:srgbClr val="FF0000"/>
              </a:solidFill>
              <a:latin typeface="Questrial"/>
              <a:ea typeface="Questrial"/>
              <a:cs typeface="Questrial"/>
              <a:sym typeface="Questrial"/>
            </a:endParaRPr>
          </a:p>
          <a:p>
            <a:pPr indent="-298450" lvl="0" marL="342900" rtl="0" algn="l">
              <a:lnSpc>
                <a:spcPct val="80000"/>
              </a:lnSpc>
              <a:spcBef>
                <a:spcPts val="620"/>
              </a:spcBef>
              <a:spcAft>
                <a:spcPts val="0"/>
              </a:spcAft>
              <a:buClr>
                <a:schemeClr val="dk1"/>
              </a:buClr>
              <a:buSzPts val="3300"/>
              <a:buFont typeface="Noto Sans Symbols"/>
              <a:buChar char="➢"/>
            </a:pPr>
            <a:r>
              <a:rPr lang="en-US" sz="3300" u="sng">
                <a:solidFill>
                  <a:schemeClr val="hlink"/>
                </a:solidFill>
                <a:hlinkClick r:id="rId4"/>
              </a:rPr>
              <a:t>SaveFirst Training Scope of Service Chart</a:t>
            </a:r>
            <a:endParaRPr sz="3300"/>
          </a:p>
          <a:p>
            <a:pPr indent="-298450" lvl="0" marL="342900" rtl="0" algn="l">
              <a:lnSpc>
                <a:spcPct val="80000"/>
              </a:lnSpc>
              <a:spcBef>
                <a:spcPts val="620"/>
              </a:spcBef>
              <a:spcAft>
                <a:spcPts val="0"/>
              </a:spcAft>
              <a:buClr>
                <a:schemeClr val="dk1"/>
              </a:buClr>
              <a:buSzPts val="3300"/>
              <a:buFont typeface="Noto Sans Symbols"/>
              <a:buChar char="➢"/>
            </a:pPr>
            <a:r>
              <a:rPr b="0" i="0" lang="en-US" sz="3300" u="sng" cap="none" strike="noStrike">
                <a:solidFill>
                  <a:schemeClr val="hlink"/>
                </a:solidFill>
                <a:latin typeface="Questrial"/>
                <a:ea typeface="Questrial"/>
                <a:cs typeface="Questrial"/>
                <a:sym typeface="Questrial"/>
                <a:hlinkClick r:id="rId5"/>
              </a:rPr>
              <a:t>SaveFirst Training </a:t>
            </a:r>
            <a:r>
              <a:rPr lang="en-US" sz="3300" u="sng">
                <a:solidFill>
                  <a:schemeClr val="hlink"/>
                </a:solidFill>
                <a:hlinkClick r:id="rId6"/>
              </a:rPr>
              <a:t>TaxSlayer</a:t>
            </a:r>
            <a:r>
              <a:rPr b="0" i="0" lang="en-US" sz="3300" u="sng" cap="none" strike="noStrike">
                <a:solidFill>
                  <a:schemeClr val="hlink"/>
                </a:solidFill>
                <a:latin typeface="Questrial"/>
                <a:ea typeface="Questrial"/>
                <a:cs typeface="Questrial"/>
                <a:sym typeface="Questrial"/>
                <a:hlinkClick r:id="rId7"/>
              </a:rPr>
              <a:t> Exercise</a:t>
            </a:r>
            <a:endParaRPr sz="3300">
              <a:solidFill>
                <a:srgbClr val="FF0000"/>
              </a:solidFill>
            </a:endParaRPr>
          </a:p>
          <a:p>
            <a:pPr indent="-298450" lvl="0" marL="342900" rtl="0" algn="l">
              <a:lnSpc>
                <a:spcPct val="80000"/>
              </a:lnSpc>
              <a:spcBef>
                <a:spcPts val="620"/>
              </a:spcBef>
              <a:spcAft>
                <a:spcPts val="0"/>
              </a:spcAft>
              <a:buClr>
                <a:schemeClr val="dk1"/>
              </a:buClr>
              <a:buSzPts val="3300"/>
              <a:buFont typeface="Noto Sans Symbols"/>
              <a:buChar char="➢"/>
            </a:pPr>
            <a:r>
              <a:rPr lang="en-US" sz="3300" u="sng">
                <a:solidFill>
                  <a:schemeClr val="hlink"/>
                </a:solidFill>
                <a:hlinkClick r:id="rId8"/>
              </a:rPr>
              <a:t>Pub 4012 Selections</a:t>
            </a:r>
            <a:endParaRPr sz="3300">
              <a:solidFill>
                <a:srgbClr val="FF0000"/>
              </a:solidFill>
            </a:endParaRPr>
          </a:p>
          <a:p>
            <a:pPr indent="-355600" lvl="0" marL="342900" marR="0" rtl="0" algn="l">
              <a:lnSpc>
                <a:spcPct val="80000"/>
              </a:lnSpc>
              <a:spcBef>
                <a:spcPts val="620"/>
              </a:spcBef>
              <a:spcAft>
                <a:spcPts val="0"/>
              </a:spcAft>
              <a:buClr>
                <a:schemeClr val="dk1"/>
              </a:buClr>
              <a:buSzPts val="3300"/>
              <a:buFont typeface="Noto Sans Symbols"/>
              <a:buChar char="➢"/>
            </a:pPr>
            <a:r>
              <a:rPr lang="en-US" sz="3300" u="sng">
                <a:solidFill>
                  <a:schemeClr val="hlink"/>
                </a:solidFill>
                <a:hlinkClick r:id="rId9"/>
              </a:rPr>
              <a:t>impactamerica.com/taxprep</a:t>
            </a:r>
            <a:endParaRPr sz="3300"/>
          </a:p>
          <a:p>
            <a:pPr indent="-355600" lvl="0" marL="342900" marR="0" rtl="0" algn="l">
              <a:lnSpc>
                <a:spcPct val="80000"/>
              </a:lnSpc>
              <a:spcBef>
                <a:spcPts val="620"/>
              </a:spcBef>
              <a:spcAft>
                <a:spcPts val="0"/>
              </a:spcAft>
              <a:buClr>
                <a:schemeClr val="dk1"/>
              </a:buClr>
              <a:buSzPts val="3300"/>
              <a:buFont typeface="Noto Sans Symbols"/>
              <a:buChar char="➢"/>
            </a:pPr>
            <a:r>
              <a:rPr b="0" i="0" lang="en-US" sz="3300" u="none" cap="none" strike="noStrike">
                <a:solidFill>
                  <a:schemeClr val="dk1"/>
                </a:solidFill>
                <a:latin typeface="Questrial"/>
                <a:ea typeface="Questrial"/>
                <a:cs typeface="Questrial"/>
                <a:sym typeface="Questrial"/>
              </a:rPr>
              <a:t>Impact America Staff</a:t>
            </a:r>
            <a:endParaRPr sz="3300"/>
          </a:p>
        </p:txBody>
      </p:sp>
      <p:sp>
        <p:nvSpPr>
          <p:cNvPr id="75" name="Google Shape;75;p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“Permanently and Totally Disabled”</a:t>
            </a:r>
            <a:endParaRPr/>
          </a:p>
        </p:txBody>
      </p:sp>
      <p:sp>
        <p:nvSpPr>
          <p:cNvPr id="374" name="Google Shape;374;p48"/>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person is considered permanently and totally disabled if he or she cannot engage in any substantial gainful activity because of a physical or mental condition, AND</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doctor determines the condition has lasted or can be expected to last continuously for at least a year or can lead to death</a:t>
            </a:r>
            <a:endParaRPr/>
          </a:p>
        </p:txBody>
      </p:sp>
      <p:sp>
        <p:nvSpPr>
          <p:cNvPr id="375" name="Google Shape;375;p4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“Temporary Absences”</a:t>
            </a:r>
            <a:endParaRPr/>
          </a:p>
        </p:txBody>
      </p:sp>
      <p:sp>
        <p:nvSpPr>
          <p:cNvPr id="382" name="Google Shape;382;p4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child is considered to have lived with you during periods of time when one of you, or both are temporarily absent due to illness, education, business, vacation, military service, or detention in a juvenile facility</a:t>
            </a:r>
            <a:endParaRPr/>
          </a:p>
          <a:p>
            <a:pPr indent="-342900" lvl="0" marL="3429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83" name="Google Shape;383;p4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0"/>
          <p:cNvSpPr txBox="1"/>
          <p:nvPr>
            <p:ph type="title"/>
          </p:nvPr>
        </p:nvSpPr>
        <p:spPr>
          <a:xfrm>
            <a:off x="609600" y="-111737"/>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Dependency Exemptions</a:t>
            </a:r>
            <a:endParaRPr/>
          </a:p>
        </p:txBody>
      </p:sp>
      <p:sp>
        <p:nvSpPr>
          <p:cNvPr id="390" name="Google Shape;390;p50"/>
          <p:cNvSpPr txBox="1"/>
          <p:nvPr>
            <p:ph idx="1" type="body"/>
          </p:nvPr>
        </p:nvSpPr>
        <p:spPr>
          <a:xfrm>
            <a:off x="609600" y="721778"/>
            <a:ext cx="10972800" cy="49224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90000"/>
              </a:lnSpc>
              <a:spcBef>
                <a:spcPts val="800"/>
              </a:spcBef>
              <a:spcAft>
                <a:spcPts val="0"/>
              </a:spcAft>
              <a:buClr>
                <a:schemeClr val="dk1"/>
              </a:buClr>
              <a:buSzPts val="3600"/>
              <a:buFont typeface="Noto Sans Symbols"/>
              <a:buChar char="➢"/>
            </a:pPr>
            <a:r>
              <a:rPr lang="en-US" sz="3600"/>
              <a:t>When you have asked all of the Pub 4012 questions, the entire section should now be filled out correctly. Don’t forget to change any part the taxpayer may have originally entered incorrectly.</a:t>
            </a:r>
            <a:endParaRPr sz="3600"/>
          </a:p>
          <a:p>
            <a:pPr indent="-88900" lvl="0" marL="342900" marR="0" rtl="0" algn="l">
              <a:lnSpc>
                <a:spcPct val="90000"/>
              </a:lnSpc>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391" name="Google Shape;391;p5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92" name="Google Shape;392;p50"/>
          <p:cNvPicPr preferRelativeResize="0"/>
          <p:nvPr/>
        </p:nvPicPr>
        <p:blipFill>
          <a:blip r:embed="rId3">
            <a:alphaModFix/>
          </a:blip>
          <a:stretch>
            <a:fillRect/>
          </a:stretch>
        </p:blipFill>
        <p:spPr>
          <a:xfrm>
            <a:off x="304800" y="3736225"/>
            <a:ext cx="11582399" cy="2713390"/>
          </a:xfrm>
          <a:prstGeom prst="rect">
            <a:avLst/>
          </a:prstGeom>
          <a:noFill/>
          <a:ln cap="flat" cmpd="sng" w="9525">
            <a:solidFill>
              <a:srgbClr val="54534A"/>
            </a:solidFill>
            <a:prstDash val="solid"/>
            <a:round/>
            <a:headEnd len="sm" w="sm" type="none"/>
            <a:tailEnd len="sm" w="sm" type="none"/>
          </a:ln>
        </p:spPr>
      </p:pic>
      <p:sp>
        <p:nvSpPr>
          <p:cNvPr id="393" name="Google Shape;393;p50"/>
          <p:cNvSpPr txBox="1"/>
          <p:nvPr/>
        </p:nvSpPr>
        <p:spPr>
          <a:xfrm>
            <a:off x="532925" y="5447975"/>
            <a:ext cx="1809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Tommy Taxpayer</a:t>
            </a:r>
            <a:endParaRPr sz="1100"/>
          </a:p>
        </p:txBody>
      </p:sp>
      <p:sp>
        <p:nvSpPr>
          <p:cNvPr id="394" name="Google Shape;394;p50"/>
          <p:cNvSpPr txBox="1"/>
          <p:nvPr/>
        </p:nvSpPr>
        <p:spPr>
          <a:xfrm>
            <a:off x="2424350" y="5447975"/>
            <a:ext cx="1809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05/05/2010</a:t>
            </a:r>
            <a:endParaRPr sz="1100"/>
          </a:p>
        </p:txBody>
      </p:sp>
      <p:sp>
        <p:nvSpPr>
          <p:cNvPr id="395" name="Google Shape;395;p50"/>
          <p:cNvSpPr txBox="1"/>
          <p:nvPr/>
        </p:nvSpPr>
        <p:spPr>
          <a:xfrm>
            <a:off x="3404175" y="5447975"/>
            <a:ext cx="1809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son</a:t>
            </a:r>
            <a:endParaRPr sz="1100"/>
          </a:p>
        </p:txBody>
      </p:sp>
      <p:sp>
        <p:nvSpPr>
          <p:cNvPr id="396" name="Google Shape;396;p50"/>
          <p:cNvSpPr txBox="1"/>
          <p:nvPr/>
        </p:nvSpPr>
        <p:spPr>
          <a:xfrm>
            <a:off x="4145600" y="5447975"/>
            <a:ext cx="1809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12</a:t>
            </a:r>
            <a:endParaRPr sz="1100"/>
          </a:p>
        </p:txBody>
      </p:sp>
      <p:sp>
        <p:nvSpPr>
          <p:cNvPr id="397" name="Google Shape;397;p50"/>
          <p:cNvSpPr txBox="1"/>
          <p:nvPr/>
        </p:nvSpPr>
        <p:spPr>
          <a:xfrm>
            <a:off x="4844950" y="544797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yes</a:t>
            </a:r>
            <a:endParaRPr sz="1100"/>
          </a:p>
        </p:txBody>
      </p:sp>
      <p:sp>
        <p:nvSpPr>
          <p:cNvPr id="398" name="Google Shape;398;p50"/>
          <p:cNvSpPr txBox="1"/>
          <p:nvPr/>
        </p:nvSpPr>
        <p:spPr>
          <a:xfrm>
            <a:off x="5454550" y="544797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yes</a:t>
            </a:r>
            <a:endParaRPr sz="1100"/>
          </a:p>
        </p:txBody>
      </p:sp>
      <p:sp>
        <p:nvSpPr>
          <p:cNvPr id="399" name="Google Shape;399;p50"/>
          <p:cNvSpPr txBox="1"/>
          <p:nvPr/>
        </p:nvSpPr>
        <p:spPr>
          <a:xfrm>
            <a:off x="7207150" y="544797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no</a:t>
            </a:r>
            <a:endParaRPr sz="1100"/>
          </a:p>
        </p:txBody>
      </p:sp>
      <p:sp>
        <p:nvSpPr>
          <p:cNvPr id="400" name="Google Shape;400;p50"/>
          <p:cNvSpPr txBox="1"/>
          <p:nvPr/>
        </p:nvSpPr>
        <p:spPr>
          <a:xfrm>
            <a:off x="6673750" y="544797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yes</a:t>
            </a:r>
            <a:endParaRPr sz="1100"/>
          </a:p>
        </p:txBody>
      </p:sp>
      <p:sp>
        <p:nvSpPr>
          <p:cNvPr id="401" name="Google Shape;401;p50"/>
          <p:cNvSpPr txBox="1"/>
          <p:nvPr/>
        </p:nvSpPr>
        <p:spPr>
          <a:xfrm>
            <a:off x="6064150" y="5447975"/>
            <a:ext cx="6096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single</a:t>
            </a:r>
            <a:endParaRPr sz="1100"/>
          </a:p>
        </p:txBody>
      </p:sp>
      <p:cxnSp>
        <p:nvCxnSpPr>
          <p:cNvPr id="402" name="Google Shape;402;p50"/>
          <p:cNvCxnSpPr/>
          <p:nvPr/>
        </p:nvCxnSpPr>
        <p:spPr>
          <a:xfrm flipH="1" rot="10800000">
            <a:off x="6682750" y="5624975"/>
            <a:ext cx="438300" cy="19200"/>
          </a:xfrm>
          <a:prstGeom prst="straightConnector1">
            <a:avLst/>
          </a:prstGeom>
          <a:noFill/>
          <a:ln cap="flat" cmpd="sng" w="9525">
            <a:solidFill>
              <a:srgbClr val="FF0000"/>
            </a:solidFill>
            <a:prstDash val="solid"/>
            <a:round/>
            <a:headEnd len="med" w="med" type="none"/>
            <a:tailEnd len="med" w="med" type="none"/>
          </a:ln>
        </p:spPr>
      </p:cxnSp>
      <p:sp>
        <p:nvSpPr>
          <p:cNvPr id="403" name="Google Shape;403;p50"/>
          <p:cNvSpPr txBox="1"/>
          <p:nvPr/>
        </p:nvSpPr>
        <p:spPr>
          <a:xfrm rot="-1651514">
            <a:off x="6802465" y="5295631"/>
            <a:ext cx="456356" cy="19617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no</a:t>
            </a:r>
            <a:endParaRPr sz="1100">
              <a:solidFill>
                <a:srgbClr val="FF0000"/>
              </a:solidFill>
              <a:latin typeface="Pacifico"/>
              <a:ea typeface="Pacifico"/>
              <a:cs typeface="Pacifico"/>
              <a:sym typeface="Pacifico"/>
            </a:endParaRPr>
          </a:p>
        </p:txBody>
      </p:sp>
      <p:sp>
        <p:nvSpPr>
          <p:cNvPr id="404" name="Google Shape;404;p50"/>
          <p:cNvSpPr txBox="1"/>
          <p:nvPr/>
        </p:nvSpPr>
        <p:spPr>
          <a:xfrm rot="-2260">
            <a:off x="8031190" y="544798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no</a:t>
            </a:r>
            <a:endParaRPr sz="1100">
              <a:solidFill>
                <a:srgbClr val="FF0000"/>
              </a:solidFill>
              <a:latin typeface="Pacifico"/>
              <a:ea typeface="Pacifico"/>
              <a:cs typeface="Pacifico"/>
              <a:sym typeface="Pacifico"/>
            </a:endParaRPr>
          </a:p>
        </p:txBody>
      </p:sp>
      <p:sp>
        <p:nvSpPr>
          <p:cNvPr id="405" name="Google Shape;405;p50"/>
          <p:cNvSpPr txBox="1"/>
          <p:nvPr/>
        </p:nvSpPr>
        <p:spPr>
          <a:xfrm rot="-2260">
            <a:off x="8760040" y="544798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no</a:t>
            </a:r>
            <a:endParaRPr sz="1100">
              <a:solidFill>
                <a:srgbClr val="FF0000"/>
              </a:solidFill>
              <a:latin typeface="Pacifico"/>
              <a:ea typeface="Pacifico"/>
              <a:cs typeface="Pacifico"/>
              <a:sym typeface="Pacifico"/>
            </a:endParaRPr>
          </a:p>
        </p:txBody>
      </p:sp>
      <p:sp>
        <p:nvSpPr>
          <p:cNvPr id="406" name="Google Shape;406;p50"/>
          <p:cNvSpPr txBox="1"/>
          <p:nvPr/>
        </p:nvSpPr>
        <p:spPr>
          <a:xfrm rot="-2260">
            <a:off x="9488890" y="544798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yes</a:t>
            </a:r>
            <a:endParaRPr sz="1100">
              <a:solidFill>
                <a:srgbClr val="FF0000"/>
              </a:solidFill>
              <a:latin typeface="Pacifico"/>
              <a:ea typeface="Pacifico"/>
              <a:cs typeface="Pacifico"/>
              <a:sym typeface="Pacifico"/>
            </a:endParaRPr>
          </a:p>
        </p:txBody>
      </p:sp>
      <p:sp>
        <p:nvSpPr>
          <p:cNvPr id="407" name="Google Shape;407;p50"/>
          <p:cNvSpPr txBox="1"/>
          <p:nvPr/>
        </p:nvSpPr>
        <p:spPr>
          <a:xfrm rot="-2260">
            <a:off x="10217740" y="544798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yes</a:t>
            </a:r>
            <a:endParaRPr sz="1100">
              <a:solidFill>
                <a:srgbClr val="FF0000"/>
              </a:solidFill>
              <a:latin typeface="Pacifico"/>
              <a:ea typeface="Pacifico"/>
              <a:cs typeface="Pacifico"/>
              <a:sym typeface="Pacifico"/>
            </a:endParaRPr>
          </a:p>
        </p:txBody>
      </p:sp>
      <p:sp>
        <p:nvSpPr>
          <p:cNvPr id="408" name="Google Shape;408;p50"/>
          <p:cNvSpPr txBox="1"/>
          <p:nvPr/>
        </p:nvSpPr>
        <p:spPr>
          <a:xfrm rot="-2260">
            <a:off x="11017840" y="5447985"/>
            <a:ext cx="4563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0000"/>
                </a:solidFill>
                <a:latin typeface="Pacifico"/>
                <a:ea typeface="Pacifico"/>
                <a:cs typeface="Pacifico"/>
                <a:sym typeface="Pacifico"/>
              </a:rPr>
              <a:t>yes</a:t>
            </a:r>
            <a:endParaRPr sz="1100">
              <a:solidFill>
                <a:srgbClr val="FF0000"/>
              </a:solidFill>
              <a:latin typeface="Pacifico"/>
              <a:ea typeface="Pacifico"/>
              <a:cs typeface="Pacifico"/>
              <a:sym typeface="Pacific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 calcmode="lin" valueType="num">
                                      <p:cBhvr additive="base">
                                        <p:cTn dur="500"/>
                                        <p:tgtEl>
                                          <p:spTgt spid="39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 calcmode="lin" valueType="num">
                                      <p:cBhvr additive="base">
                                        <p:cTn dur="500"/>
                                        <p:tgtEl>
                                          <p:spTgt spid="39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9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b="1" i="0" sz="4800" u="none" cap="none" strike="noStrike">
              <a:solidFill>
                <a:schemeClr val="dk2"/>
              </a:solidFill>
              <a:latin typeface="Questrial"/>
              <a:ea typeface="Questrial"/>
              <a:cs typeface="Questrial"/>
              <a:sym typeface="Questrial"/>
            </a:endParaRPr>
          </a:p>
        </p:txBody>
      </p:sp>
      <p:sp>
        <p:nvSpPr>
          <p:cNvPr id="414" name="Google Shape;414;p51"/>
          <p:cNvSpPr txBox="1"/>
          <p:nvPr>
            <p:ph idx="1" type="body"/>
          </p:nvPr>
        </p:nvSpPr>
        <p:spPr>
          <a:xfrm>
            <a:off x="609600" y="1600203"/>
            <a:ext cx="10972800" cy="22257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TRUE or FALSE: </a:t>
            </a:r>
            <a:endParaRPr/>
          </a:p>
          <a:p>
            <a:pPr indent="-342900" lvl="0" marL="342900" marR="0" rtl="0" algn="ctr">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Every taxpayer can claim a personal exemption for </a:t>
            </a:r>
            <a:r>
              <a:rPr b="1" lang="en-US"/>
              <a:t>themself</a:t>
            </a:r>
            <a:r>
              <a:rPr b="1" i="0" lang="en-US" sz="4000" u="none" cap="none" strike="noStrike">
                <a:solidFill>
                  <a:schemeClr val="dk1"/>
                </a:solidFill>
                <a:latin typeface="Questrial"/>
                <a:ea typeface="Questrial"/>
                <a:cs typeface="Questrial"/>
                <a:sym typeface="Questrial"/>
              </a:rPr>
              <a:t>.</a:t>
            </a:r>
            <a:endParaRPr/>
          </a:p>
        </p:txBody>
      </p:sp>
      <p:sp>
        <p:nvSpPr>
          <p:cNvPr id="415" name="Google Shape;415;p5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2"/>
          <p:cNvSpPr txBox="1"/>
          <p:nvPr>
            <p:ph idx="4294967295" type="title"/>
          </p:nvPr>
        </p:nvSpPr>
        <p:spPr>
          <a:xfrm>
            <a:off x="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a:p>
        </p:txBody>
      </p:sp>
      <p:sp>
        <p:nvSpPr>
          <p:cNvPr id="421" name="Google Shape;421;p52"/>
          <p:cNvSpPr txBox="1"/>
          <p:nvPr>
            <p:ph idx="4294967295" type="body"/>
          </p:nvPr>
        </p:nvSpPr>
        <p:spPr>
          <a:xfrm>
            <a:off x="596348" y="1639956"/>
            <a:ext cx="10972800" cy="2730600"/>
          </a:xfrm>
          <a:prstGeom prst="rect">
            <a:avLst/>
          </a:prstGeom>
          <a:gradFill>
            <a:gsLst>
              <a:gs pos="0">
                <a:srgbClr val="FFE57F"/>
              </a:gs>
              <a:gs pos="35000">
                <a:srgbClr val="FFEBA5"/>
              </a:gs>
              <a:gs pos="100000">
                <a:srgbClr val="FFF8D9"/>
              </a:gs>
            </a:gsLst>
            <a:lin ang="16200038" scaled="0"/>
          </a:gradFill>
          <a:ln cap="flat" cmpd="sng" w="9525">
            <a:solidFill>
              <a:srgbClr val="CA8F0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FALSE  </a:t>
            </a:r>
            <a:endParaRPr/>
          </a:p>
          <a:p>
            <a:pPr indent="-342900" lvl="0" marL="342900" marR="0" rtl="0" algn="ctr">
              <a:lnSpc>
                <a:spcPct val="9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taxpayer who can be claimed as a dependent by someone else CANNOT claim an exemption for </a:t>
            </a:r>
            <a:r>
              <a:rPr b="1" lang="en-US">
                <a:solidFill>
                  <a:srgbClr val="CA8F0C"/>
                </a:solidFill>
              </a:rPr>
              <a:t>themself</a:t>
            </a:r>
            <a:r>
              <a:rPr b="1" i="0" lang="en-US" sz="4000" u="none" cap="none" strike="noStrike">
                <a:solidFill>
                  <a:srgbClr val="CA8F0C"/>
                </a:solidFill>
                <a:latin typeface="Questrial"/>
                <a:ea typeface="Questrial"/>
                <a:cs typeface="Questrial"/>
                <a:sym typeface="Questrial"/>
              </a:rPr>
              <a:t>.</a:t>
            </a:r>
            <a:endParaRPr/>
          </a:p>
        </p:txBody>
      </p:sp>
      <p:sp>
        <p:nvSpPr>
          <p:cNvPr id="422" name="Google Shape;422;p52"/>
          <p:cNvSpPr/>
          <p:nvPr>
            <p:ph idx="12" type="sldNum"/>
          </p:nvPr>
        </p:nvSpPr>
        <p:spPr>
          <a:xfrm>
            <a:off x="11375717" y="5648960"/>
            <a:ext cx="731400" cy="396300"/>
          </a:xfrm>
          <a:prstGeom prst="bracketPair">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b="1" i="0" sz="4800" u="none" cap="none" strike="noStrike">
              <a:solidFill>
                <a:schemeClr val="dk2"/>
              </a:solidFill>
              <a:latin typeface="Questrial"/>
              <a:ea typeface="Questrial"/>
              <a:cs typeface="Questrial"/>
              <a:sym typeface="Questrial"/>
            </a:endParaRPr>
          </a:p>
        </p:txBody>
      </p:sp>
      <p:sp>
        <p:nvSpPr>
          <p:cNvPr id="429" name="Google Shape;429;p53"/>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Rebecca is unmarried with one child, Colin.  Colin is 8 years old and lives full time with his mother, who provides all of his support.  He is a U.S. citizen, and no other adults live in their household.  Can Rebecca claim Colin as a dependent?</a:t>
            </a:r>
            <a:endParaRPr/>
          </a:p>
          <a:p>
            <a:pPr indent="-342900" lvl="0" marL="342900" marR="0" rtl="0" algn="ctr">
              <a:spcBef>
                <a:spcPts val="800"/>
              </a:spcBef>
              <a:spcAft>
                <a:spcPts val="0"/>
              </a:spcAft>
              <a:buClr>
                <a:srgbClr val="000000"/>
              </a:buClr>
              <a:buFont typeface="Noto Sans Symbols"/>
              <a:buNone/>
            </a:pPr>
            <a:r>
              <a:rPr b="1" i="1" lang="en-US" sz="4000" u="none" cap="none" strike="noStrike">
                <a:solidFill>
                  <a:schemeClr val="dk1"/>
                </a:solidFill>
                <a:latin typeface="Questrial"/>
                <a:ea typeface="Questrial"/>
                <a:cs typeface="Questrial"/>
                <a:sym typeface="Questrial"/>
              </a:rPr>
              <a:t>Use the Publication 4012</a:t>
            </a:r>
            <a:endParaRPr/>
          </a:p>
        </p:txBody>
      </p:sp>
      <p:sp>
        <p:nvSpPr>
          <p:cNvPr id="430" name="Google Shape;430;p5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b="1" i="0" sz="4800" u="none" cap="none" strike="noStrike">
              <a:solidFill>
                <a:schemeClr val="dk2"/>
              </a:solidFill>
              <a:latin typeface="Questrial"/>
              <a:ea typeface="Questrial"/>
              <a:cs typeface="Questrial"/>
              <a:sym typeface="Questrial"/>
            </a:endParaRPr>
          </a:p>
        </p:txBody>
      </p:sp>
      <p:sp>
        <p:nvSpPr>
          <p:cNvPr id="436" name="Google Shape;436;p54"/>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a:t>
            </a:r>
            <a:endParaRPr/>
          </a:p>
          <a:p>
            <a:pPr indent="-342900" lvl="0" marL="34290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Colin meets all the requirements to be claimed as a qualifying child.</a:t>
            </a:r>
            <a:endParaRPr/>
          </a:p>
        </p:txBody>
      </p:sp>
      <p:sp>
        <p:nvSpPr>
          <p:cNvPr id="437" name="Google Shape;437;p5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5"/>
          <p:cNvSpPr txBox="1"/>
          <p:nvPr>
            <p:ph idx="4294967295" type="title"/>
          </p:nvPr>
        </p:nvSpPr>
        <p:spPr>
          <a:xfrm>
            <a:off x="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444" name="Google Shape;444;p55"/>
          <p:cNvSpPr txBox="1"/>
          <p:nvPr>
            <p:ph idx="4294967295" type="body"/>
          </p:nvPr>
        </p:nvSpPr>
        <p:spPr>
          <a:xfrm>
            <a:off x="556591" y="1600200"/>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Paul is a U.S. citizen who is 26 years old, permanently disabled, unmarried, did not pay for more than half of his support and lived with his parents for the entire year.</a:t>
            </a:r>
            <a:endParaRPr/>
          </a:p>
          <a:p>
            <a:pPr indent="-342900" lvl="0" marL="342900" marR="0" rtl="0" algn="ctr">
              <a:lnSpc>
                <a:spcPct val="90000"/>
              </a:lnSpc>
              <a:spcBef>
                <a:spcPts val="800"/>
              </a:spcBef>
              <a:spcAft>
                <a:spcPts val="0"/>
              </a:spcAft>
              <a:buClr>
                <a:schemeClr val="dk1"/>
              </a:buClr>
              <a:buFont typeface="Noto Sans Symbols"/>
              <a:buNone/>
            </a:pPr>
            <a:r>
              <a:t/>
            </a:r>
            <a:endParaRPr b="1" i="0" sz="4000" u="none" cap="none" strike="noStrike">
              <a:solidFill>
                <a:schemeClr val="dk1"/>
              </a:solidFill>
              <a:latin typeface="Questrial"/>
              <a:ea typeface="Questrial"/>
              <a:cs typeface="Questrial"/>
              <a:sym typeface="Questrial"/>
            </a:endParaRPr>
          </a:p>
          <a:p>
            <a:pPr indent="-342900" lvl="0" marL="342900" marR="0" rtl="0" algn="ctr">
              <a:lnSpc>
                <a:spcPct val="90000"/>
              </a:lnSpc>
              <a:spcBef>
                <a:spcPts val="800"/>
              </a:spcBef>
              <a:spcAft>
                <a:spcPts val="0"/>
              </a:spcAft>
              <a:buClr>
                <a:schemeClr val="dk1"/>
              </a:buClr>
              <a:buFont typeface="Noto Sans Symbols"/>
              <a:buNone/>
            </a:pPr>
            <a:r>
              <a:rPr b="1" i="0" lang="en-US" sz="4000" u="none" cap="none" strike="noStrike">
                <a:solidFill>
                  <a:schemeClr val="dk1"/>
                </a:solidFill>
                <a:latin typeface="Questrial"/>
                <a:ea typeface="Questrial"/>
                <a:cs typeface="Questrial"/>
                <a:sym typeface="Questrial"/>
              </a:rPr>
              <a:t>Can Paul be claimed as a dependent by his parents?</a:t>
            </a:r>
            <a:endParaRPr b="1" i="0" sz="4000" u="none" cap="none" strike="noStrike">
              <a:solidFill>
                <a:srgbClr val="FFFFFF"/>
              </a:solidFill>
              <a:latin typeface="Questrial"/>
              <a:ea typeface="Questrial"/>
              <a:cs typeface="Questrial"/>
              <a:sym typeface="Questrial"/>
            </a:endParaRPr>
          </a:p>
        </p:txBody>
      </p:sp>
      <p:sp>
        <p:nvSpPr>
          <p:cNvPr id="445" name="Google Shape;445;p55"/>
          <p:cNvSpPr/>
          <p:nvPr>
            <p:ph idx="12" type="sldNum"/>
          </p:nvPr>
        </p:nvSpPr>
        <p:spPr>
          <a:xfrm>
            <a:off x="11375717" y="5648960"/>
            <a:ext cx="731400" cy="396300"/>
          </a:xfrm>
          <a:prstGeom prst="bracketPair">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a:p>
        </p:txBody>
      </p:sp>
      <p:sp>
        <p:nvSpPr>
          <p:cNvPr id="451" name="Google Shape;451;p56"/>
          <p:cNvSpPr txBox="1"/>
          <p:nvPr>
            <p:ph idx="1" type="body"/>
          </p:nvPr>
        </p:nvSpPr>
        <p:spPr>
          <a:xfrm>
            <a:off x="609600" y="1600203"/>
            <a:ext cx="10972800" cy="21054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a:t>
            </a:r>
            <a:endParaRPr/>
          </a:p>
          <a:p>
            <a:pPr indent="-342900" lvl="0" marL="34290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Paul meets all the requirements to be claimed      as a qualifying child.</a:t>
            </a:r>
            <a:endParaRPr/>
          </a:p>
        </p:txBody>
      </p:sp>
      <p:sp>
        <p:nvSpPr>
          <p:cNvPr id="452" name="Google Shape;452;p5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What if the parents live apart?</a:t>
            </a:r>
            <a:endParaRPr/>
          </a:p>
        </p:txBody>
      </p:sp>
      <p:sp>
        <p:nvSpPr>
          <p:cNvPr id="459" name="Google Shape;459;p5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1" i="1" lang="en-US" sz="4000" u="sng" cap="none" strike="noStrike">
                <a:solidFill>
                  <a:schemeClr val="dk1"/>
                </a:solidFill>
                <a:latin typeface="Questrial"/>
                <a:ea typeface="Questrial"/>
                <a:cs typeface="Questrial"/>
                <a:sym typeface="Questrial"/>
              </a:rPr>
              <a:t>custodial</a:t>
            </a:r>
            <a:r>
              <a:rPr b="0" i="0" lang="en-US" sz="4000" u="none" cap="none" strike="noStrike">
                <a:solidFill>
                  <a:schemeClr val="dk1"/>
                </a:solidFill>
                <a:latin typeface="Questrial"/>
                <a:ea typeface="Questrial"/>
                <a:cs typeface="Questrial"/>
                <a:sym typeface="Questrial"/>
              </a:rPr>
              <a:t> parent generally claims the dependency exemption for his/her child</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 </a:t>
            </a:r>
            <a:r>
              <a:rPr b="1" i="1" lang="en-US" sz="4000" u="sng" cap="none" strike="noStrike">
                <a:solidFill>
                  <a:schemeClr val="dk1"/>
                </a:solidFill>
                <a:latin typeface="Questrial"/>
                <a:ea typeface="Questrial"/>
                <a:cs typeface="Questrial"/>
                <a:sym typeface="Questrial"/>
              </a:rPr>
              <a:t>noncustodial</a:t>
            </a:r>
            <a:r>
              <a:rPr b="1" i="0" lang="en-US" sz="4000" u="none" cap="none" strike="noStrike">
                <a:solidFill>
                  <a:schemeClr val="dk1"/>
                </a:solidFill>
                <a:latin typeface="Questrial"/>
                <a:ea typeface="Questrial"/>
                <a:cs typeface="Questrial"/>
                <a:sym typeface="Questrial"/>
              </a:rPr>
              <a:t> </a:t>
            </a:r>
            <a:r>
              <a:rPr b="0" i="0" lang="en-US" sz="4000" u="none" cap="none" strike="noStrike">
                <a:solidFill>
                  <a:schemeClr val="dk1"/>
                </a:solidFill>
                <a:latin typeface="Questrial"/>
                <a:ea typeface="Questrial"/>
                <a:cs typeface="Questrial"/>
                <a:sym typeface="Questrial"/>
              </a:rPr>
              <a:t>parent can claim the exemption if the parents have signed an agreement</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Form 8332 (REQUIRED for post-2008 divorce)</a:t>
            </a:r>
            <a:endParaRPr/>
          </a:p>
        </p:txBody>
      </p:sp>
      <p:sp>
        <p:nvSpPr>
          <p:cNvPr id="460" name="Google Shape;460;p57"/>
          <p:cNvSpPr/>
          <p:nvPr/>
        </p:nvSpPr>
        <p:spPr>
          <a:xfrm>
            <a:off x="502350" y="5569489"/>
            <a:ext cx="11187300" cy="10725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This situation is complicated to determine. </a:t>
            </a:r>
            <a:r>
              <a:rPr b="1" lang="en-US" sz="2800" u="sng">
                <a:solidFill>
                  <a:schemeClr val="accent3"/>
                </a:solidFill>
                <a:latin typeface="Questrial"/>
                <a:ea typeface="Questrial"/>
                <a:cs typeface="Questrial"/>
                <a:sym typeface="Questrial"/>
              </a:rPr>
              <a:t>SEE YOUR SITE COORDINATOR</a:t>
            </a:r>
            <a:r>
              <a:rPr b="1" lang="en-US" sz="2800">
                <a:solidFill>
                  <a:schemeClr val="accent3"/>
                </a:solidFill>
                <a:latin typeface="Questrial"/>
                <a:ea typeface="Questrial"/>
                <a:cs typeface="Questrial"/>
                <a:sym typeface="Questrial"/>
              </a:rPr>
              <a:t> </a:t>
            </a:r>
            <a:endParaRPr b="1" i="1" sz="2800">
              <a:solidFill>
                <a:schemeClr val="accent3"/>
              </a:solidFill>
              <a:latin typeface="Questrial"/>
              <a:ea typeface="Questrial"/>
              <a:cs typeface="Questrial"/>
              <a:sym typeface="Questrial"/>
            </a:endParaRPr>
          </a:p>
        </p:txBody>
      </p:sp>
      <p:sp>
        <p:nvSpPr>
          <p:cNvPr id="461" name="Google Shape;461;p5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0" st="0"/>
                                            </p:txEl>
                                          </p:spTgt>
                                        </p:tgtEl>
                                        <p:attrNameLst>
                                          <p:attrName>style.visibility</p:attrName>
                                        </p:attrNameLst>
                                      </p:cBhvr>
                                      <p:to>
                                        <p:strVal val="visible"/>
                                      </p:to>
                                    </p:set>
                                    <p:animEffect filter="fade" transition="in">
                                      <p:cBhvr>
                                        <p:cTn dur="500"/>
                                        <p:tgtEl>
                                          <p:spTgt spid="4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1" st="1"/>
                                            </p:txEl>
                                          </p:spTgt>
                                        </p:tgtEl>
                                        <p:attrNameLst>
                                          <p:attrName>style.visibility</p:attrName>
                                        </p:attrNameLst>
                                      </p:cBhvr>
                                      <p:to>
                                        <p:strVal val="visible"/>
                                      </p:to>
                                    </p:set>
                                    <p:animEffect filter="fade" transition="in">
                                      <p:cBhvr>
                                        <p:cTn dur="500"/>
                                        <p:tgtEl>
                                          <p:spTgt spid="4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2" st="2"/>
                                            </p:txEl>
                                          </p:spTgt>
                                        </p:tgtEl>
                                        <p:attrNameLst>
                                          <p:attrName>style.visibility</p:attrName>
                                        </p:attrNameLst>
                                      </p:cBhvr>
                                      <p:to>
                                        <p:strVal val="visible"/>
                                      </p:to>
                                    </p:set>
                                    <p:animEffect filter="fade" transition="in">
                                      <p:cBhvr>
                                        <p:cTn dur="500"/>
                                        <p:tgtEl>
                                          <p:spTgt spid="4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ppt_w</p:attrName>
                                        </p:attrNameLst>
                                      </p:cBhvr>
                                      <p:tavLst>
                                        <p:tav fmla="" tm="0">
                                          <p:val>
                                            <p:strVal val="0"/>
                                          </p:val>
                                        </p:tav>
                                        <p:tav fmla="" tm="100000">
                                          <p:val>
                                            <p:strVal val="#ppt_w"/>
                                          </p:val>
                                        </p:tav>
                                      </p:tavLst>
                                    </p:anim>
                                    <p:anim calcmode="lin" valueType="num">
                                      <p:cBhvr additive="base">
                                        <p:cTn dur="500"/>
                                        <p:tgtEl>
                                          <p:spTgt spid="4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Basic </a:t>
            </a:r>
            <a:r>
              <a:rPr b="1" i="0" lang="en-US" sz="4800" u="none" cap="none" strike="noStrike">
                <a:solidFill>
                  <a:schemeClr val="dk2"/>
                </a:solidFill>
                <a:latin typeface="Questrial"/>
                <a:ea typeface="Questrial"/>
                <a:cs typeface="Questrial"/>
                <a:sym typeface="Questrial"/>
              </a:rPr>
              <a:t>Training Ref</a:t>
            </a:r>
            <a:r>
              <a:rPr lang="en-US"/>
              <a:t>resher</a:t>
            </a:r>
            <a:r>
              <a:rPr b="1" i="0" lang="en-US" sz="4800" u="none" cap="none" strike="noStrike">
                <a:solidFill>
                  <a:schemeClr val="dk2"/>
                </a:solidFill>
                <a:latin typeface="Questrial"/>
                <a:ea typeface="Questrial"/>
                <a:cs typeface="Questrial"/>
                <a:sym typeface="Questrial"/>
              </a:rPr>
              <a:t> Outline</a:t>
            </a:r>
            <a:endParaRPr b="1" i="0" sz="4800" u="none" cap="none" strike="noStrike">
              <a:solidFill>
                <a:schemeClr val="dk2"/>
              </a:solidFill>
              <a:latin typeface="Questrial"/>
              <a:ea typeface="Questrial"/>
              <a:cs typeface="Questrial"/>
              <a:sym typeface="Questrial"/>
            </a:endParaRPr>
          </a:p>
        </p:txBody>
      </p:sp>
      <p:sp>
        <p:nvSpPr>
          <p:cNvPr id="81" name="Google Shape;81;p13"/>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30200" lvl="0" marL="342900" marR="0" rtl="0" algn="l">
              <a:spcBef>
                <a:spcPts val="1000"/>
              </a:spcBef>
              <a:spcAft>
                <a:spcPts val="0"/>
              </a:spcAft>
              <a:buClr>
                <a:schemeClr val="dk1"/>
              </a:buClr>
              <a:buSzPts val="3800"/>
              <a:buFont typeface="Noto Sans Symbols"/>
              <a:buChar char="➢"/>
            </a:pPr>
            <a:r>
              <a:rPr lang="en-US" sz="3800"/>
              <a:t>Conducting a Thorough Interview</a:t>
            </a:r>
            <a:endParaRPr sz="3800"/>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Exemptions(Part II of I/I form)</a:t>
            </a:r>
            <a:endParaRPr sz="3800"/>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Filing Status(Part II of I/I form)</a:t>
            </a:r>
            <a:endParaRPr sz="3800"/>
          </a:p>
          <a:p>
            <a:pPr indent="-330200" lvl="0" marL="342900" marR="0" rtl="0" algn="l">
              <a:spcBef>
                <a:spcPts val="1000"/>
              </a:spcBef>
              <a:spcAft>
                <a:spcPts val="0"/>
              </a:spcAft>
              <a:buClr>
                <a:schemeClr val="dk1"/>
              </a:buClr>
              <a:buSzPts val="3800"/>
              <a:buFont typeface="Noto Sans Symbols"/>
              <a:buChar char="➢"/>
            </a:pPr>
            <a:r>
              <a:rPr b="0" i="0" lang="en-US" sz="3800" u="none" cap="none" strike="noStrike">
                <a:latin typeface="Questrial"/>
                <a:ea typeface="Questrial"/>
                <a:cs typeface="Questrial"/>
                <a:sym typeface="Questrial"/>
              </a:rPr>
              <a:t>Filing Basics</a:t>
            </a:r>
            <a:endParaRPr sz="3800"/>
          </a:p>
          <a:p>
            <a:pPr indent="-330200" lvl="0" marL="342900" rtl="0" algn="l">
              <a:spcBef>
                <a:spcPts val="1000"/>
              </a:spcBef>
              <a:spcAft>
                <a:spcPts val="0"/>
              </a:spcAft>
              <a:buClr>
                <a:schemeClr val="dk1"/>
              </a:buClr>
              <a:buSzPts val="3800"/>
              <a:buFont typeface="Noto Sans Symbols"/>
              <a:buChar char="➢"/>
            </a:pPr>
            <a:r>
              <a:rPr lang="en-US" sz="3800"/>
              <a:t>Income(Part III of I/I form)</a:t>
            </a:r>
            <a:endParaRPr sz="3800"/>
          </a:p>
          <a:p>
            <a:pPr indent="-330200" lvl="0" marL="342900" rtl="0" algn="l">
              <a:spcBef>
                <a:spcPts val="1000"/>
              </a:spcBef>
              <a:spcAft>
                <a:spcPts val="0"/>
              </a:spcAft>
              <a:buClr>
                <a:schemeClr val="dk1"/>
              </a:buClr>
              <a:buSzPts val="3800"/>
              <a:buFont typeface="Noto Sans Symbols"/>
              <a:buChar char="➢"/>
            </a:pPr>
            <a:r>
              <a:rPr lang="en-US" sz="3800"/>
              <a:t>Expenses(Part IV of I/I form)</a:t>
            </a:r>
            <a:endParaRPr sz="3800"/>
          </a:p>
        </p:txBody>
      </p:sp>
      <p:sp>
        <p:nvSpPr>
          <p:cNvPr id="82" name="Google Shape;82;p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468" name="Google Shape;468;p58"/>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Roderick, age 29, lives with his uncle.  Last year, he worked part-time and earned $2,100.  His uncle provided for the rest of his support, including rent and household costs.</a:t>
            </a:r>
            <a:endParaRPr/>
          </a:p>
          <a:p>
            <a:pPr indent="-342900" lvl="0" marL="342900" marR="0" rtl="0" algn="ctr">
              <a:lnSpc>
                <a:spcPct val="90000"/>
              </a:lnSpc>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a:t>
            </a:r>
            <a:endParaRPr/>
          </a:p>
          <a:p>
            <a:pPr indent="-342900" lvl="0" marL="342900" marR="0" rtl="0" algn="ctr">
              <a:lnSpc>
                <a:spcPct val="90000"/>
              </a:lnSpc>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Can his uncle claim Roderick as a dependent?   Can Roderick claim a personal exemption?</a:t>
            </a:r>
            <a:endParaRPr/>
          </a:p>
        </p:txBody>
      </p:sp>
      <p:sp>
        <p:nvSpPr>
          <p:cNvPr id="469" name="Google Shape;469;p5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b="1" i="1" sz="4800" u="none" cap="none" strike="noStrike">
              <a:solidFill>
                <a:schemeClr val="dk2"/>
              </a:solidFill>
              <a:latin typeface="Questrial"/>
              <a:ea typeface="Questrial"/>
              <a:cs typeface="Questrial"/>
              <a:sym typeface="Questrial"/>
            </a:endParaRPr>
          </a:p>
        </p:txBody>
      </p:sp>
      <p:sp>
        <p:nvSpPr>
          <p:cNvPr id="475" name="Google Shape;475;p59"/>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YES.</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His uncle can claim Roderick as a qualifying relative. </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 </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NO.</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Roderick cannot claim a personal exemption because he can be claimed as a dependent.</a:t>
            </a:r>
            <a:endParaRPr/>
          </a:p>
        </p:txBody>
      </p:sp>
      <p:sp>
        <p:nvSpPr>
          <p:cNvPr id="476" name="Google Shape;476;p5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483" name="Google Shape;483;p60"/>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0" lIns="0" spcFirstLastPara="1" rIns="0" wrap="square" tIns="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Gina Brown provides all support for her uncle.  Uncle Jim is unmarried, 72 years old, and lives in another city.  He has no gross income for the calendar year. Can Gina claim Uncle Jim as a dependent?</a:t>
            </a:r>
            <a:endParaRPr/>
          </a:p>
        </p:txBody>
      </p:sp>
      <p:sp>
        <p:nvSpPr>
          <p:cNvPr id="484" name="Google Shape;484;p6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b="1" i="1" sz="4800" u="none" cap="none" strike="noStrike">
              <a:solidFill>
                <a:schemeClr val="dk2"/>
              </a:solidFill>
              <a:latin typeface="Questrial"/>
              <a:ea typeface="Questrial"/>
              <a:cs typeface="Questrial"/>
              <a:sym typeface="Questrial"/>
            </a:endParaRPr>
          </a:p>
        </p:txBody>
      </p:sp>
      <p:sp>
        <p:nvSpPr>
          <p:cNvPr id="491" name="Google Shape;491;p61"/>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0" lIns="0" spcFirstLastPara="1" rIns="0" wrap="square" tIns="0">
            <a:noAutofit/>
          </a:bodyPr>
          <a:lstStyle/>
          <a:p>
            <a:pPr indent="-342900" lvl="0" marL="342900" marR="0" rtl="0" algn="ctr">
              <a:lnSpc>
                <a:spcPct val="9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YES.  </a:t>
            </a:r>
            <a:endParaRPr/>
          </a:p>
          <a:p>
            <a:pPr indent="-342900" lvl="0" marL="342900" marR="0" rtl="0" algn="ctr">
              <a:lnSpc>
                <a:spcPct val="9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Jim meets all of the requirements to be </a:t>
            </a:r>
            <a:endParaRPr/>
          </a:p>
          <a:p>
            <a:pPr indent="-342900" lvl="0" marL="342900" marR="0" rtl="0" algn="ctr">
              <a:lnSpc>
                <a:spcPct val="9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qualifying relative of Gina.</a:t>
            </a:r>
            <a:endParaRPr/>
          </a:p>
        </p:txBody>
      </p:sp>
      <p:sp>
        <p:nvSpPr>
          <p:cNvPr id="492" name="Google Shape;492;p6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pact-logo_SaveFirst-green.eps" id="497" name="Google Shape;497;p62"/>
          <p:cNvPicPr preferRelativeResize="0"/>
          <p:nvPr/>
        </p:nvPicPr>
        <p:blipFill rotWithShape="1">
          <a:blip r:embed="rId3">
            <a:alphaModFix/>
          </a:blip>
          <a:srcRect b="34976" l="19563" r="20645" t="31741"/>
          <a:stretch/>
        </p:blipFill>
        <p:spPr>
          <a:xfrm>
            <a:off x="1440064" y="0"/>
            <a:ext cx="9264600" cy="4243500"/>
          </a:xfrm>
          <a:prstGeom prst="rect">
            <a:avLst/>
          </a:prstGeom>
          <a:noFill/>
          <a:ln>
            <a:noFill/>
          </a:ln>
        </p:spPr>
      </p:pic>
      <p:sp>
        <p:nvSpPr>
          <p:cNvPr id="498" name="Google Shape;498;p62"/>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499" name="Google Shape;499;p62"/>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500" name="Google Shape;500;p62"/>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501" name="Google Shape;501;p62"/>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502" name="Google Shape;502;p62"/>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503" name="Google Shape;503;p6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04" name="Google Shape;504;p62"/>
          <p:cNvSpPr txBox="1"/>
          <p:nvPr/>
        </p:nvSpPr>
        <p:spPr>
          <a:xfrm>
            <a:off x="864000" y="4684500"/>
            <a:ext cx="10734000" cy="15660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dk2"/>
                </a:solidFill>
                <a:latin typeface="Questrial"/>
                <a:ea typeface="Questrial"/>
                <a:cs typeface="Questrial"/>
                <a:sym typeface="Questrial"/>
              </a:rPr>
              <a:t> Filing Status (Part II of I/I form)</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Filing Status Objectives</a:t>
            </a:r>
            <a:endParaRPr/>
          </a:p>
        </p:txBody>
      </p:sp>
      <p:sp>
        <p:nvSpPr>
          <p:cNvPr id="510" name="Google Shape;510;p63"/>
          <p:cNvSpPr txBox="1"/>
          <p:nvPr>
            <p:ph idx="1" type="body"/>
          </p:nvPr>
        </p:nvSpPr>
        <p:spPr>
          <a:xfrm>
            <a:off x="609600" y="1600199"/>
            <a:ext cx="10972800" cy="29157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Choose the most advantageous (and allowable) filing status for a taxpayer </a:t>
            </a:r>
            <a:endParaRPr b="1" i="0" sz="3600" u="none" cap="none" strike="noStrike">
              <a:solidFill>
                <a:schemeClr val="accent3"/>
              </a:solidFill>
              <a:latin typeface="Questrial"/>
              <a:ea typeface="Questrial"/>
              <a:cs typeface="Questrial"/>
              <a:sym typeface="Questrial"/>
            </a:endParaRPr>
          </a:p>
          <a:p>
            <a:pPr indent="400050" lvl="0" marL="342900" rtl="0" algn="l">
              <a:spcBef>
                <a:spcPts val="800"/>
              </a:spcBef>
              <a:spcAft>
                <a:spcPts val="0"/>
              </a:spcAft>
              <a:buNone/>
            </a:pPr>
            <a:r>
              <a:t/>
            </a:r>
            <a:endParaRPr b="1">
              <a:solidFill>
                <a:schemeClr val="accent3"/>
              </a:solidFill>
            </a:endParaRPr>
          </a:p>
        </p:txBody>
      </p:sp>
      <p:sp>
        <p:nvSpPr>
          <p:cNvPr id="511" name="Google Shape;511;p6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animEffect filter="fade" transition="in">
                                      <p:cBhvr>
                                        <p:cTn dur="1000"/>
                                        <p:tgtEl>
                                          <p:spTgt spid="5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animEffect filter="fade" transition="in">
                                      <p:cBhvr>
                                        <p:cTn dur="1000"/>
                                        <p:tgtEl>
                                          <p:spTgt spid="5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animEffect filter="fade" transition="in">
                                      <p:cBhvr>
                                        <p:cTn dur="1000"/>
                                        <p:tgtEl>
                                          <p:spTgt spid="5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Filing Status</a:t>
            </a:r>
            <a:endParaRPr/>
          </a:p>
        </p:txBody>
      </p:sp>
      <p:sp>
        <p:nvSpPr>
          <p:cNvPr id="518" name="Google Shape;518;p64"/>
          <p:cNvSpPr txBox="1"/>
          <p:nvPr>
            <p:ph idx="1" type="body"/>
          </p:nvPr>
        </p:nvSpPr>
        <p:spPr>
          <a:xfrm>
            <a:off x="609600" y="1600204"/>
            <a:ext cx="10972800" cy="4047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Based on marital status and family situation</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Single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Married Filing Jointly</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Married Filing Separately</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Head of Household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Qualifying Widow(er) with Dependent Child</a:t>
            </a:r>
            <a:endParaRPr/>
          </a:p>
        </p:txBody>
      </p:sp>
      <p:sp>
        <p:nvSpPr>
          <p:cNvPr id="519" name="Google Shape;519;p6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Determining Filing Status</a:t>
            </a:r>
            <a:endParaRPr/>
          </a:p>
        </p:txBody>
      </p:sp>
      <p:sp>
        <p:nvSpPr>
          <p:cNvPr id="526" name="Google Shape;526;p65"/>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285750" lvl="1" marL="742950" marR="0" rtl="0" algn="l">
              <a:lnSpc>
                <a:spcPct val="90000"/>
              </a:lnSpc>
              <a:spcBef>
                <a:spcPts val="0"/>
              </a:spcBef>
              <a:spcAft>
                <a:spcPts val="0"/>
              </a:spcAft>
              <a:buClr>
                <a:schemeClr val="dk1"/>
              </a:buClr>
              <a:buFont typeface="Noto Sans Symbols"/>
              <a:buNone/>
            </a:pPr>
            <a:r>
              <a:t/>
            </a:r>
            <a:endParaRPr b="0" i="0" sz="3330" u="none" cap="none" strike="noStrike">
              <a:solidFill>
                <a:schemeClr val="dk1"/>
              </a:solidFill>
              <a:latin typeface="Questrial"/>
              <a:ea typeface="Questrial"/>
              <a:cs typeface="Questrial"/>
              <a:sym typeface="Questrial"/>
            </a:endParaRPr>
          </a:p>
          <a:p>
            <a:pPr indent="-11112" lvl="0" marL="11112" marR="0" rtl="0" algn="ctr">
              <a:lnSpc>
                <a:spcPct val="90000"/>
              </a:lnSpc>
              <a:spcBef>
                <a:spcPts val="666"/>
              </a:spcBef>
              <a:spcAft>
                <a:spcPts val="0"/>
              </a:spcAft>
              <a:buClr>
                <a:schemeClr val="accent3"/>
              </a:buClr>
              <a:buFont typeface="Noto Sans Symbols"/>
              <a:buNone/>
            </a:pPr>
            <a:r>
              <a:rPr b="1" i="0" lang="en-US" sz="3330" u="none" cap="none" strike="noStrike">
                <a:solidFill>
                  <a:schemeClr val="accent3"/>
                </a:solidFill>
                <a:latin typeface="Questrial"/>
                <a:ea typeface="Questrial"/>
                <a:cs typeface="Questrial"/>
                <a:sym typeface="Questrial"/>
              </a:rPr>
              <a:t>Open the Publication 4012 to the Filing Status Tab to </a:t>
            </a:r>
            <a:r>
              <a:rPr b="1" i="0" lang="en-US" sz="3330" u="sng" cap="none" strike="noStrike">
                <a:solidFill>
                  <a:schemeClr val="accent3"/>
                </a:solidFill>
                <a:latin typeface="Questrial"/>
                <a:ea typeface="Questrial"/>
                <a:cs typeface="Questrial"/>
                <a:sym typeface="Questrial"/>
              </a:rPr>
              <a:t>Chart: Determination of Filing Status – Decision Tree</a:t>
            </a:r>
            <a:r>
              <a:rPr b="1" i="0" lang="en-US" sz="3330" u="none" cap="none" strike="noStrike">
                <a:solidFill>
                  <a:schemeClr val="accent3"/>
                </a:solidFill>
                <a:latin typeface="Questrial"/>
                <a:ea typeface="Questrial"/>
                <a:cs typeface="Questrial"/>
                <a:sym typeface="Questrial"/>
              </a:rPr>
              <a:t>, </a:t>
            </a:r>
            <a:r>
              <a:rPr b="1" i="0" lang="en-US" sz="3330" u="sng" cap="none" strike="noStrike">
                <a:solidFill>
                  <a:schemeClr val="accent3"/>
                </a:solidFill>
                <a:latin typeface="Questrial"/>
                <a:ea typeface="Questrial"/>
                <a:cs typeface="Questrial"/>
                <a:sym typeface="Questrial"/>
              </a:rPr>
              <a:t>Chart: Filing Status</a:t>
            </a:r>
            <a:r>
              <a:rPr b="1" i="0" lang="en-US" sz="3330" u="none" cap="none" strike="noStrike">
                <a:solidFill>
                  <a:schemeClr val="accent3"/>
                </a:solidFill>
                <a:latin typeface="Questrial"/>
                <a:ea typeface="Questrial"/>
                <a:cs typeface="Questrial"/>
                <a:sym typeface="Questrial"/>
              </a:rPr>
              <a:t>, and </a:t>
            </a:r>
            <a:r>
              <a:rPr b="1" i="0" lang="en-US" sz="3330" u="sng" cap="none" strike="noStrike">
                <a:solidFill>
                  <a:schemeClr val="accent3"/>
                </a:solidFill>
                <a:latin typeface="Questrial"/>
                <a:ea typeface="Questrial"/>
                <a:cs typeface="Questrial"/>
                <a:sym typeface="Questrial"/>
              </a:rPr>
              <a:t>Chart: Who is a Qualifying Person Qualifying You To File as Head of Household</a:t>
            </a:r>
            <a:endParaRPr/>
          </a:p>
          <a:p>
            <a:pPr indent="-285750" lvl="1" marL="742950" marR="0" rtl="0" algn="l">
              <a:lnSpc>
                <a:spcPct val="90000"/>
              </a:lnSpc>
              <a:spcBef>
                <a:spcPts val="592"/>
              </a:spcBef>
              <a:spcAft>
                <a:spcPts val="0"/>
              </a:spcAft>
              <a:buClr>
                <a:schemeClr val="dk1"/>
              </a:buClr>
              <a:buFont typeface="Noto Sans Symbols"/>
              <a:buNone/>
            </a:pPr>
            <a:r>
              <a:t/>
            </a:r>
            <a:endParaRPr b="0" i="0" sz="2960" u="none" cap="none" strike="noStrike">
              <a:solidFill>
                <a:schemeClr val="accent3"/>
              </a:solidFill>
              <a:latin typeface="Questrial"/>
              <a:ea typeface="Questrial"/>
              <a:cs typeface="Questrial"/>
              <a:sym typeface="Questrial"/>
            </a:endParaRPr>
          </a:p>
          <a:p>
            <a:pPr indent="-3164" lvl="0" marL="3164" marR="0" rtl="0" algn="ctr">
              <a:lnSpc>
                <a:spcPct val="90000"/>
              </a:lnSpc>
              <a:spcBef>
                <a:spcPts val="888"/>
              </a:spcBef>
              <a:spcAft>
                <a:spcPts val="0"/>
              </a:spcAft>
              <a:buClr>
                <a:schemeClr val="accent3"/>
              </a:buClr>
              <a:buFont typeface="Noto Sans Symbols"/>
              <a:buNone/>
            </a:pPr>
            <a:r>
              <a:rPr b="1" i="1" lang="en-US" sz="3600" u="none" cap="none" strike="noStrike">
                <a:solidFill>
                  <a:schemeClr val="accent3"/>
                </a:solidFill>
                <a:latin typeface="Questrial"/>
                <a:ea typeface="Questrial"/>
                <a:cs typeface="Questrial"/>
                <a:sym typeface="Questrial"/>
              </a:rPr>
              <a:t>ALWAYS USE THESE CHARTS TO DETERMINE A TAXPAYER’S FILING STATUS</a:t>
            </a:r>
            <a:endParaRPr b="1" i="1" sz="3600" u="none" cap="none" strike="noStrike">
              <a:solidFill>
                <a:schemeClr val="accent3"/>
              </a:solidFill>
              <a:latin typeface="Questrial"/>
              <a:ea typeface="Questrial"/>
              <a:cs typeface="Questrial"/>
              <a:sym typeface="Questrial"/>
            </a:endParaRPr>
          </a:p>
          <a:p>
            <a:pPr indent="-107950" lvl="0" marL="342900" marR="0" rtl="0" algn="l">
              <a:lnSpc>
                <a:spcPct val="90000"/>
              </a:lnSpc>
              <a:spcBef>
                <a:spcPts val="740"/>
              </a:spcBef>
              <a:spcAft>
                <a:spcPts val="0"/>
              </a:spcAft>
              <a:buClr>
                <a:schemeClr val="dk1"/>
              </a:buClr>
              <a:buSzPts val="3700"/>
              <a:buFont typeface="Noto Sans Symbols"/>
              <a:buNone/>
            </a:pPr>
            <a:r>
              <a:t/>
            </a:r>
            <a:endParaRPr b="0" i="0" sz="3600" u="none" cap="none" strike="noStrike">
              <a:solidFill>
                <a:schemeClr val="dk1"/>
              </a:solidFill>
              <a:latin typeface="Questrial"/>
              <a:ea typeface="Questrial"/>
              <a:cs typeface="Questrial"/>
              <a:sym typeface="Questrial"/>
            </a:endParaRPr>
          </a:p>
        </p:txBody>
      </p:sp>
      <p:sp>
        <p:nvSpPr>
          <p:cNvPr id="527" name="Google Shape;527;p6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Determining Filing Status</a:t>
            </a:r>
            <a:endParaRPr/>
          </a:p>
        </p:txBody>
      </p:sp>
      <p:sp>
        <p:nvSpPr>
          <p:cNvPr id="534" name="Google Shape;534;p6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lang="en-US"/>
              <a:t>Let’s look at the I/I form</a:t>
            </a:r>
            <a:endParaRPr/>
          </a:p>
        </p:txBody>
      </p:sp>
      <p:sp>
        <p:nvSpPr>
          <p:cNvPr id="535" name="Google Shape;535;p6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36" name="Google Shape;536;p66"/>
          <p:cNvPicPr preferRelativeResize="0"/>
          <p:nvPr/>
        </p:nvPicPr>
        <p:blipFill>
          <a:blip r:embed="rId3">
            <a:alphaModFix/>
          </a:blip>
          <a:stretch>
            <a:fillRect/>
          </a:stretch>
        </p:blipFill>
        <p:spPr>
          <a:xfrm>
            <a:off x="0" y="2192714"/>
            <a:ext cx="12191999" cy="1806222"/>
          </a:xfrm>
          <a:prstGeom prst="rect">
            <a:avLst/>
          </a:prstGeom>
          <a:noFill/>
          <a:ln cap="flat" cmpd="sng" w="9525">
            <a:solidFill>
              <a:srgbClr val="54534A"/>
            </a:solidFill>
            <a:prstDash val="solid"/>
            <a:round/>
            <a:headEnd len="sm" w="sm" type="none"/>
            <a:tailEnd len="sm" w="sm" type="none"/>
          </a:ln>
        </p:spPr>
      </p:pic>
      <p:sp>
        <p:nvSpPr>
          <p:cNvPr id="537" name="Google Shape;537;p66"/>
          <p:cNvSpPr/>
          <p:nvPr/>
        </p:nvSpPr>
        <p:spPr>
          <a:xfrm>
            <a:off x="445925" y="4366975"/>
            <a:ext cx="11502000" cy="2137200"/>
          </a:xfrm>
          <a:prstGeom prst="rect">
            <a:avLst/>
          </a:prstGeom>
          <a:solidFill>
            <a:srgbClr val="F2B52C"/>
          </a:solidFill>
          <a:ln cap="flat" cmpd="sng" w="25400">
            <a:solidFill>
              <a:srgbClr val="B08420"/>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ctr">
              <a:spcBef>
                <a:spcPts val="0"/>
              </a:spcBef>
              <a:spcAft>
                <a:spcPts val="0"/>
              </a:spcAft>
              <a:buClr>
                <a:srgbClr val="FFFFFF"/>
              </a:buClr>
              <a:buFont typeface="Noto Sans Symbols"/>
              <a:buNone/>
            </a:pPr>
            <a:r>
              <a:rPr b="1" lang="en-US" sz="3600">
                <a:solidFill>
                  <a:srgbClr val="FFFFFF"/>
                </a:solidFill>
                <a:latin typeface="Questrial"/>
                <a:ea typeface="Questrial"/>
                <a:cs typeface="Questrial"/>
                <a:sym typeface="Questrial"/>
              </a:rPr>
              <a:t>During the interview process, you will refer to this part of the I/I form and clarify with the taxpayer to ensure they answered the question correctly.</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500"/>
                                        <p:tgtEl>
                                          <p:spTgt spid="5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Single</a:t>
            </a:r>
            <a:endParaRPr/>
          </a:p>
        </p:txBody>
      </p:sp>
      <p:sp>
        <p:nvSpPr>
          <p:cNvPr id="544" name="Google Shape;544;p6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on the last day of the tax year (Dec. 31</a:t>
            </a:r>
            <a:r>
              <a:rPr b="0" baseline="30000" i="0" lang="en-US" sz="4000" u="none" cap="none" strike="noStrike">
                <a:solidFill>
                  <a:schemeClr val="dk1"/>
                </a:solidFill>
                <a:latin typeface="Questrial"/>
                <a:ea typeface="Questrial"/>
                <a:cs typeface="Questrial"/>
                <a:sym typeface="Questrial"/>
              </a:rPr>
              <a:t>st</a:t>
            </a:r>
            <a:r>
              <a:rPr b="0" i="0" lang="en-US" sz="4000" u="none" cap="none" strike="noStrike">
                <a:solidFill>
                  <a:schemeClr val="dk1"/>
                </a:solidFill>
                <a:latin typeface="Questrial"/>
                <a:ea typeface="Questrial"/>
                <a:cs typeface="Questrial"/>
                <a:sym typeface="Questrial"/>
              </a:rPr>
              <a:t>), the taxpayer was</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Not married </a:t>
            </a:r>
            <a:r>
              <a:rPr b="0" i="0" lang="en-US" sz="3600" u="none" cap="none" strike="noStrike">
                <a:solidFill>
                  <a:schemeClr val="accent1"/>
                </a:solidFill>
                <a:latin typeface="Questrial"/>
                <a:ea typeface="Questrial"/>
                <a:cs typeface="Questrial"/>
                <a:sym typeface="Questrial"/>
              </a:rPr>
              <a:t>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Legally separated/divorced </a:t>
            </a:r>
            <a:r>
              <a:rPr b="0" i="0" lang="en-US" sz="3600" u="none" cap="none" strike="noStrike">
                <a:solidFill>
                  <a:schemeClr val="accent1"/>
                </a:solidFill>
                <a:latin typeface="Questrial"/>
                <a:ea typeface="Questrial"/>
                <a:cs typeface="Questrial"/>
                <a:sym typeface="Questrial"/>
              </a:rPr>
              <a:t>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Widowed</a:t>
            </a:r>
            <a:endParaRPr/>
          </a:p>
        </p:txBody>
      </p:sp>
      <p:sp>
        <p:nvSpPr>
          <p:cNvPr id="545" name="Google Shape;545;p67"/>
          <p:cNvSpPr/>
          <p:nvPr/>
        </p:nvSpPr>
        <p:spPr>
          <a:xfrm>
            <a:off x="3635828" y="4492855"/>
            <a:ext cx="8305800" cy="1815900"/>
          </a:xfrm>
          <a:prstGeom prst="rect">
            <a:avLst/>
          </a:prstGeom>
          <a:solidFill>
            <a:schemeClr val="accent3"/>
          </a:solidFill>
          <a:ln cap="flat" cmpd="sng" w="25400">
            <a:solidFill>
              <a:srgbClr val="2B535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Questrial"/>
                <a:ea typeface="Questrial"/>
                <a:cs typeface="Questrial"/>
                <a:sym typeface="Questrial"/>
              </a:rPr>
              <a:t>IMPORTANT:</a:t>
            </a:r>
            <a:endParaRPr/>
          </a:p>
          <a:p>
            <a:pPr indent="0" lvl="0" marL="0" marR="0" rtl="0" algn="ctr">
              <a:spcBef>
                <a:spcPts val="0"/>
              </a:spcBef>
              <a:spcAft>
                <a:spcPts val="0"/>
              </a:spcAft>
              <a:buNone/>
            </a:pPr>
            <a:r>
              <a:rPr lang="en-US" sz="2800">
                <a:solidFill>
                  <a:schemeClr val="lt1"/>
                </a:solidFill>
                <a:latin typeface="Questrial"/>
                <a:ea typeface="Questrial"/>
                <a:cs typeface="Questrial"/>
                <a:sym typeface="Questrial"/>
              </a:rPr>
              <a:t>Some taxpayers considered single can also file under a more advantageous status (HoH or QW).</a:t>
            </a:r>
            <a:endParaRPr/>
          </a:p>
          <a:p>
            <a:pPr indent="0" lvl="0" marL="0" marR="0" rtl="0" algn="ctr">
              <a:spcBef>
                <a:spcPts val="0"/>
              </a:spcBef>
              <a:spcAft>
                <a:spcPts val="0"/>
              </a:spcAft>
              <a:buNone/>
            </a:pPr>
            <a:r>
              <a:rPr lang="en-US" sz="2800">
                <a:solidFill>
                  <a:schemeClr val="lt1"/>
                </a:solidFill>
                <a:latin typeface="Questrial"/>
                <a:ea typeface="Questrial"/>
                <a:cs typeface="Questrial"/>
                <a:sym typeface="Questrial"/>
              </a:rPr>
              <a:t>Be sure to check all options!</a:t>
            </a:r>
            <a:endParaRPr/>
          </a:p>
        </p:txBody>
      </p:sp>
      <p:sp>
        <p:nvSpPr>
          <p:cNvPr id="546" name="Google Shape;546;p6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0" st="0"/>
                                            </p:txEl>
                                          </p:spTgt>
                                        </p:tgtEl>
                                        <p:attrNameLst>
                                          <p:attrName>style.visibility</p:attrName>
                                        </p:attrNameLst>
                                      </p:cBhvr>
                                      <p:to>
                                        <p:strVal val="visible"/>
                                      </p:to>
                                    </p:set>
                                    <p:animEffect filter="fade" transition="in">
                                      <p:cBhvr>
                                        <p:cTn dur="500"/>
                                        <p:tgtEl>
                                          <p:spTgt spid="5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1" st="1"/>
                                            </p:txEl>
                                          </p:spTgt>
                                        </p:tgtEl>
                                        <p:attrNameLst>
                                          <p:attrName>style.visibility</p:attrName>
                                        </p:attrNameLst>
                                      </p:cBhvr>
                                      <p:to>
                                        <p:strVal val="visible"/>
                                      </p:to>
                                    </p:set>
                                    <p:animEffect filter="fade" transition="in">
                                      <p:cBhvr>
                                        <p:cTn dur="500"/>
                                        <p:tgtEl>
                                          <p:spTgt spid="5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2" st="2"/>
                                            </p:txEl>
                                          </p:spTgt>
                                        </p:tgtEl>
                                        <p:attrNameLst>
                                          <p:attrName>style.visibility</p:attrName>
                                        </p:attrNameLst>
                                      </p:cBhvr>
                                      <p:to>
                                        <p:strVal val="visible"/>
                                      </p:to>
                                    </p:set>
                                    <p:animEffect filter="fade" transition="in">
                                      <p:cBhvr>
                                        <p:cTn dur="500"/>
                                        <p:tgtEl>
                                          <p:spTgt spid="5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3" st="3"/>
                                            </p:txEl>
                                          </p:spTgt>
                                        </p:tgtEl>
                                        <p:attrNameLst>
                                          <p:attrName>style.visibility</p:attrName>
                                        </p:attrNameLst>
                                      </p:cBhvr>
                                      <p:to>
                                        <p:strVal val="visible"/>
                                      </p:to>
                                    </p:set>
                                    <p:animEffect filter="fade" transition="in">
                                      <p:cBhvr>
                                        <p:cTn dur="500"/>
                                        <p:tgtEl>
                                          <p:spTgt spid="5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Basic </a:t>
            </a:r>
            <a:r>
              <a:rPr b="1" i="0" lang="en-US" sz="4800" u="none" cap="none" strike="noStrike">
                <a:solidFill>
                  <a:schemeClr val="dk2"/>
                </a:solidFill>
                <a:latin typeface="Questrial"/>
                <a:ea typeface="Questrial"/>
                <a:cs typeface="Questrial"/>
                <a:sym typeface="Questrial"/>
              </a:rPr>
              <a:t>Training Refresher Outline</a:t>
            </a:r>
            <a:endParaRPr b="1" i="0" sz="4800" u="none" cap="none" strike="noStrike">
              <a:solidFill>
                <a:schemeClr val="dk2"/>
              </a:solidFill>
              <a:latin typeface="Questrial"/>
              <a:ea typeface="Questrial"/>
              <a:cs typeface="Questrial"/>
              <a:sym typeface="Questrial"/>
            </a:endParaRPr>
          </a:p>
        </p:txBody>
      </p:sp>
      <p:sp>
        <p:nvSpPr>
          <p:cNvPr id="88" name="Google Shape;88;p1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30200" lvl="0" marL="342900" marR="0" rtl="0" algn="l">
              <a:spcBef>
                <a:spcPts val="1000"/>
              </a:spcBef>
              <a:spcAft>
                <a:spcPts val="0"/>
              </a:spcAft>
              <a:buClr>
                <a:schemeClr val="dk1"/>
              </a:buClr>
              <a:buSzPts val="3800"/>
              <a:buFont typeface="Noto Sans Symbols"/>
              <a:buChar char="➢"/>
            </a:pPr>
            <a:r>
              <a:rPr lang="en-US" sz="3800"/>
              <a:t>Refund and Amount of Tax Owed</a:t>
            </a:r>
            <a:endParaRPr b="0" i="0" sz="3400" u="none" cap="none" strike="noStrike">
              <a:latin typeface="Questrial"/>
              <a:ea typeface="Questrial"/>
              <a:cs typeface="Questrial"/>
              <a:sym typeface="Questrial"/>
            </a:endParaRPr>
          </a:p>
          <a:p>
            <a:pPr indent="-330200" lvl="0" marL="342900" rtl="0" algn="l">
              <a:spcBef>
                <a:spcPts val="1000"/>
              </a:spcBef>
              <a:spcAft>
                <a:spcPts val="0"/>
              </a:spcAft>
              <a:buClr>
                <a:schemeClr val="dk1"/>
              </a:buClr>
              <a:buSzPts val="3800"/>
              <a:buFont typeface="Noto Sans Symbols"/>
              <a:buChar char="➢"/>
            </a:pPr>
            <a:r>
              <a:rPr lang="en-US" sz="3800"/>
              <a:t>Health Care Coverage(Part VI of I/I form)</a:t>
            </a:r>
            <a:endParaRPr sz="3600"/>
          </a:p>
          <a:p>
            <a:pPr indent="-317500" lvl="0" marL="342900" rtl="0" algn="l">
              <a:spcBef>
                <a:spcPts val="1000"/>
              </a:spcBef>
              <a:spcAft>
                <a:spcPts val="0"/>
              </a:spcAft>
              <a:buClr>
                <a:schemeClr val="dk1"/>
              </a:buClr>
              <a:buSzPts val="3600"/>
              <a:buFont typeface="Noto Sans Symbols"/>
              <a:buChar char="➢"/>
            </a:pPr>
            <a:r>
              <a:rPr lang="en-US" sz="3600"/>
              <a:t>Tax Preparation Process</a:t>
            </a:r>
            <a:endParaRPr sz="3800"/>
          </a:p>
        </p:txBody>
      </p:sp>
      <p:sp>
        <p:nvSpPr>
          <p:cNvPr id="89" name="Google Shape;89;p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Married Filing Jointly</a:t>
            </a:r>
            <a:endParaRPr/>
          </a:p>
        </p:txBody>
      </p:sp>
      <p:sp>
        <p:nvSpPr>
          <p:cNvPr id="553" name="Google Shape;553;p68"/>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on the last day of the tax year, </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They lived together as a married couple </a:t>
            </a:r>
            <a:r>
              <a:rPr b="0" i="0" lang="en-US" sz="3600" u="none" cap="none" strike="noStrike">
                <a:solidFill>
                  <a:schemeClr val="accent1"/>
                </a:solidFill>
                <a:latin typeface="Questrial"/>
                <a:ea typeface="Questrial"/>
                <a:cs typeface="Questrial"/>
                <a:sym typeface="Questrial"/>
              </a:rPr>
              <a:t>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They lived apart but were not legally separated/divorced </a:t>
            </a:r>
            <a:r>
              <a:rPr b="0" i="0" lang="en-US" sz="3600" u="none" cap="none" strike="noStrike">
                <a:solidFill>
                  <a:schemeClr val="accent1"/>
                </a:solidFill>
                <a:latin typeface="Questrial"/>
                <a:ea typeface="Questrial"/>
                <a:cs typeface="Questrial"/>
                <a:sym typeface="Questrial"/>
              </a:rPr>
              <a:t>OR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One spouse died during the year, and the taxpayer did not remarry.</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554" name="Google Shape;554;p6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xEl>
                                              <p:pRg end="0" st="0"/>
                                            </p:txEl>
                                          </p:spTgt>
                                        </p:tgtEl>
                                        <p:attrNameLst>
                                          <p:attrName>style.visibility</p:attrName>
                                        </p:attrNameLst>
                                      </p:cBhvr>
                                      <p:to>
                                        <p:strVal val="visible"/>
                                      </p:to>
                                    </p:set>
                                    <p:animEffect filter="fade" transition="in">
                                      <p:cBhvr>
                                        <p:cTn dur="500"/>
                                        <p:tgtEl>
                                          <p:spTgt spid="5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xEl>
                                              <p:pRg end="1" st="1"/>
                                            </p:txEl>
                                          </p:spTgt>
                                        </p:tgtEl>
                                        <p:attrNameLst>
                                          <p:attrName>style.visibility</p:attrName>
                                        </p:attrNameLst>
                                      </p:cBhvr>
                                      <p:to>
                                        <p:strVal val="visible"/>
                                      </p:to>
                                    </p:set>
                                    <p:animEffect filter="fade" transition="in">
                                      <p:cBhvr>
                                        <p:cTn dur="500"/>
                                        <p:tgtEl>
                                          <p:spTgt spid="5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xEl>
                                              <p:pRg end="2" st="2"/>
                                            </p:txEl>
                                          </p:spTgt>
                                        </p:tgtEl>
                                        <p:attrNameLst>
                                          <p:attrName>style.visibility</p:attrName>
                                        </p:attrNameLst>
                                      </p:cBhvr>
                                      <p:to>
                                        <p:strVal val="visible"/>
                                      </p:to>
                                    </p:set>
                                    <p:animEffect filter="fade" transition="in">
                                      <p:cBhvr>
                                        <p:cTn dur="500"/>
                                        <p:tgtEl>
                                          <p:spTgt spid="5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xEl>
                                              <p:pRg end="3" st="3"/>
                                            </p:txEl>
                                          </p:spTgt>
                                        </p:tgtEl>
                                        <p:attrNameLst>
                                          <p:attrName>style.visibility</p:attrName>
                                        </p:attrNameLst>
                                      </p:cBhvr>
                                      <p:to>
                                        <p:strVal val="visible"/>
                                      </p:to>
                                    </p:set>
                                    <p:animEffect filter="fade" transition="in">
                                      <p:cBhvr>
                                        <p:cTn dur="500"/>
                                        <p:tgtEl>
                                          <p:spTgt spid="5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xEl>
                                              <p:pRg end="4" st="4"/>
                                            </p:txEl>
                                          </p:spTgt>
                                        </p:tgtEl>
                                        <p:attrNameLst>
                                          <p:attrName>style.visibility</p:attrName>
                                        </p:attrNameLst>
                                      </p:cBhvr>
                                      <p:to>
                                        <p:strVal val="visible"/>
                                      </p:to>
                                    </p:set>
                                    <p:animEffect filter="fade" transition="in">
                                      <p:cBhvr>
                                        <p:cTn dur="500"/>
                                        <p:tgtEl>
                                          <p:spTgt spid="55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Married Filing Separately</a:t>
            </a:r>
            <a:endParaRPr/>
          </a:p>
        </p:txBody>
      </p:sp>
      <p:sp>
        <p:nvSpPr>
          <p:cNvPr id="561" name="Google Shape;561;p6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Married taxpayers can also file separately; HOWEVER,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If one spouse itemizes, the other spouse must itemize.</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Taxpayers filing with this status are not eligible to claim several tax credits.</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grpSp>
        <p:nvGrpSpPr>
          <p:cNvPr id="562" name="Google Shape;562;p69"/>
          <p:cNvGrpSpPr/>
          <p:nvPr/>
        </p:nvGrpSpPr>
        <p:grpSpPr>
          <a:xfrm>
            <a:off x="6114775" y="4642050"/>
            <a:ext cx="6172200" cy="1981200"/>
            <a:chOff x="4343400" y="4495800"/>
            <a:chExt cx="6172200" cy="1981200"/>
          </a:xfrm>
        </p:grpSpPr>
        <p:sp>
          <p:nvSpPr>
            <p:cNvPr id="563" name="Google Shape;563;p69"/>
            <p:cNvSpPr/>
            <p:nvPr/>
          </p:nvSpPr>
          <p:spPr>
            <a:xfrm>
              <a:off x="4343400" y="4495800"/>
              <a:ext cx="6172200" cy="1981200"/>
            </a:xfrm>
            <a:prstGeom prst="star16">
              <a:avLst>
                <a:gd fmla="val 37500" name="adj"/>
              </a:avLst>
            </a:prstGeom>
            <a:solidFill>
              <a:srgbClr val="C00000"/>
            </a:solidFill>
            <a:ln cap="flat" cmpd="sng" w="38100">
              <a:solidFill>
                <a:schemeClr val="hlink"/>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564" name="Google Shape;564;p69"/>
            <p:cNvSpPr/>
            <p:nvPr/>
          </p:nvSpPr>
          <p:spPr>
            <a:xfrm>
              <a:off x="5181600" y="4832353"/>
              <a:ext cx="44196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Questrial"/>
                  <a:ea typeface="Questrial"/>
                  <a:cs typeface="Questrial"/>
                  <a:sym typeface="Questrial"/>
                </a:rPr>
                <a:t>Be careful! </a:t>
              </a:r>
              <a:endParaRPr/>
            </a:p>
            <a:p>
              <a:pPr indent="0" lvl="0" marL="0" marR="0" rtl="0" algn="ctr">
                <a:spcBef>
                  <a:spcPts val="0"/>
                </a:spcBef>
                <a:spcAft>
                  <a:spcPts val="0"/>
                </a:spcAft>
                <a:buNone/>
              </a:pPr>
              <a:r>
                <a:rPr b="1" lang="en-US" sz="2400">
                  <a:solidFill>
                    <a:schemeClr val="lt1"/>
                  </a:solidFill>
                  <a:latin typeface="Questrial"/>
                  <a:ea typeface="Questrial"/>
                  <a:cs typeface="Questrial"/>
                  <a:sym typeface="Questrial"/>
                </a:rPr>
                <a:t>This status generally results in a HIGHER overall TAX.</a:t>
              </a:r>
              <a:r>
                <a:rPr lang="en-US" sz="2400">
                  <a:solidFill>
                    <a:schemeClr val="lt1"/>
                  </a:solidFill>
                  <a:latin typeface="Questrial"/>
                  <a:ea typeface="Questrial"/>
                  <a:cs typeface="Questrial"/>
                  <a:sym typeface="Questrial"/>
                </a:rPr>
                <a:t>  </a:t>
              </a:r>
              <a:endParaRPr/>
            </a:p>
          </p:txBody>
        </p:sp>
      </p:grpSp>
      <p:sp>
        <p:nvSpPr>
          <p:cNvPr id="565" name="Google Shape;565;p6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500"/>
                                        <p:tgtEl>
                                          <p:spTgt spid="5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1" st="1"/>
                                            </p:txEl>
                                          </p:spTgt>
                                        </p:tgtEl>
                                        <p:attrNameLst>
                                          <p:attrName>style.visibility</p:attrName>
                                        </p:attrNameLst>
                                      </p:cBhvr>
                                      <p:to>
                                        <p:strVal val="visible"/>
                                      </p:to>
                                    </p:set>
                                    <p:animEffect filter="fade" transition="in">
                                      <p:cBhvr>
                                        <p:cTn dur="500"/>
                                        <p:tgtEl>
                                          <p:spTgt spid="5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2" st="2"/>
                                            </p:txEl>
                                          </p:spTgt>
                                        </p:tgtEl>
                                        <p:attrNameLst>
                                          <p:attrName>style.visibility</p:attrName>
                                        </p:attrNameLst>
                                      </p:cBhvr>
                                      <p:to>
                                        <p:strVal val="visible"/>
                                      </p:to>
                                    </p:set>
                                    <p:animEffect filter="fade" transition="in">
                                      <p:cBhvr>
                                        <p:cTn dur="500"/>
                                        <p:tgtEl>
                                          <p:spTgt spid="5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xEl>
                                              <p:pRg end="3" st="3"/>
                                            </p:txEl>
                                          </p:spTgt>
                                        </p:tgtEl>
                                        <p:attrNameLst>
                                          <p:attrName>style.visibility</p:attrName>
                                        </p:attrNameLst>
                                      </p:cBhvr>
                                      <p:to>
                                        <p:strVal val="visible"/>
                                      </p:to>
                                    </p:set>
                                    <p:animEffect filter="fade" transition="in">
                                      <p:cBhvr>
                                        <p:cTn dur="500"/>
                                        <p:tgtEl>
                                          <p:spTgt spid="5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Why Do Some Choose MFS?	</a:t>
            </a:r>
            <a:endParaRPr/>
          </a:p>
        </p:txBody>
      </p:sp>
      <p:sp>
        <p:nvSpPr>
          <p:cNvPr id="572" name="Google Shape;572;p70"/>
          <p:cNvSpPr txBox="1"/>
          <p:nvPr>
            <p:ph idx="1" type="body"/>
          </p:nvPr>
        </p:nvSpPr>
        <p:spPr>
          <a:xfrm>
            <a:off x="609600" y="141765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Sometimes MFS is chosen when one spouse does not want to be responsible for the other spouse’s tax obligations or filing separately may result in a lower total tax (</a:t>
            </a:r>
            <a:r>
              <a:rPr b="0" i="0" lang="en-US" sz="3400" u="none" cap="none" strike="noStrike">
                <a:solidFill>
                  <a:schemeClr val="accent1"/>
                </a:solidFill>
                <a:latin typeface="Questrial"/>
                <a:ea typeface="Questrial"/>
                <a:cs typeface="Questrial"/>
                <a:sym typeface="Questrial"/>
              </a:rPr>
              <a:t>this is rare</a:t>
            </a:r>
            <a:r>
              <a:rPr b="0" i="0" lang="en-US" sz="3400" u="none" cap="none" strike="noStrike">
                <a:solidFill>
                  <a:schemeClr val="dk1"/>
                </a:solidFill>
                <a:latin typeface="Questrial"/>
                <a:ea typeface="Questrial"/>
                <a:cs typeface="Questrial"/>
                <a:sym typeface="Questrial"/>
              </a:rPr>
              <a:t>)</a:t>
            </a:r>
            <a:endParaRPr/>
          </a:p>
          <a:p>
            <a:pPr indent="-342900" lvl="0" marL="342900" marR="0" rtl="0" algn="l">
              <a:lnSpc>
                <a:spcPct val="9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Sometimes to avoid an offset of their refund against their spouse’s outstanding debts (child support, student loans, etc.)</a:t>
            </a:r>
            <a:endParaRPr/>
          </a:p>
          <a:p>
            <a:pPr indent="-342900" lvl="0" marL="342900" marR="0" rtl="0" algn="l">
              <a:lnSpc>
                <a:spcPct val="9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Note: Even in these circumstances, there may be other options that allow them to file jointly and not be responsible for these debts (Injured Spouse Form)</a:t>
            </a:r>
            <a:endParaRPr/>
          </a:p>
        </p:txBody>
      </p:sp>
      <p:sp>
        <p:nvSpPr>
          <p:cNvPr id="573" name="Google Shape;573;p7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animEffect filter="fade" transition="in">
                                      <p:cBhvr>
                                        <p:cTn dur="500"/>
                                        <p:tgtEl>
                                          <p:spTgt spid="5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xEl>
                                              <p:pRg end="1" st="1"/>
                                            </p:txEl>
                                          </p:spTgt>
                                        </p:tgtEl>
                                        <p:attrNameLst>
                                          <p:attrName>style.visibility</p:attrName>
                                        </p:attrNameLst>
                                      </p:cBhvr>
                                      <p:to>
                                        <p:strVal val="visible"/>
                                      </p:to>
                                    </p:set>
                                    <p:animEffect filter="fade" transition="in">
                                      <p:cBhvr>
                                        <p:cTn dur="500"/>
                                        <p:tgtEl>
                                          <p:spTgt spid="5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xEl>
                                              <p:pRg end="2" st="2"/>
                                            </p:txEl>
                                          </p:spTgt>
                                        </p:tgtEl>
                                        <p:attrNameLst>
                                          <p:attrName>style.visibility</p:attrName>
                                        </p:attrNameLst>
                                      </p:cBhvr>
                                      <p:to>
                                        <p:strVal val="visible"/>
                                      </p:to>
                                    </p:set>
                                    <p:animEffect filter="fade" transition="in">
                                      <p:cBhvr>
                                        <p:cTn dur="500"/>
                                        <p:tgtEl>
                                          <p:spTgt spid="5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Why Do Some Choose MFS?	</a:t>
            </a:r>
            <a:endParaRPr b="1" i="0" sz="4800" u="none" cap="none" strike="noStrike">
              <a:solidFill>
                <a:schemeClr val="dk2"/>
              </a:solidFill>
              <a:latin typeface="Questrial"/>
              <a:ea typeface="Questrial"/>
              <a:cs typeface="Questrial"/>
              <a:sym typeface="Questrial"/>
            </a:endParaRPr>
          </a:p>
        </p:txBody>
      </p:sp>
      <p:sp>
        <p:nvSpPr>
          <p:cNvPr id="580" name="Google Shape;580;p71"/>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1" lang="en-US"/>
              <a:t>Note: </a:t>
            </a:r>
            <a:r>
              <a:rPr lang="en-US"/>
              <a:t>S</a:t>
            </a:r>
            <a:r>
              <a:rPr b="0" i="0" lang="en-US" sz="4000" u="none" cap="none" strike="noStrike">
                <a:solidFill>
                  <a:schemeClr val="dk1"/>
                </a:solidFill>
                <a:latin typeface="Questrial"/>
                <a:ea typeface="Questrial"/>
                <a:cs typeface="Questrial"/>
                <a:sym typeface="Questrial"/>
              </a:rPr>
              <a:t>ometimes taxpayers must file separately because they are separated and not in communication with their spouse and don’t have the option of filing jointly</a:t>
            </a:r>
            <a:endParaRPr/>
          </a:p>
        </p:txBody>
      </p:sp>
      <p:sp>
        <p:nvSpPr>
          <p:cNvPr id="581" name="Google Shape;581;p7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Effect filter="fade" transition="in">
                                      <p:cBhvr>
                                        <p:cTn dur="500"/>
                                        <p:tgtEl>
                                          <p:spTgt spid="5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Note	</a:t>
            </a:r>
            <a:endParaRPr b="1" i="0" sz="4800" u="none" cap="none" strike="noStrike">
              <a:solidFill>
                <a:schemeClr val="dk2"/>
              </a:solidFill>
              <a:latin typeface="Questrial"/>
              <a:ea typeface="Questrial"/>
              <a:cs typeface="Questrial"/>
              <a:sym typeface="Questrial"/>
            </a:endParaRPr>
          </a:p>
        </p:txBody>
      </p:sp>
      <p:sp>
        <p:nvSpPr>
          <p:cNvPr id="588" name="Google Shape;588;p72"/>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If a spouse died during the tax year, and the taxpayer did not remarry, they are considered married for the entire year.</a:t>
            </a:r>
            <a:endParaRP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The surviving spouse is eligible to file as MFJ or MFS.</a:t>
            </a:r>
            <a:endParaRPr/>
          </a:p>
          <a:p>
            <a:pPr indent="-342900" lvl="0" marL="342900" marR="0" rtl="0" algn="l">
              <a:spcBef>
                <a:spcPts val="74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Surviving spouses </a:t>
            </a:r>
            <a:r>
              <a:rPr lang="en-US" sz="3700"/>
              <a:t>that</a:t>
            </a:r>
            <a:r>
              <a:rPr b="0" i="0" lang="en-US" sz="3700" u="none" cap="none" strike="noStrike">
                <a:solidFill>
                  <a:schemeClr val="dk1"/>
                </a:solidFill>
                <a:latin typeface="Questrial"/>
                <a:ea typeface="Questrial"/>
                <a:cs typeface="Questrial"/>
                <a:sym typeface="Questrial"/>
              </a:rPr>
              <a:t> remarry must file with the new spouse, as MFJ or MFS.  </a:t>
            </a:r>
            <a:endParaRPr/>
          </a:p>
          <a:p>
            <a:pPr indent="-285750" lvl="1" marL="742950" marR="0" rtl="0" algn="l">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deceased spouse’s filing status becomes MFS.</a:t>
            </a:r>
            <a:endParaRPr b="0" i="0" sz="3330" u="none" cap="none" strike="noStrike">
              <a:solidFill>
                <a:schemeClr val="dk1"/>
              </a:solidFill>
              <a:latin typeface="Questrial"/>
              <a:ea typeface="Questrial"/>
              <a:cs typeface="Questrial"/>
              <a:sym typeface="Questrial"/>
            </a:endParaRPr>
          </a:p>
        </p:txBody>
      </p:sp>
      <p:sp>
        <p:nvSpPr>
          <p:cNvPr id="589" name="Google Shape;589;p7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0" st="0"/>
                                            </p:txEl>
                                          </p:spTgt>
                                        </p:tgtEl>
                                        <p:attrNameLst>
                                          <p:attrName>style.visibility</p:attrName>
                                        </p:attrNameLst>
                                      </p:cBhvr>
                                      <p:to>
                                        <p:strVal val="visible"/>
                                      </p:to>
                                    </p:set>
                                    <p:animEffect filter="fade" transition="in">
                                      <p:cBhvr>
                                        <p:cTn dur="500"/>
                                        <p:tgtEl>
                                          <p:spTgt spid="5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1" st="1"/>
                                            </p:txEl>
                                          </p:spTgt>
                                        </p:tgtEl>
                                        <p:attrNameLst>
                                          <p:attrName>style.visibility</p:attrName>
                                        </p:attrNameLst>
                                      </p:cBhvr>
                                      <p:to>
                                        <p:strVal val="visible"/>
                                      </p:to>
                                    </p:set>
                                    <p:animEffect filter="fade" transition="in">
                                      <p:cBhvr>
                                        <p:cTn dur="500"/>
                                        <p:tgtEl>
                                          <p:spTgt spid="5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2" st="2"/>
                                            </p:txEl>
                                          </p:spTgt>
                                        </p:tgtEl>
                                        <p:attrNameLst>
                                          <p:attrName>style.visibility</p:attrName>
                                        </p:attrNameLst>
                                      </p:cBhvr>
                                      <p:to>
                                        <p:strVal val="visible"/>
                                      </p:to>
                                    </p:set>
                                    <p:animEffect filter="fade" transition="in">
                                      <p:cBhvr>
                                        <p:cTn dur="500"/>
                                        <p:tgtEl>
                                          <p:spTgt spid="5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xEl>
                                              <p:pRg end="3" st="3"/>
                                            </p:txEl>
                                          </p:spTgt>
                                        </p:tgtEl>
                                        <p:attrNameLst>
                                          <p:attrName>style.visibility</p:attrName>
                                        </p:attrNameLst>
                                      </p:cBhvr>
                                      <p:to>
                                        <p:strVal val="visible"/>
                                      </p:to>
                                    </p:set>
                                    <p:animEffect filter="fade" transition="in">
                                      <p:cBhvr>
                                        <p:cTn dur="500"/>
                                        <p:tgtEl>
                                          <p:spTgt spid="5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endParaRPr/>
          </a:p>
        </p:txBody>
      </p:sp>
      <p:sp>
        <p:nvSpPr>
          <p:cNvPr id="596" name="Google Shape;596;p73"/>
          <p:cNvSpPr txBox="1"/>
          <p:nvPr>
            <p:ph idx="1" type="body"/>
          </p:nvPr>
        </p:nvSpPr>
        <p:spPr>
          <a:xfrm>
            <a:off x="609600" y="1600206"/>
            <a:ext cx="10972800" cy="3461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This is the most complicated filing status to determine, yet it is one of the most common at SaveFirst tax sites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There are two scenarios when a taxpayers can file Head of Household:</a:t>
            </a:r>
            <a:endParaRPr/>
          </a:p>
        </p:txBody>
      </p:sp>
      <p:sp>
        <p:nvSpPr>
          <p:cNvPr id="597" name="Google Shape;597;p7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0" st="0"/>
                                            </p:txEl>
                                          </p:spTgt>
                                        </p:tgtEl>
                                        <p:attrNameLst>
                                          <p:attrName>style.visibility</p:attrName>
                                        </p:attrNameLst>
                                      </p:cBhvr>
                                      <p:to>
                                        <p:strVal val="visible"/>
                                      </p:to>
                                    </p:set>
                                    <p:animEffect filter="fade" transition="in">
                                      <p:cBhvr>
                                        <p:cTn dur="500"/>
                                        <p:tgtEl>
                                          <p:spTgt spid="5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1" st="1"/>
                                            </p:txEl>
                                          </p:spTgt>
                                        </p:tgtEl>
                                        <p:attrNameLst>
                                          <p:attrName>style.visibility</p:attrName>
                                        </p:attrNameLst>
                                      </p:cBhvr>
                                      <p:to>
                                        <p:strVal val="visible"/>
                                      </p:to>
                                    </p:set>
                                    <p:animEffect filter="fade" transition="in">
                                      <p:cBhvr>
                                        <p:cTn dur="500"/>
                                        <p:tgtEl>
                                          <p:spTgt spid="5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endParaRPr b="1" i="0" sz="4800" u="none" cap="none" strike="noStrike">
              <a:solidFill>
                <a:schemeClr val="dk2"/>
              </a:solidFill>
              <a:latin typeface="Questrial"/>
              <a:ea typeface="Questrial"/>
              <a:cs typeface="Questrial"/>
              <a:sym typeface="Questrial"/>
            </a:endParaRPr>
          </a:p>
        </p:txBody>
      </p:sp>
      <p:sp>
        <p:nvSpPr>
          <p:cNvPr id="604" name="Google Shape;604;p74"/>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700"/>
              <a:buFont typeface="Noto Sans Symbols"/>
              <a:buChar char="➢"/>
            </a:pPr>
            <a:r>
              <a:rPr b="0" i="0" lang="en-US" sz="3700" u="none" cap="none" strike="noStrike">
                <a:solidFill>
                  <a:schemeClr val="dk1"/>
                </a:solidFill>
                <a:latin typeface="Questrial"/>
                <a:ea typeface="Questrial"/>
                <a:cs typeface="Questrial"/>
                <a:sym typeface="Questrial"/>
              </a:rPr>
              <a:t>Scenario #1: Married Taxpayers</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Must be “considered unmarried”*</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File a separate return from spouse</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Maintain more than half the costs of keeping up a home</a:t>
            </a:r>
            <a:endParaRPr b="0" i="0" sz="3330" u="none" cap="none" strike="noStrike">
              <a:solidFill>
                <a:schemeClr val="dk1"/>
              </a:solidFill>
              <a:latin typeface="Questrial"/>
              <a:ea typeface="Questrial"/>
              <a:cs typeface="Questrial"/>
              <a:sym typeface="Questrial"/>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home is the main home for a </a:t>
            </a:r>
            <a:r>
              <a:rPr b="0" i="0" lang="en-US" sz="3330" u="sng" cap="none" strike="noStrike">
                <a:solidFill>
                  <a:srgbClr val="980000"/>
                </a:solidFill>
                <a:latin typeface="Questrial"/>
                <a:ea typeface="Questrial"/>
                <a:cs typeface="Questrial"/>
                <a:sym typeface="Questrial"/>
              </a:rPr>
              <a:t>dependent child, stepchild, or foster child</a:t>
            </a:r>
            <a:r>
              <a:rPr b="0" i="0" lang="en-US" sz="3330" u="none" cap="none" strike="noStrike">
                <a:solidFill>
                  <a:schemeClr val="dk1"/>
                </a:solidFill>
                <a:latin typeface="Questrial"/>
                <a:ea typeface="Questrial"/>
                <a:cs typeface="Questrial"/>
                <a:sym typeface="Questrial"/>
              </a:rPr>
              <a:t> for more than ½ the year</a:t>
            </a:r>
            <a:endParaRPr/>
          </a:p>
          <a:p>
            <a:pPr indent="-228600" lvl="2" marL="1143000" marR="0" rtl="0" algn="l">
              <a:lnSpc>
                <a:spcPct val="90000"/>
              </a:lnSpc>
              <a:spcBef>
                <a:spcPts val="592"/>
              </a:spcBef>
              <a:spcAft>
                <a:spcPts val="0"/>
              </a:spcAft>
              <a:buClr>
                <a:schemeClr val="dk1"/>
              </a:buClr>
              <a:buSzPts val="2960"/>
              <a:buFont typeface="Courier New"/>
              <a:buChar char="o"/>
            </a:pPr>
            <a:r>
              <a:rPr b="0" i="0" lang="en-US" sz="2960" u="none" cap="none" strike="noStrike">
                <a:solidFill>
                  <a:schemeClr val="dk1"/>
                </a:solidFill>
                <a:latin typeface="Questrial"/>
                <a:ea typeface="Questrial"/>
                <a:cs typeface="Questrial"/>
                <a:sym typeface="Questrial"/>
              </a:rPr>
              <a:t>Note: A grandchild does NOT meet this test </a:t>
            </a:r>
            <a:endParaRPr/>
          </a:p>
          <a:p>
            <a:pPr indent="-285750" lvl="1" marL="742950" marR="0" rtl="0" algn="l">
              <a:lnSpc>
                <a:spcPct val="90000"/>
              </a:lnSpc>
              <a:spcBef>
                <a:spcPts val="666"/>
              </a:spcBef>
              <a:spcAft>
                <a:spcPts val="0"/>
              </a:spcAft>
              <a:buClr>
                <a:schemeClr val="dk1"/>
              </a:buClr>
              <a:buSzPts val="3330"/>
              <a:buFont typeface="Arial"/>
              <a:buChar char="•"/>
            </a:pPr>
            <a:r>
              <a:rPr b="0" i="0" lang="en-US" sz="3330" u="none" cap="none" strike="noStrike">
                <a:solidFill>
                  <a:schemeClr val="dk1"/>
                </a:solidFill>
                <a:latin typeface="Questrial"/>
                <a:ea typeface="Questrial"/>
                <a:cs typeface="Questrial"/>
                <a:sym typeface="Questrial"/>
              </a:rPr>
              <a:t>The taxpayer claims an exemption for the child</a:t>
            </a:r>
            <a:endParaRPr/>
          </a:p>
          <a:p>
            <a:pPr indent="-107950" lvl="0" marL="342900" marR="0" rtl="0" algn="l">
              <a:lnSpc>
                <a:spcPct val="90000"/>
              </a:lnSpc>
              <a:spcBef>
                <a:spcPts val="740"/>
              </a:spcBef>
              <a:spcAft>
                <a:spcPts val="0"/>
              </a:spcAft>
              <a:buClr>
                <a:schemeClr val="dk1"/>
              </a:buClr>
              <a:buSzPts val="3700"/>
              <a:buFont typeface="Noto Sans Symbols"/>
              <a:buNone/>
            </a:pPr>
            <a:r>
              <a:t/>
            </a:r>
            <a:endParaRPr b="0" i="0" sz="3700" u="none" cap="none" strike="noStrike">
              <a:solidFill>
                <a:schemeClr val="dk1"/>
              </a:solidFill>
              <a:latin typeface="Questrial"/>
              <a:ea typeface="Questrial"/>
              <a:cs typeface="Questrial"/>
              <a:sym typeface="Questrial"/>
            </a:endParaRPr>
          </a:p>
        </p:txBody>
      </p:sp>
      <p:sp>
        <p:nvSpPr>
          <p:cNvPr id="605" name="Google Shape;605;p7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1" st="1"/>
                                            </p:txEl>
                                          </p:spTgt>
                                        </p:tgtEl>
                                        <p:attrNameLst>
                                          <p:attrName>style.visibility</p:attrName>
                                        </p:attrNameLst>
                                      </p:cBhvr>
                                      <p:to>
                                        <p:strVal val="visible"/>
                                      </p:to>
                                    </p:set>
                                    <p:animEffect filter="fade" transition="in">
                                      <p:cBhvr>
                                        <p:cTn dur="500"/>
                                        <p:tgtEl>
                                          <p:spTgt spid="6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2" st="2"/>
                                            </p:txEl>
                                          </p:spTgt>
                                        </p:tgtEl>
                                        <p:attrNameLst>
                                          <p:attrName>style.visibility</p:attrName>
                                        </p:attrNameLst>
                                      </p:cBhvr>
                                      <p:to>
                                        <p:strVal val="visible"/>
                                      </p:to>
                                    </p:set>
                                    <p:animEffect filter="fade" transition="in">
                                      <p:cBhvr>
                                        <p:cTn dur="500"/>
                                        <p:tgtEl>
                                          <p:spTgt spid="6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3" st="3"/>
                                            </p:txEl>
                                          </p:spTgt>
                                        </p:tgtEl>
                                        <p:attrNameLst>
                                          <p:attrName>style.visibility</p:attrName>
                                        </p:attrNameLst>
                                      </p:cBhvr>
                                      <p:to>
                                        <p:strVal val="visible"/>
                                      </p:to>
                                    </p:set>
                                    <p:animEffect filter="fade" transition="in">
                                      <p:cBhvr>
                                        <p:cTn dur="500"/>
                                        <p:tgtEl>
                                          <p:spTgt spid="6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4" st="4"/>
                                            </p:txEl>
                                          </p:spTgt>
                                        </p:tgtEl>
                                        <p:attrNameLst>
                                          <p:attrName>style.visibility</p:attrName>
                                        </p:attrNameLst>
                                      </p:cBhvr>
                                      <p:to>
                                        <p:strVal val="visible"/>
                                      </p:to>
                                    </p:set>
                                    <p:animEffect filter="fade" transition="in">
                                      <p:cBhvr>
                                        <p:cTn dur="500"/>
                                        <p:tgtEl>
                                          <p:spTgt spid="6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5" st="5"/>
                                            </p:txEl>
                                          </p:spTgt>
                                        </p:tgtEl>
                                        <p:attrNameLst>
                                          <p:attrName>style.visibility</p:attrName>
                                        </p:attrNameLst>
                                      </p:cBhvr>
                                      <p:to>
                                        <p:strVal val="visible"/>
                                      </p:to>
                                    </p:set>
                                    <p:animEffect filter="fade" transition="in">
                                      <p:cBhvr>
                                        <p:cTn dur="500"/>
                                        <p:tgtEl>
                                          <p:spTgt spid="6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6" st="6"/>
                                            </p:txEl>
                                          </p:spTgt>
                                        </p:tgtEl>
                                        <p:attrNameLst>
                                          <p:attrName>style.visibility</p:attrName>
                                        </p:attrNameLst>
                                      </p:cBhvr>
                                      <p:to>
                                        <p:strVal val="visible"/>
                                      </p:to>
                                    </p:set>
                                    <p:animEffect filter="fade" transition="in">
                                      <p:cBhvr>
                                        <p:cTn dur="500"/>
                                        <p:tgtEl>
                                          <p:spTgt spid="6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7" st="7"/>
                                            </p:txEl>
                                          </p:spTgt>
                                        </p:tgtEl>
                                        <p:attrNameLst>
                                          <p:attrName>style.visibility</p:attrName>
                                        </p:attrNameLst>
                                      </p:cBhvr>
                                      <p:to>
                                        <p:strVal val="visible"/>
                                      </p:to>
                                    </p:set>
                                    <p:animEffect filter="fade" transition="in">
                                      <p:cBhvr>
                                        <p:cTn dur="500"/>
                                        <p:tgtEl>
                                          <p:spTgt spid="60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“Considered Unmarried”</a:t>
            </a:r>
            <a:endParaRPr b="1" i="0" sz="4800" u="none" cap="none" strike="noStrike">
              <a:solidFill>
                <a:schemeClr val="dk2"/>
              </a:solidFill>
              <a:latin typeface="Questrial"/>
              <a:ea typeface="Questrial"/>
              <a:cs typeface="Questrial"/>
              <a:sym typeface="Questrial"/>
            </a:endParaRPr>
          </a:p>
        </p:txBody>
      </p:sp>
      <p:sp>
        <p:nvSpPr>
          <p:cNvPr id="612" name="Google Shape;612;p75"/>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891" lvl="2" marL="342891"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legally married taxpayer can be considered unmarried if s/he has not lived with the spouse at any time during the last six months of the tax year.</a:t>
            </a:r>
            <a:endParaRPr/>
          </a:p>
          <a:p>
            <a:pPr indent="-38100" lvl="0" marL="342900" marR="0" rtl="0" algn="l">
              <a:spcBef>
                <a:spcPts val="960"/>
              </a:spcBef>
              <a:spcAft>
                <a:spcPts val="0"/>
              </a:spcAft>
              <a:buClr>
                <a:schemeClr val="dk1"/>
              </a:buClr>
              <a:buSzPts val="4800"/>
              <a:buFont typeface="Noto Sans Symbols"/>
              <a:buNone/>
            </a:pPr>
            <a:r>
              <a:t/>
            </a:r>
            <a:endParaRPr b="0" i="0" sz="4800" u="none" cap="none" strike="noStrike">
              <a:solidFill>
                <a:schemeClr val="dk1"/>
              </a:solidFill>
              <a:latin typeface="Questrial"/>
              <a:ea typeface="Questrial"/>
              <a:cs typeface="Questrial"/>
              <a:sym typeface="Questrial"/>
            </a:endParaRPr>
          </a:p>
        </p:txBody>
      </p:sp>
      <p:sp>
        <p:nvSpPr>
          <p:cNvPr id="613" name="Google Shape;613;p7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xEl>
                                              <p:pRg end="0" st="0"/>
                                            </p:txEl>
                                          </p:spTgt>
                                        </p:tgtEl>
                                        <p:attrNameLst>
                                          <p:attrName>style.visibility</p:attrName>
                                        </p:attrNameLst>
                                      </p:cBhvr>
                                      <p:to>
                                        <p:strVal val="visible"/>
                                      </p:to>
                                    </p:set>
                                    <p:animEffect filter="fade" transition="in">
                                      <p:cBhvr>
                                        <p:cTn dur="500"/>
                                        <p:tgtEl>
                                          <p:spTgt spid="6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xEl>
                                              <p:pRg end="1" st="1"/>
                                            </p:txEl>
                                          </p:spTgt>
                                        </p:tgtEl>
                                        <p:attrNameLst>
                                          <p:attrName>style.visibility</p:attrName>
                                        </p:attrNameLst>
                                      </p:cBhvr>
                                      <p:to>
                                        <p:strVal val="visible"/>
                                      </p:to>
                                    </p:set>
                                    <p:animEffect filter="fade" transition="in">
                                      <p:cBhvr>
                                        <p:cTn dur="500"/>
                                        <p:tgtEl>
                                          <p:spTgt spid="61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a:t>
            </a:r>
            <a:endParaRPr b="1" i="0" sz="4800" u="none" cap="none" strike="noStrike">
              <a:solidFill>
                <a:schemeClr val="dk2"/>
              </a:solidFill>
              <a:latin typeface="Questrial"/>
              <a:ea typeface="Questrial"/>
              <a:cs typeface="Questrial"/>
              <a:sym typeface="Questrial"/>
            </a:endParaRPr>
          </a:p>
        </p:txBody>
      </p:sp>
      <p:sp>
        <p:nvSpPr>
          <p:cNvPr id="620" name="Google Shape;620;p76"/>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Scenario #2: Single Taxpayers</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Maintain more than half the costs of keeping up a home</a:t>
            </a:r>
            <a:endParaRPr b="0" i="0" sz="3600" u="none" cap="none" strike="noStrike">
              <a:solidFill>
                <a:schemeClr val="dk1"/>
              </a:solidFill>
              <a:latin typeface="Questrial"/>
              <a:ea typeface="Questrial"/>
              <a:cs typeface="Questrial"/>
              <a:sym typeface="Questrial"/>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A “</a:t>
            </a:r>
            <a:r>
              <a:rPr b="0" i="0" lang="en-US" sz="3600" u="sng" cap="none" strike="noStrike">
                <a:solidFill>
                  <a:srgbClr val="980000"/>
                </a:solidFill>
                <a:latin typeface="Questrial"/>
                <a:ea typeface="Questrial"/>
                <a:cs typeface="Questrial"/>
                <a:sym typeface="Questrial"/>
              </a:rPr>
              <a:t>qualifying person</a:t>
            </a:r>
            <a:r>
              <a:rPr b="0" i="0" lang="en-US" sz="3600" u="none" cap="none" strike="noStrike">
                <a:solidFill>
                  <a:schemeClr val="dk1"/>
                </a:solidFill>
                <a:latin typeface="Questrial"/>
                <a:ea typeface="Questrial"/>
                <a:cs typeface="Questrial"/>
                <a:sym typeface="Questrial"/>
              </a:rPr>
              <a:t>” lived with the taxpayer for more than ½ the year</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621" name="Google Shape;621;p7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animEffect filter="fade" transition="in">
                                      <p:cBhvr>
                                        <p:cTn dur="500"/>
                                        <p:tgtEl>
                                          <p:spTgt spid="6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xEl>
                                              <p:pRg end="1" st="1"/>
                                            </p:txEl>
                                          </p:spTgt>
                                        </p:tgtEl>
                                        <p:attrNameLst>
                                          <p:attrName>style.visibility</p:attrName>
                                        </p:attrNameLst>
                                      </p:cBhvr>
                                      <p:to>
                                        <p:strVal val="visible"/>
                                      </p:to>
                                    </p:set>
                                    <p:animEffect filter="fade" transition="in">
                                      <p:cBhvr>
                                        <p:cTn dur="500"/>
                                        <p:tgtEl>
                                          <p:spTgt spid="6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xEl>
                                              <p:pRg end="2" st="2"/>
                                            </p:txEl>
                                          </p:spTgt>
                                        </p:tgtEl>
                                        <p:attrNameLst>
                                          <p:attrName>style.visibility</p:attrName>
                                        </p:attrNameLst>
                                      </p:cBhvr>
                                      <p:to>
                                        <p:strVal val="visible"/>
                                      </p:to>
                                    </p:set>
                                    <p:animEffect filter="fade" transition="in">
                                      <p:cBhvr>
                                        <p:cTn dur="500"/>
                                        <p:tgtEl>
                                          <p:spTgt spid="6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xEl>
                                              <p:pRg end="3" st="3"/>
                                            </p:txEl>
                                          </p:spTgt>
                                        </p:tgtEl>
                                        <p:attrNameLst>
                                          <p:attrName>style.visibility</p:attrName>
                                        </p:attrNameLst>
                                      </p:cBhvr>
                                      <p:to>
                                        <p:strVal val="visible"/>
                                      </p:to>
                                    </p:set>
                                    <p:animEffect filter="fade" transition="in">
                                      <p:cBhvr>
                                        <p:cTn dur="500"/>
                                        <p:tgtEl>
                                          <p:spTgt spid="62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Qualifying Person</a:t>
            </a:r>
            <a:endParaRPr/>
          </a:p>
        </p:txBody>
      </p:sp>
      <p:sp>
        <p:nvSpPr>
          <p:cNvPr id="628" name="Google Shape;628;p77"/>
          <p:cNvSpPr txBox="1"/>
          <p:nvPr>
            <p:ph idx="1" type="body"/>
          </p:nvPr>
        </p:nvSpPr>
        <p:spPr>
          <a:xfrm>
            <a:off x="609600" y="1600206"/>
            <a:ext cx="10972800" cy="4554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See </a:t>
            </a:r>
            <a:endParaRPr/>
          </a:p>
          <a:p>
            <a:pPr indent="0" lvl="0" marL="0" marR="0" rtl="0" algn="ctr">
              <a:spcBef>
                <a:spcPts val="880"/>
              </a:spcBef>
              <a:spcAft>
                <a:spcPts val="0"/>
              </a:spcAft>
              <a:buClr>
                <a:schemeClr val="accent3"/>
              </a:buClr>
              <a:buFont typeface="Noto Sans Symbols"/>
              <a:buNone/>
            </a:pPr>
            <a:r>
              <a:rPr b="0" i="0" lang="en-US" sz="4400" u="sng" cap="none" strike="noStrike">
                <a:solidFill>
                  <a:schemeClr val="accent3"/>
                </a:solidFill>
                <a:latin typeface="Questrial"/>
                <a:ea typeface="Questrial"/>
                <a:cs typeface="Questrial"/>
                <a:sym typeface="Questrial"/>
              </a:rPr>
              <a:t>Who Is a Qualifying Person Qualifying You To File as Head of Household</a:t>
            </a:r>
            <a:r>
              <a:rPr b="0" i="0" lang="en-US" sz="4400" u="none" cap="none" strike="noStrike">
                <a:solidFill>
                  <a:schemeClr val="accent3"/>
                </a:solidFill>
                <a:latin typeface="Questrial"/>
                <a:ea typeface="Questrial"/>
                <a:cs typeface="Questrial"/>
                <a:sym typeface="Questrial"/>
              </a:rPr>
              <a:t> </a:t>
            </a:r>
            <a:endParaRPr/>
          </a:p>
          <a:p>
            <a:pPr indent="0" lvl="0" marL="0" marR="0" rtl="0" algn="ctr">
              <a:spcBef>
                <a:spcPts val="800"/>
              </a:spcBef>
              <a:spcAft>
                <a:spcPts val="0"/>
              </a:spcAft>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in the </a:t>
            </a:r>
            <a:endParaRPr/>
          </a:p>
          <a:p>
            <a:pPr indent="0" lvl="0" marL="0" marR="0" rtl="0" algn="ctr">
              <a:spcBef>
                <a:spcPts val="880"/>
              </a:spcBef>
              <a:spcAft>
                <a:spcPts val="0"/>
              </a:spcAft>
              <a:buClr>
                <a:schemeClr val="accent3"/>
              </a:buClr>
              <a:buFont typeface="Noto Sans Symbols"/>
              <a:buNone/>
            </a:pPr>
            <a:r>
              <a:rPr b="1" i="0" lang="en-US" sz="4400" u="none" cap="none" strike="noStrike">
                <a:solidFill>
                  <a:schemeClr val="accent3"/>
                </a:solidFill>
                <a:latin typeface="Questrial"/>
                <a:ea typeface="Questrial"/>
                <a:cs typeface="Questrial"/>
                <a:sym typeface="Questrial"/>
              </a:rPr>
              <a:t>Filing Status </a:t>
            </a:r>
            <a:r>
              <a:rPr b="0" i="0" lang="en-US" sz="4400" u="none" cap="none" strike="noStrike">
                <a:solidFill>
                  <a:schemeClr val="accent3"/>
                </a:solidFill>
                <a:latin typeface="Questrial"/>
                <a:ea typeface="Questrial"/>
                <a:cs typeface="Questrial"/>
                <a:sym typeface="Questrial"/>
              </a:rPr>
              <a:t>Tab of the Pub 4012 </a:t>
            </a:r>
            <a:endParaRPr/>
          </a:p>
          <a:p>
            <a:pPr indent="0" lvl="0" marL="0" marR="0" rtl="0" algn="ctr">
              <a:spcBef>
                <a:spcPts val="800"/>
              </a:spcBef>
              <a:spcAft>
                <a:spcPts val="0"/>
              </a:spcAft>
              <a:buClr>
                <a:schemeClr val="accent3"/>
              </a:buClr>
              <a:buFont typeface="Noto Sans Symbols"/>
              <a:buNone/>
            </a:pPr>
            <a:r>
              <a:rPr b="0" i="0" lang="en-US" sz="4000" u="none" cap="none" strike="noStrike">
                <a:solidFill>
                  <a:schemeClr val="accent3"/>
                </a:solidFill>
                <a:latin typeface="Questrial"/>
                <a:ea typeface="Questrial"/>
                <a:cs typeface="Questrial"/>
                <a:sym typeface="Questrial"/>
              </a:rPr>
              <a:t>for a list of qualifying persons</a:t>
            </a:r>
            <a:endParaRPr/>
          </a:p>
        </p:txBody>
      </p:sp>
      <p:sp>
        <p:nvSpPr>
          <p:cNvPr id="629" name="Google Shape;629;p7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0" st="0"/>
                                            </p:txEl>
                                          </p:spTgt>
                                        </p:tgtEl>
                                        <p:attrNameLst>
                                          <p:attrName>style.visibility</p:attrName>
                                        </p:attrNameLst>
                                      </p:cBhvr>
                                      <p:to>
                                        <p:strVal val="visible"/>
                                      </p:to>
                                    </p:set>
                                    <p:animEffect filter="fade" transition="in">
                                      <p:cBhvr>
                                        <p:cTn dur="500"/>
                                        <p:tgtEl>
                                          <p:spTgt spid="6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1" st="1"/>
                                            </p:txEl>
                                          </p:spTgt>
                                        </p:tgtEl>
                                        <p:attrNameLst>
                                          <p:attrName>style.visibility</p:attrName>
                                        </p:attrNameLst>
                                      </p:cBhvr>
                                      <p:to>
                                        <p:strVal val="visible"/>
                                      </p:to>
                                    </p:set>
                                    <p:animEffect filter="fade" transition="in">
                                      <p:cBhvr>
                                        <p:cTn dur="500"/>
                                        <p:tgtEl>
                                          <p:spTgt spid="6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2" st="2"/>
                                            </p:txEl>
                                          </p:spTgt>
                                        </p:tgtEl>
                                        <p:attrNameLst>
                                          <p:attrName>style.visibility</p:attrName>
                                        </p:attrNameLst>
                                      </p:cBhvr>
                                      <p:to>
                                        <p:strVal val="visible"/>
                                      </p:to>
                                    </p:set>
                                    <p:animEffect filter="fade" transition="in">
                                      <p:cBhvr>
                                        <p:cTn dur="500"/>
                                        <p:tgtEl>
                                          <p:spTgt spid="6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3" st="3"/>
                                            </p:txEl>
                                          </p:spTgt>
                                        </p:tgtEl>
                                        <p:attrNameLst>
                                          <p:attrName>style.visibility</p:attrName>
                                        </p:attrNameLst>
                                      </p:cBhvr>
                                      <p:to>
                                        <p:strVal val="visible"/>
                                      </p:to>
                                    </p:set>
                                    <p:animEffect filter="fade" transition="in">
                                      <p:cBhvr>
                                        <p:cTn dur="500"/>
                                        <p:tgtEl>
                                          <p:spTgt spid="6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4" st="4"/>
                                            </p:txEl>
                                          </p:spTgt>
                                        </p:tgtEl>
                                        <p:attrNameLst>
                                          <p:attrName>style.visibility</p:attrName>
                                        </p:attrNameLst>
                                      </p:cBhvr>
                                      <p:to>
                                        <p:strVal val="visible"/>
                                      </p:to>
                                    </p:set>
                                    <p:animEffect filter="fade" transition="in">
                                      <p:cBhvr>
                                        <p:cTn dur="500"/>
                                        <p:tgtEl>
                                          <p:spTgt spid="62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Impact-logo_SaveFirst-green.eps" id="95" name="Google Shape;95;p15"/>
          <p:cNvPicPr preferRelativeResize="0"/>
          <p:nvPr/>
        </p:nvPicPr>
        <p:blipFill rotWithShape="1">
          <a:blip r:embed="rId3">
            <a:alphaModFix/>
          </a:blip>
          <a:srcRect b="34976" l="19563" r="20645" t="31741"/>
          <a:stretch/>
        </p:blipFill>
        <p:spPr>
          <a:xfrm>
            <a:off x="1440089" y="413266"/>
            <a:ext cx="9264600" cy="4243500"/>
          </a:xfrm>
          <a:prstGeom prst="rect">
            <a:avLst/>
          </a:prstGeom>
          <a:noFill/>
          <a:ln>
            <a:noFill/>
          </a:ln>
        </p:spPr>
      </p:pic>
      <p:sp>
        <p:nvSpPr>
          <p:cNvPr id="96" name="Google Shape;96;p15"/>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7" name="Google Shape;97;p15"/>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8" name="Google Shape;98;p15"/>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99" name="Google Shape;99;p15"/>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00" name="Google Shape;100;p15"/>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101" name="Google Shape;101;p15"/>
          <p:cNvSpPr txBox="1"/>
          <p:nvPr/>
        </p:nvSpPr>
        <p:spPr>
          <a:xfrm>
            <a:off x="1732277" y="4749376"/>
            <a:ext cx="8727300" cy="15063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Conducting a Thorough Interview</a:t>
            </a:r>
            <a:endParaRPr/>
          </a:p>
        </p:txBody>
      </p:sp>
      <p:sp>
        <p:nvSpPr>
          <p:cNvPr id="102" name="Google Shape;102;p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Qualifying Person</a:t>
            </a:r>
            <a:endParaRPr b="1" i="0" sz="4800" u="none" cap="none" strike="noStrike">
              <a:solidFill>
                <a:schemeClr val="dk2"/>
              </a:solidFill>
              <a:latin typeface="Questrial"/>
              <a:ea typeface="Questrial"/>
              <a:cs typeface="Questrial"/>
              <a:sym typeface="Questrial"/>
            </a:endParaRPr>
          </a:p>
        </p:txBody>
      </p:sp>
      <p:sp>
        <p:nvSpPr>
          <p:cNvPr id="636" name="Google Shape;636;p78"/>
          <p:cNvSpPr txBox="1"/>
          <p:nvPr>
            <p:ph idx="1" type="body"/>
          </p:nvPr>
        </p:nvSpPr>
        <p:spPr>
          <a:xfrm>
            <a:off x="609600" y="1447803"/>
            <a:ext cx="10972800" cy="4526100"/>
          </a:xfrm>
          <a:prstGeom prst="rect">
            <a:avLst/>
          </a:prstGeom>
          <a:noFill/>
          <a:ln>
            <a:noFill/>
          </a:ln>
        </p:spPr>
        <p:txBody>
          <a:bodyPr anchorCtr="0" anchor="t" bIns="45700" lIns="91425" spcFirstLastPara="1" rIns="91425" wrap="square" tIns="45700">
            <a:noAutofit/>
          </a:bodyPr>
          <a:lstStyle/>
          <a:p>
            <a:pPr indent="-32766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In general, a </a:t>
            </a:r>
            <a:r>
              <a:rPr b="0" i="0" lang="en-US" sz="3400" u="none" cap="none" strike="noStrike">
                <a:solidFill>
                  <a:schemeClr val="accent1"/>
                </a:solidFill>
                <a:latin typeface="Questrial"/>
                <a:ea typeface="Questrial"/>
                <a:cs typeface="Questrial"/>
                <a:sym typeface="Questrial"/>
              </a:rPr>
              <a:t>qualifying child </a:t>
            </a:r>
            <a:r>
              <a:rPr b="0" i="0" lang="en-US" sz="3400" u="none" cap="none" strike="noStrike">
                <a:solidFill>
                  <a:schemeClr val="dk1"/>
                </a:solidFill>
                <a:latin typeface="Questrial"/>
                <a:ea typeface="Questrial"/>
                <a:cs typeface="Questrial"/>
                <a:sym typeface="Questrial"/>
              </a:rPr>
              <a:t>is a qualifying person</a:t>
            </a:r>
            <a:endParaRPr sz="3400"/>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Whether or not the taxpayer claims the exemption</a:t>
            </a:r>
            <a:endParaRPr b="0" i="0" sz="3220" u="none" cap="none" strike="noStrike">
              <a:solidFill>
                <a:schemeClr val="dk1"/>
              </a:solidFill>
              <a:latin typeface="Questrial"/>
              <a:ea typeface="Questrial"/>
              <a:cs typeface="Questrial"/>
              <a:sym typeface="Questrial"/>
            </a:endParaRPr>
          </a:p>
          <a:p>
            <a:pPr indent="-327660" lvl="0" marL="342900" marR="0" rtl="0" algn="l">
              <a:lnSpc>
                <a:spcPct val="80000"/>
              </a:lnSpc>
              <a:spcBef>
                <a:spcPts val="728"/>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In general, a </a:t>
            </a:r>
            <a:r>
              <a:rPr b="0" i="0" lang="en-US" sz="3400" u="none" cap="none" strike="noStrike">
                <a:solidFill>
                  <a:schemeClr val="accent1"/>
                </a:solidFill>
                <a:latin typeface="Questrial"/>
                <a:ea typeface="Questrial"/>
                <a:cs typeface="Questrial"/>
                <a:sym typeface="Questrial"/>
              </a:rPr>
              <a:t>qualifying relative </a:t>
            </a:r>
            <a:r>
              <a:rPr b="0" i="0" lang="en-US" sz="3400" u="none" cap="none" strike="noStrike">
                <a:solidFill>
                  <a:schemeClr val="dk1"/>
                </a:solidFill>
                <a:latin typeface="Questrial"/>
                <a:ea typeface="Questrial"/>
                <a:cs typeface="Questrial"/>
                <a:sym typeface="Questrial"/>
              </a:rPr>
              <a:t>is a qualifying person if:</a:t>
            </a:r>
            <a:endParaRPr sz="3400"/>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taxpayer can claim the exemption for the person</a:t>
            </a:r>
            <a:endParaRP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person meets one of the relationships listed</a:t>
            </a:r>
            <a:endParaRPr/>
          </a:p>
          <a:p>
            <a:pPr indent="-285750" lvl="1" marL="742950" marR="0" rtl="0" algn="l">
              <a:lnSpc>
                <a:spcPct val="80000"/>
              </a:lnSpc>
              <a:spcBef>
                <a:spcPts val="644"/>
              </a:spcBef>
              <a:spcAft>
                <a:spcPts val="0"/>
              </a:spcAft>
              <a:buClr>
                <a:schemeClr val="dk1"/>
              </a:buClr>
              <a:buSzPts val="3220"/>
              <a:buFont typeface="Arial"/>
              <a:buChar char="•"/>
            </a:pPr>
            <a:r>
              <a:rPr b="0" i="0" lang="en-US" sz="3220" u="none" cap="none" strike="noStrike">
                <a:solidFill>
                  <a:schemeClr val="dk1"/>
                </a:solidFill>
                <a:latin typeface="Questrial"/>
                <a:ea typeface="Questrial"/>
                <a:cs typeface="Questrial"/>
                <a:sym typeface="Questrial"/>
              </a:rPr>
              <a:t>The person lives with the taxpayer for more than ½ the year</a:t>
            </a:r>
            <a:endParaRPr/>
          </a:p>
          <a:p>
            <a:pPr indent="-228600" lvl="2" marL="1143000" marR="0" rtl="0" algn="l">
              <a:lnSpc>
                <a:spcPct val="80000"/>
              </a:lnSpc>
              <a:spcBef>
                <a:spcPts val="546"/>
              </a:spcBef>
              <a:spcAft>
                <a:spcPts val="0"/>
              </a:spcAft>
              <a:buClr>
                <a:schemeClr val="dk1"/>
              </a:buClr>
              <a:buSzPts val="2730"/>
              <a:buFont typeface="Courier New"/>
              <a:buChar char="o"/>
            </a:pPr>
            <a:r>
              <a:rPr b="0" i="0" lang="en-US" sz="2730" u="none" cap="none" strike="noStrike">
                <a:solidFill>
                  <a:schemeClr val="dk1"/>
                </a:solidFill>
                <a:latin typeface="Questrial"/>
                <a:ea typeface="Questrial"/>
                <a:cs typeface="Questrial"/>
                <a:sym typeface="Questrial"/>
              </a:rPr>
              <a:t>Exception: a mother/father who is a qualifying relative does not have to live in the home with the taxpayer</a:t>
            </a:r>
            <a:endParaRPr b="0" i="0" sz="2730" u="none" cap="none" strike="noStrike">
              <a:solidFill>
                <a:schemeClr val="dk1"/>
              </a:solidFill>
              <a:latin typeface="Questrial"/>
              <a:ea typeface="Questrial"/>
              <a:cs typeface="Questrial"/>
              <a:sym typeface="Questrial"/>
            </a:endParaRPr>
          </a:p>
        </p:txBody>
      </p:sp>
      <p:sp>
        <p:nvSpPr>
          <p:cNvPr id="637" name="Google Shape;637;p7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0" st="0"/>
                                            </p:txEl>
                                          </p:spTgt>
                                        </p:tgtEl>
                                        <p:attrNameLst>
                                          <p:attrName>style.visibility</p:attrName>
                                        </p:attrNameLst>
                                      </p:cBhvr>
                                      <p:to>
                                        <p:strVal val="visible"/>
                                      </p:to>
                                    </p:set>
                                    <p:animEffect filter="fade" transition="in">
                                      <p:cBhvr>
                                        <p:cTn dur="500"/>
                                        <p:tgtEl>
                                          <p:spTgt spid="6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1" st="1"/>
                                            </p:txEl>
                                          </p:spTgt>
                                        </p:tgtEl>
                                        <p:attrNameLst>
                                          <p:attrName>style.visibility</p:attrName>
                                        </p:attrNameLst>
                                      </p:cBhvr>
                                      <p:to>
                                        <p:strVal val="visible"/>
                                      </p:to>
                                    </p:set>
                                    <p:animEffect filter="fade" transition="in">
                                      <p:cBhvr>
                                        <p:cTn dur="500"/>
                                        <p:tgtEl>
                                          <p:spTgt spid="6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2" st="2"/>
                                            </p:txEl>
                                          </p:spTgt>
                                        </p:tgtEl>
                                        <p:attrNameLst>
                                          <p:attrName>style.visibility</p:attrName>
                                        </p:attrNameLst>
                                      </p:cBhvr>
                                      <p:to>
                                        <p:strVal val="visible"/>
                                      </p:to>
                                    </p:set>
                                    <p:animEffect filter="fade" transition="in">
                                      <p:cBhvr>
                                        <p:cTn dur="500"/>
                                        <p:tgtEl>
                                          <p:spTgt spid="6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3" st="3"/>
                                            </p:txEl>
                                          </p:spTgt>
                                        </p:tgtEl>
                                        <p:attrNameLst>
                                          <p:attrName>style.visibility</p:attrName>
                                        </p:attrNameLst>
                                      </p:cBhvr>
                                      <p:to>
                                        <p:strVal val="visible"/>
                                      </p:to>
                                    </p:set>
                                    <p:animEffect filter="fade" transition="in">
                                      <p:cBhvr>
                                        <p:cTn dur="500"/>
                                        <p:tgtEl>
                                          <p:spTgt spid="6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4" st="4"/>
                                            </p:txEl>
                                          </p:spTgt>
                                        </p:tgtEl>
                                        <p:attrNameLst>
                                          <p:attrName>style.visibility</p:attrName>
                                        </p:attrNameLst>
                                      </p:cBhvr>
                                      <p:to>
                                        <p:strVal val="visible"/>
                                      </p:to>
                                    </p:set>
                                    <p:animEffect filter="fade" transition="in">
                                      <p:cBhvr>
                                        <p:cTn dur="500"/>
                                        <p:tgtEl>
                                          <p:spTgt spid="6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5" st="5"/>
                                            </p:txEl>
                                          </p:spTgt>
                                        </p:tgtEl>
                                        <p:attrNameLst>
                                          <p:attrName>style.visibility</p:attrName>
                                        </p:attrNameLst>
                                      </p:cBhvr>
                                      <p:to>
                                        <p:strVal val="visible"/>
                                      </p:to>
                                    </p:set>
                                    <p:animEffect filter="fade" transition="in">
                                      <p:cBhvr>
                                        <p:cTn dur="500"/>
                                        <p:tgtEl>
                                          <p:spTgt spid="6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xEl>
                                              <p:pRg end="6" st="6"/>
                                            </p:txEl>
                                          </p:spTgt>
                                        </p:tgtEl>
                                        <p:attrNameLst>
                                          <p:attrName>style.visibility</p:attrName>
                                        </p:attrNameLst>
                                      </p:cBhvr>
                                      <p:to>
                                        <p:strVal val="visible"/>
                                      </p:to>
                                    </p:set>
                                    <p:animEffect filter="fade" transition="in">
                                      <p:cBhvr>
                                        <p:cTn dur="500"/>
                                        <p:tgtEl>
                                          <p:spTgt spid="63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Head of Household: Separated Parents</a:t>
            </a:r>
            <a:endParaRPr/>
          </a:p>
        </p:txBody>
      </p:sp>
      <p:sp>
        <p:nvSpPr>
          <p:cNvPr id="644" name="Google Shape;644;p79"/>
          <p:cNvSpPr txBox="1"/>
          <p:nvPr>
            <p:ph idx="1" type="body"/>
          </p:nvPr>
        </p:nvSpPr>
        <p:spPr>
          <a:xfrm>
            <a:off x="609600" y="13716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Even if the custodial parent has given up his/her right to claim the dependency exemption for a child (Form 8332), s/he can file Head of Household using that child as her/his qualifying person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Noncustodial parent can never claim Head of Household</a:t>
            </a:r>
            <a:endParaRPr b="0" i="0" sz="4000" u="none" cap="none" strike="noStrike">
              <a:solidFill>
                <a:schemeClr val="dk1"/>
              </a:solidFill>
              <a:latin typeface="Questrial"/>
              <a:ea typeface="Questrial"/>
              <a:cs typeface="Questrial"/>
              <a:sym typeface="Questrial"/>
            </a:endParaRPr>
          </a:p>
        </p:txBody>
      </p:sp>
      <p:sp>
        <p:nvSpPr>
          <p:cNvPr id="645" name="Google Shape;645;p79"/>
          <p:cNvSpPr/>
          <p:nvPr/>
        </p:nvSpPr>
        <p:spPr>
          <a:xfrm>
            <a:off x="609600" y="5864545"/>
            <a:ext cx="11187600" cy="99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accent3"/>
                </a:solidFill>
                <a:latin typeface="Questrial"/>
                <a:ea typeface="Questrial"/>
                <a:cs typeface="Questrial"/>
                <a:sym typeface="Questrial"/>
              </a:rPr>
              <a:t>This situation is complicated to determine. </a:t>
            </a:r>
            <a:endParaRPr b="1" sz="2800">
              <a:solidFill>
                <a:schemeClr val="accent3"/>
              </a:solidFill>
              <a:latin typeface="Questrial"/>
              <a:ea typeface="Questrial"/>
              <a:cs typeface="Questrial"/>
              <a:sym typeface="Questrial"/>
            </a:endParaRPr>
          </a:p>
          <a:p>
            <a:pPr indent="0" lvl="0" marL="0" marR="0" rtl="0" algn="ctr">
              <a:spcBef>
                <a:spcPts val="0"/>
              </a:spcBef>
              <a:spcAft>
                <a:spcPts val="0"/>
              </a:spcAft>
              <a:buNone/>
            </a:pPr>
            <a:r>
              <a:rPr b="1" lang="en-US" sz="2800" u="sng">
                <a:solidFill>
                  <a:schemeClr val="accent3"/>
                </a:solidFill>
                <a:latin typeface="Questrial"/>
                <a:ea typeface="Questrial"/>
                <a:cs typeface="Questrial"/>
                <a:sym typeface="Questrial"/>
              </a:rPr>
              <a:t>SEE YOUR SITE COORDINATOR</a:t>
            </a:r>
            <a:r>
              <a:rPr b="1" lang="en-US" sz="2800">
                <a:solidFill>
                  <a:schemeClr val="accent3"/>
                </a:solidFill>
                <a:latin typeface="Questrial"/>
                <a:ea typeface="Questrial"/>
                <a:cs typeface="Questrial"/>
                <a:sym typeface="Questrial"/>
              </a:rPr>
              <a:t> </a:t>
            </a:r>
            <a:endParaRPr b="1" i="1" sz="2800">
              <a:solidFill>
                <a:schemeClr val="accent3"/>
              </a:solidFill>
              <a:latin typeface="Questrial"/>
              <a:ea typeface="Questrial"/>
              <a:cs typeface="Questrial"/>
              <a:sym typeface="Questrial"/>
            </a:endParaRPr>
          </a:p>
        </p:txBody>
      </p:sp>
      <p:sp>
        <p:nvSpPr>
          <p:cNvPr id="646" name="Google Shape;646;p7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0" st="0"/>
                                            </p:txEl>
                                          </p:spTgt>
                                        </p:tgtEl>
                                        <p:attrNameLst>
                                          <p:attrName>style.visibility</p:attrName>
                                        </p:attrNameLst>
                                      </p:cBhvr>
                                      <p:to>
                                        <p:strVal val="visible"/>
                                      </p:to>
                                    </p:set>
                                    <p:animEffect filter="fade" transition="in">
                                      <p:cBhvr>
                                        <p:cTn dur="500"/>
                                        <p:tgtEl>
                                          <p:spTgt spid="6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xEl>
                                              <p:pRg end="1" st="1"/>
                                            </p:txEl>
                                          </p:spTgt>
                                        </p:tgtEl>
                                        <p:attrNameLst>
                                          <p:attrName>style.visibility</p:attrName>
                                        </p:attrNameLst>
                                      </p:cBhvr>
                                      <p:to>
                                        <p:strVal val="visible"/>
                                      </p:to>
                                    </p:set>
                                    <p:animEffect filter="fade" transition="in">
                                      <p:cBhvr>
                                        <p:cTn dur="500"/>
                                        <p:tgtEl>
                                          <p:spTgt spid="6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ppt_w</p:attrName>
                                        </p:attrNameLst>
                                      </p:cBhvr>
                                      <p:tavLst>
                                        <p:tav fmla="" tm="0">
                                          <p:val>
                                            <p:strVal val="0"/>
                                          </p:val>
                                        </p:tav>
                                        <p:tav fmla="" tm="100000">
                                          <p:val>
                                            <p:strVal val="#ppt_w"/>
                                          </p:val>
                                        </p:tav>
                                      </p:tavLst>
                                    </p:anim>
                                    <p:anim calcmode="lin" valueType="num">
                                      <p:cBhvr additive="base">
                                        <p:cTn dur="500"/>
                                        <p:tgtEl>
                                          <p:spTgt spid="6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Qualifying Widow(er) </a:t>
            </a:r>
            <a:br>
              <a:rPr b="1" i="0" lang="en-US" sz="4800" u="none" cap="none" strike="noStrike">
                <a:solidFill>
                  <a:schemeClr val="dk2"/>
                </a:solidFill>
                <a:latin typeface="Questrial"/>
                <a:ea typeface="Questrial"/>
                <a:cs typeface="Questrial"/>
                <a:sym typeface="Questrial"/>
              </a:rPr>
            </a:br>
            <a:r>
              <a:rPr b="1" i="0" lang="en-US" sz="4800" u="none" cap="none" strike="noStrike">
                <a:solidFill>
                  <a:schemeClr val="dk2"/>
                </a:solidFill>
                <a:latin typeface="Questrial"/>
                <a:ea typeface="Questrial"/>
                <a:cs typeface="Questrial"/>
                <a:sym typeface="Questrial"/>
              </a:rPr>
              <a:t>with Dependent Child</a:t>
            </a:r>
            <a:endParaRPr/>
          </a:p>
        </p:txBody>
      </p:sp>
      <p:sp>
        <p:nvSpPr>
          <p:cNvPr id="653" name="Google Shape;653;p80"/>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taxpayer files QW if his/her</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Spouse died recently, AND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did not remarry, AND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has a dependent child (son, daughter, stepson, stepdaughter), AND</a:t>
            </a:r>
            <a:endParaRPr/>
          </a:p>
          <a:p>
            <a:pPr indent="-285750" lvl="1" marL="742950" marR="0" rtl="0" algn="l">
              <a:spcBef>
                <a:spcPts val="720"/>
              </a:spcBef>
              <a:spcAft>
                <a:spcPts val="0"/>
              </a:spcAft>
              <a:buClr>
                <a:schemeClr val="dk1"/>
              </a:buClr>
              <a:buSzPts val="3600"/>
              <a:buFont typeface="Arial"/>
              <a:buChar char="•"/>
            </a:pPr>
            <a:r>
              <a:rPr b="0" i="0" lang="en-US" sz="3600" u="none" cap="none" strike="noStrike">
                <a:solidFill>
                  <a:schemeClr val="dk1"/>
                </a:solidFill>
                <a:latin typeface="Questrial"/>
                <a:ea typeface="Questrial"/>
                <a:cs typeface="Questrial"/>
                <a:sym typeface="Questrial"/>
              </a:rPr>
              <a:t>The taxpayer provides over half the costs to maintain the main home for </a:t>
            </a:r>
            <a:r>
              <a:rPr lang="en-US"/>
              <a:t>taxpayer</a:t>
            </a:r>
            <a:r>
              <a:rPr b="0" i="0" lang="en-US" sz="3600" u="none" cap="none" strike="noStrike">
                <a:solidFill>
                  <a:schemeClr val="dk1"/>
                </a:solidFill>
                <a:latin typeface="Questrial"/>
                <a:ea typeface="Questrial"/>
                <a:cs typeface="Questrial"/>
                <a:sym typeface="Questrial"/>
              </a:rPr>
              <a:t> and child.</a:t>
            </a:r>
            <a:endParaRPr/>
          </a:p>
          <a:p>
            <a:pPr indent="-88900" lvl="0" marL="342900" marR="0" rtl="0" algn="l">
              <a:spcBef>
                <a:spcPts val="800"/>
              </a:spcBef>
              <a:spcAft>
                <a:spcPts val="0"/>
              </a:spcAft>
              <a:buClr>
                <a:schemeClr val="dk1"/>
              </a:buClr>
              <a:buSzPts val="4000"/>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654" name="Google Shape;654;p8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animEffect filter="fade" transition="in">
                                      <p:cBhvr>
                                        <p:cTn dur="500"/>
                                        <p:tgtEl>
                                          <p:spTgt spid="6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1" st="1"/>
                                            </p:txEl>
                                          </p:spTgt>
                                        </p:tgtEl>
                                        <p:attrNameLst>
                                          <p:attrName>style.visibility</p:attrName>
                                        </p:attrNameLst>
                                      </p:cBhvr>
                                      <p:to>
                                        <p:strVal val="visible"/>
                                      </p:to>
                                    </p:set>
                                    <p:animEffect filter="fade" transition="in">
                                      <p:cBhvr>
                                        <p:cTn dur="500"/>
                                        <p:tgtEl>
                                          <p:spTgt spid="6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2" st="2"/>
                                            </p:txEl>
                                          </p:spTgt>
                                        </p:tgtEl>
                                        <p:attrNameLst>
                                          <p:attrName>style.visibility</p:attrName>
                                        </p:attrNameLst>
                                      </p:cBhvr>
                                      <p:to>
                                        <p:strVal val="visible"/>
                                      </p:to>
                                    </p:set>
                                    <p:animEffect filter="fade" transition="in">
                                      <p:cBhvr>
                                        <p:cTn dur="500"/>
                                        <p:tgtEl>
                                          <p:spTgt spid="6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3" st="3"/>
                                            </p:txEl>
                                          </p:spTgt>
                                        </p:tgtEl>
                                        <p:attrNameLst>
                                          <p:attrName>style.visibility</p:attrName>
                                        </p:attrNameLst>
                                      </p:cBhvr>
                                      <p:to>
                                        <p:strVal val="visible"/>
                                      </p:to>
                                    </p:set>
                                    <p:animEffect filter="fade" transition="in">
                                      <p:cBhvr>
                                        <p:cTn dur="500"/>
                                        <p:tgtEl>
                                          <p:spTgt spid="6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4" st="4"/>
                                            </p:txEl>
                                          </p:spTgt>
                                        </p:tgtEl>
                                        <p:attrNameLst>
                                          <p:attrName>style.visibility</p:attrName>
                                        </p:attrNameLst>
                                      </p:cBhvr>
                                      <p:to>
                                        <p:strVal val="visible"/>
                                      </p:to>
                                    </p:set>
                                    <p:animEffect filter="fade" transition="in">
                                      <p:cBhvr>
                                        <p:cTn dur="500"/>
                                        <p:tgtEl>
                                          <p:spTgt spid="6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5" st="5"/>
                                            </p:txEl>
                                          </p:spTgt>
                                        </p:tgtEl>
                                        <p:attrNameLst>
                                          <p:attrName>style.visibility</p:attrName>
                                        </p:attrNameLst>
                                      </p:cBhvr>
                                      <p:to>
                                        <p:strVal val="visible"/>
                                      </p:to>
                                    </p:set>
                                    <p:animEffect filter="fade" transition="in">
                                      <p:cBhvr>
                                        <p:cTn dur="500"/>
                                        <p:tgtEl>
                                          <p:spTgt spid="6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Unmarried, Widowed Taxpayer?</a:t>
            </a:r>
            <a:endParaRPr/>
          </a:p>
        </p:txBody>
      </p:sp>
      <p:sp>
        <p:nvSpPr>
          <p:cNvPr id="661" name="Google Shape;661;p81"/>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during the current tax year: </a:t>
            </a:r>
            <a:r>
              <a:rPr b="1" i="0" lang="en-US" sz="4000" u="none" cap="none" strike="noStrike">
                <a:solidFill>
                  <a:schemeClr val="accent1"/>
                </a:solidFill>
                <a:latin typeface="Questrial"/>
                <a:ea typeface="Questrial"/>
                <a:cs typeface="Questrial"/>
                <a:sym typeface="Questrial"/>
              </a:rPr>
              <a:t>Married Filing Jointly</a:t>
            </a:r>
            <a:r>
              <a:rPr b="0" i="0" lang="en-US" sz="4000" u="none" cap="none" strike="noStrike">
                <a:solidFill>
                  <a:schemeClr val="accent1"/>
                </a:solidFill>
                <a:latin typeface="Questrial"/>
                <a:ea typeface="Questrial"/>
                <a:cs typeface="Questrial"/>
                <a:sym typeface="Questrial"/>
              </a:rPr>
              <a:t> </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during one of the two preceding tax years and taxpayer has a qualifying child: </a:t>
            </a:r>
            <a:r>
              <a:rPr b="1" i="0" lang="en-US" sz="4000" u="none" cap="none" strike="noStrike">
                <a:solidFill>
                  <a:schemeClr val="accent1"/>
                </a:solidFill>
                <a:latin typeface="Questrial"/>
                <a:ea typeface="Questrial"/>
                <a:cs typeface="Questrial"/>
                <a:sym typeface="Questrial"/>
              </a:rPr>
              <a:t>Qualifying Widow(er)</a:t>
            </a:r>
            <a:r>
              <a:rPr b="0" i="0" lang="en-US" sz="4000" u="none" cap="none" strike="noStrike">
                <a:solidFill>
                  <a:schemeClr val="accent1"/>
                </a:solidFill>
                <a:latin typeface="Questrial"/>
                <a:ea typeface="Questrial"/>
                <a:cs typeface="Questrial"/>
                <a:sym typeface="Questrial"/>
              </a:rPr>
              <a:t> </a:t>
            </a:r>
            <a:endParaRPr/>
          </a:p>
          <a:p>
            <a:pPr indent="-342900" lvl="0" marL="342900" marR="0" rtl="0" algn="l">
              <a:lnSpc>
                <a:spcPct val="90000"/>
              </a:lnSpc>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the spouse died three or more years before the current year:  </a:t>
            </a:r>
            <a:r>
              <a:rPr b="1" i="0" lang="en-US" sz="4000" u="none" cap="none" strike="noStrike">
                <a:solidFill>
                  <a:schemeClr val="accent1"/>
                </a:solidFill>
                <a:latin typeface="Questrial"/>
                <a:ea typeface="Questrial"/>
                <a:cs typeface="Questrial"/>
                <a:sym typeface="Questrial"/>
              </a:rPr>
              <a:t>Single or Head of Household</a:t>
            </a:r>
            <a:endParaRPr/>
          </a:p>
          <a:p>
            <a:pPr indent="-165100" lvl="0" marL="342900" marR="0" rtl="0" algn="l">
              <a:lnSpc>
                <a:spcPct val="90000"/>
              </a:lnSpc>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
        <p:nvSpPr>
          <p:cNvPr id="662" name="Google Shape;662;p8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From Lowest to Highest Tax Burden</a:t>
            </a:r>
            <a:endParaRPr/>
          </a:p>
        </p:txBody>
      </p:sp>
      <p:grpSp>
        <p:nvGrpSpPr>
          <p:cNvPr id="669" name="Google Shape;669;p82"/>
          <p:cNvGrpSpPr/>
          <p:nvPr/>
        </p:nvGrpSpPr>
        <p:grpSpPr>
          <a:xfrm>
            <a:off x="332087" y="1417638"/>
            <a:ext cx="11527890" cy="5115000"/>
            <a:chOff x="-277513" y="0"/>
            <a:chExt cx="11527890" cy="5115000"/>
          </a:xfrm>
        </p:grpSpPr>
        <p:sp>
          <p:nvSpPr>
            <p:cNvPr id="670" name="Google Shape;670;p82"/>
            <p:cNvSpPr/>
            <p:nvPr/>
          </p:nvSpPr>
          <p:spPr>
            <a:xfrm rot="4396435">
              <a:off x="3628155" y="1017861"/>
              <a:ext cx="4415618" cy="3079278"/>
            </a:xfrm>
            <a:custGeom>
              <a:rect b="b" l="l" r="r" t="t"/>
              <a:pathLst>
                <a:path extrusionOk="0" h="120000" w="120000">
                  <a:moveTo>
                    <a:pt x="0" y="120000"/>
                  </a:moveTo>
                  <a:quadBezTo>
                    <a:pt x="20000" y="40000"/>
                    <a:pt x="93749" y="15000"/>
                  </a:quadBezTo>
                  <a:lnTo>
                    <a:pt x="92570" y="0"/>
                  </a:lnTo>
                  <a:lnTo>
                    <a:pt x="120000" y="18786"/>
                  </a:lnTo>
                  <a:lnTo>
                    <a:pt x="96465" y="49572"/>
                  </a:lnTo>
                  <a:lnTo>
                    <a:pt x="95286" y="34572"/>
                  </a:lnTo>
                  <a:quadBezTo>
                    <a:pt x="30000" y="44572"/>
                    <a:pt x="0" y="120000"/>
                  </a:quadBezTo>
                  <a:close/>
                </a:path>
              </a:pathLst>
            </a:custGeom>
            <a:solidFill>
              <a:srgbClr val="F2B529"/>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82"/>
            <p:cNvSpPr/>
            <p:nvPr/>
          </p:nvSpPr>
          <p:spPr>
            <a:xfrm>
              <a:off x="5470744" y="1557049"/>
              <a:ext cx="111600" cy="111600"/>
            </a:xfrm>
            <a:prstGeom prst="ellipse">
              <a:avLst/>
            </a:prstGeom>
            <a:solidFill>
              <a:srgbClr val="F4D6A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2"/>
            <p:cNvSpPr/>
            <p:nvPr/>
          </p:nvSpPr>
          <p:spPr>
            <a:xfrm>
              <a:off x="6441905" y="2503862"/>
              <a:ext cx="111600" cy="111600"/>
            </a:xfrm>
            <a:prstGeom prst="ellipse">
              <a:avLst/>
            </a:prstGeom>
            <a:solidFill>
              <a:srgbClr val="F4D6A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2"/>
            <p:cNvSpPr/>
            <p:nvPr/>
          </p:nvSpPr>
          <p:spPr>
            <a:xfrm>
              <a:off x="-277513" y="0"/>
              <a:ext cx="9301200" cy="8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82"/>
            <p:cNvSpPr txBox="1"/>
            <p:nvPr/>
          </p:nvSpPr>
          <p:spPr>
            <a:xfrm>
              <a:off x="-277513" y="0"/>
              <a:ext cx="9301200" cy="818400"/>
            </a:xfrm>
            <a:prstGeom prst="rect">
              <a:avLst/>
            </a:prstGeom>
            <a:noFill/>
            <a:ln>
              <a:noFill/>
            </a:ln>
          </p:spPr>
          <p:txBody>
            <a:bodyPr anchorCtr="0" anchor="b" bIns="45700" lIns="45700" spcFirstLastPara="1" rIns="45700" wrap="square" tIns="45700">
              <a:noAutofit/>
            </a:bodyPr>
            <a:lstStyle/>
            <a:p>
              <a:pPr indent="0" lvl="0" marL="0" marR="0" rtl="0" algn="ctr">
                <a:lnSpc>
                  <a:spcPct val="90000"/>
                </a:lnSpc>
                <a:spcBef>
                  <a:spcPts val="0"/>
                </a:spcBef>
                <a:spcAft>
                  <a:spcPts val="0"/>
                </a:spcAft>
                <a:buNone/>
              </a:pPr>
              <a:r>
                <a:rPr b="1" lang="en-US" sz="3600">
                  <a:solidFill>
                    <a:schemeClr val="dk1"/>
                  </a:solidFill>
                  <a:latin typeface="Questrial"/>
                  <a:ea typeface="Questrial"/>
                  <a:cs typeface="Questrial"/>
                  <a:sym typeface="Questrial"/>
                </a:rPr>
                <a:t>Married Filing Jointly &amp; Qualifying Widow(er)</a:t>
              </a:r>
              <a:endParaRPr b="1" sz="3600">
                <a:solidFill>
                  <a:schemeClr val="dk1"/>
                </a:solidFill>
                <a:latin typeface="Questrial"/>
                <a:ea typeface="Questrial"/>
                <a:cs typeface="Questrial"/>
                <a:sym typeface="Questrial"/>
              </a:endParaRPr>
            </a:p>
          </p:txBody>
        </p:sp>
        <p:sp>
          <p:nvSpPr>
            <p:cNvPr id="675" name="Google Shape;675;p82"/>
            <p:cNvSpPr/>
            <p:nvPr/>
          </p:nvSpPr>
          <p:spPr>
            <a:xfrm>
              <a:off x="6511569" y="1203592"/>
              <a:ext cx="3785100" cy="8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82"/>
            <p:cNvSpPr txBox="1"/>
            <p:nvPr/>
          </p:nvSpPr>
          <p:spPr>
            <a:xfrm>
              <a:off x="6511569" y="1203592"/>
              <a:ext cx="3785100" cy="8184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None/>
              </a:pPr>
              <a:r>
                <a:rPr b="1" lang="en-US" sz="3600">
                  <a:solidFill>
                    <a:schemeClr val="dk1"/>
                  </a:solidFill>
                  <a:latin typeface="Questrial"/>
                  <a:ea typeface="Questrial"/>
                  <a:cs typeface="Questrial"/>
                  <a:sym typeface="Questrial"/>
                </a:rPr>
                <a:t>Head of Household</a:t>
              </a:r>
              <a:endParaRPr b="1" sz="3600">
                <a:solidFill>
                  <a:schemeClr val="dk1"/>
                </a:solidFill>
                <a:latin typeface="Questrial"/>
                <a:ea typeface="Questrial"/>
                <a:cs typeface="Questrial"/>
                <a:sym typeface="Questrial"/>
              </a:endParaRPr>
            </a:p>
          </p:txBody>
        </p:sp>
        <p:sp>
          <p:nvSpPr>
            <p:cNvPr id="677" name="Google Shape;677;p82"/>
            <p:cNvSpPr/>
            <p:nvPr/>
          </p:nvSpPr>
          <p:spPr>
            <a:xfrm>
              <a:off x="3332103" y="2150405"/>
              <a:ext cx="2813400" cy="8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82"/>
            <p:cNvSpPr txBox="1"/>
            <p:nvPr/>
          </p:nvSpPr>
          <p:spPr>
            <a:xfrm>
              <a:off x="3332103" y="2150405"/>
              <a:ext cx="2813400" cy="818400"/>
            </a:xfrm>
            <a:prstGeom prst="rect">
              <a:avLst/>
            </a:prstGeom>
            <a:noFill/>
            <a:ln>
              <a:noFill/>
            </a:ln>
          </p:spPr>
          <p:txBody>
            <a:bodyPr anchorCtr="0" anchor="ctr" bIns="45700" lIns="45700" spcFirstLastPara="1" rIns="45700" wrap="square" tIns="45700">
              <a:noAutofit/>
            </a:bodyPr>
            <a:lstStyle/>
            <a:p>
              <a:pPr indent="0" lvl="0" marL="0" marR="0" rtl="0" algn="r">
                <a:lnSpc>
                  <a:spcPct val="90000"/>
                </a:lnSpc>
                <a:spcBef>
                  <a:spcPts val="0"/>
                </a:spcBef>
                <a:spcAft>
                  <a:spcPts val="0"/>
                </a:spcAft>
                <a:buNone/>
              </a:pPr>
              <a:r>
                <a:rPr b="1" lang="en-US" sz="3600">
                  <a:solidFill>
                    <a:schemeClr val="dk1"/>
                  </a:solidFill>
                  <a:latin typeface="Questrial"/>
                  <a:ea typeface="Questrial"/>
                  <a:cs typeface="Questrial"/>
                  <a:sym typeface="Questrial"/>
                </a:rPr>
                <a:t>Single</a:t>
              </a:r>
              <a:endParaRPr b="1" sz="3600">
                <a:solidFill>
                  <a:schemeClr val="dk1"/>
                </a:solidFill>
                <a:latin typeface="Questrial"/>
                <a:ea typeface="Questrial"/>
                <a:cs typeface="Questrial"/>
                <a:sym typeface="Questrial"/>
              </a:endParaRPr>
            </a:p>
          </p:txBody>
        </p:sp>
        <p:sp>
          <p:nvSpPr>
            <p:cNvPr id="679" name="Google Shape;679;p82"/>
            <p:cNvSpPr/>
            <p:nvPr/>
          </p:nvSpPr>
          <p:spPr>
            <a:xfrm>
              <a:off x="3853877" y="4464557"/>
              <a:ext cx="73965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82"/>
            <p:cNvSpPr txBox="1"/>
            <p:nvPr/>
          </p:nvSpPr>
          <p:spPr>
            <a:xfrm>
              <a:off x="3853877" y="4464557"/>
              <a:ext cx="7396500" cy="482700"/>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None/>
              </a:pPr>
              <a:r>
                <a:rPr b="1" lang="en-US" sz="3600">
                  <a:solidFill>
                    <a:schemeClr val="dk1"/>
                  </a:solidFill>
                  <a:latin typeface="Questrial"/>
                  <a:ea typeface="Questrial"/>
                  <a:cs typeface="Questrial"/>
                  <a:sym typeface="Questrial"/>
                </a:rPr>
                <a:t>Married Filing Separately</a:t>
              </a:r>
              <a:endParaRPr b="1" sz="3600">
                <a:solidFill>
                  <a:schemeClr val="dk1"/>
                </a:solidFill>
                <a:latin typeface="Questrial"/>
                <a:ea typeface="Questrial"/>
                <a:cs typeface="Questrial"/>
                <a:sym typeface="Questrial"/>
              </a:endParaRPr>
            </a:p>
          </p:txBody>
        </p:sp>
      </p:grpSp>
      <p:sp>
        <p:nvSpPr>
          <p:cNvPr id="681" name="Google Shape;681;p8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688" name="Google Shape;688;p83"/>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	Lily left her husband in August of the tax year, but they did not get divorced. She took her children with her, supported them during all of the tax year, and will claim them as dependents.  Lily refuses to file a joint return with her husband.  </a:t>
            </a:r>
            <a:endParaRPr/>
          </a:p>
          <a:p>
            <a:pPr indent="-342900" lvl="0" marL="342900" marR="0" rtl="0" algn="ctr">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Which filing status should she use?</a:t>
            </a:r>
            <a:endParaRPr/>
          </a:p>
        </p:txBody>
      </p:sp>
      <p:sp>
        <p:nvSpPr>
          <p:cNvPr id="689" name="Google Shape;689;p8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a:p>
        </p:txBody>
      </p:sp>
      <p:sp>
        <p:nvSpPr>
          <p:cNvPr id="696" name="Google Shape;696;p84"/>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80000"/>
              </a:lnSpc>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Married Filing Separately.</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Because Lily lived with her husband for </a:t>
            </a:r>
            <a:r>
              <a:rPr b="1" i="1" lang="en-US" sz="4000" u="none" cap="none" strike="noStrike">
                <a:solidFill>
                  <a:srgbClr val="CA8F0C"/>
                </a:solidFill>
                <a:latin typeface="Questrial"/>
                <a:ea typeface="Questrial"/>
                <a:cs typeface="Questrial"/>
                <a:sym typeface="Questrial"/>
              </a:rPr>
              <a:t>some part </a:t>
            </a:r>
            <a:r>
              <a:rPr b="1" i="0" lang="en-US" sz="4000" u="none" cap="none" strike="noStrike">
                <a:solidFill>
                  <a:srgbClr val="CA8F0C"/>
                </a:solidFill>
                <a:latin typeface="Questrial"/>
                <a:ea typeface="Questrial"/>
                <a:cs typeface="Questrial"/>
                <a:sym typeface="Questrial"/>
              </a:rPr>
              <a:t>of the last six months of the year, she cannot file as Head of Household.</a:t>
            </a:r>
            <a:endParaRPr b="1" i="0" sz="4000" u="none" cap="none" strike="noStrike">
              <a:solidFill>
                <a:srgbClr val="CA8F0C"/>
              </a:solidFill>
              <a:latin typeface="Questrial"/>
              <a:ea typeface="Questrial"/>
              <a:cs typeface="Questrial"/>
              <a:sym typeface="Questrial"/>
            </a:endParaRPr>
          </a:p>
        </p:txBody>
      </p:sp>
      <p:sp>
        <p:nvSpPr>
          <p:cNvPr id="697" name="Google Shape;697;p8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704" name="Google Shape;704;p85"/>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Em left her husband in February of the tax year, but they did not get divorced. She took her children with her, supported them all year, and will claim them as dependents.  Em refuses to file a joint return with her husband.  </a:t>
            </a:r>
            <a:endParaRPr b="1" i="0" sz="4000" u="none" cap="none" strike="noStrike">
              <a:solidFill>
                <a:schemeClr val="dk1"/>
              </a:solidFill>
              <a:latin typeface="Questrial"/>
              <a:ea typeface="Questrial"/>
              <a:cs typeface="Questrial"/>
              <a:sym typeface="Questrial"/>
            </a:endParaRPr>
          </a:p>
          <a:p>
            <a:pPr indent="-342900" lvl="0" marL="342900" marR="0" rtl="0" algn="ctr">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Which filing status should she use?</a:t>
            </a:r>
            <a:endParaRPr/>
          </a:p>
        </p:txBody>
      </p:sp>
      <p:sp>
        <p:nvSpPr>
          <p:cNvPr id="705" name="Google Shape;705;p8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8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a:p>
        </p:txBody>
      </p:sp>
      <p:sp>
        <p:nvSpPr>
          <p:cNvPr id="712" name="Google Shape;712;p86"/>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Head of Household.</a:t>
            </a:r>
            <a:endParaRPr/>
          </a:p>
          <a:p>
            <a:pPr indent="-342900" lvl="0" marL="342900" marR="0" rtl="0" algn="ctr">
              <a:lnSpc>
                <a:spcPct val="90000"/>
              </a:lnSpc>
              <a:spcBef>
                <a:spcPts val="70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A legally married taxpayer can be considered unmarried and file as HoH if he/she has not lived with the spouse at any time during the last six months of the tax year. </a:t>
            </a:r>
            <a:endParaRPr/>
          </a:p>
        </p:txBody>
      </p:sp>
      <p:sp>
        <p:nvSpPr>
          <p:cNvPr id="713" name="Google Shape;713;p8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720" name="Google Shape;720;p87"/>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Lane, a single woman, lives alone. She provides full support for her mother, Theresa, who lives in a nearby town.  Since Theresa had no income for the year, Lane paid all costs to maintain her home and will claim her as a dependent.  </a:t>
            </a:r>
            <a:endParaRPr b="1" i="0" sz="4000" u="none" cap="none" strike="noStrike">
              <a:solidFill>
                <a:schemeClr val="dk1"/>
              </a:solidFill>
              <a:latin typeface="Questrial"/>
              <a:ea typeface="Questrial"/>
              <a:cs typeface="Questrial"/>
              <a:sym typeface="Questrial"/>
            </a:endParaRPr>
          </a:p>
          <a:p>
            <a:pPr indent="-342900" lvl="0" marL="342900" marR="0" rtl="0" algn="ctr">
              <a:spcBef>
                <a:spcPts val="800"/>
              </a:spcBef>
              <a:spcAft>
                <a:spcPts val="0"/>
              </a:spcAft>
              <a:buClr>
                <a:srgbClr val="000000"/>
              </a:buClr>
              <a:buFont typeface="Noto Sans Symbols"/>
              <a:buNone/>
            </a:pPr>
            <a:r>
              <a:rPr b="1" i="0" lang="en-US" sz="4000" u="none" cap="none" strike="noStrike">
                <a:solidFill>
                  <a:schemeClr val="dk1"/>
                </a:solidFill>
                <a:latin typeface="Questrial"/>
                <a:ea typeface="Questrial"/>
                <a:cs typeface="Questrial"/>
                <a:sym typeface="Questrial"/>
              </a:rPr>
              <a:t>What is Lane’s filing status?</a:t>
            </a:r>
            <a:endParaRPr/>
          </a:p>
        </p:txBody>
      </p:sp>
      <p:sp>
        <p:nvSpPr>
          <p:cNvPr id="721" name="Google Shape;721;p8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Interview</a:t>
            </a:r>
            <a:r>
              <a:rPr b="1" i="0" lang="en-US" sz="4800" u="none" cap="none" strike="noStrike">
                <a:solidFill>
                  <a:schemeClr val="dk2"/>
                </a:solidFill>
                <a:latin typeface="Questrial"/>
                <a:ea typeface="Questrial"/>
                <a:cs typeface="Questrial"/>
                <a:sym typeface="Questrial"/>
              </a:rPr>
              <a:t> Objectives</a:t>
            </a:r>
            <a:endParaRPr/>
          </a:p>
        </p:txBody>
      </p:sp>
      <p:sp>
        <p:nvSpPr>
          <p:cNvPr id="109" name="Google Shape;109;p16"/>
          <p:cNvSpPr txBox="1"/>
          <p:nvPr>
            <p:ph idx="1" type="body"/>
          </p:nvPr>
        </p:nvSpPr>
        <p:spPr>
          <a:xfrm>
            <a:off x="609600" y="1600200"/>
            <a:ext cx="10972800" cy="4380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lang="en-US">
                <a:solidFill>
                  <a:schemeClr val="accent3"/>
                </a:solidFill>
              </a:rPr>
              <a:t>Conduct a thorough interview with taxpayer to ensure accurate return preparation</a:t>
            </a:r>
            <a:endParaRPr/>
          </a:p>
          <a:p>
            <a:pPr indent="-285750" lvl="1" marL="742950" marR="0" rtl="0" algn="l">
              <a:spcBef>
                <a:spcPts val="720"/>
              </a:spcBef>
              <a:spcAft>
                <a:spcPts val="0"/>
              </a:spcAft>
              <a:buClr>
                <a:schemeClr val="accent3"/>
              </a:buClr>
              <a:buSzPts val="3600"/>
              <a:buFont typeface="Arial"/>
              <a:buChar char="•"/>
            </a:pPr>
            <a:r>
              <a:rPr b="1" lang="en-US">
                <a:solidFill>
                  <a:schemeClr val="accent3"/>
                </a:solidFill>
              </a:rPr>
              <a:t>Navigate use of I/I form, Scope of Service Chart, and Summary Chart to complete return preparation</a:t>
            </a:r>
            <a:endParaRPr/>
          </a:p>
        </p:txBody>
      </p:sp>
      <p:sp>
        <p:nvSpPr>
          <p:cNvPr id="110" name="Google Shape;110;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a:t>
            </a:r>
            <a:endParaRPr/>
          </a:p>
        </p:txBody>
      </p:sp>
      <p:sp>
        <p:nvSpPr>
          <p:cNvPr id="728" name="Google Shape;728;p88"/>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342900" lvl="0" marL="342900" marR="0" rtl="0" algn="ctr">
              <a:lnSpc>
                <a:spcPct val="80000"/>
              </a:lnSpc>
              <a:spcBef>
                <a:spcPts val="0"/>
              </a:spcBef>
              <a:spcAft>
                <a:spcPts val="0"/>
              </a:spcAft>
              <a:buClr>
                <a:srgbClr val="000000"/>
              </a:buClr>
              <a:buFont typeface="Noto Sans Symbols"/>
              <a:buNone/>
            </a:pPr>
            <a:r>
              <a:rPr b="1" i="0" lang="en-US" sz="4000" u="none" cap="none" strike="noStrike">
                <a:solidFill>
                  <a:srgbClr val="CA8F0C"/>
                </a:solidFill>
                <a:latin typeface="Questrial"/>
                <a:ea typeface="Questrial"/>
                <a:cs typeface="Questrial"/>
                <a:sym typeface="Questrial"/>
              </a:rPr>
              <a:t>Head of Household.</a:t>
            </a:r>
            <a:endParaRPr/>
          </a:p>
          <a:p>
            <a:pPr indent="-342900" lvl="0" marL="342900" marR="0" rtl="0" algn="ctr">
              <a:lnSpc>
                <a:spcPct val="80000"/>
              </a:lnSpc>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A taxpayer can file as Head of Household on the basis of a dependent parent who does not live with </a:t>
            </a:r>
            <a:r>
              <a:rPr b="1" lang="en-US">
                <a:solidFill>
                  <a:srgbClr val="CA8F0C"/>
                </a:solidFill>
              </a:rPr>
              <a:t>them </a:t>
            </a:r>
            <a:r>
              <a:rPr b="1" i="0" lang="en-US" sz="4000" u="none" cap="none" strike="noStrike">
                <a:solidFill>
                  <a:srgbClr val="CA8F0C"/>
                </a:solidFill>
                <a:latin typeface="Questrial"/>
                <a:ea typeface="Questrial"/>
                <a:cs typeface="Questrial"/>
                <a:sym typeface="Questrial"/>
              </a:rPr>
              <a:t>only if the taxpayer pays more than ½ of the costs of keeping up the parent’s home.</a:t>
            </a:r>
            <a:endParaRPr b="1" i="0" sz="4000" u="none" cap="none" strike="noStrike">
              <a:solidFill>
                <a:srgbClr val="CA8F0C"/>
              </a:solidFill>
              <a:latin typeface="Questrial"/>
              <a:ea typeface="Questrial"/>
              <a:cs typeface="Questrial"/>
              <a:sym typeface="Questrial"/>
            </a:endParaRPr>
          </a:p>
        </p:txBody>
      </p:sp>
      <p:sp>
        <p:nvSpPr>
          <p:cNvPr id="729" name="Google Shape;729;p8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a:t>
            </a:r>
            <a:endParaRPr/>
          </a:p>
        </p:txBody>
      </p:sp>
      <p:sp>
        <p:nvSpPr>
          <p:cNvPr id="736" name="Google Shape;736;p89"/>
          <p:cNvSpPr txBox="1"/>
          <p:nvPr>
            <p:ph idx="1" type="body"/>
          </p:nvPr>
        </p:nvSpPr>
        <p:spPr>
          <a:xfrm>
            <a:off x="609600" y="1600203"/>
            <a:ext cx="10972800" cy="45261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Noto Sans Symbols"/>
              <a:buNone/>
            </a:pPr>
            <a:r>
              <a:rPr b="1" i="0" lang="en-US" sz="3700" u="none" cap="none" strike="noStrike">
                <a:solidFill>
                  <a:schemeClr val="dk1"/>
                </a:solidFill>
                <a:latin typeface="Questrial"/>
                <a:ea typeface="Questrial"/>
                <a:cs typeface="Questrial"/>
                <a:sym typeface="Questrial"/>
              </a:rPr>
              <a:t>Brian and Ashley were happily married since 1965.  They had no children, but Brian’s brother, who they claim an exemption for, lived with them for the last 10 years.  Ashley passed away two years ago.  Even after her death, Brian continued to maintain the entire cost for the home and his brother still lived there.</a:t>
            </a:r>
            <a:endParaRPr/>
          </a:p>
          <a:p>
            <a:pPr indent="0" lvl="0" marL="0" marR="0" rtl="0" algn="ctr">
              <a:spcBef>
                <a:spcPts val="740"/>
              </a:spcBef>
              <a:spcAft>
                <a:spcPts val="0"/>
              </a:spcAft>
              <a:buClr>
                <a:schemeClr val="dk1"/>
              </a:buClr>
              <a:buFont typeface="Noto Sans Symbols"/>
              <a:buNone/>
            </a:pPr>
            <a:r>
              <a:rPr b="1" i="0" lang="en-US" sz="3700" u="none" cap="none" strike="noStrike">
                <a:solidFill>
                  <a:schemeClr val="dk1"/>
                </a:solidFill>
                <a:latin typeface="Questrial"/>
                <a:ea typeface="Questrial"/>
                <a:cs typeface="Questrial"/>
                <a:sym typeface="Questrial"/>
              </a:rPr>
              <a:t>What is Brian’s filing status?</a:t>
            </a:r>
            <a:endParaRPr/>
          </a:p>
        </p:txBody>
      </p:sp>
      <p:sp>
        <p:nvSpPr>
          <p:cNvPr id="737" name="Google Shape;737;p8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Exercise – Answer </a:t>
            </a:r>
            <a:endParaRPr/>
          </a:p>
        </p:txBody>
      </p:sp>
      <p:sp>
        <p:nvSpPr>
          <p:cNvPr id="744" name="Google Shape;744;p90"/>
          <p:cNvSpPr txBox="1"/>
          <p:nvPr>
            <p:ph idx="1" type="body"/>
          </p:nvPr>
        </p:nvSpPr>
        <p:spPr>
          <a:xfrm>
            <a:off x="609600" y="1600203"/>
            <a:ext cx="10972800" cy="4526100"/>
          </a:xfrm>
          <a:prstGeom prst="rect">
            <a:avLst/>
          </a:prstGeom>
          <a:gradFill>
            <a:gsLst>
              <a:gs pos="0">
                <a:srgbClr val="FFE57F"/>
              </a:gs>
              <a:gs pos="35000">
                <a:srgbClr val="FFEBA5"/>
              </a:gs>
              <a:gs pos="100000">
                <a:srgbClr val="FFF8D9"/>
              </a:gs>
            </a:gsLst>
            <a:lin ang="16200038" scaled="0"/>
          </a:gradFill>
          <a:ln cap="flat" cmpd="sng" w="9525">
            <a:solidFill>
              <a:srgbClr val="F0B1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Head of Household. </a:t>
            </a:r>
            <a:endParaRPr b="1" i="0" sz="4000" u="none" cap="none" strike="noStrike">
              <a:solidFill>
                <a:srgbClr val="CA8F0C"/>
              </a:solidFill>
              <a:latin typeface="Questrial"/>
              <a:ea typeface="Questrial"/>
              <a:cs typeface="Questrial"/>
              <a:sym typeface="Questrial"/>
            </a:endParaRPr>
          </a:p>
          <a:p>
            <a:pPr indent="0" lvl="0" marL="0" marR="0" rtl="0" algn="ctr">
              <a:spcBef>
                <a:spcPts val="800"/>
              </a:spcBef>
              <a:spcAft>
                <a:spcPts val="0"/>
              </a:spcAft>
              <a:buClr>
                <a:srgbClr val="CA8F0C"/>
              </a:buClr>
              <a:buFont typeface="Noto Sans Symbols"/>
              <a:buNone/>
            </a:pPr>
            <a:r>
              <a:rPr b="1" i="0" lang="en-US" sz="4000" u="none" cap="none" strike="noStrike">
                <a:solidFill>
                  <a:srgbClr val="CA8F0C"/>
                </a:solidFill>
                <a:latin typeface="Questrial"/>
                <a:ea typeface="Questrial"/>
                <a:cs typeface="Questrial"/>
                <a:sym typeface="Questrial"/>
              </a:rPr>
              <a:t>Brian cannot file as Qualifying Widow(er) with dependent child, because his brother is NOT his dependent </a:t>
            </a:r>
            <a:r>
              <a:rPr b="1" i="0" lang="en-US" sz="4000" u="sng" cap="none" strike="noStrike">
                <a:solidFill>
                  <a:srgbClr val="CA8F0C"/>
                </a:solidFill>
                <a:latin typeface="Questrial"/>
                <a:ea typeface="Questrial"/>
                <a:cs typeface="Questrial"/>
                <a:sym typeface="Questrial"/>
              </a:rPr>
              <a:t>child</a:t>
            </a:r>
            <a:r>
              <a:rPr b="1" i="0" lang="en-US" sz="4000" u="none" cap="none" strike="noStrike">
                <a:solidFill>
                  <a:srgbClr val="CA8F0C"/>
                </a:solidFill>
                <a:latin typeface="Questrial"/>
                <a:ea typeface="Questrial"/>
                <a:cs typeface="Questrial"/>
                <a:sym typeface="Questrial"/>
              </a:rPr>
              <a:t>. Even though he is his dependent, he is not Brian’s </a:t>
            </a:r>
            <a:r>
              <a:rPr b="1" i="0" lang="en-US" sz="4000" u="sng" cap="none" strike="noStrike">
                <a:solidFill>
                  <a:srgbClr val="CA8F0C"/>
                </a:solidFill>
                <a:latin typeface="Questrial"/>
                <a:ea typeface="Questrial"/>
                <a:cs typeface="Questrial"/>
                <a:sym typeface="Questrial"/>
              </a:rPr>
              <a:t>child</a:t>
            </a:r>
            <a:r>
              <a:rPr b="1" i="0" lang="en-US" sz="4000" u="none" cap="none" strike="noStrike">
                <a:solidFill>
                  <a:srgbClr val="CA8F0C"/>
                </a:solidFill>
                <a:latin typeface="Questrial"/>
                <a:ea typeface="Questrial"/>
                <a:cs typeface="Questrial"/>
                <a:sym typeface="Questrial"/>
              </a:rPr>
              <a:t>.</a:t>
            </a:r>
            <a:endParaRPr b="1" i="0" sz="4000" u="none" cap="none" strike="noStrike">
              <a:solidFill>
                <a:srgbClr val="CA8F0C"/>
              </a:solidFill>
              <a:latin typeface="Questrial"/>
              <a:ea typeface="Questrial"/>
              <a:cs typeface="Questrial"/>
              <a:sym typeface="Questrial"/>
            </a:endParaRPr>
          </a:p>
        </p:txBody>
      </p:sp>
      <p:sp>
        <p:nvSpPr>
          <p:cNvPr id="745" name="Google Shape;745;p9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pic>
        <p:nvPicPr>
          <p:cNvPr descr="Impact-logo_SaveFirst-green.eps" id="750" name="Google Shape;750;p91"/>
          <p:cNvPicPr preferRelativeResize="0"/>
          <p:nvPr/>
        </p:nvPicPr>
        <p:blipFill rotWithShape="1">
          <a:blip r:embed="rId3">
            <a:alphaModFix/>
          </a:blip>
          <a:srcRect b="34976" l="19563" r="20645" t="31741"/>
          <a:stretch/>
        </p:blipFill>
        <p:spPr>
          <a:xfrm>
            <a:off x="1440089" y="625475"/>
            <a:ext cx="9264600" cy="4243500"/>
          </a:xfrm>
          <a:prstGeom prst="rect">
            <a:avLst/>
          </a:prstGeom>
          <a:noFill/>
          <a:ln>
            <a:noFill/>
          </a:ln>
        </p:spPr>
      </p:pic>
      <p:sp>
        <p:nvSpPr>
          <p:cNvPr id="751" name="Google Shape;751;p91"/>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52" name="Google Shape;752;p91"/>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53" name="Google Shape;753;p91"/>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754" name="Google Shape;754;p91"/>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755" name="Google Shape;755;p91"/>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756" name="Google Shape;756;p91"/>
          <p:cNvSpPr txBox="1"/>
          <p:nvPr/>
        </p:nvSpPr>
        <p:spPr>
          <a:xfrm>
            <a:off x="1708732" y="5173794"/>
            <a:ext cx="8727300" cy="10122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lang="en-US" sz="5400">
                <a:solidFill>
                  <a:schemeClr val="dk2"/>
                </a:solidFill>
                <a:latin typeface="Questrial"/>
                <a:ea typeface="Questrial"/>
                <a:cs typeface="Questrial"/>
                <a:sym typeface="Questrial"/>
              </a:rPr>
              <a:t>Filing Basics</a:t>
            </a:r>
            <a:endParaRPr/>
          </a:p>
        </p:txBody>
      </p:sp>
      <p:sp>
        <p:nvSpPr>
          <p:cNvPr id="757" name="Google Shape;757;p9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Filing </a:t>
            </a:r>
            <a:r>
              <a:rPr lang="en-US"/>
              <a:t>Basics</a:t>
            </a:r>
            <a:r>
              <a:rPr b="1" i="0" lang="en-US" sz="4800" u="none" cap="none" strike="noStrike">
                <a:solidFill>
                  <a:schemeClr val="dk2"/>
                </a:solidFill>
                <a:latin typeface="Questrial"/>
                <a:ea typeface="Questrial"/>
                <a:cs typeface="Questrial"/>
                <a:sym typeface="Questrial"/>
              </a:rPr>
              <a:t> Objectives</a:t>
            </a:r>
            <a:endParaRPr/>
          </a:p>
        </p:txBody>
      </p:sp>
      <p:sp>
        <p:nvSpPr>
          <p:cNvPr id="763" name="Google Shape;763;p92"/>
          <p:cNvSpPr txBox="1"/>
          <p:nvPr>
            <p:ph idx="1" type="body"/>
          </p:nvPr>
        </p:nvSpPr>
        <p:spPr>
          <a:xfrm>
            <a:off x="609600" y="1600199"/>
            <a:ext cx="10972800" cy="37140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Verify that a taxpayer is required to file a tax return </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Recommend when a taxpayer should file a tax return, even if not required to </a:t>
            </a:r>
            <a:endParaRPr/>
          </a:p>
        </p:txBody>
      </p:sp>
      <p:sp>
        <p:nvSpPr>
          <p:cNvPr id="764" name="Google Shape;764;p9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1000"/>
                                        <p:tgtEl>
                                          <p:spTgt spid="7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1" st="1"/>
                                            </p:txEl>
                                          </p:spTgt>
                                        </p:tgtEl>
                                        <p:attrNameLst>
                                          <p:attrName>style.visibility</p:attrName>
                                        </p:attrNameLst>
                                      </p:cBhvr>
                                      <p:to>
                                        <p:strVal val="visible"/>
                                      </p:to>
                                    </p:set>
                                    <p:animEffect filter="fade" transition="in">
                                      <p:cBhvr>
                                        <p:cTn dur="1000"/>
                                        <p:tgtEl>
                                          <p:spTgt spid="7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2" st="2"/>
                                            </p:txEl>
                                          </p:spTgt>
                                        </p:tgtEl>
                                        <p:attrNameLst>
                                          <p:attrName>style.visibility</p:attrName>
                                        </p:attrNameLst>
                                      </p:cBhvr>
                                      <p:to>
                                        <p:strVal val="visible"/>
                                      </p:to>
                                    </p:set>
                                    <p:animEffect filter="fade" transition="in">
                                      <p:cBhvr>
                                        <p:cTn dur="1000"/>
                                        <p:tgtEl>
                                          <p:spTgt spid="7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Who Must File?	</a:t>
            </a:r>
            <a:endParaRPr/>
          </a:p>
        </p:txBody>
      </p:sp>
      <p:sp>
        <p:nvSpPr>
          <p:cNvPr id="771" name="Google Shape;771;p93"/>
          <p:cNvSpPr txBox="1"/>
          <p:nvPr>
            <p:ph idx="1" type="body"/>
          </p:nvPr>
        </p:nvSpPr>
        <p:spPr>
          <a:xfrm>
            <a:off x="276300" y="1165950"/>
            <a:ext cx="113061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To decide whether someone must file a tax return, you need to know the individual’s:</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Age</a:t>
            </a:r>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Gross income (approximate)</a:t>
            </a:r>
            <a:endParaRPr/>
          </a:p>
          <a:p>
            <a:pPr indent="-228600" lvl="2" marL="1143000" marR="0" rtl="0" algn="l">
              <a:lnSpc>
                <a:spcPct val="80000"/>
              </a:lnSpc>
              <a:spcBef>
                <a:spcPts val="544"/>
              </a:spcBef>
              <a:spcAft>
                <a:spcPts val="0"/>
              </a:spcAft>
              <a:buClr>
                <a:schemeClr val="dk1"/>
              </a:buClr>
              <a:buSzPts val="2720"/>
              <a:buFont typeface="Courier New"/>
              <a:buChar char="o"/>
            </a:pPr>
            <a:r>
              <a:rPr b="0" i="0" lang="en-US" sz="2720" u="none" cap="none" strike="noStrike">
                <a:solidFill>
                  <a:schemeClr val="dk1"/>
                </a:solidFill>
                <a:latin typeface="Questrial"/>
                <a:ea typeface="Questrial"/>
                <a:cs typeface="Questrial"/>
                <a:sym typeface="Questrial"/>
              </a:rPr>
              <a:t>All the income received during the year in the form of money, goods, property and services not exempt from tax (earned and unearned)</a:t>
            </a:r>
            <a:endParaRPr/>
          </a:p>
          <a:p>
            <a:pPr indent="-228600" lvl="2" marL="1143000" marR="0" rtl="0" algn="l">
              <a:lnSpc>
                <a:spcPct val="80000"/>
              </a:lnSpc>
              <a:spcBef>
                <a:spcPts val="544"/>
              </a:spcBef>
              <a:spcAft>
                <a:spcPts val="0"/>
              </a:spcAft>
              <a:buClr>
                <a:schemeClr val="dk1"/>
              </a:buClr>
              <a:buSzPts val="2720"/>
              <a:buFont typeface="Courier New"/>
              <a:buChar char="o"/>
            </a:pPr>
            <a:r>
              <a:rPr b="0" i="0" lang="en-US" sz="2720" u="none" cap="none" strike="noStrike">
                <a:solidFill>
                  <a:schemeClr val="dk1"/>
                </a:solidFill>
                <a:latin typeface="Questrial"/>
                <a:ea typeface="Questrial"/>
                <a:cs typeface="Questrial"/>
                <a:sym typeface="Questrial"/>
              </a:rPr>
              <a:t>Do not include Social Security unless</a:t>
            </a:r>
            <a:endParaRPr/>
          </a:p>
          <a:p>
            <a:pPr indent="-228600" lvl="3" marL="1600200" marR="0" rtl="0" algn="l">
              <a:lnSpc>
                <a:spcPct val="80000"/>
              </a:lnSpc>
              <a:spcBef>
                <a:spcPts val="476"/>
              </a:spcBef>
              <a:spcAft>
                <a:spcPts val="0"/>
              </a:spcAft>
              <a:buClr>
                <a:schemeClr val="dk1"/>
              </a:buClr>
              <a:buSzPts val="2380"/>
              <a:buFont typeface="Arial"/>
              <a:buChar char="–"/>
            </a:pPr>
            <a:r>
              <a:rPr b="0" i="0" lang="en-US" sz="2380" u="none" cap="none" strike="noStrike">
                <a:solidFill>
                  <a:schemeClr val="dk1"/>
                </a:solidFill>
                <a:latin typeface="Questrial"/>
                <a:ea typeface="Questrial"/>
                <a:cs typeface="Questrial"/>
                <a:sym typeface="Questrial"/>
              </a:rPr>
              <a:t> MFS and lived with spouse at any time during year OR </a:t>
            </a:r>
            <a:endParaRPr/>
          </a:p>
          <a:p>
            <a:pPr indent="-228600" lvl="3" marL="1600200" marR="0" rtl="0" algn="l">
              <a:lnSpc>
                <a:spcPct val="80000"/>
              </a:lnSpc>
              <a:spcBef>
                <a:spcPts val="476"/>
              </a:spcBef>
              <a:spcAft>
                <a:spcPts val="0"/>
              </a:spcAft>
              <a:buClr>
                <a:schemeClr val="dk1"/>
              </a:buClr>
              <a:buSzPts val="2380"/>
              <a:buFont typeface="Arial"/>
              <a:buChar char="–"/>
            </a:pPr>
            <a:r>
              <a:rPr b="0" i="0" lang="en-US" sz="2380" u="none" cap="none" strike="noStrike">
                <a:solidFill>
                  <a:schemeClr val="dk1"/>
                </a:solidFill>
                <a:latin typeface="Questrial"/>
                <a:ea typeface="Questrial"/>
                <a:cs typeface="Questrial"/>
                <a:sym typeface="Questrial"/>
              </a:rPr>
              <a:t>½ of Social Security + other gross income and any tax-exempt interest is more than $25,000 ($32,000 if MFJ)</a:t>
            </a:r>
            <a:endParaRPr b="0" i="0" sz="2380" u="none" cap="none" strike="noStrike">
              <a:solidFill>
                <a:schemeClr val="dk1"/>
              </a:solidFill>
              <a:latin typeface="Questrial"/>
              <a:ea typeface="Questrial"/>
              <a:cs typeface="Questrial"/>
              <a:sym typeface="Questrial"/>
            </a:endParaRPr>
          </a:p>
          <a:p>
            <a:pPr indent="-285750" lvl="1" marL="742950" marR="0" rtl="0" algn="l">
              <a:lnSpc>
                <a:spcPct val="80000"/>
              </a:lnSpc>
              <a:spcBef>
                <a:spcPts val="612"/>
              </a:spcBef>
              <a:spcAft>
                <a:spcPts val="0"/>
              </a:spcAft>
              <a:buClr>
                <a:schemeClr val="dk1"/>
              </a:buClr>
              <a:buSzPts val="3060"/>
              <a:buFont typeface="Arial"/>
              <a:buChar char="•"/>
            </a:pPr>
            <a:r>
              <a:rPr b="0" i="0" lang="en-US" sz="3060" u="none" cap="none" strike="noStrike">
                <a:solidFill>
                  <a:schemeClr val="dk1"/>
                </a:solidFill>
                <a:latin typeface="Questrial"/>
                <a:ea typeface="Questrial"/>
                <a:cs typeface="Questrial"/>
                <a:sym typeface="Questrial"/>
              </a:rPr>
              <a:t>Filing status</a:t>
            </a:r>
            <a:endParaRPr/>
          </a:p>
        </p:txBody>
      </p:sp>
      <p:sp>
        <p:nvSpPr>
          <p:cNvPr id="772" name="Google Shape;772;p9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animEffect filter="fade" transition="in">
                                      <p:cBhvr>
                                        <p:cTn dur="500"/>
                                        <p:tgtEl>
                                          <p:spTgt spid="7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1" st="1"/>
                                            </p:txEl>
                                          </p:spTgt>
                                        </p:tgtEl>
                                        <p:attrNameLst>
                                          <p:attrName>style.visibility</p:attrName>
                                        </p:attrNameLst>
                                      </p:cBhvr>
                                      <p:to>
                                        <p:strVal val="visible"/>
                                      </p:to>
                                    </p:set>
                                    <p:animEffect filter="fade" transition="in">
                                      <p:cBhvr>
                                        <p:cTn dur="500"/>
                                        <p:tgtEl>
                                          <p:spTgt spid="7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2" st="2"/>
                                            </p:txEl>
                                          </p:spTgt>
                                        </p:tgtEl>
                                        <p:attrNameLst>
                                          <p:attrName>style.visibility</p:attrName>
                                        </p:attrNameLst>
                                      </p:cBhvr>
                                      <p:to>
                                        <p:strVal val="visible"/>
                                      </p:to>
                                    </p:set>
                                    <p:animEffect filter="fade" transition="in">
                                      <p:cBhvr>
                                        <p:cTn dur="500"/>
                                        <p:tgtEl>
                                          <p:spTgt spid="7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3" st="3"/>
                                            </p:txEl>
                                          </p:spTgt>
                                        </p:tgtEl>
                                        <p:attrNameLst>
                                          <p:attrName>style.visibility</p:attrName>
                                        </p:attrNameLst>
                                      </p:cBhvr>
                                      <p:to>
                                        <p:strVal val="visible"/>
                                      </p:to>
                                    </p:set>
                                    <p:animEffect filter="fade" transition="in">
                                      <p:cBhvr>
                                        <p:cTn dur="500"/>
                                        <p:tgtEl>
                                          <p:spTgt spid="7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4" st="4"/>
                                            </p:txEl>
                                          </p:spTgt>
                                        </p:tgtEl>
                                        <p:attrNameLst>
                                          <p:attrName>style.visibility</p:attrName>
                                        </p:attrNameLst>
                                      </p:cBhvr>
                                      <p:to>
                                        <p:strVal val="visible"/>
                                      </p:to>
                                    </p:set>
                                    <p:animEffect filter="fade" transition="in">
                                      <p:cBhvr>
                                        <p:cTn dur="500"/>
                                        <p:tgtEl>
                                          <p:spTgt spid="7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5" st="5"/>
                                            </p:txEl>
                                          </p:spTgt>
                                        </p:tgtEl>
                                        <p:attrNameLst>
                                          <p:attrName>style.visibility</p:attrName>
                                        </p:attrNameLst>
                                      </p:cBhvr>
                                      <p:to>
                                        <p:strVal val="visible"/>
                                      </p:to>
                                    </p:set>
                                    <p:animEffect filter="fade" transition="in">
                                      <p:cBhvr>
                                        <p:cTn dur="500"/>
                                        <p:tgtEl>
                                          <p:spTgt spid="7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6" st="6"/>
                                            </p:txEl>
                                          </p:spTgt>
                                        </p:tgtEl>
                                        <p:attrNameLst>
                                          <p:attrName>style.visibility</p:attrName>
                                        </p:attrNameLst>
                                      </p:cBhvr>
                                      <p:to>
                                        <p:strVal val="visible"/>
                                      </p:to>
                                    </p:set>
                                    <p:animEffect filter="fade" transition="in">
                                      <p:cBhvr>
                                        <p:cTn dur="500"/>
                                        <p:tgtEl>
                                          <p:spTgt spid="7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7" st="7"/>
                                            </p:txEl>
                                          </p:spTgt>
                                        </p:tgtEl>
                                        <p:attrNameLst>
                                          <p:attrName>style.visibility</p:attrName>
                                        </p:attrNameLst>
                                      </p:cBhvr>
                                      <p:to>
                                        <p:strVal val="visible"/>
                                      </p:to>
                                    </p:set>
                                    <p:animEffect filter="fade" transition="in">
                                      <p:cBhvr>
                                        <p:cTn dur="500"/>
                                        <p:tgtEl>
                                          <p:spTgt spid="77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Who is Legally Required to File a Return?</a:t>
            </a:r>
            <a:endParaRPr/>
          </a:p>
        </p:txBody>
      </p:sp>
      <p:sp>
        <p:nvSpPr>
          <p:cNvPr id="779" name="Google Shape;779;p94"/>
          <p:cNvSpPr txBox="1"/>
          <p:nvPr>
            <p:ph idx="1" type="body"/>
          </p:nvPr>
        </p:nvSpPr>
        <p:spPr>
          <a:xfrm>
            <a:off x="609600" y="1600203"/>
            <a:ext cx="10972800" cy="4526100"/>
          </a:xfrm>
          <a:prstGeom prst="rect">
            <a:avLst/>
          </a:prstGeom>
          <a:solidFill>
            <a:schemeClr val="accent3"/>
          </a:solidFill>
          <a:ln cap="flat" cmpd="sng" w="25400">
            <a:solidFill>
              <a:srgbClr val="2B53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Noto Sans Symbols"/>
              <a:buNone/>
            </a:pPr>
            <a:r>
              <a:rPr b="0" i="0" lang="en-US" sz="4000" u="sng" cap="none" strike="noStrike">
                <a:solidFill>
                  <a:schemeClr val="lt1"/>
                </a:solidFill>
                <a:latin typeface="Questrial"/>
                <a:ea typeface="Questrial"/>
                <a:cs typeface="Questrial"/>
                <a:sym typeface="Questrial"/>
              </a:rPr>
              <a:t>Use </a:t>
            </a:r>
            <a:r>
              <a:rPr b="1" i="0" lang="en-US" sz="4000" u="sng" cap="none" strike="noStrike">
                <a:solidFill>
                  <a:schemeClr val="lt1"/>
                </a:solidFill>
                <a:latin typeface="Questrial"/>
                <a:ea typeface="Questrial"/>
                <a:cs typeface="Questrial"/>
                <a:sym typeface="Questrial"/>
              </a:rPr>
              <a:t>Who Must File</a:t>
            </a:r>
            <a:r>
              <a:rPr b="0" i="0" lang="en-US" sz="4000" u="sng" cap="none" strike="noStrike">
                <a:solidFill>
                  <a:schemeClr val="lt1"/>
                </a:solidFill>
                <a:latin typeface="Questrial"/>
                <a:ea typeface="Questrial"/>
                <a:cs typeface="Questrial"/>
                <a:sym typeface="Questrial"/>
              </a:rPr>
              <a:t> Tab in the Pub 4012</a:t>
            </a:r>
            <a:endParaRPr b="1" i="0" sz="4000" u="sng" cap="none" strike="noStrike">
              <a:solidFill>
                <a:schemeClr val="lt1"/>
              </a:solidFill>
              <a:latin typeface="Questrial"/>
              <a:ea typeface="Questrial"/>
              <a:cs typeface="Questrial"/>
              <a:sym typeface="Questrial"/>
            </a:endParaRP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A – For Most People Who Must File</a:t>
            </a:r>
            <a:endParaRP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B – For Children and Other Dependents</a:t>
            </a:r>
            <a:endParaRP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C – Other Situations When You Must File</a:t>
            </a:r>
            <a:endParaRPr/>
          </a:p>
          <a:p>
            <a:pPr indent="0" lvl="1" marL="457200" marR="0" rtl="0" algn="ctr">
              <a:spcBef>
                <a:spcPts val="720"/>
              </a:spcBef>
              <a:spcAft>
                <a:spcPts val="0"/>
              </a:spcAft>
              <a:buClr>
                <a:schemeClr val="lt1"/>
              </a:buClr>
              <a:buFont typeface="Arial"/>
              <a:buNone/>
            </a:pPr>
            <a:r>
              <a:rPr b="0" i="0" lang="en-US" sz="3600" u="none" cap="none" strike="noStrike">
                <a:solidFill>
                  <a:schemeClr val="lt1"/>
                </a:solidFill>
                <a:latin typeface="Questrial"/>
                <a:ea typeface="Questrial"/>
                <a:cs typeface="Questrial"/>
                <a:sym typeface="Questrial"/>
              </a:rPr>
              <a:t>Chart D – Who Should File</a:t>
            </a:r>
            <a:endParaRPr/>
          </a:p>
        </p:txBody>
      </p:sp>
      <p:sp>
        <p:nvSpPr>
          <p:cNvPr id="780" name="Google Shape;780;p9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0" st="0"/>
                                            </p:txEl>
                                          </p:spTgt>
                                        </p:tgtEl>
                                        <p:attrNameLst>
                                          <p:attrName>style.visibility</p:attrName>
                                        </p:attrNameLst>
                                      </p:cBhvr>
                                      <p:to>
                                        <p:strVal val="visible"/>
                                      </p:to>
                                    </p:set>
                                    <p:animEffect filter="fade" transition="in">
                                      <p:cBhvr>
                                        <p:cTn dur="500"/>
                                        <p:tgtEl>
                                          <p:spTgt spid="7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1" st="1"/>
                                            </p:txEl>
                                          </p:spTgt>
                                        </p:tgtEl>
                                        <p:attrNameLst>
                                          <p:attrName>style.visibility</p:attrName>
                                        </p:attrNameLst>
                                      </p:cBhvr>
                                      <p:to>
                                        <p:strVal val="visible"/>
                                      </p:to>
                                    </p:set>
                                    <p:animEffect filter="fade" transition="in">
                                      <p:cBhvr>
                                        <p:cTn dur="500"/>
                                        <p:tgtEl>
                                          <p:spTgt spid="7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2" st="2"/>
                                            </p:txEl>
                                          </p:spTgt>
                                        </p:tgtEl>
                                        <p:attrNameLst>
                                          <p:attrName>style.visibility</p:attrName>
                                        </p:attrNameLst>
                                      </p:cBhvr>
                                      <p:to>
                                        <p:strVal val="visible"/>
                                      </p:to>
                                    </p:set>
                                    <p:animEffect filter="fade" transition="in">
                                      <p:cBhvr>
                                        <p:cTn dur="500"/>
                                        <p:tgtEl>
                                          <p:spTgt spid="7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3" st="3"/>
                                            </p:txEl>
                                          </p:spTgt>
                                        </p:tgtEl>
                                        <p:attrNameLst>
                                          <p:attrName>style.visibility</p:attrName>
                                        </p:attrNameLst>
                                      </p:cBhvr>
                                      <p:to>
                                        <p:strVal val="visible"/>
                                      </p:to>
                                    </p:set>
                                    <p:animEffect filter="fade" transition="in">
                                      <p:cBhvr>
                                        <p:cTn dur="500"/>
                                        <p:tgtEl>
                                          <p:spTgt spid="7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xEl>
                                              <p:pRg end="4" st="4"/>
                                            </p:txEl>
                                          </p:spTgt>
                                        </p:tgtEl>
                                        <p:attrNameLst>
                                          <p:attrName>style.visibility</p:attrName>
                                        </p:attrNameLst>
                                      </p:cBhvr>
                                      <p:to>
                                        <p:strVal val="visible"/>
                                      </p:to>
                                    </p:set>
                                    <p:animEffect filter="fade" transition="in">
                                      <p:cBhvr>
                                        <p:cTn dur="500"/>
                                        <p:tgtEl>
                                          <p:spTgt spid="7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Children &amp; Other Dependents</a:t>
            </a:r>
            <a:endParaRPr/>
          </a:p>
        </p:txBody>
      </p:sp>
      <p:sp>
        <p:nvSpPr>
          <p:cNvPr id="786" name="Google Shape;786;p95"/>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Refer to Chart B under </a:t>
            </a:r>
            <a:r>
              <a:rPr b="1" i="0" lang="en-US" sz="4000" u="none" cap="none" strike="noStrike">
                <a:solidFill>
                  <a:schemeClr val="dk1"/>
                </a:solidFill>
                <a:latin typeface="Questrial"/>
                <a:ea typeface="Questrial"/>
                <a:cs typeface="Questrial"/>
                <a:sym typeface="Questrial"/>
              </a:rPr>
              <a:t>Who Must File</a:t>
            </a:r>
            <a:r>
              <a:rPr b="0" i="0" lang="en-US" sz="4000" u="none" cap="none" strike="noStrike">
                <a:solidFill>
                  <a:schemeClr val="dk1"/>
                </a:solidFill>
                <a:latin typeface="Questrial"/>
                <a:ea typeface="Questrial"/>
                <a:cs typeface="Questrial"/>
                <a:sym typeface="Questrial"/>
              </a:rPr>
              <a:t> Tab</a:t>
            </a:r>
            <a:endParaRPr b="1" i="0" sz="4000" u="none" cap="none" strike="noStrike">
              <a:solidFill>
                <a:schemeClr val="dk1"/>
              </a:solidFill>
              <a:latin typeface="Questrial"/>
              <a:ea typeface="Questrial"/>
              <a:cs typeface="Questrial"/>
              <a:sym typeface="Questrial"/>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If a parent </a:t>
            </a:r>
            <a:r>
              <a:rPr b="0" i="1" lang="en-US" sz="4000" u="none" cap="none" strike="noStrike">
                <a:solidFill>
                  <a:schemeClr val="dk1"/>
                </a:solidFill>
                <a:latin typeface="Questrial"/>
                <a:ea typeface="Questrial"/>
                <a:cs typeface="Questrial"/>
                <a:sym typeface="Questrial"/>
              </a:rPr>
              <a:t>can</a:t>
            </a:r>
            <a:r>
              <a:rPr b="0" i="0" lang="en-US" sz="4000" u="none" cap="none" strike="noStrike">
                <a:solidFill>
                  <a:schemeClr val="dk1"/>
                </a:solidFill>
                <a:latin typeface="Questrial"/>
                <a:ea typeface="Questrial"/>
                <a:cs typeface="Questrial"/>
                <a:sym typeface="Questrial"/>
              </a:rPr>
              <a:t> claim a child as a dependent, the dependent may still need to file a return</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A dependent needs to file a return if </a:t>
            </a:r>
            <a:r>
              <a:rPr b="1" i="0" lang="en-US" sz="4000" u="none" cap="none" strike="noStrike">
                <a:solidFill>
                  <a:schemeClr val="accent1"/>
                </a:solidFill>
                <a:latin typeface="Questrial"/>
                <a:ea typeface="Questrial"/>
                <a:cs typeface="Questrial"/>
                <a:sym typeface="Questrial"/>
              </a:rPr>
              <a:t>earned income is greater than $6,300</a:t>
            </a:r>
            <a:endParaRPr b="0" i="0" sz="4000" u="none" cap="none" strike="noStrike">
              <a:solidFill>
                <a:schemeClr val="accent1"/>
              </a:solidFill>
              <a:latin typeface="Questrial"/>
              <a:ea typeface="Questrial"/>
              <a:cs typeface="Questrial"/>
              <a:sym typeface="Questrial"/>
            </a:endParaRPr>
          </a:p>
        </p:txBody>
      </p:sp>
      <p:sp>
        <p:nvSpPr>
          <p:cNvPr id="787" name="Google Shape;787;p9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96"/>
          <p:cNvSpPr txBox="1"/>
          <p:nvPr>
            <p:ph type="title"/>
          </p:nvPr>
        </p:nvSpPr>
        <p:spPr>
          <a:xfrm>
            <a:off x="609600" y="11591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Other Situations When You Must File</a:t>
            </a:r>
            <a:endParaRPr/>
          </a:p>
        </p:txBody>
      </p:sp>
      <p:sp>
        <p:nvSpPr>
          <p:cNvPr id="793" name="Google Shape;793;p96"/>
          <p:cNvSpPr txBox="1"/>
          <p:nvPr>
            <p:ph idx="1" type="body"/>
          </p:nvPr>
        </p:nvSpPr>
        <p:spPr>
          <a:xfrm>
            <a:off x="324900" y="1258925"/>
            <a:ext cx="112575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Taxpayer owes special taxes</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Taxpayer received Health Savings Account distributions</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Taxpayer has net self-employment earnings of at least $400</a:t>
            </a:r>
            <a:endParaRPr/>
          </a:p>
          <a:p>
            <a:pPr indent="-342900" lvl="0" marL="342900" marR="0" rtl="0" algn="l">
              <a:lnSpc>
                <a:spcPct val="80000"/>
              </a:lnSpc>
              <a:spcBef>
                <a:spcPts val="680"/>
              </a:spcBef>
              <a:spcAft>
                <a:spcPts val="0"/>
              </a:spcAft>
              <a:buClr>
                <a:schemeClr val="dk1"/>
              </a:buClr>
              <a:buSzPts val="3400"/>
              <a:buFont typeface="Noto Sans Symbols"/>
              <a:buChar char="➢"/>
            </a:pPr>
            <a:r>
              <a:rPr b="0" i="0" lang="en-US" sz="3400" u="none" cap="none" strike="noStrike">
                <a:solidFill>
                  <a:schemeClr val="dk1"/>
                </a:solidFill>
                <a:latin typeface="Questrial"/>
                <a:ea typeface="Questrial"/>
                <a:cs typeface="Questrial"/>
                <a:sym typeface="Questrial"/>
              </a:rPr>
              <a:t>Taxpayer received an advanced premium tax credit to pay for health insurance</a:t>
            </a:r>
            <a:endParaRPr/>
          </a:p>
          <a:p>
            <a:pPr indent="0" lvl="0" marL="342900" marR="0" rtl="0" algn="l">
              <a:lnSpc>
                <a:spcPct val="80000"/>
              </a:lnSpc>
              <a:spcBef>
                <a:spcPts val="680"/>
              </a:spcBef>
              <a:spcAft>
                <a:spcPts val="0"/>
              </a:spcAft>
              <a:buNone/>
            </a:pPr>
            <a:r>
              <a:t/>
            </a:r>
            <a:endParaRPr/>
          </a:p>
        </p:txBody>
      </p:sp>
      <p:sp>
        <p:nvSpPr>
          <p:cNvPr id="794" name="Google Shape;794;p9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500"/>
                                        <p:tgtEl>
                                          <p:spTgt spid="7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1" st="1"/>
                                            </p:txEl>
                                          </p:spTgt>
                                        </p:tgtEl>
                                        <p:attrNameLst>
                                          <p:attrName>style.visibility</p:attrName>
                                        </p:attrNameLst>
                                      </p:cBhvr>
                                      <p:to>
                                        <p:strVal val="visible"/>
                                      </p:to>
                                    </p:set>
                                    <p:animEffect filter="fade" transition="in">
                                      <p:cBhvr>
                                        <p:cTn dur="500"/>
                                        <p:tgtEl>
                                          <p:spTgt spid="7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2" st="2"/>
                                            </p:txEl>
                                          </p:spTgt>
                                        </p:tgtEl>
                                        <p:attrNameLst>
                                          <p:attrName>style.visibility</p:attrName>
                                        </p:attrNameLst>
                                      </p:cBhvr>
                                      <p:to>
                                        <p:strVal val="visible"/>
                                      </p:to>
                                    </p:set>
                                    <p:animEffect filter="fade" transition="in">
                                      <p:cBhvr>
                                        <p:cTn dur="500"/>
                                        <p:tgtEl>
                                          <p:spTgt spid="7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3" st="3"/>
                                            </p:txEl>
                                          </p:spTgt>
                                        </p:tgtEl>
                                        <p:attrNameLst>
                                          <p:attrName>style.visibility</p:attrName>
                                        </p:attrNameLst>
                                      </p:cBhvr>
                                      <p:to>
                                        <p:strVal val="visible"/>
                                      </p:to>
                                    </p:set>
                                    <p:animEffect filter="fade" transition="in">
                                      <p:cBhvr>
                                        <p:cTn dur="500"/>
                                        <p:tgtEl>
                                          <p:spTgt spid="7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4" st="4"/>
                                            </p:txEl>
                                          </p:spTgt>
                                        </p:tgtEl>
                                        <p:attrNameLst>
                                          <p:attrName>style.visibility</p:attrName>
                                        </p:attrNameLst>
                                      </p:cBhvr>
                                      <p:to>
                                        <p:strVal val="visible"/>
                                      </p:to>
                                    </p:set>
                                    <p:animEffect filter="fade" transition="in">
                                      <p:cBhvr>
                                        <p:cTn dur="500"/>
                                        <p:tgtEl>
                                          <p:spTgt spid="7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Google Shape;800;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Who Should File</a:t>
            </a:r>
            <a:endParaRPr/>
          </a:p>
        </p:txBody>
      </p:sp>
      <p:sp>
        <p:nvSpPr>
          <p:cNvPr id="801" name="Google Shape;801;p97"/>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Had income tax withheld from pay</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Made estimated tax payments</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Qualify for the Earned Income Credit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Qualify for Additional Child Tax Credit</a:t>
            </a:r>
            <a:endParaRPr/>
          </a:p>
          <a:p>
            <a:pPr indent="-342900" lvl="0" marL="342900" marR="0" rtl="0" algn="l">
              <a:spcBef>
                <a:spcPts val="800"/>
              </a:spcBef>
              <a:spcAft>
                <a:spcPts val="0"/>
              </a:spcAft>
              <a:buClr>
                <a:schemeClr val="dk1"/>
              </a:buClr>
              <a:buSzPts val="4000"/>
              <a:buFont typeface="Noto Sans Symbols"/>
              <a:buChar char="➢"/>
            </a:pPr>
            <a:r>
              <a:rPr b="0" i="0" lang="en-US" sz="4000" u="none" cap="none" strike="noStrike">
                <a:solidFill>
                  <a:schemeClr val="dk1"/>
                </a:solidFill>
                <a:latin typeface="Questrial"/>
                <a:ea typeface="Questrial"/>
                <a:cs typeface="Questrial"/>
                <a:sym typeface="Questrial"/>
              </a:rPr>
              <a:t>Qualify for American Opportunity Credit</a:t>
            </a:r>
            <a:endParaRPr/>
          </a:p>
        </p:txBody>
      </p:sp>
      <p:sp>
        <p:nvSpPr>
          <p:cNvPr id="802" name="Google Shape;802;p9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xEl>
                                              <p:pRg end="0" st="0"/>
                                            </p:txEl>
                                          </p:spTgt>
                                        </p:tgtEl>
                                        <p:attrNameLst>
                                          <p:attrName>style.visibility</p:attrName>
                                        </p:attrNameLst>
                                      </p:cBhvr>
                                      <p:to>
                                        <p:strVal val="visible"/>
                                      </p:to>
                                    </p:set>
                                    <p:animEffect filter="fade" transition="in">
                                      <p:cBhvr>
                                        <p:cTn dur="500"/>
                                        <p:tgtEl>
                                          <p:spTgt spid="8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xEl>
                                              <p:pRg end="1" st="1"/>
                                            </p:txEl>
                                          </p:spTgt>
                                        </p:tgtEl>
                                        <p:attrNameLst>
                                          <p:attrName>style.visibility</p:attrName>
                                        </p:attrNameLst>
                                      </p:cBhvr>
                                      <p:to>
                                        <p:strVal val="visible"/>
                                      </p:to>
                                    </p:set>
                                    <p:animEffect filter="fade" transition="in">
                                      <p:cBhvr>
                                        <p:cTn dur="500"/>
                                        <p:tgtEl>
                                          <p:spTgt spid="8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xEl>
                                              <p:pRg end="2" st="2"/>
                                            </p:txEl>
                                          </p:spTgt>
                                        </p:tgtEl>
                                        <p:attrNameLst>
                                          <p:attrName>style.visibility</p:attrName>
                                        </p:attrNameLst>
                                      </p:cBhvr>
                                      <p:to>
                                        <p:strVal val="visible"/>
                                      </p:to>
                                    </p:set>
                                    <p:animEffect filter="fade" transition="in">
                                      <p:cBhvr>
                                        <p:cTn dur="500"/>
                                        <p:tgtEl>
                                          <p:spTgt spid="8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xEl>
                                              <p:pRg end="3" st="3"/>
                                            </p:txEl>
                                          </p:spTgt>
                                        </p:tgtEl>
                                        <p:attrNameLst>
                                          <p:attrName>style.visibility</p:attrName>
                                        </p:attrNameLst>
                                      </p:cBhvr>
                                      <p:to>
                                        <p:strVal val="visible"/>
                                      </p:to>
                                    </p:set>
                                    <p:animEffect filter="fade" transition="in">
                                      <p:cBhvr>
                                        <p:cTn dur="500"/>
                                        <p:tgtEl>
                                          <p:spTgt spid="8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xEl>
                                              <p:pRg end="4" st="4"/>
                                            </p:txEl>
                                          </p:spTgt>
                                        </p:tgtEl>
                                        <p:attrNameLst>
                                          <p:attrName>style.visibility</p:attrName>
                                        </p:attrNameLst>
                                      </p:cBhvr>
                                      <p:to>
                                        <p:strVal val="visible"/>
                                      </p:to>
                                    </p:set>
                                    <p:animEffect filter="fade" transition="in">
                                      <p:cBhvr>
                                        <p:cTn dur="500"/>
                                        <p:tgtEl>
                                          <p:spTgt spid="80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8416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lang="en-US"/>
              <a:t>Conducting a Thorough Interview</a:t>
            </a:r>
            <a:endParaRPr/>
          </a:p>
        </p:txBody>
      </p:sp>
      <p:sp>
        <p:nvSpPr>
          <p:cNvPr id="117" name="Google Shape;117;p17"/>
          <p:cNvSpPr txBox="1"/>
          <p:nvPr>
            <p:ph idx="1" type="body"/>
          </p:nvPr>
        </p:nvSpPr>
        <p:spPr>
          <a:xfrm>
            <a:off x="235200" y="874425"/>
            <a:ext cx="11721600" cy="4800600"/>
          </a:xfrm>
          <a:prstGeom prst="rect">
            <a:avLst/>
          </a:prstGeom>
          <a:noFill/>
          <a:ln>
            <a:noFill/>
          </a:ln>
        </p:spPr>
        <p:txBody>
          <a:bodyPr anchorCtr="0" anchor="t" bIns="45700" lIns="91425" spcFirstLastPara="1" rIns="91425" wrap="square" tIns="45700">
            <a:noAutofit/>
          </a:bodyPr>
          <a:lstStyle/>
          <a:p>
            <a:pPr indent="-317500" lvl="0" marL="342900"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Taxpayer completes pages 1, 2, and 3 of Intake/Interview Form</a:t>
            </a:r>
            <a:r>
              <a:rPr lang="en-US" sz="3600"/>
              <a:t>.</a:t>
            </a:r>
            <a:endParaRPr sz="3600"/>
          </a:p>
          <a:p>
            <a:pPr indent="-317500" lvl="0" marL="342900" rtl="0" algn="l">
              <a:spcBef>
                <a:spcPts val="800"/>
              </a:spcBef>
              <a:spcAft>
                <a:spcPts val="0"/>
              </a:spcAft>
              <a:buClr>
                <a:schemeClr val="dk1"/>
              </a:buClr>
              <a:buSzPts val="3600"/>
              <a:buFont typeface="Noto Sans Symbols"/>
              <a:buChar char="➢"/>
            </a:pPr>
            <a:r>
              <a:rPr lang="en-US" sz="3600"/>
              <a:t>Verify photo ID(s) &amp; Social Security card(s)</a:t>
            </a:r>
            <a:endParaRPr sz="3600"/>
          </a:p>
          <a:p>
            <a:pPr indent="-317500" lvl="0" marL="342900" marR="0" rtl="0" algn="l">
              <a:spcBef>
                <a:spcPts val="0"/>
              </a:spcBef>
              <a:spcAft>
                <a:spcPts val="0"/>
              </a:spcAft>
              <a:buClr>
                <a:schemeClr val="dk1"/>
              </a:buClr>
              <a:buSzPts val="3600"/>
              <a:buFont typeface="Noto Sans Symbols"/>
              <a:buChar char="➢"/>
            </a:pPr>
            <a:r>
              <a:rPr lang="en-US" sz="3600"/>
              <a:t>Go through the entire I/I form with them, asking clarifying questions and determining what is in scope for you.</a:t>
            </a:r>
            <a:endParaRPr sz="3600"/>
          </a:p>
          <a:p>
            <a:pPr indent="-317500" lvl="0" marL="342900" marR="0" rtl="0" algn="l">
              <a:spcBef>
                <a:spcPts val="80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Ensure taxpayer cannot be a dependent of anyone else (Pub 4012: C-</a:t>
            </a:r>
            <a:r>
              <a:rPr lang="en-US" sz="3600"/>
              <a:t>2</a:t>
            </a:r>
            <a:r>
              <a:rPr b="0" i="0" lang="en-US" sz="3600" u="none" cap="none" strike="noStrike">
                <a:solidFill>
                  <a:schemeClr val="dk1"/>
                </a:solidFill>
                <a:latin typeface="Questrial"/>
                <a:ea typeface="Questrial"/>
                <a:cs typeface="Questrial"/>
                <a:sym typeface="Questrial"/>
              </a:rPr>
              <a:t>, C-5 to C-6)</a:t>
            </a:r>
            <a:endParaRPr sz="3600"/>
          </a:p>
          <a:p>
            <a:pPr indent="-317500" lvl="0" marL="342900" marR="0" rtl="0" algn="l">
              <a:spcBef>
                <a:spcPts val="800"/>
              </a:spcBef>
              <a:spcAft>
                <a:spcPts val="0"/>
              </a:spcAft>
              <a:buClr>
                <a:schemeClr val="dk1"/>
              </a:buClr>
              <a:buSzPts val="3600"/>
              <a:buFont typeface="Noto Sans Symbols"/>
              <a:buChar char="➢"/>
            </a:pPr>
            <a:r>
              <a:rPr b="0" i="0" lang="en-US" sz="3600" u="none" cap="none" strike="noStrike">
                <a:solidFill>
                  <a:schemeClr val="dk1"/>
                </a:solidFill>
                <a:latin typeface="Questrial"/>
                <a:ea typeface="Questrial"/>
                <a:cs typeface="Questrial"/>
                <a:sym typeface="Questrial"/>
              </a:rPr>
              <a:t>Determine dependents (Pub 4012: C-3 to C-8)</a:t>
            </a:r>
            <a:endParaRPr b="0" i="0" sz="3600" u="none" cap="none" strike="noStrike">
              <a:solidFill>
                <a:schemeClr val="dk1"/>
              </a:solidFill>
              <a:latin typeface="Questrial"/>
              <a:ea typeface="Questrial"/>
              <a:cs typeface="Questrial"/>
              <a:sym typeface="Questrial"/>
            </a:endParaRPr>
          </a:p>
          <a:p>
            <a:pPr indent="-317500" lvl="0" marL="342900" marR="0" rtl="0" algn="l">
              <a:spcBef>
                <a:spcPts val="800"/>
              </a:spcBef>
              <a:spcAft>
                <a:spcPts val="0"/>
              </a:spcAft>
              <a:buClr>
                <a:schemeClr val="dk1"/>
              </a:buClr>
              <a:buSzPts val="3600"/>
              <a:buFont typeface="Noto Sans Symbols"/>
              <a:buChar char="➢"/>
            </a:pPr>
            <a:r>
              <a:rPr lang="en-US" sz="3600"/>
              <a:t>Determine filing status (Pub 4012: B-8 to B-10)</a:t>
            </a:r>
            <a:endParaRPr sz="3600"/>
          </a:p>
        </p:txBody>
      </p:sp>
      <p:sp>
        <p:nvSpPr>
          <p:cNvPr id="118" name="Google Shape;118;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98"/>
          <p:cNvSpPr txBox="1"/>
          <p:nvPr>
            <p:ph type="title"/>
          </p:nvPr>
        </p:nvSpPr>
        <p:spPr>
          <a:xfrm>
            <a:off x="609600" y="274638"/>
            <a:ext cx="109728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TaxSlayer</a:t>
            </a:r>
            <a:endParaRPr/>
          </a:p>
        </p:txBody>
      </p:sp>
      <p:sp>
        <p:nvSpPr>
          <p:cNvPr id="809" name="Google Shape;809;p98"/>
          <p:cNvSpPr txBox="1"/>
          <p:nvPr>
            <p:ph idx="1" type="body"/>
          </p:nvPr>
        </p:nvSpPr>
        <p:spPr>
          <a:xfrm>
            <a:off x="609600" y="1302803"/>
            <a:ext cx="10972800" cy="4526100"/>
          </a:xfrm>
          <a:prstGeom prst="rect">
            <a:avLst/>
          </a:prstGeom>
        </p:spPr>
        <p:txBody>
          <a:bodyPr anchorCtr="0" anchor="t" bIns="91425" lIns="91425" spcFirstLastPara="1" rIns="91425" wrap="square" tIns="91425">
            <a:noAutofit/>
          </a:bodyPr>
          <a:lstStyle/>
          <a:p>
            <a:pPr indent="-323850" lvl="0" marL="342900" rtl="0" algn="l">
              <a:lnSpc>
                <a:spcPct val="80000"/>
              </a:lnSpc>
              <a:spcBef>
                <a:spcPts val="620"/>
              </a:spcBef>
              <a:spcAft>
                <a:spcPts val="0"/>
              </a:spcAft>
              <a:buSzPts val="2800"/>
              <a:buChar char="➢"/>
            </a:pPr>
            <a:r>
              <a:rPr lang="en-US" sz="2800"/>
              <a:t>Login to TaxSlayer:</a:t>
            </a:r>
            <a:endParaRPr sz="2800"/>
          </a:p>
          <a:p>
            <a:pPr indent="-234950" lvl="1" marL="742950" rtl="0" algn="l">
              <a:lnSpc>
                <a:spcPct val="115000"/>
              </a:lnSpc>
              <a:spcBef>
                <a:spcPts val="0"/>
              </a:spcBef>
              <a:spcAft>
                <a:spcPts val="0"/>
              </a:spcAft>
              <a:buSzPts val="2800"/>
              <a:buChar char="•"/>
            </a:pPr>
            <a:r>
              <a:rPr lang="en-US" sz="2800">
                <a:uFill>
                  <a:noFill/>
                </a:uFill>
                <a:hlinkClick r:id="rId3"/>
              </a:rPr>
              <a:t>vita.taxslayerpro.com/IRSTraining/</a:t>
            </a:r>
            <a:endParaRPr sz="2800"/>
          </a:p>
          <a:p>
            <a:pPr indent="-234950" lvl="1" marL="742950" rtl="0" algn="l">
              <a:lnSpc>
                <a:spcPct val="115000"/>
              </a:lnSpc>
              <a:spcBef>
                <a:spcPts val="0"/>
              </a:spcBef>
              <a:spcAft>
                <a:spcPts val="0"/>
              </a:spcAft>
              <a:buSzPts val="2800"/>
              <a:buChar char="•"/>
            </a:pPr>
            <a:r>
              <a:rPr lang="en-US" sz="2800"/>
              <a:t>Password: TRAINPROWEB</a:t>
            </a:r>
            <a:endParaRPr sz="2800"/>
          </a:p>
          <a:p>
            <a:pPr indent="-323850" lvl="0" marL="342900" marR="0" rtl="0" algn="l">
              <a:lnSpc>
                <a:spcPct val="80000"/>
              </a:lnSpc>
              <a:spcBef>
                <a:spcPts val="620"/>
              </a:spcBef>
              <a:spcAft>
                <a:spcPts val="0"/>
              </a:spcAft>
              <a:buSzPts val="2800"/>
              <a:buFont typeface="Noto Sans Symbols"/>
              <a:buChar char="➢"/>
            </a:pPr>
            <a:r>
              <a:rPr lang="en-US" sz="2800"/>
              <a:t>Create Account(or log in to existing account)</a:t>
            </a:r>
            <a:endParaRPr sz="2800"/>
          </a:p>
          <a:p>
            <a:pPr indent="-234950" lvl="1" marL="742950" marR="0" rtl="0" algn="l">
              <a:lnSpc>
                <a:spcPct val="80000"/>
              </a:lnSpc>
              <a:spcBef>
                <a:spcPts val="620"/>
              </a:spcBef>
              <a:spcAft>
                <a:spcPts val="0"/>
              </a:spcAft>
              <a:buSzPts val="2800"/>
              <a:buChar char="•"/>
            </a:pPr>
            <a:r>
              <a:rPr lang="en-US" sz="2800"/>
              <a:t>Use most regularly checked email address</a:t>
            </a:r>
            <a:endParaRPr sz="2800"/>
          </a:p>
          <a:p>
            <a:pPr indent="-234950" lvl="1" marL="742950" rtl="0" algn="l">
              <a:lnSpc>
                <a:spcPct val="80000"/>
              </a:lnSpc>
              <a:spcBef>
                <a:spcPts val="558"/>
              </a:spcBef>
              <a:spcAft>
                <a:spcPts val="0"/>
              </a:spcAft>
              <a:buSzPts val="2800"/>
              <a:buChar char="•"/>
            </a:pPr>
            <a:r>
              <a:rPr lang="en-US" sz="2800"/>
              <a:t>Username: Last Name, First initial, TRAIN (e.g., </a:t>
            </a:r>
            <a:r>
              <a:rPr b="1" lang="en-US" sz="2800"/>
              <a:t>SMITHJTRAIN</a:t>
            </a:r>
            <a:r>
              <a:rPr lang="en-US" sz="2800"/>
              <a:t>)</a:t>
            </a:r>
            <a:endParaRPr sz="2800"/>
          </a:p>
          <a:p>
            <a:pPr indent="-234950" lvl="1" marL="742950" rtl="0" algn="l">
              <a:lnSpc>
                <a:spcPct val="80000"/>
              </a:lnSpc>
              <a:spcBef>
                <a:spcPts val="558"/>
              </a:spcBef>
              <a:spcAft>
                <a:spcPts val="0"/>
              </a:spcAft>
              <a:buSzPts val="2800"/>
              <a:buChar char="•"/>
            </a:pPr>
            <a:r>
              <a:rPr lang="en-US" sz="2800"/>
              <a:t>Password: SaveFirstTaxes2019!</a:t>
            </a:r>
            <a:endParaRPr sz="2800"/>
          </a:p>
          <a:p>
            <a:pPr indent="-323850" lvl="0" marL="342900" marR="0" rtl="0" algn="l">
              <a:lnSpc>
                <a:spcPct val="80000"/>
              </a:lnSpc>
              <a:spcBef>
                <a:spcPts val="620"/>
              </a:spcBef>
              <a:spcAft>
                <a:spcPts val="0"/>
              </a:spcAft>
              <a:buSzPts val="2800"/>
              <a:buChar char="➢"/>
            </a:pPr>
            <a:r>
              <a:rPr lang="en-US" sz="2800"/>
              <a:t>Select "VITA" as Program Type</a:t>
            </a:r>
            <a:endParaRPr sz="2800"/>
          </a:p>
          <a:p>
            <a:pPr indent="-323850" lvl="0" marL="342900" marR="0" rtl="0" algn="l">
              <a:lnSpc>
                <a:spcPct val="80000"/>
              </a:lnSpc>
              <a:spcBef>
                <a:spcPts val="620"/>
              </a:spcBef>
              <a:spcAft>
                <a:spcPts val="0"/>
              </a:spcAft>
              <a:buSzPts val="2800"/>
              <a:buChar char="➢"/>
            </a:pPr>
            <a:r>
              <a:rPr lang="en-US" sz="2800"/>
              <a:t>Leave SIDN blank</a:t>
            </a:r>
            <a:endParaRPr sz="2800"/>
          </a:p>
          <a:p>
            <a:pPr indent="-323850" lvl="0" marL="342900" marR="0" rtl="0" algn="l">
              <a:lnSpc>
                <a:spcPct val="80000"/>
              </a:lnSpc>
              <a:spcBef>
                <a:spcPts val="620"/>
              </a:spcBef>
              <a:spcAft>
                <a:spcPts val="0"/>
              </a:spcAft>
              <a:buSzPts val="2800"/>
              <a:buChar char="➢"/>
            </a:pPr>
            <a:r>
              <a:rPr lang="en-US" sz="2800"/>
              <a:t>Enter BB Basic Information(filing status, dependents, personal info)</a:t>
            </a:r>
            <a:endParaRPr sz="2800"/>
          </a:p>
        </p:txBody>
      </p:sp>
      <p:sp>
        <p:nvSpPr>
          <p:cNvPr id="810" name="Google Shape;810;p9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pic>
        <p:nvPicPr>
          <p:cNvPr descr="Impact-logo_SaveFirst-green.eps" id="815" name="Google Shape;815;p99"/>
          <p:cNvPicPr preferRelativeResize="0"/>
          <p:nvPr/>
        </p:nvPicPr>
        <p:blipFill rotWithShape="1">
          <a:blip r:embed="rId3">
            <a:alphaModFix/>
          </a:blip>
          <a:srcRect b="34976" l="19563" r="20645" t="31741"/>
          <a:stretch/>
        </p:blipFill>
        <p:spPr>
          <a:xfrm>
            <a:off x="1440064" y="0"/>
            <a:ext cx="9264600" cy="4243500"/>
          </a:xfrm>
          <a:prstGeom prst="rect">
            <a:avLst/>
          </a:prstGeom>
          <a:noFill/>
          <a:ln>
            <a:noFill/>
          </a:ln>
        </p:spPr>
      </p:pic>
      <p:sp>
        <p:nvSpPr>
          <p:cNvPr id="816" name="Google Shape;816;p99"/>
          <p:cNvSpPr/>
          <p:nvPr/>
        </p:nvSpPr>
        <p:spPr>
          <a:xfrm>
            <a:off x="1524003" y="-184666"/>
            <a:ext cx="1848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817" name="Google Shape;817;p99"/>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818" name="Google Shape;818;p99"/>
          <p:cNvSpPr/>
          <p:nvPr/>
        </p:nvSpPr>
        <p:spPr>
          <a:xfrm>
            <a:off x="1739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descr="https://mail-attachment.googleusercontent.com/attachment/u/0/?saduie=AG9B_P_ETyjKrfLcp5Rh4sA2oQ7c&amp;attid=0.1&amp;disp=emb&amp;view=att&amp;th=1402723d0dd52af0" id="819" name="Google Shape;819;p99"/>
          <p:cNvSpPr/>
          <p:nvPr/>
        </p:nvSpPr>
        <p:spPr>
          <a:xfrm>
            <a:off x="1892300" y="1682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820" name="Google Shape;820;p99"/>
          <p:cNvSpPr txBox="1"/>
          <p:nvPr/>
        </p:nvSpPr>
        <p:spPr>
          <a:xfrm>
            <a:off x="-1461427" y="148172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7A042"/>
              </a:solidFill>
              <a:latin typeface="Questrial"/>
              <a:ea typeface="Questrial"/>
              <a:cs typeface="Questrial"/>
              <a:sym typeface="Questrial"/>
            </a:endParaRPr>
          </a:p>
        </p:txBody>
      </p:sp>
      <p:sp>
        <p:nvSpPr>
          <p:cNvPr id="821" name="Google Shape;821;p9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822" name="Google Shape;822;p99"/>
          <p:cNvSpPr txBox="1"/>
          <p:nvPr/>
        </p:nvSpPr>
        <p:spPr>
          <a:xfrm>
            <a:off x="864000" y="4572813"/>
            <a:ext cx="10734000" cy="1431000"/>
          </a:xfrm>
          <a:prstGeom prst="rect">
            <a:avLst/>
          </a:prstGeom>
          <a:gradFill>
            <a:gsLst>
              <a:gs pos="0">
                <a:srgbClr val="C7EDA6"/>
              </a:gs>
              <a:gs pos="35000">
                <a:srgbClr val="D9F1C1"/>
              </a:gs>
              <a:gs pos="100000">
                <a:srgbClr val="EDFBE6"/>
              </a:gs>
            </a:gsLst>
            <a:lin ang="16200038" scaled="0"/>
          </a:gradFill>
          <a:ln cap="flat" cmpd="sng" w="9525">
            <a:solidFill>
              <a:srgbClr val="749E3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dk2"/>
                </a:solidFill>
                <a:latin typeface="Questrial"/>
                <a:ea typeface="Questrial"/>
                <a:cs typeface="Questrial"/>
                <a:sym typeface="Questrial"/>
              </a:rPr>
              <a:t>Income (Part III of I/I form) </a:t>
            </a:r>
            <a:endParaRPr b="1"/>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Income Objectives</a:t>
            </a:r>
            <a:endParaRPr/>
          </a:p>
        </p:txBody>
      </p:sp>
      <p:sp>
        <p:nvSpPr>
          <p:cNvPr id="829" name="Google Shape;829;p100"/>
          <p:cNvSpPr txBox="1"/>
          <p:nvPr>
            <p:ph idx="1" type="body"/>
          </p:nvPr>
        </p:nvSpPr>
        <p:spPr>
          <a:xfrm>
            <a:off x="609600" y="1600199"/>
            <a:ext cx="10972800" cy="43533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Questrial"/>
                <a:ea typeface="Questrial"/>
                <a:cs typeface="Questrial"/>
                <a:sym typeface="Questrial"/>
              </a:rPr>
              <a:t>After completing this section, the volunteer will be able to:</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Recognize various types of income documents</a:t>
            </a:r>
            <a:endParaRPr/>
          </a:p>
          <a:p>
            <a:pPr indent="-285750" lvl="1" marL="742950" marR="0" rtl="0" algn="l">
              <a:spcBef>
                <a:spcPts val="720"/>
              </a:spcBef>
              <a:spcAft>
                <a:spcPts val="0"/>
              </a:spcAft>
              <a:buClr>
                <a:schemeClr val="accent3"/>
              </a:buClr>
              <a:buSzPts val="3600"/>
              <a:buFont typeface="Arial"/>
              <a:buChar char="•"/>
            </a:pPr>
            <a:r>
              <a:rPr b="1" i="0" lang="en-US" sz="3600" u="none" cap="none" strike="noStrike">
                <a:solidFill>
                  <a:schemeClr val="accent3"/>
                </a:solidFill>
                <a:latin typeface="Questrial"/>
                <a:ea typeface="Questrial"/>
                <a:cs typeface="Questrial"/>
                <a:sym typeface="Questrial"/>
              </a:rPr>
              <a:t>Summarize the taxability of each type of income to the taxpayer</a:t>
            </a:r>
            <a:endParaRPr b="1" i="0" sz="3600" u="none" cap="none" strike="noStrike">
              <a:solidFill>
                <a:schemeClr val="accent3"/>
              </a:solidFill>
              <a:latin typeface="Questrial"/>
              <a:ea typeface="Questrial"/>
              <a:cs typeface="Questrial"/>
              <a:sym typeface="Questrial"/>
            </a:endParaRPr>
          </a:p>
          <a:p>
            <a:pPr indent="-285750" lvl="1" marL="742950" marR="0" rtl="0" algn="l">
              <a:spcBef>
                <a:spcPts val="720"/>
              </a:spcBef>
              <a:spcAft>
                <a:spcPts val="0"/>
              </a:spcAft>
              <a:buClr>
                <a:schemeClr val="accent3"/>
              </a:buClr>
              <a:buSzPts val="3600"/>
              <a:buFont typeface="Arial"/>
              <a:buChar char="•"/>
            </a:pPr>
            <a:r>
              <a:rPr b="1" lang="en-US">
                <a:solidFill>
                  <a:schemeClr val="accent3"/>
                </a:solidFill>
              </a:rPr>
              <a:t>Use I/I form, Scope of Service, Summary Chart to ensure accurate return preparation</a:t>
            </a:r>
            <a:endParaRPr b="1">
              <a:solidFill>
                <a:schemeClr val="accent3"/>
              </a:solidFill>
            </a:endParaRPr>
          </a:p>
        </p:txBody>
      </p:sp>
      <p:sp>
        <p:nvSpPr>
          <p:cNvPr id="830" name="Google Shape;830;p10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animEffect filter="fade" transition="in">
                                      <p:cBhvr>
                                        <p:cTn dur="1000"/>
                                        <p:tgtEl>
                                          <p:spTgt spid="8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1" st="1"/>
                                            </p:txEl>
                                          </p:spTgt>
                                        </p:tgtEl>
                                        <p:attrNameLst>
                                          <p:attrName>style.visibility</p:attrName>
                                        </p:attrNameLst>
                                      </p:cBhvr>
                                      <p:to>
                                        <p:strVal val="visible"/>
                                      </p:to>
                                    </p:set>
                                    <p:animEffect filter="fade" transition="in">
                                      <p:cBhvr>
                                        <p:cTn dur="1000"/>
                                        <p:tgtEl>
                                          <p:spTgt spid="8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2" st="2"/>
                                            </p:txEl>
                                          </p:spTgt>
                                        </p:tgtEl>
                                        <p:attrNameLst>
                                          <p:attrName>style.visibility</p:attrName>
                                        </p:attrNameLst>
                                      </p:cBhvr>
                                      <p:to>
                                        <p:strVal val="visible"/>
                                      </p:to>
                                    </p:set>
                                    <p:animEffect filter="fade" transition="in">
                                      <p:cBhvr>
                                        <p:cTn dur="1000"/>
                                        <p:tgtEl>
                                          <p:spTgt spid="8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3" st="3"/>
                                            </p:txEl>
                                          </p:spTgt>
                                        </p:tgtEl>
                                        <p:attrNameLst>
                                          <p:attrName>style.visibility</p:attrName>
                                        </p:attrNameLst>
                                      </p:cBhvr>
                                      <p:to>
                                        <p:strVal val="visible"/>
                                      </p:to>
                                    </p:set>
                                    <p:animEffect filter="fade" transition="in">
                                      <p:cBhvr>
                                        <p:cTn dur="1000"/>
                                        <p:tgtEl>
                                          <p:spTgt spid="8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Google Shape;835;p101"/>
          <p:cNvSpPr txBox="1"/>
          <p:nvPr>
            <p:ph type="title"/>
          </p:nvPr>
        </p:nvSpPr>
        <p:spPr>
          <a:xfrm>
            <a:off x="609600" y="-160187"/>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Income</a:t>
            </a:r>
            <a:endParaRPr/>
          </a:p>
        </p:txBody>
      </p:sp>
      <p:sp>
        <p:nvSpPr>
          <p:cNvPr id="836" name="Google Shape;836;p101"/>
          <p:cNvSpPr txBox="1"/>
          <p:nvPr>
            <p:ph idx="1" type="body"/>
          </p:nvPr>
        </p:nvSpPr>
        <p:spPr>
          <a:xfrm>
            <a:off x="143675" y="658304"/>
            <a:ext cx="10972800" cy="3186900"/>
          </a:xfrm>
          <a:prstGeom prst="rect">
            <a:avLst/>
          </a:prstGeom>
          <a:noFill/>
          <a:ln>
            <a:noFill/>
          </a:ln>
        </p:spPr>
        <p:txBody>
          <a:bodyPr anchorCtr="0" anchor="t" bIns="45700" lIns="91425" spcFirstLastPara="1" rIns="91425" wrap="square" tIns="45700">
            <a:noAutofit/>
          </a:bodyPr>
          <a:lstStyle/>
          <a:p>
            <a:pPr indent="-514350" lvl="0" marL="628650" marR="0" rtl="0" algn="l">
              <a:lnSpc>
                <a:spcPct val="100000"/>
              </a:lnSpc>
              <a:spcBef>
                <a:spcPts val="0"/>
              </a:spcBef>
              <a:spcAft>
                <a:spcPts val="0"/>
              </a:spcAft>
              <a:buClr>
                <a:schemeClr val="dk1"/>
              </a:buClr>
              <a:buSzPts val="4300"/>
              <a:buFont typeface="Noto Sans Symbols"/>
              <a:buChar char="➢"/>
            </a:pPr>
            <a:r>
              <a:rPr b="1" lang="en-US" sz="4300"/>
              <a:t>Let’s look at the I/I form:</a:t>
            </a:r>
            <a:endParaRPr b="1" sz="4300"/>
          </a:p>
          <a:p>
            <a:pPr indent="0" lvl="0" marL="0" marR="0" rtl="0" algn="l">
              <a:lnSpc>
                <a:spcPct val="100000"/>
              </a:lnSpc>
              <a:spcBef>
                <a:spcPts val="0"/>
              </a:spcBef>
              <a:spcAft>
                <a:spcPts val="0"/>
              </a:spcAft>
              <a:buNone/>
            </a:pPr>
            <a:r>
              <a:t/>
            </a:r>
            <a:endParaRPr b="1" sz="4300"/>
          </a:p>
          <a:p>
            <a:pPr indent="0" lvl="0" marL="1143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837" name="Google Shape;837;p10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38" name="Google Shape;838;p101"/>
          <p:cNvPicPr preferRelativeResize="0"/>
          <p:nvPr/>
        </p:nvPicPr>
        <p:blipFill>
          <a:blip r:embed="rId3">
            <a:alphaModFix/>
          </a:blip>
          <a:stretch>
            <a:fillRect/>
          </a:stretch>
        </p:blipFill>
        <p:spPr>
          <a:xfrm>
            <a:off x="328562" y="1317775"/>
            <a:ext cx="11534877" cy="3811250"/>
          </a:xfrm>
          <a:prstGeom prst="rect">
            <a:avLst/>
          </a:prstGeom>
          <a:noFill/>
          <a:ln cap="flat" cmpd="sng" w="9525">
            <a:solidFill>
              <a:srgbClr val="54534A"/>
            </a:solidFill>
            <a:prstDash val="solid"/>
            <a:round/>
            <a:headEnd len="sm" w="sm" type="none"/>
            <a:tailEnd len="sm" w="sm" type="none"/>
          </a:ln>
        </p:spPr>
      </p:pic>
      <p:sp>
        <p:nvSpPr>
          <p:cNvPr id="839" name="Google Shape;839;p101"/>
          <p:cNvSpPr/>
          <p:nvPr/>
        </p:nvSpPr>
        <p:spPr>
          <a:xfrm>
            <a:off x="210000" y="5088900"/>
            <a:ext cx="11535000" cy="1769100"/>
          </a:xfrm>
          <a:prstGeom prst="rect">
            <a:avLst/>
          </a:prstGeom>
          <a:solidFill>
            <a:srgbClr val="F2B52C"/>
          </a:solidFill>
          <a:ln cap="flat" cmpd="sng" w="25400">
            <a:solidFill>
              <a:srgbClr val="B08420"/>
            </a:solidFill>
            <a:prstDash val="solid"/>
            <a:round/>
            <a:headEnd len="sm" w="sm" type="none"/>
            <a:tailEnd len="sm" w="sm" type="none"/>
          </a:ln>
        </p:spPr>
        <p:txBody>
          <a:bodyPr anchorCtr="0" anchor="ctr" bIns="45700" lIns="91425" spcFirstLastPara="1" rIns="91425" wrap="square" tIns="45700">
            <a:noAutofit/>
          </a:bodyPr>
          <a:lstStyle/>
          <a:p>
            <a:pPr indent="0" lvl="1" marL="0" marR="0" rtl="0" algn="ctr">
              <a:spcBef>
                <a:spcPts val="0"/>
              </a:spcBef>
              <a:spcAft>
                <a:spcPts val="0"/>
              </a:spcAft>
              <a:buClr>
                <a:srgbClr val="FFFFFF"/>
              </a:buClr>
              <a:buFont typeface="Noto Sans Symbols"/>
              <a:buNone/>
            </a:pPr>
            <a:r>
              <a:rPr b="1" lang="en-US" sz="2200">
                <a:solidFill>
                  <a:srgbClr val="FFFFFF"/>
                </a:solidFill>
                <a:latin typeface="Questrial"/>
                <a:ea typeface="Questrial"/>
                <a:cs typeface="Questrial"/>
                <a:sym typeface="Questrial"/>
              </a:rPr>
              <a:t>During the interview process, you will refer to this part of the I/I form and clarify with the taxpayer to ensure they answered the question correctly. Ask clarifying questions: If they only marked having one type of income, you should ask “Did you have any other types of income? Interest or self-employment? What about Social Security or retirement?”</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xEl>
                                              <p:pRg end="0" st="0"/>
                                            </p:txEl>
                                          </p:spTgt>
                                        </p:tgtEl>
                                        <p:attrNameLst>
                                          <p:attrName>style.visibility</p:attrName>
                                        </p:attrNameLst>
                                      </p:cBhvr>
                                      <p:to>
                                        <p:strVal val="visible"/>
                                      </p:to>
                                    </p:set>
                                    <p:animEffect filter="fade" transition="in">
                                      <p:cBhvr>
                                        <p:cTn dur="500"/>
                                        <p:tgtEl>
                                          <p:spTgt spid="8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xEl>
                                              <p:pRg end="1" st="1"/>
                                            </p:txEl>
                                          </p:spTgt>
                                        </p:tgtEl>
                                        <p:attrNameLst>
                                          <p:attrName>style.visibility</p:attrName>
                                        </p:attrNameLst>
                                      </p:cBhvr>
                                      <p:to>
                                        <p:strVal val="visible"/>
                                      </p:to>
                                    </p:set>
                                    <p:animEffect filter="fade" transition="in">
                                      <p:cBhvr>
                                        <p:cTn dur="500"/>
                                        <p:tgtEl>
                                          <p:spTgt spid="8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xEl>
                                              <p:pRg end="2" st="2"/>
                                            </p:txEl>
                                          </p:spTgt>
                                        </p:tgtEl>
                                        <p:attrNameLst>
                                          <p:attrName>style.visibility</p:attrName>
                                        </p:attrNameLst>
                                      </p:cBhvr>
                                      <p:to>
                                        <p:strVal val="visible"/>
                                      </p:to>
                                    </p:set>
                                    <p:animEffect filter="fade" transition="in">
                                      <p:cBhvr>
                                        <p:cTn dur="500"/>
                                        <p:tgtEl>
                                          <p:spTgt spid="83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Google Shape;844;p102"/>
          <p:cNvSpPr txBox="1"/>
          <p:nvPr>
            <p:ph idx="1" type="body"/>
          </p:nvPr>
        </p:nvSpPr>
        <p:spPr>
          <a:xfrm>
            <a:off x="609600" y="862129"/>
            <a:ext cx="10972800" cy="318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4300"/>
          </a:p>
          <a:p>
            <a:pPr indent="0" lvl="0" marL="0" marR="0" rtl="0" algn="l">
              <a:lnSpc>
                <a:spcPct val="100000"/>
              </a:lnSpc>
              <a:spcBef>
                <a:spcPts val="0"/>
              </a:spcBef>
              <a:spcAft>
                <a:spcPts val="0"/>
              </a:spcAft>
              <a:buNone/>
            </a:pPr>
            <a:r>
              <a:t/>
            </a:r>
            <a:endParaRPr b="1" sz="4300"/>
          </a:p>
          <a:p>
            <a:pPr indent="0" lvl="0" marL="114300" marR="0" rtl="0" algn="l">
              <a:spcBef>
                <a:spcPts val="800"/>
              </a:spcBef>
              <a:spcAft>
                <a:spcPts val="0"/>
              </a:spcAft>
              <a:buClr>
                <a:schemeClr val="dk1"/>
              </a:buClr>
              <a:buFont typeface="Noto Sans Symbols"/>
              <a:buNone/>
            </a:pPr>
            <a:r>
              <a:t/>
            </a:r>
            <a:endParaRPr b="0" i="0" sz="4000" u="none" cap="none" strike="noStrike">
              <a:solidFill>
                <a:schemeClr val="dk1"/>
              </a:solidFill>
              <a:latin typeface="Questrial"/>
              <a:ea typeface="Questrial"/>
              <a:cs typeface="Questrial"/>
              <a:sym typeface="Questrial"/>
            </a:endParaRPr>
          </a:p>
        </p:txBody>
      </p:sp>
      <p:sp>
        <p:nvSpPr>
          <p:cNvPr id="845" name="Google Shape;845;p10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846" name="Google Shape;846;p102"/>
          <p:cNvSpPr txBox="1"/>
          <p:nvPr>
            <p:ph type="title"/>
          </p:nvPr>
        </p:nvSpPr>
        <p:spPr>
          <a:xfrm>
            <a:off x="609600" y="-160187"/>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Income</a:t>
            </a:r>
            <a:endParaRPr/>
          </a:p>
        </p:txBody>
      </p:sp>
      <p:pic>
        <p:nvPicPr>
          <p:cNvPr id="847" name="Google Shape;847;p102"/>
          <p:cNvPicPr preferRelativeResize="0"/>
          <p:nvPr/>
        </p:nvPicPr>
        <p:blipFill>
          <a:blip r:embed="rId3">
            <a:alphaModFix/>
          </a:blip>
          <a:stretch>
            <a:fillRect/>
          </a:stretch>
        </p:blipFill>
        <p:spPr>
          <a:xfrm>
            <a:off x="328562" y="862113"/>
            <a:ext cx="11534877" cy="3811250"/>
          </a:xfrm>
          <a:prstGeom prst="rect">
            <a:avLst/>
          </a:prstGeom>
          <a:noFill/>
          <a:ln cap="flat" cmpd="sng" w="9525">
            <a:solidFill>
              <a:srgbClr val="54534A"/>
            </a:solidFill>
            <a:prstDash val="solid"/>
            <a:round/>
            <a:headEnd len="sm" w="sm" type="none"/>
            <a:tailEnd len="sm" w="sm" type="none"/>
          </a:ln>
        </p:spPr>
      </p:pic>
      <p:sp>
        <p:nvSpPr>
          <p:cNvPr id="848" name="Google Shape;848;p102"/>
          <p:cNvSpPr/>
          <p:nvPr/>
        </p:nvSpPr>
        <p:spPr>
          <a:xfrm>
            <a:off x="372600" y="4852100"/>
            <a:ext cx="11209800" cy="1875900"/>
          </a:xfrm>
          <a:prstGeom prst="rect">
            <a:avLst/>
          </a:prstGeom>
          <a:solidFill>
            <a:srgbClr val="F2B52C"/>
          </a:solidFill>
          <a:ln cap="flat" cmpd="sng" w="25400">
            <a:solidFill>
              <a:srgbClr val="B08420"/>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ctr">
              <a:spcBef>
                <a:spcPts val="0"/>
              </a:spcBef>
              <a:spcAft>
                <a:spcPts val="0"/>
              </a:spcAft>
              <a:buClr>
                <a:srgbClr val="FFFFFF"/>
              </a:buClr>
              <a:buFont typeface="Noto Sans Symbols"/>
              <a:buNone/>
            </a:pPr>
            <a:r>
              <a:rPr b="1" lang="en-US" sz="3000">
                <a:solidFill>
                  <a:srgbClr val="FFFFFF"/>
                </a:solidFill>
                <a:latin typeface="Questrial"/>
                <a:ea typeface="Questrial"/>
                <a:cs typeface="Questrial"/>
                <a:sym typeface="Questrial"/>
              </a:rPr>
              <a:t>All of these boxes must be checked yes or no. Otherwise, the document is incorrectly filled out. If the taxpayer marked unsure, clarify with them what the question is asking and change the checkbox to “Yes” or “No” accordingly. </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0" st="0"/>
                                            </p:txEl>
                                          </p:spTgt>
                                        </p:tgtEl>
                                        <p:attrNameLst>
                                          <p:attrName>style.visibility</p:attrName>
                                        </p:attrNameLst>
                                      </p:cBhvr>
                                      <p:to>
                                        <p:strVal val="visible"/>
                                      </p:to>
                                    </p:set>
                                    <p:animEffect filter="fade" transition="in">
                                      <p:cBhvr>
                                        <p:cTn dur="500"/>
                                        <p:tgtEl>
                                          <p:spTgt spid="8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1" st="1"/>
                                            </p:txEl>
                                          </p:spTgt>
                                        </p:tgtEl>
                                        <p:attrNameLst>
                                          <p:attrName>style.visibility</p:attrName>
                                        </p:attrNameLst>
                                      </p:cBhvr>
                                      <p:to>
                                        <p:strVal val="visible"/>
                                      </p:to>
                                    </p:set>
                                    <p:animEffect filter="fade" transition="in">
                                      <p:cBhvr>
                                        <p:cTn dur="500"/>
                                        <p:tgtEl>
                                          <p:spTgt spid="8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2" st="2"/>
                                            </p:txEl>
                                          </p:spTgt>
                                        </p:tgtEl>
                                        <p:attrNameLst>
                                          <p:attrName>style.visibility</p:attrName>
                                        </p:attrNameLst>
                                      </p:cBhvr>
                                      <p:to>
                                        <p:strVal val="visible"/>
                                      </p:to>
                                    </p:set>
                                    <p:animEffect filter="fade" transition="in">
                                      <p:cBhvr>
                                        <p:cTn dur="500"/>
                                        <p:tgtEl>
                                          <p:spTgt spid="8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103"/>
          <p:cNvSpPr txBox="1"/>
          <p:nvPr>
            <p:ph type="title"/>
          </p:nvPr>
        </p:nvSpPr>
        <p:spPr>
          <a:xfrm>
            <a:off x="609600" y="-810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Income</a:t>
            </a:r>
            <a:endParaRPr/>
          </a:p>
        </p:txBody>
      </p:sp>
      <p:sp>
        <p:nvSpPr>
          <p:cNvPr id="854" name="Google Shape;854;p10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55" name="Google Shape;855;p103"/>
          <p:cNvPicPr preferRelativeResize="0"/>
          <p:nvPr/>
        </p:nvPicPr>
        <p:blipFill>
          <a:blip r:embed="rId3">
            <a:alphaModFix/>
          </a:blip>
          <a:stretch>
            <a:fillRect/>
          </a:stretch>
        </p:blipFill>
        <p:spPr>
          <a:xfrm>
            <a:off x="5310575" y="829476"/>
            <a:ext cx="5285989" cy="5940701"/>
          </a:xfrm>
          <a:prstGeom prst="rect">
            <a:avLst/>
          </a:prstGeom>
          <a:noFill/>
          <a:ln cap="flat" cmpd="sng" w="19050">
            <a:solidFill>
              <a:srgbClr val="54534A"/>
            </a:solidFill>
            <a:prstDash val="solid"/>
            <a:round/>
            <a:headEnd len="sm" w="sm" type="none"/>
            <a:tailEnd len="sm" w="sm" type="none"/>
          </a:ln>
        </p:spPr>
      </p:pic>
      <p:sp>
        <p:nvSpPr>
          <p:cNvPr id="856" name="Google Shape;856;p103"/>
          <p:cNvSpPr txBox="1"/>
          <p:nvPr/>
        </p:nvSpPr>
        <p:spPr>
          <a:xfrm>
            <a:off x="99925" y="829475"/>
            <a:ext cx="4696500" cy="45771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Clr>
                <a:srgbClr val="77A042"/>
              </a:buClr>
              <a:buSzPts val="3600"/>
              <a:buFont typeface="Noto Sans Symbols"/>
              <a:buChar char="➢"/>
            </a:pPr>
            <a:r>
              <a:rPr lang="en-US" sz="3600">
                <a:solidFill>
                  <a:srgbClr val="77A042"/>
                </a:solidFill>
                <a:latin typeface="Questrial"/>
                <a:ea typeface="Questrial"/>
                <a:cs typeface="Questrial"/>
                <a:sym typeface="Questrial"/>
              </a:rPr>
              <a:t>Let’s look at the scope of service chart!</a:t>
            </a:r>
            <a:endParaRPr sz="3600">
              <a:solidFill>
                <a:srgbClr val="77A042"/>
              </a:solidFill>
              <a:latin typeface="Questrial"/>
              <a:ea typeface="Questrial"/>
              <a:cs typeface="Questrial"/>
              <a:sym typeface="Questrial"/>
            </a:endParaRPr>
          </a:p>
          <a:p>
            <a:pPr indent="-317500" lvl="0" marL="342900" rtl="0" algn="l">
              <a:spcBef>
                <a:spcPts val="0"/>
              </a:spcBef>
              <a:spcAft>
                <a:spcPts val="0"/>
              </a:spcAft>
              <a:buClr>
                <a:srgbClr val="77A042"/>
              </a:buClr>
              <a:buSzPts val="3600"/>
              <a:buFont typeface="Noto Sans Symbols"/>
              <a:buChar char="➢"/>
            </a:pPr>
            <a:r>
              <a:rPr lang="en-US" sz="3600">
                <a:solidFill>
                  <a:srgbClr val="77A042"/>
                </a:solidFill>
                <a:latin typeface="Questrial"/>
                <a:ea typeface="Questrial"/>
                <a:cs typeface="Questrial"/>
                <a:sym typeface="Questrial"/>
              </a:rPr>
              <a:t>If a form is out of scope for you, just set it aside for your advanced volunteer and make a note on the I/I supplement form.</a:t>
            </a:r>
            <a:endParaRPr sz="3600">
              <a:solidFill>
                <a:srgbClr val="77A042"/>
              </a:solidFill>
              <a:latin typeface="Questrial"/>
              <a:ea typeface="Questrial"/>
              <a:cs typeface="Questrial"/>
              <a:sym typeface="Questrial"/>
            </a:endParaRPr>
          </a:p>
          <a:p>
            <a:pPr indent="0" lvl="0" marL="0" rtl="0" algn="l">
              <a:spcBef>
                <a:spcPts val="0"/>
              </a:spcBef>
              <a:spcAft>
                <a:spcPts val="0"/>
              </a:spcAft>
              <a:buNone/>
            </a:pPr>
            <a:r>
              <a:t/>
            </a:r>
            <a:endParaRPr sz="4000">
              <a:solidFill>
                <a:srgbClr val="77A042"/>
              </a:solidFill>
              <a:latin typeface="Questrial"/>
              <a:ea typeface="Questrial"/>
              <a:cs typeface="Questrial"/>
              <a:sym typeface="Quest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0" name="Shape 860"/>
        <p:cNvGrpSpPr/>
        <p:nvPr/>
      </p:nvGrpSpPr>
      <p:grpSpPr>
        <a:xfrm>
          <a:off x="0" y="0"/>
          <a:ext cx="0" cy="0"/>
          <a:chOff x="0" y="0"/>
          <a:chExt cx="0" cy="0"/>
        </a:xfrm>
      </p:grpSpPr>
      <p:sp>
        <p:nvSpPr>
          <p:cNvPr id="861" name="Google Shape;861;p104"/>
          <p:cNvSpPr txBox="1"/>
          <p:nvPr>
            <p:ph type="title"/>
          </p:nvPr>
        </p:nvSpPr>
        <p:spPr>
          <a:xfrm>
            <a:off x="609600" y="-81012"/>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Income</a:t>
            </a:r>
            <a:endParaRPr/>
          </a:p>
        </p:txBody>
      </p:sp>
      <p:sp>
        <p:nvSpPr>
          <p:cNvPr id="862" name="Google Shape;862;p104"/>
          <p:cNvSpPr txBox="1"/>
          <p:nvPr>
            <p:ph idx="1" type="body"/>
          </p:nvPr>
        </p:nvSpPr>
        <p:spPr>
          <a:xfrm>
            <a:off x="99925" y="1264900"/>
            <a:ext cx="4357200" cy="45771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SzPts val="3600"/>
              <a:buChar char="➢"/>
            </a:pPr>
            <a:r>
              <a:rPr lang="en-US" sz="3600"/>
              <a:t>Making notes on the I/I supplement form is crucial!</a:t>
            </a:r>
            <a:endParaRPr sz="3600"/>
          </a:p>
          <a:p>
            <a:pPr indent="-317500" lvl="0" marL="342900" rtl="0" algn="l">
              <a:spcBef>
                <a:spcPts val="0"/>
              </a:spcBef>
              <a:spcAft>
                <a:spcPts val="0"/>
              </a:spcAft>
              <a:buSzPts val="3600"/>
              <a:buChar char="➢"/>
            </a:pPr>
            <a:r>
              <a:rPr lang="en-US" sz="3600"/>
              <a:t>It lets the Site Coordinator know what needs to be entered in addition to the Quality Review</a:t>
            </a:r>
            <a:endParaRPr sz="3600"/>
          </a:p>
          <a:p>
            <a:pPr indent="0" lvl="0" marL="0" rtl="0" algn="l">
              <a:spcBef>
                <a:spcPts val="0"/>
              </a:spcBef>
              <a:spcAft>
                <a:spcPts val="0"/>
              </a:spcAft>
              <a:buNone/>
            </a:pPr>
            <a:r>
              <a:t/>
            </a:r>
            <a:endParaRPr/>
          </a:p>
        </p:txBody>
      </p:sp>
      <p:sp>
        <p:nvSpPr>
          <p:cNvPr id="863" name="Google Shape;863;p10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64" name="Google Shape;864;p104"/>
          <p:cNvPicPr preferRelativeResize="0"/>
          <p:nvPr/>
        </p:nvPicPr>
        <p:blipFill>
          <a:blip r:embed="rId3">
            <a:alphaModFix/>
          </a:blip>
          <a:stretch>
            <a:fillRect/>
          </a:stretch>
        </p:blipFill>
        <p:spPr>
          <a:xfrm>
            <a:off x="4557487" y="1264900"/>
            <a:ext cx="7375472" cy="3222176"/>
          </a:xfrm>
          <a:prstGeom prst="rect">
            <a:avLst/>
          </a:prstGeom>
          <a:noFill/>
          <a:ln cap="flat" cmpd="sng" w="19050">
            <a:solidFill>
              <a:schemeClr val="dk2"/>
            </a:solidFill>
            <a:prstDash val="solid"/>
            <a:round/>
            <a:headEnd len="sm" w="sm" type="none"/>
            <a:tailEnd len="sm" w="sm" type="none"/>
          </a:ln>
        </p:spPr>
      </p:pic>
      <p:sp>
        <p:nvSpPr>
          <p:cNvPr id="865" name="Google Shape;865;p104"/>
          <p:cNvSpPr txBox="1"/>
          <p:nvPr>
            <p:ph idx="1" type="body"/>
          </p:nvPr>
        </p:nvSpPr>
        <p:spPr>
          <a:xfrm>
            <a:off x="4939925" y="3313600"/>
            <a:ext cx="6764400" cy="45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t>Need to enter: Capital gains 1099-B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xEl>
                                              <p:pRg end="0" st="0"/>
                                            </p:txEl>
                                          </p:spTgt>
                                        </p:tgtEl>
                                        <p:attrNameLst>
                                          <p:attrName>style.visibility</p:attrName>
                                        </p:attrNameLst>
                                      </p:cBhvr>
                                      <p:to>
                                        <p:strVal val="visible"/>
                                      </p:to>
                                    </p:set>
                                    <p:animEffect filter="fade" transition="in">
                                      <p:cBhvr>
                                        <p:cTn dur="500"/>
                                        <p:tgtEl>
                                          <p:spTgt spid="8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xEl>
                                              <p:pRg end="1" st="1"/>
                                            </p:txEl>
                                          </p:spTgt>
                                        </p:tgtEl>
                                        <p:attrNameLst>
                                          <p:attrName>style.visibility</p:attrName>
                                        </p:attrNameLst>
                                      </p:cBhvr>
                                      <p:to>
                                        <p:strVal val="visible"/>
                                      </p:to>
                                    </p:set>
                                    <p:animEffect filter="fade" transition="in">
                                      <p:cBhvr>
                                        <p:cTn dur="500"/>
                                        <p:tgtEl>
                                          <p:spTgt spid="8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xEl>
                                              <p:pRg end="2" st="2"/>
                                            </p:txEl>
                                          </p:spTgt>
                                        </p:tgtEl>
                                        <p:attrNameLst>
                                          <p:attrName>style.visibility</p:attrName>
                                        </p:attrNameLst>
                                      </p:cBhvr>
                                      <p:to>
                                        <p:strVal val="visible"/>
                                      </p:to>
                                    </p:set>
                                    <p:animEffect filter="fade" transition="in">
                                      <p:cBhvr>
                                        <p:cTn dur="500"/>
                                        <p:tgtEl>
                                          <p:spTgt spid="8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Taxable Income</a:t>
            </a:r>
            <a:endParaRPr/>
          </a:p>
        </p:txBody>
      </p:sp>
      <p:sp>
        <p:nvSpPr>
          <p:cNvPr id="872" name="Google Shape;872;p105"/>
          <p:cNvSpPr txBox="1"/>
          <p:nvPr>
            <p:ph idx="1" type="body"/>
          </p:nvPr>
        </p:nvSpPr>
        <p:spPr>
          <a:xfrm>
            <a:off x="609600" y="1600200"/>
            <a:ext cx="54864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Wages</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Unemployment Compensation</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Some Social Security Benefits</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Self-Employment Income</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Nonemployee Compensation</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Dividends</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Interest</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Gambling Winnings</a:t>
            </a:r>
            <a:endParaRPr/>
          </a:p>
          <a:p>
            <a:pPr indent="-342900" lvl="0" marL="342900" marR="0" rtl="0" algn="l">
              <a:lnSpc>
                <a:spcPct val="90000"/>
              </a:lnSpc>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Awards</a:t>
            </a:r>
            <a:endParaRPr/>
          </a:p>
          <a:p>
            <a:pPr indent="-165100" lvl="0" marL="342900" marR="0" rtl="0" algn="l">
              <a:lnSpc>
                <a:spcPct val="90000"/>
              </a:lnSpc>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
        <p:nvSpPr>
          <p:cNvPr id="873" name="Google Shape;873;p105"/>
          <p:cNvSpPr txBox="1"/>
          <p:nvPr/>
        </p:nvSpPr>
        <p:spPr>
          <a:xfrm>
            <a:off x="6096000" y="1600200"/>
            <a:ext cx="5486400" cy="4526100"/>
          </a:xfrm>
          <a:prstGeom prst="rect">
            <a:avLst/>
          </a:prstGeom>
          <a:noFill/>
          <a:ln>
            <a:noFill/>
          </a:ln>
        </p:spPr>
        <p:txBody>
          <a:bodyPr anchorCtr="0" anchor="t" bIns="45700" lIns="91425" spcFirstLastPara="1" rIns="91425" wrap="square" tIns="45700">
            <a:noAutofit/>
          </a:bodyPr>
          <a:lstStyle/>
          <a:p>
            <a:pPr indent="-257175" lvl="0" marL="257175" marR="0" rtl="0" algn="l">
              <a:lnSpc>
                <a:spcPct val="90000"/>
              </a:lnSpc>
              <a:spcBef>
                <a:spcPts val="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Prizes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Punitive Damages (from a Lawsuit Settlement)</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Refund of State Taxes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Jury Duty Fees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Tips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Annuities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Pensions</a:t>
            </a:r>
            <a:endParaRPr/>
          </a:p>
          <a:p>
            <a:pPr indent="-257175" lvl="0" marL="257175" marR="0" rtl="0" algn="l">
              <a:lnSpc>
                <a:spcPct val="90000"/>
              </a:lnSpc>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Retirement IRA Distributions</a:t>
            </a:r>
            <a:endParaRPr/>
          </a:p>
          <a:p>
            <a:pPr indent="0" lvl="0" marL="0" marR="0" rtl="0" algn="l">
              <a:lnSpc>
                <a:spcPct val="90000"/>
              </a:lnSpc>
              <a:spcBef>
                <a:spcPts val="560"/>
              </a:spcBef>
              <a:spcAft>
                <a:spcPts val="0"/>
              </a:spcAft>
              <a:buClr>
                <a:schemeClr val="dk1"/>
              </a:buClr>
              <a:buFont typeface="Noto Sans Symbols"/>
              <a:buNone/>
            </a:pPr>
            <a:r>
              <a:t/>
            </a:r>
            <a:endParaRPr sz="2800">
              <a:solidFill>
                <a:schemeClr val="dk1"/>
              </a:solidFill>
              <a:latin typeface="Questrial"/>
              <a:ea typeface="Questrial"/>
              <a:cs typeface="Questrial"/>
              <a:sym typeface="Questrial"/>
            </a:endParaRPr>
          </a:p>
        </p:txBody>
      </p:sp>
      <p:sp>
        <p:nvSpPr>
          <p:cNvPr id="874" name="Google Shape;874;p10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0" st="0"/>
                                            </p:txEl>
                                          </p:spTgt>
                                        </p:tgtEl>
                                        <p:attrNameLst>
                                          <p:attrName>style.visibility</p:attrName>
                                        </p:attrNameLst>
                                      </p:cBhvr>
                                      <p:to>
                                        <p:strVal val="visible"/>
                                      </p:to>
                                    </p:set>
                                    <p:animEffect filter="fade" transition="in">
                                      <p:cBhvr>
                                        <p:cTn dur="500"/>
                                        <p:tgtEl>
                                          <p:spTgt spid="8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1" st="1"/>
                                            </p:txEl>
                                          </p:spTgt>
                                        </p:tgtEl>
                                        <p:attrNameLst>
                                          <p:attrName>style.visibility</p:attrName>
                                        </p:attrNameLst>
                                      </p:cBhvr>
                                      <p:to>
                                        <p:strVal val="visible"/>
                                      </p:to>
                                    </p:set>
                                    <p:animEffect filter="fade" transition="in">
                                      <p:cBhvr>
                                        <p:cTn dur="500"/>
                                        <p:tgtEl>
                                          <p:spTgt spid="8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2" st="2"/>
                                            </p:txEl>
                                          </p:spTgt>
                                        </p:tgtEl>
                                        <p:attrNameLst>
                                          <p:attrName>style.visibility</p:attrName>
                                        </p:attrNameLst>
                                      </p:cBhvr>
                                      <p:to>
                                        <p:strVal val="visible"/>
                                      </p:to>
                                    </p:set>
                                    <p:animEffect filter="fade" transition="in">
                                      <p:cBhvr>
                                        <p:cTn dur="500"/>
                                        <p:tgtEl>
                                          <p:spTgt spid="8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3" st="3"/>
                                            </p:txEl>
                                          </p:spTgt>
                                        </p:tgtEl>
                                        <p:attrNameLst>
                                          <p:attrName>style.visibility</p:attrName>
                                        </p:attrNameLst>
                                      </p:cBhvr>
                                      <p:to>
                                        <p:strVal val="visible"/>
                                      </p:to>
                                    </p:set>
                                    <p:animEffect filter="fade" transition="in">
                                      <p:cBhvr>
                                        <p:cTn dur="500"/>
                                        <p:tgtEl>
                                          <p:spTgt spid="8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4" st="4"/>
                                            </p:txEl>
                                          </p:spTgt>
                                        </p:tgtEl>
                                        <p:attrNameLst>
                                          <p:attrName>style.visibility</p:attrName>
                                        </p:attrNameLst>
                                      </p:cBhvr>
                                      <p:to>
                                        <p:strVal val="visible"/>
                                      </p:to>
                                    </p:set>
                                    <p:animEffect filter="fade" transition="in">
                                      <p:cBhvr>
                                        <p:cTn dur="500"/>
                                        <p:tgtEl>
                                          <p:spTgt spid="8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5" st="5"/>
                                            </p:txEl>
                                          </p:spTgt>
                                        </p:tgtEl>
                                        <p:attrNameLst>
                                          <p:attrName>style.visibility</p:attrName>
                                        </p:attrNameLst>
                                      </p:cBhvr>
                                      <p:to>
                                        <p:strVal val="visible"/>
                                      </p:to>
                                    </p:set>
                                    <p:animEffect filter="fade" transition="in">
                                      <p:cBhvr>
                                        <p:cTn dur="500"/>
                                        <p:tgtEl>
                                          <p:spTgt spid="8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6" st="6"/>
                                            </p:txEl>
                                          </p:spTgt>
                                        </p:tgtEl>
                                        <p:attrNameLst>
                                          <p:attrName>style.visibility</p:attrName>
                                        </p:attrNameLst>
                                      </p:cBhvr>
                                      <p:to>
                                        <p:strVal val="visible"/>
                                      </p:to>
                                    </p:set>
                                    <p:animEffect filter="fade" transition="in">
                                      <p:cBhvr>
                                        <p:cTn dur="500"/>
                                        <p:tgtEl>
                                          <p:spTgt spid="8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7" st="7"/>
                                            </p:txEl>
                                          </p:spTgt>
                                        </p:tgtEl>
                                        <p:attrNameLst>
                                          <p:attrName>style.visibility</p:attrName>
                                        </p:attrNameLst>
                                      </p:cBhvr>
                                      <p:to>
                                        <p:strVal val="visible"/>
                                      </p:to>
                                    </p:set>
                                    <p:animEffect filter="fade" transition="in">
                                      <p:cBhvr>
                                        <p:cTn dur="500"/>
                                        <p:tgtEl>
                                          <p:spTgt spid="87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8" st="8"/>
                                            </p:txEl>
                                          </p:spTgt>
                                        </p:tgtEl>
                                        <p:attrNameLst>
                                          <p:attrName>style.visibility</p:attrName>
                                        </p:attrNameLst>
                                      </p:cBhvr>
                                      <p:to>
                                        <p:strVal val="visible"/>
                                      </p:to>
                                    </p:set>
                                    <p:animEffect filter="fade" transition="in">
                                      <p:cBhvr>
                                        <p:cTn dur="500"/>
                                        <p:tgtEl>
                                          <p:spTgt spid="87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xEl>
                                              <p:pRg end="9" st="9"/>
                                            </p:txEl>
                                          </p:spTgt>
                                        </p:tgtEl>
                                        <p:attrNameLst>
                                          <p:attrName>style.visibility</p:attrName>
                                        </p:attrNameLst>
                                      </p:cBhvr>
                                      <p:to>
                                        <p:strVal val="visible"/>
                                      </p:to>
                                    </p:set>
                                    <p:animEffect filter="fade" transition="in">
                                      <p:cBhvr>
                                        <p:cTn dur="500"/>
                                        <p:tgtEl>
                                          <p:spTgt spid="872">
                                            <p:txEl>
                                              <p:pRg end="9" st="9"/>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1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Nontaxable Income</a:t>
            </a:r>
            <a:endParaRPr/>
          </a:p>
        </p:txBody>
      </p:sp>
      <p:sp>
        <p:nvSpPr>
          <p:cNvPr id="881" name="Google Shape;881;p106"/>
          <p:cNvSpPr txBox="1"/>
          <p:nvPr>
            <p:ph idx="1" type="body"/>
          </p:nvPr>
        </p:nvSpPr>
        <p:spPr>
          <a:xfrm>
            <a:off x="609600" y="1600200"/>
            <a:ext cx="54864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Child Support</a:t>
            </a:r>
            <a:endParaRP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Gifts</a:t>
            </a:r>
            <a:endParaRP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Life Insurance Proceeds</a:t>
            </a:r>
            <a:endParaRP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Other Insurance Payments</a:t>
            </a:r>
            <a:endParaRPr/>
          </a:p>
          <a:p>
            <a:pPr indent="-342900" lvl="0" marL="342900" marR="0" rtl="0" algn="l">
              <a:spcBef>
                <a:spcPts val="560"/>
              </a:spcBef>
              <a:spcAft>
                <a:spcPts val="0"/>
              </a:spcAft>
              <a:buClr>
                <a:schemeClr val="dk1"/>
              </a:buClr>
              <a:buSzPts val="2800"/>
              <a:buFont typeface="Noto Sans Symbols"/>
              <a:buChar char="➢"/>
            </a:pPr>
            <a:r>
              <a:rPr b="0" i="0" lang="en-US" sz="2800" u="none" cap="none" strike="noStrike">
                <a:solidFill>
                  <a:schemeClr val="dk1"/>
                </a:solidFill>
                <a:latin typeface="Questrial"/>
                <a:ea typeface="Questrial"/>
                <a:cs typeface="Questrial"/>
                <a:sym typeface="Questrial"/>
              </a:rPr>
              <a:t>Sickness/Injury Payments (Third Party Sick Pay)</a:t>
            </a:r>
            <a:endParaRPr/>
          </a:p>
          <a:p>
            <a:pPr indent="-165100" lvl="0" marL="342900" marR="0" rtl="0" algn="l">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a:p>
            <a:pPr indent="-165100" lvl="0" marL="342900" marR="0" rtl="0" algn="l">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a:p>
            <a:pPr indent="-165100" lvl="0" marL="342900" marR="0" rtl="0" algn="l">
              <a:spcBef>
                <a:spcPts val="560"/>
              </a:spcBef>
              <a:spcAft>
                <a:spcPts val="0"/>
              </a:spcAft>
              <a:buClr>
                <a:schemeClr val="dk1"/>
              </a:buClr>
              <a:buSzPts val="2800"/>
              <a:buFont typeface="Noto Sans Symbols"/>
              <a:buNone/>
            </a:pPr>
            <a:r>
              <a:t/>
            </a:r>
            <a:endParaRPr b="0" i="0" sz="2800" u="none" cap="none" strike="noStrike">
              <a:solidFill>
                <a:schemeClr val="dk1"/>
              </a:solidFill>
              <a:latin typeface="Questrial"/>
              <a:ea typeface="Questrial"/>
              <a:cs typeface="Questrial"/>
              <a:sym typeface="Questrial"/>
            </a:endParaRPr>
          </a:p>
        </p:txBody>
      </p:sp>
      <p:sp>
        <p:nvSpPr>
          <p:cNvPr id="882" name="Google Shape;882;p106"/>
          <p:cNvSpPr txBox="1"/>
          <p:nvPr/>
        </p:nvSpPr>
        <p:spPr>
          <a:xfrm>
            <a:off x="6096000" y="1600200"/>
            <a:ext cx="5486400" cy="4526100"/>
          </a:xfrm>
          <a:prstGeom prst="rect">
            <a:avLst/>
          </a:prstGeom>
          <a:noFill/>
          <a:ln>
            <a:noFill/>
          </a:ln>
        </p:spPr>
        <p:txBody>
          <a:bodyPr anchorCtr="0" anchor="t" bIns="45700" lIns="91425" spcFirstLastPara="1" rIns="91425" wrap="square" tIns="45700">
            <a:noAutofit/>
          </a:bodyPr>
          <a:lstStyle/>
          <a:p>
            <a:pPr indent="-257175" lvl="0" marL="257175" marR="0" rtl="0" algn="l">
              <a:spcBef>
                <a:spcPts val="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Public Assistance Payments</a:t>
            </a:r>
            <a:endParaRP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Worker’s Compensation</a:t>
            </a:r>
            <a:endParaRP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Veterans’ Benefits</a:t>
            </a:r>
            <a:endParaRP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Supplemental Security Income (SSI)</a:t>
            </a:r>
            <a:endParaRP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Inheritances</a:t>
            </a:r>
            <a:endParaRPr/>
          </a:p>
          <a:p>
            <a:pPr indent="-257175" lvl="0" marL="257175" marR="0" rtl="0" algn="l">
              <a:spcBef>
                <a:spcPts val="560"/>
              </a:spcBef>
              <a:spcAft>
                <a:spcPts val="0"/>
              </a:spcAft>
              <a:buClr>
                <a:schemeClr val="dk1"/>
              </a:buClr>
              <a:buSzPts val="2800"/>
              <a:buFont typeface="Noto Sans Symbols"/>
              <a:buChar char="➢"/>
            </a:pPr>
            <a:r>
              <a:rPr lang="en-US" sz="2800">
                <a:solidFill>
                  <a:schemeClr val="dk1"/>
                </a:solidFill>
                <a:latin typeface="Questrial"/>
                <a:ea typeface="Questrial"/>
                <a:cs typeface="Questrial"/>
                <a:sym typeface="Questrial"/>
              </a:rPr>
              <a:t>Federal Income Tax Refunds</a:t>
            </a:r>
            <a:endParaRPr/>
          </a:p>
          <a:p>
            <a:pPr indent="-79375" lvl="0" marL="257175" marR="0" rtl="0" algn="l">
              <a:spcBef>
                <a:spcPts val="560"/>
              </a:spcBef>
              <a:spcAft>
                <a:spcPts val="0"/>
              </a:spcAft>
              <a:buClr>
                <a:schemeClr val="dk1"/>
              </a:buClr>
              <a:buSzPts val="2800"/>
              <a:buFont typeface="Noto Sans Symbols"/>
              <a:buNone/>
            </a:pPr>
            <a:r>
              <a:t/>
            </a:r>
            <a:endParaRPr sz="2800">
              <a:solidFill>
                <a:schemeClr val="dk1"/>
              </a:solidFill>
              <a:latin typeface="Questrial"/>
              <a:ea typeface="Questrial"/>
              <a:cs typeface="Questrial"/>
              <a:sym typeface="Questrial"/>
            </a:endParaRPr>
          </a:p>
          <a:p>
            <a:pPr indent="0" lvl="0" marL="0" marR="0" rtl="0" algn="l">
              <a:spcBef>
                <a:spcPts val="560"/>
              </a:spcBef>
              <a:spcAft>
                <a:spcPts val="0"/>
              </a:spcAft>
              <a:buClr>
                <a:schemeClr val="dk1"/>
              </a:buClr>
              <a:buFont typeface="Noto Sans Symbols"/>
              <a:buNone/>
            </a:pPr>
            <a:r>
              <a:t/>
            </a:r>
            <a:endParaRPr sz="2800">
              <a:solidFill>
                <a:schemeClr val="dk1"/>
              </a:solidFill>
              <a:latin typeface="Questrial"/>
              <a:ea typeface="Questrial"/>
              <a:cs typeface="Questrial"/>
              <a:sym typeface="Questrial"/>
            </a:endParaRPr>
          </a:p>
        </p:txBody>
      </p:sp>
      <p:sp>
        <p:nvSpPr>
          <p:cNvPr id="883" name="Google Shape;883;p10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0" st="0"/>
                                            </p:txEl>
                                          </p:spTgt>
                                        </p:tgtEl>
                                        <p:attrNameLst>
                                          <p:attrName>style.visibility</p:attrName>
                                        </p:attrNameLst>
                                      </p:cBhvr>
                                      <p:to>
                                        <p:strVal val="visible"/>
                                      </p:to>
                                    </p:set>
                                    <p:animEffect filter="fade" transition="in">
                                      <p:cBhvr>
                                        <p:cTn dur="500"/>
                                        <p:tgtEl>
                                          <p:spTgt spid="8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1" st="1"/>
                                            </p:txEl>
                                          </p:spTgt>
                                        </p:tgtEl>
                                        <p:attrNameLst>
                                          <p:attrName>style.visibility</p:attrName>
                                        </p:attrNameLst>
                                      </p:cBhvr>
                                      <p:to>
                                        <p:strVal val="visible"/>
                                      </p:to>
                                    </p:set>
                                    <p:animEffect filter="fade" transition="in">
                                      <p:cBhvr>
                                        <p:cTn dur="500"/>
                                        <p:tgtEl>
                                          <p:spTgt spid="8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2" st="2"/>
                                            </p:txEl>
                                          </p:spTgt>
                                        </p:tgtEl>
                                        <p:attrNameLst>
                                          <p:attrName>style.visibility</p:attrName>
                                        </p:attrNameLst>
                                      </p:cBhvr>
                                      <p:to>
                                        <p:strVal val="visible"/>
                                      </p:to>
                                    </p:set>
                                    <p:animEffect filter="fade" transition="in">
                                      <p:cBhvr>
                                        <p:cTn dur="500"/>
                                        <p:tgtEl>
                                          <p:spTgt spid="8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3" st="3"/>
                                            </p:txEl>
                                          </p:spTgt>
                                        </p:tgtEl>
                                        <p:attrNameLst>
                                          <p:attrName>style.visibility</p:attrName>
                                        </p:attrNameLst>
                                      </p:cBhvr>
                                      <p:to>
                                        <p:strVal val="visible"/>
                                      </p:to>
                                    </p:set>
                                    <p:animEffect filter="fade" transition="in">
                                      <p:cBhvr>
                                        <p:cTn dur="500"/>
                                        <p:tgtEl>
                                          <p:spTgt spid="8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4" st="4"/>
                                            </p:txEl>
                                          </p:spTgt>
                                        </p:tgtEl>
                                        <p:attrNameLst>
                                          <p:attrName>style.visibility</p:attrName>
                                        </p:attrNameLst>
                                      </p:cBhvr>
                                      <p:to>
                                        <p:strVal val="visible"/>
                                      </p:to>
                                    </p:set>
                                    <p:animEffect filter="fade" transition="in">
                                      <p:cBhvr>
                                        <p:cTn dur="500"/>
                                        <p:tgtEl>
                                          <p:spTgt spid="8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5" st="5"/>
                                            </p:txEl>
                                          </p:spTgt>
                                        </p:tgtEl>
                                        <p:attrNameLst>
                                          <p:attrName>style.visibility</p:attrName>
                                        </p:attrNameLst>
                                      </p:cBhvr>
                                      <p:to>
                                        <p:strVal val="visible"/>
                                      </p:to>
                                    </p:set>
                                    <p:animEffect filter="fade" transition="in">
                                      <p:cBhvr>
                                        <p:cTn dur="500"/>
                                        <p:tgtEl>
                                          <p:spTgt spid="8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6" st="6"/>
                                            </p:txEl>
                                          </p:spTgt>
                                        </p:tgtEl>
                                        <p:attrNameLst>
                                          <p:attrName>style.visibility</p:attrName>
                                        </p:attrNameLst>
                                      </p:cBhvr>
                                      <p:to>
                                        <p:strVal val="visible"/>
                                      </p:to>
                                    </p:set>
                                    <p:animEffect filter="fade" transition="in">
                                      <p:cBhvr>
                                        <p:cTn dur="500"/>
                                        <p:tgtEl>
                                          <p:spTgt spid="8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7" st="7"/>
                                            </p:txEl>
                                          </p:spTgt>
                                        </p:tgtEl>
                                        <p:attrNameLst>
                                          <p:attrName>style.visibility</p:attrName>
                                        </p:attrNameLst>
                                      </p:cBhvr>
                                      <p:to>
                                        <p:strVal val="visible"/>
                                      </p:to>
                                    </p:set>
                                    <p:animEffect filter="fade" transition="in">
                                      <p:cBhvr>
                                        <p:cTn dur="500"/>
                                        <p:tgtEl>
                                          <p:spTgt spid="88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1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Questrial"/>
              <a:buNone/>
            </a:pPr>
            <a:r>
              <a:rPr b="1" i="0" lang="en-US" sz="4800" u="none" cap="none" strike="noStrike">
                <a:solidFill>
                  <a:schemeClr val="dk2"/>
                </a:solidFill>
                <a:latin typeface="Questrial"/>
                <a:ea typeface="Questrial"/>
                <a:cs typeface="Questrial"/>
                <a:sym typeface="Questrial"/>
              </a:rPr>
              <a:t>Taxable &amp; Nontaxable Income</a:t>
            </a:r>
            <a:endParaRPr/>
          </a:p>
        </p:txBody>
      </p:sp>
      <p:sp>
        <p:nvSpPr>
          <p:cNvPr id="889" name="Google Shape;889;p107"/>
          <p:cNvSpPr txBox="1"/>
          <p:nvPr>
            <p:ph idx="1" type="body"/>
          </p:nvPr>
        </p:nvSpPr>
        <p:spPr>
          <a:xfrm>
            <a:off x="609600" y="1600203"/>
            <a:ext cx="10972800" cy="4526100"/>
          </a:xfrm>
          <a:prstGeom prst="rect">
            <a:avLst/>
          </a:prstGeom>
          <a:gradFill>
            <a:gsLst>
              <a:gs pos="0">
                <a:srgbClr val="B0CED9"/>
              </a:gs>
              <a:gs pos="35000">
                <a:srgbClr val="C7DCE4"/>
              </a:gs>
              <a:gs pos="100000">
                <a:srgbClr val="EAF1F4"/>
              </a:gs>
            </a:gsLst>
            <a:lin ang="16200038" scaled="0"/>
          </a:gradFill>
          <a:ln cap="flat" cmpd="sng" w="9525">
            <a:solidFill>
              <a:srgbClr val="38707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11112" lvl="0" marL="11112" marR="0" rtl="0" algn="ctr">
              <a:spcBef>
                <a:spcPts val="0"/>
              </a:spcBef>
              <a:spcAft>
                <a:spcPts val="0"/>
              </a:spcAft>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Open the Publication 4012 to the Income Tab to </a:t>
            </a:r>
            <a:endParaRPr/>
          </a:p>
          <a:p>
            <a:pPr indent="-11112" lvl="0" marL="11112" marR="0" rtl="0" algn="ctr">
              <a:spcBef>
                <a:spcPts val="800"/>
              </a:spcBef>
              <a:spcAft>
                <a:spcPts val="0"/>
              </a:spcAft>
              <a:buClr>
                <a:schemeClr val="accent3"/>
              </a:buClr>
              <a:buFont typeface="Noto Sans Symbols"/>
              <a:buNone/>
            </a:pPr>
            <a:r>
              <a:rPr b="1" i="0" lang="en-US" sz="4000" u="sng" cap="none" strike="noStrike">
                <a:solidFill>
                  <a:schemeClr val="accent3"/>
                </a:solidFill>
                <a:latin typeface="Questrial"/>
                <a:ea typeface="Questrial"/>
                <a:cs typeface="Questrial"/>
                <a:sym typeface="Questrial"/>
              </a:rPr>
              <a:t>Income Quick References Guide</a:t>
            </a:r>
            <a:endParaRPr b="0" i="0" sz="4400" u="none" cap="none" strike="noStrike">
              <a:solidFill>
                <a:schemeClr val="dk1"/>
              </a:solidFill>
              <a:latin typeface="Questrial"/>
              <a:ea typeface="Questrial"/>
              <a:cs typeface="Questrial"/>
              <a:sym typeface="Questrial"/>
            </a:endParaRPr>
          </a:p>
          <a:p>
            <a:pPr indent="-11112" lvl="0" marL="11112" marR="0" rtl="0" algn="ctr">
              <a:spcBef>
                <a:spcPts val="800"/>
              </a:spcBef>
              <a:spcAft>
                <a:spcPts val="0"/>
              </a:spcAft>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for a more complete listing of </a:t>
            </a:r>
            <a:endParaRPr/>
          </a:p>
          <a:p>
            <a:pPr indent="-11112" lvl="0" marL="11112" marR="0" rtl="0" algn="ctr">
              <a:spcBef>
                <a:spcPts val="800"/>
              </a:spcBef>
              <a:spcAft>
                <a:spcPts val="0"/>
              </a:spcAft>
              <a:buClr>
                <a:schemeClr val="accent3"/>
              </a:buClr>
              <a:buFont typeface="Noto Sans Symbols"/>
              <a:buNone/>
            </a:pPr>
            <a:r>
              <a:rPr b="1" i="0" lang="en-US" sz="4000" u="none" cap="none" strike="noStrike">
                <a:solidFill>
                  <a:schemeClr val="accent3"/>
                </a:solidFill>
                <a:latin typeface="Questrial"/>
                <a:ea typeface="Questrial"/>
                <a:cs typeface="Questrial"/>
                <a:sym typeface="Questrial"/>
              </a:rPr>
              <a:t>taxable and nontaxable income</a:t>
            </a:r>
            <a:endParaRPr/>
          </a:p>
        </p:txBody>
      </p:sp>
      <p:sp>
        <p:nvSpPr>
          <p:cNvPr id="890" name="Google Shape;890;p10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xEl>
                                              <p:pRg end="0" st="0"/>
                                            </p:txEl>
                                          </p:spTgt>
                                        </p:tgtEl>
                                        <p:attrNameLst>
                                          <p:attrName>style.visibility</p:attrName>
                                        </p:attrNameLst>
                                      </p:cBhvr>
                                      <p:to>
                                        <p:strVal val="visible"/>
                                      </p:to>
                                    </p:set>
                                    <p:animEffect filter="fade" transition="in">
                                      <p:cBhvr>
                                        <p:cTn dur="500"/>
                                        <p:tgtEl>
                                          <p:spTgt spid="8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xEl>
                                              <p:pRg end="1" st="1"/>
                                            </p:txEl>
                                          </p:spTgt>
                                        </p:tgtEl>
                                        <p:attrNameLst>
                                          <p:attrName>style.visibility</p:attrName>
                                        </p:attrNameLst>
                                      </p:cBhvr>
                                      <p:to>
                                        <p:strVal val="visible"/>
                                      </p:to>
                                    </p:set>
                                    <p:animEffect filter="fade" transition="in">
                                      <p:cBhvr>
                                        <p:cTn dur="500"/>
                                        <p:tgtEl>
                                          <p:spTgt spid="8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xEl>
                                              <p:pRg end="2" st="2"/>
                                            </p:txEl>
                                          </p:spTgt>
                                        </p:tgtEl>
                                        <p:attrNameLst>
                                          <p:attrName>style.visibility</p:attrName>
                                        </p:attrNameLst>
                                      </p:cBhvr>
                                      <p:to>
                                        <p:strVal val="visible"/>
                                      </p:to>
                                    </p:set>
                                    <p:animEffect filter="fade" transition="in">
                                      <p:cBhvr>
                                        <p:cTn dur="500"/>
                                        <p:tgtEl>
                                          <p:spTgt spid="8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xEl>
                                              <p:pRg end="3" st="3"/>
                                            </p:txEl>
                                          </p:spTgt>
                                        </p:tgtEl>
                                        <p:attrNameLst>
                                          <p:attrName>style.visibility</p:attrName>
                                        </p:attrNameLst>
                                      </p:cBhvr>
                                      <p:to>
                                        <p:strVal val="visible"/>
                                      </p:to>
                                    </p:set>
                                    <p:animEffect filter="fade" transition="in">
                                      <p:cBhvr>
                                        <p:cTn dur="500"/>
                                        <p:tgtEl>
                                          <p:spTgt spid="8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eFirst">
  <a:themeElements>
    <a:clrScheme name="Custom 5">
      <a:dk1>
        <a:srgbClr val="77A042"/>
      </a:dk1>
      <a:lt1>
        <a:srgbClr val="FFFFFF"/>
      </a:lt1>
      <a:dk2>
        <a:srgbClr val="54534A"/>
      </a:dk2>
      <a:lt2>
        <a:srgbClr val="DFDCB7"/>
      </a:lt2>
      <a:accent1>
        <a:srgbClr val="F2B52C"/>
      </a:accent1>
      <a:accent2>
        <a:srgbClr val="6A526D"/>
      </a:accent2>
      <a:accent3>
        <a:srgbClr val="3C7381"/>
      </a:accent3>
      <a:accent4>
        <a:srgbClr val="54534A"/>
      </a:accent4>
      <a:accent5>
        <a:srgbClr val="77A042"/>
      </a:accent5>
      <a:accent6>
        <a:srgbClr val="E8E8D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