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302.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07.xml"/>
  <Override ContentType="application/vnd.openxmlformats-officedocument.presentationml.notesSlide+xml" PartName="/ppt/notesSlides/notesSlide284.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30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305.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28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4"/>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Lst>
  <p:sldSz cy="6858000" cx="12192000"/>
  <p:notesSz cx="6858000" cy="9144000"/>
  <p:embeddedFontLst>
    <p:embeddedFont>
      <p:font typeface="Caveat"/>
      <p:regular r:id="rId314"/>
      <p:bold r:id="rId315"/>
    </p:embeddedFont>
    <p:embeddedFont>
      <p:font typeface="Questrial"/>
      <p:regular r:id="rId3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BCA0FE7-D9A3-4EDB-9319-B23F92E8E8B2}">
  <a:tblStyle styleId="{EBCA0FE7-D9A3-4EDB-9319-B23F92E8E8B2}" styleName="Table_0">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F2E7"/>
          </a:solidFill>
        </a:fill>
      </a:tcStyle>
    </a:wholeTbl>
    <a:band1H>
      <a:tcTxStyle/>
      <a:tcStyle>
        <a:fill>
          <a:solidFill>
            <a:srgbClr val="FAE5CB"/>
          </a:solidFill>
        </a:fill>
      </a:tcStyle>
    </a:band1H>
    <a:band2H>
      <a:tcTxStyle/>
    </a:band2H>
    <a:band1V>
      <a:tcTxStyle/>
      <a:tcStyle>
        <a:fill>
          <a:solidFill>
            <a:srgbClr val="FAE5CB"/>
          </a:solidFill>
        </a:fill>
      </a:tcStyle>
    </a:band1V>
    <a:band2V>
      <a:tcTxStyle/>
    </a:band2V>
    <a:lastCol>
      <a:tcTxStyle b="on" i="off">
        <a:font>
          <a:latin typeface="Tw Cen MT"/>
          <a:ea typeface="Tw Cen MT"/>
          <a:cs typeface="Tw Cen MT"/>
        </a:font>
        <a:schemeClr val="lt1"/>
      </a:tcTxStyle>
      <a:tcStyle>
        <a:fill>
          <a:solidFill>
            <a:schemeClr val="accent1"/>
          </a:solidFill>
        </a:fill>
      </a:tcStyle>
    </a:lastCol>
    <a:firstCol>
      <a:tcTxStyle b="on" i="off">
        <a:font>
          <a:latin typeface="Tw Cen MT"/>
          <a:ea typeface="Tw Cen MT"/>
          <a:cs typeface="Tw Cen MT"/>
        </a:font>
        <a:schemeClr val="lt1"/>
      </a:tcTxStyle>
      <a:tcStyle>
        <a:fill>
          <a:solidFill>
            <a:schemeClr val="accent1"/>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E11C9B8F-D67E-4FFE-A970-E7B491758E4F}" styleName="Table_1">
    <a:wholeTbl>
      <a:tcTxStyle b="off" i="off">
        <a:font>
          <a:latin typeface="Tw Cen MT"/>
          <a:ea typeface="Tw Cen MT"/>
          <a:cs typeface="Tw Cen MT"/>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tcStyle>
    </a:band1H>
    <a:band2H>
      <a:tcTxStyle/>
    </a:band2H>
    <a:band1V>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1V>
    <a:band2V>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tcStyle>
    </a:lastRow>
    <a:seCell>
      <a:tcTxStyle/>
    </a:seCell>
    <a:swCell>
      <a:tcTxStyle/>
    </a:swCell>
    <a:firstRow>
      <a:tcTxStyle b="on" i="off">
        <a:font>
          <a:latin typeface="Tw Cen MT"/>
          <a:ea typeface="Tw Cen MT"/>
          <a:cs typeface="Tw Cen MT"/>
        </a:font>
        <a:schemeClr val="lt1"/>
      </a:tcTxStyle>
      <a:tcStyle>
        <a:fill>
          <a:solidFill>
            <a:schemeClr val="accent3"/>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slide" Target="slides/slide291.xml"/><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slide" Target="slides/slide290.xml"/><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slide" Target="slides/slide289.xml"/><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2.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slide" Target="slides/slide287.xml"/><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slide" Target="slides/slide286.xml"/><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slide" Target="slides/slide285.xml"/><Relationship Id="rId67" Type="http://schemas.openxmlformats.org/officeDocument/2006/relationships/slide" Target="slides/slide61.xml"/><Relationship Id="rId290" Type="http://schemas.openxmlformats.org/officeDocument/2006/relationships/slide" Target="slides/slide284.xml"/><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slide" Target="slides/slide280.xml"/><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305" Type="http://schemas.openxmlformats.org/officeDocument/2006/relationships/slide" Target="slides/slide299.xml"/><Relationship Id="rId304" Type="http://schemas.openxmlformats.org/officeDocument/2006/relationships/slide" Target="slides/slide298.xml"/><Relationship Id="rId303" Type="http://schemas.openxmlformats.org/officeDocument/2006/relationships/slide" Target="slides/slide297.xml"/><Relationship Id="rId302" Type="http://schemas.openxmlformats.org/officeDocument/2006/relationships/slide" Target="slides/slide296.xml"/><Relationship Id="rId309" Type="http://schemas.openxmlformats.org/officeDocument/2006/relationships/slide" Target="slides/slide303.xml"/><Relationship Id="rId308" Type="http://schemas.openxmlformats.org/officeDocument/2006/relationships/slide" Target="slides/slide302.xml"/><Relationship Id="rId307" Type="http://schemas.openxmlformats.org/officeDocument/2006/relationships/slide" Target="slides/slide301.xml"/><Relationship Id="rId306" Type="http://schemas.openxmlformats.org/officeDocument/2006/relationships/slide" Target="slides/slide300.xml"/><Relationship Id="rId301" Type="http://schemas.openxmlformats.org/officeDocument/2006/relationships/slide" Target="slides/slide295.xml"/><Relationship Id="rId300" Type="http://schemas.openxmlformats.org/officeDocument/2006/relationships/slide" Target="slides/slide294.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 Id="rId316" Type="http://schemas.openxmlformats.org/officeDocument/2006/relationships/font" Target="fonts/Questrial-regular.fntdata"/><Relationship Id="rId315" Type="http://schemas.openxmlformats.org/officeDocument/2006/relationships/font" Target="fonts/Caveat-bold.fntdata"/><Relationship Id="rId314" Type="http://schemas.openxmlformats.org/officeDocument/2006/relationships/font" Target="fonts/Caveat-regular.fntdata"/><Relationship Id="rId313" Type="http://schemas.openxmlformats.org/officeDocument/2006/relationships/slide" Target="slides/slide307.xml"/><Relationship Id="rId312" Type="http://schemas.openxmlformats.org/officeDocument/2006/relationships/slide" Target="slides/slide306.xml"/><Relationship Id="rId311" Type="http://schemas.openxmlformats.org/officeDocument/2006/relationships/slide" Target="slides/slide305.xml"/><Relationship Id="rId310"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 name="Shape 42"/>
        <p:cNvGrpSpPr/>
        <p:nvPr/>
      </p:nvGrpSpPr>
      <p:grpSpPr>
        <a:xfrm>
          <a:off x="0" y="0"/>
          <a:ext cx="0" cy="0"/>
          <a:chOff x="0" y="0"/>
          <a:chExt cx="0" cy="0"/>
        </a:xfrm>
      </p:grpSpPr>
      <p:sp>
        <p:nvSpPr>
          <p:cNvPr id="43" name="Google Shape;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 name="Google Shape;4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6" name="Google Shape;14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45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3c1f852f08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3c1f852f08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8" name="Google Shape;958;g3c1f852f08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Google Shape;965;p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2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67" name="Google Shape;967;p2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p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2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75" name="Google Shape;975;p2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5" name="Shape 985"/>
        <p:cNvGrpSpPr/>
        <p:nvPr/>
      </p:nvGrpSpPr>
      <p:grpSpPr>
        <a:xfrm>
          <a:off x="0" y="0"/>
          <a:ext cx="0" cy="0"/>
          <a:chOff x="0" y="0"/>
          <a:chExt cx="0" cy="0"/>
        </a:xfrm>
      </p:grpSpPr>
      <p:sp>
        <p:nvSpPr>
          <p:cNvPr id="986" name="Google Shape;986;g3bbd446990_1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3bbd446990_1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88" name="Google Shape;988;g3bbd446990_1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3bbd446990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g3bbd446990_1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98" name="Google Shape;998;g3bbd446990_1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07" name="Google Shape;1007;p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5" name="Shape 1025"/>
        <p:cNvGrpSpPr/>
        <p:nvPr/>
      </p:nvGrpSpPr>
      <p:grpSpPr>
        <a:xfrm>
          <a:off x="0" y="0"/>
          <a:ext cx="0" cy="0"/>
          <a:chOff x="0" y="0"/>
          <a:chExt cx="0" cy="0"/>
        </a:xfrm>
      </p:grpSpPr>
      <p:sp>
        <p:nvSpPr>
          <p:cNvPr id="1026" name="Google Shape;1026;p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2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28" name="Google Shape;1028;p2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p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p2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36" name="Google Shape;1036;p2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p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2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44" name="Google Shape;1044;p2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Google Shape;1050;p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2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52" name="Google Shape;1052;p2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8" name="Google Shape;15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Google Shape;1058;p2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059" name="Google Shape;1059;p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0" name="Google Shape;1060;p2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5" name="Shape 1065"/>
        <p:cNvGrpSpPr/>
        <p:nvPr/>
      </p:nvGrpSpPr>
      <p:grpSpPr>
        <a:xfrm>
          <a:off x="0" y="0"/>
          <a:ext cx="0" cy="0"/>
          <a:chOff x="0" y="0"/>
          <a:chExt cx="0" cy="0"/>
        </a:xfrm>
      </p:grpSpPr>
      <p:sp>
        <p:nvSpPr>
          <p:cNvPr id="1066" name="Google Shape;1066;p2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067" name="Google Shape;1067;p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8" name="Google Shape;1068;p2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p2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75" name="Google Shape;1075;p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6" name="Google Shape;1076;p2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Noto Sans Symbols"/>
              <a:buNone/>
            </a:pPr>
            <a:r>
              <a:t/>
            </a:r>
            <a:endParaRPr b="0" i="0" sz="1200" u="none" cap="none" strike="noStrike">
              <a:solidFill>
                <a:schemeClr val="dk1"/>
              </a:solidFill>
              <a:latin typeface="Questrial"/>
              <a:ea typeface="Questrial"/>
              <a:cs typeface="Questrial"/>
              <a:sym typeface="Quest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3" name="Shape 1083"/>
        <p:cNvGrpSpPr/>
        <p:nvPr/>
      </p:nvGrpSpPr>
      <p:grpSpPr>
        <a:xfrm>
          <a:off x="0" y="0"/>
          <a:ext cx="0" cy="0"/>
          <a:chOff x="0" y="0"/>
          <a:chExt cx="0" cy="0"/>
        </a:xfrm>
      </p:grpSpPr>
      <p:sp>
        <p:nvSpPr>
          <p:cNvPr id="1084" name="Google Shape;1084;p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p2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086" name="Google Shape;1086;p2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Google Shape;1092;p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094" name="Google Shape;1094;p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9" name="Shape 1099"/>
        <p:cNvGrpSpPr/>
        <p:nvPr/>
      </p:nvGrpSpPr>
      <p:grpSpPr>
        <a:xfrm>
          <a:off x="0" y="0"/>
          <a:ext cx="0" cy="0"/>
          <a:chOff x="0" y="0"/>
          <a:chExt cx="0" cy="0"/>
        </a:xfrm>
      </p:grpSpPr>
      <p:sp>
        <p:nvSpPr>
          <p:cNvPr id="1100" name="Google Shape;1100;p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2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2" name="Google Shape;1102;p2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7" name="Shape 1107"/>
        <p:cNvGrpSpPr/>
        <p:nvPr/>
      </p:nvGrpSpPr>
      <p:grpSpPr>
        <a:xfrm>
          <a:off x="0" y="0"/>
          <a:ext cx="0" cy="0"/>
          <a:chOff x="0" y="0"/>
          <a:chExt cx="0" cy="0"/>
        </a:xfrm>
      </p:grpSpPr>
      <p:sp>
        <p:nvSpPr>
          <p:cNvPr id="1108" name="Google Shape;1108;p2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109" name="Google Shape;1109;p248:notes"/>
          <p:cNvSpPr/>
          <p:nvPr>
            <p:ph idx="2" type="sldImg"/>
          </p:nvPr>
        </p:nvSpPr>
        <p:spPr>
          <a:xfrm>
            <a:off x="409575" y="7112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0" name="Google Shape;1110;p2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p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p2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19" name="Google Shape;1119;p2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p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p2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7" name="Google Shape;1127;p2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p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2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36" name="Google Shape;1136;p2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6" name="Google Shape;16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3" name="Shape 1143"/>
        <p:cNvGrpSpPr/>
        <p:nvPr/>
      </p:nvGrpSpPr>
      <p:grpSpPr>
        <a:xfrm>
          <a:off x="0" y="0"/>
          <a:ext cx="0" cy="0"/>
          <a:chOff x="0" y="0"/>
          <a:chExt cx="0" cy="0"/>
        </a:xfrm>
      </p:grpSpPr>
      <p:sp>
        <p:nvSpPr>
          <p:cNvPr id="1144" name="Google Shape;1144;p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p2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146" name="Google Shape;1146;p2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1" name="Shape 1151"/>
        <p:cNvGrpSpPr/>
        <p:nvPr/>
      </p:nvGrpSpPr>
      <p:grpSpPr>
        <a:xfrm>
          <a:off x="0" y="0"/>
          <a:ext cx="0" cy="0"/>
          <a:chOff x="0" y="0"/>
          <a:chExt cx="0" cy="0"/>
        </a:xfrm>
      </p:grpSpPr>
      <p:sp>
        <p:nvSpPr>
          <p:cNvPr id="1152" name="Google Shape;1152;p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p2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4" name="Google Shape;1154;p2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p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p2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163" name="Google Shape;1163;p2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p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p2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74" name="Google Shape;1174;p2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9" name="Shape 1179"/>
        <p:cNvGrpSpPr/>
        <p:nvPr/>
      </p:nvGrpSpPr>
      <p:grpSpPr>
        <a:xfrm>
          <a:off x="0" y="0"/>
          <a:ext cx="0" cy="0"/>
          <a:chOff x="0" y="0"/>
          <a:chExt cx="0" cy="0"/>
        </a:xfrm>
      </p:grpSpPr>
      <p:sp>
        <p:nvSpPr>
          <p:cNvPr id="1180" name="Google Shape;1180;p2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181" name="Google Shape;1181;p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2" name="Google Shape;1182;p2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7" name="Shape 1187"/>
        <p:cNvGrpSpPr/>
        <p:nvPr/>
      </p:nvGrpSpPr>
      <p:grpSpPr>
        <a:xfrm>
          <a:off x="0" y="0"/>
          <a:ext cx="0" cy="0"/>
          <a:chOff x="0" y="0"/>
          <a:chExt cx="0" cy="0"/>
        </a:xfrm>
      </p:grpSpPr>
      <p:sp>
        <p:nvSpPr>
          <p:cNvPr id="1188" name="Google Shape;1188;p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p2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90" name="Google Shape;1190;p2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5" name="Shape 1195"/>
        <p:cNvGrpSpPr/>
        <p:nvPr/>
      </p:nvGrpSpPr>
      <p:grpSpPr>
        <a:xfrm>
          <a:off x="0" y="0"/>
          <a:ext cx="0" cy="0"/>
          <a:chOff x="0" y="0"/>
          <a:chExt cx="0" cy="0"/>
        </a:xfrm>
      </p:grpSpPr>
      <p:sp>
        <p:nvSpPr>
          <p:cNvPr id="1196" name="Google Shape;1196;p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p2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98" name="Google Shape;1198;p2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442a59583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442a595833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11" name="Google Shape;1211;g442a595833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8" name="Shape 1218"/>
        <p:cNvGrpSpPr/>
        <p:nvPr/>
      </p:nvGrpSpPr>
      <p:grpSpPr>
        <a:xfrm>
          <a:off x="0" y="0"/>
          <a:ext cx="0" cy="0"/>
          <a:chOff x="0" y="0"/>
          <a:chExt cx="0" cy="0"/>
        </a:xfrm>
      </p:grpSpPr>
      <p:sp>
        <p:nvSpPr>
          <p:cNvPr id="1219" name="Google Shape;1219;g442a595833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442a595833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21" name="Google Shape;1221;g442a595833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Google Shape;1230;p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p2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32" name="Google Shape;1232;p2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4" name="Google Shape;17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7" name="Shape 1237"/>
        <p:cNvGrpSpPr/>
        <p:nvPr/>
      </p:nvGrpSpPr>
      <p:grpSpPr>
        <a:xfrm>
          <a:off x="0" y="0"/>
          <a:ext cx="0" cy="0"/>
          <a:chOff x="0" y="0"/>
          <a:chExt cx="0" cy="0"/>
        </a:xfrm>
      </p:grpSpPr>
      <p:sp>
        <p:nvSpPr>
          <p:cNvPr id="1238" name="Google Shape;1238;p2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239" name="Google Shape;1239;p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0" name="Google Shape;1240;p2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5" name="Shape 1245"/>
        <p:cNvGrpSpPr/>
        <p:nvPr/>
      </p:nvGrpSpPr>
      <p:grpSpPr>
        <a:xfrm>
          <a:off x="0" y="0"/>
          <a:ext cx="0" cy="0"/>
          <a:chOff x="0" y="0"/>
          <a:chExt cx="0" cy="0"/>
        </a:xfrm>
      </p:grpSpPr>
      <p:sp>
        <p:nvSpPr>
          <p:cNvPr id="1246" name="Google Shape;1246;p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p2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8" name="Google Shape;1248;p2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p2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258" name="Google Shape;1258;p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9" name="Google Shape;1259;p2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p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p2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67" name="Google Shape;1267;p2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3" name="Shape 1273"/>
        <p:cNvGrpSpPr/>
        <p:nvPr/>
      </p:nvGrpSpPr>
      <p:grpSpPr>
        <a:xfrm>
          <a:off x="0" y="0"/>
          <a:ext cx="0" cy="0"/>
          <a:chOff x="0" y="0"/>
          <a:chExt cx="0" cy="0"/>
        </a:xfrm>
      </p:grpSpPr>
      <p:sp>
        <p:nvSpPr>
          <p:cNvPr id="1274" name="Google Shape;1274;p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p2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76" name="Google Shape;1276;p2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p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p2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84" name="Google Shape;1284;p2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9" name="Shape 1289"/>
        <p:cNvGrpSpPr/>
        <p:nvPr/>
      </p:nvGrpSpPr>
      <p:grpSpPr>
        <a:xfrm>
          <a:off x="0" y="0"/>
          <a:ext cx="0" cy="0"/>
          <a:chOff x="0" y="0"/>
          <a:chExt cx="0" cy="0"/>
        </a:xfrm>
      </p:grpSpPr>
      <p:sp>
        <p:nvSpPr>
          <p:cNvPr id="1290" name="Google Shape;1290;p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p2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92" name="Google Shape;1292;p2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7" name="Shape 1297"/>
        <p:cNvGrpSpPr/>
        <p:nvPr/>
      </p:nvGrpSpPr>
      <p:grpSpPr>
        <a:xfrm>
          <a:off x="0" y="0"/>
          <a:ext cx="0" cy="0"/>
          <a:chOff x="0" y="0"/>
          <a:chExt cx="0" cy="0"/>
        </a:xfrm>
      </p:grpSpPr>
      <p:sp>
        <p:nvSpPr>
          <p:cNvPr id="1298" name="Google Shape;1298;p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p2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0" name="Google Shape;1300;p2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5" name="Shape 1305"/>
        <p:cNvGrpSpPr/>
        <p:nvPr/>
      </p:nvGrpSpPr>
      <p:grpSpPr>
        <a:xfrm>
          <a:off x="0" y="0"/>
          <a:ext cx="0" cy="0"/>
          <a:chOff x="0" y="0"/>
          <a:chExt cx="0" cy="0"/>
        </a:xfrm>
      </p:grpSpPr>
      <p:sp>
        <p:nvSpPr>
          <p:cNvPr id="1306" name="Google Shape;1306;p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p2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308" name="Google Shape;1308;p2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p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p2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16" name="Google Shape;1316;p2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2" name="Google Shape;18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Google Shape;1322;p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p2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24" name="Google Shape;1324;p2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9" name="Shape 1329"/>
        <p:cNvGrpSpPr/>
        <p:nvPr/>
      </p:nvGrpSpPr>
      <p:grpSpPr>
        <a:xfrm>
          <a:off x="0" y="0"/>
          <a:ext cx="0" cy="0"/>
          <a:chOff x="0" y="0"/>
          <a:chExt cx="0" cy="0"/>
        </a:xfrm>
      </p:grpSpPr>
      <p:sp>
        <p:nvSpPr>
          <p:cNvPr id="1330" name="Google Shape;1330;p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p2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32" name="Google Shape;1332;p2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Google Shape;1343;p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p2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45" name="Google Shape;1345;p2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Google Shape;1351;p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p3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53" name="Google Shape;1353;p3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3" name="Shape 1363"/>
        <p:cNvGrpSpPr/>
        <p:nvPr/>
      </p:nvGrpSpPr>
      <p:grpSpPr>
        <a:xfrm>
          <a:off x="0" y="0"/>
          <a:ext cx="0" cy="0"/>
          <a:chOff x="0" y="0"/>
          <a:chExt cx="0" cy="0"/>
        </a:xfrm>
      </p:grpSpPr>
      <p:sp>
        <p:nvSpPr>
          <p:cNvPr id="1364" name="Google Shape;1364;g3bbd446990_1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5" name="Google Shape;1365;g3bbd446990_1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6" name="Google Shape;1366;g3bbd446990_1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g3bbd446990_1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3bbd446990_1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77" name="Google Shape;1377;g3bbd446990_1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5" name="Shape 1385"/>
        <p:cNvGrpSpPr/>
        <p:nvPr/>
      </p:nvGrpSpPr>
      <p:grpSpPr>
        <a:xfrm>
          <a:off x="0" y="0"/>
          <a:ext cx="0" cy="0"/>
          <a:chOff x="0" y="0"/>
          <a:chExt cx="0" cy="0"/>
        </a:xfrm>
      </p:grpSpPr>
      <p:sp>
        <p:nvSpPr>
          <p:cNvPr id="1386" name="Google Shape;1386;p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p3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88" name="Google Shape;1388;p3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p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p3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96" name="Google Shape;1396;p3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2" name="Shape 1402"/>
        <p:cNvGrpSpPr/>
        <p:nvPr/>
      </p:nvGrpSpPr>
      <p:grpSpPr>
        <a:xfrm>
          <a:off x="0" y="0"/>
          <a:ext cx="0" cy="0"/>
          <a:chOff x="0" y="0"/>
          <a:chExt cx="0" cy="0"/>
        </a:xfrm>
      </p:grpSpPr>
      <p:sp>
        <p:nvSpPr>
          <p:cNvPr id="1403" name="Google Shape;1403;p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4" name="Google Shape;1404;p3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05" name="Google Shape;1405;p3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0" name="Shape 1410"/>
        <p:cNvGrpSpPr/>
        <p:nvPr/>
      </p:nvGrpSpPr>
      <p:grpSpPr>
        <a:xfrm>
          <a:off x="0" y="0"/>
          <a:ext cx="0" cy="0"/>
          <a:chOff x="0" y="0"/>
          <a:chExt cx="0" cy="0"/>
        </a:xfrm>
      </p:grpSpPr>
      <p:sp>
        <p:nvSpPr>
          <p:cNvPr id="1411" name="Google Shape;1411;p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2" name="Google Shape;1412;p3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13" name="Google Shape;1413;p3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0" name="Google Shape;19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8" name="Shape 1418"/>
        <p:cNvGrpSpPr/>
        <p:nvPr/>
      </p:nvGrpSpPr>
      <p:grpSpPr>
        <a:xfrm>
          <a:off x="0" y="0"/>
          <a:ext cx="0" cy="0"/>
          <a:chOff x="0" y="0"/>
          <a:chExt cx="0" cy="0"/>
        </a:xfrm>
      </p:grpSpPr>
      <p:sp>
        <p:nvSpPr>
          <p:cNvPr id="1419" name="Google Shape;1419;p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p3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21" name="Google Shape;1421;p3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7" name="Shape 1427"/>
        <p:cNvGrpSpPr/>
        <p:nvPr/>
      </p:nvGrpSpPr>
      <p:grpSpPr>
        <a:xfrm>
          <a:off x="0" y="0"/>
          <a:ext cx="0" cy="0"/>
          <a:chOff x="0" y="0"/>
          <a:chExt cx="0" cy="0"/>
        </a:xfrm>
      </p:grpSpPr>
      <p:sp>
        <p:nvSpPr>
          <p:cNvPr id="1428" name="Google Shape;1428;p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9" name="Google Shape;1429;p3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0" name="Google Shape;1430;p3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5" name="Shape 1435"/>
        <p:cNvGrpSpPr/>
        <p:nvPr/>
      </p:nvGrpSpPr>
      <p:grpSpPr>
        <a:xfrm>
          <a:off x="0" y="0"/>
          <a:ext cx="0" cy="0"/>
          <a:chOff x="0" y="0"/>
          <a:chExt cx="0" cy="0"/>
        </a:xfrm>
      </p:grpSpPr>
      <p:sp>
        <p:nvSpPr>
          <p:cNvPr id="1436" name="Google Shape;1436;p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p3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8" name="Google Shape;1438;p3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3" name="Shape 1443"/>
        <p:cNvGrpSpPr/>
        <p:nvPr/>
      </p:nvGrpSpPr>
      <p:grpSpPr>
        <a:xfrm>
          <a:off x="0" y="0"/>
          <a:ext cx="0" cy="0"/>
          <a:chOff x="0" y="0"/>
          <a:chExt cx="0" cy="0"/>
        </a:xfrm>
      </p:grpSpPr>
      <p:sp>
        <p:nvSpPr>
          <p:cNvPr id="1444" name="Google Shape;1444;p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p3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46" name="Google Shape;1446;p3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2" name="Shape 1452"/>
        <p:cNvGrpSpPr/>
        <p:nvPr/>
      </p:nvGrpSpPr>
      <p:grpSpPr>
        <a:xfrm>
          <a:off x="0" y="0"/>
          <a:ext cx="0" cy="0"/>
          <a:chOff x="0" y="0"/>
          <a:chExt cx="0" cy="0"/>
        </a:xfrm>
      </p:grpSpPr>
      <p:sp>
        <p:nvSpPr>
          <p:cNvPr id="1453" name="Google Shape;1453;p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4" name="Google Shape;1454;p3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55" name="Google Shape;1455;p3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Google Shape;1462;p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p3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64" name="Google Shape;1464;p3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Google Shape;1471;p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2" name="Google Shape;1472;p3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73" name="Google Shape;1473;p3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9" name="Shape 1479"/>
        <p:cNvGrpSpPr/>
        <p:nvPr/>
      </p:nvGrpSpPr>
      <p:grpSpPr>
        <a:xfrm>
          <a:off x="0" y="0"/>
          <a:ext cx="0" cy="0"/>
          <a:chOff x="0" y="0"/>
          <a:chExt cx="0" cy="0"/>
        </a:xfrm>
      </p:grpSpPr>
      <p:sp>
        <p:nvSpPr>
          <p:cNvPr id="1480" name="Google Shape;1480;p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p3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82" name="Google Shape;1482;p3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7" name="Shape 1487"/>
        <p:cNvGrpSpPr/>
        <p:nvPr/>
      </p:nvGrpSpPr>
      <p:grpSpPr>
        <a:xfrm>
          <a:off x="0" y="0"/>
          <a:ext cx="0" cy="0"/>
          <a:chOff x="0" y="0"/>
          <a:chExt cx="0" cy="0"/>
        </a:xfrm>
      </p:grpSpPr>
      <p:sp>
        <p:nvSpPr>
          <p:cNvPr id="1488" name="Google Shape;1488;p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p3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90" name="Google Shape;1490;p3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5" name="Shape 1495"/>
        <p:cNvGrpSpPr/>
        <p:nvPr/>
      </p:nvGrpSpPr>
      <p:grpSpPr>
        <a:xfrm>
          <a:off x="0" y="0"/>
          <a:ext cx="0" cy="0"/>
          <a:chOff x="0" y="0"/>
          <a:chExt cx="0" cy="0"/>
        </a:xfrm>
      </p:grpSpPr>
      <p:sp>
        <p:nvSpPr>
          <p:cNvPr id="1496" name="Google Shape;1496;p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7" name="Google Shape;1497;p3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98" name="Google Shape;1498;p3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8" name="Google Shape;19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3" name="Shape 1503"/>
        <p:cNvGrpSpPr/>
        <p:nvPr/>
      </p:nvGrpSpPr>
      <p:grpSpPr>
        <a:xfrm>
          <a:off x="0" y="0"/>
          <a:ext cx="0" cy="0"/>
          <a:chOff x="0" y="0"/>
          <a:chExt cx="0" cy="0"/>
        </a:xfrm>
      </p:grpSpPr>
      <p:sp>
        <p:nvSpPr>
          <p:cNvPr id="1504" name="Google Shape;1504;p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5" name="Google Shape;1505;p3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06" name="Google Shape;1506;p3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1" name="Shape 1511"/>
        <p:cNvGrpSpPr/>
        <p:nvPr/>
      </p:nvGrpSpPr>
      <p:grpSpPr>
        <a:xfrm>
          <a:off x="0" y="0"/>
          <a:ext cx="0" cy="0"/>
          <a:chOff x="0" y="0"/>
          <a:chExt cx="0" cy="0"/>
        </a:xfrm>
      </p:grpSpPr>
      <p:sp>
        <p:nvSpPr>
          <p:cNvPr id="1512" name="Google Shape;1512;p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3" name="Google Shape;1513;p3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14" name="Google Shape;1514;p3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9" name="Shape 1519"/>
        <p:cNvGrpSpPr/>
        <p:nvPr/>
      </p:nvGrpSpPr>
      <p:grpSpPr>
        <a:xfrm>
          <a:off x="0" y="0"/>
          <a:ext cx="0" cy="0"/>
          <a:chOff x="0" y="0"/>
          <a:chExt cx="0" cy="0"/>
        </a:xfrm>
      </p:grpSpPr>
      <p:sp>
        <p:nvSpPr>
          <p:cNvPr id="1520" name="Google Shape;1520;p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1" name="Google Shape;1521;p3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22" name="Google Shape;1522;p3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7" name="Shape 1527"/>
        <p:cNvGrpSpPr/>
        <p:nvPr/>
      </p:nvGrpSpPr>
      <p:grpSpPr>
        <a:xfrm>
          <a:off x="0" y="0"/>
          <a:ext cx="0" cy="0"/>
          <a:chOff x="0" y="0"/>
          <a:chExt cx="0" cy="0"/>
        </a:xfrm>
      </p:grpSpPr>
      <p:sp>
        <p:nvSpPr>
          <p:cNvPr id="1528" name="Google Shape;1528;p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p3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30" name="Google Shape;1530;p3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6" name="Shape 1536"/>
        <p:cNvGrpSpPr/>
        <p:nvPr/>
      </p:nvGrpSpPr>
      <p:grpSpPr>
        <a:xfrm>
          <a:off x="0" y="0"/>
          <a:ext cx="0" cy="0"/>
          <a:chOff x="0" y="0"/>
          <a:chExt cx="0" cy="0"/>
        </a:xfrm>
      </p:grpSpPr>
      <p:sp>
        <p:nvSpPr>
          <p:cNvPr id="1537" name="Google Shape;1537;p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p3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39" name="Google Shape;1539;p3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4" name="Shape 1544"/>
        <p:cNvGrpSpPr/>
        <p:nvPr/>
      </p:nvGrpSpPr>
      <p:grpSpPr>
        <a:xfrm>
          <a:off x="0" y="0"/>
          <a:ext cx="0" cy="0"/>
          <a:chOff x="0" y="0"/>
          <a:chExt cx="0" cy="0"/>
        </a:xfrm>
      </p:grpSpPr>
      <p:sp>
        <p:nvSpPr>
          <p:cNvPr id="1545" name="Google Shape;1545;p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6" name="Google Shape;1546;p3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47" name="Google Shape;1547;p3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2" name="Shape 1552"/>
        <p:cNvGrpSpPr/>
        <p:nvPr/>
      </p:nvGrpSpPr>
      <p:grpSpPr>
        <a:xfrm>
          <a:off x="0" y="0"/>
          <a:ext cx="0" cy="0"/>
          <a:chOff x="0" y="0"/>
          <a:chExt cx="0" cy="0"/>
        </a:xfrm>
      </p:grpSpPr>
      <p:sp>
        <p:nvSpPr>
          <p:cNvPr id="1553" name="Google Shape;1553;p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p3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5" name="Google Shape;1555;p3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0" name="Shape 1560"/>
        <p:cNvGrpSpPr/>
        <p:nvPr/>
      </p:nvGrpSpPr>
      <p:grpSpPr>
        <a:xfrm>
          <a:off x="0" y="0"/>
          <a:ext cx="0" cy="0"/>
          <a:chOff x="0" y="0"/>
          <a:chExt cx="0" cy="0"/>
        </a:xfrm>
      </p:grpSpPr>
      <p:sp>
        <p:nvSpPr>
          <p:cNvPr id="1561" name="Google Shape;1561;p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2" name="Google Shape;1562;p3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63" name="Google Shape;1563;p3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1" name="Shape 1571"/>
        <p:cNvGrpSpPr/>
        <p:nvPr/>
      </p:nvGrpSpPr>
      <p:grpSpPr>
        <a:xfrm>
          <a:off x="0" y="0"/>
          <a:ext cx="0" cy="0"/>
          <a:chOff x="0" y="0"/>
          <a:chExt cx="0" cy="0"/>
        </a:xfrm>
      </p:grpSpPr>
      <p:sp>
        <p:nvSpPr>
          <p:cNvPr id="1572" name="Google Shape;1572;p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p3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74" name="Google Shape;1574;p3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Google Shape;1580;p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p3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82" name="Google Shape;1582;p3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3c1f852f08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c1f852f08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 name="Google Shape;206;g3c1f852f08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7" name="Shape 1587"/>
        <p:cNvGrpSpPr/>
        <p:nvPr/>
      </p:nvGrpSpPr>
      <p:grpSpPr>
        <a:xfrm>
          <a:off x="0" y="0"/>
          <a:ext cx="0" cy="0"/>
          <a:chOff x="0" y="0"/>
          <a:chExt cx="0" cy="0"/>
        </a:xfrm>
      </p:grpSpPr>
      <p:sp>
        <p:nvSpPr>
          <p:cNvPr id="1588" name="Google Shape;1588;p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p3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90" name="Google Shape;1590;p3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5" name="Shape 1595"/>
        <p:cNvGrpSpPr/>
        <p:nvPr/>
      </p:nvGrpSpPr>
      <p:grpSpPr>
        <a:xfrm>
          <a:off x="0" y="0"/>
          <a:ext cx="0" cy="0"/>
          <a:chOff x="0" y="0"/>
          <a:chExt cx="0" cy="0"/>
        </a:xfrm>
      </p:grpSpPr>
      <p:sp>
        <p:nvSpPr>
          <p:cNvPr id="1596" name="Google Shape;1596;p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7" name="Google Shape;1597;p3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98" name="Google Shape;1598;p3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3" name="Shape 1603"/>
        <p:cNvGrpSpPr/>
        <p:nvPr/>
      </p:nvGrpSpPr>
      <p:grpSpPr>
        <a:xfrm>
          <a:off x="0" y="0"/>
          <a:ext cx="0" cy="0"/>
          <a:chOff x="0" y="0"/>
          <a:chExt cx="0" cy="0"/>
        </a:xfrm>
      </p:grpSpPr>
      <p:sp>
        <p:nvSpPr>
          <p:cNvPr id="1604" name="Google Shape;1604;p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5" name="Google Shape;1605;p3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06" name="Google Shape;1606;p3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1" name="Shape 1611"/>
        <p:cNvGrpSpPr/>
        <p:nvPr/>
      </p:nvGrpSpPr>
      <p:grpSpPr>
        <a:xfrm>
          <a:off x="0" y="0"/>
          <a:ext cx="0" cy="0"/>
          <a:chOff x="0" y="0"/>
          <a:chExt cx="0" cy="0"/>
        </a:xfrm>
      </p:grpSpPr>
      <p:sp>
        <p:nvSpPr>
          <p:cNvPr id="1612" name="Google Shape;1612;p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3" name="Google Shape;1613;p3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14" name="Google Shape;1614;p3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9" name="Shape 1619"/>
        <p:cNvGrpSpPr/>
        <p:nvPr/>
      </p:nvGrpSpPr>
      <p:grpSpPr>
        <a:xfrm>
          <a:off x="0" y="0"/>
          <a:ext cx="0" cy="0"/>
          <a:chOff x="0" y="0"/>
          <a:chExt cx="0" cy="0"/>
        </a:xfrm>
      </p:grpSpPr>
      <p:sp>
        <p:nvSpPr>
          <p:cNvPr id="1620" name="Google Shape;1620;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1" name="Google Shape;1621;p3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22" name="Google Shape;1622;p3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7" name="Shape 1627"/>
        <p:cNvGrpSpPr/>
        <p:nvPr/>
      </p:nvGrpSpPr>
      <p:grpSpPr>
        <a:xfrm>
          <a:off x="0" y="0"/>
          <a:ext cx="0" cy="0"/>
          <a:chOff x="0" y="0"/>
          <a:chExt cx="0" cy="0"/>
        </a:xfrm>
      </p:grpSpPr>
      <p:sp>
        <p:nvSpPr>
          <p:cNvPr id="1628" name="Google Shape;1628;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9" name="Google Shape;1629;p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30" name="Google Shape;1630;p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5" name="Shape 1635"/>
        <p:cNvGrpSpPr/>
        <p:nvPr/>
      </p:nvGrpSpPr>
      <p:grpSpPr>
        <a:xfrm>
          <a:off x="0" y="0"/>
          <a:ext cx="0" cy="0"/>
          <a:chOff x="0" y="0"/>
          <a:chExt cx="0" cy="0"/>
        </a:xfrm>
      </p:grpSpPr>
      <p:sp>
        <p:nvSpPr>
          <p:cNvPr id="1636" name="Google Shape;1636;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7" name="Google Shape;1637;p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38" name="Google Shape;1638;p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3" name="Shape 1643"/>
        <p:cNvGrpSpPr/>
        <p:nvPr/>
      </p:nvGrpSpPr>
      <p:grpSpPr>
        <a:xfrm>
          <a:off x="0" y="0"/>
          <a:ext cx="0" cy="0"/>
          <a:chOff x="0" y="0"/>
          <a:chExt cx="0" cy="0"/>
        </a:xfrm>
      </p:grpSpPr>
      <p:sp>
        <p:nvSpPr>
          <p:cNvPr id="1644" name="Google Shape;1644;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p3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46" name="Google Shape;1646;p3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1" name="Shape 1651"/>
        <p:cNvGrpSpPr/>
        <p:nvPr/>
      </p:nvGrpSpPr>
      <p:grpSpPr>
        <a:xfrm>
          <a:off x="0" y="0"/>
          <a:ext cx="0" cy="0"/>
          <a:chOff x="0" y="0"/>
          <a:chExt cx="0" cy="0"/>
        </a:xfrm>
      </p:grpSpPr>
      <p:sp>
        <p:nvSpPr>
          <p:cNvPr id="1652" name="Google Shape;1652;p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3" name="Google Shape;1653;p3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54" name="Google Shape;1654;p3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9" name="Shape 1659"/>
        <p:cNvGrpSpPr/>
        <p:nvPr/>
      </p:nvGrpSpPr>
      <p:grpSpPr>
        <a:xfrm>
          <a:off x="0" y="0"/>
          <a:ext cx="0" cy="0"/>
          <a:chOff x="0" y="0"/>
          <a:chExt cx="0" cy="0"/>
        </a:xfrm>
      </p:grpSpPr>
      <p:sp>
        <p:nvSpPr>
          <p:cNvPr id="1660" name="Google Shape;1660;p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1" name="Google Shape;1661;p3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62" name="Google Shape;1662;p3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bbd446990_1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bbd446990_1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9" name="Google Shape;219;g3bbd446990_1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7" name="Shape 1667"/>
        <p:cNvGrpSpPr/>
        <p:nvPr/>
      </p:nvGrpSpPr>
      <p:grpSpPr>
        <a:xfrm>
          <a:off x="0" y="0"/>
          <a:ext cx="0" cy="0"/>
          <a:chOff x="0" y="0"/>
          <a:chExt cx="0" cy="0"/>
        </a:xfrm>
      </p:grpSpPr>
      <p:sp>
        <p:nvSpPr>
          <p:cNvPr id="1668" name="Google Shape;1668;p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p3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70" name="Google Shape;1670;p3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5" name="Shape 1675"/>
        <p:cNvGrpSpPr/>
        <p:nvPr/>
      </p:nvGrpSpPr>
      <p:grpSpPr>
        <a:xfrm>
          <a:off x="0" y="0"/>
          <a:ext cx="0" cy="0"/>
          <a:chOff x="0" y="0"/>
          <a:chExt cx="0" cy="0"/>
        </a:xfrm>
      </p:grpSpPr>
      <p:sp>
        <p:nvSpPr>
          <p:cNvPr id="1676" name="Google Shape;1676;p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p3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78" name="Google Shape;1678;p3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3" name="Shape 1683"/>
        <p:cNvGrpSpPr/>
        <p:nvPr/>
      </p:nvGrpSpPr>
      <p:grpSpPr>
        <a:xfrm>
          <a:off x="0" y="0"/>
          <a:ext cx="0" cy="0"/>
          <a:chOff x="0" y="0"/>
          <a:chExt cx="0" cy="0"/>
        </a:xfrm>
      </p:grpSpPr>
      <p:sp>
        <p:nvSpPr>
          <p:cNvPr id="1684" name="Google Shape;1684;p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5" name="Google Shape;1685;p3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86" name="Google Shape;1686;p3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p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p3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94" name="Google Shape;1694;p3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4" name="Shape 1704"/>
        <p:cNvGrpSpPr/>
        <p:nvPr/>
      </p:nvGrpSpPr>
      <p:grpSpPr>
        <a:xfrm>
          <a:off x="0" y="0"/>
          <a:ext cx="0" cy="0"/>
          <a:chOff x="0" y="0"/>
          <a:chExt cx="0" cy="0"/>
        </a:xfrm>
      </p:grpSpPr>
      <p:sp>
        <p:nvSpPr>
          <p:cNvPr id="1705" name="Google Shape;1705;g3bbd446990_1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g3bbd446990_1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07" name="Google Shape;1707;g3bbd446990_1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4" name="Shape 1714"/>
        <p:cNvGrpSpPr/>
        <p:nvPr/>
      </p:nvGrpSpPr>
      <p:grpSpPr>
        <a:xfrm>
          <a:off x="0" y="0"/>
          <a:ext cx="0" cy="0"/>
          <a:chOff x="0" y="0"/>
          <a:chExt cx="0" cy="0"/>
        </a:xfrm>
      </p:grpSpPr>
      <p:sp>
        <p:nvSpPr>
          <p:cNvPr id="1715" name="Google Shape;1715;g3bbd446990_1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6" name="Google Shape;1716;g3bbd446990_1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17" name="Google Shape;1717;g3bbd446990_1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7" name="Shape 1727"/>
        <p:cNvGrpSpPr/>
        <p:nvPr/>
      </p:nvGrpSpPr>
      <p:grpSpPr>
        <a:xfrm>
          <a:off x="0" y="0"/>
          <a:ext cx="0" cy="0"/>
          <a:chOff x="0" y="0"/>
          <a:chExt cx="0" cy="0"/>
        </a:xfrm>
      </p:grpSpPr>
      <p:sp>
        <p:nvSpPr>
          <p:cNvPr id="1728" name="Google Shape;1728;p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p3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30" name="Google Shape;1730;p3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Google Shape;1736;p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p3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38" name="Google Shape;1738;p3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3" name="Shape 1743"/>
        <p:cNvGrpSpPr/>
        <p:nvPr/>
      </p:nvGrpSpPr>
      <p:grpSpPr>
        <a:xfrm>
          <a:off x="0" y="0"/>
          <a:ext cx="0" cy="0"/>
          <a:chOff x="0" y="0"/>
          <a:chExt cx="0" cy="0"/>
        </a:xfrm>
      </p:grpSpPr>
      <p:sp>
        <p:nvSpPr>
          <p:cNvPr id="1744" name="Google Shape;1744;p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5" name="Google Shape;1745;p3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46" name="Google Shape;1746;p3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1" name="Shape 1751"/>
        <p:cNvGrpSpPr/>
        <p:nvPr/>
      </p:nvGrpSpPr>
      <p:grpSpPr>
        <a:xfrm>
          <a:off x="0" y="0"/>
          <a:ext cx="0" cy="0"/>
          <a:chOff x="0" y="0"/>
          <a:chExt cx="0" cy="0"/>
        </a:xfrm>
      </p:grpSpPr>
      <p:sp>
        <p:nvSpPr>
          <p:cNvPr id="1752" name="Google Shape;1752;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3" name="Google Shape;1753;p3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54" name="Google Shape;1754;p3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0" name="Google Shape;23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1" name="Google Shape;1761;p3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62" name="Google Shape;1762;p3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3" name="Shape 1773"/>
        <p:cNvGrpSpPr/>
        <p:nvPr/>
      </p:nvGrpSpPr>
      <p:grpSpPr>
        <a:xfrm>
          <a:off x="0" y="0"/>
          <a:ext cx="0" cy="0"/>
          <a:chOff x="0" y="0"/>
          <a:chExt cx="0" cy="0"/>
        </a:xfrm>
      </p:grpSpPr>
      <p:sp>
        <p:nvSpPr>
          <p:cNvPr id="1774" name="Google Shape;1774;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5" name="Google Shape;1775;p3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76" name="Google Shape;1776;p3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1" name="Shape 1781"/>
        <p:cNvGrpSpPr/>
        <p:nvPr/>
      </p:nvGrpSpPr>
      <p:grpSpPr>
        <a:xfrm>
          <a:off x="0" y="0"/>
          <a:ext cx="0" cy="0"/>
          <a:chOff x="0" y="0"/>
          <a:chExt cx="0" cy="0"/>
        </a:xfrm>
      </p:grpSpPr>
      <p:sp>
        <p:nvSpPr>
          <p:cNvPr id="1782" name="Google Shape;1782;p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3" name="Google Shape;1783;p3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84" name="Google Shape;1784;p3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0" name="Shape 1790"/>
        <p:cNvGrpSpPr/>
        <p:nvPr/>
      </p:nvGrpSpPr>
      <p:grpSpPr>
        <a:xfrm>
          <a:off x="0" y="0"/>
          <a:ext cx="0" cy="0"/>
          <a:chOff x="0" y="0"/>
          <a:chExt cx="0" cy="0"/>
        </a:xfrm>
      </p:grpSpPr>
      <p:sp>
        <p:nvSpPr>
          <p:cNvPr id="1791" name="Google Shape;1791;p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2" name="Google Shape;1792;p3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93" name="Google Shape;1793;p3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8" name="Shape 1798"/>
        <p:cNvGrpSpPr/>
        <p:nvPr/>
      </p:nvGrpSpPr>
      <p:grpSpPr>
        <a:xfrm>
          <a:off x="0" y="0"/>
          <a:ext cx="0" cy="0"/>
          <a:chOff x="0" y="0"/>
          <a:chExt cx="0" cy="0"/>
        </a:xfrm>
      </p:grpSpPr>
      <p:sp>
        <p:nvSpPr>
          <p:cNvPr id="1799" name="Google Shape;1799;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0" name="Google Shape;1800;p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01" name="Google Shape;1801;p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6" name="Shape 1806"/>
        <p:cNvGrpSpPr/>
        <p:nvPr/>
      </p:nvGrpSpPr>
      <p:grpSpPr>
        <a:xfrm>
          <a:off x="0" y="0"/>
          <a:ext cx="0" cy="0"/>
          <a:chOff x="0" y="0"/>
          <a:chExt cx="0" cy="0"/>
        </a:xfrm>
      </p:grpSpPr>
      <p:sp>
        <p:nvSpPr>
          <p:cNvPr id="1807" name="Google Shape;1807;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8" name="Google Shape;1808;p3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09" name="Google Shape;1809;p3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4" name="Shape 1814"/>
        <p:cNvGrpSpPr/>
        <p:nvPr/>
      </p:nvGrpSpPr>
      <p:grpSpPr>
        <a:xfrm>
          <a:off x="0" y="0"/>
          <a:ext cx="0" cy="0"/>
          <a:chOff x="0" y="0"/>
          <a:chExt cx="0" cy="0"/>
        </a:xfrm>
      </p:grpSpPr>
      <p:sp>
        <p:nvSpPr>
          <p:cNvPr id="1815" name="Google Shape;1815;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6" name="Google Shape;1816;p3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17" name="Google Shape;1817;p3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2" name="Shape 1822"/>
        <p:cNvGrpSpPr/>
        <p:nvPr/>
      </p:nvGrpSpPr>
      <p:grpSpPr>
        <a:xfrm>
          <a:off x="0" y="0"/>
          <a:ext cx="0" cy="0"/>
          <a:chOff x="0" y="0"/>
          <a:chExt cx="0" cy="0"/>
        </a:xfrm>
      </p:grpSpPr>
      <p:sp>
        <p:nvSpPr>
          <p:cNvPr id="1823" name="Google Shape;1823;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4" name="Google Shape;1824;p4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25" name="Google Shape;1825;p4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0" name="Shape 1830"/>
        <p:cNvGrpSpPr/>
        <p:nvPr/>
      </p:nvGrpSpPr>
      <p:grpSpPr>
        <a:xfrm>
          <a:off x="0" y="0"/>
          <a:ext cx="0" cy="0"/>
          <a:chOff x="0" y="0"/>
          <a:chExt cx="0" cy="0"/>
        </a:xfrm>
      </p:grpSpPr>
      <p:sp>
        <p:nvSpPr>
          <p:cNvPr id="1831" name="Google Shape;1831;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2" name="Google Shape;1832;p4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33" name="Google Shape;1833;p4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8" name="Shape 1838"/>
        <p:cNvGrpSpPr/>
        <p:nvPr/>
      </p:nvGrpSpPr>
      <p:grpSpPr>
        <a:xfrm>
          <a:off x="0" y="0"/>
          <a:ext cx="0" cy="0"/>
          <a:chOff x="0" y="0"/>
          <a:chExt cx="0" cy="0"/>
        </a:xfrm>
      </p:grpSpPr>
      <p:sp>
        <p:nvSpPr>
          <p:cNvPr id="1839" name="Google Shape;1839;p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0" name="Google Shape;1840;p4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41" name="Google Shape;1841;p4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58" name="Google Shape;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8" name="Google Shape;23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6" name="Shape 1846"/>
        <p:cNvGrpSpPr/>
        <p:nvPr/>
      </p:nvGrpSpPr>
      <p:grpSpPr>
        <a:xfrm>
          <a:off x="0" y="0"/>
          <a:ext cx="0" cy="0"/>
          <a:chOff x="0" y="0"/>
          <a:chExt cx="0" cy="0"/>
        </a:xfrm>
      </p:grpSpPr>
      <p:sp>
        <p:nvSpPr>
          <p:cNvPr id="1847" name="Google Shape;1847;p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8" name="Google Shape;1848;p4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49" name="Google Shape;1849;p4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4" name="Shape 1854"/>
        <p:cNvGrpSpPr/>
        <p:nvPr/>
      </p:nvGrpSpPr>
      <p:grpSpPr>
        <a:xfrm>
          <a:off x="0" y="0"/>
          <a:ext cx="0" cy="0"/>
          <a:chOff x="0" y="0"/>
          <a:chExt cx="0" cy="0"/>
        </a:xfrm>
      </p:grpSpPr>
      <p:sp>
        <p:nvSpPr>
          <p:cNvPr id="1855" name="Google Shape;1855;p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6" name="Google Shape;1856;p4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57" name="Google Shape;1857;p4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2" name="Shape 1862"/>
        <p:cNvGrpSpPr/>
        <p:nvPr/>
      </p:nvGrpSpPr>
      <p:grpSpPr>
        <a:xfrm>
          <a:off x="0" y="0"/>
          <a:ext cx="0" cy="0"/>
          <a:chOff x="0" y="0"/>
          <a:chExt cx="0" cy="0"/>
        </a:xfrm>
      </p:grpSpPr>
      <p:sp>
        <p:nvSpPr>
          <p:cNvPr id="1863" name="Google Shape;1863;p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4" name="Google Shape;1864;p4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65" name="Google Shape;1865;p4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0" name="Shape 1870"/>
        <p:cNvGrpSpPr/>
        <p:nvPr/>
      </p:nvGrpSpPr>
      <p:grpSpPr>
        <a:xfrm>
          <a:off x="0" y="0"/>
          <a:ext cx="0" cy="0"/>
          <a:chOff x="0" y="0"/>
          <a:chExt cx="0" cy="0"/>
        </a:xfrm>
      </p:grpSpPr>
      <p:sp>
        <p:nvSpPr>
          <p:cNvPr id="1871" name="Google Shape;1871;p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2" name="Google Shape;1872;p4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73" name="Google Shape;1873;p4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8" name="Shape 1878"/>
        <p:cNvGrpSpPr/>
        <p:nvPr/>
      </p:nvGrpSpPr>
      <p:grpSpPr>
        <a:xfrm>
          <a:off x="0" y="0"/>
          <a:ext cx="0" cy="0"/>
          <a:chOff x="0" y="0"/>
          <a:chExt cx="0" cy="0"/>
        </a:xfrm>
      </p:grpSpPr>
      <p:sp>
        <p:nvSpPr>
          <p:cNvPr id="1879" name="Google Shape;1879;p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0" name="Google Shape;1880;p4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81" name="Google Shape;1881;p4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6" name="Shape 1886"/>
        <p:cNvGrpSpPr/>
        <p:nvPr/>
      </p:nvGrpSpPr>
      <p:grpSpPr>
        <a:xfrm>
          <a:off x="0" y="0"/>
          <a:ext cx="0" cy="0"/>
          <a:chOff x="0" y="0"/>
          <a:chExt cx="0" cy="0"/>
        </a:xfrm>
      </p:grpSpPr>
      <p:sp>
        <p:nvSpPr>
          <p:cNvPr id="1887" name="Google Shape;1887;p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8" name="Google Shape;1888;p4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889" name="Google Shape;1889;p4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5" name="Shape 1895"/>
        <p:cNvGrpSpPr/>
        <p:nvPr/>
      </p:nvGrpSpPr>
      <p:grpSpPr>
        <a:xfrm>
          <a:off x="0" y="0"/>
          <a:ext cx="0" cy="0"/>
          <a:chOff x="0" y="0"/>
          <a:chExt cx="0" cy="0"/>
        </a:xfrm>
      </p:grpSpPr>
      <p:sp>
        <p:nvSpPr>
          <p:cNvPr id="1896" name="Google Shape;1896;p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7" name="Google Shape;1897;p4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98" name="Google Shape;1898;p4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3" name="Shape 1903"/>
        <p:cNvGrpSpPr/>
        <p:nvPr/>
      </p:nvGrpSpPr>
      <p:grpSpPr>
        <a:xfrm>
          <a:off x="0" y="0"/>
          <a:ext cx="0" cy="0"/>
          <a:chOff x="0" y="0"/>
          <a:chExt cx="0" cy="0"/>
        </a:xfrm>
      </p:grpSpPr>
      <p:sp>
        <p:nvSpPr>
          <p:cNvPr id="1904" name="Google Shape;1904;p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5" name="Google Shape;1905;p4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06" name="Google Shape;1906;p4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1" name="Shape 1911"/>
        <p:cNvGrpSpPr/>
        <p:nvPr/>
      </p:nvGrpSpPr>
      <p:grpSpPr>
        <a:xfrm>
          <a:off x="0" y="0"/>
          <a:ext cx="0" cy="0"/>
          <a:chOff x="0" y="0"/>
          <a:chExt cx="0" cy="0"/>
        </a:xfrm>
      </p:grpSpPr>
      <p:sp>
        <p:nvSpPr>
          <p:cNvPr id="1912" name="Google Shape;1912;p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3" name="Google Shape;1913;p4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14" name="Google Shape;1914;p4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9" name="Shape 1919"/>
        <p:cNvGrpSpPr/>
        <p:nvPr/>
      </p:nvGrpSpPr>
      <p:grpSpPr>
        <a:xfrm>
          <a:off x="0" y="0"/>
          <a:ext cx="0" cy="0"/>
          <a:chOff x="0" y="0"/>
          <a:chExt cx="0" cy="0"/>
        </a:xfrm>
      </p:grpSpPr>
      <p:sp>
        <p:nvSpPr>
          <p:cNvPr id="1920" name="Google Shape;1920;p4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921" name="Google Shape;1921;p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2" name="Google Shape;1922;p4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6" name="Google Shape;24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Google Shape;1928;p4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929" name="Google Shape;1929;p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30" name="Google Shape;1930;p4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Google Shape;1936;p4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937" name="Google Shape;1937;p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38" name="Google Shape;1938;p4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3" name="Shape 1943"/>
        <p:cNvGrpSpPr/>
        <p:nvPr/>
      </p:nvGrpSpPr>
      <p:grpSpPr>
        <a:xfrm>
          <a:off x="0" y="0"/>
          <a:ext cx="0" cy="0"/>
          <a:chOff x="0" y="0"/>
          <a:chExt cx="0" cy="0"/>
        </a:xfrm>
      </p:grpSpPr>
      <p:sp>
        <p:nvSpPr>
          <p:cNvPr id="1944" name="Google Shape;1944;p4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1945" name="Google Shape;1945;p430:notes"/>
          <p:cNvSpPr/>
          <p:nvPr>
            <p:ph idx="2" type="sldImg"/>
          </p:nvPr>
        </p:nvSpPr>
        <p:spPr>
          <a:xfrm>
            <a:off x="409575" y="7112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46" name="Google Shape;1946;p4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1" name="Shape 1951"/>
        <p:cNvGrpSpPr/>
        <p:nvPr/>
      </p:nvGrpSpPr>
      <p:grpSpPr>
        <a:xfrm>
          <a:off x="0" y="0"/>
          <a:ext cx="0" cy="0"/>
          <a:chOff x="0" y="0"/>
          <a:chExt cx="0" cy="0"/>
        </a:xfrm>
      </p:grpSpPr>
      <p:sp>
        <p:nvSpPr>
          <p:cNvPr id="1952" name="Google Shape;1952;p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3" name="Google Shape;1953;p4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54" name="Google Shape;1954;p4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9" name="Shape 1959"/>
        <p:cNvGrpSpPr/>
        <p:nvPr/>
      </p:nvGrpSpPr>
      <p:grpSpPr>
        <a:xfrm>
          <a:off x="0" y="0"/>
          <a:ext cx="0" cy="0"/>
          <a:chOff x="0" y="0"/>
          <a:chExt cx="0" cy="0"/>
        </a:xfrm>
      </p:grpSpPr>
      <p:sp>
        <p:nvSpPr>
          <p:cNvPr id="1960" name="Google Shape;1960;g3bbd446990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1" name="Google Shape;1961;g3bbd446990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62" name="Google Shape;1962;g3bbd446990_1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2" name="Shape 1972"/>
        <p:cNvGrpSpPr/>
        <p:nvPr/>
      </p:nvGrpSpPr>
      <p:grpSpPr>
        <a:xfrm>
          <a:off x="0" y="0"/>
          <a:ext cx="0" cy="0"/>
          <a:chOff x="0" y="0"/>
          <a:chExt cx="0" cy="0"/>
        </a:xfrm>
      </p:grpSpPr>
      <p:sp>
        <p:nvSpPr>
          <p:cNvPr id="1973" name="Google Shape;1973;g3bbd446990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4" name="Google Shape;1974;g3bbd446990_1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75" name="Google Shape;1975;g3bbd446990_1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1" name="Shape 1981"/>
        <p:cNvGrpSpPr/>
        <p:nvPr/>
      </p:nvGrpSpPr>
      <p:grpSpPr>
        <a:xfrm>
          <a:off x="0" y="0"/>
          <a:ext cx="0" cy="0"/>
          <a:chOff x="0" y="0"/>
          <a:chExt cx="0" cy="0"/>
        </a:xfrm>
      </p:grpSpPr>
      <p:sp>
        <p:nvSpPr>
          <p:cNvPr id="1982" name="Google Shape;1982;g3bbd446990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3" name="Google Shape;1983;g3bbd446990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84" name="Google Shape;1984;g3bbd446990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1" name="Shape 1991"/>
        <p:cNvGrpSpPr/>
        <p:nvPr/>
      </p:nvGrpSpPr>
      <p:grpSpPr>
        <a:xfrm>
          <a:off x="0" y="0"/>
          <a:ext cx="0" cy="0"/>
          <a:chOff x="0" y="0"/>
          <a:chExt cx="0" cy="0"/>
        </a:xfrm>
      </p:grpSpPr>
      <p:sp>
        <p:nvSpPr>
          <p:cNvPr id="1992" name="Google Shape;1992;g3bbd446990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3" name="Google Shape;1993;g3bbd446990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4" name="Google Shape;1994;g3bbd446990_1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4" name="Shape 2004"/>
        <p:cNvGrpSpPr/>
        <p:nvPr/>
      </p:nvGrpSpPr>
      <p:grpSpPr>
        <a:xfrm>
          <a:off x="0" y="0"/>
          <a:ext cx="0" cy="0"/>
          <a:chOff x="0" y="0"/>
          <a:chExt cx="0" cy="0"/>
        </a:xfrm>
      </p:grpSpPr>
      <p:sp>
        <p:nvSpPr>
          <p:cNvPr id="2005" name="Google Shape;2005;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6" name="Google Shape;2006;p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07" name="Google Shape;2007;p4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2" name="Shape 2012"/>
        <p:cNvGrpSpPr/>
        <p:nvPr/>
      </p:nvGrpSpPr>
      <p:grpSpPr>
        <a:xfrm>
          <a:off x="0" y="0"/>
          <a:ext cx="0" cy="0"/>
          <a:chOff x="0" y="0"/>
          <a:chExt cx="0" cy="0"/>
        </a:xfrm>
      </p:grpSpPr>
      <p:sp>
        <p:nvSpPr>
          <p:cNvPr id="2013" name="Google Shape;2013;p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4" name="Google Shape;2014;p4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15" name="Google Shape;2015;p4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4" name="Google Shape;25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0" name="Shape 2020"/>
        <p:cNvGrpSpPr/>
        <p:nvPr/>
      </p:nvGrpSpPr>
      <p:grpSpPr>
        <a:xfrm>
          <a:off x="0" y="0"/>
          <a:ext cx="0" cy="0"/>
          <a:chOff x="0" y="0"/>
          <a:chExt cx="0" cy="0"/>
        </a:xfrm>
      </p:grpSpPr>
      <p:sp>
        <p:nvSpPr>
          <p:cNvPr id="2021" name="Google Shape;2021;p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2" name="Google Shape;2022;p4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3" name="Google Shape;2023;p4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8" name="Shape 2028"/>
        <p:cNvGrpSpPr/>
        <p:nvPr/>
      </p:nvGrpSpPr>
      <p:grpSpPr>
        <a:xfrm>
          <a:off x="0" y="0"/>
          <a:ext cx="0" cy="0"/>
          <a:chOff x="0" y="0"/>
          <a:chExt cx="0" cy="0"/>
        </a:xfrm>
      </p:grpSpPr>
      <p:sp>
        <p:nvSpPr>
          <p:cNvPr id="2029" name="Google Shape;2029;p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0" name="Google Shape;2030;p4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31" name="Google Shape;2031;p4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6" name="Shape 2036"/>
        <p:cNvGrpSpPr/>
        <p:nvPr/>
      </p:nvGrpSpPr>
      <p:grpSpPr>
        <a:xfrm>
          <a:off x="0" y="0"/>
          <a:ext cx="0" cy="0"/>
          <a:chOff x="0" y="0"/>
          <a:chExt cx="0" cy="0"/>
        </a:xfrm>
      </p:grpSpPr>
      <p:sp>
        <p:nvSpPr>
          <p:cNvPr id="2037" name="Google Shape;2037;p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p4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39" name="Google Shape;2039;p4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5" name="Shape 2045"/>
        <p:cNvGrpSpPr/>
        <p:nvPr/>
      </p:nvGrpSpPr>
      <p:grpSpPr>
        <a:xfrm>
          <a:off x="0" y="0"/>
          <a:ext cx="0" cy="0"/>
          <a:chOff x="0" y="0"/>
          <a:chExt cx="0" cy="0"/>
        </a:xfrm>
      </p:grpSpPr>
      <p:sp>
        <p:nvSpPr>
          <p:cNvPr id="2046" name="Google Shape;2046;p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7" name="Google Shape;2047;p4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48" name="Google Shape;2048;p4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3" name="Shape 2053"/>
        <p:cNvGrpSpPr/>
        <p:nvPr/>
      </p:nvGrpSpPr>
      <p:grpSpPr>
        <a:xfrm>
          <a:off x="0" y="0"/>
          <a:ext cx="0" cy="0"/>
          <a:chOff x="0" y="0"/>
          <a:chExt cx="0" cy="0"/>
        </a:xfrm>
      </p:grpSpPr>
      <p:sp>
        <p:nvSpPr>
          <p:cNvPr id="2054" name="Google Shape;2054;p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5" name="Google Shape;2055;p4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56" name="Google Shape;2056;p4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1" name="Shape 2061"/>
        <p:cNvGrpSpPr/>
        <p:nvPr/>
      </p:nvGrpSpPr>
      <p:grpSpPr>
        <a:xfrm>
          <a:off x="0" y="0"/>
          <a:ext cx="0" cy="0"/>
          <a:chOff x="0" y="0"/>
          <a:chExt cx="0" cy="0"/>
        </a:xfrm>
      </p:grpSpPr>
      <p:sp>
        <p:nvSpPr>
          <p:cNvPr id="2062" name="Google Shape;2062;p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3" name="Google Shape;2063;p4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4" name="Google Shape;2064;p4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9" name="Shape 2069"/>
        <p:cNvGrpSpPr/>
        <p:nvPr/>
      </p:nvGrpSpPr>
      <p:grpSpPr>
        <a:xfrm>
          <a:off x="0" y="0"/>
          <a:ext cx="0" cy="0"/>
          <a:chOff x="0" y="0"/>
          <a:chExt cx="0" cy="0"/>
        </a:xfrm>
      </p:grpSpPr>
      <p:sp>
        <p:nvSpPr>
          <p:cNvPr id="2070" name="Google Shape;2070;p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1" name="Google Shape;2071;p4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72" name="Google Shape;2072;p4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7" name="Shape 2077"/>
        <p:cNvGrpSpPr/>
        <p:nvPr/>
      </p:nvGrpSpPr>
      <p:grpSpPr>
        <a:xfrm>
          <a:off x="0" y="0"/>
          <a:ext cx="0" cy="0"/>
          <a:chOff x="0" y="0"/>
          <a:chExt cx="0" cy="0"/>
        </a:xfrm>
      </p:grpSpPr>
      <p:sp>
        <p:nvSpPr>
          <p:cNvPr id="2078" name="Google Shape;2078;p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9" name="Google Shape;2079;p4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0" name="Google Shape;2080;p4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5" name="Shape 2085"/>
        <p:cNvGrpSpPr/>
        <p:nvPr/>
      </p:nvGrpSpPr>
      <p:grpSpPr>
        <a:xfrm>
          <a:off x="0" y="0"/>
          <a:ext cx="0" cy="0"/>
          <a:chOff x="0" y="0"/>
          <a:chExt cx="0" cy="0"/>
        </a:xfrm>
      </p:grpSpPr>
      <p:sp>
        <p:nvSpPr>
          <p:cNvPr id="2086" name="Google Shape;2086;p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7" name="Google Shape;2087;p4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8" name="Google Shape;2088;p4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3" name="Shape 2093"/>
        <p:cNvGrpSpPr/>
        <p:nvPr/>
      </p:nvGrpSpPr>
      <p:grpSpPr>
        <a:xfrm>
          <a:off x="0" y="0"/>
          <a:ext cx="0" cy="0"/>
          <a:chOff x="0" y="0"/>
          <a:chExt cx="0" cy="0"/>
        </a:xfrm>
      </p:grpSpPr>
      <p:sp>
        <p:nvSpPr>
          <p:cNvPr id="2094" name="Google Shape;2094;p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5" name="Google Shape;2095;p4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6" name="Google Shape;2096;p4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2" name="Google Shape;262;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1" name="Shape 2101"/>
        <p:cNvGrpSpPr/>
        <p:nvPr/>
      </p:nvGrpSpPr>
      <p:grpSpPr>
        <a:xfrm>
          <a:off x="0" y="0"/>
          <a:ext cx="0" cy="0"/>
          <a:chOff x="0" y="0"/>
          <a:chExt cx="0" cy="0"/>
        </a:xfrm>
      </p:grpSpPr>
      <p:sp>
        <p:nvSpPr>
          <p:cNvPr id="2102" name="Google Shape;2102;p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3" name="Google Shape;2103;p4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04" name="Google Shape;2104;p4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9" name="Shape 2109"/>
        <p:cNvGrpSpPr/>
        <p:nvPr/>
      </p:nvGrpSpPr>
      <p:grpSpPr>
        <a:xfrm>
          <a:off x="0" y="0"/>
          <a:ext cx="0" cy="0"/>
          <a:chOff x="0" y="0"/>
          <a:chExt cx="0" cy="0"/>
        </a:xfrm>
      </p:grpSpPr>
      <p:sp>
        <p:nvSpPr>
          <p:cNvPr id="2110" name="Google Shape;2110;p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1" name="Google Shape;2111;p4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12" name="Google Shape;2112;p4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0" name="Shape 2120"/>
        <p:cNvGrpSpPr/>
        <p:nvPr/>
      </p:nvGrpSpPr>
      <p:grpSpPr>
        <a:xfrm>
          <a:off x="0" y="0"/>
          <a:ext cx="0" cy="0"/>
          <a:chOff x="0" y="0"/>
          <a:chExt cx="0" cy="0"/>
        </a:xfrm>
      </p:grpSpPr>
      <p:sp>
        <p:nvSpPr>
          <p:cNvPr id="2121" name="Google Shape;2121;p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2" name="Google Shape;2122;p4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23" name="Google Shape;2123;p4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8" name="Shape 2128"/>
        <p:cNvGrpSpPr/>
        <p:nvPr/>
      </p:nvGrpSpPr>
      <p:grpSpPr>
        <a:xfrm>
          <a:off x="0" y="0"/>
          <a:ext cx="0" cy="0"/>
          <a:chOff x="0" y="0"/>
          <a:chExt cx="0" cy="0"/>
        </a:xfrm>
      </p:grpSpPr>
      <p:sp>
        <p:nvSpPr>
          <p:cNvPr id="2129" name="Google Shape;2129;p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0" name="Google Shape;2130;p4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31" name="Google Shape;2131;p4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6" name="Shape 2136"/>
        <p:cNvGrpSpPr/>
        <p:nvPr/>
      </p:nvGrpSpPr>
      <p:grpSpPr>
        <a:xfrm>
          <a:off x="0" y="0"/>
          <a:ext cx="0" cy="0"/>
          <a:chOff x="0" y="0"/>
          <a:chExt cx="0" cy="0"/>
        </a:xfrm>
      </p:grpSpPr>
      <p:sp>
        <p:nvSpPr>
          <p:cNvPr id="2137" name="Google Shape;2137;p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8" name="Google Shape;2138;p4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39" name="Google Shape;2139;p4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4" name="Shape 2144"/>
        <p:cNvGrpSpPr/>
        <p:nvPr/>
      </p:nvGrpSpPr>
      <p:grpSpPr>
        <a:xfrm>
          <a:off x="0" y="0"/>
          <a:ext cx="0" cy="0"/>
          <a:chOff x="0" y="0"/>
          <a:chExt cx="0" cy="0"/>
        </a:xfrm>
      </p:grpSpPr>
      <p:sp>
        <p:nvSpPr>
          <p:cNvPr id="2145" name="Google Shape;2145;p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6" name="Google Shape;2146;p4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47" name="Google Shape;2147;p4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2" name="Shape 2152"/>
        <p:cNvGrpSpPr/>
        <p:nvPr/>
      </p:nvGrpSpPr>
      <p:grpSpPr>
        <a:xfrm>
          <a:off x="0" y="0"/>
          <a:ext cx="0" cy="0"/>
          <a:chOff x="0" y="0"/>
          <a:chExt cx="0" cy="0"/>
        </a:xfrm>
      </p:grpSpPr>
      <p:sp>
        <p:nvSpPr>
          <p:cNvPr id="2153" name="Google Shape;2153;p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4" name="Google Shape;2154;p4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55" name="Google Shape;2155;p4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0" name="Shape 2160"/>
        <p:cNvGrpSpPr/>
        <p:nvPr/>
      </p:nvGrpSpPr>
      <p:grpSpPr>
        <a:xfrm>
          <a:off x="0" y="0"/>
          <a:ext cx="0" cy="0"/>
          <a:chOff x="0" y="0"/>
          <a:chExt cx="0" cy="0"/>
        </a:xfrm>
      </p:grpSpPr>
      <p:sp>
        <p:nvSpPr>
          <p:cNvPr id="2161" name="Google Shape;2161;p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2" name="Google Shape;2162;p4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63" name="Google Shape;2163;p4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8" name="Shape 2168"/>
        <p:cNvGrpSpPr/>
        <p:nvPr/>
      </p:nvGrpSpPr>
      <p:grpSpPr>
        <a:xfrm>
          <a:off x="0" y="0"/>
          <a:ext cx="0" cy="0"/>
          <a:chOff x="0" y="0"/>
          <a:chExt cx="0" cy="0"/>
        </a:xfrm>
      </p:grpSpPr>
      <p:sp>
        <p:nvSpPr>
          <p:cNvPr id="2169" name="Google Shape;2169;p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0" name="Google Shape;2170;p4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71" name="Google Shape;2171;p4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6" name="Shape 2176"/>
        <p:cNvGrpSpPr/>
        <p:nvPr/>
      </p:nvGrpSpPr>
      <p:grpSpPr>
        <a:xfrm>
          <a:off x="0" y="0"/>
          <a:ext cx="0" cy="0"/>
          <a:chOff x="0" y="0"/>
          <a:chExt cx="0" cy="0"/>
        </a:xfrm>
      </p:grpSpPr>
      <p:sp>
        <p:nvSpPr>
          <p:cNvPr id="2177" name="Google Shape;2177;p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8" name="Google Shape;2178;p4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79" name="Google Shape;2179;p4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bbd446990_1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bbd446990_1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5" name="Google Shape;275;g3bbd446990_1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4" name="Shape 2184"/>
        <p:cNvGrpSpPr/>
        <p:nvPr/>
      </p:nvGrpSpPr>
      <p:grpSpPr>
        <a:xfrm>
          <a:off x="0" y="0"/>
          <a:ext cx="0" cy="0"/>
          <a:chOff x="0" y="0"/>
          <a:chExt cx="0" cy="0"/>
        </a:xfrm>
      </p:grpSpPr>
      <p:sp>
        <p:nvSpPr>
          <p:cNvPr id="2185" name="Google Shape;2185;p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6" name="Google Shape;2186;p4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87" name="Google Shape;2187;p4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2" name="Shape 2192"/>
        <p:cNvGrpSpPr/>
        <p:nvPr/>
      </p:nvGrpSpPr>
      <p:grpSpPr>
        <a:xfrm>
          <a:off x="0" y="0"/>
          <a:ext cx="0" cy="0"/>
          <a:chOff x="0" y="0"/>
          <a:chExt cx="0" cy="0"/>
        </a:xfrm>
      </p:grpSpPr>
      <p:sp>
        <p:nvSpPr>
          <p:cNvPr id="2193" name="Google Shape;2193;p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4" name="Google Shape;2194;p4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95" name="Google Shape;2195;p4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0" name="Shape 2200"/>
        <p:cNvGrpSpPr/>
        <p:nvPr/>
      </p:nvGrpSpPr>
      <p:grpSpPr>
        <a:xfrm>
          <a:off x="0" y="0"/>
          <a:ext cx="0" cy="0"/>
          <a:chOff x="0" y="0"/>
          <a:chExt cx="0" cy="0"/>
        </a:xfrm>
      </p:grpSpPr>
      <p:sp>
        <p:nvSpPr>
          <p:cNvPr id="2201" name="Google Shape;2201;p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2" name="Google Shape;2202;p4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03" name="Google Shape;2203;p4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9" name="Shape 2209"/>
        <p:cNvGrpSpPr/>
        <p:nvPr/>
      </p:nvGrpSpPr>
      <p:grpSpPr>
        <a:xfrm>
          <a:off x="0" y="0"/>
          <a:ext cx="0" cy="0"/>
          <a:chOff x="0" y="0"/>
          <a:chExt cx="0" cy="0"/>
        </a:xfrm>
      </p:grpSpPr>
      <p:sp>
        <p:nvSpPr>
          <p:cNvPr id="2210" name="Google Shape;2210;p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1" name="Google Shape;2211;p4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12" name="Google Shape;2212;p4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1" name="Shape 2221"/>
        <p:cNvGrpSpPr/>
        <p:nvPr/>
      </p:nvGrpSpPr>
      <p:grpSpPr>
        <a:xfrm>
          <a:off x="0" y="0"/>
          <a:ext cx="0" cy="0"/>
          <a:chOff x="0" y="0"/>
          <a:chExt cx="0" cy="0"/>
        </a:xfrm>
      </p:grpSpPr>
      <p:sp>
        <p:nvSpPr>
          <p:cNvPr id="2222" name="Google Shape;2222;p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3" name="Google Shape;2223;p4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24" name="Google Shape;2224;p4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9" name="Shape 2229"/>
        <p:cNvGrpSpPr/>
        <p:nvPr/>
      </p:nvGrpSpPr>
      <p:grpSpPr>
        <a:xfrm>
          <a:off x="0" y="0"/>
          <a:ext cx="0" cy="0"/>
          <a:chOff x="0" y="0"/>
          <a:chExt cx="0" cy="0"/>
        </a:xfrm>
      </p:grpSpPr>
      <p:sp>
        <p:nvSpPr>
          <p:cNvPr id="2230" name="Google Shape;2230;p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1" name="Google Shape;2231;p4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32" name="Google Shape;2232;p4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8" name="Shape 2238"/>
        <p:cNvGrpSpPr/>
        <p:nvPr/>
      </p:nvGrpSpPr>
      <p:grpSpPr>
        <a:xfrm>
          <a:off x="0" y="0"/>
          <a:ext cx="0" cy="0"/>
          <a:chOff x="0" y="0"/>
          <a:chExt cx="0" cy="0"/>
        </a:xfrm>
      </p:grpSpPr>
      <p:sp>
        <p:nvSpPr>
          <p:cNvPr id="2239" name="Google Shape;2239;p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0" name="Google Shape;2240;p4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241" name="Google Shape;2241;p4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7" name="Shape 2247"/>
        <p:cNvGrpSpPr/>
        <p:nvPr/>
      </p:nvGrpSpPr>
      <p:grpSpPr>
        <a:xfrm>
          <a:off x="0" y="0"/>
          <a:ext cx="0" cy="0"/>
          <a:chOff x="0" y="0"/>
          <a:chExt cx="0" cy="0"/>
        </a:xfrm>
      </p:grpSpPr>
      <p:sp>
        <p:nvSpPr>
          <p:cNvPr id="2248" name="Google Shape;2248;p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9" name="Google Shape;2249;p4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50" name="Google Shape;2250;p4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5" name="Shape 2255"/>
        <p:cNvGrpSpPr/>
        <p:nvPr/>
      </p:nvGrpSpPr>
      <p:grpSpPr>
        <a:xfrm>
          <a:off x="0" y="0"/>
          <a:ext cx="0" cy="0"/>
          <a:chOff x="0" y="0"/>
          <a:chExt cx="0" cy="0"/>
        </a:xfrm>
      </p:grpSpPr>
      <p:sp>
        <p:nvSpPr>
          <p:cNvPr id="2256" name="Google Shape;2256;p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7" name="Google Shape;2257;p4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258" name="Google Shape;2258;p4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7" name="Shape 2267"/>
        <p:cNvGrpSpPr/>
        <p:nvPr/>
      </p:nvGrpSpPr>
      <p:grpSpPr>
        <a:xfrm>
          <a:off x="0" y="0"/>
          <a:ext cx="0" cy="0"/>
          <a:chOff x="0" y="0"/>
          <a:chExt cx="0" cy="0"/>
        </a:xfrm>
      </p:grpSpPr>
      <p:sp>
        <p:nvSpPr>
          <p:cNvPr id="2268" name="Google Shape;2268;p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9" name="Google Shape;2269;p5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70" name="Google Shape;2270;p5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3bbd446990_1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bbd446990_1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 name="Google Shape;286;g3bbd446990_1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5" name="Shape 2275"/>
        <p:cNvGrpSpPr/>
        <p:nvPr/>
      </p:nvGrpSpPr>
      <p:grpSpPr>
        <a:xfrm>
          <a:off x="0" y="0"/>
          <a:ext cx="0" cy="0"/>
          <a:chOff x="0" y="0"/>
          <a:chExt cx="0" cy="0"/>
        </a:xfrm>
      </p:grpSpPr>
      <p:sp>
        <p:nvSpPr>
          <p:cNvPr id="2276" name="Google Shape;2276;g3bbd446990_1_3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g3bbd446990_1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7" name="Shape 2287"/>
        <p:cNvGrpSpPr/>
        <p:nvPr/>
      </p:nvGrpSpPr>
      <p:grpSpPr>
        <a:xfrm>
          <a:off x="0" y="0"/>
          <a:ext cx="0" cy="0"/>
          <a:chOff x="0" y="0"/>
          <a:chExt cx="0" cy="0"/>
        </a:xfrm>
      </p:grpSpPr>
      <p:sp>
        <p:nvSpPr>
          <p:cNvPr id="2288" name="Google Shape;2288;g3bbd446990_1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89" name="Google Shape;2289;g3bbd446990_1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90" name="Google Shape;2290;g3bbd446990_1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5" name="Shape 2295"/>
        <p:cNvGrpSpPr/>
        <p:nvPr/>
      </p:nvGrpSpPr>
      <p:grpSpPr>
        <a:xfrm>
          <a:off x="0" y="0"/>
          <a:ext cx="0" cy="0"/>
          <a:chOff x="0" y="0"/>
          <a:chExt cx="0" cy="0"/>
        </a:xfrm>
      </p:grpSpPr>
      <p:sp>
        <p:nvSpPr>
          <p:cNvPr id="2296" name="Google Shape;2296;g3f5274b845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97" name="Google Shape;2297;g3f5274b845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98" name="Google Shape;2298;g3f5274b845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4" name="Shape 2304"/>
        <p:cNvGrpSpPr/>
        <p:nvPr/>
      </p:nvGrpSpPr>
      <p:grpSpPr>
        <a:xfrm>
          <a:off x="0" y="0"/>
          <a:ext cx="0" cy="0"/>
          <a:chOff x="0" y="0"/>
          <a:chExt cx="0" cy="0"/>
        </a:xfrm>
      </p:grpSpPr>
      <p:sp>
        <p:nvSpPr>
          <p:cNvPr id="2305" name="Google Shape;2305;g3f5274b845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06" name="Google Shape;2306;g3f5274b845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7" name="Google Shape;2307;g3f5274b845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4" name="Shape 2314"/>
        <p:cNvGrpSpPr/>
        <p:nvPr/>
      </p:nvGrpSpPr>
      <p:grpSpPr>
        <a:xfrm>
          <a:off x="0" y="0"/>
          <a:ext cx="0" cy="0"/>
          <a:chOff x="0" y="0"/>
          <a:chExt cx="0" cy="0"/>
        </a:xfrm>
      </p:grpSpPr>
      <p:sp>
        <p:nvSpPr>
          <p:cNvPr id="2315" name="Google Shape;2315;g3f5274b845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16" name="Google Shape;2316;g3f5274b845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7" name="Google Shape;2317;g3f5274b845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2" name="Shape 2322"/>
        <p:cNvGrpSpPr/>
        <p:nvPr/>
      </p:nvGrpSpPr>
      <p:grpSpPr>
        <a:xfrm>
          <a:off x="0" y="0"/>
          <a:ext cx="0" cy="0"/>
          <a:chOff x="0" y="0"/>
          <a:chExt cx="0" cy="0"/>
        </a:xfrm>
      </p:grpSpPr>
      <p:sp>
        <p:nvSpPr>
          <p:cNvPr id="2323" name="Google Shape;2323;g3f5274b845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24" name="Google Shape;2324;g3f5274b845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5" name="Google Shape;2325;g3f5274b845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0" name="Shape 2330"/>
        <p:cNvGrpSpPr/>
        <p:nvPr/>
      </p:nvGrpSpPr>
      <p:grpSpPr>
        <a:xfrm>
          <a:off x="0" y="0"/>
          <a:ext cx="0" cy="0"/>
          <a:chOff x="0" y="0"/>
          <a:chExt cx="0" cy="0"/>
        </a:xfrm>
      </p:grpSpPr>
      <p:sp>
        <p:nvSpPr>
          <p:cNvPr id="2331" name="Google Shape;2331;g3f5274b845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32" name="Google Shape;2332;g3f5274b845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3" name="Google Shape;2333;g3f5274b845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8" name="Shape 2338"/>
        <p:cNvGrpSpPr/>
        <p:nvPr/>
      </p:nvGrpSpPr>
      <p:grpSpPr>
        <a:xfrm>
          <a:off x="0" y="0"/>
          <a:ext cx="0" cy="0"/>
          <a:chOff x="0" y="0"/>
          <a:chExt cx="0" cy="0"/>
        </a:xfrm>
      </p:grpSpPr>
      <p:sp>
        <p:nvSpPr>
          <p:cNvPr id="2339" name="Google Shape;2339;p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0" name="Google Shape;2340;p5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41" name="Google Shape;2341;p5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1" name="Shape 2351"/>
        <p:cNvGrpSpPr/>
        <p:nvPr/>
      </p:nvGrpSpPr>
      <p:grpSpPr>
        <a:xfrm>
          <a:off x="0" y="0"/>
          <a:ext cx="0" cy="0"/>
          <a:chOff x="0" y="0"/>
          <a:chExt cx="0" cy="0"/>
        </a:xfrm>
      </p:grpSpPr>
      <p:sp>
        <p:nvSpPr>
          <p:cNvPr id="2352" name="Google Shape;2352;g3bbd446990_1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3" name="Google Shape;2353;g3bbd446990_1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54" name="Google Shape;2354;g3bbd446990_1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9" name="Shape 2359"/>
        <p:cNvGrpSpPr/>
        <p:nvPr/>
      </p:nvGrpSpPr>
      <p:grpSpPr>
        <a:xfrm>
          <a:off x="0" y="0"/>
          <a:ext cx="0" cy="0"/>
          <a:chOff x="0" y="0"/>
          <a:chExt cx="0" cy="0"/>
        </a:xfrm>
      </p:grpSpPr>
      <p:sp>
        <p:nvSpPr>
          <p:cNvPr id="2360" name="Google Shape;2360;g20035e1de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g20035e1de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3bbd446990_1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bbd446990_1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6" name="Google Shape;296;g3bbd446990_1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1" name="Shape 2371"/>
        <p:cNvGrpSpPr/>
        <p:nvPr/>
      </p:nvGrpSpPr>
      <p:grpSpPr>
        <a:xfrm>
          <a:off x="0" y="0"/>
          <a:ext cx="0" cy="0"/>
          <a:chOff x="0" y="0"/>
          <a:chExt cx="0" cy="0"/>
        </a:xfrm>
      </p:grpSpPr>
      <p:sp>
        <p:nvSpPr>
          <p:cNvPr id="2372" name="Google Shape;2372;g20035e1def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3" name="Google Shape;2373;g20035e1def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74" name="Google Shape;2374;g20035e1def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9" name="Shape 2379"/>
        <p:cNvGrpSpPr/>
        <p:nvPr/>
      </p:nvGrpSpPr>
      <p:grpSpPr>
        <a:xfrm>
          <a:off x="0" y="0"/>
          <a:ext cx="0" cy="0"/>
          <a:chOff x="0" y="0"/>
          <a:chExt cx="0" cy="0"/>
        </a:xfrm>
      </p:grpSpPr>
      <p:sp>
        <p:nvSpPr>
          <p:cNvPr id="2380" name="Google Shape;2380;g20035e1def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1" name="Google Shape;2381;g20035e1def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82" name="Google Shape;2382;g20035e1def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7" name="Shape 2387"/>
        <p:cNvGrpSpPr/>
        <p:nvPr/>
      </p:nvGrpSpPr>
      <p:grpSpPr>
        <a:xfrm>
          <a:off x="0" y="0"/>
          <a:ext cx="0" cy="0"/>
          <a:chOff x="0" y="0"/>
          <a:chExt cx="0" cy="0"/>
        </a:xfrm>
      </p:grpSpPr>
      <p:sp>
        <p:nvSpPr>
          <p:cNvPr id="2388" name="Google Shape;2388;g20035e1de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9" name="Google Shape;2389;g20035e1def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90" name="Google Shape;2390;g20035e1def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5" name="Shape 2395"/>
        <p:cNvGrpSpPr/>
        <p:nvPr/>
      </p:nvGrpSpPr>
      <p:grpSpPr>
        <a:xfrm>
          <a:off x="0" y="0"/>
          <a:ext cx="0" cy="0"/>
          <a:chOff x="0" y="0"/>
          <a:chExt cx="0" cy="0"/>
        </a:xfrm>
      </p:grpSpPr>
      <p:sp>
        <p:nvSpPr>
          <p:cNvPr id="2396" name="Google Shape;2396;g20035e1def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7" name="Google Shape;2397;g20035e1def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98" name="Google Shape;2398;g20035e1def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3" name="Shape 2403"/>
        <p:cNvGrpSpPr/>
        <p:nvPr/>
      </p:nvGrpSpPr>
      <p:grpSpPr>
        <a:xfrm>
          <a:off x="0" y="0"/>
          <a:ext cx="0" cy="0"/>
          <a:chOff x="0" y="0"/>
          <a:chExt cx="0" cy="0"/>
        </a:xfrm>
      </p:grpSpPr>
      <p:sp>
        <p:nvSpPr>
          <p:cNvPr id="2404" name="Google Shape;2404;p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5" name="Google Shape;2405;p5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06" name="Google Shape;2406;p5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6" name="Shape 2416"/>
        <p:cNvGrpSpPr/>
        <p:nvPr/>
      </p:nvGrpSpPr>
      <p:grpSpPr>
        <a:xfrm>
          <a:off x="0" y="0"/>
          <a:ext cx="0" cy="0"/>
          <a:chOff x="0" y="0"/>
          <a:chExt cx="0" cy="0"/>
        </a:xfrm>
      </p:grpSpPr>
      <p:sp>
        <p:nvSpPr>
          <p:cNvPr id="2417" name="Google Shape;2417;p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8" name="Google Shape;2418;p5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19" name="Google Shape;2419;p5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4" name="Shape 2424"/>
        <p:cNvGrpSpPr/>
        <p:nvPr/>
      </p:nvGrpSpPr>
      <p:grpSpPr>
        <a:xfrm>
          <a:off x="0" y="0"/>
          <a:ext cx="0" cy="0"/>
          <a:chOff x="0" y="0"/>
          <a:chExt cx="0" cy="0"/>
        </a:xfrm>
      </p:grpSpPr>
      <p:sp>
        <p:nvSpPr>
          <p:cNvPr id="2425" name="Google Shape;2425;p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6" name="Google Shape;2426;p5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27" name="Google Shape;2427;p5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2" name="Shape 2432"/>
        <p:cNvGrpSpPr/>
        <p:nvPr/>
      </p:nvGrpSpPr>
      <p:grpSpPr>
        <a:xfrm>
          <a:off x="0" y="0"/>
          <a:ext cx="0" cy="0"/>
          <a:chOff x="0" y="0"/>
          <a:chExt cx="0" cy="0"/>
        </a:xfrm>
      </p:grpSpPr>
      <p:sp>
        <p:nvSpPr>
          <p:cNvPr id="2433" name="Google Shape;2433;p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4" name="Google Shape;2434;p5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35" name="Google Shape;2435;p5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0" name="Shape 2440"/>
        <p:cNvGrpSpPr/>
        <p:nvPr/>
      </p:nvGrpSpPr>
      <p:grpSpPr>
        <a:xfrm>
          <a:off x="0" y="0"/>
          <a:ext cx="0" cy="0"/>
          <a:chOff x="0" y="0"/>
          <a:chExt cx="0" cy="0"/>
        </a:xfrm>
      </p:grpSpPr>
      <p:sp>
        <p:nvSpPr>
          <p:cNvPr id="2441" name="Google Shape;2441;p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2" name="Google Shape;2442;p5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43" name="Google Shape;2443;p5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8" name="Shape 2448"/>
        <p:cNvGrpSpPr/>
        <p:nvPr/>
      </p:nvGrpSpPr>
      <p:grpSpPr>
        <a:xfrm>
          <a:off x="0" y="0"/>
          <a:ext cx="0" cy="0"/>
          <a:chOff x="0" y="0"/>
          <a:chExt cx="0" cy="0"/>
        </a:xfrm>
      </p:grpSpPr>
      <p:sp>
        <p:nvSpPr>
          <p:cNvPr id="2449" name="Google Shape;2449;p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0" name="Google Shape;2450;p5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451" name="Google Shape;2451;p5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6" name="Google Shape;30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6" name="Shape 2456"/>
        <p:cNvGrpSpPr/>
        <p:nvPr/>
      </p:nvGrpSpPr>
      <p:grpSpPr>
        <a:xfrm>
          <a:off x="0" y="0"/>
          <a:ext cx="0" cy="0"/>
          <a:chOff x="0" y="0"/>
          <a:chExt cx="0" cy="0"/>
        </a:xfrm>
      </p:grpSpPr>
      <p:sp>
        <p:nvSpPr>
          <p:cNvPr id="2457" name="Google Shape;2457;p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8" name="Google Shape;2458;p5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59" name="Google Shape;2459;p5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4" name="Shape 2464"/>
        <p:cNvGrpSpPr/>
        <p:nvPr/>
      </p:nvGrpSpPr>
      <p:grpSpPr>
        <a:xfrm>
          <a:off x="0" y="0"/>
          <a:ext cx="0" cy="0"/>
          <a:chOff x="0" y="0"/>
          <a:chExt cx="0" cy="0"/>
        </a:xfrm>
      </p:grpSpPr>
      <p:sp>
        <p:nvSpPr>
          <p:cNvPr id="2465" name="Google Shape;2465;p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6" name="Google Shape;2466;p5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467" name="Google Shape;2467;p5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2" name="Shape 2472"/>
        <p:cNvGrpSpPr/>
        <p:nvPr/>
      </p:nvGrpSpPr>
      <p:grpSpPr>
        <a:xfrm>
          <a:off x="0" y="0"/>
          <a:ext cx="0" cy="0"/>
          <a:chOff x="0" y="0"/>
          <a:chExt cx="0" cy="0"/>
        </a:xfrm>
      </p:grpSpPr>
      <p:sp>
        <p:nvSpPr>
          <p:cNvPr id="2473" name="Google Shape;2473;p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4" name="Google Shape;2474;p5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475" name="Google Shape;2475;p5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0" name="Shape 2480"/>
        <p:cNvGrpSpPr/>
        <p:nvPr/>
      </p:nvGrpSpPr>
      <p:grpSpPr>
        <a:xfrm>
          <a:off x="0" y="0"/>
          <a:ext cx="0" cy="0"/>
          <a:chOff x="0" y="0"/>
          <a:chExt cx="0" cy="0"/>
        </a:xfrm>
      </p:grpSpPr>
      <p:sp>
        <p:nvSpPr>
          <p:cNvPr id="2481" name="Google Shape;2481;g3f5274b845_0_11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82" name="Google Shape;2482;g3f5274b845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3" name="Google Shape;2483;g3f5274b845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0" name="Shape 2490"/>
        <p:cNvGrpSpPr/>
        <p:nvPr/>
      </p:nvGrpSpPr>
      <p:grpSpPr>
        <a:xfrm>
          <a:off x="0" y="0"/>
          <a:ext cx="0" cy="0"/>
          <a:chOff x="0" y="0"/>
          <a:chExt cx="0" cy="0"/>
        </a:xfrm>
      </p:grpSpPr>
      <p:sp>
        <p:nvSpPr>
          <p:cNvPr id="2491" name="Google Shape;2491;g3f5274b845_0_14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92" name="Google Shape;2492;g3f5274b845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3" name="Google Shape;2493;g3f5274b845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0" name="Shape 2500"/>
        <p:cNvGrpSpPr/>
        <p:nvPr/>
      </p:nvGrpSpPr>
      <p:grpSpPr>
        <a:xfrm>
          <a:off x="0" y="0"/>
          <a:ext cx="0" cy="0"/>
          <a:chOff x="0" y="0"/>
          <a:chExt cx="0" cy="0"/>
        </a:xfrm>
      </p:grpSpPr>
      <p:sp>
        <p:nvSpPr>
          <p:cNvPr id="2501" name="Google Shape;2501;g3f5274b845_0_149: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502" name="Google Shape;2502;g3f5274b845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3" name="Google Shape;2503;g3f5274b845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2" name="Shape 2512"/>
        <p:cNvGrpSpPr/>
        <p:nvPr/>
      </p:nvGrpSpPr>
      <p:grpSpPr>
        <a:xfrm>
          <a:off x="0" y="0"/>
          <a:ext cx="0" cy="0"/>
          <a:chOff x="0" y="0"/>
          <a:chExt cx="0" cy="0"/>
        </a:xfrm>
      </p:grpSpPr>
      <p:sp>
        <p:nvSpPr>
          <p:cNvPr id="2513" name="Google Shape;2513;g3f5274b845_0_16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514" name="Google Shape;2514;g3f5274b845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5" name="Google Shape;2515;g3f5274b845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6" name="Shape 2526"/>
        <p:cNvGrpSpPr/>
        <p:nvPr/>
      </p:nvGrpSpPr>
      <p:grpSpPr>
        <a:xfrm>
          <a:off x="0" y="0"/>
          <a:ext cx="0" cy="0"/>
          <a:chOff x="0" y="0"/>
          <a:chExt cx="0" cy="0"/>
        </a:xfrm>
      </p:grpSpPr>
      <p:sp>
        <p:nvSpPr>
          <p:cNvPr id="2527" name="Google Shape;2527;p5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8" name="Google Shape;2528;p5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29" name="Google Shape;2529;p5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4" name="Shape 2534"/>
        <p:cNvGrpSpPr/>
        <p:nvPr/>
      </p:nvGrpSpPr>
      <p:grpSpPr>
        <a:xfrm>
          <a:off x="0" y="0"/>
          <a:ext cx="0" cy="0"/>
          <a:chOff x="0" y="0"/>
          <a:chExt cx="0" cy="0"/>
        </a:xfrm>
      </p:grpSpPr>
      <p:sp>
        <p:nvSpPr>
          <p:cNvPr id="2535" name="Google Shape;2535;p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1" name="Shape 2541"/>
        <p:cNvGrpSpPr/>
        <p:nvPr/>
      </p:nvGrpSpPr>
      <p:grpSpPr>
        <a:xfrm>
          <a:off x="0" y="0"/>
          <a:ext cx="0" cy="0"/>
          <a:chOff x="0" y="0"/>
          <a:chExt cx="0" cy="0"/>
        </a:xfrm>
      </p:grpSpPr>
      <p:sp>
        <p:nvSpPr>
          <p:cNvPr id="2542" name="Google Shape;2542;p6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3c1c25f3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3c1c25f3a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8" name="Google Shape;318;g3c1c25f3a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8" name="Shape 2548"/>
        <p:cNvGrpSpPr/>
        <p:nvPr/>
      </p:nvGrpSpPr>
      <p:grpSpPr>
        <a:xfrm>
          <a:off x="0" y="0"/>
          <a:ext cx="0" cy="0"/>
          <a:chOff x="0" y="0"/>
          <a:chExt cx="0" cy="0"/>
        </a:xfrm>
      </p:grpSpPr>
      <p:sp>
        <p:nvSpPr>
          <p:cNvPr id="2549" name="Google Shape;2549;p6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5" name="Shape 2555"/>
        <p:cNvGrpSpPr/>
        <p:nvPr/>
      </p:nvGrpSpPr>
      <p:grpSpPr>
        <a:xfrm>
          <a:off x="0" y="0"/>
          <a:ext cx="0" cy="0"/>
          <a:chOff x="0" y="0"/>
          <a:chExt cx="0" cy="0"/>
        </a:xfrm>
      </p:grpSpPr>
      <p:sp>
        <p:nvSpPr>
          <p:cNvPr id="2556" name="Google Shape;2556;p6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2" name="Shape 2562"/>
        <p:cNvGrpSpPr/>
        <p:nvPr/>
      </p:nvGrpSpPr>
      <p:grpSpPr>
        <a:xfrm>
          <a:off x="0" y="0"/>
          <a:ext cx="0" cy="0"/>
          <a:chOff x="0" y="0"/>
          <a:chExt cx="0" cy="0"/>
        </a:xfrm>
      </p:grpSpPr>
      <p:sp>
        <p:nvSpPr>
          <p:cNvPr id="2563" name="Google Shape;2563;p6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9" name="Shape 2569"/>
        <p:cNvGrpSpPr/>
        <p:nvPr/>
      </p:nvGrpSpPr>
      <p:grpSpPr>
        <a:xfrm>
          <a:off x="0" y="0"/>
          <a:ext cx="0" cy="0"/>
          <a:chOff x="0" y="0"/>
          <a:chExt cx="0" cy="0"/>
        </a:xfrm>
      </p:grpSpPr>
      <p:sp>
        <p:nvSpPr>
          <p:cNvPr id="2570" name="Google Shape;2570;p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6" name="Shape 2576"/>
        <p:cNvGrpSpPr/>
        <p:nvPr/>
      </p:nvGrpSpPr>
      <p:grpSpPr>
        <a:xfrm>
          <a:off x="0" y="0"/>
          <a:ext cx="0" cy="0"/>
          <a:chOff x="0" y="0"/>
          <a:chExt cx="0" cy="0"/>
        </a:xfrm>
      </p:grpSpPr>
      <p:sp>
        <p:nvSpPr>
          <p:cNvPr id="2577" name="Google Shape;2577;p6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3" name="Shape 2583"/>
        <p:cNvGrpSpPr/>
        <p:nvPr/>
      </p:nvGrpSpPr>
      <p:grpSpPr>
        <a:xfrm>
          <a:off x="0" y="0"/>
          <a:ext cx="0" cy="0"/>
          <a:chOff x="0" y="0"/>
          <a:chExt cx="0" cy="0"/>
        </a:xfrm>
      </p:grpSpPr>
      <p:sp>
        <p:nvSpPr>
          <p:cNvPr id="2584" name="Google Shape;2584;p6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0" name="Shape 2590"/>
        <p:cNvGrpSpPr/>
        <p:nvPr/>
      </p:nvGrpSpPr>
      <p:grpSpPr>
        <a:xfrm>
          <a:off x="0" y="0"/>
          <a:ext cx="0" cy="0"/>
          <a:chOff x="0" y="0"/>
          <a:chExt cx="0" cy="0"/>
        </a:xfrm>
      </p:grpSpPr>
      <p:sp>
        <p:nvSpPr>
          <p:cNvPr id="2591" name="Google Shape;2591;p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7" name="Shape 2597"/>
        <p:cNvGrpSpPr/>
        <p:nvPr/>
      </p:nvGrpSpPr>
      <p:grpSpPr>
        <a:xfrm>
          <a:off x="0" y="0"/>
          <a:ext cx="0" cy="0"/>
          <a:chOff x="0" y="0"/>
          <a:chExt cx="0" cy="0"/>
        </a:xfrm>
      </p:grpSpPr>
      <p:sp>
        <p:nvSpPr>
          <p:cNvPr id="2598" name="Google Shape;2598;p6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4" name="Shape 2604"/>
        <p:cNvGrpSpPr/>
        <p:nvPr/>
      </p:nvGrpSpPr>
      <p:grpSpPr>
        <a:xfrm>
          <a:off x="0" y="0"/>
          <a:ext cx="0" cy="0"/>
          <a:chOff x="0" y="0"/>
          <a:chExt cx="0" cy="0"/>
        </a:xfrm>
      </p:grpSpPr>
      <p:sp>
        <p:nvSpPr>
          <p:cNvPr id="2605" name="Google Shape;2605;p6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1" name="Shape 2611"/>
        <p:cNvGrpSpPr/>
        <p:nvPr/>
      </p:nvGrpSpPr>
      <p:grpSpPr>
        <a:xfrm>
          <a:off x="0" y="0"/>
          <a:ext cx="0" cy="0"/>
          <a:chOff x="0" y="0"/>
          <a:chExt cx="0" cy="0"/>
        </a:xfrm>
      </p:grpSpPr>
      <p:sp>
        <p:nvSpPr>
          <p:cNvPr id="2612" name="Google Shape;2612;p6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6" name="Google Shape;32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8" name="Shape 2618"/>
        <p:cNvGrpSpPr/>
        <p:nvPr/>
      </p:nvGrpSpPr>
      <p:grpSpPr>
        <a:xfrm>
          <a:off x="0" y="0"/>
          <a:ext cx="0" cy="0"/>
          <a:chOff x="0" y="0"/>
          <a:chExt cx="0" cy="0"/>
        </a:xfrm>
      </p:grpSpPr>
      <p:sp>
        <p:nvSpPr>
          <p:cNvPr id="2619" name="Google Shape;2619;p6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5" name="Shape 2625"/>
        <p:cNvGrpSpPr/>
        <p:nvPr/>
      </p:nvGrpSpPr>
      <p:grpSpPr>
        <a:xfrm>
          <a:off x="0" y="0"/>
          <a:ext cx="0" cy="0"/>
          <a:chOff x="0" y="0"/>
          <a:chExt cx="0" cy="0"/>
        </a:xfrm>
      </p:grpSpPr>
      <p:sp>
        <p:nvSpPr>
          <p:cNvPr id="2626" name="Google Shape;2626;p6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2" name="Shape 2632"/>
        <p:cNvGrpSpPr/>
        <p:nvPr/>
      </p:nvGrpSpPr>
      <p:grpSpPr>
        <a:xfrm>
          <a:off x="0" y="0"/>
          <a:ext cx="0" cy="0"/>
          <a:chOff x="0" y="0"/>
          <a:chExt cx="0" cy="0"/>
        </a:xfrm>
      </p:grpSpPr>
      <p:sp>
        <p:nvSpPr>
          <p:cNvPr id="2633" name="Google Shape;2633;p6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9" name="Shape 2639"/>
        <p:cNvGrpSpPr/>
        <p:nvPr/>
      </p:nvGrpSpPr>
      <p:grpSpPr>
        <a:xfrm>
          <a:off x="0" y="0"/>
          <a:ext cx="0" cy="0"/>
          <a:chOff x="0" y="0"/>
          <a:chExt cx="0" cy="0"/>
        </a:xfrm>
      </p:grpSpPr>
      <p:sp>
        <p:nvSpPr>
          <p:cNvPr id="2640" name="Google Shape;2640;p6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6" name="Shape 2646"/>
        <p:cNvGrpSpPr/>
        <p:nvPr/>
      </p:nvGrpSpPr>
      <p:grpSpPr>
        <a:xfrm>
          <a:off x="0" y="0"/>
          <a:ext cx="0" cy="0"/>
          <a:chOff x="0" y="0"/>
          <a:chExt cx="0" cy="0"/>
        </a:xfrm>
      </p:grpSpPr>
      <p:sp>
        <p:nvSpPr>
          <p:cNvPr id="2647" name="Google Shape;2647;p6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3" name="Shape 2653"/>
        <p:cNvGrpSpPr/>
        <p:nvPr/>
      </p:nvGrpSpPr>
      <p:grpSpPr>
        <a:xfrm>
          <a:off x="0" y="0"/>
          <a:ext cx="0" cy="0"/>
          <a:chOff x="0" y="0"/>
          <a:chExt cx="0" cy="0"/>
        </a:xfrm>
      </p:grpSpPr>
      <p:sp>
        <p:nvSpPr>
          <p:cNvPr id="2654" name="Google Shape;2654;p6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0" name="Shape 2660"/>
        <p:cNvGrpSpPr/>
        <p:nvPr/>
      </p:nvGrpSpPr>
      <p:grpSpPr>
        <a:xfrm>
          <a:off x="0" y="0"/>
          <a:ext cx="0" cy="0"/>
          <a:chOff x="0" y="0"/>
          <a:chExt cx="0" cy="0"/>
        </a:xfrm>
      </p:grpSpPr>
      <p:sp>
        <p:nvSpPr>
          <p:cNvPr id="2661" name="Google Shape;2661;p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2" name="Google Shape;2662;p6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63" name="Google Shape;2663;p6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8" name="Shape 2668"/>
        <p:cNvGrpSpPr/>
        <p:nvPr/>
      </p:nvGrpSpPr>
      <p:grpSpPr>
        <a:xfrm>
          <a:off x="0" y="0"/>
          <a:ext cx="0" cy="0"/>
          <a:chOff x="0" y="0"/>
          <a:chExt cx="0" cy="0"/>
        </a:xfrm>
      </p:grpSpPr>
      <p:sp>
        <p:nvSpPr>
          <p:cNvPr id="2669" name="Google Shape;2669;p6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5" name="Shape 2675"/>
        <p:cNvGrpSpPr/>
        <p:nvPr/>
      </p:nvGrpSpPr>
      <p:grpSpPr>
        <a:xfrm>
          <a:off x="0" y="0"/>
          <a:ext cx="0" cy="0"/>
          <a:chOff x="0" y="0"/>
          <a:chExt cx="0" cy="0"/>
        </a:xfrm>
      </p:grpSpPr>
      <p:sp>
        <p:nvSpPr>
          <p:cNvPr id="2676" name="Google Shape;2676;p6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2" name="Shape 2682"/>
        <p:cNvGrpSpPr/>
        <p:nvPr/>
      </p:nvGrpSpPr>
      <p:grpSpPr>
        <a:xfrm>
          <a:off x="0" y="0"/>
          <a:ext cx="0" cy="0"/>
          <a:chOff x="0" y="0"/>
          <a:chExt cx="0" cy="0"/>
        </a:xfrm>
      </p:grpSpPr>
      <p:sp>
        <p:nvSpPr>
          <p:cNvPr id="2683" name="Google Shape;2683;p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4" name="Google Shape;2684;p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85" name="Google Shape;2685;p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6" name="Google Shape;66;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34" name="Google Shape;33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0" name="Shape 2690"/>
        <p:cNvGrpSpPr/>
        <p:nvPr/>
      </p:nvGrpSpPr>
      <p:grpSpPr>
        <a:xfrm>
          <a:off x="0" y="0"/>
          <a:ext cx="0" cy="0"/>
          <a:chOff x="0" y="0"/>
          <a:chExt cx="0" cy="0"/>
        </a:xfrm>
      </p:grpSpPr>
      <p:sp>
        <p:nvSpPr>
          <p:cNvPr id="2691" name="Google Shape;2691;p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2" name="Google Shape;2692;p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93" name="Google Shape;2693;p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8" name="Shape 2698"/>
        <p:cNvGrpSpPr/>
        <p:nvPr/>
      </p:nvGrpSpPr>
      <p:grpSpPr>
        <a:xfrm>
          <a:off x="0" y="0"/>
          <a:ext cx="0" cy="0"/>
          <a:chOff x="0" y="0"/>
          <a:chExt cx="0" cy="0"/>
        </a:xfrm>
      </p:grpSpPr>
      <p:sp>
        <p:nvSpPr>
          <p:cNvPr id="2699" name="Google Shape;2699;p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0" name="Google Shape;2700;p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01" name="Google Shape;2701;p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6" name="Shape 2706"/>
        <p:cNvGrpSpPr/>
        <p:nvPr/>
      </p:nvGrpSpPr>
      <p:grpSpPr>
        <a:xfrm>
          <a:off x="0" y="0"/>
          <a:ext cx="0" cy="0"/>
          <a:chOff x="0" y="0"/>
          <a:chExt cx="0" cy="0"/>
        </a:xfrm>
      </p:grpSpPr>
      <p:sp>
        <p:nvSpPr>
          <p:cNvPr id="2707" name="Google Shape;2707;p6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8" name="Google Shape;2708;p6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09" name="Google Shape;2709;p6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4" name="Shape 2714"/>
        <p:cNvGrpSpPr/>
        <p:nvPr/>
      </p:nvGrpSpPr>
      <p:grpSpPr>
        <a:xfrm>
          <a:off x="0" y="0"/>
          <a:ext cx="0" cy="0"/>
          <a:chOff x="0" y="0"/>
          <a:chExt cx="0" cy="0"/>
        </a:xfrm>
      </p:grpSpPr>
      <p:sp>
        <p:nvSpPr>
          <p:cNvPr id="2715" name="Google Shape;2715;p6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1" name="Shape 2721"/>
        <p:cNvGrpSpPr/>
        <p:nvPr/>
      </p:nvGrpSpPr>
      <p:grpSpPr>
        <a:xfrm>
          <a:off x="0" y="0"/>
          <a:ext cx="0" cy="0"/>
          <a:chOff x="0" y="0"/>
          <a:chExt cx="0" cy="0"/>
        </a:xfrm>
      </p:grpSpPr>
      <p:sp>
        <p:nvSpPr>
          <p:cNvPr id="2722" name="Google Shape;2722;p6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8" name="Shape 2728"/>
        <p:cNvGrpSpPr/>
        <p:nvPr/>
      </p:nvGrpSpPr>
      <p:grpSpPr>
        <a:xfrm>
          <a:off x="0" y="0"/>
          <a:ext cx="0" cy="0"/>
          <a:chOff x="0" y="0"/>
          <a:chExt cx="0" cy="0"/>
        </a:xfrm>
      </p:grpSpPr>
      <p:sp>
        <p:nvSpPr>
          <p:cNvPr id="2729" name="Google Shape;2729;p6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5" name="Shape 2735"/>
        <p:cNvGrpSpPr/>
        <p:nvPr/>
      </p:nvGrpSpPr>
      <p:grpSpPr>
        <a:xfrm>
          <a:off x="0" y="0"/>
          <a:ext cx="0" cy="0"/>
          <a:chOff x="0" y="0"/>
          <a:chExt cx="0" cy="0"/>
        </a:xfrm>
      </p:grpSpPr>
      <p:sp>
        <p:nvSpPr>
          <p:cNvPr id="2736" name="Google Shape;2736;p6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2" name="Shape 2742"/>
        <p:cNvGrpSpPr/>
        <p:nvPr/>
      </p:nvGrpSpPr>
      <p:grpSpPr>
        <a:xfrm>
          <a:off x="0" y="0"/>
          <a:ext cx="0" cy="0"/>
          <a:chOff x="0" y="0"/>
          <a:chExt cx="0" cy="0"/>
        </a:xfrm>
      </p:grpSpPr>
      <p:sp>
        <p:nvSpPr>
          <p:cNvPr id="2743" name="Google Shape;2743;g3f00ed65c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4" name="Google Shape;2744;g3f00ed65c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45" name="Google Shape;2745;g3f00ed65c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Calibri"/>
              <a:ea typeface="Calibri"/>
              <a:cs typeface="Calibri"/>
              <a:sym typeface="Calibri"/>
            </a:endParaRPr>
          </a:p>
        </p:txBody>
      </p:sp>
      <p:sp>
        <p:nvSpPr>
          <p:cNvPr id="342" name="Google Shape;342;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50" name="Google Shape;35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
        <p:nvSpPr>
          <p:cNvPr id="358" name="Google Shape;35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66" name="Google Shape;36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76" name="Google Shape;37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89" name="Google Shape;38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9" name="Google Shape;39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1" name="Google Shape;41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9" name="Google Shape;419;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4" name="Google Shape;74;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427" name="Google Shape;427;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5" name="Google Shape;435;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443" name="Google Shape;443;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1" name="Google Shape;451;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3c1c25f3a2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3c1c25f3a2_0_35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200"/>
              <a:buFont typeface="Noto Sans Symbols"/>
              <a:buChar char="➢"/>
            </a:pPr>
            <a:r>
              <a:rPr b="0" i="0" lang="en-US" sz="1200" u="none" cap="none" strike="noStrike">
                <a:solidFill>
                  <a:schemeClr val="dk1"/>
                </a:solidFill>
                <a:latin typeface="Questrial"/>
                <a:ea typeface="Questrial"/>
                <a:cs typeface="Questrial"/>
                <a:sym typeface="Questrial"/>
              </a:rPr>
              <a:t>There are a number of conditions that must be met for us to file a tax return with business income:</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The taxpayer must have less than $</a:t>
            </a:r>
            <a:r>
              <a:rPr lang="en-US">
                <a:latin typeface="Questrial"/>
                <a:ea typeface="Questrial"/>
                <a:cs typeface="Questrial"/>
                <a:sym typeface="Questrial"/>
              </a:rPr>
              <a:t>25</a:t>
            </a:r>
            <a:r>
              <a:rPr b="0" i="0" lang="en-US" sz="1200" u="none" cap="none" strike="noStrike">
                <a:solidFill>
                  <a:schemeClr val="dk1"/>
                </a:solidFill>
                <a:latin typeface="Questrial"/>
                <a:ea typeface="Questrial"/>
                <a:cs typeface="Questrial"/>
                <a:sym typeface="Questrial"/>
              </a:rPr>
              <a:t>,000 of business expenses</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The taxpayer must use the cash method of accounting</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The taxpayer cannot have inventory for sale</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The taxpayer must not want to depreciate any assets</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The taxpayer must report a profit—NO NET LOSS!</a:t>
            </a:r>
            <a:endParaRPr b="0" i="0" sz="1400" u="none" cap="none" strike="noStrike">
              <a:solidFill>
                <a:schemeClr val="dk1"/>
              </a:solidFill>
              <a:latin typeface="Cambria"/>
              <a:ea typeface="Cambria"/>
              <a:cs typeface="Cambria"/>
              <a:sym typeface="Cambria"/>
            </a:endParaRPr>
          </a:p>
          <a:p>
            <a:pPr indent="-285750" lvl="1" marL="742950" marR="0" rtl="0" algn="l">
              <a:spcBef>
                <a:spcPts val="0"/>
              </a:spcBef>
              <a:spcAft>
                <a:spcPts val="0"/>
              </a:spcAft>
              <a:buClr>
                <a:schemeClr val="dk1"/>
              </a:buClr>
              <a:buSzPts val="1200"/>
              <a:buFont typeface="Courier New"/>
              <a:buChar char="o"/>
            </a:pPr>
            <a:r>
              <a:rPr b="0" i="0" lang="en-US" sz="1200" u="none" cap="none" strike="noStrike">
                <a:solidFill>
                  <a:schemeClr val="dk1"/>
                </a:solidFill>
                <a:latin typeface="Questrial"/>
                <a:ea typeface="Questrial"/>
                <a:cs typeface="Questrial"/>
                <a:sym typeface="Questrial"/>
              </a:rPr>
              <a:t>Cannot have any employees</a:t>
            </a:r>
            <a:endParaRPr b="0" i="0" sz="1200" u="none" cap="none" strike="noStrike">
              <a:solidFill>
                <a:schemeClr val="dk1"/>
              </a:solidFill>
              <a:latin typeface="Questrial"/>
              <a:ea typeface="Questrial"/>
              <a:cs typeface="Questrial"/>
              <a:sym typeface="Questrial"/>
            </a:endParaRPr>
          </a:p>
          <a:p>
            <a:pPr indent="-285750" lvl="1" marL="742950" marR="0" rtl="0" algn="l">
              <a:spcBef>
                <a:spcPts val="0"/>
              </a:spcBef>
              <a:spcAft>
                <a:spcPts val="0"/>
              </a:spcAft>
              <a:buClr>
                <a:schemeClr val="dk1"/>
              </a:buClr>
              <a:buSzPts val="1200"/>
              <a:buFont typeface="Questrial"/>
              <a:buChar char="o"/>
            </a:pPr>
            <a:r>
              <a:rPr lang="en-US">
                <a:latin typeface="Questrial"/>
                <a:ea typeface="Questrial"/>
                <a:cs typeface="Questrial"/>
                <a:sym typeface="Questrial"/>
              </a:rPr>
              <a:t>No business use of home</a:t>
            </a:r>
            <a:endParaRPr>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9" name="Google Shape;459;g3c1c25f3a2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3c1c25f3a2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3c1c25f3a2_0_32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66" name="Google Shape;466;g3c1c25f3a2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3c1c25f3a2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3c1c25f3a2_0_37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3" name="Google Shape;473;g3c1c25f3a2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3c1c25f3a2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3c1c25f3a2_0_38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0" name="Google Shape;480;g3c1c25f3a2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c1c25f3a2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3c1c25f3a2_0_38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7" name="Google Shape;487;g3c1c25f3a2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marR="0" rtl="0" algn="l">
              <a:spcBef>
                <a:spcPts val="0"/>
              </a:spcBef>
              <a:spcAft>
                <a:spcPts val="0"/>
              </a:spcAft>
              <a:buClr>
                <a:schemeClr val="dk1"/>
              </a:buClr>
              <a:buSzPts val="1400"/>
              <a:buFont typeface="Noto Sans Symbols"/>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94" name="Google Shape;49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7" name="Google Shape;8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3bbd44699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3bbd44699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54000" lvl="0" marL="342900" marR="0" rtl="0" algn="l">
              <a:spcBef>
                <a:spcPts val="0"/>
              </a:spcBef>
              <a:spcAft>
                <a:spcPts val="0"/>
              </a:spcAft>
              <a:buClr>
                <a:schemeClr val="dk1"/>
              </a:buClr>
              <a:buSzPts val="1400"/>
              <a:buFont typeface="Noto Sans Symbols"/>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2" name="Google Shape;502;g3bbd44699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0" name="Google Shape;51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8" name="Google Shape;51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6" name="Google Shape;526;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34" name="Google Shape;534;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2" name="Google Shape;542;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0" name="Google Shape;550;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8" name="Google Shape;558;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566" name="Google Shape;566;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4" name="Google Shape;574;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6" name="Google Shape;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82" name="Google Shape;582;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0" name="Google Shape;590;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8" name="Google Shape;598;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6" name="Google Shape;606;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4" name="Google Shape;614;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3bbd446990_1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3bbd446990_1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7" name="Google Shape;627;g3bbd446990_1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3bbd446990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3bbd446990_1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9" name="Google Shape;639;g3bbd446990_1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651" name="Google Shape;651;p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678" name="Google Shape;678;p1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93" name="Google Shape;693;p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3c1f852f08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3c1f852f08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9" name="Google Shape;109;g3c1f852f08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01" name="Google Shape;701;p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09" name="Google Shape;709;p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17" name="Google Shape;717;p1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25" name="Google Shape;725;p1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33" name="Google Shape;733;p1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41" name="Google Shape;741;p1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1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49" name="Google Shape;749;p1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757" name="Google Shape;757;p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69" name="Google Shape;769;p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777" name="Google Shape;777;p1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3" name="Google Shape;12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1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85" name="Google Shape;785;p1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Calibri"/>
              <a:ea typeface="Calibri"/>
              <a:cs typeface="Calibri"/>
              <a:sym typeface="Calibri"/>
            </a:endParaRPr>
          </a:p>
        </p:txBody>
      </p:sp>
      <p:sp>
        <p:nvSpPr>
          <p:cNvPr id="793" name="Google Shape;793;p1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9" name="Shape 799"/>
        <p:cNvGrpSpPr/>
        <p:nvPr/>
      </p:nvGrpSpPr>
      <p:grpSpPr>
        <a:xfrm>
          <a:off x="0" y="0"/>
          <a:ext cx="0" cy="0"/>
          <a:chOff x="0" y="0"/>
          <a:chExt cx="0" cy="0"/>
        </a:xfrm>
      </p:grpSpPr>
      <p:sp>
        <p:nvSpPr>
          <p:cNvPr id="800" name="Google Shape;800;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1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02" name="Google Shape;802;p1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1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10" name="Google Shape;810;p1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19" name="Google Shape;819;p1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p1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39" name="Google Shape;839;p1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1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848" name="Google Shape;848;p1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57" name="Google Shape;857;p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66" name="Google Shape;866;p1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3bbd446990_1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3bbd446990_1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 name="Google Shape;136;g3bbd446990_1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75" name="Google Shape;875;p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1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85" name="Google Shape;885;p1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1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93" name="Google Shape;893;p1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01" name="Google Shape;901;p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09" name="Google Shape;909;p2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2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17" name="Google Shape;917;p2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p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2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25" name="Google Shape;925;p2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p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2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33" name="Google Shape;933;p2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Google Shape;940;p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2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42" name="Google Shape;942;p2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7" name="Shape 947"/>
        <p:cNvGrpSpPr/>
        <p:nvPr/>
      </p:nvGrpSpPr>
      <p:grpSpPr>
        <a:xfrm>
          <a:off x="0" y="0"/>
          <a:ext cx="0" cy="0"/>
          <a:chOff x="0" y="0"/>
          <a:chExt cx="0" cy="0"/>
        </a:xfrm>
      </p:grpSpPr>
      <p:sp>
        <p:nvSpPr>
          <p:cNvPr id="948" name="Google Shape;948;p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0" name="Google Shape;950;p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2130428"/>
            <a:ext cx="10363200" cy="14700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Noto Sans Symbols"/>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Google Shape;16;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Google Shape;20;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5" name="Shape 25"/>
        <p:cNvGrpSpPr/>
        <p:nvPr/>
      </p:nvGrpSpPr>
      <p:grpSpPr>
        <a:xfrm>
          <a:off x="0" y="0"/>
          <a:ext cx="0" cy="0"/>
          <a:chOff x="0" y="0"/>
          <a:chExt cx="0" cy="0"/>
        </a:xfrm>
      </p:grpSpPr>
      <p:sp>
        <p:nvSpPr>
          <p:cNvPr id="26" name="Google Shape;26;p5"/>
          <p:cNvSpPr txBox="1"/>
          <p:nvPr>
            <p:ph type="ctrTitle"/>
          </p:nvPr>
        </p:nvSpPr>
        <p:spPr>
          <a:xfrm>
            <a:off x="914400" y="2130428"/>
            <a:ext cx="10363200" cy="1470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7" name="Google Shape;27;p5"/>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28" name="Google Shape;28;p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9" name="Shape 29"/>
        <p:cNvGrpSpPr/>
        <p:nvPr/>
      </p:nvGrpSpPr>
      <p:grpSpPr>
        <a:xfrm>
          <a:off x="0" y="0"/>
          <a:ext cx="0" cy="0"/>
          <a:chOff x="0" y="0"/>
          <a:chExt cx="0" cy="0"/>
        </a:xfrm>
      </p:grpSpPr>
      <p:sp>
        <p:nvSpPr>
          <p:cNvPr id="30" name="Google Shape;30;p6"/>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1" name="Google Shape;31;p6"/>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2" name="Google Shape;32;p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3" name="Shape 33"/>
        <p:cNvGrpSpPr/>
        <p:nvPr/>
      </p:nvGrpSpPr>
      <p:grpSpPr>
        <a:xfrm>
          <a:off x="0" y="0"/>
          <a:ext cx="0" cy="0"/>
          <a:chOff x="0" y="0"/>
          <a:chExt cx="0" cy="0"/>
        </a:xfrm>
      </p:grpSpPr>
      <p:sp>
        <p:nvSpPr>
          <p:cNvPr id="34" name="Google Shape;34;p7"/>
          <p:cNvSpPr txBox="1"/>
          <p:nvPr>
            <p:ph idx="10" type="dt"/>
          </p:nvPr>
        </p:nvSpPr>
        <p:spPr>
          <a:xfrm rot="-5400000">
            <a:off x="10474928" y="1584899"/>
            <a:ext cx="2438400" cy="4878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35" name="Google Shape;35;p7"/>
          <p:cNvSpPr txBox="1"/>
          <p:nvPr>
            <p:ph idx="11" type="ftr"/>
          </p:nvPr>
        </p:nvSpPr>
        <p:spPr>
          <a:xfrm rot="-5400000">
            <a:off x="10510478" y="3987730"/>
            <a:ext cx="2367300" cy="4878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36" name="Google Shape;36;p7"/>
          <p:cNvSpPr/>
          <p:nvPr>
            <p:ph idx="12" type="sldNum"/>
          </p:nvPr>
        </p:nvSpPr>
        <p:spPr>
          <a:xfrm>
            <a:off x="11375717" y="5648960"/>
            <a:ext cx="731400" cy="39630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 name="Shape 37"/>
        <p:cNvGrpSpPr/>
        <p:nvPr/>
      </p:nvGrpSpPr>
      <p:grpSpPr>
        <a:xfrm>
          <a:off x="0" y="0"/>
          <a:ext cx="0" cy="0"/>
          <a:chOff x="0" y="0"/>
          <a:chExt cx="0" cy="0"/>
        </a:xfrm>
      </p:grpSpPr>
      <p:sp>
        <p:nvSpPr>
          <p:cNvPr id="38" name="Google Shape;38;p8"/>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9" name="Google Shape;39;p8"/>
          <p:cNvSpPr txBox="1"/>
          <p:nvPr>
            <p:ph idx="10" type="dt"/>
          </p:nvPr>
        </p:nvSpPr>
        <p:spPr>
          <a:xfrm rot="-5400000">
            <a:off x="10474928" y="1584899"/>
            <a:ext cx="2438400" cy="4878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0" name="Google Shape;40;p8"/>
          <p:cNvSpPr txBox="1"/>
          <p:nvPr>
            <p:ph idx="11" type="ftr"/>
          </p:nvPr>
        </p:nvSpPr>
        <p:spPr>
          <a:xfrm rot="-5400000">
            <a:off x="10510478" y="3987730"/>
            <a:ext cx="2367300" cy="4878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1" name="Google Shape;41;p8"/>
          <p:cNvSpPr/>
          <p:nvPr>
            <p:ph idx="12" type="sldNum"/>
          </p:nvPr>
        </p:nvSpPr>
        <p:spPr>
          <a:xfrm>
            <a:off x="11375717" y="5648960"/>
            <a:ext cx="731400" cy="39630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Google Shape;12;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Questrial"/>
                <a:ea typeface="Questrial"/>
                <a:cs typeface="Questrial"/>
                <a:sym typeface="Questrial"/>
              </a:defRPr>
            </a:lvl1pPr>
            <a:lvl2pPr lvl="1" algn="r">
              <a:buNone/>
              <a:defRPr sz="1300">
                <a:solidFill>
                  <a:schemeClr val="dk1"/>
                </a:solidFill>
                <a:latin typeface="Questrial"/>
                <a:ea typeface="Questrial"/>
                <a:cs typeface="Questrial"/>
                <a:sym typeface="Questrial"/>
              </a:defRPr>
            </a:lvl2pPr>
            <a:lvl3pPr lvl="2" algn="r">
              <a:buNone/>
              <a:defRPr sz="1300">
                <a:solidFill>
                  <a:schemeClr val="dk1"/>
                </a:solidFill>
                <a:latin typeface="Questrial"/>
                <a:ea typeface="Questrial"/>
                <a:cs typeface="Questrial"/>
                <a:sym typeface="Questrial"/>
              </a:defRPr>
            </a:lvl3pPr>
            <a:lvl4pPr lvl="3" algn="r">
              <a:buNone/>
              <a:defRPr sz="1300">
                <a:solidFill>
                  <a:schemeClr val="dk1"/>
                </a:solidFill>
                <a:latin typeface="Questrial"/>
                <a:ea typeface="Questrial"/>
                <a:cs typeface="Questrial"/>
                <a:sym typeface="Questrial"/>
              </a:defRPr>
            </a:lvl4pPr>
            <a:lvl5pPr lvl="4" algn="r">
              <a:buNone/>
              <a:defRPr sz="1300">
                <a:solidFill>
                  <a:schemeClr val="dk1"/>
                </a:solidFill>
                <a:latin typeface="Questrial"/>
                <a:ea typeface="Questrial"/>
                <a:cs typeface="Questrial"/>
                <a:sym typeface="Questrial"/>
              </a:defRPr>
            </a:lvl5pPr>
            <a:lvl6pPr lvl="5" algn="r">
              <a:buNone/>
              <a:defRPr sz="1300">
                <a:solidFill>
                  <a:schemeClr val="dk1"/>
                </a:solidFill>
                <a:latin typeface="Questrial"/>
                <a:ea typeface="Questrial"/>
                <a:cs typeface="Questrial"/>
                <a:sym typeface="Questrial"/>
              </a:defRPr>
            </a:lvl6pPr>
            <a:lvl7pPr lvl="6" algn="r">
              <a:buNone/>
              <a:defRPr sz="1300">
                <a:solidFill>
                  <a:schemeClr val="dk1"/>
                </a:solidFill>
                <a:latin typeface="Questrial"/>
                <a:ea typeface="Questrial"/>
                <a:cs typeface="Questrial"/>
                <a:sym typeface="Questrial"/>
              </a:defRPr>
            </a:lvl7pPr>
            <a:lvl8pPr lvl="7" algn="r">
              <a:buNone/>
              <a:defRPr sz="1300">
                <a:solidFill>
                  <a:schemeClr val="dk1"/>
                </a:solidFill>
                <a:latin typeface="Questrial"/>
                <a:ea typeface="Questrial"/>
                <a:cs typeface="Questrial"/>
                <a:sym typeface="Questrial"/>
              </a:defRPr>
            </a:lvl8pPr>
            <a:lvl9pPr lvl="8"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21" name="Shape 21"/>
        <p:cNvGrpSpPr/>
        <p:nvPr/>
      </p:nvGrpSpPr>
      <p:grpSpPr>
        <a:xfrm>
          <a:off x="0" y="0"/>
          <a:ext cx="0" cy="0"/>
          <a:chOff x="0" y="0"/>
          <a:chExt cx="0" cy="0"/>
        </a:xfrm>
      </p:grpSpPr>
      <p:sp>
        <p:nvSpPr>
          <p:cNvPr id="22" name="Google Shape;22;p4"/>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3" name="Google Shape;23;p4"/>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4" name="Google Shape;24;p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rtl="0" algn="r">
              <a:buNone/>
              <a:defRPr sz="1300">
                <a:solidFill>
                  <a:schemeClr val="dk1"/>
                </a:solidFill>
                <a:latin typeface="Questrial"/>
                <a:ea typeface="Questrial"/>
                <a:cs typeface="Questrial"/>
                <a:sym typeface="Questrial"/>
              </a:defRPr>
            </a:lvl1pPr>
            <a:lvl2pPr lvl="1" rtl="0" algn="r">
              <a:buNone/>
              <a:defRPr sz="1300">
                <a:solidFill>
                  <a:schemeClr val="dk1"/>
                </a:solidFill>
                <a:latin typeface="Questrial"/>
                <a:ea typeface="Questrial"/>
                <a:cs typeface="Questrial"/>
                <a:sym typeface="Questrial"/>
              </a:defRPr>
            </a:lvl2pPr>
            <a:lvl3pPr lvl="2" rtl="0" algn="r">
              <a:buNone/>
              <a:defRPr sz="1300">
                <a:solidFill>
                  <a:schemeClr val="dk1"/>
                </a:solidFill>
                <a:latin typeface="Questrial"/>
                <a:ea typeface="Questrial"/>
                <a:cs typeface="Questrial"/>
                <a:sym typeface="Questrial"/>
              </a:defRPr>
            </a:lvl3pPr>
            <a:lvl4pPr lvl="3" rtl="0" algn="r">
              <a:buNone/>
              <a:defRPr sz="1300">
                <a:solidFill>
                  <a:schemeClr val="dk1"/>
                </a:solidFill>
                <a:latin typeface="Questrial"/>
                <a:ea typeface="Questrial"/>
                <a:cs typeface="Questrial"/>
                <a:sym typeface="Questrial"/>
              </a:defRPr>
            </a:lvl4pPr>
            <a:lvl5pPr lvl="4" rtl="0" algn="r">
              <a:buNone/>
              <a:defRPr sz="1300">
                <a:solidFill>
                  <a:schemeClr val="dk1"/>
                </a:solidFill>
                <a:latin typeface="Questrial"/>
                <a:ea typeface="Questrial"/>
                <a:cs typeface="Questrial"/>
                <a:sym typeface="Questrial"/>
              </a:defRPr>
            </a:lvl5pPr>
            <a:lvl6pPr lvl="5" rtl="0" algn="r">
              <a:buNone/>
              <a:defRPr sz="1300">
                <a:solidFill>
                  <a:schemeClr val="dk1"/>
                </a:solidFill>
                <a:latin typeface="Questrial"/>
                <a:ea typeface="Questrial"/>
                <a:cs typeface="Questrial"/>
                <a:sym typeface="Questrial"/>
              </a:defRPr>
            </a:lvl6pPr>
            <a:lvl7pPr lvl="6" rtl="0" algn="r">
              <a:buNone/>
              <a:defRPr sz="1300">
                <a:solidFill>
                  <a:schemeClr val="dk1"/>
                </a:solidFill>
                <a:latin typeface="Questrial"/>
                <a:ea typeface="Questrial"/>
                <a:cs typeface="Questrial"/>
                <a:sym typeface="Questrial"/>
              </a:defRPr>
            </a:lvl7pPr>
            <a:lvl8pPr lvl="7" rtl="0" algn="r">
              <a:buNone/>
              <a:defRPr sz="1300">
                <a:solidFill>
                  <a:schemeClr val="dk1"/>
                </a:solidFill>
                <a:latin typeface="Questrial"/>
                <a:ea typeface="Questrial"/>
                <a:cs typeface="Questrial"/>
                <a:sym typeface="Questrial"/>
              </a:defRPr>
            </a:lvl8pPr>
            <a:lvl9pPr lvl="8" rtl="0"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3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28.png"/><Relationship Id="rId4" Type="http://schemas.openxmlformats.org/officeDocument/2006/relationships/image" Target="../media/image2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10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0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41.png"/><Relationship Id="rId4" Type="http://schemas.openxmlformats.org/officeDocument/2006/relationships/image" Target="../media/image5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36.png"/><Relationship Id="rId4" Type="http://schemas.openxmlformats.org/officeDocument/2006/relationships/image" Target="../media/image3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3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43.png"/><Relationship Id="rId4" Type="http://schemas.openxmlformats.org/officeDocument/2006/relationships/image" Target="../media/image5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hyperlink" Target="http://satruck.org/donation-value-guide"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40.png"/><Relationship Id="rId4" Type="http://schemas.openxmlformats.org/officeDocument/2006/relationships/image" Target="../media/image11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3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image" Target="../media/image3.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8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7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0.png"/><Relationship Id="rId5" Type="http://schemas.openxmlformats.org/officeDocument/2006/relationships/image" Target="../media/image105.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49.png"/><Relationship Id="rId4" Type="http://schemas.openxmlformats.org/officeDocument/2006/relationships/image" Target="../media/image48.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50.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113.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79.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62.png"/><Relationship Id="rId4" Type="http://schemas.openxmlformats.org/officeDocument/2006/relationships/image" Target="../media/image65.png"/><Relationship Id="rId5" Type="http://schemas.openxmlformats.org/officeDocument/2006/relationships/image" Target="../media/image53.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hyperlink" Target="http://www.healthcare.gov/"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hyperlink" Target="http://www.healthcare.gov/"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7.png"/><Relationship Id="rId6" Type="http://schemas.openxmlformats.org/officeDocument/2006/relationships/image" Target="../media/image58.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image" Target="../media/image59.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image" Target="../media/image83.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1.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 Id="rId3" Type="http://schemas.openxmlformats.org/officeDocument/2006/relationships/image" Target="../media/image5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1.xml"/><Relationship Id="rId3" Type="http://schemas.openxmlformats.org/officeDocument/2006/relationships/image" Target="../media/image115.png"/><Relationship Id="rId4" Type="http://schemas.openxmlformats.org/officeDocument/2006/relationships/image" Target="../media/image116.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2.xml"/><Relationship Id="rId3" Type="http://schemas.openxmlformats.org/officeDocument/2006/relationships/image" Target="../media/image69.png"/><Relationship Id="rId4" Type="http://schemas.openxmlformats.org/officeDocument/2006/relationships/image" Target="../media/image70.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3.xml"/><Relationship Id="rId3" Type="http://schemas.openxmlformats.org/officeDocument/2006/relationships/image" Target="../media/image118.png"/><Relationship Id="rId4" Type="http://schemas.openxmlformats.org/officeDocument/2006/relationships/image" Target="../media/image71.png"/><Relationship Id="rId5" Type="http://schemas.openxmlformats.org/officeDocument/2006/relationships/image" Target="../media/image72.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4.xml"/><Relationship Id="rId3" Type="http://schemas.openxmlformats.org/officeDocument/2006/relationships/image" Target="../media/image73.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5.xml"/><Relationship Id="rId3" Type="http://schemas.openxmlformats.org/officeDocument/2006/relationships/image" Target="../media/image76.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6.xml"/><Relationship Id="rId3" Type="http://schemas.openxmlformats.org/officeDocument/2006/relationships/image" Target="../media/image75.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7.xml"/><Relationship Id="rId3" Type="http://schemas.openxmlformats.org/officeDocument/2006/relationships/image" Target="../media/image3.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9.xml"/><Relationship Id="rId3"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4.xml"/><Relationship Id="rId3" Type="http://schemas.openxmlformats.org/officeDocument/2006/relationships/image" Target="../media/image3.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7.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3.xml"/><Relationship Id="rId3" Type="http://schemas.openxmlformats.org/officeDocument/2006/relationships/image" Target="../media/image114.png"/><Relationship Id="rId4" Type="http://schemas.openxmlformats.org/officeDocument/2006/relationships/image" Target="../media/image84.png"/><Relationship Id="rId5" Type="http://schemas.openxmlformats.org/officeDocument/2006/relationships/image" Target="../media/image112.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4.xml"/><Relationship Id="rId3" Type="http://schemas.openxmlformats.org/officeDocument/2006/relationships/image" Target="../media/image112.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5.xml"/><Relationship Id="rId3" Type="http://schemas.openxmlformats.org/officeDocument/2006/relationships/image" Target="../media/image11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6.xml"/><Relationship Id="rId3" Type="http://schemas.openxmlformats.org/officeDocument/2006/relationships/image" Target="../media/image11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 Id="rId3" Type="http://schemas.openxmlformats.org/officeDocument/2006/relationships/image" Target="../media/image111.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 Id="rId3"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 Id="rId3" Type="http://schemas.openxmlformats.org/officeDocument/2006/relationships/image" Target="../media/image93.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 Id="rId3" Type="http://schemas.openxmlformats.org/officeDocument/2006/relationships/image" Target="../media/image85.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 Id="rId3" Type="http://schemas.openxmlformats.org/officeDocument/2006/relationships/image" Target="../media/image86.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 Id="rId3" Type="http://schemas.openxmlformats.org/officeDocument/2006/relationships/image" Target="../media/image90.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 Id="rId3" Type="http://schemas.openxmlformats.org/officeDocument/2006/relationships/image" Target="../media/image87.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 Id="rId3" Type="http://schemas.openxmlformats.org/officeDocument/2006/relationships/image" Target="../media/image88.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 Id="rId3" Type="http://schemas.openxmlformats.org/officeDocument/2006/relationships/image" Target="../media/image89.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 Id="rId3" Type="http://schemas.openxmlformats.org/officeDocument/2006/relationships/image" Target="../media/image91.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 Id="rId3" Type="http://schemas.openxmlformats.org/officeDocument/2006/relationships/image" Target="../media/image119.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 Id="rId3"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 Id="rId3" Type="http://schemas.openxmlformats.org/officeDocument/2006/relationships/image" Target="../media/image92.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 Id="rId3" Type="http://schemas.openxmlformats.org/officeDocument/2006/relationships/image" Target="../media/image95.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 Id="rId3" Type="http://schemas.openxmlformats.org/officeDocument/2006/relationships/image" Target="../media/image99.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 Id="rId3" Type="http://schemas.openxmlformats.org/officeDocument/2006/relationships/image" Target="../media/image97.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 Id="rId3" Type="http://schemas.openxmlformats.org/officeDocument/2006/relationships/image" Target="../media/image96.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 Id="rId3" Type="http://schemas.openxmlformats.org/officeDocument/2006/relationships/image" Target="../media/image104.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 Id="rId3" Type="http://schemas.openxmlformats.org/officeDocument/2006/relationships/image" Target="../media/image98.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101.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 Id="rId3" Type="http://schemas.openxmlformats.org/officeDocument/2006/relationships/image" Target="../media/image108.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 Id="rId3"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 Id="rId3" Type="http://schemas.openxmlformats.org/officeDocument/2006/relationships/image" Target="../media/image102.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 Id="rId3" Type="http://schemas.openxmlformats.org/officeDocument/2006/relationships/image" Target="../media/image103.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 Id="rId3" Type="http://schemas.openxmlformats.org/officeDocument/2006/relationships/image" Target="../media/image107.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 Id="rId3" Type="http://schemas.openxmlformats.org/officeDocument/2006/relationships/image" Target="../media/image106.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 Id="rId3" Type="http://schemas.openxmlformats.org/officeDocument/2006/relationships/hyperlink" Target="http://www.impactamerica.com/taxprep" TargetMode="Externa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7.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2.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0.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7.png"/><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22.png"/><Relationship Id="rId4" Type="http://schemas.openxmlformats.org/officeDocument/2006/relationships/image" Target="../media/image39.png"/><Relationship Id="rId5" Type="http://schemas.openxmlformats.org/officeDocument/2006/relationships/image" Target="../media/image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pic>
        <p:nvPicPr>
          <p:cNvPr descr="Impact-logo_SaveFirst-green.eps" id="47" name="Google Shape;47;p9"/>
          <p:cNvPicPr preferRelativeResize="0"/>
          <p:nvPr/>
        </p:nvPicPr>
        <p:blipFill rotWithShape="1">
          <a:blip r:embed="rId3">
            <a:alphaModFix/>
          </a:blip>
          <a:srcRect b="34976" l="19561" r="20646" t="31742"/>
          <a:stretch/>
        </p:blipFill>
        <p:spPr>
          <a:xfrm>
            <a:off x="1440089" y="352692"/>
            <a:ext cx="9264733" cy="4243519"/>
          </a:xfrm>
          <a:prstGeom prst="rect">
            <a:avLst/>
          </a:prstGeom>
          <a:noFill/>
          <a:ln>
            <a:noFill/>
          </a:ln>
        </p:spPr>
      </p:pic>
      <p:sp>
        <p:nvSpPr>
          <p:cNvPr id="48" name="Google Shape;48;p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9" name="Google Shape;49;p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0" name="Google Shape;50;p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1" name="Google Shape;51;p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2" name="Google Shape;52;p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3" name="Google Shape;53;p9"/>
          <p:cNvSpPr txBox="1"/>
          <p:nvPr/>
        </p:nvSpPr>
        <p:spPr>
          <a:xfrm>
            <a:off x="593558" y="4764237"/>
            <a:ext cx="11004884" cy="1588087"/>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Advanced</a:t>
            </a:r>
            <a:r>
              <a:rPr b="1" lang="en-US" sz="5400" u="none">
                <a:solidFill>
                  <a:schemeClr val="dk2"/>
                </a:solidFill>
                <a:latin typeface="Questrial"/>
                <a:ea typeface="Questrial"/>
                <a:cs typeface="Questrial"/>
                <a:sym typeface="Questrial"/>
              </a:rPr>
              <a:t> Training</a:t>
            </a:r>
            <a:endParaRPr/>
          </a:p>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A Session</a:t>
            </a:r>
            <a:endParaRPr/>
          </a:p>
        </p:txBody>
      </p:sp>
      <p:sp>
        <p:nvSpPr>
          <p:cNvPr id="54" name="Google Shape;54;p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endParaRPr/>
          </a:p>
        </p:txBody>
      </p:sp>
      <p:pic>
        <p:nvPicPr>
          <p:cNvPr id="150" name="Google Shape;150;p18"/>
          <p:cNvPicPr preferRelativeResize="0"/>
          <p:nvPr/>
        </p:nvPicPr>
        <p:blipFill rotWithShape="1">
          <a:blip r:embed="rId3">
            <a:alphaModFix/>
          </a:blip>
          <a:srcRect b="0" l="0" r="0" t="0"/>
          <a:stretch/>
        </p:blipFill>
        <p:spPr>
          <a:xfrm>
            <a:off x="0" y="1832098"/>
            <a:ext cx="9131400" cy="3962400"/>
          </a:xfrm>
          <a:prstGeom prst="rect">
            <a:avLst/>
          </a:prstGeom>
          <a:noFill/>
          <a:ln>
            <a:noFill/>
          </a:ln>
          <a:effectLst>
            <a:outerShdw blurRad="190500" rotWithShape="0" algn="tl">
              <a:srgbClr val="000000">
                <a:alpha val="69803"/>
              </a:srgbClr>
            </a:outerShdw>
          </a:effectLst>
        </p:spPr>
      </p:pic>
      <p:pic>
        <p:nvPicPr>
          <p:cNvPr id="151" name="Google Shape;151;p18"/>
          <p:cNvPicPr preferRelativeResize="0"/>
          <p:nvPr/>
        </p:nvPicPr>
        <p:blipFill rotWithShape="1">
          <a:blip r:embed="rId4">
            <a:alphaModFix/>
          </a:blip>
          <a:srcRect b="0" l="0" r="0" t="0"/>
          <a:stretch/>
        </p:blipFill>
        <p:spPr>
          <a:xfrm>
            <a:off x="4265955" y="2683832"/>
            <a:ext cx="1654200" cy="5781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52" name="Google Shape;152;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53" name="Google Shape;153;p18"/>
          <p:cNvSpPr txBox="1"/>
          <p:nvPr/>
        </p:nvSpPr>
        <p:spPr>
          <a:xfrm>
            <a:off x="9131400" y="25508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800"/>
              </a:spcBef>
              <a:spcAft>
                <a:spcPts val="0"/>
              </a:spcAft>
              <a:buNone/>
            </a:pPr>
            <a:r>
              <a:rPr lang="en-US" sz="3000">
                <a:solidFill>
                  <a:schemeClr val="dk1"/>
                </a:solidFill>
                <a:latin typeface="Questrial"/>
                <a:ea typeface="Questrial"/>
                <a:cs typeface="Questrial"/>
                <a:sym typeface="Questrial"/>
              </a:rPr>
              <a:t>Just because a taxpayer receives a 1099-G with an amount in box 2, </a:t>
            </a:r>
            <a:r>
              <a:rPr b="1" i="1" lang="en-US" sz="3000">
                <a:solidFill>
                  <a:schemeClr val="dk1"/>
                </a:solidFill>
                <a:latin typeface="Questrial"/>
                <a:ea typeface="Questrial"/>
                <a:cs typeface="Questrial"/>
                <a:sym typeface="Questrial"/>
              </a:rPr>
              <a:t>does not</a:t>
            </a:r>
            <a:r>
              <a:rPr lang="en-US" sz="3000">
                <a:solidFill>
                  <a:schemeClr val="dk1"/>
                </a:solidFill>
                <a:latin typeface="Questrial"/>
                <a:ea typeface="Questrial"/>
                <a:cs typeface="Questrial"/>
                <a:sym typeface="Questrial"/>
              </a:rPr>
              <a:t> mean they have to report it as taxable! All three tests must be met</a:t>
            </a:r>
            <a:endParaRPr sz="3000">
              <a:solidFill>
                <a:schemeClr val="dk1"/>
              </a:solidFill>
              <a:latin typeface="Questrial"/>
              <a:ea typeface="Questrial"/>
              <a:cs typeface="Questrial"/>
              <a:sym typeface="Questrial"/>
            </a:endParaRPr>
          </a:p>
        </p:txBody>
      </p:sp>
      <p:sp>
        <p:nvSpPr>
          <p:cNvPr id="154" name="Google Shape;154;p18"/>
          <p:cNvSpPr/>
          <p:nvPr/>
        </p:nvSpPr>
        <p:spPr>
          <a:xfrm>
            <a:off x="6563675" y="2428250"/>
            <a:ext cx="515100" cy="525000"/>
          </a:xfrm>
          <a:prstGeom prst="rect">
            <a:avLst/>
          </a:prstGeom>
          <a:solidFill>
            <a:srgbClr val="FFFFFF"/>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Google Shape;960;p108"/>
          <p:cNvSpPr txBox="1"/>
          <p:nvPr>
            <p:ph type="title"/>
          </p:nvPr>
        </p:nvSpPr>
        <p:spPr>
          <a:xfrm>
            <a:off x="609600" y="686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Income</a:t>
            </a:r>
            <a:endParaRPr b="1" i="0" sz="4800" u="none" cap="none" strike="noStrike">
              <a:solidFill>
                <a:schemeClr val="dk2"/>
              </a:solidFill>
              <a:latin typeface="Questrial"/>
              <a:ea typeface="Questrial"/>
              <a:cs typeface="Questrial"/>
              <a:sym typeface="Questrial"/>
            </a:endParaRPr>
          </a:p>
        </p:txBody>
      </p:sp>
      <p:sp>
        <p:nvSpPr>
          <p:cNvPr id="961" name="Google Shape;961;p108"/>
          <p:cNvSpPr txBox="1"/>
          <p:nvPr>
            <p:ph idx="1" type="body"/>
          </p:nvPr>
        </p:nvSpPr>
        <p:spPr>
          <a:xfrm>
            <a:off x="344675" y="1568200"/>
            <a:ext cx="5821500" cy="45261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lang="en-US" sz="3600"/>
              <a:t>On page D-37, you will find the distribution codes. </a:t>
            </a:r>
            <a:endParaRPr sz="3600"/>
          </a:p>
          <a:p>
            <a:pPr indent="-317500" lvl="0" marL="342900" marR="0" rtl="0" algn="l">
              <a:spcBef>
                <a:spcPts val="0"/>
              </a:spcBef>
              <a:spcAft>
                <a:spcPts val="0"/>
              </a:spcAft>
              <a:buClr>
                <a:schemeClr val="dk1"/>
              </a:buClr>
              <a:buSzPts val="3600"/>
              <a:buFont typeface="Noto Sans Symbols"/>
              <a:buChar char="➢"/>
            </a:pPr>
            <a:r>
              <a:rPr lang="en-US" sz="3600"/>
              <a:t>You don’t need to memorize what everything means!</a:t>
            </a:r>
            <a:endParaRPr sz="3600"/>
          </a:p>
          <a:p>
            <a:pPr indent="-317500" lvl="0" marL="342900" marR="0" rtl="0" algn="l">
              <a:spcBef>
                <a:spcPts val="0"/>
              </a:spcBef>
              <a:spcAft>
                <a:spcPts val="0"/>
              </a:spcAft>
              <a:buClr>
                <a:schemeClr val="dk1"/>
              </a:buClr>
              <a:buSzPts val="3600"/>
              <a:buFont typeface="Noto Sans Symbols"/>
              <a:buChar char="➢"/>
            </a:pPr>
            <a:r>
              <a:rPr lang="en-US" sz="3600"/>
              <a:t>Use your resources!</a:t>
            </a:r>
            <a:endParaRPr sz="3600"/>
          </a:p>
        </p:txBody>
      </p:sp>
      <p:sp>
        <p:nvSpPr>
          <p:cNvPr id="962" name="Google Shape;962;p1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963" name="Google Shape;963;p108"/>
          <p:cNvPicPr preferRelativeResize="0"/>
          <p:nvPr/>
        </p:nvPicPr>
        <p:blipFill>
          <a:blip r:embed="rId3">
            <a:alphaModFix/>
          </a:blip>
          <a:stretch>
            <a:fillRect/>
          </a:stretch>
        </p:blipFill>
        <p:spPr>
          <a:xfrm>
            <a:off x="5993950" y="1059475"/>
            <a:ext cx="5943600" cy="5543550"/>
          </a:xfrm>
          <a:prstGeom prst="rect">
            <a:avLst/>
          </a:prstGeom>
          <a:noFill/>
          <a:ln>
            <a:noFill/>
          </a:ln>
          <a:effectLst>
            <a:outerShdw blurRad="190500" rotWithShape="0" algn="tl">
              <a:srgbClr val="000000">
                <a:alpha val="698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Income</a:t>
            </a:r>
            <a:endParaRPr/>
          </a:p>
        </p:txBody>
      </p:sp>
      <p:sp>
        <p:nvSpPr>
          <p:cNvPr id="970" name="Google Shape;970;p109"/>
          <p:cNvSpPr txBox="1"/>
          <p:nvPr>
            <p:ph idx="1" type="body"/>
          </p:nvPr>
        </p:nvSpPr>
        <p:spPr>
          <a:xfrm>
            <a:off x="520050" y="1417653"/>
            <a:ext cx="11582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Retirement </a:t>
            </a:r>
            <a:r>
              <a:rPr lang="en-US"/>
              <a:t>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Federal Section → Income→ IRA/Pension Distribution → Add or Edit a 1099-R</a:t>
            </a:r>
            <a:endParaRPr b="0" i="0" sz="3600" u="none" cap="none" strike="noStrike">
              <a:solidFill>
                <a:schemeClr val="dk1"/>
              </a:solidFill>
              <a:latin typeface="Questrial"/>
              <a:ea typeface="Questrial"/>
              <a:cs typeface="Questrial"/>
              <a:sym typeface="Questrial"/>
            </a:endParaRPr>
          </a:p>
        </p:txBody>
      </p:sp>
      <p:sp>
        <p:nvSpPr>
          <p:cNvPr id="971" name="Google Shape;971;p1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pic>
        <p:nvPicPr>
          <p:cNvPr descr="Impact-logo_SaveFirst-green.eps" id="977" name="Google Shape;977;p11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978" name="Google Shape;978;p11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79" name="Google Shape;979;p11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80" name="Google Shape;980;p11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81" name="Google Shape;981;p11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982" name="Google Shape;982;p11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983" name="Google Shape;983;p110"/>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Adjustments to Income</a:t>
            </a:r>
            <a:endParaRPr/>
          </a:p>
        </p:txBody>
      </p:sp>
      <p:sp>
        <p:nvSpPr>
          <p:cNvPr id="984" name="Google Shape;984;p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11"/>
          <p:cNvSpPr txBox="1"/>
          <p:nvPr>
            <p:ph type="title"/>
          </p:nvPr>
        </p:nvSpPr>
        <p:spPr>
          <a:xfrm>
            <a:off x="609600" y="984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Adjustments to Income</a:t>
            </a:r>
            <a:endParaRPr b="1" i="0" sz="4800" u="none" cap="none" strike="noStrike">
              <a:solidFill>
                <a:schemeClr val="dk2"/>
              </a:solidFill>
              <a:latin typeface="Questrial"/>
              <a:ea typeface="Questrial"/>
              <a:cs typeface="Questrial"/>
              <a:sym typeface="Questrial"/>
            </a:endParaRPr>
          </a:p>
        </p:txBody>
      </p:sp>
      <p:sp>
        <p:nvSpPr>
          <p:cNvPr id="991" name="Google Shape;991;p111"/>
          <p:cNvSpPr txBox="1"/>
          <p:nvPr>
            <p:ph idx="1" type="body"/>
          </p:nvPr>
        </p:nvSpPr>
        <p:spPr>
          <a:xfrm>
            <a:off x="609600" y="13377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992" name="Google Shape;992;p1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93" name="Google Shape;993;p111"/>
          <p:cNvSpPr txBox="1"/>
          <p:nvPr/>
        </p:nvSpPr>
        <p:spPr>
          <a:xfrm>
            <a:off x="938125" y="4757825"/>
            <a:ext cx="10579800" cy="1575300"/>
          </a:xfrm>
          <a:prstGeom prst="rect">
            <a:avLst/>
          </a:prstGeom>
          <a:solidFill>
            <a:schemeClr val="dk1"/>
          </a:solidFill>
          <a:ln>
            <a:noFill/>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Reminder: You don’t need to remember which expenses are adjustments, itemized deductions, or credits. You just need to use your resources!</a:t>
            </a:r>
            <a:endParaRPr/>
          </a:p>
          <a:p>
            <a:pPr indent="0" lvl="0" marL="0" marR="0" rtl="0" algn="ctr">
              <a:spcBef>
                <a:spcPts val="0"/>
              </a:spcBef>
              <a:spcAft>
                <a:spcPts val="0"/>
              </a:spcAft>
              <a:buNone/>
            </a:pPr>
            <a:r>
              <a:t/>
            </a:r>
            <a:endParaRPr/>
          </a:p>
        </p:txBody>
      </p:sp>
      <p:pic>
        <p:nvPicPr>
          <p:cNvPr id="994" name="Google Shape;994;p111"/>
          <p:cNvPicPr preferRelativeResize="0"/>
          <p:nvPr/>
        </p:nvPicPr>
        <p:blipFill>
          <a:blip r:embed="rId3">
            <a:alphaModFix/>
          </a:blip>
          <a:stretch>
            <a:fillRect/>
          </a:stretch>
        </p:blipFill>
        <p:spPr>
          <a:xfrm>
            <a:off x="811900" y="2480200"/>
            <a:ext cx="10832248" cy="20688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sp>
        <p:nvSpPr>
          <p:cNvPr id="1000" name="Google Shape;1000;p112"/>
          <p:cNvSpPr txBox="1"/>
          <p:nvPr>
            <p:ph type="title"/>
          </p:nvPr>
        </p:nvSpPr>
        <p:spPr>
          <a:xfrm>
            <a:off x="609600" y="-1042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Adjustments to Income</a:t>
            </a:r>
            <a:endParaRPr b="1" i="0" sz="4800" u="none" cap="none" strike="noStrike">
              <a:solidFill>
                <a:schemeClr val="dk2"/>
              </a:solidFill>
              <a:latin typeface="Questrial"/>
              <a:ea typeface="Questrial"/>
              <a:cs typeface="Questrial"/>
              <a:sym typeface="Questrial"/>
            </a:endParaRPr>
          </a:p>
        </p:txBody>
      </p:sp>
      <p:sp>
        <p:nvSpPr>
          <p:cNvPr id="1001" name="Google Shape;1001;p112"/>
          <p:cNvSpPr txBox="1"/>
          <p:nvPr>
            <p:ph idx="1" type="body"/>
          </p:nvPr>
        </p:nvSpPr>
        <p:spPr>
          <a:xfrm>
            <a:off x="349100" y="818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b="0" i="0" sz="3600" u="none" cap="none" strike="noStrike">
              <a:solidFill>
                <a:schemeClr val="dk1"/>
              </a:solidFill>
              <a:latin typeface="Questrial"/>
              <a:ea typeface="Questrial"/>
              <a:cs typeface="Questrial"/>
              <a:sym typeface="Questrial"/>
            </a:endParaRPr>
          </a:p>
        </p:txBody>
      </p:sp>
      <p:sp>
        <p:nvSpPr>
          <p:cNvPr id="1002" name="Google Shape;1002;p1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03" name="Google Shape;1003;p112"/>
          <p:cNvPicPr preferRelativeResize="0"/>
          <p:nvPr/>
        </p:nvPicPr>
        <p:blipFill>
          <a:blip r:embed="rId3">
            <a:alphaModFix/>
          </a:blip>
          <a:stretch>
            <a:fillRect/>
          </a:stretch>
        </p:blipFill>
        <p:spPr>
          <a:xfrm>
            <a:off x="1067588" y="1608924"/>
            <a:ext cx="10254311" cy="47242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8" name="Shape 1008"/>
        <p:cNvGrpSpPr/>
        <p:nvPr/>
      </p:nvGrpSpPr>
      <p:grpSpPr>
        <a:xfrm>
          <a:off x="0" y="0"/>
          <a:ext cx="0" cy="0"/>
          <a:chOff x="0" y="0"/>
          <a:chExt cx="0" cy="0"/>
        </a:xfrm>
      </p:grpSpPr>
      <p:pic>
        <p:nvPicPr>
          <p:cNvPr descr="Screen Shot 2014-09-05 at 12.03.11 PM.png" id="1009" name="Google Shape;1009;p113"/>
          <p:cNvPicPr preferRelativeResize="0"/>
          <p:nvPr/>
        </p:nvPicPr>
        <p:blipFill rotWithShape="1">
          <a:blip r:embed="rId3">
            <a:alphaModFix/>
          </a:blip>
          <a:srcRect b="0" l="0" r="0" t="0"/>
          <a:stretch/>
        </p:blipFill>
        <p:spPr>
          <a:xfrm>
            <a:off x="1036075" y="3929752"/>
            <a:ext cx="1752600" cy="963613"/>
          </a:xfrm>
          <a:prstGeom prst="rect">
            <a:avLst/>
          </a:prstGeom>
          <a:noFill/>
          <a:ln>
            <a:noFill/>
          </a:ln>
        </p:spPr>
      </p:pic>
      <p:pic>
        <p:nvPicPr>
          <p:cNvPr descr="Screen Shot 2014-09-05 at 12.03.11 PM.png" id="1010" name="Google Shape;1010;p113"/>
          <p:cNvPicPr preferRelativeResize="0"/>
          <p:nvPr/>
        </p:nvPicPr>
        <p:blipFill rotWithShape="1">
          <a:blip r:embed="rId3">
            <a:alphaModFix/>
          </a:blip>
          <a:srcRect b="0" l="0" r="0" t="0"/>
          <a:stretch/>
        </p:blipFill>
        <p:spPr>
          <a:xfrm>
            <a:off x="1025328" y="3537517"/>
            <a:ext cx="1752600" cy="963613"/>
          </a:xfrm>
          <a:prstGeom prst="rect">
            <a:avLst/>
          </a:prstGeom>
          <a:noFill/>
          <a:ln>
            <a:noFill/>
          </a:ln>
        </p:spPr>
      </p:pic>
      <p:pic>
        <p:nvPicPr>
          <p:cNvPr descr="Screen Shot 2014-09-05 at 12.03.11 PM.png" id="1011" name="Google Shape;1011;p113"/>
          <p:cNvPicPr preferRelativeResize="0"/>
          <p:nvPr/>
        </p:nvPicPr>
        <p:blipFill rotWithShape="1">
          <a:blip r:embed="rId3">
            <a:alphaModFix/>
          </a:blip>
          <a:srcRect b="0" l="0" r="0" t="0"/>
          <a:stretch/>
        </p:blipFill>
        <p:spPr>
          <a:xfrm>
            <a:off x="1036075" y="3937436"/>
            <a:ext cx="1752600" cy="963600"/>
          </a:xfrm>
          <a:prstGeom prst="rect">
            <a:avLst/>
          </a:prstGeom>
          <a:noFill/>
          <a:ln>
            <a:noFill/>
          </a:ln>
        </p:spPr>
      </p:pic>
      <p:pic>
        <p:nvPicPr>
          <p:cNvPr descr="Screen Shot 2014-09-05 at 12.03.11 PM.png" id="1012" name="Google Shape;1012;p113"/>
          <p:cNvPicPr preferRelativeResize="0"/>
          <p:nvPr/>
        </p:nvPicPr>
        <p:blipFill rotWithShape="1">
          <a:blip r:embed="rId3">
            <a:alphaModFix/>
          </a:blip>
          <a:srcRect b="0" l="0" r="0" t="0"/>
          <a:stretch/>
        </p:blipFill>
        <p:spPr>
          <a:xfrm>
            <a:off x="1130341" y="2723900"/>
            <a:ext cx="1752600" cy="963613"/>
          </a:xfrm>
          <a:prstGeom prst="rect">
            <a:avLst/>
          </a:prstGeom>
          <a:noFill/>
          <a:ln>
            <a:noFill/>
          </a:ln>
        </p:spPr>
      </p:pic>
      <p:sp>
        <p:nvSpPr>
          <p:cNvPr id="1013" name="Google Shape;1013;p113"/>
          <p:cNvSpPr txBox="1"/>
          <p:nvPr/>
        </p:nvSpPr>
        <p:spPr>
          <a:xfrm>
            <a:off x="571000" y="1084322"/>
            <a:ext cx="3773400" cy="1578900"/>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Total Income</a:t>
            </a:r>
            <a:endParaRPr/>
          </a:p>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(Earned + Unearned)</a:t>
            </a:r>
            <a:endParaRPr/>
          </a:p>
        </p:txBody>
      </p:sp>
      <p:sp>
        <p:nvSpPr>
          <p:cNvPr id="1014" name="Google Shape;1014;p113"/>
          <p:cNvSpPr/>
          <p:nvPr/>
        </p:nvSpPr>
        <p:spPr>
          <a:xfrm>
            <a:off x="3137073" y="3622342"/>
            <a:ext cx="1719904" cy="751976"/>
          </a:xfrm>
          <a:prstGeom prst="mathMinus">
            <a:avLst>
              <a:gd fmla="val 23520" name="adj1"/>
            </a:avLst>
          </a:prstGeom>
          <a:solidFill>
            <a:schemeClr val="accent4"/>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pic>
        <p:nvPicPr>
          <p:cNvPr descr="Screen Shot 2014-09-05 at 12.03.11 PM.png" id="1015" name="Google Shape;1015;p113"/>
          <p:cNvPicPr preferRelativeResize="0"/>
          <p:nvPr/>
        </p:nvPicPr>
        <p:blipFill rotWithShape="1">
          <a:blip r:embed="rId3">
            <a:alphaModFix/>
          </a:blip>
          <a:srcRect b="0" l="0" r="0" t="0"/>
          <a:stretch/>
        </p:blipFill>
        <p:spPr>
          <a:xfrm>
            <a:off x="1130341" y="3062013"/>
            <a:ext cx="1752600" cy="963600"/>
          </a:xfrm>
          <a:prstGeom prst="rect">
            <a:avLst/>
          </a:prstGeom>
          <a:noFill/>
          <a:ln>
            <a:noFill/>
          </a:ln>
        </p:spPr>
      </p:pic>
      <p:pic>
        <p:nvPicPr>
          <p:cNvPr descr="Screen Shot 2014-09-05 at 12.03.11 PM.png" id="1016" name="Google Shape;1016;p113"/>
          <p:cNvPicPr preferRelativeResize="0"/>
          <p:nvPr/>
        </p:nvPicPr>
        <p:blipFill rotWithShape="1">
          <a:blip r:embed="rId3">
            <a:alphaModFix/>
          </a:blip>
          <a:srcRect b="0" l="0" r="0" t="0"/>
          <a:stretch/>
        </p:blipFill>
        <p:spPr>
          <a:xfrm>
            <a:off x="5216122" y="3937430"/>
            <a:ext cx="1752600" cy="963613"/>
          </a:xfrm>
          <a:prstGeom prst="rect">
            <a:avLst/>
          </a:prstGeom>
          <a:noFill/>
          <a:ln>
            <a:noFill/>
          </a:ln>
        </p:spPr>
      </p:pic>
      <p:pic>
        <p:nvPicPr>
          <p:cNvPr descr="Screen Shot 2014-09-05 at 12.03.11 PM.png" id="1017" name="Google Shape;1017;p113"/>
          <p:cNvPicPr preferRelativeResize="0"/>
          <p:nvPr/>
        </p:nvPicPr>
        <p:blipFill rotWithShape="1">
          <a:blip r:embed="rId3">
            <a:alphaModFix/>
          </a:blip>
          <a:srcRect b="0" l="0" r="0" t="0"/>
          <a:stretch/>
        </p:blipFill>
        <p:spPr>
          <a:xfrm>
            <a:off x="5205375" y="3545195"/>
            <a:ext cx="1752600" cy="963613"/>
          </a:xfrm>
          <a:prstGeom prst="rect">
            <a:avLst/>
          </a:prstGeom>
          <a:noFill/>
          <a:ln>
            <a:noFill/>
          </a:ln>
        </p:spPr>
      </p:pic>
      <p:sp>
        <p:nvSpPr>
          <p:cNvPr id="1018" name="Google Shape;1018;p113"/>
          <p:cNvSpPr txBox="1"/>
          <p:nvPr/>
        </p:nvSpPr>
        <p:spPr>
          <a:xfrm>
            <a:off x="4929275" y="5293275"/>
            <a:ext cx="2529900" cy="584700"/>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Adjustments</a:t>
            </a:r>
            <a:endParaRPr b="1" sz="3200">
              <a:solidFill>
                <a:schemeClr val="lt1"/>
              </a:solidFill>
              <a:latin typeface="Questrial"/>
              <a:ea typeface="Questrial"/>
              <a:cs typeface="Questrial"/>
              <a:sym typeface="Questrial"/>
            </a:endParaRPr>
          </a:p>
        </p:txBody>
      </p:sp>
      <p:sp>
        <p:nvSpPr>
          <p:cNvPr id="1019" name="Google Shape;1019;p113"/>
          <p:cNvSpPr/>
          <p:nvPr/>
        </p:nvSpPr>
        <p:spPr>
          <a:xfrm>
            <a:off x="7327867" y="3615880"/>
            <a:ext cx="1719904" cy="758438"/>
          </a:xfrm>
          <a:prstGeom prst="mathEqual">
            <a:avLst>
              <a:gd fmla="val 23520" name="adj1"/>
              <a:gd fmla="val 11760" name="adj2"/>
            </a:avLst>
          </a:prstGeom>
          <a:solidFill>
            <a:schemeClr val="accent4"/>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Questrial"/>
              <a:ea typeface="Questrial"/>
              <a:cs typeface="Questrial"/>
              <a:sym typeface="Questrial"/>
            </a:endParaRPr>
          </a:p>
        </p:txBody>
      </p:sp>
      <p:pic>
        <p:nvPicPr>
          <p:cNvPr descr="Screen Shot 2014-09-05 at 12.03.11 PM.png" id="1020" name="Google Shape;1020;p113"/>
          <p:cNvPicPr preferRelativeResize="0"/>
          <p:nvPr/>
        </p:nvPicPr>
        <p:blipFill rotWithShape="1">
          <a:blip r:embed="rId3">
            <a:alphaModFix/>
          </a:blip>
          <a:srcRect b="0" l="0" r="0" t="0"/>
          <a:stretch/>
        </p:blipFill>
        <p:spPr>
          <a:xfrm>
            <a:off x="9437016" y="3920724"/>
            <a:ext cx="1752600" cy="963613"/>
          </a:xfrm>
          <a:prstGeom prst="rect">
            <a:avLst/>
          </a:prstGeom>
          <a:noFill/>
          <a:ln>
            <a:noFill/>
          </a:ln>
        </p:spPr>
      </p:pic>
      <p:pic>
        <p:nvPicPr>
          <p:cNvPr descr="Screen Shot 2014-09-05 at 12.03.11 PM.png" id="1021" name="Google Shape;1021;p113"/>
          <p:cNvPicPr preferRelativeResize="0"/>
          <p:nvPr/>
        </p:nvPicPr>
        <p:blipFill rotWithShape="1">
          <a:blip r:embed="rId3">
            <a:alphaModFix/>
          </a:blip>
          <a:srcRect b="0" l="0" r="0" t="0"/>
          <a:stretch/>
        </p:blipFill>
        <p:spPr>
          <a:xfrm>
            <a:off x="9426269" y="3528489"/>
            <a:ext cx="1752600" cy="963613"/>
          </a:xfrm>
          <a:prstGeom prst="rect">
            <a:avLst/>
          </a:prstGeom>
          <a:noFill/>
          <a:ln>
            <a:noFill/>
          </a:ln>
        </p:spPr>
      </p:pic>
      <p:pic>
        <p:nvPicPr>
          <p:cNvPr descr="Screen Shot 2014-09-05 at 12.03.11 PM.png" id="1022" name="Google Shape;1022;p113"/>
          <p:cNvPicPr preferRelativeResize="0"/>
          <p:nvPr/>
        </p:nvPicPr>
        <p:blipFill rotWithShape="1">
          <a:blip r:embed="rId3">
            <a:alphaModFix/>
          </a:blip>
          <a:srcRect b="0" l="0" r="0" t="0"/>
          <a:stretch/>
        </p:blipFill>
        <p:spPr>
          <a:xfrm>
            <a:off x="9406916" y="3131508"/>
            <a:ext cx="1752600" cy="963613"/>
          </a:xfrm>
          <a:prstGeom prst="rect">
            <a:avLst/>
          </a:prstGeom>
          <a:noFill/>
          <a:ln>
            <a:noFill/>
          </a:ln>
        </p:spPr>
      </p:pic>
      <p:sp>
        <p:nvSpPr>
          <p:cNvPr id="1023" name="Google Shape;1023;p113"/>
          <p:cNvSpPr txBox="1"/>
          <p:nvPr/>
        </p:nvSpPr>
        <p:spPr>
          <a:xfrm>
            <a:off x="8831472" y="1084332"/>
            <a:ext cx="2903487" cy="1077218"/>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Adjusted Gross Income</a:t>
            </a:r>
            <a:endParaRPr/>
          </a:p>
        </p:txBody>
      </p:sp>
      <p:sp>
        <p:nvSpPr>
          <p:cNvPr id="1024" name="Google Shape;1024;p1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500"/>
                                        <p:tgtEl>
                                          <p:spTgt spid="101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500"/>
                                        <p:tgtEl>
                                          <p:spTgt spid="101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500"/>
                                        <p:tgtEl>
                                          <p:spTgt spid="1019"/>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
                                        <p:tgtEl>
                                          <p:spTgt spid="1021"/>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9" name="Shape 1029"/>
        <p:cNvGrpSpPr/>
        <p:nvPr/>
      </p:nvGrpSpPr>
      <p:grpSpPr>
        <a:xfrm>
          <a:off x="0" y="0"/>
          <a:ext cx="0" cy="0"/>
          <a:chOff x="0" y="0"/>
          <a:chExt cx="0" cy="0"/>
        </a:xfrm>
      </p:grpSpPr>
      <p:sp>
        <p:nvSpPr>
          <p:cNvPr id="1030" name="Google Shape;1030;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Adjustments to Income</a:t>
            </a:r>
            <a:endParaRPr/>
          </a:p>
        </p:txBody>
      </p:sp>
      <p:sp>
        <p:nvSpPr>
          <p:cNvPr id="1031" name="Google Shape;1031;p114"/>
          <p:cNvSpPr txBox="1"/>
          <p:nvPr>
            <p:ph idx="1" type="body"/>
          </p:nvPr>
        </p:nvSpPr>
        <p:spPr>
          <a:xfrm>
            <a:off x="430825" y="1291428"/>
            <a:ext cx="10972800" cy="4728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Adjustments are basic life expenses that help decrease the amount of taxable income: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Educator expenses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Half of self-employment tax</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Early withdrawal penalty</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Alimony paid</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IRA contributions (traditional)</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Student loan interest</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College tuition payments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Jury duty pay turned over to employer</a:t>
            </a:r>
            <a:endParaRPr/>
          </a:p>
        </p:txBody>
      </p:sp>
      <p:sp>
        <p:nvSpPr>
          <p:cNvPr id="1032" name="Google Shape;1032;p1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0" st="0"/>
                                            </p:txEl>
                                          </p:spTgt>
                                        </p:tgtEl>
                                        <p:attrNameLst>
                                          <p:attrName>style.visibility</p:attrName>
                                        </p:attrNameLst>
                                      </p:cBhvr>
                                      <p:to>
                                        <p:strVal val="visible"/>
                                      </p:to>
                                    </p:set>
                                    <p:animEffect filter="fade" transition="in">
                                      <p:cBhvr>
                                        <p:cTn dur="500"/>
                                        <p:tgtEl>
                                          <p:spTgt spid="10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1" st="1"/>
                                            </p:txEl>
                                          </p:spTgt>
                                        </p:tgtEl>
                                        <p:attrNameLst>
                                          <p:attrName>style.visibility</p:attrName>
                                        </p:attrNameLst>
                                      </p:cBhvr>
                                      <p:to>
                                        <p:strVal val="visible"/>
                                      </p:to>
                                    </p:set>
                                    <p:animEffect filter="fade" transition="in">
                                      <p:cBhvr>
                                        <p:cTn dur="500"/>
                                        <p:tgtEl>
                                          <p:spTgt spid="10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2" st="2"/>
                                            </p:txEl>
                                          </p:spTgt>
                                        </p:tgtEl>
                                        <p:attrNameLst>
                                          <p:attrName>style.visibility</p:attrName>
                                        </p:attrNameLst>
                                      </p:cBhvr>
                                      <p:to>
                                        <p:strVal val="visible"/>
                                      </p:to>
                                    </p:set>
                                    <p:animEffect filter="fade" transition="in">
                                      <p:cBhvr>
                                        <p:cTn dur="500"/>
                                        <p:tgtEl>
                                          <p:spTgt spid="10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3" st="3"/>
                                            </p:txEl>
                                          </p:spTgt>
                                        </p:tgtEl>
                                        <p:attrNameLst>
                                          <p:attrName>style.visibility</p:attrName>
                                        </p:attrNameLst>
                                      </p:cBhvr>
                                      <p:to>
                                        <p:strVal val="visible"/>
                                      </p:to>
                                    </p:set>
                                    <p:animEffect filter="fade" transition="in">
                                      <p:cBhvr>
                                        <p:cTn dur="500"/>
                                        <p:tgtEl>
                                          <p:spTgt spid="10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4" st="4"/>
                                            </p:txEl>
                                          </p:spTgt>
                                        </p:tgtEl>
                                        <p:attrNameLst>
                                          <p:attrName>style.visibility</p:attrName>
                                        </p:attrNameLst>
                                      </p:cBhvr>
                                      <p:to>
                                        <p:strVal val="visible"/>
                                      </p:to>
                                    </p:set>
                                    <p:animEffect filter="fade" transition="in">
                                      <p:cBhvr>
                                        <p:cTn dur="500"/>
                                        <p:tgtEl>
                                          <p:spTgt spid="103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5" st="5"/>
                                            </p:txEl>
                                          </p:spTgt>
                                        </p:tgtEl>
                                        <p:attrNameLst>
                                          <p:attrName>style.visibility</p:attrName>
                                        </p:attrNameLst>
                                      </p:cBhvr>
                                      <p:to>
                                        <p:strVal val="visible"/>
                                      </p:to>
                                    </p:set>
                                    <p:animEffect filter="fade" transition="in">
                                      <p:cBhvr>
                                        <p:cTn dur="500"/>
                                        <p:tgtEl>
                                          <p:spTgt spid="103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6" st="6"/>
                                            </p:txEl>
                                          </p:spTgt>
                                        </p:tgtEl>
                                        <p:attrNameLst>
                                          <p:attrName>style.visibility</p:attrName>
                                        </p:attrNameLst>
                                      </p:cBhvr>
                                      <p:to>
                                        <p:strVal val="visible"/>
                                      </p:to>
                                    </p:set>
                                    <p:animEffect filter="fade" transition="in">
                                      <p:cBhvr>
                                        <p:cTn dur="500"/>
                                        <p:tgtEl>
                                          <p:spTgt spid="103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7" st="7"/>
                                            </p:txEl>
                                          </p:spTgt>
                                        </p:tgtEl>
                                        <p:attrNameLst>
                                          <p:attrName>style.visibility</p:attrName>
                                        </p:attrNameLst>
                                      </p:cBhvr>
                                      <p:to>
                                        <p:strVal val="visible"/>
                                      </p:to>
                                    </p:set>
                                    <p:animEffect filter="fade" transition="in">
                                      <p:cBhvr>
                                        <p:cTn dur="500"/>
                                        <p:tgtEl>
                                          <p:spTgt spid="103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8" st="8"/>
                                            </p:txEl>
                                          </p:spTgt>
                                        </p:tgtEl>
                                        <p:attrNameLst>
                                          <p:attrName>style.visibility</p:attrName>
                                        </p:attrNameLst>
                                      </p:cBhvr>
                                      <p:to>
                                        <p:strVal val="visible"/>
                                      </p:to>
                                    </p:set>
                                    <p:animEffect filter="fade" transition="in">
                                      <p:cBhvr>
                                        <p:cTn dur="500"/>
                                        <p:tgtEl>
                                          <p:spTgt spid="103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7" name="Shape 1037"/>
        <p:cNvGrpSpPr/>
        <p:nvPr/>
      </p:nvGrpSpPr>
      <p:grpSpPr>
        <a:xfrm>
          <a:off x="0" y="0"/>
          <a:ext cx="0" cy="0"/>
          <a:chOff x="0" y="0"/>
          <a:chExt cx="0" cy="0"/>
        </a:xfrm>
      </p:grpSpPr>
      <p:sp>
        <p:nvSpPr>
          <p:cNvPr id="1038" name="Google Shape;1038;p1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Educator Expenses</a:t>
            </a:r>
            <a:endParaRPr/>
          </a:p>
        </p:txBody>
      </p:sp>
      <p:sp>
        <p:nvSpPr>
          <p:cNvPr id="1039" name="Google Shape;1039;p11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Eligible Educators</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K-12 teachers, instructors, counselors, principals, or aides</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Worked at least 900 hours (part-time)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Ordinary and necessary amounts of:</a:t>
            </a:r>
            <a:endParaRPr/>
          </a:p>
          <a:p>
            <a:pPr indent="-228600" lvl="2" marL="1143000" marR="0" rtl="0" algn="l">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Books</a:t>
            </a:r>
            <a:endParaRPr/>
          </a:p>
          <a:p>
            <a:pPr indent="-228600" lvl="2" marL="1143000" marR="0" rtl="0" algn="l">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Supplies</a:t>
            </a:r>
            <a:endParaRPr/>
          </a:p>
          <a:p>
            <a:pPr indent="-228600" lvl="2" marL="1143000" marR="0" rtl="0" algn="l">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Equipment</a:t>
            </a:r>
            <a:endParaRPr/>
          </a:p>
        </p:txBody>
      </p:sp>
      <p:sp>
        <p:nvSpPr>
          <p:cNvPr id="1040" name="Google Shape;1040;p1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0" st="0"/>
                                            </p:txEl>
                                          </p:spTgt>
                                        </p:tgtEl>
                                        <p:attrNameLst>
                                          <p:attrName>style.visibility</p:attrName>
                                        </p:attrNameLst>
                                      </p:cBhvr>
                                      <p:to>
                                        <p:strVal val="visible"/>
                                      </p:to>
                                    </p:set>
                                    <p:animEffect filter="fade" transition="in">
                                      <p:cBhvr>
                                        <p:cTn dur="500"/>
                                        <p:tgtEl>
                                          <p:spTgt spid="10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1" st="1"/>
                                            </p:txEl>
                                          </p:spTgt>
                                        </p:tgtEl>
                                        <p:attrNameLst>
                                          <p:attrName>style.visibility</p:attrName>
                                        </p:attrNameLst>
                                      </p:cBhvr>
                                      <p:to>
                                        <p:strVal val="visible"/>
                                      </p:to>
                                    </p:set>
                                    <p:animEffect filter="fade" transition="in">
                                      <p:cBhvr>
                                        <p:cTn dur="500"/>
                                        <p:tgtEl>
                                          <p:spTgt spid="10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2" st="2"/>
                                            </p:txEl>
                                          </p:spTgt>
                                        </p:tgtEl>
                                        <p:attrNameLst>
                                          <p:attrName>style.visibility</p:attrName>
                                        </p:attrNameLst>
                                      </p:cBhvr>
                                      <p:to>
                                        <p:strVal val="visible"/>
                                      </p:to>
                                    </p:set>
                                    <p:animEffect filter="fade" transition="in">
                                      <p:cBhvr>
                                        <p:cTn dur="500"/>
                                        <p:tgtEl>
                                          <p:spTgt spid="10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3" st="3"/>
                                            </p:txEl>
                                          </p:spTgt>
                                        </p:tgtEl>
                                        <p:attrNameLst>
                                          <p:attrName>style.visibility</p:attrName>
                                        </p:attrNameLst>
                                      </p:cBhvr>
                                      <p:to>
                                        <p:strVal val="visible"/>
                                      </p:to>
                                    </p:set>
                                    <p:animEffect filter="fade" transition="in">
                                      <p:cBhvr>
                                        <p:cTn dur="500"/>
                                        <p:tgtEl>
                                          <p:spTgt spid="10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4" st="4"/>
                                            </p:txEl>
                                          </p:spTgt>
                                        </p:tgtEl>
                                        <p:attrNameLst>
                                          <p:attrName>style.visibility</p:attrName>
                                        </p:attrNameLst>
                                      </p:cBhvr>
                                      <p:to>
                                        <p:strVal val="visible"/>
                                      </p:to>
                                    </p:set>
                                    <p:animEffect filter="fade" transition="in">
                                      <p:cBhvr>
                                        <p:cTn dur="500"/>
                                        <p:tgtEl>
                                          <p:spTgt spid="10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5" st="5"/>
                                            </p:txEl>
                                          </p:spTgt>
                                        </p:tgtEl>
                                        <p:attrNameLst>
                                          <p:attrName>style.visibility</p:attrName>
                                        </p:attrNameLst>
                                      </p:cBhvr>
                                      <p:to>
                                        <p:strVal val="visible"/>
                                      </p:to>
                                    </p:set>
                                    <p:animEffect filter="fade" transition="in">
                                      <p:cBhvr>
                                        <p:cTn dur="500"/>
                                        <p:tgtEl>
                                          <p:spTgt spid="10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6" st="6"/>
                                            </p:txEl>
                                          </p:spTgt>
                                        </p:tgtEl>
                                        <p:attrNameLst>
                                          <p:attrName>style.visibility</p:attrName>
                                        </p:attrNameLst>
                                      </p:cBhvr>
                                      <p:to>
                                        <p:strVal val="visible"/>
                                      </p:to>
                                    </p:set>
                                    <p:animEffect filter="fade" transition="in">
                                      <p:cBhvr>
                                        <p:cTn dur="500"/>
                                        <p:tgtEl>
                                          <p:spTgt spid="103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5" name="Shape 1045"/>
        <p:cNvGrpSpPr/>
        <p:nvPr/>
      </p:nvGrpSpPr>
      <p:grpSpPr>
        <a:xfrm>
          <a:off x="0" y="0"/>
          <a:ext cx="0" cy="0"/>
          <a:chOff x="0" y="0"/>
          <a:chExt cx="0" cy="0"/>
        </a:xfrm>
      </p:grpSpPr>
      <p:sp>
        <p:nvSpPr>
          <p:cNvPr id="1046" name="Google Shape;1046;p1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Educator Expenses</a:t>
            </a:r>
            <a:endParaRPr/>
          </a:p>
        </p:txBody>
      </p:sp>
      <p:sp>
        <p:nvSpPr>
          <p:cNvPr id="1047" name="Google Shape;1047;p11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Qualified expenses up to $250 are eligible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taxpayer and spouse are both eligible educators, up to $500 are eligible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More than $250 (or $500 total for taxpayer/spouse) can be taken as an itemized deduction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48" name="Google Shape;1048;p1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0" st="0"/>
                                            </p:txEl>
                                          </p:spTgt>
                                        </p:tgtEl>
                                        <p:attrNameLst>
                                          <p:attrName>style.visibility</p:attrName>
                                        </p:attrNameLst>
                                      </p:cBhvr>
                                      <p:to>
                                        <p:strVal val="visible"/>
                                      </p:to>
                                    </p:set>
                                    <p:animEffect filter="fade" transition="in">
                                      <p:cBhvr>
                                        <p:cTn dur="500"/>
                                        <p:tgtEl>
                                          <p:spTgt spid="10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1" st="1"/>
                                            </p:txEl>
                                          </p:spTgt>
                                        </p:tgtEl>
                                        <p:attrNameLst>
                                          <p:attrName>style.visibility</p:attrName>
                                        </p:attrNameLst>
                                      </p:cBhvr>
                                      <p:to>
                                        <p:strVal val="visible"/>
                                      </p:to>
                                    </p:set>
                                    <p:animEffect filter="fade" transition="in">
                                      <p:cBhvr>
                                        <p:cTn dur="500"/>
                                        <p:tgtEl>
                                          <p:spTgt spid="10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2" st="2"/>
                                            </p:txEl>
                                          </p:spTgt>
                                        </p:tgtEl>
                                        <p:attrNameLst>
                                          <p:attrName>style.visibility</p:attrName>
                                        </p:attrNameLst>
                                      </p:cBhvr>
                                      <p:to>
                                        <p:strVal val="visible"/>
                                      </p:to>
                                    </p:set>
                                    <p:animEffect filter="fade" transition="in">
                                      <p:cBhvr>
                                        <p:cTn dur="500"/>
                                        <p:tgtEl>
                                          <p:spTgt spid="10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3" st="3"/>
                                            </p:txEl>
                                          </p:spTgt>
                                        </p:tgtEl>
                                        <p:attrNameLst>
                                          <p:attrName>style.visibility</p:attrName>
                                        </p:attrNameLst>
                                      </p:cBhvr>
                                      <p:to>
                                        <p:strVal val="visible"/>
                                      </p:to>
                                    </p:set>
                                    <p:animEffect filter="fade" transition="in">
                                      <p:cBhvr>
                                        <p:cTn dur="500"/>
                                        <p:tgtEl>
                                          <p:spTgt spid="10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3" name="Shape 1053"/>
        <p:cNvGrpSpPr/>
        <p:nvPr/>
      </p:nvGrpSpPr>
      <p:grpSpPr>
        <a:xfrm>
          <a:off x="0" y="0"/>
          <a:ext cx="0" cy="0"/>
          <a:chOff x="0" y="0"/>
          <a:chExt cx="0" cy="0"/>
        </a:xfrm>
      </p:grpSpPr>
      <p:sp>
        <p:nvSpPr>
          <p:cNvPr id="1054" name="Google Shape;1054;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Half of Self-Employment Tax</a:t>
            </a:r>
            <a:endParaRPr/>
          </a:p>
        </p:txBody>
      </p:sp>
      <p:sp>
        <p:nvSpPr>
          <p:cNvPr id="1055" name="Google Shape;1055;p11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 Taxes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Nonemployees &amp; self-employed must pay an additional tax that covers FICA taxes that weren’t withheld during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Note that nonemployees &amp; self-employed workers don’t have an employer to pay ½ of these FICA taxes, so they end up paying the full share</a:t>
            </a:r>
            <a:endParaRPr/>
          </a:p>
        </p:txBody>
      </p:sp>
      <p:sp>
        <p:nvSpPr>
          <p:cNvPr id="1056" name="Google Shape;1056;p1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xEl>
                                              <p:pRg end="0" st="0"/>
                                            </p:txEl>
                                          </p:spTgt>
                                        </p:tgtEl>
                                        <p:attrNameLst>
                                          <p:attrName>style.visibility</p:attrName>
                                        </p:attrNameLst>
                                      </p:cBhvr>
                                      <p:to>
                                        <p:strVal val="visible"/>
                                      </p:to>
                                    </p:set>
                                    <p:animEffect filter="fade" transition="in">
                                      <p:cBhvr>
                                        <p:cTn dur="500"/>
                                        <p:tgtEl>
                                          <p:spTgt spid="10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xEl>
                                              <p:pRg end="1" st="1"/>
                                            </p:txEl>
                                          </p:spTgt>
                                        </p:tgtEl>
                                        <p:attrNameLst>
                                          <p:attrName>style.visibility</p:attrName>
                                        </p:attrNameLst>
                                      </p:cBhvr>
                                      <p:to>
                                        <p:strVal val="visible"/>
                                      </p:to>
                                    </p:set>
                                    <p:animEffect filter="fade" transition="in">
                                      <p:cBhvr>
                                        <p:cTn dur="500"/>
                                        <p:tgtEl>
                                          <p:spTgt spid="10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xEl>
                                              <p:pRg end="2" st="2"/>
                                            </p:txEl>
                                          </p:spTgt>
                                        </p:tgtEl>
                                        <p:attrNameLst>
                                          <p:attrName>style.visibility</p:attrName>
                                        </p:attrNameLst>
                                      </p:cBhvr>
                                      <p:to>
                                        <p:strVal val="visible"/>
                                      </p:to>
                                    </p:set>
                                    <p:animEffect filter="fade" transition="in">
                                      <p:cBhvr>
                                        <p:cTn dur="500"/>
                                        <p:tgtEl>
                                          <p:spTgt spid="105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Tax Refund</a:t>
            </a:r>
            <a:endParaRPr/>
          </a:p>
        </p:txBody>
      </p:sp>
      <p:sp>
        <p:nvSpPr>
          <p:cNvPr id="161" name="Google Shape;161;p19"/>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Conditions in which PTY state tax refund is taxable: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Received a refund on a state return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Itemized Deductions in PTY (Federal) AND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Deducted state income tax instead of state sales tax when itemizing deductions (Federal)</a:t>
            </a:r>
            <a:endParaRPr/>
          </a:p>
        </p:txBody>
      </p:sp>
      <p:sp>
        <p:nvSpPr>
          <p:cNvPr id="162" name="Google Shape;162;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500"/>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animEffect filter="fade" transition="in">
                                      <p:cBhvr>
                                        <p:cTn dur="500"/>
                                        <p:tgtEl>
                                          <p:spTgt spid="1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animEffect filter="fade" transition="in">
                                      <p:cBhvr>
                                        <p:cTn dur="500"/>
                                        <p:tgtEl>
                                          <p:spTgt spid="1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animEffect filter="fade" transition="in">
                                      <p:cBhvr>
                                        <p:cTn dur="500"/>
                                        <p:tgtEl>
                                          <p:spTgt spid="16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Google Shape;1062;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Half of Self-Employment Tax</a:t>
            </a:r>
            <a:endParaRPr/>
          </a:p>
        </p:txBody>
      </p:sp>
      <p:sp>
        <p:nvSpPr>
          <p:cNvPr id="1063" name="Google Shape;1063;p11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Offsets the tax burden placed on individuals who do not have employers to pay half of their taxes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Available to all self-employed workers who were required to pay the self-employment tax</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This is calculated automatically in TaxSlayer!</a:t>
            </a:r>
            <a:endParaRPr/>
          </a:p>
        </p:txBody>
      </p:sp>
      <p:sp>
        <p:nvSpPr>
          <p:cNvPr id="1064" name="Google Shape;1064;p1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0" st="0"/>
                                            </p:txEl>
                                          </p:spTgt>
                                        </p:tgtEl>
                                        <p:attrNameLst>
                                          <p:attrName>style.visibility</p:attrName>
                                        </p:attrNameLst>
                                      </p:cBhvr>
                                      <p:to>
                                        <p:strVal val="visible"/>
                                      </p:to>
                                    </p:set>
                                    <p:animEffect filter="fade" transition="in">
                                      <p:cBhvr>
                                        <p:cTn dur="500"/>
                                        <p:tgtEl>
                                          <p:spTgt spid="10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1" st="1"/>
                                            </p:txEl>
                                          </p:spTgt>
                                        </p:tgtEl>
                                        <p:attrNameLst>
                                          <p:attrName>style.visibility</p:attrName>
                                        </p:attrNameLst>
                                      </p:cBhvr>
                                      <p:to>
                                        <p:strVal val="visible"/>
                                      </p:to>
                                    </p:set>
                                    <p:animEffect filter="fade" transition="in">
                                      <p:cBhvr>
                                        <p:cTn dur="500"/>
                                        <p:tgtEl>
                                          <p:spTgt spid="10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2" st="2"/>
                                            </p:txEl>
                                          </p:spTgt>
                                        </p:tgtEl>
                                        <p:attrNameLst>
                                          <p:attrName>style.visibility</p:attrName>
                                        </p:attrNameLst>
                                      </p:cBhvr>
                                      <p:to>
                                        <p:strVal val="visible"/>
                                      </p:to>
                                    </p:set>
                                    <p:animEffect filter="fade" transition="in">
                                      <p:cBhvr>
                                        <p:cTn dur="500"/>
                                        <p:tgtEl>
                                          <p:spTgt spid="10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9" name="Shape 1069"/>
        <p:cNvGrpSpPr/>
        <p:nvPr/>
      </p:nvGrpSpPr>
      <p:grpSpPr>
        <a:xfrm>
          <a:off x="0" y="0"/>
          <a:ext cx="0" cy="0"/>
          <a:chOff x="0" y="0"/>
          <a:chExt cx="0" cy="0"/>
        </a:xfrm>
      </p:grpSpPr>
      <p:sp>
        <p:nvSpPr>
          <p:cNvPr id="1070" name="Google Shape;1070;p1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Penalty on Early Withdrawal of Savings</a:t>
            </a:r>
            <a:endParaRPr/>
          </a:p>
        </p:txBody>
      </p:sp>
      <p:sp>
        <p:nvSpPr>
          <p:cNvPr id="1071" name="Google Shape;1071;p11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When a taxpayer withdraws savings before maturity, a penalty is incurred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Box 3: Form 1099-INT or Form 1099-OID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can deduct these penalties from income  </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This will calculate automatically in TaxSlayer when you enter the 1099-INT!</a:t>
            </a:r>
            <a:endParaRPr/>
          </a:p>
          <a:p>
            <a:pPr indent="-190500" lvl="0" marL="342900" marR="0" rtl="0" algn="l">
              <a:spcBef>
                <a:spcPts val="480"/>
              </a:spcBef>
              <a:spcAft>
                <a:spcPts val="0"/>
              </a:spcAft>
              <a:buClr>
                <a:schemeClr val="dk1"/>
              </a:buClr>
              <a:buSzPts val="2400"/>
              <a:buFont typeface="Noto Sans Symbols"/>
              <a:buNone/>
            </a:pPr>
            <a:r>
              <a:t/>
            </a:r>
            <a:endParaRPr b="0" i="1" sz="2400" u="none" cap="none" strike="noStrike">
              <a:solidFill>
                <a:srgbClr val="FFFFFF"/>
              </a:solidFill>
              <a:latin typeface="Questrial"/>
              <a:ea typeface="Questrial"/>
              <a:cs typeface="Questrial"/>
              <a:sym typeface="Questrial"/>
            </a:endParaRPr>
          </a:p>
        </p:txBody>
      </p:sp>
      <p:sp>
        <p:nvSpPr>
          <p:cNvPr id="1072" name="Google Shape;1072;p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0" st="0"/>
                                            </p:txEl>
                                          </p:spTgt>
                                        </p:tgtEl>
                                        <p:attrNameLst>
                                          <p:attrName>style.visibility</p:attrName>
                                        </p:attrNameLst>
                                      </p:cBhvr>
                                      <p:to>
                                        <p:strVal val="visible"/>
                                      </p:to>
                                    </p:set>
                                    <p:animEffect filter="fade" transition="in">
                                      <p:cBhvr>
                                        <p:cTn dur="500"/>
                                        <p:tgtEl>
                                          <p:spTgt spid="10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1" st="1"/>
                                            </p:txEl>
                                          </p:spTgt>
                                        </p:tgtEl>
                                        <p:attrNameLst>
                                          <p:attrName>style.visibility</p:attrName>
                                        </p:attrNameLst>
                                      </p:cBhvr>
                                      <p:to>
                                        <p:strVal val="visible"/>
                                      </p:to>
                                    </p:set>
                                    <p:animEffect filter="fade" transition="in">
                                      <p:cBhvr>
                                        <p:cTn dur="500"/>
                                        <p:tgtEl>
                                          <p:spTgt spid="10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2" st="2"/>
                                            </p:txEl>
                                          </p:spTgt>
                                        </p:tgtEl>
                                        <p:attrNameLst>
                                          <p:attrName>style.visibility</p:attrName>
                                        </p:attrNameLst>
                                      </p:cBhvr>
                                      <p:to>
                                        <p:strVal val="visible"/>
                                      </p:to>
                                    </p:set>
                                    <p:animEffect filter="fade" transition="in">
                                      <p:cBhvr>
                                        <p:cTn dur="500"/>
                                        <p:tgtEl>
                                          <p:spTgt spid="10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3" st="3"/>
                                            </p:txEl>
                                          </p:spTgt>
                                        </p:tgtEl>
                                        <p:attrNameLst>
                                          <p:attrName>style.visibility</p:attrName>
                                        </p:attrNameLst>
                                      </p:cBhvr>
                                      <p:to>
                                        <p:strVal val="visible"/>
                                      </p:to>
                                    </p:set>
                                    <p:animEffect filter="fade" transition="in">
                                      <p:cBhvr>
                                        <p:cTn dur="500"/>
                                        <p:tgtEl>
                                          <p:spTgt spid="10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4" st="4"/>
                                            </p:txEl>
                                          </p:spTgt>
                                        </p:tgtEl>
                                        <p:attrNameLst>
                                          <p:attrName>style.visibility</p:attrName>
                                        </p:attrNameLst>
                                      </p:cBhvr>
                                      <p:to>
                                        <p:strVal val="visible"/>
                                      </p:to>
                                    </p:set>
                                    <p:animEffect filter="fade" transition="in">
                                      <p:cBhvr>
                                        <p:cTn dur="500"/>
                                        <p:tgtEl>
                                          <p:spTgt spid="107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1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endParaRPr/>
          </a:p>
        </p:txBody>
      </p:sp>
      <p:pic>
        <p:nvPicPr>
          <p:cNvPr id="1079" name="Google Shape;1079;p120"/>
          <p:cNvPicPr preferRelativeResize="0"/>
          <p:nvPr/>
        </p:nvPicPr>
        <p:blipFill rotWithShape="1">
          <a:blip r:embed="rId3">
            <a:alphaModFix/>
          </a:blip>
          <a:srcRect b="0" l="0" r="0" t="0"/>
          <a:stretch/>
        </p:blipFill>
        <p:spPr>
          <a:xfrm>
            <a:off x="2408642" y="1303338"/>
            <a:ext cx="7374716" cy="4870249"/>
          </a:xfrm>
          <a:prstGeom prst="rect">
            <a:avLst/>
          </a:prstGeom>
          <a:noFill/>
          <a:ln>
            <a:noFill/>
          </a:ln>
          <a:effectLst>
            <a:outerShdw blurRad="190500" rotWithShape="0" algn="tl">
              <a:srgbClr val="000000">
                <a:alpha val="69803"/>
              </a:srgbClr>
            </a:outerShdw>
          </a:effectLst>
        </p:spPr>
      </p:pic>
      <p:pic>
        <p:nvPicPr>
          <p:cNvPr id="1080" name="Google Shape;1080;p120"/>
          <p:cNvPicPr preferRelativeResize="0"/>
          <p:nvPr/>
        </p:nvPicPr>
        <p:blipFill rotWithShape="1">
          <a:blip r:embed="rId4">
            <a:alphaModFix/>
          </a:blip>
          <a:srcRect b="0" l="0" r="0" t="0"/>
          <a:stretch/>
        </p:blipFill>
        <p:spPr>
          <a:xfrm>
            <a:off x="5889355" y="2486667"/>
            <a:ext cx="2712204" cy="47112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081" name="Google Shape;1081;p1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82" name="Google Shape;1082;p120"/>
          <p:cNvSpPr/>
          <p:nvPr/>
        </p:nvSpPr>
        <p:spPr>
          <a:xfrm>
            <a:off x="7367125" y="1689663"/>
            <a:ext cx="1109700" cy="5250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7" name="Shape 1087"/>
        <p:cNvGrpSpPr/>
        <p:nvPr/>
      </p:nvGrpSpPr>
      <p:grpSpPr>
        <a:xfrm>
          <a:off x="0" y="0"/>
          <a:ext cx="0" cy="0"/>
          <a:chOff x="0" y="0"/>
          <a:chExt cx="0" cy="0"/>
        </a:xfrm>
      </p:grpSpPr>
      <p:sp>
        <p:nvSpPr>
          <p:cNvPr id="1088" name="Google Shape;1088;p1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 Paid</a:t>
            </a:r>
            <a:endParaRPr/>
          </a:p>
        </p:txBody>
      </p:sp>
      <p:sp>
        <p:nvSpPr>
          <p:cNvPr id="1089" name="Google Shape;1089;p121"/>
          <p:cNvSpPr txBox="1"/>
          <p:nvPr>
            <p:ph idx="1" type="body"/>
          </p:nvPr>
        </p:nvSpPr>
        <p:spPr>
          <a:xfrm>
            <a:off x="609600" y="1600203"/>
            <a:ext cx="10972800" cy="4756352"/>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payment to or for a spouse or former spouse under a separation or divorce instrument enter</a:t>
            </a:r>
            <a:r>
              <a:rPr lang="en-US"/>
              <a:t>ed into before </a:t>
            </a:r>
            <a:r>
              <a:rPr lang="en-US">
                <a:solidFill>
                  <a:srgbClr val="FF0000"/>
                </a:solidFill>
              </a:rPr>
              <a:t>December 31, 2018</a:t>
            </a:r>
            <a:endParaRPr>
              <a:solidFill>
                <a:srgbClr val="FF0000"/>
              </a:solidFil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support and voluntary payments NOT considered alimony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Deduct total alimony paid for the entire year, not just one month</a:t>
            </a:r>
            <a:endParaRPr/>
          </a:p>
        </p:txBody>
      </p:sp>
      <p:sp>
        <p:nvSpPr>
          <p:cNvPr id="1090" name="Google Shape;1090;p1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9">
                                            <p:txEl>
                                              <p:pRg end="0" st="0"/>
                                            </p:txEl>
                                          </p:spTgt>
                                        </p:tgtEl>
                                        <p:attrNameLst>
                                          <p:attrName>style.visibility</p:attrName>
                                        </p:attrNameLst>
                                      </p:cBhvr>
                                      <p:to>
                                        <p:strVal val="visible"/>
                                      </p:to>
                                    </p:set>
                                    <p:animEffect filter="fade" transition="in">
                                      <p:cBhvr>
                                        <p:cTn dur="500"/>
                                        <p:tgtEl>
                                          <p:spTgt spid="10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9">
                                            <p:txEl>
                                              <p:pRg end="1" st="1"/>
                                            </p:txEl>
                                          </p:spTgt>
                                        </p:tgtEl>
                                        <p:attrNameLst>
                                          <p:attrName>style.visibility</p:attrName>
                                        </p:attrNameLst>
                                      </p:cBhvr>
                                      <p:to>
                                        <p:strVal val="visible"/>
                                      </p:to>
                                    </p:set>
                                    <p:animEffect filter="fade" transition="in">
                                      <p:cBhvr>
                                        <p:cTn dur="500"/>
                                        <p:tgtEl>
                                          <p:spTgt spid="10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9">
                                            <p:txEl>
                                              <p:pRg end="2" st="2"/>
                                            </p:txEl>
                                          </p:spTgt>
                                        </p:tgtEl>
                                        <p:attrNameLst>
                                          <p:attrName>style.visibility</p:attrName>
                                        </p:attrNameLst>
                                      </p:cBhvr>
                                      <p:to>
                                        <p:strVal val="visible"/>
                                      </p:to>
                                    </p:set>
                                    <p:animEffect filter="fade" transition="in">
                                      <p:cBhvr>
                                        <p:cTn dur="500"/>
                                        <p:tgtEl>
                                          <p:spTgt spid="10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5" name="Shape 1095"/>
        <p:cNvGrpSpPr/>
        <p:nvPr/>
      </p:nvGrpSpPr>
      <p:grpSpPr>
        <a:xfrm>
          <a:off x="0" y="0"/>
          <a:ext cx="0" cy="0"/>
          <a:chOff x="0" y="0"/>
          <a:chExt cx="0" cy="0"/>
        </a:xfrm>
      </p:grpSpPr>
      <p:sp>
        <p:nvSpPr>
          <p:cNvPr id="1096" name="Google Shape;1096;p1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IRA Contributions Deduction</a:t>
            </a:r>
            <a:endParaRPr/>
          </a:p>
        </p:txBody>
      </p:sp>
      <p:sp>
        <p:nvSpPr>
          <p:cNvPr id="1097" name="Google Shape;1097;p12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Eligibility Requirements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Only contributions to a </a:t>
            </a:r>
            <a:r>
              <a:rPr b="1" i="0" lang="en-US" sz="3600" u="none" cap="none" strike="noStrike">
                <a:solidFill>
                  <a:schemeClr val="dk1"/>
                </a:solidFill>
                <a:latin typeface="Questrial"/>
                <a:ea typeface="Questrial"/>
                <a:cs typeface="Questrial"/>
                <a:sym typeface="Questrial"/>
              </a:rPr>
              <a:t>Traditional IRA</a:t>
            </a:r>
            <a:r>
              <a:rPr b="0" i="0" lang="en-US" sz="3600" u="none" cap="none" strike="noStrike">
                <a:solidFill>
                  <a:schemeClr val="dk1"/>
                </a:solidFill>
                <a:latin typeface="Questrial"/>
                <a:ea typeface="Questrial"/>
                <a:cs typeface="Questrial"/>
                <a:sym typeface="Questrial"/>
              </a:rPr>
              <a:t> are deductible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Must be under the age of 70 ½ at the end of the tax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Must have taxable compensation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Contributions must be made by the filing date of the return</a:t>
            </a:r>
            <a:endParaRPr/>
          </a:p>
        </p:txBody>
      </p:sp>
      <p:sp>
        <p:nvSpPr>
          <p:cNvPr id="1098" name="Google Shape;1098;p1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xEl>
                                              <p:pRg end="0" st="0"/>
                                            </p:txEl>
                                          </p:spTgt>
                                        </p:tgtEl>
                                        <p:attrNameLst>
                                          <p:attrName>style.visibility</p:attrName>
                                        </p:attrNameLst>
                                      </p:cBhvr>
                                      <p:to>
                                        <p:strVal val="visible"/>
                                      </p:to>
                                    </p:set>
                                    <p:animEffect filter="fade" transition="in">
                                      <p:cBhvr>
                                        <p:cTn dur="500"/>
                                        <p:tgtEl>
                                          <p:spTgt spid="10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xEl>
                                              <p:pRg end="1" st="1"/>
                                            </p:txEl>
                                          </p:spTgt>
                                        </p:tgtEl>
                                        <p:attrNameLst>
                                          <p:attrName>style.visibility</p:attrName>
                                        </p:attrNameLst>
                                      </p:cBhvr>
                                      <p:to>
                                        <p:strVal val="visible"/>
                                      </p:to>
                                    </p:set>
                                    <p:animEffect filter="fade" transition="in">
                                      <p:cBhvr>
                                        <p:cTn dur="500"/>
                                        <p:tgtEl>
                                          <p:spTgt spid="10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xEl>
                                              <p:pRg end="2" st="2"/>
                                            </p:txEl>
                                          </p:spTgt>
                                        </p:tgtEl>
                                        <p:attrNameLst>
                                          <p:attrName>style.visibility</p:attrName>
                                        </p:attrNameLst>
                                      </p:cBhvr>
                                      <p:to>
                                        <p:strVal val="visible"/>
                                      </p:to>
                                    </p:set>
                                    <p:animEffect filter="fade" transition="in">
                                      <p:cBhvr>
                                        <p:cTn dur="500"/>
                                        <p:tgtEl>
                                          <p:spTgt spid="10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xEl>
                                              <p:pRg end="3" st="3"/>
                                            </p:txEl>
                                          </p:spTgt>
                                        </p:tgtEl>
                                        <p:attrNameLst>
                                          <p:attrName>style.visibility</p:attrName>
                                        </p:attrNameLst>
                                      </p:cBhvr>
                                      <p:to>
                                        <p:strVal val="visible"/>
                                      </p:to>
                                    </p:set>
                                    <p:animEffect filter="fade" transition="in">
                                      <p:cBhvr>
                                        <p:cTn dur="500"/>
                                        <p:tgtEl>
                                          <p:spTgt spid="10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xEl>
                                              <p:pRg end="4" st="4"/>
                                            </p:txEl>
                                          </p:spTgt>
                                        </p:tgtEl>
                                        <p:attrNameLst>
                                          <p:attrName>style.visibility</p:attrName>
                                        </p:attrNameLst>
                                      </p:cBhvr>
                                      <p:to>
                                        <p:strVal val="visible"/>
                                      </p:to>
                                    </p:set>
                                    <p:animEffect filter="fade" transition="in">
                                      <p:cBhvr>
                                        <p:cTn dur="500"/>
                                        <p:tgtEl>
                                          <p:spTgt spid="109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3" name="Shape 1103"/>
        <p:cNvGrpSpPr/>
        <p:nvPr/>
      </p:nvGrpSpPr>
      <p:grpSpPr>
        <a:xfrm>
          <a:off x="0" y="0"/>
          <a:ext cx="0" cy="0"/>
          <a:chOff x="0" y="0"/>
          <a:chExt cx="0" cy="0"/>
        </a:xfrm>
      </p:grpSpPr>
      <p:sp>
        <p:nvSpPr>
          <p:cNvPr id="1104" name="Google Shape;1104;p1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IRA Contributions Deduction</a:t>
            </a:r>
            <a:endParaRPr/>
          </a:p>
        </p:txBody>
      </p:sp>
      <p:sp>
        <p:nvSpPr>
          <p:cNvPr id="1105" name="Google Shape;1105;p12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Contribution limit is the lesser of:</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Total amount of earned income(combined if MF</a:t>
            </a:r>
            <a:r>
              <a:rPr lang="en-US"/>
              <a:t>J)</a:t>
            </a:r>
            <a:r>
              <a:rPr b="0" i="0" lang="en-US" sz="3600" u="none" cap="none" strike="noStrike">
                <a:solidFill>
                  <a:schemeClr val="dk1"/>
                </a:solidFill>
                <a:latin typeface="Questrial"/>
                <a:ea typeface="Questrial"/>
                <a:cs typeface="Questrial"/>
                <a:sym typeface="Questrial"/>
              </a:rPr>
              <a:t>, 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$5,500 per spouse ($6,500 if over the age of 50)</a:t>
            </a:r>
            <a:endParaRPr/>
          </a:p>
          <a:p>
            <a:pPr indent="-228600" lvl="2" marL="114300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Note: these amounts are subject to change</a:t>
            </a:r>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106" name="Google Shape;1106;p1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xEl>
                                              <p:pRg end="0" st="0"/>
                                            </p:txEl>
                                          </p:spTgt>
                                        </p:tgtEl>
                                        <p:attrNameLst>
                                          <p:attrName>style.visibility</p:attrName>
                                        </p:attrNameLst>
                                      </p:cBhvr>
                                      <p:to>
                                        <p:strVal val="visible"/>
                                      </p:to>
                                    </p:set>
                                    <p:animEffect filter="fade" transition="in">
                                      <p:cBhvr>
                                        <p:cTn dur="500"/>
                                        <p:tgtEl>
                                          <p:spTgt spid="1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xEl>
                                              <p:pRg end="1" st="1"/>
                                            </p:txEl>
                                          </p:spTgt>
                                        </p:tgtEl>
                                        <p:attrNameLst>
                                          <p:attrName>style.visibility</p:attrName>
                                        </p:attrNameLst>
                                      </p:cBhvr>
                                      <p:to>
                                        <p:strVal val="visible"/>
                                      </p:to>
                                    </p:set>
                                    <p:animEffect filter="fade" transition="in">
                                      <p:cBhvr>
                                        <p:cTn dur="500"/>
                                        <p:tgtEl>
                                          <p:spTgt spid="1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xEl>
                                              <p:pRg end="2" st="2"/>
                                            </p:txEl>
                                          </p:spTgt>
                                        </p:tgtEl>
                                        <p:attrNameLst>
                                          <p:attrName>style.visibility</p:attrName>
                                        </p:attrNameLst>
                                      </p:cBhvr>
                                      <p:to>
                                        <p:strVal val="visible"/>
                                      </p:to>
                                    </p:set>
                                    <p:animEffect filter="fade" transition="in">
                                      <p:cBhvr>
                                        <p:cTn dur="500"/>
                                        <p:tgtEl>
                                          <p:spTgt spid="11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xEl>
                                              <p:pRg end="3" st="3"/>
                                            </p:txEl>
                                          </p:spTgt>
                                        </p:tgtEl>
                                        <p:attrNameLst>
                                          <p:attrName>style.visibility</p:attrName>
                                        </p:attrNameLst>
                                      </p:cBhvr>
                                      <p:to>
                                        <p:strVal val="visible"/>
                                      </p:to>
                                    </p:set>
                                    <p:animEffect filter="fade" transition="in">
                                      <p:cBhvr>
                                        <p:cTn dur="500"/>
                                        <p:tgtEl>
                                          <p:spTgt spid="11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xEl>
                                              <p:pRg end="4" st="4"/>
                                            </p:txEl>
                                          </p:spTgt>
                                        </p:tgtEl>
                                        <p:attrNameLst>
                                          <p:attrName>style.visibility</p:attrName>
                                        </p:attrNameLst>
                                      </p:cBhvr>
                                      <p:to>
                                        <p:strVal val="visible"/>
                                      </p:to>
                                    </p:set>
                                    <p:animEffect filter="fade" transition="in">
                                      <p:cBhvr>
                                        <p:cTn dur="500"/>
                                        <p:tgtEl>
                                          <p:spTgt spid="110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1" name="Shape 1111"/>
        <p:cNvGrpSpPr/>
        <p:nvPr/>
      </p:nvGrpSpPr>
      <p:grpSpPr>
        <a:xfrm>
          <a:off x="0" y="0"/>
          <a:ext cx="0" cy="0"/>
          <a:chOff x="0" y="0"/>
          <a:chExt cx="0" cy="0"/>
        </a:xfrm>
      </p:grpSpPr>
      <p:sp>
        <p:nvSpPr>
          <p:cNvPr id="1112" name="Google Shape;1112;p1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Student Loan Interest</a:t>
            </a:r>
            <a:endParaRPr/>
          </a:p>
        </p:txBody>
      </p:sp>
      <p:sp>
        <p:nvSpPr>
          <p:cNvPr id="1113" name="Google Shape;1113;p124"/>
          <p:cNvSpPr txBox="1"/>
          <p:nvPr>
            <p:ph idx="1" type="body"/>
          </p:nvPr>
        </p:nvSpPr>
        <p:spPr>
          <a:xfrm>
            <a:off x="609600" y="1600204"/>
            <a:ext cx="10972800" cy="35779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Up to $2,500 of interest paid during the year on a loan for qualified higher education expenses in the name of a</a:t>
            </a:r>
            <a:r>
              <a:rPr b="0" i="0" lang="en-US" sz="2590" u="none" cap="none" strike="noStrike">
                <a:solidFill>
                  <a:schemeClr val="dk1"/>
                </a:solidFill>
                <a:latin typeface="Questrial"/>
                <a:ea typeface="Questrial"/>
                <a:cs typeface="Questrial"/>
                <a:sym typeface="Questrial"/>
              </a:rPr>
              <a:t>:</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Spouse</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Dependent (or a dependent at the time the loan was obtained)</a:t>
            </a:r>
            <a:endParaRPr b="1" i="0" sz="3330" u="none" cap="none" strike="noStrike">
              <a:solidFill>
                <a:srgbClr val="FFFFFF"/>
              </a:solidFill>
              <a:latin typeface="Questrial"/>
              <a:ea typeface="Questrial"/>
              <a:cs typeface="Questrial"/>
              <a:sym typeface="Questrial"/>
            </a:endParaRPr>
          </a:p>
        </p:txBody>
      </p:sp>
      <p:sp>
        <p:nvSpPr>
          <p:cNvPr id="1114" name="Google Shape;1114;p124"/>
          <p:cNvSpPr/>
          <p:nvPr/>
        </p:nvSpPr>
        <p:spPr>
          <a:xfrm>
            <a:off x="609600" y="5759971"/>
            <a:ext cx="10972800" cy="8679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3"/>
              </a:buClr>
              <a:buFont typeface="Questrial"/>
              <a:buNone/>
            </a:pPr>
            <a:r>
              <a:rPr b="1" lang="en-US" sz="2800">
                <a:solidFill>
                  <a:schemeClr val="accent3"/>
                </a:solidFill>
                <a:latin typeface="Questrial"/>
                <a:ea typeface="Questrial"/>
                <a:cs typeface="Questrial"/>
                <a:sym typeface="Questrial"/>
              </a:rPr>
              <a:t>Note: Student must have been enrolled at least half-time in a program leading to a degree, certificate, or other credential.</a:t>
            </a:r>
            <a:endParaRPr/>
          </a:p>
        </p:txBody>
      </p:sp>
      <p:sp>
        <p:nvSpPr>
          <p:cNvPr id="1115" name="Google Shape;1115;p1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xEl>
                                              <p:pRg end="0" st="0"/>
                                            </p:txEl>
                                          </p:spTgt>
                                        </p:tgtEl>
                                        <p:attrNameLst>
                                          <p:attrName>style.visibility</p:attrName>
                                        </p:attrNameLst>
                                      </p:cBhvr>
                                      <p:to>
                                        <p:strVal val="visible"/>
                                      </p:to>
                                    </p:set>
                                    <p:animEffect filter="fade" transition="in">
                                      <p:cBhvr>
                                        <p:cTn dur="500"/>
                                        <p:tgtEl>
                                          <p:spTgt spid="1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xEl>
                                              <p:pRg end="1" st="1"/>
                                            </p:txEl>
                                          </p:spTgt>
                                        </p:tgtEl>
                                        <p:attrNameLst>
                                          <p:attrName>style.visibility</p:attrName>
                                        </p:attrNameLst>
                                      </p:cBhvr>
                                      <p:to>
                                        <p:strVal val="visible"/>
                                      </p:to>
                                    </p:set>
                                    <p:animEffect filter="fade" transition="in">
                                      <p:cBhvr>
                                        <p:cTn dur="500"/>
                                        <p:tgtEl>
                                          <p:spTgt spid="1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xEl>
                                              <p:pRg end="2" st="2"/>
                                            </p:txEl>
                                          </p:spTgt>
                                        </p:tgtEl>
                                        <p:attrNameLst>
                                          <p:attrName>style.visibility</p:attrName>
                                        </p:attrNameLst>
                                      </p:cBhvr>
                                      <p:to>
                                        <p:strVal val="visible"/>
                                      </p:to>
                                    </p:set>
                                    <p:animEffect filter="fade" transition="in">
                                      <p:cBhvr>
                                        <p:cTn dur="500"/>
                                        <p:tgtEl>
                                          <p:spTgt spid="11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xEl>
                                              <p:pRg end="3" st="3"/>
                                            </p:txEl>
                                          </p:spTgt>
                                        </p:tgtEl>
                                        <p:attrNameLst>
                                          <p:attrName>style.visibility</p:attrName>
                                        </p:attrNameLst>
                                      </p:cBhvr>
                                      <p:to>
                                        <p:strVal val="visible"/>
                                      </p:to>
                                    </p:set>
                                    <p:animEffect filter="fade" transition="in">
                                      <p:cBhvr>
                                        <p:cTn dur="500"/>
                                        <p:tgtEl>
                                          <p:spTgt spid="11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Google Shape;1121;p1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Student Loan Interest</a:t>
            </a:r>
            <a:endParaRPr/>
          </a:p>
        </p:txBody>
      </p:sp>
      <p:sp>
        <p:nvSpPr>
          <p:cNvPr id="1122" name="Google Shape;1122;p12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Eligibility Requirements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Loan was obtained for an eligible student and was paid within a reasonable period of time before/after obtaining the loan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School is:</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Accredited</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Qualified to participate in a student aid program or conduct internship/residency programs leading to a degree or certificate</a:t>
            </a:r>
            <a:endParaRPr/>
          </a:p>
        </p:txBody>
      </p:sp>
      <p:sp>
        <p:nvSpPr>
          <p:cNvPr id="1123" name="Google Shape;1123;p1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xEl>
                                              <p:pRg end="0" st="0"/>
                                            </p:txEl>
                                          </p:spTgt>
                                        </p:tgtEl>
                                        <p:attrNameLst>
                                          <p:attrName>style.visibility</p:attrName>
                                        </p:attrNameLst>
                                      </p:cBhvr>
                                      <p:to>
                                        <p:strVal val="visible"/>
                                      </p:to>
                                    </p:set>
                                    <p:animEffect filter="fade" transition="in">
                                      <p:cBhvr>
                                        <p:cTn dur="500"/>
                                        <p:tgtEl>
                                          <p:spTgt spid="11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xEl>
                                              <p:pRg end="1" st="1"/>
                                            </p:txEl>
                                          </p:spTgt>
                                        </p:tgtEl>
                                        <p:attrNameLst>
                                          <p:attrName>style.visibility</p:attrName>
                                        </p:attrNameLst>
                                      </p:cBhvr>
                                      <p:to>
                                        <p:strVal val="visible"/>
                                      </p:to>
                                    </p:set>
                                    <p:animEffect filter="fade" transition="in">
                                      <p:cBhvr>
                                        <p:cTn dur="500"/>
                                        <p:tgtEl>
                                          <p:spTgt spid="11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xEl>
                                              <p:pRg end="2" st="2"/>
                                            </p:txEl>
                                          </p:spTgt>
                                        </p:tgtEl>
                                        <p:attrNameLst>
                                          <p:attrName>style.visibility</p:attrName>
                                        </p:attrNameLst>
                                      </p:cBhvr>
                                      <p:to>
                                        <p:strVal val="visible"/>
                                      </p:to>
                                    </p:set>
                                    <p:animEffect filter="fade" transition="in">
                                      <p:cBhvr>
                                        <p:cTn dur="500"/>
                                        <p:tgtEl>
                                          <p:spTgt spid="11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xEl>
                                              <p:pRg end="3" st="3"/>
                                            </p:txEl>
                                          </p:spTgt>
                                        </p:tgtEl>
                                        <p:attrNameLst>
                                          <p:attrName>style.visibility</p:attrName>
                                        </p:attrNameLst>
                                      </p:cBhvr>
                                      <p:to>
                                        <p:strVal val="visible"/>
                                      </p:to>
                                    </p:set>
                                    <p:animEffect filter="fade" transition="in">
                                      <p:cBhvr>
                                        <p:cTn dur="500"/>
                                        <p:tgtEl>
                                          <p:spTgt spid="11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xEl>
                                              <p:pRg end="4" st="4"/>
                                            </p:txEl>
                                          </p:spTgt>
                                        </p:tgtEl>
                                        <p:attrNameLst>
                                          <p:attrName>style.visibility</p:attrName>
                                        </p:attrNameLst>
                                      </p:cBhvr>
                                      <p:to>
                                        <p:strVal val="visible"/>
                                      </p:to>
                                    </p:set>
                                    <p:animEffect filter="fade" transition="in">
                                      <p:cBhvr>
                                        <p:cTn dur="500"/>
                                        <p:tgtEl>
                                          <p:spTgt spid="112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1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Student Loan Interest</a:t>
            </a:r>
            <a:endParaRPr/>
          </a:p>
        </p:txBody>
      </p:sp>
      <p:sp>
        <p:nvSpPr>
          <p:cNvPr id="1130" name="Google Shape;1130;p126"/>
          <p:cNvSpPr txBox="1"/>
          <p:nvPr>
            <p:ph idx="1" type="body"/>
          </p:nvPr>
        </p:nvSpPr>
        <p:spPr>
          <a:xfrm>
            <a:off x="609600" y="1600204"/>
            <a:ext cx="10972800" cy="262247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Eligibility Requirements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is NOT:</a:t>
            </a:r>
            <a:endParaRPr/>
          </a:p>
          <a:p>
            <a:pPr indent="-228600" lvl="2" marL="114300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Married Filing Separately</a:t>
            </a:r>
            <a:endParaRPr/>
          </a:p>
          <a:p>
            <a:pPr indent="-228600" lvl="2" marL="114300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Able to be claimed as a dependent</a:t>
            </a:r>
            <a:endParaRPr/>
          </a:p>
        </p:txBody>
      </p:sp>
      <p:sp>
        <p:nvSpPr>
          <p:cNvPr id="1131" name="Google Shape;1131;p126"/>
          <p:cNvSpPr/>
          <p:nvPr/>
        </p:nvSpPr>
        <p:spPr>
          <a:xfrm>
            <a:off x="609600" y="5044525"/>
            <a:ext cx="10972800" cy="14559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3"/>
              </a:buClr>
              <a:buFont typeface="Questrial"/>
              <a:buNone/>
            </a:pPr>
            <a:r>
              <a:rPr b="1" lang="en-US" sz="2800">
                <a:solidFill>
                  <a:schemeClr val="accent3"/>
                </a:solidFill>
                <a:latin typeface="Questrial"/>
                <a:ea typeface="Questrial"/>
                <a:cs typeface="Questrial"/>
                <a:sym typeface="Questrial"/>
              </a:rPr>
              <a:t>Note: If the taxpayer cannot be claimed as a dependent but his/her parents paid the student loan interest and the student is legally liable for the loan, the student should claim the deduction.</a:t>
            </a:r>
            <a:endParaRPr/>
          </a:p>
        </p:txBody>
      </p:sp>
      <p:sp>
        <p:nvSpPr>
          <p:cNvPr id="1132" name="Google Shape;1132;p1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500"/>
                                        <p:tgtEl>
                                          <p:spTgt spid="1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pic>
        <p:nvPicPr>
          <p:cNvPr descr="Form 1098-E.png" id="1138" name="Google Shape;1138;p127"/>
          <p:cNvPicPr preferRelativeResize="0"/>
          <p:nvPr/>
        </p:nvPicPr>
        <p:blipFill rotWithShape="1">
          <a:blip r:embed="rId3">
            <a:alphaModFix/>
          </a:blip>
          <a:srcRect b="0" l="0" r="0" t="0"/>
          <a:stretch/>
        </p:blipFill>
        <p:spPr>
          <a:xfrm>
            <a:off x="1885950" y="2128107"/>
            <a:ext cx="8420100" cy="3663950"/>
          </a:xfrm>
          <a:prstGeom prst="rect">
            <a:avLst/>
          </a:prstGeom>
          <a:noFill/>
          <a:ln>
            <a:noFill/>
          </a:ln>
          <a:effectLst>
            <a:outerShdw blurRad="190500" rotWithShape="0" algn="tl">
              <a:srgbClr val="000000">
                <a:alpha val="69803"/>
              </a:srgbClr>
            </a:outerShdw>
          </a:effectLst>
        </p:spPr>
      </p:pic>
      <p:sp>
        <p:nvSpPr>
          <p:cNvPr id="1139" name="Google Shape;1139;p1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1098-E: Student Loan Interest Statement</a:t>
            </a:r>
            <a:endParaRPr/>
          </a:p>
        </p:txBody>
      </p:sp>
      <p:pic>
        <p:nvPicPr>
          <p:cNvPr id="1140" name="Google Shape;1140;p127"/>
          <p:cNvPicPr preferRelativeResize="0"/>
          <p:nvPr/>
        </p:nvPicPr>
        <p:blipFill rotWithShape="1">
          <a:blip r:embed="rId4">
            <a:alphaModFix/>
          </a:blip>
          <a:srcRect b="0" l="0" r="0" t="0"/>
          <a:stretch/>
        </p:blipFill>
        <p:spPr>
          <a:xfrm>
            <a:off x="5827587" y="3518445"/>
            <a:ext cx="3152026" cy="35137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141" name="Google Shape;1141;p1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42" name="Google Shape;1142;p127"/>
          <p:cNvSpPr/>
          <p:nvPr/>
        </p:nvSpPr>
        <p:spPr>
          <a:xfrm>
            <a:off x="7514275" y="2657875"/>
            <a:ext cx="902400" cy="5250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Tax Refund</a:t>
            </a:r>
            <a:endParaRPr/>
          </a:p>
        </p:txBody>
      </p:sp>
      <p:sp>
        <p:nvSpPr>
          <p:cNvPr id="169" name="Google Shape;169;p2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What if taxpayer doesn’t know if they itemized deductions last year?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Ask: </a:t>
            </a:r>
            <a:r>
              <a:rPr b="0" i="0" lang="en-US" sz="3600" u="none" cap="none" strike="noStrike">
                <a:solidFill>
                  <a:srgbClr val="F2B52C"/>
                </a:solidFill>
                <a:latin typeface="Questrial"/>
                <a:ea typeface="Questrial"/>
                <a:cs typeface="Questrial"/>
                <a:sym typeface="Questrial"/>
              </a:rPr>
              <a:t>“Did you have any mortgage interest, medical expenses, charitable contributions, etc., that you listed on your return last year?”</a:t>
            </a:r>
            <a:endParaRPr/>
          </a:p>
          <a:p>
            <a:pPr indent="-285750" lvl="1" marL="742950" marR="0" rtl="0" algn="l">
              <a:lnSpc>
                <a:spcPct val="90000"/>
              </a:lnSpc>
              <a:spcBef>
                <a:spcPts val="720"/>
              </a:spcBef>
              <a:spcAft>
                <a:spcPts val="0"/>
              </a:spcAft>
              <a:buClr>
                <a:srgbClr val="77A042"/>
              </a:buClr>
              <a:buSzPts val="3600"/>
              <a:buFont typeface="Arial"/>
              <a:buChar char="•"/>
            </a:pPr>
            <a:r>
              <a:rPr b="0" i="0" lang="en-US" sz="3600" u="none" cap="none" strike="noStrike">
                <a:solidFill>
                  <a:srgbClr val="77A042"/>
                </a:solidFill>
                <a:latin typeface="Questrial"/>
                <a:ea typeface="Questrial"/>
                <a:cs typeface="Questrial"/>
                <a:sym typeface="Questrial"/>
              </a:rPr>
              <a:t>A taxpayer may not be sure if they did, but often they are very confident that they did not have any of these deductions listed last year</a:t>
            </a:r>
            <a:endParaRPr/>
          </a:p>
        </p:txBody>
      </p:sp>
      <p:sp>
        <p:nvSpPr>
          <p:cNvPr id="170" name="Google Shape;170;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animEffect filter="fade" transition="in">
                                      <p:cBhvr>
                                        <p:cTn dur="500"/>
                                        <p:tgtEl>
                                          <p:spTgt spid="1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animEffect filter="fade" transition="in">
                                      <p:cBhvr>
                                        <p:cTn dur="500"/>
                                        <p:tgtEl>
                                          <p:spTgt spid="1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animEffect filter="fade" transition="in">
                                      <p:cBhvr>
                                        <p:cTn dur="500"/>
                                        <p:tgtEl>
                                          <p:spTgt spid="16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1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Tuition and Fees Deduction</a:t>
            </a:r>
            <a:endParaRPr/>
          </a:p>
        </p:txBody>
      </p:sp>
      <p:sp>
        <p:nvSpPr>
          <p:cNvPr id="1149" name="Google Shape;1149;p12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Tuition amounts paid by the taxpayer can be taken as an </a:t>
            </a:r>
            <a:r>
              <a:rPr b="1" i="0" lang="en-US" sz="4000" u="none" cap="none" strike="noStrike">
                <a:solidFill>
                  <a:schemeClr val="dk1"/>
                </a:solidFill>
                <a:latin typeface="Questrial"/>
                <a:ea typeface="Questrial"/>
                <a:cs typeface="Questrial"/>
                <a:sym typeface="Questrial"/>
              </a:rPr>
              <a:t>adjustment to income</a:t>
            </a:r>
            <a:r>
              <a:rPr b="0" i="0" lang="en-US" sz="4000" u="none" cap="none" strike="noStrike">
                <a:solidFill>
                  <a:schemeClr val="dk1"/>
                </a:solidFill>
                <a:latin typeface="Questrial"/>
                <a:ea typeface="Questrial"/>
                <a:cs typeface="Questrial"/>
                <a:sym typeface="Questrial"/>
              </a:rPr>
              <a:t> OR used to claim an </a:t>
            </a:r>
            <a:r>
              <a:rPr b="1" i="0" lang="en-US" sz="4000" u="none" cap="none" strike="noStrike">
                <a:solidFill>
                  <a:schemeClr val="dk1"/>
                </a:solidFill>
                <a:latin typeface="Questrial"/>
                <a:ea typeface="Questrial"/>
                <a:cs typeface="Questrial"/>
                <a:sym typeface="Questrial"/>
              </a:rPr>
              <a:t>education credit</a:t>
            </a:r>
            <a:r>
              <a:rPr b="0" i="0" lang="en-US" sz="4000" u="none" cap="none" strike="noStrike">
                <a:solidFill>
                  <a:schemeClr val="dk1"/>
                </a:solidFill>
                <a:latin typeface="Questrial"/>
                <a:ea typeface="Questrial"/>
                <a:cs typeface="Questrial"/>
                <a:sym typeface="Questrial"/>
              </a:rPr>
              <a:t> (if taxpayer qualifies)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tuition and fees deduction can be claimed for the taxpayer, spouse, and/or any qualified dependents</a:t>
            </a:r>
            <a:endParaRPr/>
          </a:p>
        </p:txBody>
      </p:sp>
      <p:sp>
        <p:nvSpPr>
          <p:cNvPr id="1150" name="Google Shape;1150;p1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xEl>
                                              <p:pRg end="0" st="0"/>
                                            </p:txEl>
                                          </p:spTgt>
                                        </p:tgtEl>
                                        <p:attrNameLst>
                                          <p:attrName>style.visibility</p:attrName>
                                        </p:attrNameLst>
                                      </p:cBhvr>
                                      <p:to>
                                        <p:strVal val="visible"/>
                                      </p:to>
                                    </p:set>
                                    <p:animEffect filter="fade" transition="in">
                                      <p:cBhvr>
                                        <p:cTn dur="500"/>
                                        <p:tgtEl>
                                          <p:spTgt spid="11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xEl>
                                              <p:pRg end="1" st="1"/>
                                            </p:txEl>
                                          </p:spTgt>
                                        </p:tgtEl>
                                        <p:attrNameLst>
                                          <p:attrName>style.visibility</p:attrName>
                                        </p:attrNameLst>
                                      </p:cBhvr>
                                      <p:to>
                                        <p:strVal val="visible"/>
                                      </p:to>
                                    </p:set>
                                    <p:animEffect filter="fade" transition="in">
                                      <p:cBhvr>
                                        <p:cTn dur="500"/>
                                        <p:tgtEl>
                                          <p:spTgt spid="11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5" name="Shape 1155"/>
        <p:cNvGrpSpPr/>
        <p:nvPr/>
      </p:nvGrpSpPr>
      <p:grpSpPr>
        <a:xfrm>
          <a:off x="0" y="0"/>
          <a:ext cx="0" cy="0"/>
          <a:chOff x="0" y="0"/>
          <a:chExt cx="0" cy="0"/>
        </a:xfrm>
      </p:grpSpPr>
      <p:sp>
        <p:nvSpPr>
          <p:cNvPr id="1156" name="Google Shape;1156;p1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Tuition and Fees Deduction</a:t>
            </a:r>
            <a:endParaRPr/>
          </a:p>
        </p:txBody>
      </p:sp>
      <p:sp>
        <p:nvSpPr>
          <p:cNvPr id="1157" name="Google Shape;1157;p129"/>
          <p:cNvSpPr txBox="1"/>
          <p:nvPr>
            <p:ph idx="1" type="body"/>
          </p:nvPr>
        </p:nvSpPr>
        <p:spPr>
          <a:xfrm>
            <a:off x="609600" y="1600203"/>
            <a:ext cx="10972800" cy="27431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Tuition and fees deduction CANNOT be claimed if the taxpayer is: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Married Filing Separately</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Able to be claimed as a dependent</a:t>
            </a:r>
            <a:endParaRPr/>
          </a:p>
        </p:txBody>
      </p:sp>
      <p:sp>
        <p:nvSpPr>
          <p:cNvPr id="1158" name="Google Shape;1158;p129"/>
          <p:cNvSpPr/>
          <p:nvPr/>
        </p:nvSpPr>
        <p:spPr>
          <a:xfrm>
            <a:off x="609600" y="5434946"/>
            <a:ext cx="10972800" cy="86793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3"/>
              </a:buClr>
              <a:buFont typeface="Questrial"/>
              <a:buNone/>
            </a:pPr>
            <a:r>
              <a:rPr b="1" lang="en-US" sz="2800">
                <a:solidFill>
                  <a:schemeClr val="accent3"/>
                </a:solidFill>
                <a:latin typeface="Questrial"/>
                <a:ea typeface="Questrial"/>
                <a:cs typeface="Questrial"/>
                <a:sym typeface="Questrial"/>
              </a:rPr>
              <a:t>Note: Only OUT-OF-POCKET expenses can be claimed; you must subtract amounts paid with scholarships and grants</a:t>
            </a:r>
            <a:endParaRPr/>
          </a:p>
        </p:txBody>
      </p:sp>
      <p:sp>
        <p:nvSpPr>
          <p:cNvPr id="1159" name="Google Shape;1159;p1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0" st="0"/>
                                            </p:txEl>
                                          </p:spTgt>
                                        </p:tgtEl>
                                        <p:attrNameLst>
                                          <p:attrName>style.visibility</p:attrName>
                                        </p:attrNameLst>
                                      </p:cBhvr>
                                      <p:to>
                                        <p:strVal val="visible"/>
                                      </p:to>
                                    </p:set>
                                    <p:animEffect filter="fade" transition="in">
                                      <p:cBhvr>
                                        <p:cTn dur="500"/>
                                        <p:tgtEl>
                                          <p:spTgt spid="11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1" st="1"/>
                                            </p:txEl>
                                          </p:spTgt>
                                        </p:tgtEl>
                                        <p:attrNameLst>
                                          <p:attrName>style.visibility</p:attrName>
                                        </p:attrNameLst>
                                      </p:cBhvr>
                                      <p:to>
                                        <p:strVal val="visible"/>
                                      </p:to>
                                    </p:set>
                                    <p:animEffect filter="fade" transition="in">
                                      <p:cBhvr>
                                        <p:cTn dur="500"/>
                                        <p:tgtEl>
                                          <p:spTgt spid="11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2" st="2"/>
                                            </p:txEl>
                                          </p:spTgt>
                                        </p:tgtEl>
                                        <p:attrNameLst>
                                          <p:attrName>style.visibility</p:attrName>
                                        </p:attrNameLst>
                                      </p:cBhvr>
                                      <p:to>
                                        <p:strVal val="visible"/>
                                      </p:to>
                                    </p:set>
                                    <p:animEffect filter="fade" transition="in">
                                      <p:cBhvr>
                                        <p:cTn dur="500"/>
                                        <p:tgtEl>
                                          <p:spTgt spid="11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pic>
        <p:nvPicPr>
          <p:cNvPr descr="Form 1098-T.png" id="1165" name="Google Shape;1165;p130"/>
          <p:cNvPicPr preferRelativeResize="0"/>
          <p:nvPr/>
        </p:nvPicPr>
        <p:blipFill rotWithShape="1">
          <a:blip r:embed="rId3">
            <a:alphaModFix/>
          </a:blip>
          <a:srcRect b="0" l="0" r="0" t="0"/>
          <a:stretch/>
        </p:blipFill>
        <p:spPr>
          <a:xfrm>
            <a:off x="1144108" y="1417638"/>
            <a:ext cx="9903783" cy="4287837"/>
          </a:xfrm>
          <a:prstGeom prst="rect">
            <a:avLst/>
          </a:prstGeom>
          <a:noFill/>
          <a:ln>
            <a:noFill/>
          </a:ln>
          <a:effectLst>
            <a:outerShdw blurRad="190500" rotWithShape="0" algn="tl">
              <a:srgbClr val="000000">
                <a:alpha val="69803"/>
              </a:srgbClr>
            </a:outerShdw>
          </a:effectLst>
        </p:spPr>
      </p:pic>
      <p:sp>
        <p:nvSpPr>
          <p:cNvPr id="1166" name="Google Shape;1166;p1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Tuition Statement</a:t>
            </a:r>
            <a:endParaRPr/>
          </a:p>
        </p:txBody>
      </p:sp>
      <p:pic>
        <p:nvPicPr>
          <p:cNvPr id="1167" name="Google Shape;1167;p130"/>
          <p:cNvPicPr preferRelativeResize="0"/>
          <p:nvPr/>
        </p:nvPicPr>
        <p:blipFill rotWithShape="1">
          <a:blip r:embed="rId4">
            <a:alphaModFix/>
          </a:blip>
          <a:srcRect b="0" l="0" r="0" t="0"/>
          <a:stretch/>
        </p:blipFill>
        <p:spPr>
          <a:xfrm>
            <a:off x="5741508" y="1723231"/>
            <a:ext cx="1816100" cy="6223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168" name="Google Shape;1168;p130"/>
          <p:cNvPicPr preferRelativeResize="0"/>
          <p:nvPr/>
        </p:nvPicPr>
        <p:blipFill rotWithShape="1">
          <a:blip r:embed="rId5">
            <a:alphaModFix/>
          </a:blip>
          <a:srcRect b="0" l="0" r="0" t="0"/>
          <a:stretch/>
        </p:blipFill>
        <p:spPr>
          <a:xfrm>
            <a:off x="7570308" y="3479800"/>
            <a:ext cx="1841500" cy="635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169" name="Google Shape;1169;p1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70" name="Google Shape;1170;p130"/>
          <p:cNvSpPr/>
          <p:nvPr/>
        </p:nvSpPr>
        <p:spPr>
          <a:xfrm>
            <a:off x="7676175" y="2069200"/>
            <a:ext cx="1109700" cy="5250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5" name="Shape 1175"/>
        <p:cNvGrpSpPr/>
        <p:nvPr/>
      </p:nvGrpSpPr>
      <p:grpSpPr>
        <a:xfrm>
          <a:off x="0" y="0"/>
          <a:ext cx="0" cy="0"/>
          <a:chOff x="0" y="0"/>
          <a:chExt cx="0" cy="0"/>
        </a:xfrm>
      </p:grpSpPr>
      <p:sp>
        <p:nvSpPr>
          <p:cNvPr id="1176" name="Google Shape;1176;p1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Tuition and Fees Deduction</a:t>
            </a:r>
            <a:endParaRPr/>
          </a:p>
        </p:txBody>
      </p:sp>
      <p:sp>
        <p:nvSpPr>
          <p:cNvPr id="1177" name="Google Shape;1177;p13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Qualified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Up to $4,000 in qualified tuition and related expenses; </a:t>
            </a:r>
            <a:endParaRPr/>
          </a:p>
          <a:p>
            <a:pPr indent="-285750" lvl="1" marL="742950" marR="0" rtl="0" algn="l">
              <a:spcBef>
                <a:spcPts val="720"/>
              </a:spcBef>
              <a:spcAft>
                <a:spcPts val="0"/>
              </a:spcAft>
              <a:buClr>
                <a:srgbClr val="C00000"/>
              </a:buClr>
              <a:buSzPts val="3600"/>
              <a:buFont typeface="Arial"/>
              <a:buChar char="•"/>
            </a:pPr>
            <a:r>
              <a:rPr b="1" i="0" lang="en-US" sz="3600" u="none" cap="none" strike="noStrike">
                <a:solidFill>
                  <a:srgbClr val="C00000"/>
                </a:solidFill>
                <a:latin typeface="Questrial"/>
                <a:ea typeface="Questrial"/>
                <a:cs typeface="Questrial"/>
                <a:sym typeface="Questrial"/>
              </a:rPr>
              <a:t>NOT BOOKS unless a condition of enrollment/attendance</a:t>
            </a:r>
            <a:endParaRPr b="1" i="0" sz="3600" u="none" cap="none" strike="noStrike">
              <a:solidFill>
                <a:srgbClr val="C00000"/>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78" name="Google Shape;1178;p1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xEl>
                                              <p:pRg end="0" st="0"/>
                                            </p:txEl>
                                          </p:spTgt>
                                        </p:tgtEl>
                                        <p:attrNameLst>
                                          <p:attrName>style.visibility</p:attrName>
                                        </p:attrNameLst>
                                      </p:cBhvr>
                                      <p:to>
                                        <p:strVal val="visible"/>
                                      </p:to>
                                    </p:set>
                                    <p:animEffect filter="fade" transition="in">
                                      <p:cBhvr>
                                        <p:cTn dur="500"/>
                                        <p:tgtEl>
                                          <p:spTgt spid="11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xEl>
                                              <p:pRg end="1" st="1"/>
                                            </p:txEl>
                                          </p:spTgt>
                                        </p:tgtEl>
                                        <p:attrNameLst>
                                          <p:attrName>style.visibility</p:attrName>
                                        </p:attrNameLst>
                                      </p:cBhvr>
                                      <p:to>
                                        <p:strVal val="visible"/>
                                      </p:to>
                                    </p:set>
                                    <p:animEffect filter="fade" transition="in">
                                      <p:cBhvr>
                                        <p:cTn dur="500"/>
                                        <p:tgtEl>
                                          <p:spTgt spid="11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xEl>
                                              <p:pRg end="2" st="2"/>
                                            </p:txEl>
                                          </p:spTgt>
                                        </p:tgtEl>
                                        <p:attrNameLst>
                                          <p:attrName>style.visibility</p:attrName>
                                        </p:attrNameLst>
                                      </p:cBhvr>
                                      <p:to>
                                        <p:strVal val="visible"/>
                                      </p:to>
                                    </p:set>
                                    <p:animEffect filter="fade" transition="in">
                                      <p:cBhvr>
                                        <p:cTn dur="500"/>
                                        <p:tgtEl>
                                          <p:spTgt spid="11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xEl>
                                              <p:pRg end="3" st="3"/>
                                            </p:txEl>
                                          </p:spTgt>
                                        </p:tgtEl>
                                        <p:attrNameLst>
                                          <p:attrName>style.visibility</p:attrName>
                                        </p:attrNameLst>
                                      </p:cBhvr>
                                      <p:to>
                                        <p:strVal val="visible"/>
                                      </p:to>
                                    </p:set>
                                    <p:animEffect filter="fade" transition="in">
                                      <p:cBhvr>
                                        <p:cTn dur="500"/>
                                        <p:tgtEl>
                                          <p:spTgt spid="117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3" name="Shape 1183"/>
        <p:cNvGrpSpPr/>
        <p:nvPr/>
      </p:nvGrpSpPr>
      <p:grpSpPr>
        <a:xfrm>
          <a:off x="0" y="0"/>
          <a:ext cx="0" cy="0"/>
          <a:chOff x="0" y="0"/>
          <a:chExt cx="0" cy="0"/>
        </a:xfrm>
      </p:grpSpPr>
      <p:sp>
        <p:nvSpPr>
          <p:cNvPr id="1184" name="Google Shape;1184;p1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Jury Duty Pay Given to Employer</a:t>
            </a:r>
            <a:endParaRPr/>
          </a:p>
        </p:txBody>
      </p:sp>
      <p:sp>
        <p:nvSpPr>
          <p:cNvPr id="1185" name="Google Shape;1185;p1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Jury duty pay is taxable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BUT: if that pay is given to the employer, it can be deducted as an adjustment</a:t>
            </a:r>
            <a:endParaRPr/>
          </a:p>
        </p:txBody>
      </p:sp>
      <p:sp>
        <p:nvSpPr>
          <p:cNvPr id="1186" name="Google Shape;1186;p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xEl>
                                              <p:pRg end="0" st="0"/>
                                            </p:txEl>
                                          </p:spTgt>
                                        </p:tgtEl>
                                        <p:attrNameLst>
                                          <p:attrName>style.visibility</p:attrName>
                                        </p:attrNameLst>
                                      </p:cBhvr>
                                      <p:to>
                                        <p:strVal val="visible"/>
                                      </p:to>
                                    </p:set>
                                    <p:animEffect filter="fade" transition="in">
                                      <p:cBhvr>
                                        <p:cTn dur="500"/>
                                        <p:tgtEl>
                                          <p:spTgt spid="1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xEl>
                                              <p:pRg end="1" st="1"/>
                                            </p:txEl>
                                          </p:spTgt>
                                        </p:tgtEl>
                                        <p:attrNameLst>
                                          <p:attrName>style.visibility</p:attrName>
                                        </p:attrNameLst>
                                      </p:cBhvr>
                                      <p:to>
                                        <p:strVal val="visible"/>
                                      </p:to>
                                    </p:set>
                                    <p:animEffect filter="fade" transition="in">
                                      <p:cBhvr>
                                        <p:cTn dur="500"/>
                                        <p:tgtEl>
                                          <p:spTgt spid="118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1" name="Shape 1191"/>
        <p:cNvGrpSpPr/>
        <p:nvPr/>
      </p:nvGrpSpPr>
      <p:grpSpPr>
        <a:xfrm>
          <a:off x="0" y="0"/>
          <a:ext cx="0" cy="0"/>
          <a:chOff x="0" y="0"/>
          <a:chExt cx="0" cy="0"/>
        </a:xfrm>
      </p:grpSpPr>
      <p:sp>
        <p:nvSpPr>
          <p:cNvPr id="1192" name="Google Shape;1192;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Adjustments to Income</a:t>
            </a:r>
            <a:endParaRPr/>
          </a:p>
        </p:txBody>
      </p:sp>
      <p:sp>
        <p:nvSpPr>
          <p:cNvPr id="1193" name="Google Shape;1193;p13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TaxSlayer Walkthrough</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Adjustments to Income</a:t>
            </a:r>
            <a:endParaRPr/>
          </a:p>
        </p:txBody>
      </p:sp>
      <p:sp>
        <p:nvSpPr>
          <p:cNvPr id="1194" name="Google Shape;1194;p1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9" name="Shape 1199"/>
        <p:cNvGrpSpPr/>
        <p:nvPr/>
      </p:nvGrpSpPr>
      <p:grpSpPr>
        <a:xfrm>
          <a:off x="0" y="0"/>
          <a:ext cx="0" cy="0"/>
          <a:chOff x="0" y="0"/>
          <a:chExt cx="0" cy="0"/>
        </a:xfrm>
      </p:grpSpPr>
      <p:pic>
        <p:nvPicPr>
          <p:cNvPr descr="Impact-logo_SaveFirst-green.eps" id="1200" name="Google Shape;1200;p134"/>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201" name="Google Shape;1201;p134"/>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02" name="Google Shape;1202;p13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03" name="Google Shape;1203;p13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04" name="Google Shape;1204;p13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05" name="Google Shape;1205;p134"/>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06" name="Google Shape;1206;p134"/>
          <p:cNvSpPr txBox="1"/>
          <p:nvPr/>
        </p:nvSpPr>
        <p:spPr>
          <a:xfrm>
            <a:off x="352150" y="5309800"/>
            <a:ext cx="11440500" cy="1490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Miscellaneous Nonrefundable Credits</a:t>
            </a:r>
            <a:endParaRPr/>
          </a:p>
        </p:txBody>
      </p:sp>
      <p:sp>
        <p:nvSpPr>
          <p:cNvPr id="1207" name="Google Shape;1207;p1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2" name="Shape 1212"/>
        <p:cNvGrpSpPr/>
        <p:nvPr/>
      </p:nvGrpSpPr>
      <p:grpSpPr>
        <a:xfrm>
          <a:off x="0" y="0"/>
          <a:ext cx="0" cy="0"/>
          <a:chOff x="0" y="0"/>
          <a:chExt cx="0" cy="0"/>
        </a:xfrm>
      </p:grpSpPr>
      <p:sp>
        <p:nvSpPr>
          <p:cNvPr id="1213" name="Google Shape;1213;p1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Miscellaneous Nonrefundable Credits</a:t>
            </a:r>
            <a:endParaRPr b="1" i="0" sz="4800" u="none" cap="none" strike="noStrike">
              <a:solidFill>
                <a:schemeClr val="dk2"/>
              </a:solidFill>
              <a:latin typeface="Questrial"/>
              <a:ea typeface="Questrial"/>
              <a:cs typeface="Questrial"/>
              <a:sym typeface="Questrial"/>
            </a:endParaRPr>
          </a:p>
        </p:txBody>
      </p:sp>
      <p:sp>
        <p:nvSpPr>
          <p:cNvPr id="1214" name="Google Shape;1214;p135"/>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215" name="Google Shape;1215;p1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216" name="Google Shape;1216;p135"/>
          <p:cNvPicPr preferRelativeResize="0"/>
          <p:nvPr/>
        </p:nvPicPr>
        <p:blipFill>
          <a:blip r:embed="rId3">
            <a:alphaModFix/>
          </a:blip>
          <a:stretch>
            <a:fillRect/>
          </a:stretch>
        </p:blipFill>
        <p:spPr>
          <a:xfrm>
            <a:off x="1204200" y="2140325"/>
            <a:ext cx="10861577" cy="4395101"/>
          </a:xfrm>
          <a:prstGeom prst="rect">
            <a:avLst/>
          </a:prstGeom>
          <a:noFill/>
          <a:ln cap="flat" cmpd="sng" w="9525">
            <a:solidFill>
              <a:schemeClr val="dk2"/>
            </a:solidFill>
            <a:prstDash val="solid"/>
            <a:round/>
            <a:headEnd len="sm" w="sm" type="none"/>
            <a:tailEnd len="sm" w="sm" type="none"/>
          </a:ln>
        </p:spPr>
      </p:pic>
      <p:sp>
        <p:nvSpPr>
          <p:cNvPr id="1217" name="Google Shape;1217;p135"/>
          <p:cNvSpPr/>
          <p:nvPr/>
        </p:nvSpPr>
        <p:spPr>
          <a:xfrm>
            <a:off x="609600" y="5241400"/>
            <a:ext cx="609000" cy="275400"/>
          </a:xfrm>
          <a:prstGeom prst="rightArrow">
            <a:avLst>
              <a:gd fmla="val 50000" name="adj1"/>
              <a:gd fmla="val 50000" name="adj2"/>
            </a:avLst>
          </a:prstGeom>
          <a:solidFill>
            <a:srgbClr val="FF0000"/>
          </a:solidFill>
          <a:ln cap="flat" cmpd="sng" w="9525">
            <a:solidFill>
              <a:srgbClr val="5453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2" name="Shape 1222"/>
        <p:cNvGrpSpPr/>
        <p:nvPr/>
      </p:nvGrpSpPr>
      <p:grpSpPr>
        <a:xfrm>
          <a:off x="0" y="0"/>
          <a:ext cx="0" cy="0"/>
          <a:chOff x="0" y="0"/>
          <a:chExt cx="0" cy="0"/>
        </a:xfrm>
      </p:grpSpPr>
      <p:sp>
        <p:nvSpPr>
          <p:cNvPr id="1223" name="Google Shape;1223;p13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Miscellaneous Nonrefundable Credits</a:t>
            </a:r>
            <a:endParaRPr b="1" i="0" sz="4800" u="none" cap="none" strike="noStrike">
              <a:solidFill>
                <a:schemeClr val="dk2"/>
              </a:solidFill>
              <a:latin typeface="Questrial"/>
              <a:ea typeface="Questrial"/>
              <a:cs typeface="Questrial"/>
              <a:sym typeface="Questrial"/>
            </a:endParaRPr>
          </a:p>
        </p:txBody>
      </p:sp>
      <p:sp>
        <p:nvSpPr>
          <p:cNvPr id="1224" name="Google Shape;1224;p136"/>
          <p:cNvSpPr txBox="1"/>
          <p:nvPr>
            <p:ph idx="1" type="body"/>
          </p:nvPr>
        </p:nvSpPr>
        <p:spPr>
          <a:xfrm>
            <a:off x="50810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p:txBody>
      </p:sp>
      <p:sp>
        <p:nvSpPr>
          <p:cNvPr id="1225" name="Google Shape;1225;p1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226" name="Google Shape;1226;p136"/>
          <p:cNvPicPr preferRelativeResize="0"/>
          <p:nvPr/>
        </p:nvPicPr>
        <p:blipFill>
          <a:blip r:embed="rId3">
            <a:alphaModFix/>
          </a:blip>
          <a:stretch>
            <a:fillRect/>
          </a:stretch>
        </p:blipFill>
        <p:spPr>
          <a:xfrm>
            <a:off x="1746525" y="2176248"/>
            <a:ext cx="10015701" cy="692152"/>
          </a:xfrm>
          <a:prstGeom prst="rect">
            <a:avLst/>
          </a:prstGeom>
          <a:noFill/>
          <a:ln cap="flat" cmpd="sng" w="9525">
            <a:solidFill>
              <a:schemeClr val="dk2"/>
            </a:solidFill>
            <a:prstDash val="solid"/>
            <a:round/>
            <a:headEnd len="sm" w="sm" type="none"/>
            <a:tailEnd len="sm" w="sm" type="none"/>
          </a:ln>
        </p:spPr>
      </p:pic>
      <p:pic>
        <p:nvPicPr>
          <p:cNvPr id="1227" name="Google Shape;1227;p136"/>
          <p:cNvPicPr preferRelativeResize="0"/>
          <p:nvPr/>
        </p:nvPicPr>
        <p:blipFill>
          <a:blip r:embed="rId4">
            <a:alphaModFix/>
          </a:blip>
          <a:stretch>
            <a:fillRect/>
          </a:stretch>
        </p:blipFill>
        <p:spPr>
          <a:xfrm>
            <a:off x="1746525" y="2868399"/>
            <a:ext cx="10015701" cy="2741425"/>
          </a:xfrm>
          <a:prstGeom prst="rect">
            <a:avLst/>
          </a:prstGeom>
          <a:noFill/>
          <a:ln cap="flat" cmpd="sng" w="9525">
            <a:solidFill>
              <a:schemeClr val="dk2"/>
            </a:solidFill>
            <a:prstDash val="solid"/>
            <a:round/>
            <a:headEnd len="sm" w="sm" type="none"/>
            <a:tailEnd len="sm" w="sm" type="none"/>
          </a:ln>
        </p:spPr>
      </p:pic>
      <p:sp>
        <p:nvSpPr>
          <p:cNvPr id="1228" name="Google Shape;1228;p136"/>
          <p:cNvSpPr/>
          <p:nvPr/>
        </p:nvSpPr>
        <p:spPr>
          <a:xfrm>
            <a:off x="1137525" y="4820650"/>
            <a:ext cx="609000" cy="275400"/>
          </a:xfrm>
          <a:prstGeom prst="rightArrow">
            <a:avLst>
              <a:gd fmla="val 50000" name="adj1"/>
              <a:gd fmla="val 50000" name="adj2"/>
            </a:avLst>
          </a:prstGeom>
          <a:solidFill>
            <a:srgbClr val="FF0000"/>
          </a:solidFill>
          <a:ln cap="flat" cmpd="sng" w="9525">
            <a:solidFill>
              <a:srgbClr val="5453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Google Shape;1234;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Credits</a:t>
            </a:r>
            <a:endParaRPr/>
          </a:p>
        </p:txBody>
      </p:sp>
      <p:sp>
        <p:nvSpPr>
          <p:cNvPr id="1235" name="Google Shape;1235;p13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Nonrefundable credits directly reduce the tax liability, </a:t>
            </a:r>
            <a:r>
              <a:rPr b="1" i="0" lang="en-US" sz="4000" u="none" cap="none" strike="noStrike">
                <a:solidFill>
                  <a:schemeClr val="dk1"/>
                </a:solidFill>
                <a:latin typeface="Questrial"/>
                <a:ea typeface="Questrial"/>
                <a:cs typeface="Questrial"/>
                <a:sym typeface="Questrial"/>
              </a:rPr>
              <a:t>but only to zero</a:t>
            </a:r>
            <a:r>
              <a:rPr b="0" i="0" lang="en-US" sz="4000" u="none" cap="none" strike="noStrike">
                <a:solidFill>
                  <a:schemeClr val="dk1"/>
                </a:solidFill>
                <a:latin typeface="Questrial"/>
                <a:ea typeface="Questrial"/>
                <a:cs typeface="Questrial"/>
                <a:sym typeface="Questrial"/>
              </a:rPr>
              <a:t> (no refund of additional credit is available)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Foreign tax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Residential energy credit</a:t>
            </a:r>
            <a:endParaRPr/>
          </a:p>
        </p:txBody>
      </p:sp>
      <p:sp>
        <p:nvSpPr>
          <p:cNvPr id="1236" name="Google Shape;1236;p1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5">
                                            <p:txEl>
                                              <p:pRg end="0" st="0"/>
                                            </p:txEl>
                                          </p:spTgt>
                                        </p:tgtEl>
                                        <p:attrNameLst>
                                          <p:attrName>style.visibility</p:attrName>
                                        </p:attrNameLst>
                                      </p:cBhvr>
                                      <p:to>
                                        <p:strVal val="visible"/>
                                      </p:to>
                                    </p:set>
                                    <p:animEffect filter="fade" transition="in">
                                      <p:cBhvr>
                                        <p:cTn dur="500"/>
                                        <p:tgtEl>
                                          <p:spTgt spid="1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5">
                                            <p:txEl>
                                              <p:pRg end="1" st="1"/>
                                            </p:txEl>
                                          </p:spTgt>
                                        </p:tgtEl>
                                        <p:attrNameLst>
                                          <p:attrName>style.visibility</p:attrName>
                                        </p:attrNameLst>
                                      </p:cBhvr>
                                      <p:to>
                                        <p:strVal val="visible"/>
                                      </p:to>
                                    </p:set>
                                    <p:animEffect filter="fade" transition="in">
                                      <p:cBhvr>
                                        <p:cTn dur="500"/>
                                        <p:tgtEl>
                                          <p:spTgt spid="1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5">
                                            <p:txEl>
                                              <p:pRg end="2" st="2"/>
                                            </p:txEl>
                                          </p:spTgt>
                                        </p:tgtEl>
                                        <p:attrNameLst>
                                          <p:attrName>style.visibility</p:attrName>
                                        </p:attrNameLst>
                                      </p:cBhvr>
                                      <p:to>
                                        <p:strVal val="visible"/>
                                      </p:to>
                                    </p:set>
                                    <p:animEffect filter="fade" transition="in">
                                      <p:cBhvr>
                                        <p:cTn dur="500"/>
                                        <p:tgtEl>
                                          <p:spTgt spid="123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1"/>
          <p:cNvSpPr txBox="1"/>
          <p:nvPr>
            <p:ph type="title"/>
          </p:nvPr>
        </p:nvSpPr>
        <p:spPr>
          <a:xfrm>
            <a:off x="609600" y="-892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Tax Refund</a:t>
            </a:r>
            <a:endParaRPr/>
          </a:p>
        </p:txBody>
      </p:sp>
      <p:sp>
        <p:nvSpPr>
          <p:cNvPr id="177" name="Google Shape;177;p21"/>
          <p:cNvSpPr txBox="1"/>
          <p:nvPr>
            <p:ph idx="1" type="body"/>
          </p:nvPr>
        </p:nvSpPr>
        <p:spPr>
          <a:xfrm>
            <a:off x="436250" y="1053750"/>
            <a:ext cx="11499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Many taxpayers may have itemized deductions on their state tax returns but NOT their federal tax returns</a:t>
            </a:r>
            <a:endParaRPr/>
          </a:p>
          <a:p>
            <a:pPr indent="-342900" lvl="0" marL="342900" marR="0" rtl="0" algn="l">
              <a:spcBef>
                <a:spcPts val="800"/>
              </a:spcBef>
              <a:spcAft>
                <a:spcPts val="0"/>
              </a:spcAft>
              <a:buClr>
                <a:srgbClr val="77A042"/>
              </a:buClr>
              <a:buSzPts val="4000"/>
              <a:buFont typeface="Noto Sans Symbols"/>
              <a:buChar char="➢"/>
            </a:pPr>
            <a:r>
              <a:rPr b="0" i="0" lang="en-US" sz="4000" u="none" cap="none" strike="noStrike">
                <a:solidFill>
                  <a:srgbClr val="77A042"/>
                </a:solidFill>
                <a:latin typeface="Questrial"/>
                <a:ea typeface="Questrial"/>
                <a:cs typeface="Questrial"/>
                <a:sym typeface="Questrial"/>
              </a:rPr>
              <a:t>In this case, the previous tax year state tax refund will NOT be taxable on the federal tax return</a:t>
            </a:r>
            <a:endParaRPr b="0" i="0" sz="4000" u="none" cap="none" strike="noStrike">
              <a:solidFill>
                <a:srgbClr val="77A042"/>
              </a:solidFill>
              <a:latin typeface="Questrial"/>
              <a:ea typeface="Questrial"/>
              <a:cs typeface="Questrial"/>
              <a:sym typeface="Questrial"/>
            </a:endParaRPr>
          </a:p>
          <a:p>
            <a:pPr indent="-342900" lvl="0" marL="342900" marR="0" rtl="0" algn="l">
              <a:spcBef>
                <a:spcPts val="800"/>
              </a:spcBef>
              <a:spcAft>
                <a:spcPts val="0"/>
              </a:spcAft>
              <a:buClr>
                <a:srgbClr val="77A042"/>
              </a:buClr>
              <a:buSzPts val="4000"/>
              <a:buFont typeface="Noto Sans Symbols"/>
              <a:buChar char="➢"/>
            </a:pPr>
            <a:r>
              <a:rPr lang="en-US">
                <a:solidFill>
                  <a:srgbClr val="77A042"/>
                </a:solidFill>
              </a:rPr>
              <a:t>Just because a taxpayer receives a 1099-G with an amount in box 2, does not mean they have to report it as taxable! all three tests must be met</a:t>
            </a:r>
            <a:endParaRPr>
              <a:solidFill>
                <a:srgbClr val="77A042"/>
              </a:solidFill>
            </a:endParaRPr>
          </a:p>
        </p:txBody>
      </p:sp>
      <p:sp>
        <p:nvSpPr>
          <p:cNvPr id="178" name="Google Shape;178;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500"/>
                                        <p:tgtEl>
                                          <p:spTgt spid="1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Effect filter="fade" transition="in">
                                      <p:cBhvr>
                                        <p:cTn dur="500"/>
                                        <p:tgtEl>
                                          <p:spTgt spid="1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animEffect filter="fade" transition="in">
                                      <p:cBhvr>
                                        <p:cTn dur="500"/>
                                        <p:tgtEl>
                                          <p:spTgt spid="17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1" name="Shape 1241"/>
        <p:cNvGrpSpPr/>
        <p:nvPr/>
      </p:nvGrpSpPr>
      <p:grpSpPr>
        <a:xfrm>
          <a:off x="0" y="0"/>
          <a:ext cx="0" cy="0"/>
          <a:chOff x="0" y="0"/>
          <a:chExt cx="0" cy="0"/>
        </a:xfrm>
      </p:grpSpPr>
      <p:sp>
        <p:nvSpPr>
          <p:cNvPr id="1242" name="Google Shape;1242;p1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Foreign Tax Credit</a:t>
            </a:r>
            <a:endParaRPr/>
          </a:p>
        </p:txBody>
      </p:sp>
      <p:sp>
        <p:nvSpPr>
          <p:cNvPr id="1243" name="Google Shape;1243;p13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Taken if a taxpayer paid income tax to a foreign country; U.S. possession; or political subdivision, agency, or instrumentality of a foreign country</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Foreign tax paid &gt; $300 ($600 if MFJ) is out of our scope!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may see some foreign tax reported on a 1099-DIV or 1099-INT in Box 6</a:t>
            </a:r>
            <a:endParaRPr b="0" i="0" sz="4000" u="none" cap="none" strike="noStrike">
              <a:solidFill>
                <a:schemeClr val="dk1"/>
              </a:solidFill>
              <a:latin typeface="Questrial"/>
              <a:ea typeface="Questrial"/>
              <a:cs typeface="Questrial"/>
              <a:sym typeface="Questrial"/>
            </a:endParaRPr>
          </a:p>
        </p:txBody>
      </p:sp>
      <p:sp>
        <p:nvSpPr>
          <p:cNvPr id="1244" name="Google Shape;1244;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xEl>
                                              <p:pRg end="0" st="0"/>
                                            </p:txEl>
                                          </p:spTgt>
                                        </p:tgtEl>
                                        <p:attrNameLst>
                                          <p:attrName>style.visibility</p:attrName>
                                        </p:attrNameLst>
                                      </p:cBhvr>
                                      <p:to>
                                        <p:strVal val="visible"/>
                                      </p:to>
                                    </p:set>
                                    <p:animEffect filter="fade" transition="in">
                                      <p:cBhvr>
                                        <p:cTn dur="500"/>
                                        <p:tgtEl>
                                          <p:spTgt spid="12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xEl>
                                              <p:pRg end="1" st="1"/>
                                            </p:txEl>
                                          </p:spTgt>
                                        </p:tgtEl>
                                        <p:attrNameLst>
                                          <p:attrName>style.visibility</p:attrName>
                                        </p:attrNameLst>
                                      </p:cBhvr>
                                      <p:to>
                                        <p:strVal val="visible"/>
                                      </p:to>
                                    </p:set>
                                    <p:animEffect filter="fade" transition="in">
                                      <p:cBhvr>
                                        <p:cTn dur="500"/>
                                        <p:tgtEl>
                                          <p:spTgt spid="12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xEl>
                                              <p:pRg end="2" st="2"/>
                                            </p:txEl>
                                          </p:spTgt>
                                        </p:tgtEl>
                                        <p:attrNameLst>
                                          <p:attrName>style.visibility</p:attrName>
                                        </p:attrNameLst>
                                      </p:cBhvr>
                                      <p:to>
                                        <p:strVal val="visible"/>
                                      </p:to>
                                    </p:set>
                                    <p:animEffect filter="fade" transition="in">
                                      <p:cBhvr>
                                        <p:cTn dur="500"/>
                                        <p:tgtEl>
                                          <p:spTgt spid="124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sp>
        <p:nvSpPr>
          <p:cNvPr id="1250" name="Google Shape;1250;p1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endParaRPr/>
          </a:p>
        </p:txBody>
      </p:sp>
      <p:pic>
        <p:nvPicPr>
          <p:cNvPr id="1251" name="Google Shape;1251;p139"/>
          <p:cNvPicPr preferRelativeResize="0"/>
          <p:nvPr>
            <p:ph idx="1" type="body"/>
          </p:nvPr>
        </p:nvPicPr>
        <p:blipFill rotWithShape="1">
          <a:blip r:embed="rId3">
            <a:alphaModFix/>
          </a:blip>
          <a:srcRect b="0" l="0" r="0" t="0"/>
          <a:stretch/>
        </p:blipFill>
        <p:spPr>
          <a:xfrm>
            <a:off x="609591" y="1603950"/>
            <a:ext cx="7128600" cy="4729200"/>
          </a:xfrm>
          <a:prstGeom prst="rect">
            <a:avLst/>
          </a:prstGeom>
          <a:noFill/>
          <a:ln>
            <a:noFill/>
          </a:ln>
          <a:effectLst>
            <a:outerShdw blurRad="190500" rotWithShape="0" algn="tl">
              <a:srgbClr val="000000">
                <a:alpha val="69803"/>
              </a:srgbClr>
            </a:outerShdw>
          </a:effectLst>
        </p:spPr>
      </p:pic>
      <p:pic>
        <p:nvPicPr>
          <p:cNvPr id="1252" name="Google Shape;1252;p139"/>
          <p:cNvPicPr preferRelativeResize="0"/>
          <p:nvPr/>
        </p:nvPicPr>
        <p:blipFill rotWithShape="1">
          <a:blip r:embed="rId4">
            <a:alphaModFix/>
          </a:blip>
          <a:srcRect b="0" l="0" r="0" t="0"/>
          <a:stretch/>
        </p:blipFill>
        <p:spPr>
          <a:xfrm>
            <a:off x="3960216" y="4389120"/>
            <a:ext cx="1275300" cy="4215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253" name="Google Shape;1253;p1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54" name="Google Shape;1254;p139"/>
          <p:cNvSpPr txBox="1"/>
          <p:nvPr>
            <p:ph idx="1" type="body"/>
          </p:nvPr>
        </p:nvSpPr>
        <p:spPr>
          <a:xfrm>
            <a:off x="8211950" y="1612350"/>
            <a:ext cx="3782400" cy="4526100"/>
          </a:xfrm>
          <a:prstGeom prst="rect">
            <a:avLst/>
          </a:prstGeom>
          <a:noFill/>
          <a:ln>
            <a:noFill/>
          </a:ln>
        </p:spPr>
        <p:txBody>
          <a:bodyPr anchorCtr="0" anchor="t" bIns="45700" lIns="91425" spcFirstLastPara="1" rIns="91425" wrap="square" tIns="45700">
            <a:noAutofit/>
          </a:bodyPr>
          <a:lstStyle/>
          <a:p>
            <a:pPr indent="-298450" lvl="0" marL="342900" marR="0" rtl="0" algn="l">
              <a:lnSpc>
                <a:spcPct val="90000"/>
              </a:lnSpc>
              <a:spcBef>
                <a:spcPts val="0"/>
              </a:spcBef>
              <a:spcAft>
                <a:spcPts val="0"/>
              </a:spcAft>
              <a:buClr>
                <a:schemeClr val="dk1"/>
              </a:buClr>
              <a:buSzPts val="3000"/>
              <a:buFont typeface="Noto Sans Symbols"/>
              <a:buChar char="➢"/>
            </a:pPr>
            <a:r>
              <a:rPr lang="en-US" sz="3000"/>
              <a:t>When you enter the 1099-DIV or 1099-INT in TaxSlayer, the credit will calculate automatically!</a:t>
            </a:r>
            <a:endParaRPr sz="3000"/>
          </a:p>
        </p:txBody>
      </p:sp>
      <p:sp>
        <p:nvSpPr>
          <p:cNvPr id="1255" name="Google Shape;1255;p139"/>
          <p:cNvSpPr/>
          <p:nvPr/>
        </p:nvSpPr>
        <p:spPr>
          <a:xfrm>
            <a:off x="5321475" y="2010325"/>
            <a:ext cx="815400" cy="5250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0" name="Shape 1260"/>
        <p:cNvGrpSpPr/>
        <p:nvPr/>
      </p:nvGrpSpPr>
      <p:grpSpPr>
        <a:xfrm>
          <a:off x="0" y="0"/>
          <a:ext cx="0" cy="0"/>
          <a:chOff x="0" y="0"/>
          <a:chExt cx="0" cy="0"/>
        </a:xfrm>
      </p:grpSpPr>
      <p:sp>
        <p:nvSpPr>
          <p:cNvPr id="1261" name="Google Shape;1261;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Residential Energy Credit</a:t>
            </a:r>
            <a:endParaRPr/>
          </a:p>
        </p:txBody>
      </p:sp>
      <p:sp>
        <p:nvSpPr>
          <p:cNvPr id="1262" name="Google Shape;1262;p14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Two Types of Residential Energy Credits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Residential energy-efficient property credit – </a:t>
            </a:r>
            <a:r>
              <a:rPr b="1" i="0" lang="en-US" sz="3330" u="none" cap="none" strike="noStrike">
                <a:solidFill>
                  <a:srgbClr val="C00000"/>
                </a:solidFill>
                <a:latin typeface="Questrial"/>
                <a:ea typeface="Questrial"/>
                <a:cs typeface="Questrial"/>
                <a:sym typeface="Questrial"/>
              </a:rPr>
              <a:t>OUT OF SCOPE! </a:t>
            </a:r>
            <a:endParaRPr b="1"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Nonbusiness energy property credit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Available to a taxpayer: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Who made purchases for qualified energy efficient improvements for his/her main home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Who owns his/her home</a:t>
            </a:r>
            <a:endParaRPr/>
          </a:p>
        </p:txBody>
      </p:sp>
      <p:sp>
        <p:nvSpPr>
          <p:cNvPr id="1263" name="Google Shape;1263;p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0" st="0"/>
                                            </p:txEl>
                                          </p:spTgt>
                                        </p:tgtEl>
                                        <p:attrNameLst>
                                          <p:attrName>style.visibility</p:attrName>
                                        </p:attrNameLst>
                                      </p:cBhvr>
                                      <p:to>
                                        <p:strVal val="visible"/>
                                      </p:to>
                                    </p:set>
                                    <p:animEffect filter="fade" transition="in">
                                      <p:cBhvr>
                                        <p:cTn dur="500"/>
                                        <p:tgtEl>
                                          <p:spTgt spid="12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1" st="1"/>
                                            </p:txEl>
                                          </p:spTgt>
                                        </p:tgtEl>
                                        <p:attrNameLst>
                                          <p:attrName>style.visibility</p:attrName>
                                        </p:attrNameLst>
                                      </p:cBhvr>
                                      <p:to>
                                        <p:strVal val="visible"/>
                                      </p:to>
                                    </p:set>
                                    <p:animEffect filter="fade" transition="in">
                                      <p:cBhvr>
                                        <p:cTn dur="500"/>
                                        <p:tgtEl>
                                          <p:spTgt spid="12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2" st="2"/>
                                            </p:txEl>
                                          </p:spTgt>
                                        </p:tgtEl>
                                        <p:attrNameLst>
                                          <p:attrName>style.visibility</p:attrName>
                                        </p:attrNameLst>
                                      </p:cBhvr>
                                      <p:to>
                                        <p:strVal val="visible"/>
                                      </p:to>
                                    </p:set>
                                    <p:animEffect filter="fade" transition="in">
                                      <p:cBhvr>
                                        <p:cTn dur="500"/>
                                        <p:tgtEl>
                                          <p:spTgt spid="12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3" st="3"/>
                                            </p:txEl>
                                          </p:spTgt>
                                        </p:tgtEl>
                                        <p:attrNameLst>
                                          <p:attrName>style.visibility</p:attrName>
                                        </p:attrNameLst>
                                      </p:cBhvr>
                                      <p:to>
                                        <p:strVal val="visible"/>
                                      </p:to>
                                    </p:set>
                                    <p:animEffect filter="fade" transition="in">
                                      <p:cBhvr>
                                        <p:cTn dur="500"/>
                                        <p:tgtEl>
                                          <p:spTgt spid="12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4" st="4"/>
                                            </p:txEl>
                                          </p:spTgt>
                                        </p:tgtEl>
                                        <p:attrNameLst>
                                          <p:attrName>style.visibility</p:attrName>
                                        </p:attrNameLst>
                                      </p:cBhvr>
                                      <p:to>
                                        <p:strVal val="visible"/>
                                      </p:to>
                                    </p:set>
                                    <p:animEffect filter="fade" transition="in">
                                      <p:cBhvr>
                                        <p:cTn dur="500"/>
                                        <p:tgtEl>
                                          <p:spTgt spid="12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xEl>
                                              <p:pRg end="5" st="5"/>
                                            </p:txEl>
                                          </p:spTgt>
                                        </p:tgtEl>
                                        <p:attrNameLst>
                                          <p:attrName>style.visibility</p:attrName>
                                        </p:attrNameLst>
                                      </p:cBhvr>
                                      <p:to>
                                        <p:strVal val="visible"/>
                                      </p:to>
                                    </p:set>
                                    <p:animEffect filter="fade" transition="in">
                                      <p:cBhvr>
                                        <p:cTn dur="500"/>
                                        <p:tgtEl>
                                          <p:spTgt spid="126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8" name="Shape 1268"/>
        <p:cNvGrpSpPr/>
        <p:nvPr/>
      </p:nvGrpSpPr>
      <p:grpSpPr>
        <a:xfrm>
          <a:off x="0" y="0"/>
          <a:ext cx="0" cy="0"/>
          <a:chOff x="0" y="0"/>
          <a:chExt cx="0" cy="0"/>
        </a:xfrm>
      </p:grpSpPr>
      <p:sp>
        <p:nvSpPr>
          <p:cNvPr id="1269" name="Google Shape;1269;p1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Nonbusiness Energy Property Credit</a:t>
            </a:r>
            <a:endParaRPr/>
          </a:p>
        </p:txBody>
      </p:sp>
      <p:sp>
        <p:nvSpPr>
          <p:cNvPr id="1270" name="Google Shape;1270;p14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Nonbusiness energy property (for home improvement):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Heating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Ventilating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Air-conditioning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Insulation</a:t>
            </a:r>
            <a:endParaRPr/>
          </a:p>
        </p:txBody>
      </p:sp>
      <p:sp>
        <p:nvSpPr>
          <p:cNvPr id="1271" name="Google Shape;1271;p141"/>
          <p:cNvSpPr/>
          <p:nvPr/>
        </p:nvSpPr>
        <p:spPr>
          <a:xfrm>
            <a:off x="5502442" y="2844877"/>
            <a:ext cx="6079958" cy="2654573"/>
          </a:xfrm>
          <a:prstGeom prst="rect">
            <a:avLst/>
          </a:prstGeom>
          <a:noFill/>
          <a:ln>
            <a:noFill/>
          </a:ln>
        </p:spPr>
        <p:txBody>
          <a:bodyPr anchorCtr="0" anchor="t" bIns="45700" lIns="91425" spcFirstLastPara="1" rIns="91425" wrap="square" tIns="45700">
            <a:noAutofit/>
          </a:bodyPr>
          <a:lstStyle/>
          <a:p>
            <a:pPr indent="-571500" lvl="1" marL="102870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Roofs</a:t>
            </a:r>
            <a:endParaRPr/>
          </a:p>
          <a:p>
            <a:pPr indent="-571500" lvl="1" marL="1028700" marR="0" rtl="0" algn="l">
              <a:spcBef>
                <a:spcPts val="864"/>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Water heaters (non-solar)</a:t>
            </a:r>
            <a:endParaRPr/>
          </a:p>
          <a:p>
            <a:pPr indent="-571500" lvl="1" marL="1028700" marR="0" rtl="0" algn="l">
              <a:spcBef>
                <a:spcPts val="864"/>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Windows</a:t>
            </a:r>
            <a:endParaRPr/>
          </a:p>
          <a:p>
            <a:pPr indent="-571500" lvl="1" marL="1028700" marR="0" rtl="0" algn="l">
              <a:spcBef>
                <a:spcPts val="864"/>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Doors</a:t>
            </a:r>
            <a:endParaRPr/>
          </a:p>
        </p:txBody>
      </p:sp>
      <p:sp>
        <p:nvSpPr>
          <p:cNvPr id="1272" name="Google Shape;1272;p1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xEl>
                                              <p:pRg end="0" st="0"/>
                                            </p:txEl>
                                          </p:spTgt>
                                        </p:tgtEl>
                                        <p:attrNameLst>
                                          <p:attrName>style.visibility</p:attrName>
                                        </p:attrNameLst>
                                      </p:cBhvr>
                                      <p:to>
                                        <p:strVal val="visible"/>
                                      </p:to>
                                    </p:set>
                                    <p:animEffect filter="fade" transition="in">
                                      <p:cBhvr>
                                        <p:cTn dur="500"/>
                                        <p:tgtEl>
                                          <p:spTgt spid="12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xEl>
                                              <p:pRg end="1" st="1"/>
                                            </p:txEl>
                                          </p:spTgt>
                                        </p:tgtEl>
                                        <p:attrNameLst>
                                          <p:attrName>style.visibility</p:attrName>
                                        </p:attrNameLst>
                                      </p:cBhvr>
                                      <p:to>
                                        <p:strVal val="visible"/>
                                      </p:to>
                                    </p:set>
                                    <p:animEffect filter="fade" transition="in">
                                      <p:cBhvr>
                                        <p:cTn dur="500"/>
                                        <p:tgtEl>
                                          <p:spTgt spid="12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xEl>
                                              <p:pRg end="2" st="2"/>
                                            </p:txEl>
                                          </p:spTgt>
                                        </p:tgtEl>
                                        <p:attrNameLst>
                                          <p:attrName>style.visibility</p:attrName>
                                        </p:attrNameLst>
                                      </p:cBhvr>
                                      <p:to>
                                        <p:strVal val="visible"/>
                                      </p:to>
                                    </p:set>
                                    <p:animEffect filter="fade" transition="in">
                                      <p:cBhvr>
                                        <p:cTn dur="500"/>
                                        <p:tgtEl>
                                          <p:spTgt spid="12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xEl>
                                              <p:pRg end="3" st="3"/>
                                            </p:txEl>
                                          </p:spTgt>
                                        </p:tgtEl>
                                        <p:attrNameLst>
                                          <p:attrName>style.visibility</p:attrName>
                                        </p:attrNameLst>
                                      </p:cBhvr>
                                      <p:to>
                                        <p:strVal val="visible"/>
                                      </p:to>
                                    </p:set>
                                    <p:animEffect filter="fade" transition="in">
                                      <p:cBhvr>
                                        <p:cTn dur="500"/>
                                        <p:tgtEl>
                                          <p:spTgt spid="12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xEl>
                                              <p:pRg end="4" st="4"/>
                                            </p:txEl>
                                          </p:spTgt>
                                        </p:tgtEl>
                                        <p:attrNameLst>
                                          <p:attrName>style.visibility</p:attrName>
                                        </p:attrNameLst>
                                      </p:cBhvr>
                                      <p:to>
                                        <p:strVal val="visible"/>
                                      </p:to>
                                    </p:set>
                                    <p:animEffect filter="fade" transition="in">
                                      <p:cBhvr>
                                        <p:cTn dur="500"/>
                                        <p:tgtEl>
                                          <p:spTgt spid="127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500"/>
                                        <p:tgtEl>
                                          <p:spTgt spid="1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7" name="Shape 1277"/>
        <p:cNvGrpSpPr/>
        <p:nvPr/>
      </p:nvGrpSpPr>
      <p:grpSpPr>
        <a:xfrm>
          <a:off x="0" y="0"/>
          <a:ext cx="0" cy="0"/>
          <a:chOff x="0" y="0"/>
          <a:chExt cx="0" cy="0"/>
        </a:xfrm>
      </p:grpSpPr>
      <p:sp>
        <p:nvSpPr>
          <p:cNvPr id="1278" name="Google Shape;1278;p142"/>
          <p:cNvSpPr txBox="1"/>
          <p:nvPr>
            <p:ph type="title"/>
          </p:nvPr>
        </p:nvSpPr>
        <p:spPr>
          <a:xfrm>
            <a:off x="609600" y="1775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Eligibility Requirements</a:t>
            </a:r>
            <a:endParaRPr/>
          </a:p>
        </p:txBody>
      </p:sp>
      <p:sp>
        <p:nvSpPr>
          <p:cNvPr id="1279" name="Google Shape;1279;p142"/>
          <p:cNvSpPr txBox="1"/>
          <p:nvPr>
            <p:ph idx="1" type="body"/>
          </p:nvPr>
        </p:nvSpPr>
        <p:spPr>
          <a:xfrm>
            <a:off x="609600" y="1233403"/>
            <a:ext cx="10972800" cy="4624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Improvements must be for taxpayer’s </a:t>
            </a:r>
            <a:r>
              <a:rPr b="1" i="1" lang="en-US" sz="4000" u="none" cap="none" strike="noStrike">
                <a:solidFill>
                  <a:schemeClr val="dk1"/>
                </a:solidFill>
                <a:latin typeface="Questrial"/>
                <a:ea typeface="Questrial"/>
                <a:cs typeface="Questrial"/>
                <a:sym typeface="Questrial"/>
              </a:rPr>
              <a:t>main home</a:t>
            </a:r>
            <a:endParaRPr b="0" i="0" sz="40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home where the taxpayer lives most of the time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Temporary absences do not change main home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Credit is only available for improvements made to existing homes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based on expenses paid during the construction of a home</a:t>
            </a:r>
            <a:endParaRPr/>
          </a:p>
        </p:txBody>
      </p:sp>
      <p:sp>
        <p:nvSpPr>
          <p:cNvPr id="1280" name="Google Shape;1280;p1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xEl>
                                              <p:pRg end="0" st="0"/>
                                            </p:txEl>
                                          </p:spTgt>
                                        </p:tgtEl>
                                        <p:attrNameLst>
                                          <p:attrName>style.visibility</p:attrName>
                                        </p:attrNameLst>
                                      </p:cBhvr>
                                      <p:to>
                                        <p:strVal val="visible"/>
                                      </p:to>
                                    </p:set>
                                    <p:animEffect filter="fade" transition="in">
                                      <p:cBhvr>
                                        <p:cTn dur="500"/>
                                        <p:tgtEl>
                                          <p:spTgt spid="12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xEl>
                                              <p:pRg end="1" st="1"/>
                                            </p:txEl>
                                          </p:spTgt>
                                        </p:tgtEl>
                                        <p:attrNameLst>
                                          <p:attrName>style.visibility</p:attrName>
                                        </p:attrNameLst>
                                      </p:cBhvr>
                                      <p:to>
                                        <p:strVal val="visible"/>
                                      </p:to>
                                    </p:set>
                                    <p:animEffect filter="fade" transition="in">
                                      <p:cBhvr>
                                        <p:cTn dur="500"/>
                                        <p:tgtEl>
                                          <p:spTgt spid="12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xEl>
                                              <p:pRg end="2" st="2"/>
                                            </p:txEl>
                                          </p:spTgt>
                                        </p:tgtEl>
                                        <p:attrNameLst>
                                          <p:attrName>style.visibility</p:attrName>
                                        </p:attrNameLst>
                                      </p:cBhvr>
                                      <p:to>
                                        <p:strVal val="visible"/>
                                      </p:to>
                                    </p:set>
                                    <p:animEffect filter="fade" transition="in">
                                      <p:cBhvr>
                                        <p:cTn dur="500"/>
                                        <p:tgtEl>
                                          <p:spTgt spid="12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xEl>
                                              <p:pRg end="3" st="3"/>
                                            </p:txEl>
                                          </p:spTgt>
                                        </p:tgtEl>
                                        <p:attrNameLst>
                                          <p:attrName>style.visibility</p:attrName>
                                        </p:attrNameLst>
                                      </p:cBhvr>
                                      <p:to>
                                        <p:strVal val="visible"/>
                                      </p:to>
                                    </p:set>
                                    <p:animEffect filter="fade" transition="in">
                                      <p:cBhvr>
                                        <p:cTn dur="500"/>
                                        <p:tgtEl>
                                          <p:spTgt spid="12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xEl>
                                              <p:pRg end="4" st="4"/>
                                            </p:txEl>
                                          </p:spTgt>
                                        </p:tgtEl>
                                        <p:attrNameLst>
                                          <p:attrName>style.visibility</p:attrName>
                                        </p:attrNameLst>
                                      </p:cBhvr>
                                      <p:to>
                                        <p:strVal val="visible"/>
                                      </p:to>
                                    </p:set>
                                    <p:animEffect filter="fade" transition="in">
                                      <p:cBhvr>
                                        <p:cTn dur="500"/>
                                        <p:tgtEl>
                                          <p:spTgt spid="127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p143"/>
          <p:cNvSpPr txBox="1"/>
          <p:nvPr>
            <p:ph type="title"/>
          </p:nvPr>
        </p:nvSpPr>
        <p:spPr>
          <a:xfrm>
            <a:off x="609600" y="1127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Eligible Expenses</a:t>
            </a:r>
            <a:endParaRPr/>
          </a:p>
        </p:txBody>
      </p:sp>
      <p:sp>
        <p:nvSpPr>
          <p:cNvPr id="1287" name="Google Shape;1287;p143"/>
          <p:cNvSpPr txBox="1"/>
          <p:nvPr>
            <p:ph idx="1" type="body"/>
          </p:nvPr>
        </p:nvSpPr>
        <p:spPr>
          <a:xfrm>
            <a:off x="609600" y="1165950"/>
            <a:ext cx="11531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Any </a:t>
            </a:r>
            <a:r>
              <a:rPr b="1" i="0" lang="en-US" sz="3700" u="none" cap="none" strike="noStrike">
                <a:solidFill>
                  <a:schemeClr val="dk1"/>
                </a:solidFill>
                <a:latin typeface="Questrial"/>
                <a:ea typeface="Questrial"/>
                <a:cs typeface="Questrial"/>
                <a:sym typeface="Questrial"/>
              </a:rPr>
              <a:t>insulation</a:t>
            </a:r>
            <a:r>
              <a:rPr b="0" i="0" lang="en-US" sz="3700" u="none" cap="none" strike="noStrike">
                <a:solidFill>
                  <a:schemeClr val="dk1"/>
                </a:solidFill>
                <a:latin typeface="Questrial"/>
                <a:ea typeface="Questrial"/>
                <a:cs typeface="Questrial"/>
                <a:sym typeface="Questrial"/>
              </a:rPr>
              <a:t> material or system that is specifically and primarily designed to reduce heat loss or gain of a home when installed in or on such a home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Exterior windows and skylights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Exterior doors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Any </a:t>
            </a:r>
            <a:r>
              <a:rPr b="1" i="0" lang="en-US" sz="3700" u="none" cap="none" strike="noStrike">
                <a:solidFill>
                  <a:schemeClr val="dk1"/>
                </a:solidFill>
                <a:latin typeface="Questrial"/>
                <a:ea typeface="Questrial"/>
                <a:cs typeface="Questrial"/>
                <a:sym typeface="Questrial"/>
              </a:rPr>
              <a:t>metal roof </a:t>
            </a:r>
            <a:r>
              <a:rPr b="0" i="0" lang="en-US" sz="3700" u="none" cap="none" strike="noStrike">
                <a:solidFill>
                  <a:schemeClr val="dk1"/>
                </a:solidFill>
                <a:latin typeface="Questrial"/>
                <a:ea typeface="Questrial"/>
                <a:cs typeface="Questrial"/>
                <a:sym typeface="Questrial"/>
              </a:rPr>
              <a:t>with appropriate pigmented coatings or </a:t>
            </a:r>
            <a:r>
              <a:rPr b="1" i="0" lang="en-US" sz="3700" u="none" cap="none" strike="noStrike">
                <a:solidFill>
                  <a:schemeClr val="dk1"/>
                </a:solidFill>
                <a:latin typeface="Questrial"/>
                <a:ea typeface="Questrial"/>
                <a:cs typeface="Questrial"/>
                <a:sym typeface="Questrial"/>
              </a:rPr>
              <a:t>asphalt roof </a:t>
            </a:r>
            <a:r>
              <a:rPr b="0" i="0" lang="en-US" sz="3700" u="none" cap="none" strike="noStrike">
                <a:solidFill>
                  <a:schemeClr val="dk1"/>
                </a:solidFill>
                <a:latin typeface="Questrial"/>
                <a:ea typeface="Questrial"/>
                <a:cs typeface="Questrial"/>
                <a:sym typeface="Questrial"/>
              </a:rPr>
              <a:t>with appropriate cooling granules that are specifically and primarily designed to reduce the heat gain of your home</a:t>
            </a:r>
            <a:endParaRPr/>
          </a:p>
        </p:txBody>
      </p:sp>
      <p:sp>
        <p:nvSpPr>
          <p:cNvPr id="1288" name="Google Shape;1288;p1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xEl>
                                              <p:pRg end="0" st="0"/>
                                            </p:txEl>
                                          </p:spTgt>
                                        </p:tgtEl>
                                        <p:attrNameLst>
                                          <p:attrName>style.visibility</p:attrName>
                                        </p:attrNameLst>
                                      </p:cBhvr>
                                      <p:to>
                                        <p:strVal val="visible"/>
                                      </p:to>
                                    </p:set>
                                    <p:animEffect filter="fade" transition="in">
                                      <p:cBhvr>
                                        <p:cTn dur="500"/>
                                        <p:tgtEl>
                                          <p:spTgt spid="12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xEl>
                                              <p:pRg end="1" st="1"/>
                                            </p:txEl>
                                          </p:spTgt>
                                        </p:tgtEl>
                                        <p:attrNameLst>
                                          <p:attrName>style.visibility</p:attrName>
                                        </p:attrNameLst>
                                      </p:cBhvr>
                                      <p:to>
                                        <p:strVal val="visible"/>
                                      </p:to>
                                    </p:set>
                                    <p:animEffect filter="fade" transition="in">
                                      <p:cBhvr>
                                        <p:cTn dur="500"/>
                                        <p:tgtEl>
                                          <p:spTgt spid="12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xEl>
                                              <p:pRg end="2" st="2"/>
                                            </p:txEl>
                                          </p:spTgt>
                                        </p:tgtEl>
                                        <p:attrNameLst>
                                          <p:attrName>style.visibility</p:attrName>
                                        </p:attrNameLst>
                                      </p:cBhvr>
                                      <p:to>
                                        <p:strVal val="visible"/>
                                      </p:to>
                                    </p:set>
                                    <p:animEffect filter="fade" transition="in">
                                      <p:cBhvr>
                                        <p:cTn dur="500"/>
                                        <p:tgtEl>
                                          <p:spTgt spid="12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xEl>
                                              <p:pRg end="3" st="3"/>
                                            </p:txEl>
                                          </p:spTgt>
                                        </p:tgtEl>
                                        <p:attrNameLst>
                                          <p:attrName>style.visibility</p:attrName>
                                        </p:attrNameLst>
                                      </p:cBhvr>
                                      <p:to>
                                        <p:strVal val="visible"/>
                                      </p:to>
                                    </p:set>
                                    <p:animEffect filter="fade" transition="in">
                                      <p:cBhvr>
                                        <p:cTn dur="500"/>
                                        <p:tgtEl>
                                          <p:spTgt spid="128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3" name="Shape 1293"/>
        <p:cNvGrpSpPr/>
        <p:nvPr/>
      </p:nvGrpSpPr>
      <p:grpSpPr>
        <a:xfrm>
          <a:off x="0" y="0"/>
          <a:ext cx="0" cy="0"/>
          <a:chOff x="0" y="0"/>
          <a:chExt cx="0" cy="0"/>
        </a:xfrm>
      </p:grpSpPr>
      <p:sp>
        <p:nvSpPr>
          <p:cNvPr id="1294" name="Google Shape;1294;p1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Eligible Expenses</a:t>
            </a:r>
            <a:endParaRPr/>
          </a:p>
        </p:txBody>
      </p:sp>
      <p:sp>
        <p:nvSpPr>
          <p:cNvPr id="1295" name="Google Shape;1295;p14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Certain electric heat pump water heaters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Electric heat pumps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Central air conditioners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Natural gas, propane, or oil water heaters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Stoves that use biomass fuel</a:t>
            </a:r>
            <a:endParaRPr/>
          </a:p>
        </p:txBody>
      </p:sp>
      <p:sp>
        <p:nvSpPr>
          <p:cNvPr id="1296" name="Google Shape;1296;p1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xEl>
                                              <p:pRg end="0" st="0"/>
                                            </p:txEl>
                                          </p:spTgt>
                                        </p:tgtEl>
                                        <p:attrNameLst>
                                          <p:attrName>style.visibility</p:attrName>
                                        </p:attrNameLst>
                                      </p:cBhvr>
                                      <p:to>
                                        <p:strVal val="visible"/>
                                      </p:to>
                                    </p:set>
                                    <p:animEffect filter="fade" transition="in">
                                      <p:cBhvr>
                                        <p:cTn dur="500"/>
                                        <p:tgtEl>
                                          <p:spTgt spid="12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xEl>
                                              <p:pRg end="1" st="1"/>
                                            </p:txEl>
                                          </p:spTgt>
                                        </p:tgtEl>
                                        <p:attrNameLst>
                                          <p:attrName>style.visibility</p:attrName>
                                        </p:attrNameLst>
                                      </p:cBhvr>
                                      <p:to>
                                        <p:strVal val="visible"/>
                                      </p:to>
                                    </p:set>
                                    <p:animEffect filter="fade" transition="in">
                                      <p:cBhvr>
                                        <p:cTn dur="500"/>
                                        <p:tgtEl>
                                          <p:spTgt spid="12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xEl>
                                              <p:pRg end="2" st="2"/>
                                            </p:txEl>
                                          </p:spTgt>
                                        </p:tgtEl>
                                        <p:attrNameLst>
                                          <p:attrName>style.visibility</p:attrName>
                                        </p:attrNameLst>
                                      </p:cBhvr>
                                      <p:to>
                                        <p:strVal val="visible"/>
                                      </p:to>
                                    </p:set>
                                    <p:animEffect filter="fade" transition="in">
                                      <p:cBhvr>
                                        <p:cTn dur="500"/>
                                        <p:tgtEl>
                                          <p:spTgt spid="12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xEl>
                                              <p:pRg end="3" st="3"/>
                                            </p:txEl>
                                          </p:spTgt>
                                        </p:tgtEl>
                                        <p:attrNameLst>
                                          <p:attrName>style.visibility</p:attrName>
                                        </p:attrNameLst>
                                      </p:cBhvr>
                                      <p:to>
                                        <p:strVal val="visible"/>
                                      </p:to>
                                    </p:set>
                                    <p:animEffect filter="fade" transition="in">
                                      <p:cBhvr>
                                        <p:cTn dur="500"/>
                                        <p:tgtEl>
                                          <p:spTgt spid="12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xEl>
                                              <p:pRg end="4" st="4"/>
                                            </p:txEl>
                                          </p:spTgt>
                                        </p:tgtEl>
                                        <p:attrNameLst>
                                          <p:attrName>style.visibility</p:attrName>
                                        </p:attrNameLst>
                                      </p:cBhvr>
                                      <p:to>
                                        <p:strVal val="visible"/>
                                      </p:to>
                                    </p:set>
                                    <p:animEffect filter="fade" transition="in">
                                      <p:cBhvr>
                                        <p:cTn dur="500"/>
                                        <p:tgtEl>
                                          <p:spTgt spid="129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1" name="Shape 1301"/>
        <p:cNvGrpSpPr/>
        <p:nvPr/>
      </p:nvGrpSpPr>
      <p:grpSpPr>
        <a:xfrm>
          <a:off x="0" y="0"/>
          <a:ext cx="0" cy="0"/>
          <a:chOff x="0" y="0"/>
          <a:chExt cx="0" cy="0"/>
        </a:xfrm>
      </p:grpSpPr>
      <p:sp>
        <p:nvSpPr>
          <p:cNvPr id="1302" name="Google Shape;1302;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Eligible Expenses</a:t>
            </a:r>
            <a:endParaRPr/>
          </a:p>
        </p:txBody>
      </p:sp>
      <p:sp>
        <p:nvSpPr>
          <p:cNvPr id="1303" name="Google Shape;1303;p14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Qualified natural gas, propane, or oil furnaces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Qualified natural gas, propane, or oil hot water boilers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Certain advanced main air circulating fans used in natural gas, propane, or oil furnaces</a:t>
            </a:r>
            <a:endParaRPr/>
          </a:p>
        </p:txBody>
      </p:sp>
      <p:sp>
        <p:nvSpPr>
          <p:cNvPr id="1304" name="Google Shape;1304;p1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3">
                                            <p:txEl>
                                              <p:pRg end="0" st="0"/>
                                            </p:txEl>
                                          </p:spTgt>
                                        </p:tgtEl>
                                        <p:attrNameLst>
                                          <p:attrName>style.visibility</p:attrName>
                                        </p:attrNameLst>
                                      </p:cBhvr>
                                      <p:to>
                                        <p:strVal val="visible"/>
                                      </p:to>
                                    </p:set>
                                    <p:animEffect filter="fade" transition="in">
                                      <p:cBhvr>
                                        <p:cTn dur="500"/>
                                        <p:tgtEl>
                                          <p:spTgt spid="13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3">
                                            <p:txEl>
                                              <p:pRg end="1" st="1"/>
                                            </p:txEl>
                                          </p:spTgt>
                                        </p:tgtEl>
                                        <p:attrNameLst>
                                          <p:attrName>style.visibility</p:attrName>
                                        </p:attrNameLst>
                                      </p:cBhvr>
                                      <p:to>
                                        <p:strVal val="visible"/>
                                      </p:to>
                                    </p:set>
                                    <p:animEffect filter="fade" transition="in">
                                      <p:cBhvr>
                                        <p:cTn dur="500"/>
                                        <p:tgtEl>
                                          <p:spTgt spid="13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3">
                                            <p:txEl>
                                              <p:pRg end="2" st="2"/>
                                            </p:txEl>
                                          </p:spTgt>
                                        </p:tgtEl>
                                        <p:attrNameLst>
                                          <p:attrName>style.visibility</p:attrName>
                                        </p:attrNameLst>
                                      </p:cBhvr>
                                      <p:to>
                                        <p:strVal val="visible"/>
                                      </p:to>
                                    </p:set>
                                    <p:animEffect filter="fade" transition="in">
                                      <p:cBhvr>
                                        <p:cTn dur="500"/>
                                        <p:tgtEl>
                                          <p:spTgt spid="130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9" name="Shape 1309"/>
        <p:cNvGrpSpPr/>
        <p:nvPr/>
      </p:nvGrpSpPr>
      <p:grpSpPr>
        <a:xfrm>
          <a:off x="0" y="0"/>
          <a:ext cx="0" cy="0"/>
          <a:chOff x="0" y="0"/>
          <a:chExt cx="0" cy="0"/>
        </a:xfrm>
      </p:grpSpPr>
      <p:sp>
        <p:nvSpPr>
          <p:cNvPr id="1310" name="Google Shape;1310;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200" u="none" cap="none" strike="noStrike">
                <a:solidFill>
                  <a:schemeClr val="dk2"/>
                </a:solidFill>
                <a:latin typeface="Questrial"/>
                <a:ea typeface="Questrial"/>
                <a:cs typeface="Questrial"/>
                <a:sym typeface="Questrial"/>
              </a:rPr>
              <a:t>Credit Dollar Limits</a:t>
            </a:r>
            <a:endParaRPr/>
          </a:p>
        </p:txBody>
      </p:sp>
      <p:sp>
        <p:nvSpPr>
          <p:cNvPr id="1311" name="Google Shape;1311;p14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Total combined credit – $500</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For all tax years after 2005</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Windows credit limit – $200</a:t>
            </a:r>
            <a:endParaRPr/>
          </a:p>
          <a:p>
            <a:pPr indent="-285750" lvl="1" marL="742950" marR="0" rtl="0" algn="l">
              <a:lnSpc>
                <a:spcPct val="80000"/>
              </a:lnSpc>
              <a:spcBef>
                <a:spcPts val="666"/>
              </a:spcBef>
              <a:spcAft>
                <a:spcPts val="0"/>
              </a:spcAft>
              <a:buClr>
                <a:schemeClr val="dk1"/>
              </a:buClr>
              <a:buSzPts val="3330"/>
              <a:buFont typeface="Noto Sans Symbols"/>
              <a:buChar char="➢"/>
            </a:pPr>
            <a:r>
              <a:rPr b="0" i="0" lang="en-US" sz="3330" u="none" cap="none" strike="noStrike">
                <a:solidFill>
                  <a:schemeClr val="dk1"/>
                </a:solidFill>
                <a:latin typeface="Questrial"/>
                <a:ea typeface="Questrial"/>
                <a:cs typeface="Questrial"/>
                <a:sym typeface="Questrial"/>
              </a:rPr>
              <a:t>For all tax years after 2005</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Air circulating fan – $50</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Natural gas, propane, oil furnace or hot water boiler - $150</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Energy-efficient building property – $300</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312" name="Google Shape;1312;p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0" st="0"/>
                                            </p:txEl>
                                          </p:spTgt>
                                        </p:tgtEl>
                                        <p:attrNameLst>
                                          <p:attrName>style.visibility</p:attrName>
                                        </p:attrNameLst>
                                      </p:cBhvr>
                                      <p:to>
                                        <p:strVal val="visible"/>
                                      </p:to>
                                    </p:set>
                                    <p:animEffect filter="fade" transition="in">
                                      <p:cBhvr>
                                        <p:cTn dur="500"/>
                                        <p:tgtEl>
                                          <p:spTgt spid="13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1" st="1"/>
                                            </p:txEl>
                                          </p:spTgt>
                                        </p:tgtEl>
                                        <p:attrNameLst>
                                          <p:attrName>style.visibility</p:attrName>
                                        </p:attrNameLst>
                                      </p:cBhvr>
                                      <p:to>
                                        <p:strVal val="visible"/>
                                      </p:to>
                                    </p:set>
                                    <p:animEffect filter="fade" transition="in">
                                      <p:cBhvr>
                                        <p:cTn dur="500"/>
                                        <p:tgtEl>
                                          <p:spTgt spid="13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2" st="2"/>
                                            </p:txEl>
                                          </p:spTgt>
                                        </p:tgtEl>
                                        <p:attrNameLst>
                                          <p:attrName>style.visibility</p:attrName>
                                        </p:attrNameLst>
                                      </p:cBhvr>
                                      <p:to>
                                        <p:strVal val="visible"/>
                                      </p:to>
                                    </p:set>
                                    <p:animEffect filter="fade" transition="in">
                                      <p:cBhvr>
                                        <p:cTn dur="500"/>
                                        <p:tgtEl>
                                          <p:spTgt spid="13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3" st="3"/>
                                            </p:txEl>
                                          </p:spTgt>
                                        </p:tgtEl>
                                        <p:attrNameLst>
                                          <p:attrName>style.visibility</p:attrName>
                                        </p:attrNameLst>
                                      </p:cBhvr>
                                      <p:to>
                                        <p:strVal val="visible"/>
                                      </p:to>
                                    </p:set>
                                    <p:animEffect filter="fade" transition="in">
                                      <p:cBhvr>
                                        <p:cTn dur="500"/>
                                        <p:tgtEl>
                                          <p:spTgt spid="13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4" st="4"/>
                                            </p:txEl>
                                          </p:spTgt>
                                        </p:tgtEl>
                                        <p:attrNameLst>
                                          <p:attrName>style.visibility</p:attrName>
                                        </p:attrNameLst>
                                      </p:cBhvr>
                                      <p:to>
                                        <p:strVal val="visible"/>
                                      </p:to>
                                    </p:set>
                                    <p:animEffect filter="fade" transition="in">
                                      <p:cBhvr>
                                        <p:cTn dur="500"/>
                                        <p:tgtEl>
                                          <p:spTgt spid="13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5" st="5"/>
                                            </p:txEl>
                                          </p:spTgt>
                                        </p:tgtEl>
                                        <p:attrNameLst>
                                          <p:attrName>style.visibility</p:attrName>
                                        </p:attrNameLst>
                                      </p:cBhvr>
                                      <p:to>
                                        <p:strVal val="visible"/>
                                      </p:to>
                                    </p:set>
                                    <p:animEffect filter="fade" transition="in">
                                      <p:cBhvr>
                                        <p:cTn dur="500"/>
                                        <p:tgtEl>
                                          <p:spTgt spid="13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6" st="6"/>
                                            </p:txEl>
                                          </p:spTgt>
                                        </p:tgtEl>
                                        <p:attrNameLst>
                                          <p:attrName>style.visibility</p:attrName>
                                        </p:attrNameLst>
                                      </p:cBhvr>
                                      <p:to>
                                        <p:strVal val="visible"/>
                                      </p:to>
                                    </p:set>
                                    <p:animEffect filter="fade" transition="in">
                                      <p:cBhvr>
                                        <p:cTn dur="500"/>
                                        <p:tgtEl>
                                          <p:spTgt spid="13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7" st="7"/>
                                            </p:txEl>
                                          </p:spTgt>
                                        </p:tgtEl>
                                        <p:attrNameLst>
                                          <p:attrName>style.visibility</p:attrName>
                                        </p:attrNameLst>
                                      </p:cBhvr>
                                      <p:to>
                                        <p:strVal val="visible"/>
                                      </p:to>
                                    </p:set>
                                    <p:animEffect filter="fade" transition="in">
                                      <p:cBhvr>
                                        <p:cTn dur="500"/>
                                        <p:tgtEl>
                                          <p:spTgt spid="131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7" name="Shape 1317"/>
        <p:cNvGrpSpPr/>
        <p:nvPr/>
      </p:nvGrpSpPr>
      <p:grpSpPr>
        <a:xfrm>
          <a:off x="0" y="0"/>
          <a:ext cx="0" cy="0"/>
          <a:chOff x="0" y="0"/>
          <a:chExt cx="0" cy="0"/>
        </a:xfrm>
      </p:grpSpPr>
      <p:sp>
        <p:nvSpPr>
          <p:cNvPr id="1318" name="Google Shape;1318;p1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Miscellaneous Nonrefundable Credits</a:t>
            </a:r>
            <a:endParaRPr/>
          </a:p>
        </p:txBody>
      </p:sp>
      <p:sp>
        <p:nvSpPr>
          <p:cNvPr id="1319" name="Google Shape;1319;p14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TaxSlayer Walkthrough</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Foreign Tax Credit &amp; Residential Energy Credits</a:t>
            </a:r>
            <a:endParaRPr/>
          </a:p>
        </p:txBody>
      </p:sp>
      <p:sp>
        <p:nvSpPr>
          <p:cNvPr id="1320" name="Google Shape;1320;p1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PTY State Tax Refund</a:t>
            </a:r>
            <a:endParaRPr/>
          </a:p>
        </p:txBody>
      </p:sp>
      <p:sp>
        <p:nvSpPr>
          <p:cNvPr id="185" name="Google Shape;185;p2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taxpayer needs to report the state tax refund, go to:</a:t>
            </a:r>
            <a:endParaRPr/>
          </a:p>
          <a:p>
            <a:pPr indent="-285750" lvl="1" marL="74295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Federal Section →Income → State and local refunds</a:t>
            </a:r>
            <a:endParaRPr/>
          </a:p>
          <a:p>
            <a:pPr indent="-285750" lvl="1" marL="74295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Enter in the necessary information</a:t>
            </a:r>
            <a:endParaRPr b="0" i="0" sz="3600" u="none" cap="none" strike="noStrike">
              <a:solidFill>
                <a:schemeClr val="dk1"/>
              </a:solidFill>
              <a:latin typeface="Questrial"/>
              <a:ea typeface="Questrial"/>
              <a:cs typeface="Questrial"/>
              <a:sym typeface="Questrial"/>
            </a:endParaRPr>
          </a:p>
        </p:txBody>
      </p:sp>
      <p:sp>
        <p:nvSpPr>
          <p:cNvPr id="186" name="Google Shape;186;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500"/>
                                        <p:tgtEl>
                                          <p:spTgt spid="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500"/>
                                        <p:tgtEl>
                                          <p:spTgt spid="1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500"/>
                                        <p:tgtEl>
                                          <p:spTgt spid="18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5" name="Shape 1325"/>
        <p:cNvGrpSpPr/>
        <p:nvPr/>
      </p:nvGrpSpPr>
      <p:grpSpPr>
        <a:xfrm>
          <a:off x="0" y="0"/>
          <a:ext cx="0" cy="0"/>
          <a:chOff x="0" y="0"/>
          <a:chExt cx="0" cy="0"/>
        </a:xfrm>
      </p:grpSpPr>
      <p:sp>
        <p:nvSpPr>
          <p:cNvPr id="1326" name="Google Shape;1326;p1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End of A Session</a:t>
            </a:r>
            <a:endParaRPr/>
          </a:p>
        </p:txBody>
      </p:sp>
      <p:sp>
        <p:nvSpPr>
          <p:cNvPr id="1327" name="Google Shape;1327;p14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complete Volunteer Paperwork online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must be complete before you leave the A session today!</a:t>
            </a:r>
            <a:endParaRPr/>
          </a:p>
        </p:txBody>
      </p:sp>
      <p:sp>
        <p:nvSpPr>
          <p:cNvPr id="1328" name="Google Shape;1328;p1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pic>
        <p:nvPicPr>
          <p:cNvPr descr="Impact-logo_SaveFirst-green.eps" id="1334" name="Google Shape;1334;p149"/>
          <p:cNvPicPr preferRelativeResize="0"/>
          <p:nvPr/>
        </p:nvPicPr>
        <p:blipFill rotWithShape="1">
          <a:blip r:embed="rId3">
            <a:alphaModFix/>
          </a:blip>
          <a:srcRect b="34976" l="19561" r="20646" t="31742"/>
          <a:stretch/>
        </p:blipFill>
        <p:spPr>
          <a:xfrm>
            <a:off x="1440089" y="352692"/>
            <a:ext cx="9264733" cy="4243519"/>
          </a:xfrm>
          <a:prstGeom prst="rect">
            <a:avLst/>
          </a:prstGeom>
          <a:noFill/>
          <a:ln>
            <a:noFill/>
          </a:ln>
        </p:spPr>
      </p:pic>
      <p:sp>
        <p:nvSpPr>
          <p:cNvPr id="1335" name="Google Shape;1335;p14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6" name="Google Shape;1336;p14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7" name="Google Shape;1337;p14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8" name="Google Shape;1338;p14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39" name="Google Shape;1339;p14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40" name="Google Shape;1340;p149"/>
          <p:cNvSpPr txBox="1"/>
          <p:nvPr/>
        </p:nvSpPr>
        <p:spPr>
          <a:xfrm>
            <a:off x="593558" y="4764237"/>
            <a:ext cx="11004884" cy="1588087"/>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Advanced</a:t>
            </a:r>
            <a:r>
              <a:rPr b="1" lang="en-US" sz="5400">
                <a:solidFill>
                  <a:schemeClr val="dk2"/>
                </a:solidFill>
                <a:latin typeface="Questrial"/>
                <a:ea typeface="Questrial"/>
                <a:cs typeface="Questrial"/>
                <a:sym typeface="Questrial"/>
              </a:rPr>
              <a:t>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 Session</a:t>
            </a:r>
            <a:endParaRPr/>
          </a:p>
        </p:txBody>
      </p:sp>
      <p:sp>
        <p:nvSpPr>
          <p:cNvPr id="1341" name="Google Shape;1341;p1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sp>
        <p:nvSpPr>
          <p:cNvPr id="1347" name="Google Shape;1347;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Agenda: B Session</a:t>
            </a:r>
            <a:endParaRPr/>
          </a:p>
        </p:txBody>
      </p:sp>
      <p:sp>
        <p:nvSpPr>
          <p:cNvPr id="1348" name="Google Shape;1348;p15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a:t>
            </a:r>
            <a:r>
              <a:rPr lang="en-US"/>
              <a:t>Part IV of I/I form)</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Education Credits</a:t>
            </a:r>
            <a:r>
              <a:rPr lang="en-US"/>
              <a:t>(Part IV of I/I form)</a:t>
            </a:r>
            <a:endParaRPr/>
          </a:p>
          <a:p>
            <a:pPr indent="-342900" lvl="0" marL="342900" marR="0" rtl="0" algn="l">
              <a:spcBef>
                <a:spcPts val="800"/>
              </a:spcBef>
              <a:spcAft>
                <a:spcPts val="0"/>
              </a:spcAft>
              <a:buClr>
                <a:schemeClr val="dk1"/>
              </a:buClr>
              <a:buSzPts val="4000"/>
              <a:buFont typeface="Noto Sans Symbols"/>
              <a:buChar char="➢"/>
            </a:pPr>
            <a:r>
              <a:rPr lang="en-US"/>
              <a:t>Health Care Coverage(Part VI of I/I form)</a:t>
            </a:r>
            <a:endParaRPr/>
          </a:p>
          <a:p>
            <a:pPr indent="-342900" lvl="0" marL="342900" marR="0" rtl="0" algn="l">
              <a:spcBef>
                <a:spcPts val="800"/>
              </a:spcBef>
              <a:spcAft>
                <a:spcPts val="0"/>
              </a:spcAft>
              <a:buClr>
                <a:schemeClr val="dk1"/>
              </a:buClr>
              <a:buSzPts val="4000"/>
              <a:buFont typeface="Noto Sans Symbols"/>
              <a:buChar char="➢"/>
            </a:pPr>
            <a:r>
              <a:rPr lang="en-US"/>
              <a:t>State Return(if applicable)</a:t>
            </a:r>
            <a:endParaRPr/>
          </a:p>
          <a:p>
            <a:pPr indent="-342900" lvl="0" marL="342900" marR="0" rtl="0" algn="l">
              <a:spcBef>
                <a:spcPts val="800"/>
              </a:spcBef>
              <a:spcAft>
                <a:spcPts val="0"/>
              </a:spcAft>
              <a:buClr>
                <a:schemeClr val="dk1"/>
              </a:buClr>
              <a:buSzPts val="4000"/>
              <a:buFont typeface="Noto Sans Symbols"/>
              <a:buChar char="➢"/>
            </a:pPr>
            <a:r>
              <a:rPr lang="en-US"/>
              <a:t>Form 1040 Overview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Out of Scope Topics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Quality Review Process(Part VIII of I/I form)</a:t>
            </a:r>
            <a:endParaRPr/>
          </a:p>
        </p:txBody>
      </p:sp>
      <p:sp>
        <p:nvSpPr>
          <p:cNvPr id="1349" name="Google Shape;1349;p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4" name="Shape 1354"/>
        <p:cNvGrpSpPr/>
        <p:nvPr/>
      </p:nvGrpSpPr>
      <p:grpSpPr>
        <a:xfrm>
          <a:off x="0" y="0"/>
          <a:ext cx="0" cy="0"/>
          <a:chOff x="0" y="0"/>
          <a:chExt cx="0" cy="0"/>
        </a:xfrm>
      </p:grpSpPr>
      <p:pic>
        <p:nvPicPr>
          <p:cNvPr descr="Impact-logo_SaveFirst-green.eps" id="1355" name="Google Shape;1355;p151"/>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356" name="Google Shape;1356;p15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7" name="Google Shape;1357;p15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8" name="Google Shape;1358;p15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9" name="Google Shape;1359;p15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60" name="Google Shape;1360;p15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61" name="Google Shape;1361;p151"/>
          <p:cNvSpPr txBox="1"/>
          <p:nvPr/>
        </p:nvSpPr>
        <p:spPr>
          <a:xfrm>
            <a:off x="1708725" y="5173800"/>
            <a:ext cx="8996100" cy="14874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Itemized Deductions (Part IV of I/I form)</a:t>
            </a:r>
            <a:endParaRPr/>
          </a:p>
        </p:txBody>
      </p:sp>
      <p:sp>
        <p:nvSpPr>
          <p:cNvPr id="1362" name="Google Shape;1362;p1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7" name="Shape 1367"/>
        <p:cNvGrpSpPr/>
        <p:nvPr/>
      </p:nvGrpSpPr>
      <p:grpSpPr>
        <a:xfrm>
          <a:off x="0" y="0"/>
          <a:ext cx="0" cy="0"/>
          <a:chOff x="0" y="0"/>
          <a:chExt cx="0" cy="0"/>
        </a:xfrm>
      </p:grpSpPr>
      <p:sp>
        <p:nvSpPr>
          <p:cNvPr id="1368" name="Google Shape;1368;p15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b="1" i="0" sz="4800" u="none" cap="none" strike="noStrike">
              <a:solidFill>
                <a:schemeClr val="dk2"/>
              </a:solidFill>
              <a:latin typeface="Questrial"/>
              <a:ea typeface="Questrial"/>
              <a:cs typeface="Questrial"/>
              <a:sym typeface="Questrial"/>
            </a:endParaRPr>
          </a:p>
        </p:txBody>
      </p:sp>
      <p:sp>
        <p:nvSpPr>
          <p:cNvPr id="1369" name="Google Shape;1369;p152"/>
          <p:cNvSpPr txBox="1"/>
          <p:nvPr>
            <p:ph idx="1" type="body"/>
          </p:nvPr>
        </p:nvSpPr>
        <p:spPr>
          <a:xfrm>
            <a:off x="609600" y="10423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370" name="Google Shape;1370;p1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71" name="Google Shape;1371;p152"/>
          <p:cNvSpPr txBox="1"/>
          <p:nvPr/>
        </p:nvSpPr>
        <p:spPr>
          <a:xfrm>
            <a:off x="609588" y="5200900"/>
            <a:ext cx="10579800" cy="1575300"/>
          </a:xfrm>
          <a:prstGeom prst="rect">
            <a:avLst/>
          </a:prstGeom>
          <a:solidFill>
            <a:schemeClr val="dk1"/>
          </a:solidFill>
          <a:ln>
            <a:noFill/>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Reminder: You don’t need to remember which expenses are adjustments, itemized deductions, or credits. You just need to use your resources!</a:t>
            </a:r>
            <a:endParaRPr/>
          </a:p>
          <a:p>
            <a:pPr indent="0" lvl="0" marL="0" marR="0" rtl="0" algn="ctr">
              <a:spcBef>
                <a:spcPts val="0"/>
              </a:spcBef>
              <a:spcAft>
                <a:spcPts val="0"/>
              </a:spcAft>
              <a:buNone/>
            </a:pPr>
            <a:r>
              <a:t/>
            </a:r>
            <a:endParaRPr/>
          </a:p>
        </p:txBody>
      </p:sp>
      <p:pic>
        <p:nvPicPr>
          <p:cNvPr id="1372" name="Google Shape;1372;p152"/>
          <p:cNvPicPr preferRelativeResize="0"/>
          <p:nvPr/>
        </p:nvPicPr>
        <p:blipFill>
          <a:blip r:embed="rId3">
            <a:alphaModFix/>
          </a:blip>
          <a:stretch>
            <a:fillRect/>
          </a:stretch>
        </p:blipFill>
        <p:spPr>
          <a:xfrm>
            <a:off x="1026025" y="2468325"/>
            <a:ext cx="11114723" cy="2122800"/>
          </a:xfrm>
          <a:prstGeom prst="rect">
            <a:avLst/>
          </a:prstGeom>
          <a:noFill/>
          <a:ln cap="flat" cmpd="sng" w="9525">
            <a:solidFill>
              <a:schemeClr val="dk2"/>
            </a:solidFill>
            <a:prstDash val="solid"/>
            <a:round/>
            <a:headEnd len="sm" w="sm" type="none"/>
            <a:tailEnd len="sm" w="sm" type="none"/>
          </a:ln>
        </p:spPr>
      </p:pic>
      <p:sp>
        <p:nvSpPr>
          <p:cNvPr id="1373" name="Google Shape;1373;p152"/>
          <p:cNvSpPr/>
          <p:nvPr/>
        </p:nvSpPr>
        <p:spPr>
          <a:xfrm>
            <a:off x="349650" y="32913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8" name="Shape 1378"/>
        <p:cNvGrpSpPr/>
        <p:nvPr/>
      </p:nvGrpSpPr>
      <p:grpSpPr>
        <a:xfrm>
          <a:off x="0" y="0"/>
          <a:ext cx="0" cy="0"/>
          <a:chOff x="0" y="0"/>
          <a:chExt cx="0" cy="0"/>
        </a:xfrm>
      </p:grpSpPr>
      <p:sp>
        <p:nvSpPr>
          <p:cNvPr id="1379" name="Google Shape;1379;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b="1" i="0" sz="4800" u="none" cap="none" strike="noStrike">
              <a:solidFill>
                <a:schemeClr val="dk2"/>
              </a:solidFill>
              <a:latin typeface="Questrial"/>
              <a:ea typeface="Questrial"/>
              <a:cs typeface="Questrial"/>
              <a:sym typeface="Questrial"/>
            </a:endParaRPr>
          </a:p>
        </p:txBody>
      </p:sp>
      <p:sp>
        <p:nvSpPr>
          <p:cNvPr id="1380" name="Google Shape;1380;p15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381" name="Google Shape;1381;p1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2" name="Google Shape;1382;p153"/>
          <p:cNvPicPr preferRelativeResize="0"/>
          <p:nvPr/>
        </p:nvPicPr>
        <p:blipFill>
          <a:blip r:embed="rId3">
            <a:alphaModFix/>
          </a:blip>
          <a:stretch>
            <a:fillRect/>
          </a:stretch>
        </p:blipFill>
        <p:spPr>
          <a:xfrm>
            <a:off x="863100" y="2543076"/>
            <a:ext cx="10663325" cy="723425"/>
          </a:xfrm>
          <a:prstGeom prst="rect">
            <a:avLst/>
          </a:prstGeom>
          <a:noFill/>
          <a:ln cap="flat" cmpd="sng" w="9525">
            <a:solidFill>
              <a:schemeClr val="dk2"/>
            </a:solidFill>
            <a:prstDash val="solid"/>
            <a:round/>
            <a:headEnd len="sm" w="sm" type="none"/>
            <a:tailEnd len="sm" w="sm" type="none"/>
          </a:ln>
        </p:spPr>
      </p:pic>
      <p:pic>
        <p:nvPicPr>
          <p:cNvPr id="1383" name="Google Shape;1383;p153"/>
          <p:cNvPicPr preferRelativeResize="0"/>
          <p:nvPr/>
        </p:nvPicPr>
        <p:blipFill>
          <a:blip r:embed="rId4">
            <a:alphaModFix/>
          </a:blip>
          <a:stretch>
            <a:fillRect/>
          </a:stretch>
        </p:blipFill>
        <p:spPr>
          <a:xfrm>
            <a:off x="863100" y="3266500"/>
            <a:ext cx="10663325" cy="1929535"/>
          </a:xfrm>
          <a:prstGeom prst="rect">
            <a:avLst/>
          </a:prstGeom>
          <a:noFill/>
          <a:ln cap="flat" cmpd="sng" w="9525">
            <a:solidFill>
              <a:schemeClr val="dk2"/>
            </a:solidFill>
            <a:prstDash val="solid"/>
            <a:round/>
            <a:headEnd len="sm" w="sm" type="none"/>
            <a:tailEnd len="sm" w="sm" type="none"/>
          </a:ln>
        </p:spPr>
      </p:pic>
      <p:sp>
        <p:nvSpPr>
          <p:cNvPr id="1384" name="Google Shape;1384;p153"/>
          <p:cNvSpPr/>
          <p:nvPr/>
        </p:nvSpPr>
        <p:spPr>
          <a:xfrm>
            <a:off x="254100" y="4920625"/>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9" name="Shape 1389"/>
        <p:cNvGrpSpPr/>
        <p:nvPr/>
      </p:nvGrpSpPr>
      <p:grpSpPr>
        <a:xfrm>
          <a:off x="0" y="0"/>
          <a:ext cx="0" cy="0"/>
          <a:chOff x="0" y="0"/>
          <a:chExt cx="0" cy="0"/>
        </a:xfrm>
      </p:grpSpPr>
      <p:sp>
        <p:nvSpPr>
          <p:cNvPr id="1390" name="Google Shape;1390;p1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391" name="Google Shape;1391;p15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Every taxpayer can take a specific amount for a “standard” deduction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Reduces taxable income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certain designated expenses that a taxpayer can choose to list out separately, and, if they total more than the standard deduction, the taxpayer will “itemize” deductions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Reduces taxable income by a greater amount</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392" name="Google Shape;1392;p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0" st="0"/>
                                            </p:txEl>
                                          </p:spTgt>
                                        </p:tgtEl>
                                        <p:attrNameLst>
                                          <p:attrName>style.visibility</p:attrName>
                                        </p:attrNameLst>
                                      </p:cBhvr>
                                      <p:to>
                                        <p:strVal val="visible"/>
                                      </p:to>
                                    </p:set>
                                    <p:animEffect filter="fade" transition="in">
                                      <p:cBhvr>
                                        <p:cTn dur="500"/>
                                        <p:tgtEl>
                                          <p:spTgt spid="13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1" st="1"/>
                                            </p:txEl>
                                          </p:spTgt>
                                        </p:tgtEl>
                                        <p:attrNameLst>
                                          <p:attrName>style.visibility</p:attrName>
                                        </p:attrNameLst>
                                      </p:cBhvr>
                                      <p:to>
                                        <p:strVal val="visible"/>
                                      </p:to>
                                    </p:set>
                                    <p:animEffect filter="fade" transition="in">
                                      <p:cBhvr>
                                        <p:cTn dur="500"/>
                                        <p:tgtEl>
                                          <p:spTgt spid="13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2" st="2"/>
                                            </p:txEl>
                                          </p:spTgt>
                                        </p:tgtEl>
                                        <p:attrNameLst>
                                          <p:attrName>style.visibility</p:attrName>
                                        </p:attrNameLst>
                                      </p:cBhvr>
                                      <p:to>
                                        <p:strVal val="visible"/>
                                      </p:to>
                                    </p:set>
                                    <p:animEffect filter="fade" transition="in">
                                      <p:cBhvr>
                                        <p:cTn dur="500"/>
                                        <p:tgtEl>
                                          <p:spTgt spid="13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3" st="3"/>
                                            </p:txEl>
                                          </p:spTgt>
                                        </p:tgtEl>
                                        <p:attrNameLst>
                                          <p:attrName>style.visibility</p:attrName>
                                        </p:attrNameLst>
                                      </p:cBhvr>
                                      <p:to>
                                        <p:strVal val="visible"/>
                                      </p:to>
                                    </p:set>
                                    <p:animEffect filter="fade" transition="in">
                                      <p:cBhvr>
                                        <p:cTn dur="500"/>
                                        <p:tgtEl>
                                          <p:spTgt spid="13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4" st="4"/>
                                            </p:txEl>
                                          </p:spTgt>
                                        </p:tgtEl>
                                        <p:attrNameLst>
                                          <p:attrName>style.visibility</p:attrName>
                                        </p:attrNameLst>
                                      </p:cBhvr>
                                      <p:to>
                                        <p:strVal val="visible"/>
                                      </p:to>
                                    </p:set>
                                    <p:animEffect filter="fade" transition="in">
                                      <p:cBhvr>
                                        <p:cTn dur="500"/>
                                        <p:tgtEl>
                                          <p:spTgt spid="139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7" name="Shape 1397"/>
        <p:cNvGrpSpPr/>
        <p:nvPr/>
      </p:nvGrpSpPr>
      <p:grpSpPr>
        <a:xfrm>
          <a:off x="0" y="0"/>
          <a:ext cx="0" cy="0"/>
          <a:chOff x="0" y="0"/>
          <a:chExt cx="0" cy="0"/>
        </a:xfrm>
      </p:grpSpPr>
      <p:sp>
        <p:nvSpPr>
          <p:cNvPr id="1398" name="Google Shape;1398;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When to Itemize Deductions</a:t>
            </a:r>
            <a:endParaRPr/>
          </a:p>
        </p:txBody>
      </p:sp>
      <p:sp>
        <p:nvSpPr>
          <p:cNvPr id="1399" name="Google Shape;1399;p155"/>
          <p:cNvSpPr txBox="1"/>
          <p:nvPr>
            <p:ph idx="1" type="body"/>
          </p:nvPr>
        </p:nvSpPr>
        <p:spPr>
          <a:xfrm>
            <a:off x="609600" y="1461419"/>
            <a:ext cx="10972800" cy="415932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a:t>
            </a:r>
            <a:r>
              <a:rPr b="1" i="0" lang="en-US" sz="3700" u="none" cap="none" strike="noStrike">
                <a:solidFill>
                  <a:srgbClr val="F2B52C"/>
                </a:solidFill>
                <a:latin typeface="Questrial"/>
                <a:ea typeface="Questrial"/>
                <a:cs typeface="Questrial"/>
                <a:sym typeface="Questrial"/>
              </a:rPr>
              <a:t>taxpayer</a:t>
            </a:r>
            <a:r>
              <a:rPr b="0" i="0" lang="en-US" sz="3700" u="none" cap="none" strike="noStrike">
                <a:solidFill>
                  <a:schemeClr val="dk1"/>
                </a:solidFill>
                <a:latin typeface="Questrial"/>
                <a:ea typeface="Questrial"/>
                <a:cs typeface="Questrial"/>
                <a:sym typeface="Questrial"/>
              </a:rPr>
              <a:t> can receive a larger deduction  by itemizing if he/she has: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the </a:t>
            </a:r>
            <a:r>
              <a:rPr b="1" i="0" lang="en-US" sz="3330" u="sng" cap="none" strike="noStrike">
                <a:solidFill>
                  <a:schemeClr val="dk1"/>
                </a:solidFill>
                <a:latin typeface="Questrial"/>
                <a:ea typeface="Questrial"/>
                <a:cs typeface="Questrial"/>
                <a:sym typeface="Questrial"/>
              </a:rPr>
              <a:t>Federal Level</a:t>
            </a:r>
            <a:r>
              <a:rPr b="0" i="0" lang="en-US" sz="3330" u="none" cap="none" strike="noStrike">
                <a:solidFill>
                  <a:schemeClr val="dk1"/>
                </a:solidFill>
                <a:latin typeface="Questrial"/>
                <a:ea typeface="Questrial"/>
                <a:cs typeface="Questrial"/>
                <a:sym typeface="Questrial"/>
              </a:rPr>
              <a:t> (higher standard deduction):</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Home mortgage payment </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Large number of medical bills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the </a:t>
            </a:r>
            <a:r>
              <a:rPr b="1" i="0" lang="en-US" sz="3330" u="sng" cap="none" strike="noStrike">
                <a:solidFill>
                  <a:schemeClr val="dk1"/>
                </a:solidFill>
                <a:latin typeface="Questrial"/>
                <a:ea typeface="Questrial"/>
                <a:cs typeface="Questrial"/>
                <a:sym typeface="Questrial"/>
              </a:rPr>
              <a:t>State Level </a:t>
            </a:r>
            <a:r>
              <a:rPr b="0" i="0" lang="en-US" sz="3330" u="none" cap="none" strike="noStrike">
                <a:solidFill>
                  <a:schemeClr val="dk1"/>
                </a:solidFill>
                <a:latin typeface="Questrial"/>
                <a:ea typeface="Questrial"/>
                <a:cs typeface="Questrial"/>
                <a:sym typeface="Questrial"/>
              </a:rPr>
              <a:t>(lower standard deduction):</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Expenses that may/may not have been sufficient to justify itemization on the federal level</a:t>
            </a:r>
            <a:endParaRPr/>
          </a:p>
        </p:txBody>
      </p:sp>
      <p:sp>
        <p:nvSpPr>
          <p:cNvPr id="1400" name="Google Shape;1400;p155"/>
          <p:cNvSpPr/>
          <p:nvPr/>
        </p:nvSpPr>
        <p:spPr>
          <a:xfrm>
            <a:off x="609600" y="5867129"/>
            <a:ext cx="10972800" cy="831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chemeClr val="accent3"/>
                </a:solidFill>
                <a:latin typeface="Questrial"/>
                <a:ea typeface="Questrial"/>
                <a:cs typeface="Questrial"/>
                <a:sym typeface="Questrial"/>
              </a:rPr>
              <a:t>Note: If a taxpayer is MFS and his/her spouse itemizes, the taxpayer must also itemize, regardless of whether the Standard Deduction would be higher </a:t>
            </a:r>
            <a:endParaRPr/>
          </a:p>
        </p:txBody>
      </p:sp>
      <p:sp>
        <p:nvSpPr>
          <p:cNvPr id="1401" name="Google Shape;1401;p1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0" st="0"/>
                                            </p:txEl>
                                          </p:spTgt>
                                        </p:tgtEl>
                                        <p:attrNameLst>
                                          <p:attrName>style.visibility</p:attrName>
                                        </p:attrNameLst>
                                      </p:cBhvr>
                                      <p:to>
                                        <p:strVal val="visible"/>
                                      </p:to>
                                    </p:set>
                                    <p:animEffect filter="fade" transition="in">
                                      <p:cBhvr>
                                        <p:cTn dur="500"/>
                                        <p:tgtEl>
                                          <p:spTgt spid="13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1" st="1"/>
                                            </p:txEl>
                                          </p:spTgt>
                                        </p:tgtEl>
                                        <p:attrNameLst>
                                          <p:attrName>style.visibility</p:attrName>
                                        </p:attrNameLst>
                                      </p:cBhvr>
                                      <p:to>
                                        <p:strVal val="visible"/>
                                      </p:to>
                                    </p:set>
                                    <p:animEffect filter="fade" transition="in">
                                      <p:cBhvr>
                                        <p:cTn dur="500"/>
                                        <p:tgtEl>
                                          <p:spTgt spid="13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2" st="2"/>
                                            </p:txEl>
                                          </p:spTgt>
                                        </p:tgtEl>
                                        <p:attrNameLst>
                                          <p:attrName>style.visibility</p:attrName>
                                        </p:attrNameLst>
                                      </p:cBhvr>
                                      <p:to>
                                        <p:strVal val="visible"/>
                                      </p:to>
                                    </p:set>
                                    <p:animEffect filter="fade" transition="in">
                                      <p:cBhvr>
                                        <p:cTn dur="500"/>
                                        <p:tgtEl>
                                          <p:spTgt spid="13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3" st="3"/>
                                            </p:txEl>
                                          </p:spTgt>
                                        </p:tgtEl>
                                        <p:attrNameLst>
                                          <p:attrName>style.visibility</p:attrName>
                                        </p:attrNameLst>
                                      </p:cBhvr>
                                      <p:to>
                                        <p:strVal val="visible"/>
                                      </p:to>
                                    </p:set>
                                    <p:animEffect filter="fade" transition="in">
                                      <p:cBhvr>
                                        <p:cTn dur="500"/>
                                        <p:tgtEl>
                                          <p:spTgt spid="13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4" st="4"/>
                                            </p:txEl>
                                          </p:spTgt>
                                        </p:tgtEl>
                                        <p:attrNameLst>
                                          <p:attrName>style.visibility</p:attrName>
                                        </p:attrNameLst>
                                      </p:cBhvr>
                                      <p:to>
                                        <p:strVal val="visible"/>
                                      </p:to>
                                    </p:set>
                                    <p:animEffect filter="fade" transition="in">
                                      <p:cBhvr>
                                        <p:cTn dur="500"/>
                                        <p:tgtEl>
                                          <p:spTgt spid="13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xEl>
                                              <p:pRg end="5" st="5"/>
                                            </p:txEl>
                                          </p:spTgt>
                                        </p:tgtEl>
                                        <p:attrNameLst>
                                          <p:attrName>style.visibility</p:attrName>
                                        </p:attrNameLst>
                                      </p:cBhvr>
                                      <p:to>
                                        <p:strVal val="visible"/>
                                      </p:to>
                                    </p:set>
                                    <p:animEffect filter="fade" transition="in">
                                      <p:cBhvr>
                                        <p:cTn dur="500"/>
                                        <p:tgtEl>
                                          <p:spTgt spid="13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500"/>
                                        <p:tgtEl>
                                          <p:spTgt spid="1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6" name="Shape 1406"/>
        <p:cNvGrpSpPr/>
        <p:nvPr/>
      </p:nvGrpSpPr>
      <p:grpSpPr>
        <a:xfrm>
          <a:off x="0" y="0"/>
          <a:ext cx="0" cy="0"/>
          <a:chOff x="0" y="0"/>
          <a:chExt cx="0" cy="0"/>
        </a:xfrm>
      </p:grpSpPr>
      <p:sp>
        <p:nvSpPr>
          <p:cNvPr id="1407" name="Google Shape;1407;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Expenses</a:t>
            </a:r>
            <a:endParaRPr/>
          </a:p>
        </p:txBody>
      </p:sp>
      <p:sp>
        <p:nvSpPr>
          <p:cNvPr id="1408" name="Google Shape;1408;p15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Unreimbursed Medical Expenses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Charitable Contributions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Home Mortgage Interest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Miscellaneous Deductions</a:t>
            </a:r>
            <a:endParaRPr/>
          </a:p>
        </p:txBody>
      </p:sp>
      <p:sp>
        <p:nvSpPr>
          <p:cNvPr id="1409" name="Google Shape;1409;p1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xEl>
                                              <p:pRg end="0" st="0"/>
                                            </p:txEl>
                                          </p:spTgt>
                                        </p:tgtEl>
                                        <p:attrNameLst>
                                          <p:attrName>style.visibility</p:attrName>
                                        </p:attrNameLst>
                                      </p:cBhvr>
                                      <p:to>
                                        <p:strVal val="visible"/>
                                      </p:to>
                                    </p:set>
                                    <p:animEffect filter="fade" transition="in">
                                      <p:cBhvr>
                                        <p:cTn dur="500"/>
                                        <p:tgtEl>
                                          <p:spTgt spid="14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xEl>
                                              <p:pRg end="1" st="1"/>
                                            </p:txEl>
                                          </p:spTgt>
                                        </p:tgtEl>
                                        <p:attrNameLst>
                                          <p:attrName>style.visibility</p:attrName>
                                        </p:attrNameLst>
                                      </p:cBhvr>
                                      <p:to>
                                        <p:strVal val="visible"/>
                                      </p:to>
                                    </p:set>
                                    <p:animEffect filter="fade" transition="in">
                                      <p:cBhvr>
                                        <p:cTn dur="500"/>
                                        <p:tgtEl>
                                          <p:spTgt spid="14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xEl>
                                              <p:pRg end="2" st="2"/>
                                            </p:txEl>
                                          </p:spTgt>
                                        </p:tgtEl>
                                        <p:attrNameLst>
                                          <p:attrName>style.visibility</p:attrName>
                                        </p:attrNameLst>
                                      </p:cBhvr>
                                      <p:to>
                                        <p:strVal val="visible"/>
                                      </p:to>
                                    </p:set>
                                    <p:animEffect filter="fade" transition="in">
                                      <p:cBhvr>
                                        <p:cTn dur="500"/>
                                        <p:tgtEl>
                                          <p:spTgt spid="14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xEl>
                                              <p:pRg end="3" st="3"/>
                                            </p:txEl>
                                          </p:spTgt>
                                        </p:tgtEl>
                                        <p:attrNameLst>
                                          <p:attrName>style.visibility</p:attrName>
                                        </p:attrNameLst>
                                      </p:cBhvr>
                                      <p:to>
                                        <p:strVal val="visible"/>
                                      </p:to>
                                    </p:set>
                                    <p:animEffect filter="fade" transition="in">
                                      <p:cBhvr>
                                        <p:cTn dur="500"/>
                                        <p:tgtEl>
                                          <p:spTgt spid="14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xEl>
                                              <p:pRg end="4" st="4"/>
                                            </p:txEl>
                                          </p:spTgt>
                                        </p:tgtEl>
                                        <p:attrNameLst>
                                          <p:attrName>style.visibility</p:attrName>
                                        </p:attrNameLst>
                                      </p:cBhvr>
                                      <p:to>
                                        <p:strVal val="visible"/>
                                      </p:to>
                                    </p:set>
                                    <p:animEffect filter="fade" transition="in">
                                      <p:cBhvr>
                                        <p:cTn dur="500"/>
                                        <p:tgtEl>
                                          <p:spTgt spid="140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4" name="Shape 1414"/>
        <p:cNvGrpSpPr/>
        <p:nvPr/>
      </p:nvGrpSpPr>
      <p:grpSpPr>
        <a:xfrm>
          <a:off x="0" y="0"/>
          <a:ext cx="0" cy="0"/>
          <a:chOff x="0" y="0"/>
          <a:chExt cx="0" cy="0"/>
        </a:xfrm>
      </p:grpSpPr>
      <p:sp>
        <p:nvSpPr>
          <p:cNvPr id="1415" name="Google Shape;1415;p1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16" name="Google Shape;1416;p15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expenses for</a:t>
            </a:r>
            <a:endParaRPr/>
          </a:p>
          <a:p>
            <a:pPr indent="-285750" lvl="1" marL="742950" marR="0" rtl="0" algn="l">
              <a:spcBef>
                <a:spcPts val="720"/>
              </a:spcBef>
              <a:spcAft>
                <a:spcPts val="0"/>
              </a:spcAft>
              <a:buClr>
                <a:schemeClr val="dk1"/>
              </a:buClr>
              <a:buSzPts val="3600"/>
              <a:buFont typeface="Arial"/>
              <a:buChar char="•"/>
            </a:pPr>
            <a:r>
              <a:rPr lang="en-US"/>
              <a:t>Themself</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Dependents</a:t>
            </a:r>
            <a:endParaRPr/>
          </a:p>
        </p:txBody>
      </p:sp>
      <p:sp>
        <p:nvSpPr>
          <p:cNvPr id="1417" name="Google Shape;1417;p1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xEl>
                                              <p:pRg end="0" st="0"/>
                                            </p:txEl>
                                          </p:spTgt>
                                        </p:tgtEl>
                                        <p:attrNameLst>
                                          <p:attrName>style.visibility</p:attrName>
                                        </p:attrNameLst>
                                      </p:cBhvr>
                                      <p:to>
                                        <p:strVal val="visible"/>
                                      </p:to>
                                    </p:set>
                                    <p:animEffect filter="fade" transition="in">
                                      <p:cBhvr>
                                        <p:cTn dur="500"/>
                                        <p:tgtEl>
                                          <p:spTgt spid="14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xEl>
                                              <p:pRg end="1" st="1"/>
                                            </p:txEl>
                                          </p:spTgt>
                                        </p:tgtEl>
                                        <p:attrNameLst>
                                          <p:attrName>style.visibility</p:attrName>
                                        </p:attrNameLst>
                                      </p:cBhvr>
                                      <p:to>
                                        <p:strVal val="visible"/>
                                      </p:to>
                                    </p:set>
                                    <p:animEffect filter="fade" transition="in">
                                      <p:cBhvr>
                                        <p:cTn dur="500"/>
                                        <p:tgtEl>
                                          <p:spTgt spid="14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xEl>
                                              <p:pRg end="2" st="2"/>
                                            </p:txEl>
                                          </p:spTgt>
                                        </p:tgtEl>
                                        <p:attrNameLst>
                                          <p:attrName>style.visibility</p:attrName>
                                        </p:attrNameLst>
                                      </p:cBhvr>
                                      <p:to>
                                        <p:strVal val="visible"/>
                                      </p:to>
                                    </p:set>
                                    <p:animEffect filter="fade" transition="in">
                                      <p:cBhvr>
                                        <p:cTn dur="500"/>
                                        <p:tgtEl>
                                          <p:spTgt spid="14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xEl>
                                              <p:pRg end="3" st="3"/>
                                            </p:txEl>
                                          </p:spTgt>
                                        </p:tgtEl>
                                        <p:attrNameLst>
                                          <p:attrName>style.visibility</p:attrName>
                                        </p:attrNameLst>
                                      </p:cBhvr>
                                      <p:to>
                                        <p:strVal val="visible"/>
                                      </p:to>
                                    </p:set>
                                    <p:animEffect filter="fade" transition="in">
                                      <p:cBhvr>
                                        <p:cTn dur="500"/>
                                        <p:tgtEl>
                                          <p:spTgt spid="141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Info Needed from PTY Return</a:t>
            </a:r>
            <a:endParaRPr/>
          </a:p>
        </p:txBody>
      </p:sp>
      <p:sp>
        <p:nvSpPr>
          <p:cNvPr id="193" name="Google Shape;193;p2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correctly report a state tax refund amount, the following info from the PTY return is needed: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State tax refund amount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Sch A, line 5a, state income taxes (TBD)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Total itemized deductions amount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endParaRPr/>
          </a:p>
        </p:txBody>
      </p:sp>
      <p:sp>
        <p:nvSpPr>
          <p:cNvPr id="194" name="Google Shape;194;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animEffect filter="fade" transition="in">
                                      <p:cBhvr>
                                        <p:cTn dur="500"/>
                                        <p:tgtEl>
                                          <p:spTgt spid="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 st="1"/>
                                            </p:txEl>
                                          </p:spTgt>
                                        </p:tgtEl>
                                        <p:attrNameLst>
                                          <p:attrName>style.visibility</p:attrName>
                                        </p:attrNameLst>
                                      </p:cBhvr>
                                      <p:to>
                                        <p:strVal val="visible"/>
                                      </p:to>
                                    </p:set>
                                    <p:animEffect filter="fade" transition="in">
                                      <p:cBhvr>
                                        <p:cTn dur="500"/>
                                        <p:tgtEl>
                                          <p:spTgt spid="1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2" st="2"/>
                                            </p:txEl>
                                          </p:spTgt>
                                        </p:tgtEl>
                                        <p:attrNameLst>
                                          <p:attrName>style.visibility</p:attrName>
                                        </p:attrNameLst>
                                      </p:cBhvr>
                                      <p:to>
                                        <p:strVal val="visible"/>
                                      </p:to>
                                    </p:set>
                                    <p:animEffect filter="fade" transition="in">
                                      <p:cBhvr>
                                        <p:cTn dur="500"/>
                                        <p:tgtEl>
                                          <p:spTgt spid="1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3" st="3"/>
                                            </p:txEl>
                                          </p:spTgt>
                                        </p:tgtEl>
                                        <p:attrNameLst>
                                          <p:attrName>style.visibility</p:attrName>
                                        </p:attrNameLst>
                                      </p:cBhvr>
                                      <p:to>
                                        <p:strVal val="visible"/>
                                      </p:to>
                                    </p:set>
                                    <p:animEffect filter="fade" transition="in">
                                      <p:cBhvr>
                                        <p:cTn dur="500"/>
                                        <p:tgtEl>
                                          <p:spTgt spid="1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4" st="4"/>
                                            </p:txEl>
                                          </p:spTgt>
                                        </p:tgtEl>
                                        <p:attrNameLst>
                                          <p:attrName>style.visibility</p:attrName>
                                        </p:attrNameLst>
                                      </p:cBhvr>
                                      <p:to>
                                        <p:strVal val="visible"/>
                                      </p:to>
                                    </p:set>
                                    <p:animEffect filter="fade" transition="in">
                                      <p:cBhvr>
                                        <p:cTn dur="500"/>
                                        <p:tgtEl>
                                          <p:spTgt spid="19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2" name="Shape 1422"/>
        <p:cNvGrpSpPr/>
        <p:nvPr/>
      </p:nvGrpSpPr>
      <p:grpSpPr>
        <a:xfrm>
          <a:off x="0" y="0"/>
          <a:ext cx="0" cy="0"/>
          <a:chOff x="0" y="0"/>
          <a:chExt cx="0" cy="0"/>
        </a:xfrm>
      </p:grpSpPr>
      <p:sp>
        <p:nvSpPr>
          <p:cNvPr id="1423" name="Google Shape;1423;p1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24" name="Google Shape;1424;p158"/>
          <p:cNvSpPr txBox="1"/>
          <p:nvPr>
            <p:ph idx="1" type="body"/>
          </p:nvPr>
        </p:nvSpPr>
        <p:spPr>
          <a:xfrm>
            <a:off x="609600" y="1600204"/>
            <a:ext cx="10972800" cy="2223652"/>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Covered Medical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and dental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Eligible long-term care premiums</a:t>
            </a:r>
            <a:endParaRPr/>
          </a:p>
        </p:txBody>
      </p:sp>
      <p:sp>
        <p:nvSpPr>
          <p:cNvPr id="1425" name="Google Shape;1425;p158"/>
          <p:cNvSpPr/>
          <p:nvPr/>
        </p:nvSpPr>
        <p:spPr>
          <a:xfrm>
            <a:off x="609600" y="5065263"/>
            <a:ext cx="10972800" cy="1200329"/>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114300" marR="0" rtl="0" algn="ctr">
              <a:spcBef>
                <a:spcPts val="0"/>
              </a:spcBef>
              <a:spcAft>
                <a:spcPts val="0"/>
              </a:spcAft>
              <a:buClr>
                <a:schemeClr val="accent3"/>
              </a:buClr>
              <a:buFont typeface="Questrial"/>
              <a:buNone/>
            </a:pPr>
            <a:r>
              <a:rPr b="1" i="1" lang="en-US" sz="3600">
                <a:solidFill>
                  <a:schemeClr val="accent3"/>
                </a:solidFill>
                <a:latin typeface="Questrial"/>
                <a:ea typeface="Questrial"/>
                <a:cs typeface="Questrial"/>
                <a:sym typeface="Questrial"/>
              </a:rPr>
              <a:t>Be sure the expenses were not paid with pretax dollars or reimbursed by an insurance company.</a:t>
            </a:r>
            <a:endParaRPr b="1" i="1" sz="3600">
              <a:solidFill>
                <a:schemeClr val="accent3"/>
              </a:solidFill>
              <a:latin typeface="Questrial"/>
              <a:ea typeface="Questrial"/>
              <a:cs typeface="Questrial"/>
              <a:sym typeface="Questrial"/>
            </a:endParaRPr>
          </a:p>
        </p:txBody>
      </p:sp>
      <p:sp>
        <p:nvSpPr>
          <p:cNvPr id="1426" name="Google Shape;1426;p1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4">
                                            <p:txEl>
                                              <p:pRg end="0" st="0"/>
                                            </p:txEl>
                                          </p:spTgt>
                                        </p:tgtEl>
                                        <p:attrNameLst>
                                          <p:attrName>style.visibility</p:attrName>
                                        </p:attrNameLst>
                                      </p:cBhvr>
                                      <p:to>
                                        <p:strVal val="visible"/>
                                      </p:to>
                                    </p:set>
                                    <p:animEffect filter="fade" transition="in">
                                      <p:cBhvr>
                                        <p:cTn dur="500"/>
                                        <p:tgtEl>
                                          <p:spTgt spid="14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4">
                                            <p:txEl>
                                              <p:pRg end="1" st="1"/>
                                            </p:txEl>
                                          </p:spTgt>
                                        </p:tgtEl>
                                        <p:attrNameLst>
                                          <p:attrName>style.visibility</p:attrName>
                                        </p:attrNameLst>
                                      </p:cBhvr>
                                      <p:to>
                                        <p:strVal val="visible"/>
                                      </p:to>
                                    </p:set>
                                    <p:animEffect filter="fade" transition="in">
                                      <p:cBhvr>
                                        <p:cTn dur="500"/>
                                        <p:tgtEl>
                                          <p:spTgt spid="14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4">
                                            <p:txEl>
                                              <p:pRg end="2" st="2"/>
                                            </p:txEl>
                                          </p:spTgt>
                                        </p:tgtEl>
                                        <p:attrNameLst>
                                          <p:attrName>style.visibility</p:attrName>
                                        </p:attrNameLst>
                                      </p:cBhvr>
                                      <p:to>
                                        <p:strVal val="visible"/>
                                      </p:to>
                                    </p:set>
                                    <p:animEffect filter="fade" transition="in">
                                      <p:cBhvr>
                                        <p:cTn dur="500"/>
                                        <p:tgtEl>
                                          <p:spTgt spid="14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1" name="Shape 1431"/>
        <p:cNvGrpSpPr/>
        <p:nvPr/>
      </p:nvGrpSpPr>
      <p:grpSpPr>
        <a:xfrm>
          <a:off x="0" y="0"/>
          <a:ext cx="0" cy="0"/>
          <a:chOff x="0" y="0"/>
          <a:chExt cx="0" cy="0"/>
        </a:xfrm>
      </p:grpSpPr>
      <p:sp>
        <p:nvSpPr>
          <p:cNvPr id="1432" name="Google Shape;1432;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33" name="Google Shape;1433;p15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Why can a taxpayer not itemize expenses paid with pretax dollars?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 DOUBLE BENEFITS!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Expenses that were deducted pretax from pay have already given the taxpayer the benefit of a lower taxable income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use these expenses a second time to lower taxable income again</a:t>
            </a:r>
            <a:endParaRPr/>
          </a:p>
        </p:txBody>
      </p:sp>
      <p:sp>
        <p:nvSpPr>
          <p:cNvPr id="1434" name="Google Shape;1434;p1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xEl>
                                              <p:pRg end="0" st="0"/>
                                            </p:txEl>
                                          </p:spTgt>
                                        </p:tgtEl>
                                        <p:attrNameLst>
                                          <p:attrName>style.visibility</p:attrName>
                                        </p:attrNameLst>
                                      </p:cBhvr>
                                      <p:to>
                                        <p:strVal val="visible"/>
                                      </p:to>
                                    </p:set>
                                    <p:animEffect filter="fade" transition="in">
                                      <p:cBhvr>
                                        <p:cTn dur="500"/>
                                        <p:tgtEl>
                                          <p:spTgt spid="14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xEl>
                                              <p:pRg end="1" st="1"/>
                                            </p:txEl>
                                          </p:spTgt>
                                        </p:tgtEl>
                                        <p:attrNameLst>
                                          <p:attrName>style.visibility</p:attrName>
                                        </p:attrNameLst>
                                      </p:cBhvr>
                                      <p:to>
                                        <p:strVal val="visible"/>
                                      </p:to>
                                    </p:set>
                                    <p:animEffect filter="fade" transition="in">
                                      <p:cBhvr>
                                        <p:cTn dur="500"/>
                                        <p:tgtEl>
                                          <p:spTgt spid="14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xEl>
                                              <p:pRg end="2" st="2"/>
                                            </p:txEl>
                                          </p:spTgt>
                                        </p:tgtEl>
                                        <p:attrNameLst>
                                          <p:attrName>style.visibility</p:attrName>
                                        </p:attrNameLst>
                                      </p:cBhvr>
                                      <p:to>
                                        <p:strVal val="visible"/>
                                      </p:to>
                                    </p:set>
                                    <p:animEffect filter="fade" transition="in">
                                      <p:cBhvr>
                                        <p:cTn dur="500"/>
                                        <p:tgtEl>
                                          <p:spTgt spid="14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xEl>
                                              <p:pRg end="3" st="3"/>
                                            </p:txEl>
                                          </p:spTgt>
                                        </p:tgtEl>
                                        <p:attrNameLst>
                                          <p:attrName>style.visibility</p:attrName>
                                        </p:attrNameLst>
                                      </p:cBhvr>
                                      <p:to>
                                        <p:strVal val="visible"/>
                                      </p:to>
                                    </p:set>
                                    <p:animEffect filter="fade" transition="in">
                                      <p:cBhvr>
                                        <p:cTn dur="500"/>
                                        <p:tgtEl>
                                          <p:spTgt spid="14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sp>
        <p:nvSpPr>
          <p:cNvPr id="1440" name="Google Shape;1440;p1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41" name="Google Shape;1441;p16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Deductible Medical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Co-pays to doctor, dentist, eye doctor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Prescription drugs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glasses or hearing aids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medical equipment</a:t>
            </a:r>
            <a:endParaRPr/>
          </a:p>
        </p:txBody>
      </p:sp>
      <p:sp>
        <p:nvSpPr>
          <p:cNvPr id="1442" name="Google Shape;1442;p1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xEl>
                                              <p:pRg end="0" st="0"/>
                                            </p:txEl>
                                          </p:spTgt>
                                        </p:tgtEl>
                                        <p:attrNameLst>
                                          <p:attrName>style.visibility</p:attrName>
                                        </p:attrNameLst>
                                      </p:cBhvr>
                                      <p:to>
                                        <p:strVal val="visible"/>
                                      </p:to>
                                    </p:set>
                                    <p:animEffect filter="fade" transition="in">
                                      <p:cBhvr>
                                        <p:cTn dur="500"/>
                                        <p:tgtEl>
                                          <p:spTgt spid="14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xEl>
                                              <p:pRg end="1" st="1"/>
                                            </p:txEl>
                                          </p:spTgt>
                                        </p:tgtEl>
                                        <p:attrNameLst>
                                          <p:attrName>style.visibility</p:attrName>
                                        </p:attrNameLst>
                                      </p:cBhvr>
                                      <p:to>
                                        <p:strVal val="visible"/>
                                      </p:to>
                                    </p:set>
                                    <p:animEffect filter="fade" transition="in">
                                      <p:cBhvr>
                                        <p:cTn dur="500"/>
                                        <p:tgtEl>
                                          <p:spTgt spid="14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xEl>
                                              <p:pRg end="2" st="2"/>
                                            </p:txEl>
                                          </p:spTgt>
                                        </p:tgtEl>
                                        <p:attrNameLst>
                                          <p:attrName>style.visibility</p:attrName>
                                        </p:attrNameLst>
                                      </p:cBhvr>
                                      <p:to>
                                        <p:strVal val="visible"/>
                                      </p:to>
                                    </p:set>
                                    <p:animEffect filter="fade" transition="in">
                                      <p:cBhvr>
                                        <p:cTn dur="500"/>
                                        <p:tgtEl>
                                          <p:spTgt spid="14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xEl>
                                              <p:pRg end="3" st="3"/>
                                            </p:txEl>
                                          </p:spTgt>
                                        </p:tgtEl>
                                        <p:attrNameLst>
                                          <p:attrName>style.visibility</p:attrName>
                                        </p:attrNameLst>
                                      </p:cBhvr>
                                      <p:to>
                                        <p:strVal val="visible"/>
                                      </p:to>
                                    </p:set>
                                    <p:animEffect filter="fade" transition="in">
                                      <p:cBhvr>
                                        <p:cTn dur="500"/>
                                        <p:tgtEl>
                                          <p:spTgt spid="144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xEl>
                                              <p:pRg end="4" st="4"/>
                                            </p:txEl>
                                          </p:spTgt>
                                        </p:tgtEl>
                                        <p:attrNameLst>
                                          <p:attrName>style.visibility</p:attrName>
                                        </p:attrNameLst>
                                      </p:cBhvr>
                                      <p:to>
                                        <p:strVal val="visible"/>
                                      </p:to>
                                    </p:set>
                                    <p:animEffect filter="fade" transition="in">
                                      <p:cBhvr>
                                        <p:cTn dur="500"/>
                                        <p:tgtEl>
                                          <p:spTgt spid="144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7" name="Shape 1447"/>
        <p:cNvGrpSpPr/>
        <p:nvPr/>
      </p:nvGrpSpPr>
      <p:grpSpPr>
        <a:xfrm>
          <a:off x="0" y="0"/>
          <a:ext cx="0" cy="0"/>
          <a:chOff x="0" y="0"/>
          <a:chExt cx="0" cy="0"/>
        </a:xfrm>
      </p:grpSpPr>
      <p:sp>
        <p:nvSpPr>
          <p:cNvPr id="1448" name="Google Shape;1448;p1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49" name="Google Shape;1449;p16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Deductible Medical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Long-term care insurance premiums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surgery, operations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Miles to and from doctor</a:t>
            </a:r>
            <a:endParaRPr/>
          </a:p>
        </p:txBody>
      </p:sp>
      <p:sp>
        <p:nvSpPr>
          <p:cNvPr id="1450" name="Google Shape;1450;p161"/>
          <p:cNvSpPr/>
          <p:nvPr/>
        </p:nvSpPr>
        <p:spPr>
          <a:xfrm>
            <a:off x="609600" y="5354625"/>
            <a:ext cx="10972800" cy="1357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800">
                <a:solidFill>
                  <a:schemeClr val="accent3"/>
                </a:solidFill>
                <a:latin typeface="Questrial"/>
                <a:ea typeface="Questrial"/>
                <a:cs typeface="Questrial"/>
                <a:sym typeface="Questrial"/>
              </a:rPr>
              <a:t>NOTE: For a complete listing of deductible and nondeductible expenses </a:t>
            </a:r>
            <a:endParaRPr/>
          </a:p>
          <a:p>
            <a:pPr indent="0" lvl="0" marL="0" marR="0" rtl="0" algn="ctr">
              <a:spcBef>
                <a:spcPts val="0"/>
              </a:spcBef>
              <a:spcAft>
                <a:spcPts val="0"/>
              </a:spcAft>
              <a:buNone/>
            </a:pPr>
            <a:r>
              <a:rPr b="1" i="1" lang="en-US" sz="2800">
                <a:solidFill>
                  <a:schemeClr val="accent3"/>
                </a:solidFill>
                <a:latin typeface="Questrial"/>
                <a:ea typeface="Questrial"/>
                <a:cs typeface="Questrial"/>
                <a:sym typeface="Questrial"/>
              </a:rPr>
              <a:t>see Advanced Volunteer Handbook and Schedule A instructions</a:t>
            </a:r>
            <a:endParaRPr/>
          </a:p>
        </p:txBody>
      </p:sp>
      <p:sp>
        <p:nvSpPr>
          <p:cNvPr id="1451" name="Google Shape;1451;p1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xEl>
                                              <p:pRg end="0" st="0"/>
                                            </p:txEl>
                                          </p:spTgt>
                                        </p:tgtEl>
                                        <p:attrNameLst>
                                          <p:attrName>style.visibility</p:attrName>
                                        </p:attrNameLst>
                                      </p:cBhvr>
                                      <p:to>
                                        <p:strVal val="visible"/>
                                      </p:to>
                                    </p:set>
                                    <p:animEffect filter="fade" transition="in">
                                      <p:cBhvr>
                                        <p:cTn dur="500"/>
                                        <p:tgtEl>
                                          <p:spTgt spid="14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xEl>
                                              <p:pRg end="1" st="1"/>
                                            </p:txEl>
                                          </p:spTgt>
                                        </p:tgtEl>
                                        <p:attrNameLst>
                                          <p:attrName>style.visibility</p:attrName>
                                        </p:attrNameLst>
                                      </p:cBhvr>
                                      <p:to>
                                        <p:strVal val="visible"/>
                                      </p:to>
                                    </p:set>
                                    <p:animEffect filter="fade" transition="in">
                                      <p:cBhvr>
                                        <p:cTn dur="500"/>
                                        <p:tgtEl>
                                          <p:spTgt spid="14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xEl>
                                              <p:pRg end="2" st="2"/>
                                            </p:txEl>
                                          </p:spTgt>
                                        </p:tgtEl>
                                        <p:attrNameLst>
                                          <p:attrName>style.visibility</p:attrName>
                                        </p:attrNameLst>
                                      </p:cBhvr>
                                      <p:to>
                                        <p:strVal val="visible"/>
                                      </p:to>
                                    </p:set>
                                    <p:animEffect filter="fade" transition="in">
                                      <p:cBhvr>
                                        <p:cTn dur="500"/>
                                        <p:tgtEl>
                                          <p:spTgt spid="14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xEl>
                                              <p:pRg end="3" st="3"/>
                                            </p:txEl>
                                          </p:spTgt>
                                        </p:tgtEl>
                                        <p:attrNameLst>
                                          <p:attrName>style.visibility</p:attrName>
                                        </p:attrNameLst>
                                      </p:cBhvr>
                                      <p:to>
                                        <p:strVal val="visible"/>
                                      </p:to>
                                    </p:set>
                                    <p:animEffect filter="fade" transition="in">
                                      <p:cBhvr>
                                        <p:cTn dur="500"/>
                                        <p:tgtEl>
                                          <p:spTgt spid="14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xEl>
                                              <p:pRg end="4" st="4"/>
                                            </p:txEl>
                                          </p:spTgt>
                                        </p:tgtEl>
                                        <p:attrNameLst>
                                          <p:attrName>style.visibility</p:attrName>
                                        </p:attrNameLst>
                                      </p:cBhvr>
                                      <p:to>
                                        <p:strVal val="visible"/>
                                      </p:to>
                                    </p:set>
                                    <p:animEffect filter="fade" transition="in">
                                      <p:cBhvr>
                                        <p:cTn dur="500"/>
                                        <p:tgtEl>
                                          <p:spTgt spid="144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500"/>
                                        <p:tgtEl>
                                          <p:spTgt spid="1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6" name="Shape 1456"/>
        <p:cNvGrpSpPr/>
        <p:nvPr/>
      </p:nvGrpSpPr>
      <p:grpSpPr>
        <a:xfrm>
          <a:off x="0" y="0"/>
          <a:ext cx="0" cy="0"/>
          <a:chOff x="0" y="0"/>
          <a:chExt cx="0" cy="0"/>
        </a:xfrm>
      </p:grpSpPr>
      <p:sp>
        <p:nvSpPr>
          <p:cNvPr id="1457" name="Google Shape;1457;p1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Unreimbursed Medical Expenses</a:t>
            </a:r>
            <a:endParaRPr/>
          </a:p>
        </p:txBody>
      </p:sp>
      <p:sp>
        <p:nvSpPr>
          <p:cNvPr id="1458" name="Google Shape;1458;p16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Nondeductible Medical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Life insurance policy premiums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Funeral, burial, cremation costs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Unnecessary cosmetic surgery</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Nonprescription drugs</a:t>
            </a:r>
            <a:endParaRPr/>
          </a:p>
        </p:txBody>
      </p:sp>
      <p:sp>
        <p:nvSpPr>
          <p:cNvPr id="1459" name="Google Shape;1459;p162"/>
          <p:cNvSpPr/>
          <p:nvPr/>
        </p:nvSpPr>
        <p:spPr>
          <a:xfrm>
            <a:off x="609600" y="5354625"/>
            <a:ext cx="10972800" cy="1357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800">
                <a:solidFill>
                  <a:schemeClr val="accent3"/>
                </a:solidFill>
                <a:latin typeface="Questrial"/>
                <a:ea typeface="Questrial"/>
                <a:cs typeface="Questrial"/>
                <a:sym typeface="Questrial"/>
              </a:rPr>
              <a:t>NOTE: For a complete listing of deductible and nondeductible expenses </a:t>
            </a:r>
            <a:endParaRPr/>
          </a:p>
          <a:p>
            <a:pPr indent="0" lvl="0" marL="0" marR="0" rtl="0" algn="ctr">
              <a:spcBef>
                <a:spcPts val="0"/>
              </a:spcBef>
              <a:spcAft>
                <a:spcPts val="0"/>
              </a:spcAft>
              <a:buNone/>
            </a:pPr>
            <a:r>
              <a:rPr b="1" i="1" lang="en-US" sz="2800">
                <a:solidFill>
                  <a:schemeClr val="accent3"/>
                </a:solidFill>
                <a:latin typeface="Questrial"/>
                <a:ea typeface="Questrial"/>
                <a:cs typeface="Questrial"/>
                <a:sym typeface="Questrial"/>
              </a:rPr>
              <a:t>see Advanced Volunteer Handbook and Schedule A instructions</a:t>
            </a:r>
            <a:endParaRPr/>
          </a:p>
        </p:txBody>
      </p:sp>
      <p:sp>
        <p:nvSpPr>
          <p:cNvPr id="1460" name="Google Shape;1460;p1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xEl>
                                              <p:pRg end="0" st="0"/>
                                            </p:txEl>
                                          </p:spTgt>
                                        </p:tgtEl>
                                        <p:attrNameLst>
                                          <p:attrName>style.visibility</p:attrName>
                                        </p:attrNameLst>
                                      </p:cBhvr>
                                      <p:to>
                                        <p:strVal val="visible"/>
                                      </p:to>
                                    </p:set>
                                    <p:animEffect filter="fade" transition="in">
                                      <p:cBhvr>
                                        <p:cTn dur="500"/>
                                        <p:tgtEl>
                                          <p:spTgt spid="14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xEl>
                                              <p:pRg end="1" st="1"/>
                                            </p:txEl>
                                          </p:spTgt>
                                        </p:tgtEl>
                                        <p:attrNameLst>
                                          <p:attrName>style.visibility</p:attrName>
                                        </p:attrNameLst>
                                      </p:cBhvr>
                                      <p:to>
                                        <p:strVal val="visible"/>
                                      </p:to>
                                    </p:set>
                                    <p:animEffect filter="fade" transition="in">
                                      <p:cBhvr>
                                        <p:cTn dur="500"/>
                                        <p:tgtEl>
                                          <p:spTgt spid="14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xEl>
                                              <p:pRg end="2" st="2"/>
                                            </p:txEl>
                                          </p:spTgt>
                                        </p:tgtEl>
                                        <p:attrNameLst>
                                          <p:attrName>style.visibility</p:attrName>
                                        </p:attrNameLst>
                                      </p:cBhvr>
                                      <p:to>
                                        <p:strVal val="visible"/>
                                      </p:to>
                                    </p:set>
                                    <p:animEffect filter="fade" transition="in">
                                      <p:cBhvr>
                                        <p:cTn dur="500"/>
                                        <p:tgtEl>
                                          <p:spTgt spid="14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xEl>
                                              <p:pRg end="3" st="3"/>
                                            </p:txEl>
                                          </p:spTgt>
                                        </p:tgtEl>
                                        <p:attrNameLst>
                                          <p:attrName>style.visibility</p:attrName>
                                        </p:attrNameLst>
                                      </p:cBhvr>
                                      <p:to>
                                        <p:strVal val="visible"/>
                                      </p:to>
                                    </p:set>
                                    <p:animEffect filter="fade" transition="in">
                                      <p:cBhvr>
                                        <p:cTn dur="500"/>
                                        <p:tgtEl>
                                          <p:spTgt spid="14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xEl>
                                              <p:pRg end="4" st="4"/>
                                            </p:txEl>
                                          </p:spTgt>
                                        </p:tgtEl>
                                        <p:attrNameLst>
                                          <p:attrName>style.visibility</p:attrName>
                                        </p:attrNameLst>
                                      </p:cBhvr>
                                      <p:to>
                                        <p:strVal val="visible"/>
                                      </p:to>
                                    </p:set>
                                    <p:animEffect filter="fade" transition="in">
                                      <p:cBhvr>
                                        <p:cTn dur="500"/>
                                        <p:tgtEl>
                                          <p:spTgt spid="14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Google Shape;1466;p1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467" name="Google Shape;1467;p163"/>
          <p:cNvSpPr txBox="1"/>
          <p:nvPr>
            <p:ph idx="1" type="body"/>
          </p:nvPr>
        </p:nvSpPr>
        <p:spPr>
          <a:xfrm>
            <a:off x="241675" y="1600200"/>
            <a:ext cx="588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1" lang="en-US" sz="3700" u="none" cap="none" strike="noStrike">
                <a:solidFill>
                  <a:schemeClr val="dk1"/>
                </a:solidFill>
                <a:latin typeface="Questrial"/>
                <a:ea typeface="Questrial"/>
                <a:cs typeface="Questrial"/>
                <a:sym typeface="Questrial"/>
              </a:rPr>
              <a:t>Qualifying Organizations:</a:t>
            </a:r>
            <a:endParaRPr b="0" i="0" sz="37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Religious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Charitable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Educational</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Scientific</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Literary</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468" name="Google Shape;1468;p163"/>
          <p:cNvSpPr txBox="1"/>
          <p:nvPr/>
        </p:nvSpPr>
        <p:spPr>
          <a:xfrm>
            <a:off x="6131275" y="1417650"/>
            <a:ext cx="6323400" cy="3608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740"/>
              </a:spcBef>
              <a:spcAft>
                <a:spcPts val="0"/>
              </a:spcAft>
              <a:buNone/>
            </a:pPr>
            <a:r>
              <a:rPr b="1" i="1" lang="en-US" sz="3700">
                <a:solidFill>
                  <a:schemeClr val="dk1"/>
                </a:solidFill>
                <a:latin typeface="Questrial"/>
                <a:ea typeface="Questrial"/>
                <a:cs typeface="Questrial"/>
                <a:sym typeface="Questrial"/>
              </a:rPr>
              <a:t>Non-qualifying Organizations:</a:t>
            </a:r>
            <a:endParaRPr sz="40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Business</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Civic/Political </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Social </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Foreign </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Homeowners’ Associations</a:t>
            </a:r>
            <a:endParaRPr/>
          </a:p>
        </p:txBody>
      </p:sp>
      <p:sp>
        <p:nvSpPr>
          <p:cNvPr id="1469" name="Google Shape;1469;p1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0" st="0"/>
                                            </p:txEl>
                                          </p:spTgt>
                                        </p:tgtEl>
                                        <p:attrNameLst>
                                          <p:attrName>style.visibility</p:attrName>
                                        </p:attrNameLst>
                                      </p:cBhvr>
                                      <p:to>
                                        <p:strVal val="visible"/>
                                      </p:to>
                                    </p:set>
                                    <p:animEffect filter="fade" transition="in">
                                      <p:cBhvr>
                                        <p:cTn dur="500"/>
                                        <p:tgtEl>
                                          <p:spTgt spid="14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1" st="1"/>
                                            </p:txEl>
                                          </p:spTgt>
                                        </p:tgtEl>
                                        <p:attrNameLst>
                                          <p:attrName>style.visibility</p:attrName>
                                        </p:attrNameLst>
                                      </p:cBhvr>
                                      <p:to>
                                        <p:strVal val="visible"/>
                                      </p:to>
                                    </p:set>
                                    <p:animEffect filter="fade" transition="in">
                                      <p:cBhvr>
                                        <p:cTn dur="500"/>
                                        <p:tgtEl>
                                          <p:spTgt spid="14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2" st="2"/>
                                            </p:txEl>
                                          </p:spTgt>
                                        </p:tgtEl>
                                        <p:attrNameLst>
                                          <p:attrName>style.visibility</p:attrName>
                                        </p:attrNameLst>
                                      </p:cBhvr>
                                      <p:to>
                                        <p:strVal val="visible"/>
                                      </p:to>
                                    </p:set>
                                    <p:animEffect filter="fade" transition="in">
                                      <p:cBhvr>
                                        <p:cTn dur="500"/>
                                        <p:tgtEl>
                                          <p:spTgt spid="14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3" st="3"/>
                                            </p:txEl>
                                          </p:spTgt>
                                        </p:tgtEl>
                                        <p:attrNameLst>
                                          <p:attrName>style.visibility</p:attrName>
                                        </p:attrNameLst>
                                      </p:cBhvr>
                                      <p:to>
                                        <p:strVal val="visible"/>
                                      </p:to>
                                    </p:set>
                                    <p:animEffect filter="fade" transition="in">
                                      <p:cBhvr>
                                        <p:cTn dur="500"/>
                                        <p:tgtEl>
                                          <p:spTgt spid="14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4" st="4"/>
                                            </p:txEl>
                                          </p:spTgt>
                                        </p:tgtEl>
                                        <p:attrNameLst>
                                          <p:attrName>style.visibility</p:attrName>
                                        </p:attrNameLst>
                                      </p:cBhvr>
                                      <p:to>
                                        <p:strVal val="visible"/>
                                      </p:to>
                                    </p:set>
                                    <p:animEffect filter="fade" transition="in">
                                      <p:cBhvr>
                                        <p:cTn dur="500"/>
                                        <p:tgtEl>
                                          <p:spTgt spid="14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5" st="5"/>
                                            </p:txEl>
                                          </p:spTgt>
                                        </p:tgtEl>
                                        <p:attrNameLst>
                                          <p:attrName>style.visibility</p:attrName>
                                        </p:attrNameLst>
                                      </p:cBhvr>
                                      <p:to>
                                        <p:strVal val="visible"/>
                                      </p:to>
                                    </p:set>
                                    <p:animEffect filter="fade" transition="in">
                                      <p:cBhvr>
                                        <p:cTn dur="500"/>
                                        <p:tgtEl>
                                          <p:spTgt spid="14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6" st="6"/>
                                            </p:txEl>
                                          </p:spTgt>
                                        </p:tgtEl>
                                        <p:attrNameLst>
                                          <p:attrName>style.visibility</p:attrName>
                                        </p:attrNameLst>
                                      </p:cBhvr>
                                      <p:to>
                                        <p:strVal val="visible"/>
                                      </p:to>
                                    </p:set>
                                    <p:animEffect filter="fade" transition="in">
                                      <p:cBhvr>
                                        <p:cTn dur="500"/>
                                        <p:tgtEl>
                                          <p:spTgt spid="146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4" name="Shape 1474"/>
        <p:cNvGrpSpPr/>
        <p:nvPr/>
      </p:nvGrpSpPr>
      <p:grpSpPr>
        <a:xfrm>
          <a:off x="0" y="0"/>
          <a:ext cx="0" cy="0"/>
          <a:chOff x="0" y="0"/>
          <a:chExt cx="0" cy="0"/>
        </a:xfrm>
      </p:grpSpPr>
      <p:sp>
        <p:nvSpPr>
          <p:cNvPr id="1475" name="Google Shape;1475;p1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476" name="Google Shape;1476;p16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Deductible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Monetary donations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Dues, fees, and assessments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Fair market value (FMV) of clothing, furniture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Uniforms required to be worn during service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transportation expenses</a:t>
            </a:r>
            <a:endParaRPr/>
          </a:p>
          <a:p>
            <a:pPr indent="-228600" lvl="2" marL="1143000" marR="0" rtl="0" algn="l">
              <a:lnSpc>
                <a:spcPct val="9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Tolls, bus fare, parking fees, charitable miles</a:t>
            </a:r>
            <a:endParaRPr/>
          </a:p>
          <a:p>
            <a:pPr indent="0" lvl="0" marL="0" marR="0" rtl="0" algn="l">
              <a:lnSpc>
                <a:spcPct val="90000"/>
              </a:lnSpc>
              <a:spcBef>
                <a:spcPts val="340"/>
              </a:spcBef>
              <a:spcAft>
                <a:spcPts val="0"/>
              </a:spcAft>
              <a:buClr>
                <a:schemeClr val="dk1"/>
              </a:buClr>
              <a:buFont typeface="Noto Sans Symbols"/>
              <a:buNone/>
            </a:pPr>
            <a:r>
              <a:t/>
            </a:r>
            <a:endParaRPr b="0" i="0" sz="1700" u="none" cap="none" strike="noStrike">
              <a:solidFill>
                <a:schemeClr val="dk1"/>
              </a:solidFill>
              <a:latin typeface="Questrial"/>
              <a:ea typeface="Questrial"/>
              <a:cs typeface="Questrial"/>
              <a:sym typeface="Questrial"/>
            </a:endParaRPr>
          </a:p>
        </p:txBody>
      </p:sp>
      <p:sp>
        <p:nvSpPr>
          <p:cNvPr id="1477" name="Google Shape;1477;p164"/>
          <p:cNvSpPr/>
          <p:nvPr/>
        </p:nvSpPr>
        <p:spPr>
          <a:xfrm>
            <a:off x="609600" y="6126178"/>
            <a:ext cx="10972800" cy="646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600">
                <a:solidFill>
                  <a:schemeClr val="accent3"/>
                </a:solidFill>
                <a:latin typeface="Questrial"/>
                <a:ea typeface="Questrial"/>
                <a:cs typeface="Questrial"/>
                <a:sym typeface="Questrial"/>
              </a:rPr>
              <a:t>IMPORTANT: The taxpayer must keep receipts!</a:t>
            </a:r>
            <a:endParaRPr b="1" i="1" sz="3600">
              <a:solidFill>
                <a:schemeClr val="accent3"/>
              </a:solidFill>
              <a:latin typeface="Questrial"/>
              <a:ea typeface="Questrial"/>
              <a:cs typeface="Questrial"/>
              <a:sym typeface="Questrial"/>
            </a:endParaRPr>
          </a:p>
        </p:txBody>
      </p:sp>
      <p:sp>
        <p:nvSpPr>
          <p:cNvPr id="1478" name="Google Shape;1478;p1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0" st="0"/>
                                            </p:txEl>
                                          </p:spTgt>
                                        </p:tgtEl>
                                        <p:attrNameLst>
                                          <p:attrName>style.visibility</p:attrName>
                                        </p:attrNameLst>
                                      </p:cBhvr>
                                      <p:to>
                                        <p:strVal val="visible"/>
                                      </p:to>
                                    </p:set>
                                    <p:animEffect filter="fade" transition="in">
                                      <p:cBhvr>
                                        <p:cTn dur="500"/>
                                        <p:tgtEl>
                                          <p:spTgt spid="14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1" st="1"/>
                                            </p:txEl>
                                          </p:spTgt>
                                        </p:tgtEl>
                                        <p:attrNameLst>
                                          <p:attrName>style.visibility</p:attrName>
                                        </p:attrNameLst>
                                      </p:cBhvr>
                                      <p:to>
                                        <p:strVal val="visible"/>
                                      </p:to>
                                    </p:set>
                                    <p:animEffect filter="fade" transition="in">
                                      <p:cBhvr>
                                        <p:cTn dur="500"/>
                                        <p:tgtEl>
                                          <p:spTgt spid="14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2" st="2"/>
                                            </p:txEl>
                                          </p:spTgt>
                                        </p:tgtEl>
                                        <p:attrNameLst>
                                          <p:attrName>style.visibility</p:attrName>
                                        </p:attrNameLst>
                                      </p:cBhvr>
                                      <p:to>
                                        <p:strVal val="visible"/>
                                      </p:to>
                                    </p:set>
                                    <p:animEffect filter="fade" transition="in">
                                      <p:cBhvr>
                                        <p:cTn dur="500"/>
                                        <p:tgtEl>
                                          <p:spTgt spid="14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3" st="3"/>
                                            </p:txEl>
                                          </p:spTgt>
                                        </p:tgtEl>
                                        <p:attrNameLst>
                                          <p:attrName>style.visibility</p:attrName>
                                        </p:attrNameLst>
                                      </p:cBhvr>
                                      <p:to>
                                        <p:strVal val="visible"/>
                                      </p:to>
                                    </p:set>
                                    <p:animEffect filter="fade" transition="in">
                                      <p:cBhvr>
                                        <p:cTn dur="500"/>
                                        <p:tgtEl>
                                          <p:spTgt spid="14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4" st="4"/>
                                            </p:txEl>
                                          </p:spTgt>
                                        </p:tgtEl>
                                        <p:attrNameLst>
                                          <p:attrName>style.visibility</p:attrName>
                                        </p:attrNameLst>
                                      </p:cBhvr>
                                      <p:to>
                                        <p:strVal val="visible"/>
                                      </p:to>
                                    </p:set>
                                    <p:animEffect filter="fade" transition="in">
                                      <p:cBhvr>
                                        <p:cTn dur="500"/>
                                        <p:tgtEl>
                                          <p:spTgt spid="14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5" st="5"/>
                                            </p:txEl>
                                          </p:spTgt>
                                        </p:tgtEl>
                                        <p:attrNameLst>
                                          <p:attrName>style.visibility</p:attrName>
                                        </p:attrNameLst>
                                      </p:cBhvr>
                                      <p:to>
                                        <p:strVal val="visible"/>
                                      </p:to>
                                    </p:set>
                                    <p:animEffect filter="fade" transition="in">
                                      <p:cBhvr>
                                        <p:cTn dur="500"/>
                                        <p:tgtEl>
                                          <p:spTgt spid="147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6" st="6"/>
                                            </p:txEl>
                                          </p:spTgt>
                                        </p:tgtEl>
                                        <p:attrNameLst>
                                          <p:attrName>style.visibility</p:attrName>
                                        </p:attrNameLst>
                                      </p:cBhvr>
                                      <p:to>
                                        <p:strVal val="visible"/>
                                      </p:to>
                                    </p:set>
                                    <p:animEffect filter="fade" transition="in">
                                      <p:cBhvr>
                                        <p:cTn dur="500"/>
                                        <p:tgtEl>
                                          <p:spTgt spid="147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xEl>
                                              <p:pRg end="7" st="7"/>
                                            </p:txEl>
                                          </p:spTgt>
                                        </p:tgtEl>
                                        <p:attrNameLst>
                                          <p:attrName>style.visibility</p:attrName>
                                        </p:attrNameLst>
                                      </p:cBhvr>
                                      <p:to>
                                        <p:strVal val="visible"/>
                                      </p:to>
                                    </p:set>
                                    <p:animEffect filter="fade" transition="in">
                                      <p:cBhvr>
                                        <p:cTn dur="500"/>
                                        <p:tgtEl>
                                          <p:spTgt spid="147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7"/>
                                        </p:tgtEl>
                                        <p:attrNameLst>
                                          <p:attrName>style.visibility</p:attrName>
                                        </p:attrNameLst>
                                      </p:cBhvr>
                                      <p:to>
                                        <p:strVal val="visible"/>
                                      </p:to>
                                    </p:set>
                                    <p:animEffect filter="fade" transition="in">
                                      <p:cBhvr>
                                        <p:cTn dur="500"/>
                                        <p:tgtEl>
                                          <p:spTgt spid="1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3" name="Shape 1483"/>
        <p:cNvGrpSpPr/>
        <p:nvPr/>
      </p:nvGrpSpPr>
      <p:grpSpPr>
        <a:xfrm>
          <a:off x="0" y="0"/>
          <a:ext cx="0" cy="0"/>
          <a:chOff x="0" y="0"/>
          <a:chExt cx="0" cy="0"/>
        </a:xfrm>
      </p:grpSpPr>
      <p:sp>
        <p:nvSpPr>
          <p:cNvPr id="1484" name="Google Shape;1484;p1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485" name="Google Shape;1485;p16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FMV of Donated Goods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a taxpayer has made non-cash contributions to charity and does not have receipts, use the following resources to determine the FMV of donated items:</a:t>
            </a:r>
            <a:endParaRPr/>
          </a:p>
          <a:p>
            <a:pPr indent="-285750" lvl="1" marL="742950" marR="0" rtl="0" algn="l">
              <a:spcBef>
                <a:spcPts val="720"/>
              </a:spcBef>
              <a:spcAft>
                <a:spcPts val="0"/>
              </a:spcAft>
              <a:buClr>
                <a:schemeClr val="dk1"/>
              </a:buClr>
              <a:buSzPts val="3600"/>
              <a:buFont typeface="Arial"/>
              <a:buChar char="•"/>
            </a:pPr>
            <a:r>
              <a:rPr b="0" i="0" lang="en-US" sz="3600" u="sng" cap="none" strike="noStrike">
                <a:solidFill>
                  <a:schemeClr val="hlink"/>
                </a:solidFill>
                <a:latin typeface="Questrial"/>
                <a:ea typeface="Questrial"/>
                <a:cs typeface="Questrial"/>
                <a:sym typeface="Questrial"/>
                <a:hlinkClick r:id="rId3"/>
              </a:rPr>
              <a:t>Salvation Army Valuation Guide</a:t>
            </a:r>
            <a:endParaRPr b="0" i="0" sz="3600" u="none" cap="none" strike="noStrike">
              <a:solidFill>
                <a:schemeClr val="dk1"/>
              </a:solidFill>
              <a:latin typeface="Questrial"/>
              <a:ea typeface="Questrial"/>
              <a:cs typeface="Questrial"/>
              <a:sym typeface="Questrial"/>
            </a:endParaRPr>
          </a:p>
        </p:txBody>
      </p:sp>
      <p:sp>
        <p:nvSpPr>
          <p:cNvPr id="1486" name="Google Shape;1486;p1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xEl>
                                              <p:pRg end="0" st="0"/>
                                            </p:txEl>
                                          </p:spTgt>
                                        </p:tgtEl>
                                        <p:attrNameLst>
                                          <p:attrName>style.visibility</p:attrName>
                                        </p:attrNameLst>
                                      </p:cBhvr>
                                      <p:to>
                                        <p:strVal val="visible"/>
                                      </p:to>
                                    </p:set>
                                    <p:animEffect filter="fade" transition="in">
                                      <p:cBhvr>
                                        <p:cTn dur="500"/>
                                        <p:tgtEl>
                                          <p:spTgt spid="14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xEl>
                                              <p:pRg end="1" st="1"/>
                                            </p:txEl>
                                          </p:spTgt>
                                        </p:tgtEl>
                                        <p:attrNameLst>
                                          <p:attrName>style.visibility</p:attrName>
                                        </p:attrNameLst>
                                      </p:cBhvr>
                                      <p:to>
                                        <p:strVal val="visible"/>
                                      </p:to>
                                    </p:set>
                                    <p:animEffect filter="fade" transition="in">
                                      <p:cBhvr>
                                        <p:cTn dur="500"/>
                                        <p:tgtEl>
                                          <p:spTgt spid="14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xEl>
                                              <p:pRg end="2" st="2"/>
                                            </p:txEl>
                                          </p:spTgt>
                                        </p:tgtEl>
                                        <p:attrNameLst>
                                          <p:attrName>style.visibility</p:attrName>
                                        </p:attrNameLst>
                                      </p:cBhvr>
                                      <p:to>
                                        <p:strVal val="visible"/>
                                      </p:to>
                                    </p:set>
                                    <p:animEffect filter="fade" transition="in">
                                      <p:cBhvr>
                                        <p:cTn dur="500"/>
                                        <p:tgtEl>
                                          <p:spTgt spid="148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1" name="Shape 1491"/>
        <p:cNvGrpSpPr/>
        <p:nvPr/>
      </p:nvGrpSpPr>
      <p:grpSpPr>
        <a:xfrm>
          <a:off x="0" y="0"/>
          <a:ext cx="0" cy="0"/>
          <a:chOff x="0" y="0"/>
          <a:chExt cx="0" cy="0"/>
        </a:xfrm>
      </p:grpSpPr>
      <p:sp>
        <p:nvSpPr>
          <p:cNvPr id="1492" name="Google Shape;1492;p1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493" name="Google Shape;1493;p166"/>
          <p:cNvSpPr txBox="1"/>
          <p:nvPr>
            <p:ph idx="1" type="body"/>
          </p:nvPr>
        </p:nvSpPr>
        <p:spPr>
          <a:xfrm>
            <a:off x="609600" y="1600203"/>
            <a:ext cx="10972800" cy="47909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Nondeductible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Raffle, bingo, lottery tickets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Tuition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Value of time of service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Blood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Contributions to individuals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FMV of any good received in exchange for a donation (i.e. t-shirts, cds, tote bags, etc.)</a:t>
            </a:r>
            <a:endParaRPr/>
          </a:p>
        </p:txBody>
      </p:sp>
      <p:sp>
        <p:nvSpPr>
          <p:cNvPr id="1494" name="Google Shape;1494;p1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0" st="0"/>
                                            </p:txEl>
                                          </p:spTgt>
                                        </p:tgtEl>
                                        <p:attrNameLst>
                                          <p:attrName>style.visibility</p:attrName>
                                        </p:attrNameLst>
                                      </p:cBhvr>
                                      <p:to>
                                        <p:strVal val="visible"/>
                                      </p:to>
                                    </p:set>
                                    <p:animEffect filter="fade" transition="in">
                                      <p:cBhvr>
                                        <p:cTn dur="500"/>
                                        <p:tgtEl>
                                          <p:spTgt spid="1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1" st="1"/>
                                            </p:txEl>
                                          </p:spTgt>
                                        </p:tgtEl>
                                        <p:attrNameLst>
                                          <p:attrName>style.visibility</p:attrName>
                                        </p:attrNameLst>
                                      </p:cBhvr>
                                      <p:to>
                                        <p:strVal val="visible"/>
                                      </p:to>
                                    </p:set>
                                    <p:animEffect filter="fade" transition="in">
                                      <p:cBhvr>
                                        <p:cTn dur="500"/>
                                        <p:tgtEl>
                                          <p:spTgt spid="1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2" st="2"/>
                                            </p:txEl>
                                          </p:spTgt>
                                        </p:tgtEl>
                                        <p:attrNameLst>
                                          <p:attrName>style.visibility</p:attrName>
                                        </p:attrNameLst>
                                      </p:cBhvr>
                                      <p:to>
                                        <p:strVal val="visible"/>
                                      </p:to>
                                    </p:set>
                                    <p:animEffect filter="fade" transition="in">
                                      <p:cBhvr>
                                        <p:cTn dur="500"/>
                                        <p:tgtEl>
                                          <p:spTgt spid="1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3" st="3"/>
                                            </p:txEl>
                                          </p:spTgt>
                                        </p:tgtEl>
                                        <p:attrNameLst>
                                          <p:attrName>style.visibility</p:attrName>
                                        </p:attrNameLst>
                                      </p:cBhvr>
                                      <p:to>
                                        <p:strVal val="visible"/>
                                      </p:to>
                                    </p:set>
                                    <p:animEffect filter="fade" transition="in">
                                      <p:cBhvr>
                                        <p:cTn dur="500"/>
                                        <p:tgtEl>
                                          <p:spTgt spid="14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4" st="4"/>
                                            </p:txEl>
                                          </p:spTgt>
                                        </p:tgtEl>
                                        <p:attrNameLst>
                                          <p:attrName>style.visibility</p:attrName>
                                        </p:attrNameLst>
                                      </p:cBhvr>
                                      <p:to>
                                        <p:strVal val="visible"/>
                                      </p:to>
                                    </p:set>
                                    <p:animEffect filter="fade" transition="in">
                                      <p:cBhvr>
                                        <p:cTn dur="500"/>
                                        <p:tgtEl>
                                          <p:spTgt spid="14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5" st="5"/>
                                            </p:txEl>
                                          </p:spTgt>
                                        </p:tgtEl>
                                        <p:attrNameLst>
                                          <p:attrName>style.visibility</p:attrName>
                                        </p:attrNameLst>
                                      </p:cBhvr>
                                      <p:to>
                                        <p:strVal val="visible"/>
                                      </p:to>
                                    </p:set>
                                    <p:animEffect filter="fade" transition="in">
                                      <p:cBhvr>
                                        <p:cTn dur="500"/>
                                        <p:tgtEl>
                                          <p:spTgt spid="14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xEl>
                                              <p:pRg end="6" st="6"/>
                                            </p:txEl>
                                          </p:spTgt>
                                        </p:tgtEl>
                                        <p:attrNameLst>
                                          <p:attrName>style.visibility</p:attrName>
                                        </p:attrNameLst>
                                      </p:cBhvr>
                                      <p:to>
                                        <p:strVal val="visible"/>
                                      </p:to>
                                    </p:set>
                                    <p:animEffect filter="fade" transition="in">
                                      <p:cBhvr>
                                        <p:cTn dur="500"/>
                                        <p:tgtEl>
                                          <p:spTgt spid="149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9" name="Shape 1499"/>
        <p:cNvGrpSpPr/>
        <p:nvPr/>
      </p:nvGrpSpPr>
      <p:grpSpPr>
        <a:xfrm>
          <a:off x="0" y="0"/>
          <a:ext cx="0" cy="0"/>
          <a:chOff x="0" y="0"/>
          <a:chExt cx="0" cy="0"/>
        </a:xfrm>
      </p:grpSpPr>
      <p:sp>
        <p:nvSpPr>
          <p:cNvPr id="1500" name="Google Shape;1500;p1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501" name="Google Shape;1501;p16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Limits to Charitable Contributions</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Contributions that total more than 20% of their AGI may be able to deduct only a percentage of their contributions, and must carry over the remainder to a later tax year</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If taxpayers have &gt;$500 of noncash contributions, they need to be referred to a professional preparer if they want to deduct the full amount.</a:t>
            </a:r>
            <a:endParaRPr/>
          </a:p>
          <a:p>
            <a:pPr indent="-236855" lvl="2" marL="114300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Form 8283 </a:t>
            </a:r>
            <a:r>
              <a:rPr b="0" i="0" lang="en-US" sz="3330" u="none" cap="none" strike="noStrike">
                <a:solidFill>
                  <a:srgbClr val="800000"/>
                </a:solidFill>
                <a:latin typeface="Questrial"/>
                <a:ea typeface="Questrial"/>
                <a:cs typeface="Questrial"/>
                <a:sym typeface="Questrial"/>
              </a:rPr>
              <a:t>(OUT OF SCOPE)</a:t>
            </a:r>
            <a:endParaRPr/>
          </a:p>
        </p:txBody>
      </p:sp>
      <p:sp>
        <p:nvSpPr>
          <p:cNvPr id="1502" name="Google Shape;1502;p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xEl>
                                              <p:pRg end="0" st="0"/>
                                            </p:txEl>
                                          </p:spTgt>
                                        </p:tgtEl>
                                        <p:attrNameLst>
                                          <p:attrName>style.visibility</p:attrName>
                                        </p:attrNameLst>
                                      </p:cBhvr>
                                      <p:to>
                                        <p:strVal val="visible"/>
                                      </p:to>
                                    </p:set>
                                    <p:animEffect filter="fade" transition="in">
                                      <p:cBhvr>
                                        <p:cTn dur="500"/>
                                        <p:tgtEl>
                                          <p:spTgt spid="15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xEl>
                                              <p:pRg end="1" st="1"/>
                                            </p:txEl>
                                          </p:spTgt>
                                        </p:tgtEl>
                                        <p:attrNameLst>
                                          <p:attrName>style.visibility</p:attrName>
                                        </p:attrNameLst>
                                      </p:cBhvr>
                                      <p:to>
                                        <p:strVal val="visible"/>
                                      </p:to>
                                    </p:set>
                                    <p:animEffect filter="fade" transition="in">
                                      <p:cBhvr>
                                        <p:cTn dur="500"/>
                                        <p:tgtEl>
                                          <p:spTgt spid="15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xEl>
                                              <p:pRg end="2" st="2"/>
                                            </p:txEl>
                                          </p:spTgt>
                                        </p:tgtEl>
                                        <p:attrNameLst>
                                          <p:attrName>style.visibility</p:attrName>
                                        </p:attrNameLst>
                                      </p:cBhvr>
                                      <p:to>
                                        <p:strVal val="visible"/>
                                      </p:to>
                                    </p:set>
                                    <p:animEffect filter="fade" transition="in">
                                      <p:cBhvr>
                                        <p:cTn dur="500"/>
                                        <p:tgtEl>
                                          <p:spTgt spid="15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xEl>
                                              <p:pRg end="3" st="3"/>
                                            </p:txEl>
                                          </p:spTgt>
                                        </p:tgtEl>
                                        <p:attrNameLst>
                                          <p:attrName>style.visibility</p:attrName>
                                        </p:attrNameLst>
                                      </p:cBhvr>
                                      <p:to>
                                        <p:strVal val="visible"/>
                                      </p:to>
                                    </p:set>
                                    <p:animEffect filter="fade" transition="in">
                                      <p:cBhvr>
                                        <p:cTn dur="500"/>
                                        <p:tgtEl>
                                          <p:spTgt spid="15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Tax Refund</a:t>
            </a:r>
            <a:endParaRPr/>
          </a:p>
        </p:txBody>
      </p:sp>
      <p:sp>
        <p:nvSpPr>
          <p:cNvPr id="201" name="Google Shape;201;p2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State Tax Refund on Line 10</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Federal Section → Income → State and Local Refund</a:t>
            </a:r>
            <a:endParaRPr b="0" i="0" sz="3600" u="none" cap="none" strike="noStrike">
              <a:solidFill>
                <a:schemeClr val="dk1"/>
              </a:solidFill>
              <a:latin typeface="Questrial"/>
              <a:ea typeface="Questrial"/>
              <a:cs typeface="Questrial"/>
              <a:sym typeface="Questrial"/>
            </a:endParaRPr>
          </a:p>
        </p:txBody>
      </p:sp>
      <p:sp>
        <p:nvSpPr>
          <p:cNvPr id="202" name="Google Shape;202;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7" name="Shape 1507"/>
        <p:cNvGrpSpPr/>
        <p:nvPr/>
      </p:nvGrpSpPr>
      <p:grpSpPr>
        <a:xfrm>
          <a:off x="0" y="0"/>
          <a:ext cx="0" cy="0"/>
          <a:chOff x="0" y="0"/>
          <a:chExt cx="0" cy="0"/>
        </a:xfrm>
      </p:grpSpPr>
      <p:sp>
        <p:nvSpPr>
          <p:cNvPr id="1508" name="Google Shape;1508;p1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509" name="Google Shape;1509;p16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Recordkeeping – cash contributions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Canceled check or bank statement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Written communication from the charity</a:t>
            </a:r>
            <a:endParaRPr/>
          </a:p>
          <a:p>
            <a:pPr indent="-228600" lvl="2" marL="114300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Name of charity, date and amount</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10" name="Google Shape;1510;p1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0" st="0"/>
                                            </p:txEl>
                                          </p:spTgt>
                                        </p:tgtEl>
                                        <p:attrNameLst>
                                          <p:attrName>style.visibility</p:attrName>
                                        </p:attrNameLst>
                                      </p:cBhvr>
                                      <p:to>
                                        <p:strVal val="visible"/>
                                      </p:to>
                                    </p:set>
                                    <p:animEffect filter="fade" transition="in">
                                      <p:cBhvr>
                                        <p:cTn dur="500"/>
                                        <p:tgtEl>
                                          <p:spTgt spid="15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1" st="1"/>
                                            </p:txEl>
                                          </p:spTgt>
                                        </p:tgtEl>
                                        <p:attrNameLst>
                                          <p:attrName>style.visibility</p:attrName>
                                        </p:attrNameLst>
                                      </p:cBhvr>
                                      <p:to>
                                        <p:strVal val="visible"/>
                                      </p:to>
                                    </p:set>
                                    <p:animEffect filter="fade" transition="in">
                                      <p:cBhvr>
                                        <p:cTn dur="500"/>
                                        <p:tgtEl>
                                          <p:spTgt spid="15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2" st="2"/>
                                            </p:txEl>
                                          </p:spTgt>
                                        </p:tgtEl>
                                        <p:attrNameLst>
                                          <p:attrName>style.visibility</p:attrName>
                                        </p:attrNameLst>
                                      </p:cBhvr>
                                      <p:to>
                                        <p:strVal val="visible"/>
                                      </p:to>
                                    </p:set>
                                    <p:animEffect filter="fade" transition="in">
                                      <p:cBhvr>
                                        <p:cTn dur="500"/>
                                        <p:tgtEl>
                                          <p:spTgt spid="15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3" st="3"/>
                                            </p:txEl>
                                          </p:spTgt>
                                        </p:tgtEl>
                                        <p:attrNameLst>
                                          <p:attrName>style.visibility</p:attrName>
                                        </p:attrNameLst>
                                      </p:cBhvr>
                                      <p:to>
                                        <p:strVal val="visible"/>
                                      </p:to>
                                    </p:set>
                                    <p:animEffect filter="fade" transition="in">
                                      <p:cBhvr>
                                        <p:cTn dur="500"/>
                                        <p:tgtEl>
                                          <p:spTgt spid="15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4" st="4"/>
                                            </p:txEl>
                                          </p:spTgt>
                                        </p:tgtEl>
                                        <p:attrNameLst>
                                          <p:attrName>style.visibility</p:attrName>
                                        </p:attrNameLst>
                                      </p:cBhvr>
                                      <p:to>
                                        <p:strVal val="visible"/>
                                      </p:to>
                                    </p:set>
                                    <p:animEffect filter="fade" transition="in">
                                      <p:cBhvr>
                                        <p:cTn dur="500"/>
                                        <p:tgtEl>
                                          <p:spTgt spid="15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xEl>
                                              <p:pRg end="5" st="5"/>
                                            </p:txEl>
                                          </p:spTgt>
                                        </p:tgtEl>
                                        <p:attrNameLst>
                                          <p:attrName>style.visibility</p:attrName>
                                        </p:attrNameLst>
                                      </p:cBhvr>
                                      <p:to>
                                        <p:strVal val="visible"/>
                                      </p:to>
                                    </p:set>
                                    <p:animEffect filter="fade" transition="in">
                                      <p:cBhvr>
                                        <p:cTn dur="500"/>
                                        <p:tgtEl>
                                          <p:spTgt spid="150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5" name="Shape 1515"/>
        <p:cNvGrpSpPr/>
        <p:nvPr/>
      </p:nvGrpSpPr>
      <p:grpSpPr>
        <a:xfrm>
          <a:off x="0" y="0"/>
          <a:ext cx="0" cy="0"/>
          <a:chOff x="0" y="0"/>
          <a:chExt cx="0" cy="0"/>
        </a:xfrm>
      </p:grpSpPr>
      <p:sp>
        <p:nvSpPr>
          <p:cNvPr id="1516" name="Google Shape;1516;p1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Charitable Contributions</a:t>
            </a:r>
            <a:endParaRPr/>
          </a:p>
        </p:txBody>
      </p:sp>
      <p:sp>
        <p:nvSpPr>
          <p:cNvPr id="1517" name="Google Shape;1517;p169"/>
          <p:cNvSpPr txBox="1"/>
          <p:nvPr>
            <p:ph idx="1" type="body"/>
          </p:nvPr>
        </p:nvSpPr>
        <p:spPr>
          <a:xfrm>
            <a:off x="609600" y="1600203"/>
            <a:ext cx="10972800" cy="482466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Recordkeeping – noncash contribution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For each contribution &lt; $250</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Written communication, description, FMV</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For each contribution between $250 and $500</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Written communication, description, FMV and acknowledgement of any goods received in return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For each contribution &gt; $500</a:t>
            </a:r>
            <a:endParaRPr/>
          </a:p>
          <a:p>
            <a:pPr indent="-228600" lvl="2" marL="1143000" marR="0" rtl="0" algn="l">
              <a:lnSpc>
                <a:spcPct val="90000"/>
              </a:lnSpc>
              <a:spcBef>
                <a:spcPts val="592"/>
              </a:spcBef>
              <a:spcAft>
                <a:spcPts val="0"/>
              </a:spcAft>
              <a:buClr>
                <a:srgbClr val="C00000"/>
              </a:buClr>
              <a:buSzPts val="2960"/>
              <a:buFont typeface="Noto Sans Symbols"/>
              <a:buChar char="▪"/>
            </a:pPr>
            <a:r>
              <a:rPr b="1" i="1" lang="en-US" sz="2960" u="none" cap="none" strike="noStrike">
                <a:solidFill>
                  <a:srgbClr val="C00000"/>
                </a:solidFill>
                <a:latin typeface="Questrial"/>
                <a:ea typeface="Questrial"/>
                <a:cs typeface="Questrial"/>
                <a:sym typeface="Questrial"/>
              </a:rPr>
              <a:t>Refer to professional preparer if taxpayer wants to take full amount</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518" name="Google Shape;1518;p1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0" st="0"/>
                                            </p:txEl>
                                          </p:spTgt>
                                        </p:tgtEl>
                                        <p:attrNameLst>
                                          <p:attrName>style.visibility</p:attrName>
                                        </p:attrNameLst>
                                      </p:cBhvr>
                                      <p:to>
                                        <p:strVal val="visible"/>
                                      </p:to>
                                    </p:set>
                                    <p:animEffect filter="fade" transition="in">
                                      <p:cBhvr>
                                        <p:cTn dur="500"/>
                                        <p:tgtEl>
                                          <p:spTgt spid="15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1" st="1"/>
                                            </p:txEl>
                                          </p:spTgt>
                                        </p:tgtEl>
                                        <p:attrNameLst>
                                          <p:attrName>style.visibility</p:attrName>
                                        </p:attrNameLst>
                                      </p:cBhvr>
                                      <p:to>
                                        <p:strVal val="visible"/>
                                      </p:to>
                                    </p:set>
                                    <p:animEffect filter="fade" transition="in">
                                      <p:cBhvr>
                                        <p:cTn dur="500"/>
                                        <p:tgtEl>
                                          <p:spTgt spid="15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2" st="2"/>
                                            </p:txEl>
                                          </p:spTgt>
                                        </p:tgtEl>
                                        <p:attrNameLst>
                                          <p:attrName>style.visibility</p:attrName>
                                        </p:attrNameLst>
                                      </p:cBhvr>
                                      <p:to>
                                        <p:strVal val="visible"/>
                                      </p:to>
                                    </p:set>
                                    <p:animEffect filter="fade" transition="in">
                                      <p:cBhvr>
                                        <p:cTn dur="500"/>
                                        <p:tgtEl>
                                          <p:spTgt spid="15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3" st="3"/>
                                            </p:txEl>
                                          </p:spTgt>
                                        </p:tgtEl>
                                        <p:attrNameLst>
                                          <p:attrName>style.visibility</p:attrName>
                                        </p:attrNameLst>
                                      </p:cBhvr>
                                      <p:to>
                                        <p:strVal val="visible"/>
                                      </p:to>
                                    </p:set>
                                    <p:animEffect filter="fade" transition="in">
                                      <p:cBhvr>
                                        <p:cTn dur="500"/>
                                        <p:tgtEl>
                                          <p:spTgt spid="15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4" st="4"/>
                                            </p:txEl>
                                          </p:spTgt>
                                        </p:tgtEl>
                                        <p:attrNameLst>
                                          <p:attrName>style.visibility</p:attrName>
                                        </p:attrNameLst>
                                      </p:cBhvr>
                                      <p:to>
                                        <p:strVal val="visible"/>
                                      </p:to>
                                    </p:set>
                                    <p:animEffect filter="fade" transition="in">
                                      <p:cBhvr>
                                        <p:cTn dur="500"/>
                                        <p:tgtEl>
                                          <p:spTgt spid="15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5" st="5"/>
                                            </p:txEl>
                                          </p:spTgt>
                                        </p:tgtEl>
                                        <p:attrNameLst>
                                          <p:attrName>style.visibility</p:attrName>
                                        </p:attrNameLst>
                                      </p:cBhvr>
                                      <p:to>
                                        <p:strVal val="visible"/>
                                      </p:to>
                                    </p:set>
                                    <p:animEffect filter="fade" transition="in">
                                      <p:cBhvr>
                                        <p:cTn dur="500"/>
                                        <p:tgtEl>
                                          <p:spTgt spid="151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6" st="6"/>
                                            </p:txEl>
                                          </p:spTgt>
                                        </p:tgtEl>
                                        <p:attrNameLst>
                                          <p:attrName>style.visibility</p:attrName>
                                        </p:attrNameLst>
                                      </p:cBhvr>
                                      <p:to>
                                        <p:strVal val="visible"/>
                                      </p:to>
                                    </p:set>
                                    <p:animEffect filter="fade" transition="in">
                                      <p:cBhvr>
                                        <p:cTn dur="500"/>
                                        <p:tgtEl>
                                          <p:spTgt spid="151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7" st="7"/>
                                            </p:txEl>
                                          </p:spTgt>
                                        </p:tgtEl>
                                        <p:attrNameLst>
                                          <p:attrName>style.visibility</p:attrName>
                                        </p:attrNameLst>
                                      </p:cBhvr>
                                      <p:to>
                                        <p:strVal val="visible"/>
                                      </p:to>
                                    </p:set>
                                    <p:animEffect filter="fade" transition="in">
                                      <p:cBhvr>
                                        <p:cTn dur="500"/>
                                        <p:tgtEl>
                                          <p:spTgt spid="151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xEl>
                                              <p:pRg end="8" st="8"/>
                                            </p:txEl>
                                          </p:spTgt>
                                        </p:tgtEl>
                                        <p:attrNameLst>
                                          <p:attrName>style.visibility</p:attrName>
                                        </p:attrNameLst>
                                      </p:cBhvr>
                                      <p:to>
                                        <p:strVal val="visible"/>
                                      </p:to>
                                    </p:set>
                                    <p:animEffect filter="fade" transition="in">
                                      <p:cBhvr>
                                        <p:cTn dur="500"/>
                                        <p:tgtEl>
                                          <p:spTgt spid="151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Google Shape;1524;p1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Taxes</a:t>
            </a:r>
            <a:endParaRPr/>
          </a:p>
        </p:txBody>
      </p:sp>
      <p:sp>
        <p:nvSpPr>
          <p:cNvPr id="1525" name="Google Shape;1525;p17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Deductible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Taxes imposed on and paid by the taxpayer in the tax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Nondeductible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Taxes the taxpayer pays for someone else</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Taxes not paid during the tax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26" name="Google Shape;1526;p1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0" st="0"/>
                                            </p:txEl>
                                          </p:spTgt>
                                        </p:tgtEl>
                                        <p:attrNameLst>
                                          <p:attrName>style.visibility</p:attrName>
                                        </p:attrNameLst>
                                      </p:cBhvr>
                                      <p:to>
                                        <p:strVal val="visible"/>
                                      </p:to>
                                    </p:set>
                                    <p:animEffect filter="fade" transition="in">
                                      <p:cBhvr>
                                        <p:cTn dur="500"/>
                                        <p:tgtEl>
                                          <p:spTgt spid="1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1" st="1"/>
                                            </p:txEl>
                                          </p:spTgt>
                                        </p:tgtEl>
                                        <p:attrNameLst>
                                          <p:attrName>style.visibility</p:attrName>
                                        </p:attrNameLst>
                                      </p:cBhvr>
                                      <p:to>
                                        <p:strVal val="visible"/>
                                      </p:to>
                                    </p:set>
                                    <p:animEffect filter="fade" transition="in">
                                      <p:cBhvr>
                                        <p:cTn dur="500"/>
                                        <p:tgtEl>
                                          <p:spTgt spid="15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2" st="2"/>
                                            </p:txEl>
                                          </p:spTgt>
                                        </p:tgtEl>
                                        <p:attrNameLst>
                                          <p:attrName>style.visibility</p:attrName>
                                        </p:attrNameLst>
                                      </p:cBhvr>
                                      <p:to>
                                        <p:strVal val="visible"/>
                                      </p:to>
                                    </p:set>
                                    <p:animEffect filter="fade" transition="in">
                                      <p:cBhvr>
                                        <p:cTn dur="500"/>
                                        <p:tgtEl>
                                          <p:spTgt spid="15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3" st="3"/>
                                            </p:txEl>
                                          </p:spTgt>
                                        </p:tgtEl>
                                        <p:attrNameLst>
                                          <p:attrName>style.visibility</p:attrName>
                                        </p:attrNameLst>
                                      </p:cBhvr>
                                      <p:to>
                                        <p:strVal val="visible"/>
                                      </p:to>
                                    </p:set>
                                    <p:animEffect filter="fade" transition="in">
                                      <p:cBhvr>
                                        <p:cTn dur="500"/>
                                        <p:tgtEl>
                                          <p:spTgt spid="15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4" st="4"/>
                                            </p:txEl>
                                          </p:spTgt>
                                        </p:tgtEl>
                                        <p:attrNameLst>
                                          <p:attrName>style.visibility</p:attrName>
                                        </p:attrNameLst>
                                      </p:cBhvr>
                                      <p:to>
                                        <p:strVal val="visible"/>
                                      </p:to>
                                    </p:set>
                                    <p:animEffect filter="fade" transition="in">
                                      <p:cBhvr>
                                        <p:cTn dur="500"/>
                                        <p:tgtEl>
                                          <p:spTgt spid="15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xEl>
                                              <p:pRg end="5" st="5"/>
                                            </p:txEl>
                                          </p:spTgt>
                                        </p:tgtEl>
                                        <p:attrNameLst>
                                          <p:attrName>style.visibility</p:attrName>
                                        </p:attrNameLst>
                                      </p:cBhvr>
                                      <p:to>
                                        <p:strVal val="visible"/>
                                      </p:to>
                                    </p:set>
                                    <p:animEffect filter="fade" transition="in">
                                      <p:cBhvr>
                                        <p:cTn dur="500"/>
                                        <p:tgtEl>
                                          <p:spTgt spid="152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1" name="Shape 1531"/>
        <p:cNvGrpSpPr/>
        <p:nvPr/>
      </p:nvGrpSpPr>
      <p:grpSpPr>
        <a:xfrm>
          <a:off x="0" y="0"/>
          <a:ext cx="0" cy="0"/>
          <a:chOff x="0" y="0"/>
          <a:chExt cx="0" cy="0"/>
        </a:xfrm>
      </p:grpSpPr>
      <p:sp>
        <p:nvSpPr>
          <p:cNvPr id="1532" name="Google Shape;1532;p1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Taxes</a:t>
            </a:r>
            <a:endParaRPr/>
          </a:p>
        </p:txBody>
      </p:sp>
      <p:sp>
        <p:nvSpPr>
          <p:cNvPr id="1533" name="Google Shape;1533;p171"/>
          <p:cNvSpPr txBox="1"/>
          <p:nvPr>
            <p:ph idx="1" type="body"/>
          </p:nvPr>
        </p:nvSpPr>
        <p:spPr>
          <a:xfrm>
            <a:off x="609600" y="1417650"/>
            <a:ext cx="5564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Deductible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State and local taxes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Real estate taxes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Personal property taxes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State and local taxes on a new car purchase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 valorem tax on car tags </a:t>
            </a:r>
            <a:endParaRPr/>
          </a:p>
          <a:p>
            <a:pPr indent="-74294" lvl="1" marL="742950" marR="0" rtl="0" algn="l">
              <a:lnSpc>
                <a:spcPct val="90000"/>
              </a:lnSpc>
              <a:spcBef>
                <a:spcPts val="666"/>
              </a:spcBef>
              <a:spcAft>
                <a:spcPts val="0"/>
              </a:spcAft>
              <a:buClr>
                <a:schemeClr val="dk1"/>
              </a:buClr>
              <a:buSzPts val="3330"/>
              <a:buFont typeface="Arial"/>
              <a:buNone/>
            </a:pPr>
            <a:r>
              <a:t/>
            </a:r>
            <a:endParaRPr b="0" i="0" sz="3330" u="none" cap="none" strike="noStrike">
              <a:solidFill>
                <a:schemeClr val="dk1"/>
              </a:solidFill>
              <a:latin typeface="Questrial"/>
              <a:ea typeface="Questrial"/>
              <a:cs typeface="Questrial"/>
              <a:sym typeface="Questrial"/>
            </a:endParaRPr>
          </a:p>
        </p:txBody>
      </p:sp>
      <p:sp>
        <p:nvSpPr>
          <p:cNvPr id="1534" name="Google Shape;1534;p171"/>
          <p:cNvSpPr txBox="1"/>
          <p:nvPr/>
        </p:nvSpPr>
        <p:spPr>
          <a:xfrm>
            <a:off x="6788100" y="1292000"/>
            <a:ext cx="4794300" cy="4134300"/>
          </a:xfrm>
          <a:prstGeom prst="rect">
            <a:avLst/>
          </a:prstGeom>
          <a:noFill/>
          <a:ln>
            <a:noFill/>
          </a:ln>
        </p:spPr>
        <p:txBody>
          <a:bodyPr anchorCtr="0" anchor="t" bIns="91425" lIns="91425" spcFirstLastPara="1" rIns="91425" wrap="square" tIns="91425">
            <a:noAutofit/>
          </a:bodyPr>
          <a:lstStyle/>
          <a:p>
            <a:pPr indent="-342900" lvl="0" marL="342900" rtl="0" algn="l">
              <a:lnSpc>
                <a:spcPct val="90000"/>
              </a:lnSpc>
              <a:spcBef>
                <a:spcPts val="740"/>
              </a:spcBef>
              <a:spcAft>
                <a:spcPts val="0"/>
              </a:spcAft>
              <a:buClr>
                <a:schemeClr val="dk1"/>
              </a:buClr>
              <a:buSzPts val="3700"/>
              <a:buFont typeface="Noto Sans Symbols"/>
              <a:buChar char="➢"/>
            </a:pPr>
            <a:r>
              <a:rPr lang="en-US" sz="3700">
                <a:solidFill>
                  <a:schemeClr val="dk1"/>
                </a:solidFill>
                <a:latin typeface="Questrial"/>
                <a:ea typeface="Questrial"/>
                <a:cs typeface="Questrial"/>
                <a:sym typeface="Questrial"/>
              </a:rPr>
              <a:t>Nondeductible</a:t>
            </a:r>
            <a:endParaRPr sz="40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Federal taxes</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Hunting licenses</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Water/sewer</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Taxes on alcohol, tobacco, or gas</a:t>
            </a:r>
            <a:endParaRPr sz="3600">
              <a:solidFill>
                <a:schemeClr val="dk1"/>
              </a:solidFill>
              <a:latin typeface="Questrial"/>
              <a:ea typeface="Questrial"/>
              <a:cs typeface="Questrial"/>
              <a:sym typeface="Questrial"/>
            </a:endParaRPr>
          </a:p>
          <a:p>
            <a:pPr indent="-285750" lvl="1" marL="742950" rtl="0" algn="l">
              <a:lnSpc>
                <a:spcPct val="90000"/>
              </a:lnSpc>
              <a:spcBef>
                <a:spcPts val="666"/>
              </a:spcBef>
              <a:spcAft>
                <a:spcPts val="0"/>
              </a:spcAft>
              <a:buClr>
                <a:schemeClr val="dk1"/>
              </a:buClr>
              <a:buSzPts val="3330"/>
              <a:buChar char="•"/>
            </a:pPr>
            <a:r>
              <a:rPr lang="en-US" sz="3330">
                <a:solidFill>
                  <a:schemeClr val="dk1"/>
                </a:solidFill>
                <a:latin typeface="Questrial"/>
                <a:ea typeface="Questrial"/>
                <a:cs typeface="Questrial"/>
                <a:sym typeface="Questrial"/>
              </a:rPr>
              <a:t>Utilities</a:t>
            </a:r>
            <a:endParaRPr sz="3600">
              <a:solidFill>
                <a:schemeClr val="dk1"/>
              </a:solidFill>
              <a:latin typeface="Questrial"/>
              <a:ea typeface="Questrial"/>
              <a:cs typeface="Questrial"/>
              <a:sym typeface="Questrial"/>
            </a:endParaRPr>
          </a:p>
          <a:p>
            <a:pPr indent="-74294" lvl="1" marL="742950" rtl="0" algn="l">
              <a:lnSpc>
                <a:spcPct val="90000"/>
              </a:lnSpc>
              <a:spcBef>
                <a:spcPts val="666"/>
              </a:spcBef>
              <a:spcAft>
                <a:spcPts val="0"/>
              </a:spcAft>
              <a:buClr>
                <a:schemeClr val="dk1"/>
              </a:buClr>
              <a:buSzPts val="3330"/>
              <a:buFont typeface="Arial"/>
              <a:buNone/>
            </a:pPr>
            <a:r>
              <a:t/>
            </a:r>
            <a:endParaRPr sz="3330">
              <a:solidFill>
                <a:schemeClr val="dk1"/>
              </a:solidFill>
              <a:latin typeface="Questrial"/>
              <a:ea typeface="Questrial"/>
              <a:cs typeface="Questrial"/>
              <a:sym typeface="Questrial"/>
            </a:endParaRPr>
          </a:p>
          <a:p>
            <a:pPr indent="0" lvl="0" marL="0" rtl="0" algn="l">
              <a:spcBef>
                <a:spcPts val="0"/>
              </a:spcBef>
              <a:spcAft>
                <a:spcPts val="0"/>
              </a:spcAft>
              <a:buNone/>
            </a:pPr>
            <a:r>
              <a:t/>
            </a:r>
            <a:endParaRPr/>
          </a:p>
        </p:txBody>
      </p:sp>
      <p:sp>
        <p:nvSpPr>
          <p:cNvPr id="1535" name="Google Shape;1535;p1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0" st="0"/>
                                            </p:txEl>
                                          </p:spTgt>
                                        </p:tgtEl>
                                        <p:attrNameLst>
                                          <p:attrName>style.visibility</p:attrName>
                                        </p:attrNameLst>
                                      </p:cBhvr>
                                      <p:to>
                                        <p:strVal val="visible"/>
                                      </p:to>
                                    </p:set>
                                    <p:animEffect filter="fade" transition="in">
                                      <p:cBhvr>
                                        <p:cTn dur="500"/>
                                        <p:tgtEl>
                                          <p:spTgt spid="15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1" st="1"/>
                                            </p:txEl>
                                          </p:spTgt>
                                        </p:tgtEl>
                                        <p:attrNameLst>
                                          <p:attrName>style.visibility</p:attrName>
                                        </p:attrNameLst>
                                      </p:cBhvr>
                                      <p:to>
                                        <p:strVal val="visible"/>
                                      </p:to>
                                    </p:set>
                                    <p:animEffect filter="fade" transition="in">
                                      <p:cBhvr>
                                        <p:cTn dur="500"/>
                                        <p:tgtEl>
                                          <p:spTgt spid="15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2" st="2"/>
                                            </p:txEl>
                                          </p:spTgt>
                                        </p:tgtEl>
                                        <p:attrNameLst>
                                          <p:attrName>style.visibility</p:attrName>
                                        </p:attrNameLst>
                                      </p:cBhvr>
                                      <p:to>
                                        <p:strVal val="visible"/>
                                      </p:to>
                                    </p:set>
                                    <p:animEffect filter="fade" transition="in">
                                      <p:cBhvr>
                                        <p:cTn dur="500"/>
                                        <p:tgtEl>
                                          <p:spTgt spid="15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3" st="3"/>
                                            </p:txEl>
                                          </p:spTgt>
                                        </p:tgtEl>
                                        <p:attrNameLst>
                                          <p:attrName>style.visibility</p:attrName>
                                        </p:attrNameLst>
                                      </p:cBhvr>
                                      <p:to>
                                        <p:strVal val="visible"/>
                                      </p:to>
                                    </p:set>
                                    <p:animEffect filter="fade" transition="in">
                                      <p:cBhvr>
                                        <p:cTn dur="500"/>
                                        <p:tgtEl>
                                          <p:spTgt spid="15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4" st="4"/>
                                            </p:txEl>
                                          </p:spTgt>
                                        </p:tgtEl>
                                        <p:attrNameLst>
                                          <p:attrName>style.visibility</p:attrName>
                                        </p:attrNameLst>
                                      </p:cBhvr>
                                      <p:to>
                                        <p:strVal val="visible"/>
                                      </p:to>
                                    </p:set>
                                    <p:animEffect filter="fade" transition="in">
                                      <p:cBhvr>
                                        <p:cTn dur="500"/>
                                        <p:tgtEl>
                                          <p:spTgt spid="15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5" st="5"/>
                                            </p:txEl>
                                          </p:spTgt>
                                        </p:tgtEl>
                                        <p:attrNameLst>
                                          <p:attrName>style.visibility</p:attrName>
                                        </p:attrNameLst>
                                      </p:cBhvr>
                                      <p:to>
                                        <p:strVal val="visible"/>
                                      </p:to>
                                    </p:set>
                                    <p:animEffect filter="fade" transition="in">
                                      <p:cBhvr>
                                        <p:cTn dur="500"/>
                                        <p:tgtEl>
                                          <p:spTgt spid="153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xEl>
                                              <p:pRg end="6" st="6"/>
                                            </p:txEl>
                                          </p:spTgt>
                                        </p:tgtEl>
                                        <p:attrNameLst>
                                          <p:attrName>style.visibility</p:attrName>
                                        </p:attrNameLst>
                                      </p:cBhvr>
                                      <p:to>
                                        <p:strVal val="visible"/>
                                      </p:to>
                                    </p:set>
                                    <p:animEffect filter="fade" transition="in">
                                      <p:cBhvr>
                                        <p:cTn dur="500"/>
                                        <p:tgtEl>
                                          <p:spTgt spid="153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0" name="Shape 1540"/>
        <p:cNvGrpSpPr/>
        <p:nvPr/>
      </p:nvGrpSpPr>
      <p:grpSpPr>
        <a:xfrm>
          <a:off x="0" y="0"/>
          <a:ext cx="0" cy="0"/>
          <a:chOff x="0" y="0"/>
          <a:chExt cx="0" cy="0"/>
        </a:xfrm>
      </p:grpSpPr>
      <p:sp>
        <p:nvSpPr>
          <p:cNvPr id="1541" name="Google Shape;1541;p1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and Local Taxes</a:t>
            </a:r>
            <a:endParaRPr/>
          </a:p>
        </p:txBody>
      </p:sp>
      <p:sp>
        <p:nvSpPr>
          <p:cNvPr id="1542" name="Google Shape;1542;p17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one of the following, but not both:</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Income taxes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Sales taxes</a:t>
            </a:r>
            <a:endParaRPr/>
          </a:p>
          <a:p>
            <a:pPr indent="-228600" lvl="2" marL="1143000" marR="0" rtl="0" algn="l">
              <a:lnSpc>
                <a:spcPct val="9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County sales tax amounts differ</a:t>
            </a:r>
            <a:endParaRPr/>
          </a:p>
          <a:p>
            <a:pPr indent="-228600" lvl="2" marL="1143000" marR="0" rtl="0" algn="l">
              <a:lnSpc>
                <a:spcPct val="9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AL state sales tax is 4%</a:t>
            </a:r>
            <a:endParaRPr/>
          </a:p>
          <a:p>
            <a:pPr indent="-228600" lvl="2" marL="1143000" marR="0" rtl="0" algn="l">
              <a:lnSpc>
                <a:spcPct val="9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TaxSlayer will make an estimate of sales tax paid based on income</a:t>
            </a:r>
            <a:endParaRPr/>
          </a:p>
        </p:txBody>
      </p:sp>
      <p:sp>
        <p:nvSpPr>
          <p:cNvPr id="1543" name="Google Shape;1543;p1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0" st="0"/>
                                            </p:txEl>
                                          </p:spTgt>
                                        </p:tgtEl>
                                        <p:attrNameLst>
                                          <p:attrName>style.visibility</p:attrName>
                                        </p:attrNameLst>
                                      </p:cBhvr>
                                      <p:to>
                                        <p:strVal val="visible"/>
                                      </p:to>
                                    </p:set>
                                    <p:animEffect filter="fade" transition="in">
                                      <p:cBhvr>
                                        <p:cTn dur="500"/>
                                        <p:tgtEl>
                                          <p:spTgt spid="1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1" st="1"/>
                                            </p:txEl>
                                          </p:spTgt>
                                        </p:tgtEl>
                                        <p:attrNameLst>
                                          <p:attrName>style.visibility</p:attrName>
                                        </p:attrNameLst>
                                      </p:cBhvr>
                                      <p:to>
                                        <p:strVal val="visible"/>
                                      </p:to>
                                    </p:set>
                                    <p:animEffect filter="fade" transition="in">
                                      <p:cBhvr>
                                        <p:cTn dur="500"/>
                                        <p:tgtEl>
                                          <p:spTgt spid="1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2" st="2"/>
                                            </p:txEl>
                                          </p:spTgt>
                                        </p:tgtEl>
                                        <p:attrNameLst>
                                          <p:attrName>style.visibility</p:attrName>
                                        </p:attrNameLst>
                                      </p:cBhvr>
                                      <p:to>
                                        <p:strVal val="visible"/>
                                      </p:to>
                                    </p:set>
                                    <p:animEffect filter="fade" transition="in">
                                      <p:cBhvr>
                                        <p:cTn dur="500"/>
                                        <p:tgtEl>
                                          <p:spTgt spid="15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3" st="3"/>
                                            </p:txEl>
                                          </p:spTgt>
                                        </p:tgtEl>
                                        <p:attrNameLst>
                                          <p:attrName>style.visibility</p:attrName>
                                        </p:attrNameLst>
                                      </p:cBhvr>
                                      <p:to>
                                        <p:strVal val="visible"/>
                                      </p:to>
                                    </p:set>
                                    <p:animEffect filter="fade" transition="in">
                                      <p:cBhvr>
                                        <p:cTn dur="500"/>
                                        <p:tgtEl>
                                          <p:spTgt spid="15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4" st="4"/>
                                            </p:txEl>
                                          </p:spTgt>
                                        </p:tgtEl>
                                        <p:attrNameLst>
                                          <p:attrName>style.visibility</p:attrName>
                                        </p:attrNameLst>
                                      </p:cBhvr>
                                      <p:to>
                                        <p:strVal val="visible"/>
                                      </p:to>
                                    </p:set>
                                    <p:animEffect filter="fade" transition="in">
                                      <p:cBhvr>
                                        <p:cTn dur="500"/>
                                        <p:tgtEl>
                                          <p:spTgt spid="154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5" st="5"/>
                                            </p:txEl>
                                          </p:spTgt>
                                        </p:tgtEl>
                                        <p:attrNameLst>
                                          <p:attrName>style.visibility</p:attrName>
                                        </p:attrNameLst>
                                      </p:cBhvr>
                                      <p:to>
                                        <p:strVal val="visible"/>
                                      </p:to>
                                    </p:set>
                                    <p:animEffect filter="fade" transition="in">
                                      <p:cBhvr>
                                        <p:cTn dur="500"/>
                                        <p:tgtEl>
                                          <p:spTgt spid="154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8" name="Shape 1548"/>
        <p:cNvGrpSpPr/>
        <p:nvPr/>
      </p:nvGrpSpPr>
      <p:grpSpPr>
        <a:xfrm>
          <a:off x="0" y="0"/>
          <a:ext cx="0" cy="0"/>
          <a:chOff x="0" y="0"/>
          <a:chExt cx="0" cy="0"/>
        </a:xfrm>
      </p:grpSpPr>
      <p:sp>
        <p:nvSpPr>
          <p:cNvPr id="1549" name="Google Shape;1549;p1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Home Mortgage Interest</a:t>
            </a:r>
            <a:endParaRPr/>
          </a:p>
        </p:txBody>
      </p:sp>
      <p:sp>
        <p:nvSpPr>
          <p:cNvPr id="1550" name="Google Shape;1550;p17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interest paid on a loan secured by the taxpayer’s home, line of credit, or a home equity loan.</a:t>
            </a:r>
            <a:endParaRPr/>
          </a:p>
          <a:p>
            <a:pPr indent="-342900" lvl="0" marL="342900"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Generally reported on Form 1098</a:t>
            </a:r>
            <a:endParaRPr/>
          </a:p>
        </p:txBody>
      </p:sp>
      <p:sp>
        <p:nvSpPr>
          <p:cNvPr id="1551" name="Google Shape;1551;p1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0">
                                            <p:txEl>
                                              <p:pRg end="0" st="0"/>
                                            </p:txEl>
                                          </p:spTgt>
                                        </p:tgtEl>
                                        <p:attrNameLst>
                                          <p:attrName>style.visibility</p:attrName>
                                        </p:attrNameLst>
                                      </p:cBhvr>
                                      <p:to>
                                        <p:strVal val="visible"/>
                                      </p:to>
                                    </p:set>
                                    <p:animEffect filter="fade" transition="in">
                                      <p:cBhvr>
                                        <p:cTn dur="500"/>
                                        <p:tgtEl>
                                          <p:spTgt spid="15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0">
                                            <p:txEl>
                                              <p:pRg end="1" st="1"/>
                                            </p:txEl>
                                          </p:spTgt>
                                        </p:tgtEl>
                                        <p:attrNameLst>
                                          <p:attrName>style.visibility</p:attrName>
                                        </p:attrNameLst>
                                      </p:cBhvr>
                                      <p:to>
                                        <p:strVal val="visible"/>
                                      </p:to>
                                    </p:set>
                                    <p:animEffect filter="fade" transition="in">
                                      <p:cBhvr>
                                        <p:cTn dur="500"/>
                                        <p:tgtEl>
                                          <p:spTgt spid="155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6" name="Shape 1556"/>
        <p:cNvGrpSpPr/>
        <p:nvPr/>
      </p:nvGrpSpPr>
      <p:grpSpPr>
        <a:xfrm>
          <a:off x="0" y="0"/>
          <a:ext cx="0" cy="0"/>
          <a:chOff x="0" y="0"/>
          <a:chExt cx="0" cy="0"/>
        </a:xfrm>
      </p:grpSpPr>
      <p:sp>
        <p:nvSpPr>
          <p:cNvPr id="1557" name="Google Shape;1557;p1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Home Mortgage Interest</a:t>
            </a:r>
            <a:endParaRPr/>
          </a:p>
        </p:txBody>
      </p:sp>
      <p:sp>
        <p:nvSpPr>
          <p:cNvPr id="1558" name="Google Shape;1558;p17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Only taxpayers who are legally liable for the debt can deduct the interest</a:t>
            </a:r>
            <a:endParaRPr/>
          </a:p>
          <a:p>
            <a:pPr indent="-342900" lvl="0" marL="342900"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may have more than one mortgage or may have refinanced and have multiple statements</a:t>
            </a:r>
            <a:endParaRPr/>
          </a:p>
          <a:p>
            <a:pPr indent="-342900" lvl="0" marL="342900"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Points: only points paid as a form of interest (for the use of money) can be deducted</a:t>
            </a:r>
            <a:endParaRPr/>
          </a:p>
          <a:p>
            <a:pPr indent="-152400" lvl="0" marL="342900" marR="0" rtl="0" algn="l">
              <a:lnSpc>
                <a:spcPct val="80000"/>
              </a:lnSpc>
              <a:spcBef>
                <a:spcPts val="600"/>
              </a:spcBef>
              <a:spcAft>
                <a:spcPts val="0"/>
              </a:spcAft>
              <a:buClr>
                <a:schemeClr val="dk1"/>
              </a:buClr>
              <a:buSzPts val="3000"/>
              <a:buFont typeface="Noto Sans Symbols"/>
              <a:buNone/>
            </a:pPr>
            <a:r>
              <a:t/>
            </a:r>
            <a:endParaRPr b="0" i="0" sz="3000" u="none" cap="none" strike="noStrike">
              <a:solidFill>
                <a:schemeClr val="dk1"/>
              </a:solidFill>
              <a:latin typeface="Questrial"/>
              <a:ea typeface="Questrial"/>
              <a:cs typeface="Questrial"/>
              <a:sym typeface="Questrial"/>
            </a:endParaRPr>
          </a:p>
        </p:txBody>
      </p:sp>
      <p:sp>
        <p:nvSpPr>
          <p:cNvPr id="1559" name="Google Shape;1559;p1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8">
                                            <p:txEl>
                                              <p:pRg end="0" st="0"/>
                                            </p:txEl>
                                          </p:spTgt>
                                        </p:tgtEl>
                                        <p:attrNameLst>
                                          <p:attrName>style.visibility</p:attrName>
                                        </p:attrNameLst>
                                      </p:cBhvr>
                                      <p:to>
                                        <p:strVal val="visible"/>
                                      </p:to>
                                    </p:set>
                                    <p:animEffect filter="fade" transition="in">
                                      <p:cBhvr>
                                        <p:cTn dur="500"/>
                                        <p:tgtEl>
                                          <p:spTgt spid="15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8">
                                            <p:txEl>
                                              <p:pRg end="1" st="1"/>
                                            </p:txEl>
                                          </p:spTgt>
                                        </p:tgtEl>
                                        <p:attrNameLst>
                                          <p:attrName>style.visibility</p:attrName>
                                        </p:attrNameLst>
                                      </p:cBhvr>
                                      <p:to>
                                        <p:strVal val="visible"/>
                                      </p:to>
                                    </p:set>
                                    <p:animEffect filter="fade" transition="in">
                                      <p:cBhvr>
                                        <p:cTn dur="500"/>
                                        <p:tgtEl>
                                          <p:spTgt spid="15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8">
                                            <p:txEl>
                                              <p:pRg end="2" st="2"/>
                                            </p:txEl>
                                          </p:spTgt>
                                        </p:tgtEl>
                                        <p:attrNameLst>
                                          <p:attrName>style.visibility</p:attrName>
                                        </p:attrNameLst>
                                      </p:cBhvr>
                                      <p:to>
                                        <p:strVal val="visible"/>
                                      </p:to>
                                    </p:set>
                                    <p:animEffect filter="fade" transition="in">
                                      <p:cBhvr>
                                        <p:cTn dur="500"/>
                                        <p:tgtEl>
                                          <p:spTgt spid="15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8">
                                            <p:txEl>
                                              <p:pRg end="3" st="3"/>
                                            </p:txEl>
                                          </p:spTgt>
                                        </p:tgtEl>
                                        <p:attrNameLst>
                                          <p:attrName>style.visibility</p:attrName>
                                        </p:attrNameLst>
                                      </p:cBhvr>
                                      <p:to>
                                        <p:strVal val="visible"/>
                                      </p:to>
                                    </p:set>
                                    <p:animEffect filter="fade" transition="in">
                                      <p:cBhvr>
                                        <p:cTn dur="500"/>
                                        <p:tgtEl>
                                          <p:spTgt spid="155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4" name="Shape 1564"/>
        <p:cNvGrpSpPr/>
        <p:nvPr/>
      </p:nvGrpSpPr>
      <p:grpSpPr>
        <a:xfrm>
          <a:off x="0" y="0"/>
          <a:ext cx="0" cy="0"/>
          <a:chOff x="0" y="0"/>
          <a:chExt cx="0" cy="0"/>
        </a:xfrm>
      </p:grpSpPr>
      <p:sp>
        <p:nvSpPr>
          <p:cNvPr id="1565" name="Google Shape;1565;p1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 Mortgage Interest Statement</a:t>
            </a:r>
            <a:endParaRPr/>
          </a:p>
        </p:txBody>
      </p:sp>
      <p:pic>
        <p:nvPicPr>
          <p:cNvPr id="1566" name="Google Shape;1566;p175"/>
          <p:cNvPicPr preferRelativeResize="0"/>
          <p:nvPr/>
        </p:nvPicPr>
        <p:blipFill>
          <a:blip r:embed="rId3">
            <a:alphaModFix/>
          </a:blip>
          <a:stretch>
            <a:fillRect/>
          </a:stretch>
        </p:blipFill>
        <p:spPr>
          <a:xfrm>
            <a:off x="7671000" y="2950700"/>
            <a:ext cx="1070150" cy="388575"/>
          </a:xfrm>
          <a:prstGeom prst="rect">
            <a:avLst/>
          </a:prstGeom>
          <a:noFill/>
          <a:ln>
            <a:noFill/>
          </a:ln>
        </p:spPr>
      </p:pic>
      <p:sp>
        <p:nvSpPr>
          <p:cNvPr id="1567" name="Google Shape;1567;p1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568" name="Google Shape;1568;p175"/>
          <p:cNvPicPr preferRelativeResize="0"/>
          <p:nvPr/>
        </p:nvPicPr>
        <p:blipFill>
          <a:blip r:embed="rId4">
            <a:alphaModFix/>
          </a:blip>
          <a:stretch>
            <a:fillRect/>
          </a:stretch>
        </p:blipFill>
        <p:spPr>
          <a:xfrm>
            <a:off x="4216200" y="1600188"/>
            <a:ext cx="7366203" cy="4910802"/>
          </a:xfrm>
          <a:prstGeom prst="rect">
            <a:avLst/>
          </a:prstGeom>
          <a:noFill/>
          <a:ln cap="flat" cmpd="sng" w="9525">
            <a:solidFill>
              <a:schemeClr val="dk2"/>
            </a:solidFill>
            <a:prstDash val="solid"/>
            <a:round/>
            <a:headEnd len="sm" w="sm" type="none"/>
            <a:tailEnd len="sm" w="sm" type="none"/>
          </a:ln>
        </p:spPr>
      </p:pic>
      <p:sp>
        <p:nvSpPr>
          <p:cNvPr id="1569" name="Google Shape;1569;p175"/>
          <p:cNvSpPr txBox="1"/>
          <p:nvPr/>
        </p:nvSpPr>
        <p:spPr>
          <a:xfrm>
            <a:off x="7148600" y="2034150"/>
            <a:ext cx="406800" cy="38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75"/>
          <p:cNvSpPr txBox="1"/>
          <p:nvPr>
            <p:ph idx="1" type="body"/>
          </p:nvPr>
        </p:nvSpPr>
        <p:spPr>
          <a:xfrm>
            <a:off x="246350" y="1600200"/>
            <a:ext cx="3969900" cy="4526100"/>
          </a:xfrm>
          <a:prstGeom prst="rect">
            <a:avLst/>
          </a:prstGeom>
          <a:noFill/>
          <a:ln>
            <a:noFill/>
          </a:ln>
        </p:spPr>
        <p:txBody>
          <a:bodyPr anchorCtr="0" anchor="t" bIns="45700" lIns="91425" spcFirstLastPara="1" rIns="91425" wrap="square" tIns="45700">
            <a:noAutofit/>
          </a:bodyPr>
          <a:lstStyle/>
          <a:p>
            <a:pPr indent="-292100" lvl="0" marL="342900" marR="0" rtl="0" algn="l">
              <a:lnSpc>
                <a:spcPct val="80000"/>
              </a:lnSpc>
              <a:spcBef>
                <a:spcPts val="0"/>
              </a:spcBef>
              <a:spcAft>
                <a:spcPts val="0"/>
              </a:spcAft>
              <a:buClr>
                <a:schemeClr val="dk1"/>
              </a:buClr>
              <a:buSzPts val="3200"/>
              <a:buFont typeface="Noto Sans Symbols"/>
              <a:buChar char="➢"/>
            </a:pPr>
            <a:r>
              <a:rPr lang="en-US" sz="3200"/>
              <a:t>Make sure you pay attention to box descriptions!</a:t>
            </a:r>
            <a:endParaRPr sz="3200"/>
          </a:p>
          <a:p>
            <a:pPr indent="-292100" lvl="0" marL="342900" marR="0" rtl="0" algn="l">
              <a:lnSpc>
                <a:spcPct val="80000"/>
              </a:lnSpc>
              <a:spcBef>
                <a:spcPts val="0"/>
              </a:spcBef>
              <a:spcAft>
                <a:spcPts val="0"/>
              </a:spcAft>
              <a:buClr>
                <a:schemeClr val="dk1"/>
              </a:buClr>
              <a:buSzPts val="3200"/>
              <a:buFont typeface="Noto Sans Symbols"/>
              <a:buChar char="➢"/>
            </a:pPr>
            <a:r>
              <a:rPr i="1" lang="en-US" sz="3200"/>
              <a:t>Do not mistake the mortgage principal(how much of the loan they have left to pay) for mortgage interest!</a:t>
            </a:r>
            <a:endParaRPr i="1" sz="3200"/>
          </a:p>
          <a:p>
            <a:pPr indent="0" lvl="0" marL="190500" marR="0" rtl="0" algn="l">
              <a:lnSpc>
                <a:spcPct val="80000"/>
              </a:lnSpc>
              <a:spcBef>
                <a:spcPts val="600"/>
              </a:spcBef>
              <a:spcAft>
                <a:spcPts val="0"/>
              </a:spcAft>
              <a:buClr>
                <a:schemeClr val="dk1"/>
              </a:buClr>
              <a:buSzPts val="3000"/>
              <a:buFont typeface="Noto Sans Symbols"/>
              <a:buNone/>
            </a:pPr>
            <a:r>
              <a:t/>
            </a:r>
            <a:endParaRPr b="0" i="0" sz="3000" u="none" cap="none" strike="noStrike">
              <a:solidFill>
                <a:schemeClr val="dk1"/>
              </a:solidFill>
              <a:latin typeface="Questrial"/>
              <a:ea typeface="Questrial"/>
              <a:cs typeface="Questrial"/>
              <a:sym typeface="Quest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5" name="Shape 1575"/>
        <p:cNvGrpSpPr/>
        <p:nvPr/>
      </p:nvGrpSpPr>
      <p:grpSpPr>
        <a:xfrm>
          <a:off x="0" y="0"/>
          <a:ext cx="0" cy="0"/>
          <a:chOff x="0" y="0"/>
          <a:chExt cx="0" cy="0"/>
        </a:xfrm>
      </p:grpSpPr>
      <p:sp>
        <p:nvSpPr>
          <p:cNvPr id="1576" name="Google Shape;1576;p1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 Mortgage Interest Statement</a:t>
            </a:r>
            <a:endParaRPr/>
          </a:p>
        </p:txBody>
      </p:sp>
      <p:sp>
        <p:nvSpPr>
          <p:cNvPr id="1577" name="Google Shape;1577;p17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Boxes 10</a:t>
            </a:r>
            <a:r>
              <a:rPr lang="en-US"/>
              <a:t> </a:t>
            </a:r>
            <a:r>
              <a:rPr b="0" i="0" lang="en-US" sz="4000" u="none" cap="none" strike="noStrike">
                <a:solidFill>
                  <a:schemeClr val="dk1"/>
                </a:solidFill>
                <a:latin typeface="Questrial"/>
                <a:ea typeface="Questrial"/>
                <a:cs typeface="Questrial"/>
                <a:sym typeface="Questrial"/>
              </a:rPr>
              <a:t> </a:t>
            </a:r>
            <a:r>
              <a:rPr b="0" i="0" lang="en-US" sz="4000" u="sng" cap="none" strike="noStrike">
                <a:solidFill>
                  <a:schemeClr val="dk1"/>
                </a:solidFill>
                <a:latin typeface="Questrial"/>
                <a:ea typeface="Questrial"/>
                <a:cs typeface="Questrial"/>
                <a:sym typeface="Questrial"/>
              </a:rPr>
              <a:t>may</a:t>
            </a:r>
            <a:r>
              <a:rPr b="0" i="0" lang="en-US" sz="4000" u="none" cap="none" strike="noStrike">
                <a:solidFill>
                  <a:schemeClr val="dk1"/>
                </a:solidFill>
                <a:latin typeface="Questrial"/>
                <a:ea typeface="Questrial"/>
                <a:cs typeface="Questrial"/>
                <a:sym typeface="Questrial"/>
              </a:rPr>
              <a:t> also report real estate taxes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amounts can be included as an itemized deduction</a:t>
            </a:r>
            <a:endParaRPr/>
          </a:p>
        </p:txBody>
      </p:sp>
      <p:sp>
        <p:nvSpPr>
          <p:cNvPr id="1578" name="Google Shape;1578;p1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0" st="0"/>
                                            </p:txEl>
                                          </p:spTgt>
                                        </p:tgtEl>
                                        <p:attrNameLst>
                                          <p:attrName>style.visibility</p:attrName>
                                        </p:attrNameLst>
                                      </p:cBhvr>
                                      <p:to>
                                        <p:strVal val="visible"/>
                                      </p:to>
                                    </p:set>
                                    <p:animEffect filter="fade" transition="in">
                                      <p:cBhvr>
                                        <p:cTn dur="500"/>
                                        <p:tgtEl>
                                          <p:spTgt spid="1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1" st="1"/>
                                            </p:txEl>
                                          </p:spTgt>
                                        </p:tgtEl>
                                        <p:attrNameLst>
                                          <p:attrName>style.visibility</p:attrName>
                                        </p:attrNameLst>
                                      </p:cBhvr>
                                      <p:to>
                                        <p:strVal val="visible"/>
                                      </p:to>
                                    </p:set>
                                    <p:animEffect filter="fade" transition="in">
                                      <p:cBhvr>
                                        <p:cTn dur="500"/>
                                        <p:tgtEl>
                                          <p:spTgt spid="157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3" name="Shape 1583"/>
        <p:cNvGrpSpPr/>
        <p:nvPr/>
      </p:nvGrpSpPr>
      <p:grpSpPr>
        <a:xfrm>
          <a:off x="0" y="0"/>
          <a:ext cx="0" cy="0"/>
          <a:chOff x="0" y="0"/>
          <a:chExt cx="0" cy="0"/>
        </a:xfrm>
      </p:grpSpPr>
      <p:sp>
        <p:nvSpPr>
          <p:cNvPr id="1584" name="Google Shape;1584;p1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Nondeductible Interest</a:t>
            </a:r>
            <a:endParaRPr/>
          </a:p>
        </p:txBody>
      </p:sp>
      <p:sp>
        <p:nvSpPr>
          <p:cNvPr id="1585" name="Google Shape;1585;p17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Personal interest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loans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car loans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credit cards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etc.</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86" name="Google Shape;1586;p1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0" st="0"/>
                                            </p:txEl>
                                          </p:spTgt>
                                        </p:tgtEl>
                                        <p:attrNameLst>
                                          <p:attrName>style.visibility</p:attrName>
                                        </p:attrNameLst>
                                      </p:cBhvr>
                                      <p:to>
                                        <p:strVal val="visible"/>
                                      </p:to>
                                    </p:set>
                                    <p:animEffect filter="fade" transition="in">
                                      <p:cBhvr>
                                        <p:cTn dur="500"/>
                                        <p:tgtEl>
                                          <p:spTgt spid="15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1" st="1"/>
                                            </p:txEl>
                                          </p:spTgt>
                                        </p:tgtEl>
                                        <p:attrNameLst>
                                          <p:attrName>style.visibility</p:attrName>
                                        </p:attrNameLst>
                                      </p:cBhvr>
                                      <p:to>
                                        <p:strVal val="visible"/>
                                      </p:to>
                                    </p:set>
                                    <p:animEffect filter="fade" transition="in">
                                      <p:cBhvr>
                                        <p:cTn dur="500"/>
                                        <p:tgtEl>
                                          <p:spTgt spid="15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2" st="2"/>
                                            </p:txEl>
                                          </p:spTgt>
                                        </p:tgtEl>
                                        <p:attrNameLst>
                                          <p:attrName>style.visibility</p:attrName>
                                        </p:attrNameLst>
                                      </p:cBhvr>
                                      <p:to>
                                        <p:strVal val="visible"/>
                                      </p:to>
                                    </p:set>
                                    <p:animEffect filter="fade" transition="in">
                                      <p:cBhvr>
                                        <p:cTn dur="500"/>
                                        <p:tgtEl>
                                          <p:spTgt spid="15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3" st="3"/>
                                            </p:txEl>
                                          </p:spTgt>
                                        </p:tgtEl>
                                        <p:attrNameLst>
                                          <p:attrName>style.visibility</p:attrName>
                                        </p:attrNameLst>
                                      </p:cBhvr>
                                      <p:to>
                                        <p:strVal val="visible"/>
                                      </p:to>
                                    </p:set>
                                    <p:animEffect filter="fade" transition="in">
                                      <p:cBhvr>
                                        <p:cTn dur="500"/>
                                        <p:tgtEl>
                                          <p:spTgt spid="15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4" st="4"/>
                                            </p:txEl>
                                          </p:spTgt>
                                        </p:tgtEl>
                                        <p:attrNameLst>
                                          <p:attrName>style.visibility</p:attrName>
                                        </p:attrNameLst>
                                      </p:cBhvr>
                                      <p:to>
                                        <p:strVal val="visible"/>
                                      </p:to>
                                    </p:set>
                                    <p:animEffect filter="fade" transition="in">
                                      <p:cBhvr>
                                        <p:cTn dur="500"/>
                                        <p:tgtEl>
                                          <p:spTgt spid="15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xEl>
                                              <p:pRg end="5" st="5"/>
                                            </p:txEl>
                                          </p:spTgt>
                                        </p:tgtEl>
                                        <p:attrNameLst>
                                          <p:attrName>style.visibility</p:attrName>
                                        </p:attrNameLst>
                                      </p:cBhvr>
                                      <p:to>
                                        <p:strVal val="visible"/>
                                      </p:to>
                                    </p:set>
                                    <p:animEffect filter="fade" transition="in">
                                      <p:cBhvr>
                                        <p:cTn dur="500"/>
                                        <p:tgtEl>
                                          <p:spTgt spid="158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descr="Impact-logo_SaveFirst-green.eps" id="208" name="Google Shape;208;p25"/>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9" name="Google Shape;209;p25"/>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0" name="Google Shape;210;p2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1" name="Google Shape;211;p2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 name="Google Shape;212;p2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3" name="Google Shape;213;p25"/>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4" name="Google Shape;214;p25"/>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Alimony Income</a:t>
            </a:r>
            <a:endParaRPr/>
          </a:p>
        </p:txBody>
      </p:sp>
      <p:sp>
        <p:nvSpPr>
          <p:cNvPr id="215" name="Google Shape;215;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1" name="Shape 1591"/>
        <p:cNvGrpSpPr/>
        <p:nvPr/>
      </p:nvGrpSpPr>
      <p:grpSpPr>
        <a:xfrm>
          <a:off x="0" y="0"/>
          <a:ext cx="0" cy="0"/>
          <a:chOff x="0" y="0"/>
          <a:chExt cx="0" cy="0"/>
        </a:xfrm>
      </p:grpSpPr>
      <p:sp>
        <p:nvSpPr>
          <p:cNvPr id="1592" name="Google Shape;1592;p1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Casualty and Theft Losses</a:t>
            </a:r>
            <a:endParaRPr/>
          </a:p>
        </p:txBody>
      </p:sp>
      <p:sp>
        <p:nvSpPr>
          <p:cNvPr id="1593" name="Google Shape;1593;p17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800000"/>
              </a:buClr>
              <a:buSzPts val="4000"/>
              <a:buFont typeface="Noto Sans Symbols"/>
              <a:buChar char="➢"/>
            </a:pPr>
            <a:r>
              <a:rPr b="0" i="0" lang="en-US" sz="4000" u="none" cap="none" strike="noStrike">
                <a:solidFill>
                  <a:srgbClr val="800000"/>
                </a:solidFill>
                <a:latin typeface="Questrial"/>
                <a:ea typeface="Questrial"/>
                <a:cs typeface="Questrial"/>
                <a:sym typeface="Questrial"/>
              </a:rPr>
              <a:t>Out of Scope!</a:t>
            </a:r>
            <a:endParaRPr/>
          </a:p>
        </p:txBody>
      </p:sp>
      <p:sp>
        <p:nvSpPr>
          <p:cNvPr id="1594" name="Google Shape;1594;p1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3">
                                            <p:txEl>
                                              <p:pRg end="0" st="0"/>
                                            </p:txEl>
                                          </p:spTgt>
                                        </p:tgtEl>
                                        <p:attrNameLst>
                                          <p:attrName>style.visibility</p:attrName>
                                        </p:attrNameLst>
                                      </p:cBhvr>
                                      <p:to>
                                        <p:strVal val="visible"/>
                                      </p:to>
                                    </p:set>
                                    <p:animEffect filter="fade" transition="in">
                                      <p:cBhvr>
                                        <p:cTn dur="500"/>
                                        <p:tgtEl>
                                          <p:spTgt spid="159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9" name="Shape 1599"/>
        <p:cNvGrpSpPr/>
        <p:nvPr/>
      </p:nvGrpSpPr>
      <p:grpSpPr>
        <a:xfrm>
          <a:off x="0" y="0"/>
          <a:ext cx="0" cy="0"/>
          <a:chOff x="0" y="0"/>
          <a:chExt cx="0" cy="0"/>
        </a:xfrm>
      </p:grpSpPr>
      <p:sp>
        <p:nvSpPr>
          <p:cNvPr id="1600" name="Google Shape;1600;p1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Miscellaneous Deductions</a:t>
            </a:r>
            <a:endParaRPr/>
          </a:p>
        </p:txBody>
      </p:sp>
      <p:sp>
        <p:nvSpPr>
          <p:cNvPr id="1601" name="Google Shape;1601;p17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Union dues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Uniforms (that cannot be worn in any other circumstance)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Professional books, journals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Small tools and supplies, used for business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02" name="Google Shape;1602;p1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xEl>
                                              <p:pRg end="0" st="0"/>
                                            </p:txEl>
                                          </p:spTgt>
                                        </p:tgtEl>
                                        <p:attrNameLst>
                                          <p:attrName>style.visibility</p:attrName>
                                        </p:attrNameLst>
                                      </p:cBhvr>
                                      <p:to>
                                        <p:strVal val="visible"/>
                                      </p:to>
                                    </p:set>
                                    <p:animEffect filter="fade" transition="in">
                                      <p:cBhvr>
                                        <p:cTn dur="500"/>
                                        <p:tgtEl>
                                          <p:spTgt spid="16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xEl>
                                              <p:pRg end="1" st="1"/>
                                            </p:txEl>
                                          </p:spTgt>
                                        </p:tgtEl>
                                        <p:attrNameLst>
                                          <p:attrName>style.visibility</p:attrName>
                                        </p:attrNameLst>
                                      </p:cBhvr>
                                      <p:to>
                                        <p:strVal val="visible"/>
                                      </p:to>
                                    </p:set>
                                    <p:animEffect filter="fade" transition="in">
                                      <p:cBhvr>
                                        <p:cTn dur="500"/>
                                        <p:tgtEl>
                                          <p:spTgt spid="16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xEl>
                                              <p:pRg end="2" st="2"/>
                                            </p:txEl>
                                          </p:spTgt>
                                        </p:tgtEl>
                                        <p:attrNameLst>
                                          <p:attrName>style.visibility</p:attrName>
                                        </p:attrNameLst>
                                      </p:cBhvr>
                                      <p:to>
                                        <p:strVal val="visible"/>
                                      </p:to>
                                    </p:set>
                                    <p:animEffect filter="fade" transition="in">
                                      <p:cBhvr>
                                        <p:cTn dur="500"/>
                                        <p:tgtEl>
                                          <p:spTgt spid="16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xEl>
                                              <p:pRg end="3" st="3"/>
                                            </p:txEl>
                                          </p:spTgt>
                                        </p:tgtEl>
                                        <p:attrNameLst>
                                          <p:attrName>style.visibility</p:attrName>
                                        </p:attrNameLst>
                                      </p:cBhvr>
                                      <p:to>
                                        <p:strVal val="visible"/>
                                      </p:to>
                                    </p:set>
                                    <p:animEffect filter="fade" transition="in">
                                      <p:cBhvr>
                                        <p:cTn dur="500"/>
                                        <p:tgtEl>
                                          <p:spTgt spid="16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xEl>
                                              <p:pRg end="4" st="4"/>
                                            </p:txEl>
                                          </p:spTgt>
                                        </p:tgtEl>
                                        <p:attrNameLst>
                                          <p:attrName>style.visibility</p:attrName>
                                        </p:attrNameLst>
                                      </p:cBhvr>
                                      <p:to>
                                        <p:strVal val="visible"/>
                                      </p:to>
                                    </p:set>
                                    <p:animEffect filter="fade" transition="in">
                                      <p:cBhvr>
                                        <p:cTn dur="500"/>
                                        <p:tgtEl>
                                          <p:spTgt spid="160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7" name="Shape 1607"/>
        <p:cNvGrpSpPr/>
        <p:nvPr/>
      </p:nvGrpSpPr>
      <p:grpSpPr>
        <a:xfrm>
          <a:off x="0" y="0"/>
          <a:ext cx="0" cy="0"/>
          <a:chOff x="0" y="0"/>
          <a:chExt cx="0" cy="0"/>
        </a:xfrm>
      </p:grpSpPr>
      <p:sp>
        <p:nvSpPr>
          <p:cNvPr id="1608" name="Google Shape;1608;p1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Miscellaneous Deductions</a:t>
            </a:r>
            <a:endParaRPr/>
          </a:p>
        </p:txBody>
      </p:sp>
      <p:sp>
        <p:nvSpPr>
          <p:cNvPr id="1609" name="Google Shape;1609;p18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Employment-related educational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Includes educator expenses &gt; $250 (after the adjustment)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looking for a new job</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 preparation fee from last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Safe deposit box</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Gambling losses up to amount of winnings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10" name="Google Shape;1610;p1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0" st="0"/>
                                            </p:txEl>
                                          </p:spTgt>
                                        </p:tgtEl>
                                        <p:attrNameLst>
                                          <p:attrName>style.visibility</p:attrName>
                                        </p:attrNameLst>
                                      </p:cBhvr>
                                      <p:to>
                                        <p:strVal val="visible"/>
                                      </p:to>
                                    </p:set>
                                    <p:animEffect filter="fade" transition="in">
                                      <p:cBhvr>
                                        <p:cTn dur="500"/>
                                        <p:tgtEl>
                                          <p:spTgt spid="16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1" st="1"/>
                                            </p:txEl>
                                          </p:spTgt>
                                        </p:tgtEl>
                                        <p:attrNameLst>
                                          <p:attrName>style.visibility</p:attrName>
                                        </p:attrNameLst>
                                      </p:cBhvr>
                                      <p:to>
                                        <p:strVal val="visible"/>
                                      </p:to>
                                    </p:set>
                                    <p:animEffect filter="fade" transition="in">
                                      <p:cBhvr>
                                        <p:cTn dur="500"/>
                                        <p:tgtEl>
                                          <p:spTgt spid="16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2" st="2"/>
                                            </p:txEl>
                                          </p:spTgt>
                                        </p:tgtEl>
                                        <p:attrNameLst>
                                          <p:attrName>style.visibility</p:attrName>
                                        </p:attrNameLst>
                                      </p:cBhvr>
                                      <p:to>
                                        <p:strVal val="visible"/>
                                      </p:to>
                                    </p:set>
                                    <p:animEffect filter="fade" transition="in">
                                      <p:cBhvr>
                                        <p:cTn dur="500"/>
                                        <p:tgtEl>
                                          <p:spTgt spid="16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3" st="3"/>
                                            </p:txEl>
                                          </p:spTgt>
                                        </p:tgtEl>
                                        <p:attrNameLst>
                                          <p:attrName>style.visibility</p:attrName>
                                        </p:attrNameLst>
                                      </p:cBhvr>
                                      <p:to>
                                        <p:strVal val="visible"/>
                                      </p:to>
                                    </p:set>
                                    <p:animEffect filter="fade" transition="in">
                                      <p:cBhvr>
                                        <p:cTn dur="500"/>
                                        <p:tgtEl>
                                          <p:spTgt spid="16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4" st="4"/>
                                            </p:txEl>
                                          </p:spTgt>
                                        </p:tgtEl>
                                        <p:attrNameLst>
                                          <p:attrName>style.visibility</p:attrName>
                                        </p:attrNameLst>
                                      </p:cBhvr>
                                      <p:to>
                                        <p:strVal val="visible"/>
                                      </p:to>
                                    </p:set>
                                    <p:animEffect filter="fade" transition="in">
                                      <p:cBhvr>
                                        <p:cTn dur="500"/>
                                        <p:tgtEl>
                                          <p:spTgt spid="16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5" st="5"/>
                                            </p:txEl>
                                          </p:spTgt>
                                        </p:tgtEl>
                                        <p:attrNameLst>
                                          <p:attrName>style.visibility</p:attrName>
                                        </p:attrNameLst>
                                      </p:cBhvr>
                                      <p:to>
                                        <p:strVal val="visible"/>
                                      </p:to>
                                    </p:set>
                                    <p:animEffect filter="fade" transition="in">
                                      <p:cBhvr>
                                        <p:cTn dur="500"/>
                                        <p:tgtEl>
                                          <p:spTgt spid="16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6" st="6"/>
                                            </p:txEl>
                                          </p:spTgt>
                                        </p:tgtEl>
                                        <p:attrNameLst>
                                          <p:attrName>style.visibility</p:attrName>
                                        </p:attrNameLst>
                                      </p:cBhvr>
                                      <p:to>
                                        <p:strVal val="visible"/>
                                      </p:to>
                                    </p:set>
                                    <p:animEffect filter="fade" transition="in">
                                      <p:cBhvr>
                                        <p:cTn dur="500"/>
                                        <p:tgtEl>
                                          <p:spTgt spid="16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xEl>
                                              <p:pRg end="7" st="7"/>
                                            </p:txEl>
                                          </p:spTgt>
                                        </p:tgtEl>
                                        <p:attrNameLst>
                                          <p:attrName>style.visibility</p:attrName>
                                        </p:attrNameLst>
                                      </p:cBhvr>
                                      <p:to>
                                        <p:strVal val="visible"/>
                                      </p:to>
                                    </p:set>
                                    <p:animEffect filter="fade" transition="in">
                                      <p:cBhvr>
                                        <p:cTn dur="500"/>
                                        <p:tgtEl>
                                          <p:spTgt spid="160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5" name="Shape 1615"/>
        <p:cNvGrpSpPr/>
        <p:nvPr/>
      </p:nvGrpSpPr>
      <p:grpSpPr>
        <a:xfrm>
          <a:off x="0" y="0"/>
          <a:ext cx="0" cy="0"/>
          <a:chOff x="0" y="0"/>
          <a:chExt cx="0" cy="0"/>
        </a:xfrm>
      </p:grpSpPr>
      <p:sp>
        <p:nvSpPr>
          <p:cNvPr id="1616" name="Google Shape;1616;p1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Nondeductible Expenses</a:t>
            </a:r>
            <a:endParaRPr/>
          </a:p>
        </p:txBody>
      </p:sp>
      <p:sp>
        <p:nvSpPr>
          <p:cNvPr id="1617" name="Google Shape;1617;p181"/>
          <p:cNvSpPr txBox="1"/>
          <p:nvPr>
            <p:ph idx="1" type="body"/>
          </p:nvPr>
        </p:nvSpPr>
        <p:spPr>
          <a:xfrm>
            <a:off x="609600" y="1166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Burial or funeral expenses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Wedding expenses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Fees and licenses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Fines, penalties, traffic tickets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Home repairs and insurance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Rent</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Insurance premiums (except health and mortgage)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Losses from sale of home</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18" name="Google Shape;1618;p1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0" st="0"/>
                                            </p:txEl>
                                          </p:spTgt>
                                        </p:tgtEl>
                                        <p:attrNameLst>
                                          <p:attrName>style.visibility</p:attrName>
                                        </p:attrNameLst>
                                      </p:cBhvr>
                                      <p:to>
                                        <p:strVal val="visible"/>
                                      </p:to>
                                    </p:set>
                                    <p:animEffect filter="fade" transition="in">
                                      <p:cBhvr>
                                        <p:cTn dur="500"/>
                                        <p:tgtEl>
                                          <p:spTgt spid="16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1" st="1"/>
                                            </p:txEl>
                                          </p:spTgt>
                                        </p:tgtEl>
                                        <p:attrNameLst>
                                          <p:attrName>style.visibility</p:attrName>
                                        </p:attrNameLst>
                                      </p:cBhvr>
                                      <p:to>
                                        <p:strVal val="visible"/>
                                      </p:to>
                                    </p:set>
                                    <p:animEffect filter="fade" transition="in">
                                      <p:cBhvr>
                                        <p:cTn dur="500"/>
                                        <p:tgtEl>
                                          <p:spTgt spid="16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2" st="2"/>
                                            </p:txEl>
                                          </p:spTgt>
                                        </p:tgtEl>
                                        <p:attrNameLst>
                                          <p:attrName>style.visibility</p:attrName>
                                        </p:attrNameLst>
                                      </p:cBhvr>
                                      <p:to>
                                        <p:strVal val="visible"/>
                                      </p:to>
                                    </p:set>
                                    <p:animEffect filter="fade" transition="in">
                                      <p:cBhvr>
                                        <p:cTn dur="500"/>
                                        <p:tgtEl>
                                          <p:spTgt spid="16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3" st="3"/>
                                            </p:txEl>
                                          </p:spTgt>
                                        </p:tgtEl>
                                        <p:attrNameLst>
                                          <p:attrName>style.visibility</p:attrName>
                                        </p:attrNameLst>
                                      </p:cBhvr>
                                      <p:to>
                                        <p:strVal val="visible"/>
                                      </p:to>
                                    </p:set>
                                    <p:animEffect filter="fade" transition="in">
                                      <p:cBhvr>
                                        <p:cTn dur="500"/>
                                        <p:tgtEl>
                                          <p:spTgt spid="16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4" st="4"/>
                                            </p:txEl>
                                          </p:spTgt>
                                        </p:tgtEl>
                                        <p:attrNameLst>
                                          <p:attrName>style.visibility</p:attrName>
                                        </p:attrNameLst>
                                      </p:cBhvr>
                                      <p:to>
                                        <p:strVal val="visible"/>
                                      </p:to>
                                    </p:set>
                                    <p:animEffect filter="fade" transition="in">
                                      <p:cBhvr>
                                        <p:cTn dur="500"/>
                                        <p:tgtEl>
                                          <p:spTgt spid="16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5" st="5"/>
                                            </p:txEl>
                                          </p:spTgt>
                                        </p:tgtEl>
                                        <p:attrNameLst>
                                          <p:attrName>style.visibility</p:attrName>
                                        </p:attrNameLst>
                                      </p:cBhvr>
                                      <p:to>
                                        <p:strVal val="visible"/>
                                      </p:to>
                                    </p:set>
                                    <p:animEffect filter="fade" transition="in">
                                      <p:cBhvr>
                                        <p:cTn dur="500"/>
                                        <p:tgtEl>
                                          <p:spTgt spid="161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6" st="6"/>
                                            </p:txEl>
                                          </p:spTgt>
                                        </p:tgtEl>
                                        <p:attrNameLst>
                                          <p:attrName>style.visibility</p:attrName>
                                        </p:attrNameLst>
                                      </p:cBhvr>
                                      <p:to>
                                        <p:strVal val="visible"/>
                                      </p:to>
                                    </p:set>
                                    <p:animEffect filter="fade" transition="in">
                                      <p:cBhvr>
                                        <p:cTn dur="500"/>
                                        <p:tgtEl>
                                          <p:spTgt spid="161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7" st="7"/>
                                            </p:txEl>
                                          </p:spTgt>
                                        </p:tgtEl>
                                        <p:attrNameLst>
                                          <p:attrName>style.visibility</p:attrName>
                                        </p:attrNameLst>
                                      </p:cBhvr>
                                      <p:to>
                                        <p:strVal val="visible"/>
                                      </p:to>
                                    </p:set>
                                    <p:animEffect filter="fade" transition="in">
                                      <p:cBhvr>
                                        <p:cTn dur="500"/>
                                        <p:tgtEl>
                                          <p:spTgt spid="161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8" st="8"/>
                                            </p:txEl>
                                          </p:spTgt>
                                        </p:tgtEl>
                                        <p:attrNameLst>
                                          <p:attrName>style.visibility</p:attrName>
                                        </p:attrNameLst>
                                      </p:cBhvr>
                                      <p:to>
                                        <p:strVal val="visible"/>
                                      </p:to>
                                    </p:set>
                                    <p:animEffect filter="fade" transition="in">
                                      <p:cBhvr>
                                        <p:cTn dur="500"/>
                                        <p:tgtEl>
                                          <p:spTgt spid="161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xEl>
                                              <p:pRg end="9" st="9"/>
                                            </p:txEl>
                                          </p:spTgt>
                                        </p:tgtEl>
                                        <p:attrNameLst>
                                          <p:attrName>style.visibility</p:attrName>
                                        </p:attrNameLst>
                                      </p:cBhvr>
                                      <p:to>
                                        <p:strVal val="visible"/>
                                      </p:to>
                                    </p:set>
                                    <p:animEffect filter="fade" transition="in">
                                      <p:cBhvr>
                                        <p:cTn dur="500"/>
                                        <p:tgtEl>
                                          <p:spTgt spid="1617">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3" name="Shape 1623"/>
        <p:cNvGrpSpPr/>
        <p:nvPr/>
      </p:nvGrpSpPr>
      <p:grpSpPr>
        <a:xfrm>
          <a:off x="0" y="0"/>
          <a:ext cx="0" cy="0"/>
          <a:chOff x="0" y="0"/>
          <a:chExt cx="0" cy="0"/>
        </a:xfrm>
      </p:grpSpPr>
      <p:sp>
        <p:nvSpPr>
          <p:cNvPr id="1624" name="Google Shape;1624;p1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1625" name="Google Shape;1625;p18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26" name="Google Shape;1626;p1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1" name="Shape 1631"/>
        <p:cNvGrpSpPr/>
        <p:nvPr/>
      </p:nvGrpSpPr>
      <p:grpSpPr>
        <a:xfrm>
          <a:off x="0" y="0"/>
          <a:ext cx="0" cy="0"/>
          <a:chOff x="0" y="0"/>
          <a:chExt cx="0" cy="0"/>
        </a:xfrm>
      </p:grpSpPr>
      <p:sp>
        <p:nvSpPr>
          <p:cNvPr id="1632" name="Google Shape;1632;p1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33" name="Google Shape;1633;p18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rgbClr val="77A042"/>
              </a:buClr>
              <a:buFont typeface="Noto Sans Symbols"/>
              <a:buNone/>
            </a:pPr>
            <a:r>
              <a:rPr b="0" i="0" lang="en-US" sz="3700" u="none" cap="none" strike="noStrike">
                <a:solidFill>
                  <a:srgbClr val="77A042"/>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Vitamins</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Federal income tax</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Interest on car loan</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Church contribution</a:t>
            </a:r>
            <a:endParaRPr/>
          </a:p>
          <a:p>
            <a:pPr indent="-609600" lvl="0" marL="609600" marR="0" rtl="0" algn="l">
              <a:lnSpc>
                <a:spcPct val="90000"/>
              </a:lnSpc>
              <a:spcBef>
                <a:spcPts val="740"/>
              </a:spcBef>
              <a:spcAft>
                <a:spcPts val="0"/>
              </a:spcAft>
              <a:buClr>
                <a:srgbClr val="77A042"/>
              </a:buClr>
              <a:buSzPts val="3700"/>
              <a:buFont typeface="Noto Sans Symbols"/>
              <a:buAutoNum type="arabicPeriod"/>
            </a:pPr>
            <a:r>
              <a:rPr b="0" i="0" lang="en-US" sz="3700" u="none" cap="none" strike="noStrike">
                <a:solidFill>
                  <a:srgbClr val="77A042"/>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rgbClr val="77A042"/>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rgbClr val="77A042"/>
              </a:solidFill>
              <a:latin typeface="Questrial"/>
              <a:ea typeface="Questrial"/>
              <a:cs typeface="Questrial"/>
              <a:sym typeface="Questrial"/>
            </a:endParaRPr>
          </a:p>
        </p:txBody>
      </p:sp>
      <p:sp>
        <p:nvSpPr>
          <p:cNvPr id="1634" name="Google Shape;1634;p1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9" name="Shape 1639"/>
        <p:cNvGrpSpPr/>
        <p:nvPr/>
      </p:nvGrpSpPr>
      <p:grpSpPr>
        <a:xfrm>
          <a:off x="0" y="0"/>
          <a:ext cx="0" cy="0"/>
          <a:chOff x="0" y="0"/>
          <a:chExt cx="0" cy="0"/>
        </a:xfrm>
      </p:grpSpPr>
      <p:sp>
        <p:nvSpPr>
          <p:cNvPr id="1640" name="Google Shape;1640;p1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41" name="Google Shape;1641;p18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42" name="Google Shape;1642;p1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1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49" name="Google Shape;1649;p18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50" name="Google Shape;1650;p1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5" name="Shape 1655"/>
        <p:cNvGrpSpPr/>
        <p:nvPr/>
      </p:nvGrpSpPr>
      <p:grpSpPr>
        <a:xfrm>
          <a:off x="0" y="0"/>
          <a:ext cx="0" cy="0"/>
          <a:chOff x="0" y="0"/>
          <a:chExt cx="0" cy="0"/>
        </a:xfrm>
      </p:grpSpPr>
      <p:sp>
        <p:nvSpPr>
          <p:cNvPr id="1656" name="Google Shape;1656;p1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57" name="Google Shape;1657;p18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58" name="Google Shape;1658;p1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3" name="Shape 1663"/>
        <p:cNvGrpSpPr/>
        <p:nvPr/>
      </p:nvGrpSpPr>
      <p:grpSpPr>
        <a:xfrm>
          <a:off x="0" y="0"/>
          <a:ext cx="0" cy="0"/>
          <a:chOff x="0" y="0"/>
          <a:chExt cx="0" cy="0"/>
        </a:xfrm>
      </p:grpSpPr>
      <p:sp>
        <p:nvSpPr>
          <p:cNvPr id="1664" name="Google Shape;1664;p1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65" name="Google Shape;1665;p18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 - </a:t>
            </a:r>
            <a:r>
              <a:rPr b="0" i="0" lang="en-US" sz="3700" u="none" cap="none" strike="noStrike">
                <a:solidFill>
                  <a:srgbClr val="F2B52C"/>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66" name="Google Shape;1666;p1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 Income</a:t>
            </a:r>
            <a:endParaRPr b="1" i="0" sz="4800" u="none" cap="none" strike="noStrike">
              <a:solidFill>
                <a:schemeClr val="dk2"/>
              </a:solidFill>
              <a:latin typeface="Questrial"/>
              <a:ea typeface="Questrial"/>
              <a:cs typeface="Questrial"/>
              <a:sym typeface="Questrial"/>
            </a:endParaRPr>
          </a:p>
        </p:txBody>
      </p:sp>
      <p:sp>
        <p:nvSpPr>
          <p:cNvPr id="222" name="Google Shape;222;p26"/>
          <p:cNvSpPr txBox="1"/>
          <p:nvPr>
            <p:ph idx="1" type="body"/>
          </p:nvPr>
        </p:nvSpPr>
        <p:spPr>
          <a:xfrm>
            <a:off x="609600" y="13248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223" name="Google Shape;223;p26"/>
          <p:cNvSpPr/>
          <p:nvPr/>
        </p:nvSpPr>
        <p:spPr>
          <a:xfrm>
            <a:off x="1059400" y="52199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25" name="Google Shape;225;p26"/>
          <p:cNvPicPr preferRelativeResize="0"/>
          <p:nvPr/>
        </p:nvPicPr>
        <p:blipFill>
          <a:blip r:embed="rId3">
            <a:alphaModFix/>
          </a:blip>
          <a:stretch>
            <a:fillRect/>
          </a:stretch>
        </p:blipFill>
        <p:spPr>
          <a:xfrm>
            <a:off x="1926950" y="2515148"/>
            <a:ext cx="9549800" cy="834432"/>
          </a:xfrm>
          <a:prstGeom prst="rect">
            <a:avLst/>
          </a:prstGeom>
          <a:noFill/>
          <a:ln cap="flat" cmpd="sng" w="9525">
            <a:solidFill>
              <a:schemeClr val="dk2"/>
            </a:solidFill>
            <a:prstDash val="solid"/>
            <a:round/>
            <a:headEnd len="sm" w="sm" type="none"/>
            <a:tailEnd len="sm" w="sm" type="none"/>
          </a:ln>
        </p:spPr>
      </p:pic>
      <p:pic>
        <p:nvPicPr>
          <p:cNvPr id="226" name="Google Shape;226;p26"/>
          <p:cNvPicPr preferRelativeResize="0"/>
          <p:nvPr/>
        </p:nvPicPr>
        <p:blipFill>
          <a:blip r:embed="rId4">
            <a:alphaModFix/>
          </a:blip>
          <a:stretch>
            <a:fillRect/>
          </a:stretch>
        </p:blipFill>
        <p:spPr>
          <a:xfrm>
            <a:off x="1926950" y="3349575"/>
            <a:ext cx="9549800" cy="21457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1" name="Shape 1671"/>
        <p:cNvGrpSpPr/>
        <p:nvPr/>
      </p:nvGrpSpPr>
      <p:grpSpPr>
        <a:xfrm>
          <a:off x="0" y="0"/>
          <a:ext cx="0" cy="0"/>
          <a:chOff x="0" y="0"/>
          <a:chExt cx="0" cy="0"/>
        </a:xfrm>
      </p:grpSpPr>
      <p:sp>
        <p:nvSpPr>
          <p:cNvPr id="1672" name="Google Shape;1672;p1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673" name="Google Shape;1673;p18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Are the following expenses deductible?</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Medical insurance premiums - </a:t>
            </a:r>
            <a:r>
              <a:rPr b="0" i="0" lang="en-US" sz="3700" u="none" cap="none" strike="noStrike">
                <a:solidFill>
                  <a:schemeClr val="accent1"/>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Vitamins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Federal income tax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Interest on car loan - </a:t>
            </a:r>
            <a:r>
              <a:rPr b="0" i="0" lang="en-US" sz="3700" u="none" cap="none" strike="noStrike">
                <a:solidFill>
                  <a:srgbClr val="F2B52C"/>
                </a:solidFill>
                <a:latin typeface="Questrial"/>
                <a:ea typeface="Questrial"/>
                <a:cs typeface="Questrial"/>
                <a:sym typeface="Questrial"/>
              </a:rPr>
              <a:t>NO</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Church contribution - </a:t>
            </a:r>
            <a:r>
              <a:rPr b="0" i="0" lang="en-US" sz="3700" u="none" cap="none" strike="noStrike">
                <a:solidFill>
                  <a:srgbClr val="F2B52C"/>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SzPts val="3700"/>
              <a:buFont typeface="Noto Sans Symbols"/>
              <a:buAutoNum type="arabicPeriod"/>
            </a:pPr>
            <a:r>
              <a:rPr b="0" i="0" lang="en-US" sz="3700" u="none" cap="none" strike="noStrike">
                <a:solidFill>
                  <a:schemeClr val="dk1"/>
                </a:solidFill>
                <a:latin typeface="Questrial"/>
                <a:ea typeface="Questrial"/>
                <a:cs typeface="Questrial"/>
                <a:sym typeface="Questrial"/>
              </a:rPr>
              <a:t>Tax preparation fee from last year - </a:t>
            </a:r>
            <a:r>
              <a:rPr b="0" i="0" lang="en-US" sz="3700" u="none" cap="none" strike="noStrike">
                <a:solidFill>
                  <a:srgbClr val="F2B52C"/>
                </a:solidFill>
                <a:latin typeface="Questrial"/>
                <a:ea typeface="Questrial"/>
                <a:cs typeface="Questrial"/>
                <a:sym typeface="Questrial"/>
              </a:rPr>
              <a:t>YES</a:t>
            </a:r>
            <a:endParaRPr/>
          </a:p>
          <a:p>
            <a:pPr indent="-609600" lvl="0" marL="609600" marR="0" rtl="0" algn="l">
              <a:lnSpc>
                <a:spcPct val="9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74" name="Google Shape;1674;p1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9" name="Shape 1679"/>
        <p:cNvGrpSpPr/>
        <p:nvPr/>
      </p:nvGrpSpPr>
      <p:grpSpPr>
        <a:xfrm>
          <a:off x="0" y="0"/>
          <a:ext cx="0" cy="0"/>
          <a:chOff x="0" y="0"/>
          <a:chExt cx="0" cy="0"/>
        </a:xfrm>
      </p:grpSpPr>
      <p:sp>
        <p:nvSpPr>
          <p:cNvPr id="1680" name="Google Shape;1680;p189"/>
          <p:cNvSpPr txBox="1"/>
          <p:nvPr>
            <p:ph type="title"/>
          </p:nvPr>
        </p:nvSpPr>
        <p:spPr>
          <a:xfrm>
            <a:off x="609600" y="1105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 (</a:t>
            </a:r>
            <a:r>
              <a:rPr lang="en-US"/>
              <a:t>State</a:t>
            </a:r>
            <a:r>
              <a:rPr b="1" i="0" lang="en-US" sz="4800" u="none" cap="none" strike="noStrike">
                <a:solidFill>
                  <a:schemeClr val="dk2"/>
                </a:solidFill>
                <a:latin typeface="Questrial"/>
                <a:ea typeface="Questrial"/>
                <a:cs typeface="Questrial"/>
                <a:sym typeface="Questrial"/>
              </a:rPr>
              <a:t> Return)</a:t>
            </a:r>
            <a:endParaRPr/>
          </a:p>
        </p:txBody>
      </p:sp>
      <p:sp>
        <p:nvSpPr>
          <p:cNvPr id="1681" name="Google Shape;1681;p189"/>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If the taxpayer is itemizing deductions on the Federal and State returns or if the taxpayer is just itemizing on the State return, you always enter the itemized deductions on Sch A on the Federal return.</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Never start to itemize on the </a:t>
            </a:r>
            <a:r>
              <a:rPr lang="en-US" sz="3060"/>
              <a:t>state</a:t>
            </a:r>
            <a:r>
              <a:rPr b="0" i="0" lang="en-US" sz="3060" u="none" cap="none" strike="noStrike">
                <a:solidFill>
                  <a:schemeClr val="dk1"/>
                </a:solidFill>
                <a:latin typeface="Questrial"/>
                <a:ea typeface="Questrial"/>
                <a:cs typeface="Questrial"/>
                <a:sym typeface="Questrial"/>
              </a:rPr>
              <a:t> return.</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It is okay to leave the deductions on the Federal return even if the taxpayer does not have enough to itemize, because there is a good chance he/she can itemize on the State return.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of the information from the Sch A carries over to the </a:t>
            </a:r>
            <a:r>
              <a:rPr lang="en-US" sz="3400"/>
              <a:t>form for the state return.</a:t>
            </a:r>
            <a:endParaRPr/>
          </a:p>
        </p:txBody>
      </p:sp>
      <p:sp>
        <p:nvSpPr>
          <p:cNvPr id="1682" name="Google Shape;1682;p1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1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689" name="Google Shape;1689;p19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TaxSlayer Walkthrough</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Itemized Deductions</a:t>
            </a:r>
            <a:endParaRPr/>
          </a:p>
        </p:txBody>
      </p:sp>
      <p:sp>
        <p:nvSpPr>
          <p:cNvPr id="1690" name="Google Shape;1690;p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5" name="Shape 1695"/>
        <p:cNvGrpSpPr/>
        <p:nvPr/>
      </p:nvGrpSpPr>
      <p:grpSpPr>
        <a:xfrm>
          <a:off x="0" y="0"/>
          <a:ext cx="0" cy="0"/>
          <a:chOff x="0" y="0"/>
          <a:chExt cx="0" cy="0"/>
        </a:xfrm>
      </p:grpSpPr>
      <p:pic>
        <p:nvPicPr>
          <p:cNvPr descr="Impact-logo_SaveFirst-green.eps" id="1696" name="Google Shape;1696;p191"/>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697" name="Google Shape;1697;p19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698" name="Google Shape;1698;p19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699" name="Google Shape;1699;p19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00" name="Google Shape;1700;p19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01" name="Google Shape;1701;p19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02" name="Google Shape;1702;p191"/>
          <p:cNvSpPr txBox="1"/>
          <p:nvPr/>
        </p:nvSpPr>
        <p:spPr>
          <a:xfrm>
            <a:off x="1708725" y="5173803"/>
            <a:ext cx="8727300" cy="15528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Education Credits (Part VI of I/I form)</a:t>
            </a:r>
            <a:endParaRPr/>
          </a:p>
        </p:txBody>
      </p:sp>
      <p:sp>
        <p:nvSpPr>
          <p:cNvPr id="1703" name="Google Shape;1703;p1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8" name="Shape 1708"/>
        <p:cNvGrpSpPr/>
        <p:nvPr/>
      </p:nvGrpSpPr>
      <p:grpSpPr>
        <a:xfrm>
          <a:off x="0" y="0"/>
          <a:ext cx="0" cy="0"/>
          <a:chOff x="0" y="0"/>
          <a:chExt cx="0" cy="0"/>
        </a:xfrm>
      </p:grpSpPr>
      <p:sp>
        <p:nvSpPr>
          <p:cNvPr id="1709" name="Google Shape;1709;p1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Education Credits</a:t>
            </a:r>
            <a:endParaRPr b="1" i="0" sz="4800" u="none" cap="none" strike="noStrike">
              <a:solidFill>
                <a:schemeClr val="dk2"/>
              </a:solidFill>
              <a:latin typeface="Questrial"/>
              <a:ea typeface="Questrial"/>
              <a:cs typeface="Questrial"/>
              <a:sym typeface="Questrial"/>
            </a:endParaRPr>
          </a:p>
        </p:txBody>
      </p:sp>
      <p:sp>
        <p:nvSpPr>
          <p:cNvPr id="1710" name="Google Shape;1710;p19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Let’s look at the I/I form!</a:t>
            </a:r>
            <a:endParaRPr/>
          </a:p>
        </p:txBody>
      </p:sp>
      <p:sp>
        <p:nvSpPr>
          <p:cNvPr id="1711" name="Google Shape;1711;p192"/>
          <p:cNvSpPr/>
          <p:nvPr/>
        </p:nvSpPr>
        <p:spPr>
          <a:xfrm>
            <a:off x="335625" y="32913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13" name="Google Shape;1713;p192"/>
          <p:cNvPicPr preferRelativeResize="0"/>
          <p:nvPr/>
        </p:nvPicPr>
        <p:blipFill>
          <a:blip r:embed="rId3">
            <a:alphaModFix/>
          </a:blip>
          <a:stretch>
            <a:fillRect/>
          </a:stretch>
        </p:blipFill>
        <p:spPr>
          <a:xfrm>
            <a:off x="944625" y="2624300"/>
            <a:ext cx="11177252" cy="21440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8" name="Shape 1718"/>
        <p:cNvGrpSpPr/>
        <p:nvPr/>
      </p:nvGrpSpPr>
      <p:grpSpPr>
        <a:xfrm>
          <a:off x="0" y="0"/>
          <a:ext cx="0" cy="0"/>
          <a:chOff x="0" y="0"/>
          <a:chExt cx="0" cy="0"/>
        </a:xfrm>
      </p:grpSpPr>
      <p:sp>
        <p:nvSpPr>
          <p:cNvPr id="1719" name="Google Shape;1719;p19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Education Credits</a:t>
            </a:r>
            <a:endParaRPr b="1" i="0" sz="4800" u="none" cap="none" strike="noStrike">
              <a:solidFill>
                <a:schemeClr val="dk2"/>
              </a:solidFill>
              <a:latin typeface="Questrial"/>
              <a:ea typeface="Questrial"/>
              <a:cs typeface="Questrial"/>
              <a:sym typeface="Questrial"/>
            </a:endParaRPr>
          </a:p>
        </p:txBody>
      </p:sp>
      <p:sp>
        <p:nvSpPr>
          <p:cNvPr id="1720" name="Google Shape;1720;p193"/>
          <p:cNvSpPr txBox="1"/>
          <p:nvPr>
            <p:ph idx="1" type="body"/>
          </p:nvPr>
        </p:nvSpPr>
        <p:spPr>
          <a:xfrm>
            <a:off x="609600" y="9484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721" name="Google Shape;1721;p193"/>
          <p:cNvSpPr/>
          <p:nvPr/>
        </p:nvSpPr>
        <p:spPr>
          <a:xfrm>
            <a:off x="1169250" y="5024488"/>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93"/>
          <p:cNvSpPr/>
          <p:nvPr/>
        </p:nvSpPr>
        <p:spPr>
          <a:xfrm>
            <a:off x="1169250" y="30122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24" name="Google Shape;1724;p193"/>
          <p:cNvPicPr preferRelativeResize="0"/>
          <p:nvPr/>
        </p:nvPicPr>
        <p:blipFill>
          <a:blip r:embed="rId3">
            <a:alphaModFix/>
          </a:blip>
          <a:stretch>
            <a:fillRect/>
          </a:stretch>
        </p:blipFill>
        <p:spPr>
          <a:xfrm>
            <a:off x="1977425" y="1706876"/>
            <a:ext cx="9302948" cy="631124"/>
          </a:xfrm>
          <a:prstGeom prst="rect">
            <a:avLst/>
          </a:prstGeom>
          <a:noFill/>
          <a:ln cap="flat" cmpd="sng" w="9525">
            <a:solidFill>
              <a:schemeClr val="dk2"/>
            </a:solidFill>
            <a:prstDash val="solid"/>
            <a:round/>
            <a:headEnd len="sm" w="sm" type="none"/>
            <a:tailEnd len="sm" w="sm" type="none"/>
          </a:ln>
        </p:spPr>
      </p:pic>
      <p:pic>
        <p:nvPicPr>
          <p:cNvPr id="1725" name="Google Shape;1725;p193"/>
          <p:cNvPicPr preferRelativeResize="0"/>
          <p:nvPr/>
        </p:nvPicPr>
        <p:blipFill>
          <a:blip r:embed="rId4">
            <a:alphaModFix/>
          </a:blip>
          <a:stretch>
            <a:fillRect/>
          </a:stretch>
        </p:blipFill>
        <p:spPr>
          <a:xfrm>
            <a:off x="1977425" y="4954375"/>
            <a:ext cx="9457223" cy="1548485"/>
          </a:xfrm>
          <a:prstGeom prst="rect">
            <a:avLst/>
          </a:prstGeom>
          <a:noFill/>
          <a:ln>
            <a:noFill/>
          </a:ln>
        </p:spPr>
      </p:pic>
      <p:pic>
        <p:nvPicPr>
          <p:cNvPr id="1726" name="Google Shape;1726;p193"/>
          <p:cNvPicPr preferRelativeResize="0"/>
          <p:nvPr/>
        </p:nvPicPr>
        <p:blipFill>
          <a:blip r:embed="rId5">
            <a:alphaModFix/>
          </a:blip>
          <a:stretch>
            <a:fillRect/>
          </a:stretch>
        </p:blipFill>
        <p:spPr>
          <a:xfrm>
            <a:off x="1977425" y="2337990"/>
            <a:ext cx="9302950" cy="25567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1" name="Shape 1731"/>
        <p:cNvGrpSpPr/>
        <p:nvPr/>
      </p:nvGrpSpPr>
      <p:grpSpPr>
        <a:xfrm>
          <a:off x="0" y="0"/>
          <a:ext cx="0" cy="0"/>
          <a:chOff x="0" y="0"/>
          <a:chExt cx="0" cy="0"/>
        </a:xfrm>
      </p:grpSpPr>
      <p:sp>
        <p:nvSpPr>
          <p:cNvPr id="1732" name="Google Shape;1732;p1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Education Credits</a:t>
            </a:r>
            <a:endParaRPr/>
          </a:p>
        </p:txBody>
      </p:sp>
      <p:sp>
        <p:nvSpPr>
          <p:cNvPr id="1733" name="Google Shape;1733;p19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Education credits help to offset the cost of higher education expenses paid during the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education credits available</a:t>
            </a:r>
            <a:endParaRP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Nonrefundable:</a:t>
            </a:r>
            <a:r>
              <a:rPr b="0" i="0" lang="en-US" sz="3600" u="none" cap="none" strike="noStrike">
                <a:solidFill>
                  <a:schemeClr val="dk1"/>
                </a:solidFill>
                <a:latin typeface="Questrial"/>
                <a:ea typeface="Questrial"/>
                <a:cs typeface="Questrial"/>
                <a:sym typeface="Questrial"/>
              </a:rPr>
              <a:t> Lifetime learning credit</a:t>
            </a:r>
            <a:endParaRP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Partially Refundable:</a:t>
            </a:r>
            <a:r>
              <a:rPr b="0" i="0" lang="en-US" sz="3600" u="none" cap="none" strike="noStrike">
                <a:solidFill>
                  <a:schemeClr val="dk1"/>
                </a:solidFill>
                <a:latin typeface="Questrial"/>
                <a:ea typeface="Questrial"/>
                <a:cs typeface="Questrial"/>
                <a:sym typeface="Questrial"/>
              </a:rPr>
              <a:t> American opportunity credit</a:t>
            </a:r>
            <a:endParaRPr b="1" i="1" sz="36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4" name="Google Shape;1734;p1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0" st="0"/>
                                            </p:txEl>
                                          </p:spTgt>
                                        </p:tgtEl>
                                        <p:attrNameLst>
                                          <p:attrName>style.visibility</p:attrName>
                                        </p:attrNameLst>
                                      </p:cBhvr>
                                      <p:to>
                                        <p:strVal val="visible"/>
                                      </p:to>
                                    </p:set>
                                    <p:animEffect filter="fade" transition="in">
                                      <p:cBhvr>
                                        <p:cTn dur="500"/>
                                        <p:tgtEl>
                                          <p:spTgt spid="17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1" st="1"/>
                                            </p:txEl>
                                          </p:spTgt>
                                        </p:tgtEl>
                                        <p:attrNameLst>
                                          <p:attrName>style.visibility</p:attrName>
                                        </p:attrNameLst>
                                      </p:cBhvr>
                                      <p:to>
                                        <p:strVal val="visible"/>
                                      </p:to>
                                    </p:set>
                                    <p:animEffect filter="fade" transition="in">
                                      <p:cBhvr>
                                        <p:cTn dur="500"/>
                                        <p:tgtEl>
                                          <p:spTgt spid="17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2" st="2"/>
                                            </p:txEl>
                                          </p:spTgt>
                                        </p:tgtEl>
                                        <p:attrNameLst>
                                          <p:attrName>style.visibility</p:attrName>
                                        </p:attrNameLst>
                                      </p:cBhvr>
                                      <p:to>
                                        <p:strVal val="visible"/>
                                      </p:to>
                                    </p:set>
                                    <p:animEffect filter="fade" transition="in">
                                      <p:cBhvr>
                                        <p:cTn dur="500"/>
                                        <p:tgtEl>
                                          <p:spTgt spid="17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3" st="3"/>
                                            </p:txEl>
                                          </p:spTgt>
                                        </p:tgtEl>
                                        <p:attrNameLst>
                                          <p:attrName>style.visibility</p:attrName>
                                        </p:attrNameLst>
                                      </p:cBhvr>
                                      <p:to>
                                        <p:strVal val="visible"/>
                                      </p:to>
                                    </p:set>
                                    <p:animEffect filter="fade" transition="in">
                                      <p:cBhvr>
                                        <p:cTn dur="500"/>
                                        <p:tgtEl>
                                          <p:spTgt spid="17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4" st="4"/>
                                            </p:txEl>
                                          </p:spTgt>
                                        </p:tgtEl>
                                        <p:attrNameLst>
                                          <p:attrName>style.visibility</p:attrName>
                                        </p:attrNameLst>
                                      </p:cBhvr>
                                      <p:to>
                                        <p:strVal val="visible"/>
                                      </p:to>
                                    </p:set>
                                    <p:animEffect filter="fade" transition="in">
                                      <p:cBhvr>
                                        <p:cTn dur="500"/>
                                        <p:tgtEl>
                                          <p:spTgt spid="17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xEl>
                                              <p:pRg end="5" st="5"/>
                                            </p:txEl>
                                          </p:spTgt>
                                        </p:tgtEl>
                                        <p:attrNameLst>
                                          <p:attrName>style.visibility</p:attrName>
                                        </p:attrNameLst>
                                      </p:cBhvr>
                                      <p:to>
                                        <p:strVal val="visible"/>
                                      </p:to>
                                    </p:set>
                                    <p:animEffect filter="fade" transition="in">
                                      <p:cBhvr>
                                        <p:cTn dur="500"/>
                                        <p:tgtEl>
                                          <p:spTgt spid="173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9" name="Shape 1739"/>
        <p:cNvGrpSpPr/>
        <p:nvPr/>
      </p:nvGrpSpPr>
      <p:grpSpPr>
        <a:xfrm>
          <a:off x="0" y="0"/>
          <a:ext cx="0" cy="0"/>
          <a:chOff x="0" y="0"/>
          <a:chExt cx="0" cy="0"/>
        </a:xfrm>
      </p:grpSpPr>
      <p:sp>
        <p:nvSpPr>
          <p:cNvPr id="1740" name="Google Shape;1740;p1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General Eligibility</a:t>
            </a:r>
            <a:endParaRPr/>
          </a:p>
        </p:txBody>
      </p:sp>
      <p:sp>
        <p:nvSpPr>
          <p:cNvPr id="1741" name="Google Shape;1741;p19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Filing status cannot be 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Cannot be claimed as a dependent on someone else’s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Accredited institution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CAN claim on the basis of expenses paid with student loans</a:t>
            </a:r>
            <a:endParaRPr/>
          </a:p>
        </p:txBody>
      </p:sp>
      <p:sp>
        <p:nvSpPr>
          <p:cNvPr id="1742" name="Google Shape;1742;p1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1">
                                            <p:txEl>
                                              <p:pRg end="0" st="0"/>
                                            </p:txEl>
                                          </p:spTgt>
                                        </p:tgtEl>
                                        <p:attrNameLst>
                                          <p:attrName>style.visibility</p:attrName>
                                        </p:attrNameLst>
                                      </p:cBhvr>
                                      <p:to>
                                        <p:strVal val="visible"/>
                                      </p:to>
                                    </p:set>
                                    <p:animEffect filter="fade" transition="in">
                                      <p:cBhvr>
                                        <p:cTn dur="500"/>
                                        <p:tgtEl>
                                          <p:spTgt spid="17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1">
                                            <p:txEl>
                                              <p:pRg end="1" st="1"/>
                                            </p:txEl>
                                          </p:spTgt>
                                        </p:tgtEl>
                                        <p:attrNameLst>
                                          <p:attrName>style.visibility</p:attrName>
                                        </p:attrNameLst>
                                      </p:cBhvr>
                                      <p:to>
                                        <p:strVal val="visible"/>
                                      </p:to>
                                    </p:set>
                                    <p:animEffect filter="fade" transition="in">
                                      <p:cBhvr>
                                        <p:cTn dur="500"/>
                                        <p:tgtEl>
                                          <p:spTgt spid="17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1">
                                            <p:txEl>
                                              <p:pRg end="2" st="2"/>
                                            </p:txEl>
                                          </p:spTgt>
                                        </p:tgtEl>
                                        <p:attrNameLst>
                                          <p:attrName>style.visibility</p:attrName>
                                        </p:attrNameLst>
                                      </p:cBhvr>
                                      <p:to>
                                        <p:strVal val="visible"/>
                                      </p:to>
                                    </p:set>
                                    <p:animEffect filter="fade" transition="in">
                                      <p:cBhvr>
                                        <p:cTn dur="500"/>
                                        <p:tgtEl>
                                          <p:spTgt spid="17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1">
                                            <p:txEl>
                                              <p:pRg end="3" st="3"/>
                                            </p:txEl>
                                          </p:spTgt>
                                        </p:tgtEl>
                                        <p:attrNameLst>
                                          <p:attrName>style.visibility</p:attrName>
                                        </p:attrNameLst>
                                      </p:cBhvr>
                                      <p:to>
                                        <p:strVal val="visible"/>
                                      </p:to>
                                    </p:set>
                                    <p:animEffect filter="fade" transition="in">
                                      <p:cBhvr>
                                        <p:cTn dur="500"/>
                                        <p:tgtEl>
                                          <p:spTgt spid="174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7" name="Shape 1747"/>
        <p:cNvGrpSpPr/>
        <p:nvPr/>
      </p:nvGrpSpPr>
      <p:grpSpPr>
        <a:xfrm>
          <a:off x="0" y="0"/>
          <a:ext cx="0" cy="0"/>
          <a:chOff x="0" y="0"/>
          <a:chExt cx="0" cy="0"/>
        </a:xfrm>
      </p:grpSpPr>
      <p:sp>
        <p:nvSpPr>
          <p:cNvPr id="1748" name="Google Shape;1748;p1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Dependents</a:t>
            </a:r>
            <a:endParaRPr/>
          </a:p>
        </p:txBody>
      </p:sp>
      <p:sp>
        <p:nvSpPr>
          <p:cNvPr id="1749" name="Google Shape;1749;p196"/>
          <p:cNvSpPr txBox="1"/>
          <p:nvPr>
            <p:ph idx="1" type="body"/>
          </p:nvPr>
        </p:nvSpPr>
        <p:spPr>
          <a:xfrm>
            <a:off x="609600" y="13212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When the student can be claimed as a dependent: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must claim credit if taxpayer claims the exemption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Student must claim credit if taxpayer does not claim exemption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the taxpayer claims the dependency exemption, any amount paid by the student is considered to have been paid by the taxpayer</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750" name="Google Shape;1750;p1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0" st="0"/>
                                            </p:txEl>
                                          </p:spTgt>
                                        </p:tgtEl>
                                        <p:attrNameLst>
                                          <p:attrName>style.visibility</p:attrName>
                                        </p:attrNameLst>
                                      </p:cBhvr>
                                      <p:to>
                                        <p:strVal val="visible"/>
                                      </p:to>
                                    </p:set>
                                    <p:animEffect filter="fade" transition="in">
                                      <p:cBhvr>
                                        <p:cTn dur="500"/>
                                        <p:tgtEl>
                                          <p:spTgt spid="17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1" st="1"/>
                                            </p:txEl>
                                          </p:spTgt>
                                        </p:tgtEl>
                                        <p:attrNameLst>
                                          <p:attrName>style.visibility</p:attrName>
                                        </p:attrNameLst>
                                      </p:cBhvr>
                                      <p:to>
                                        <p:strVal val="visible"/>
                                      </p:to>
                                    </p:set>
                                    <p:animEffect filter="fade" transition="in">
                                      <p:cBhvr>
                                        <p:cTn dur="500"/>
                                        <p:tgtEl>
                                          <p:spTgt spid="17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2" st="2"/>
                                            </p:txEl>
                                          </p:spTgt>
                                        </p:tgtEl>
                                        <p:attrNameLst>
                                          <p:attrName>style.visibility</p:attrName>
                                        </p:attrNameLst>
                                      </p:cBhvr>
                                      <p:to>
                                        <p:strVal val="visible"/>
                                      </p:to>
                                    </p:set>
                                    <p:animEffect filter="fade" transition="in">
                                      <p:cBhvr>
                                        <p:cTn dur="500"/>
                                        <p:tgtEl>
                                          <p:spTgt spid="17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3" st="3"/>
                                            </p:txEl>
                                          </p:spTgt>
                                        </p:tgtEl>
                                        <p:attrNameLst>
                                          <p:attrName>style.visibility</p:attrName>
                                        </p:attrNameLst>
                                      </p:cBhvr>
                                      <p:to>
                                        <p:strVal val="visible"/>
                                      </p:to>
                                    </p:set>
                                    <p:animEffect filter="fade" transition="in">
                                      <p:cBhvr>
                                        <p:cTn dur="500"/>
                                        <p:tgtEl>
                                          <p:spTgt spid="17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4" st="4"/>
                                            </p:txEl>
                                          </p:spTgt>
                                        </p:tgtEl>
                                        <p:attrNameLst>
                                          <p:attrName>style.visibility</p:attrName>
                                        </p:attrNameLst>
                                      </p:cBhvr>
                                      <p:to>
                                        <p:strVal val="visible"/>
                                      </p:to>
                                    </p:set>
                                    <p:animEffect filter="fade" transition="in">
                                      <p:cBhvr>
                                        <p:cTn dur="500"/>
                                        <p:tgtEl>
                                          <p:spTgt spid="174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xEl>
                                              <p:pRg end="5" st="5"/>
                                            </p:txEl>
                                          </p:spTgt>
                                        </p:tgtEl>
                                        <p:attrNameLst>
                                          <p:attrName>style.visibility</p:attrName>
                                        </p:attrNameLst>
                                      </p:cBhvr>
                                      <p:to>
                                        <p:strVal val="visible"/>
                                      </p:to>
                                    </p:set>
                                    <p:animEffect filter="fade" transition="in">
                                      <p:cBhvr>
                                        <p:cTn dur="500"/>
                                        <p:tgtEl>
                                          <p:spTgt spid="174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5" name="Shape 1755"/>
        <p:cNvGrpSpPr/>
        <p:nvPr/>
      </p:nvGrpSpPr>
      <p:grpSpPr>
        <a:xfrm>
          <a:off x="0" y="0"/>
          <a:ext cx="0" cy="0"/>
          <a:chOff x="0" y="0"/>
          <a:chExt cx="0" cy="0"/>
        </a:xfrm>
      </p:grpSpPr>
      <p:graphicFrame>
        <p:nvGraphicFramePr>
          <p:cNvPr id="1756" name="Google Shape;1756;p197"/>
          <p:cNvGraphicFramePr/>
          <p:nvPr/>
        </p:nvGraphicFramePr>
        <p:xfrm>
          <a:off x="576469" y="338204"/>
          <a:ext cx="3000000" cy="3000000"/>
        </p:xfrm>
        <a:graphic>
          <a:graphicData uri="http://schemas.openxmlformats.org/drawingml/2006/table">
            <a:tbl>
              <a:tblPr>
                <a:noFill/>
                <a:tableStyleId>{EBCA0FE7-D9A3-4EDB-9319-B23F92E8E8B2}</a:tableStyleId>
              </a:tblPr>
              <a:tblGrid>
                <a:gridCol w="5532775"/>
                <a:gridCol w="5506275"/>
              </a:tblGrid>
              <a:tr h="1002075">
                <a:tc>
                  <a:txBody>
                    <a:bodyPr>
                      <a:noAutofit/>
                    </a:bodyPr>
                    <a:lstStyle/>
                    <a:p>
                      <a:pPr indent="0" lvl="0" marL="0" marR="0" rtl="0" algn="ctr">
                        <a:lnSpc>
                          <a:spcPct val="100000"/>
                        </a:lnSpc>
                        <a:spcBef>
                          <a:spcPts val="0"/>
                        </a:spcBef>
                        <a:spcAft>
                          <a:spcPts val="0"/>
                        </a:spcAft>
                        <a:buClr>
                          <a:schemeClr val="dk1"/>
                        </a:buClr>
                        <a:buFont typeface="Questrial"/>
                        <a:buNone/>
                      </a:pPr>
                      <a:r>
                        <a:rPr b="1" lang="en-US" sz="3600" u="none" cap="none" strike="noStrike"/>
                        <a:t>American Opportunity (Hope) Credit</a:t>
                      </a:r>
                      <a:endParaRPr b="1" i="0" sz="3600" u="none" cap="none" strike="noStrike">
                        <a:solidFill>
                          <a:schemeClr val="dk1"/>
                        </a:solidFill>
                        <a:latin typeface="Questrial"/>
                        <a:ea typeface="Questrial"/>
                        <a:cs typeface="Questrial"/>
                        <a:sym typeface="Questrial"/>
                      </a:endParaRPr>
                    </a:p>
                  </a:txBody>
                  <a:tcPr marT="1029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Font typeface="Questrial"/>
                        <a:buNone/>
                      </a:pPr>
                      <a:r>
                        <a:rPr b="1" lang="en-US" sz="3600" u="none" cap="none" strike="noStrike"/>
                        <a:t>Lifetime Learning Credit</a:t>
                      </a:r>
                      <a:endParaRPr b="1" i="0" sz="3600" u="none" cap="none" strike="noStrike">
                        <a:solidFill>
                          <a:schemeClr val="dk1"/>
                        </a:solidFill>
                        <a:latin typeface="Questrial"/>
                        <a:ea typeface="Questrial"/>
                        <a:cs typeface="Questrial"/>
                        <a:sym typeface="Questrial"/>
                      </a:endParaRPr>
                    </a:p>
                  </a:txBody>
                  <a:tcPr marT="1029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tcPr>
                </a:tc>
              </a:tr>
              <a:tr h="5215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Up to $2,500 per eligible student ($1,000 is refundable)</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Up to $2,000 credit per return</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r h="5620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Available for the 1</a:t>
                      </a:r>
                      <a:r>
                        <a:rPr b="1" baseline="30000" lang="en-US" sz="2000" u="none" cap="none" strike="noStrike">
                          <a:solidFill>
                            <a:schemeClr val="accent3"/>
                          </a:solidFill>
                        </a:rPr>
                        <a:t>st</a:t>
                      </a:r>
                      <a:r>
                        <a:rPr b="1" lang="en-US" sz="2000" u="none" cap="none" strike="noStrike">
                          <a:solidFill>
                            <a:schemeClr val="accent3"/>
                          </a:solidFill>
                        </a:rPr>
                        <a:t> 4 years of college</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Available for all years</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r h="8786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Student must be pursuing a degree or recognized education credential</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Student does not need to be pursuing a degree or credential</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r h="8786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Student must be enrolled at least half time</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Available for one or more courses</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r h="8786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No felony drug conviction on student’s record</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Felony drug conviction does not apply</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r h="878650">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Expenses include tuition, fees, and course materials</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c>
                  <a:txBody>
                    <a:bodyPr>
                      <a:noAutofit/>
                    </a:bodyPr>
                    <a:lstStyle/>
                    <a:p>
                      <a:pPr indent="0" lvl="0" marL="0" marR="0" rtl="0" algn="ctr">
                        <a:lnSpc>
                          <a:spcPct val="100000"/>
                        </a:lnSpc>
                        <a:spcBef>
                          <a:spcPts val="0"/>
                        </a:spcBef>
                        <a:spcAft>
                          <a:spcPts val="0"/>
                        </a:spcAft>
                        <a:buClr>
                          <a:schemeClr val="accent3"/>
                        </a:buClr>
                        <a:buFont typeface="Questrial"/>
                        <a:buNone/>
                      </a:pPr>
                      <a:r>
                        <a:rPr b="1" lang="en-US" sz="2000" u="none" cap="none" strike="noStrike">
                          <a:solidFill>
                            <a:schemeClr val="accent3"/>
                          </a:solidFill>
                        </a:rPr>
                        <a:t>Expenses include only tuition and fees</a:t>
                      </a:r>
                      <a:endParaRPr b="1" i="0" sz="2000" u="none" cap="none" strike="noStrike">
                        <a:solidFill>
                          <a:schemeClr val="accent3"/>
                        </a:solidFill>
                        <a:latin typeface="Questrial"/>
                        <a:ea typeface="Questrial"/>
                        <a:cs typeface="Questrial"/>
                        <a:sym typeface="Questrial"/>
                      </a:endParaRPr>
                    </a:p>
                  </a:txBody>
                  <a:tcPr marT="79550" marB="46800" marR="90000" marL="90000" anchor="ctr">
                    <a:lnL cap="flat" cmpd="sng" w="12700">
                      <a:solidFill>
                        <a:schemeClr val="accent3"/>
                      </a:solidFill>
                      <a:prstDash val="solid"/>
                      <a:round/>
                      <a:headEnd len="sm" w="sm" type="none"/>
                      <a:tailEnd len="sm" w="sm" type="none"/>
                    </a:lnL>
                    <a:lnR cap="flat" cmpd="sng" w="12700">
                      <a:solidFill>
                        <a:schemeClr val="accent3"/>
                      </a:solidFill>
                      <a:prstDash val="solid"/>
                      <a:round/>
                      <a:headEnd len="sm" w="sm" type="none"/>
                      <a:tailEnd len="sm" w="sm" type="none"/>
                    </a:lnR>
                    <a:lnT cap="flat" cmpd="sng" w="12700">
                      <a:solidFill>
                        <a:schemeClr val="accent3"/>
                      </a:solidFill>
                      <a:prstDash val="solid"/>
                      <a:round/>
                      <a:headEnd len="sm" w="sm" type="none"/>
                      <a:tailEnd len="sm" w="sm" type="none"/>
                    </a:lnT>
                    <a:lnB cap="flat" cmpd="sng" w="12700">
                      <a:solidFill>
                        <a:schemeClr val="accent3"/>
                      </a:solidFill>
                      <a:prstDash val="solid"/>
                      <a:round/>
                      <a:headEnd len="sm" w="sm" type="none"/>
                      <a:tailEnd len="sm" w="sm" type="none"/>
                    </a:lnB>
                    <a:solidFill>
                      <a:srgbClr val="D3E6E9"/>
                    </a:solidFill>
                  </a:tcPr>
                </a:tc>
              </a:tr>
            </a:tbl>
          </a:graphicData>
        </a:graphic>
      </p:graphicFrame>
      <p:sp>
        <p:nvSpPr>
          <p:cNvPr id="1757" name="Google Shape;1757;p197"/>
          <p:cNvSpPr txBox="1"/>
          <p:nvPr/>
        </p:nvSpPr>
        <p:spPr>
          <a:xfrm>
            <a:off x="603250" y="6318068"/>
            <a:ext cx="11001375"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rgbClr val="800000"/>
                </a:solidFill>
                <a:latin typeface="Questrial"/>
                <a:ea typeface="Questrial"/>
                <a:cs typeface="Questrial"/>
                <a:sym typeface="Questrial"/>
              </a:rPr>
              <a:t>Cannot claim if MFS</a:t>
            </a:r>
            <a:endParaRPr/>
          </a:p>
        </p:txBody>
      </p:sp>
      <p:sp>
        <p:nvSpPr>
          <p:cNvPr id="1758" name="Google Shape;1758;p1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6"/>
                                        </p:tgtEl>
                                        <p:attrNameLst>
                                          <p:attrName>style.visibility</p:attrName>
                                        </p:attrNameLst>
                                      </p:cBhvr>
                                      <p:to>
                                        <p:strVal val="visible"/>
                                      </p:to>
                                    </p:set>
                                    <p:animEffect filter="fade" transition="in">
                                      <p:cBhvr>
                                        <p:cTn dur="500"/>
                                        <p:tgtEl>
                                          <p:spTgt spid="1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 Income</a:t>
            </a:r>
            <a:endParaRPr/>
          </a:p>
        </p:txBody>
      </p:sp>
      <p:sp>
        <p:nvSpPr>
          <p:cNvPr id="233" name="Google Shape;233;p27"/>
          <p:cNvSpPr txBox="1"/>
          <p:nvPr>
            <p:ph idx="1" type="body"/>
          </p:nvPr>
        </p:nvSpPr>
        <p:spPr>
          <a:xfrm>
            <a:off x="609600" y="1206428"/>
            <a:ext cx="10972800" cy="4756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payment to or for a spouse or former spouse under a separation or divorce instrument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Person </a:t>
            </a:r>
            <a:r>
              <a:rPr b="1" i="0" lang="en-US" sz="4000" u="none" cap="none" strike="noStrike">
                <a:solidFill>
                  <a:schemeClr val="dk1"/>
                </a:solidFill>
                <a:latin typeface="Questrial"/>
                <a:ea typeface="Questrial"/>
                <a:cs typeface="Questrial"/>
                <a:sym typeface="Questrial"/>
              </a:rPr>
              <a:t>RECEIVING</a:t>
            </a:r>
            <a:r>
              <a:rPr b="0" i="0" lang="en-US" sz="4000" u="none" cap="none" strike="noStrike">
                <a:solidFill>
                  <a:schemeClr val="dk1"/>
                </a:solidFill>
                <a:latin typeface="Questrial"/>
                <a:ea typeface="Questrial"/>
                <a:cs typeface="Questrial"/>
                <a:sym typeface="Questrial"/>
              </a:rPr>
              <a:t> the alimony must report it as income if agreement was before</a:t>
            </a:r>
            <a:r>
              <a:rPr b="0" i="0" lang="en-US" sz="4000" u="none" cap="none" strike="noStrike">
                <a:solidFill>
                  <a:srgbClr val="FF0000"/>
                </a:solidFill>
                <a:latin typeface="Questrial"/>
                <a:ea typeface="Questrial"/>
                <a:cs typeface="Questrial"/>
                <a:sym typeface="Questrial"/>
              </a:rPr>
              <a:t> Dec</a:t>
            </a:r>
            <a:r>
              <a:rPr lang="en-US">
                <a:solidFill>
                  <a:srgbClr val="FF0000"/>
                </a:solidFill>
              </a:rPr>
              <a:t> 31, 2018</a:t>
            </a:r>
            <a:endParaRPr>
              <a:solidFill>
                <a:srgbClr val="FF0000"/>
              </a:solidFill>
            </a:endParaRPr>
          </a:p>
          <a:p>
            <a:pPr indent="-285750" lvl="1" marL="74295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Note: person </a:t>
            </a:r>
            <a:r>
              <a:rPr b="1" i="0" lang="en-US" sz="3600" u="none" cap="none" strike="noStrike">
                <a:solidFill>
                  <a:schemeClr val="dk1"/>
                </a:solidFill>
                <a:latin typeface="Questrial"/>
                <a:ea typeface="Questrial"/>
                <a:cs typeface="Questrial"/>
                <a:sym typeface="Questrial"/>
              </a:rPr>
              <a:t>PAYING</a:t>
            </a:r>
            <a:r>
              <a:rPr b="0" i="0" lang="en-US" sz="3600" u="none" cap="none" strike="noStrike">
                <a:solidFill>
                  <a:schemeClr val="dk1"/>
                </a:solidFill>
                <a:latin typeface="Questrial"/>
                <a:ea typeface="Questrial"/>
                <a:cs typeface="Questrial"/>
                <a:sym typeface="Questrial"/>
              </a:rPr>
              <a:t> the alimony can take amount as an adjustment – we will cover later on in this training</a:t>
            </a:r>
            <a:endParaRPr/>
          </a:p>
        </p:txBody>
      </p:sp>
      <p:sp>
        <p:nvSpPr>
          <p:cNvPr id="234" name="Google Shape;234;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500"/>
                                        <p:tgtEl>
                                          <p:spTgt spid="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500"/>
                                        <p:tgtEl>
                                          <p:spTgt spid="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2" st="2"/>
                                            </p:txEl>
                                          </p:spTgt>
                                        </p:tgtEl>
                                        <p:attrNameLst>
                                          <p:attrName>style.visibility</p:attrName>
                                        </p:attrNameLst>
                                      </p:cBhvr>
                                      <p:to>
                                        <p:strVal val="visible"/>
                                      </p:to>
                                    </p:set>
                                    <p:animEffect filter="fade" transition="in">
                                      <p:cBhvr>
                                        <p:cTn dur="500"/>
                                        <p:tgtEl>
                                          <p:spTgt spid="2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3" name="Shape 1763"/>
        <p:cNvGrpSpPr/>
        <p:nvPr/>
      </p:nvGrpSpPr>
      <p:grpSpPr>
        <a:xfrm>
          <a:off x="0" y="0"/>
          <a:ext cx="0" cy="0"/>
          <a:chOff x="0" y="0"/>
          <a:chExt cx="0" cy="0"/>
        </a:xfrm>
      </p:grpSpPr>
      <p:pic>
        <p:nvPicPr>
          <p:cNvPr descr="Form 1098-T.png" id="1764" name="Google Shape;1764;p198"/>
          <p:cNvPicPr preferRelativeResize="0"/>
          <p:nvPr/>
        </p:nvPicPr>
        <p:blipFill rotWithShape="1">
          <a:blip r:embed="rId3">
            <a:alphaModFix/>
          </a:blip>
          <a:srcRect b="0" l="0" r="0" t="0"/>
          <a:stretch/>
        </p:blipFill>
        <p:spPr>
          <a:xfrm>
            <a:off x="1144108" y="1417638"/>
            <a:ext cx="9903783" cy="4287837"/>
          </a:xfrm>
          <a:prstGeom prst="rect">
            <a:avLst/>
          </a:prstGeom>
          <a:noFill/>
          <a:ln>
            <a:noFill/>
          </a:ln>
          <a:effectLst>
            <a:outerShdw blurRad="190500" rotWithShape="0" algn="tl">
              <a:srgbClr val="000000">
                <a:alpha val="69803"/>
              </a:srgbClr>
            </a:outerShdw>
          </a:effectLst>
        </p:spPr>
      </p:pic>
      <p:sp>
        <p:nvSpPr>
          <p:cNvPr id="1765" name="Google Shape;1765;p1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Tuition Statement</a:t>
            </a:r>
            <a:endParaRPr/>
          </a:p>
        </p:txBody>
      </p:sp>
      <p:pic>
        <p:nvPicPr>
          <p:cNvPr id="1766" name="Google Shape;1766;p198"/>
          <p:cNvPicPr preferRelativeResize="0"/>
          <p:nvPr/>
        </p:nvPicPr>
        <p:blipFill rotWithShape="1">
          <a:blip r:embed="rId4">
            <a:alphaModFix/>
          </a:blip>
          <a:srcRect b="0" l="0" r="0" t="0"/>
          <a:stretch/>
        </p:blipFill>
        <p:spPr>
          <a:xfrm>
            <a:off x="5741508" y="1701474"/>
            <a:ext cx="1816100" cy="6223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767" name="Google Shape;1767;p198"/>
          <p:cNvPicPr preferRelativeResize="0"/>
          <p:nvPr/>
        </p:nvPicPr>
        <p:blipFill rotWithShape="1">
          <a:blip r:embed="rId5">
            <a:alphaModFix/>
          </a:blip>
          <a:srcRect b="0" l="0" r="0" t="0"/>
          <a:stretch/>
        </p:blipFill>
        <p:spPr>
          <a:xfrm>
            <a:off x="7557608" y="3488531"/>
            <a:ext cx="1841500" cy="635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768" name="Google Shape;1768;p198"/>
          <p:cNvPicPr preferRelativeResize="0"/>
          <p:nvPr/>
        </p:nvPicPr>
        <p:blipFill rotWithShape="1">
          <a:blip r:embed="rId6">
            <a:alphaModFix/>
          </a:blip>
          <a:srcRect b="0" l="0" r="0" t="0"/>
          <a:stretch/>
        </p:blipFill>
        <p:spPr>
          <a:xfrm>
            <a:off x="4025442" y="5000353"/>
            <a:ext cx="1716066" cy="40636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769" name="Google Shape;1769;p198"/>
          <p:cNvPicPr preferRelativeResize="0"/>
          <p:nvPr/>
        </p:nvPicPr>
        <p:blipFill rotWithShape="1">
          <a:blip r:embed="rId7">
            <a:alphaModFix/>
          </a:blip>
          <a:srcRect b="0" l="0" r="0" t="0"/>
          <a:stretch/>
        </p:blipFill>
        <p:spPr>
          <a:xfrm>
            <a:off x="7557608" y="4123531"/>
            <a:ext cx="1841500" cy="86429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770" name="Google Shape;1770;p198"/>
          <p:cNvPicPr preferRelativeResize="0"/>
          <p:nvPr/>
        </p:nvPicPr>
        <p:blipFill rotWithShape="1">
          <a:blip r:embed="rId8">
            <a:alphaModFix/>
          </a:blip>
          <a:srcRect b="0" l="0" r="0" t="0"/>
          <a:stretch/>
        </p:blipFill>
        <p:spPr>
          <a:xfrm>
            <a:off x="5736920" y="2372466"/>
            <a:ext cx="1812271" cy="635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771" name="Google Shape;1771;p198"/>
          <p:cNvPicPr preferRelativeResize="0"/>
          <p:nvPr/>
        </p:nvPicPr>
        <p:blipFill>
          <a:blip r:embed="rId9">
            <a:alphaModFix/>
          </a:blip>
          <a:stretch>
            <a:fillRect/>
          </a:stretch>
        </p:blipFill>
        <p:spPr>
          <a:xfrm>
            <a:off x="7703525" y="2105650"/>
            <a:ext cx="1088375" cy="388575"/>
          </a:xfrm>
          <a:prstGeom prst="rect">
            <a:avLst/>
          </a:prstGeom>
          <a:noFill/>
          <a:ln>
            <a:noFill/>
          </a:ln>
        </p:spPr>
      </p:pic>
      <p:sp>
        <p:nvSpPr>
          <p:cNvPr id="1772" name="Google Shape;1772;p1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6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7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7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7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6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7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6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7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7" name="Shape 1777"/>
        <p:cNvGrpSpPr/>
        <p:nvPr/>
      </p:nvGrpSpPr>
      <p:grpSpPr>
        <a:xfrm>
          <a:off x="0" y="0"/>
          <a:ext cx="0" cy="0"/>
          <a:chOff x="0" y="0"/>
          <a:chExt cx="0" cy="0"/>
        </a:xfrm>
      </p:grpSpPr>
      <p:sp>
        <p:nvSpPr>
          <p:cNvPr id="1778" name="Google Shape;1778;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Payments Received For Qualified Tuition and Related Expenses</a:t>
            </a:r>
            <a:endParaRPr/>
          </a:p>
        </p:txBody>
      </p:sp>
      <p:sp>
        <p:nvSpPr>
          <p:cNvPr id="1779" name="Google Shape;1779;p199"/>
          <p:cNvSpPr txBox="1"/>
          <p:nvPr>
            <p:ph idx="1" type="body"/>
          </p:nvPr>
        </p:nvSpPr>
        <p:spPr>
          <a:xfrm>
            <a:off x="609600" y="17301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1</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payments RECEIVED by the institution in the tax year from any source for qualified tuition and related expenses </a:t>
            </a:r>
            <a:endParaRPr/>
          </a:p>
        </p:txBody>
      </p:sp>
      <p:sp>
        <p:nvSpPr>
          <p:cNvPr id="1780" name="Google Shape;1780;p1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9">
                                            <p:txEl>
                                              <p:pRg end="0" st="0"/>
                                            </p:txEl>
                                          </p:spTgt>
                                        </p:tgtEl>
                                        <p:attrNameLst>
                                          <p:attrName>style.visibility</p:attrName>
                                        </p:attrNameLst>
                                      </p:cBhvr>
                                      <p:to>
                                        <p:strVal val="visible"/>
                                      </p:to>
                                    </p:set>
                                    <p:animEffect filter="fade" transition="in">
                                      <p:cBhvr>
                                        <p:cTn dur="500"/>
                                        <p:tgtEl>
                                          <p:spTgt spid="17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9">
                                            <p:txEl>
                                              <p:pRg end="1" st="1"/>
                                            </p:txEl>
                                          </p:spTgt>
                                        </p:tgtEl>
                                        <p:attrNameLst>
                                          <p:attrName>style.visibility</p:attrName>
                                        </p:attrNameLst>
                                      </p:cBhvr>
                                      <p:to>
                                        <p:strVal val="visible"/>
                                      </p:to>
                                    </p:set>
                                    <p:animEffect filter="fade" transition="in">
                                      <p:cBhvr>
                                        <p:cTn dur="500"/>
                                        <p:tgtEl>
                                          <p:spTgt spid="17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5" name="Shape 1785"/>
        <p:cNvGrpSpPr/>
        <p:nvPr/>
      </p:nvGrpSpPr>
      <p:grpSpPr>
        <a:xfrm>
          <a:off x="0" y="0"/>
          <a:ext cx="0" cy="0"/>
          <a:chOff x="0" y="0"/>
          <a:chExt cx="0" cy="0"/>
        </a:xfrm>
      </p:grpSpPr>
      <p:sp>
        <p:nvSpPr>
          <p:cNvPr id="1786" name="Google Shape;1786;p2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Amounts Billed for Qualified Tuition and Related Expenses</a:t>
            </a:r>
            <a:endParaRPr/>
          </a:p>
        </p:txBody>
      </p:sp>
      <p:sp>
        <p:nvSpPr>
          <p:cNvPr id="1787" name="Google Shape;1787;p200"/>
          <p:cNvSpPr txBox="1"/>
          <p:nvPr>
            <p:ph idx="1" type="body"/>
          </p:nvPr>
        </p:nvSpPr>
        <p:spPr>
          <a:xfrm>
            <a:off x="330700" y="1664800"/>
            <a:ext cx="11547900" cy="3485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payments BILLED in the tax year for qualified tuition and related expenses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institutions will only list an amount in box 2 (and will not list the amount RECEIVED in box 1)</a:t>
            </a:r>
            <a:endParaRPr/>
          </a:p>
        </p:txBody>
      </p:sp>
      <p:sp>
        <p:nvSpPr>
          <p:cNvPr id="1788" name="Google Shape;1788;p200"/>
          <p:cNvSpPr txBox="1"/>
          <p:nvPr/>
        </p:nvSpPr>
        <p:spPr>
          <a:xfrm>
            <a:off x="609600" y="5397073"/>
            <a:ext cx="10972800" cy="13851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If there is ONLY an amount listed in box 2, you must ask the taxpayer how much they actually paid during the tax year before using the amount for the credit (or adjustment)</a:t>
            </a:r>
            <a:endParaRPr/>
          </a:p>
        </p:txBody>
      </p:sp>
      <p:sp>
        <p:nvSpPr>
          <p:cNvPr id="1789" name="Google Shape;1789;p2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xEl>
                                              <p:pRg end="0" st="0"/>
                                            </p:txEl>
                                          </p:spTgt>
                                        </p:tgtEl>
                                        <p:attrNameLst>
                                          <p:attrName>style.visibility</p:attrName>
                                        </p:attrNameLst>
                                      </p:cBhvr>
                                      <p:to>
                                        <p:strVal val="visible"/>
                                      </p:to>
                                    </p:set>
                                    <p:animEffect filter="fade" transition="in">
                                      <p:cBhvr>
                                        <p:cTn dur="500"/>
                                        <p:tgtEl>
                                          <p:spTgt spid="17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xEl>
                                              <p:pRg end="1" st="1"/>
                                            </p:txEl>
                                          </p:spTgt>
                                        </p:tgtEl>
                                        <p:attrNameLst>
                                          <p:attrName>style.visibility</p:attrName>
                                        </p:attrNameLst>
                                      </p:cBhvr>
                                      <p:to>
                                        <p:strVal val="visible"/>
                                      </p:to>
                                    </p:set>
                                    <p:animEffect filter="fade" transition="in">
                                      <p:cBhvr>
                                        <p:cTn dur="500"/>
                                        <p:tgtEl>
                                          <p:spTgt spid="17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xEl>
                                              <p:pRg end="2" st="2"/>
                                            </p:txEl>
                                          </p:spTgt>
                                        </p:tgtEl>
                                        <p:attrNameLst>
                                          <p:attrName>style.visibility</p:attrName>
                                        </p:attrNameLst>
                                      </p:cBhvr>
                                      <p:to>
                                        <p:strVal val="visible"/>
                                      </p:to>
                                    </p:set>
                                    <p:animEffect filter="fade" transition="in">
                                      <p:cBhvr>
                                        <p:cTn dur="500"/>
                                        <p:tgtEl>
                                          <p:spTgt spid="17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8"/>
                                        </p:tgtEl>
                                        <p:attrNameLst>
                                          <p:attrName>style.visibility</p:attrName>
                                        </p:attrNameLst>
                                      </p:cBhvr>
                                      <p:to>
                                        <p:strVal val="visible"/>
                                      </p:to>
                                    </p:set>
                                    <p:animEffect filter="fade" transition="in">
                                      <p:cBhvr>
                                        <p:cTn dur="500"/>
                                        <p:tgtEl>
                                          <p:spTgt spid="1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4" name="Shape 1794"/>
        <p:cNvGrpSpPr/>
        <p:nvPr/>
      </p:nvGrpSpPr>
      <p:grpSpPr>
        <a:xfrm>
          <a:off x="0" y="0"/>
          <a:ext cx="0" cy="0"/>
          <a:chOff x="0" y="0"/>
          <a:chExt cx="0" cy="0"/>
        </a:xfrm>
      </p:grpSpPr>
      <p:sp>
        <p:nvSpPr>
          <p:cNvPr id="1795" name="Google Shape;1795;p2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Scholarships or Grants</a:t>
            </a:r>
            <a:endParaRPr/>
          </a:p>
        </p:txBody>
      </p:sp>
      <p:sp>
        <p:nvSpPr>
          <p:cNvPr id="1796" name="Google Shape;1796;p20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5</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of all scholarships or grants administered and processed by the institution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amount of scholarships or grants must be subtracted from the total amount of expenses paid when figuring the credit (or adjustment)</a:t>
            </a:r>
            <a:endParaRPr/>
          </a:p>
        </p:txBody>
      </p:sp>
      <p:sp>
        <p:nvSpPr>
          <p:cNvPr id="1797" name="Google Shape;1797;p2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xEl>
                                              <p:pRg end="0" st="0"/>
                                            </p:txEl>
                                          </p:spTgt>
                                        </p:tgtEl>
                                        <p:attrNameLst>
                                          <p:attrName>style.visibility</p:attrName>
                                        </p:attrNameLst>
                                      </p:cBhvr>
                                      <p:to>
                                        <p:strVal val="visible"/>
                                      </p:to>
                                    </p:set>
                                    <p:animEffect filter="fade" transition="in">
                                      <p:cBhvr>
                                        <p:cTn dur="500"/>
                                        <p:tgtEl>
                                          <p:spTgt spid="17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xEl>
                                              <p:pRg end="1" st="1"/>
                                            </p:txEl>
                                          </p:spTgt>
                                        </p:tgtEl>
                                        <p:attrNameLst>
                                          <p:attrName>style.visibility</p:attrName>
                                        </p:attrNameLst>
                                      </p:cBhvr>
                                      <p:to>
                                        <p:strVal val="visible"/>
                                      </p:to>
                                    </p:set>
                                    <p:animEffect filter="fade" transition="in">
                                      <p:cBhvr>
                                        <p:cTn dur="500"/>
                                        <p:tgtEl>
                                          <p:spTgt spid="17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xEl>
                                              <p:pRg end="2" st="2"/>
                                            </p:txEl>
                                          </p:spTgt>
                                        </p:tgtEl>
                                        <p:attrNameLst>
                                          <p:attrName>style.visibility</p:attrName>
                                        </p:attrNameLst>
                                      </p:cBhvr>
                                      <p:to>
                                        <p:strVal val="visible"/>
                                      </p:to>
                                    </p:set>
                                    <p:animEffect filter="fade" transition="in">
                                      <p:cBhvr>
                                        <p:cTn dur="500"/>
                                        <p:tgtEl>
                                          <p:spTgt spid="17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2" name="Shape 1802"/>
        <p:cNvGrpSpPr/>
        <p:nvPr/>
      </p:nvGrpSpPr>
      <p:grpSpPr>
        <a:xfrm>
          <a:off x="0" y="0"/>
          <a:ext cx="0" cy="0"/>
          <a:chOff x="0" y="0"/>
          <a:chExt cx="0" cy="0"/>
        </a:xfrm>
      </p:grpSpPr>
      <p:sp>
        <p:nvSpPr>
          <p:cNvPr id="1803" name="Google Shape;1803;p202"/>
          <p:cNvSpPr txBox="1"/>
          <p:nvPr>
            <p:ph type="title"/>
          </p:nvPr>
        </p:nvSpPr>
        <p:spPr>
          <a:xfrm>
            <a:off x="609600" y="619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Amounts for an Academic Period Beginning Jan – March 20XX</a:t>
            </a:r>
            <a:endParaRPr/>
          </a:p>
        </p:txBody>
      </p:sp>
      <p:sp>
        <p:nvSpPr>
          <p:cNvPr id="1804" name="Google Shape;1804;p202"/>
          <p:cNvSpPr txBox="1"/>
          <p:nvPr>
            <p:ph idx="1" type="body"/>
          </p:nvPr>
        </p:nvSpPr>
        <p:spPr>
          <a:xfrm>
            <a:off x="609600" y="22311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box will be checked if the amount in box 1 or 2 (amounts RECEIVED and BILLED by the institution) includes amounts paid for an academic period beginning in January AFTER the tax year</a:t>
            </a:r>
            <a:endParaRPr/>
          </a:p>
        </p:txBody>
      </p:sp>
      <p:sp>
        <p:nvSpPr>
          <p:cNvPr id="1805" name="Google Shape;1805;p2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4">
                                            <p:txEl>
                                              <p:pRg end="0" st="0"/>
                                            </p:txEl>
                                          </p:spTgt>
                                        </p:tgtEl>
                                        <p:attrNameLst>
                                          <p:attrName>style.visibility</p:attrName>
                                        </p:attrNameLst>
                                      </p:cBhvr>
                                      <p:to>
                                        <p:strVal val="visible"/>
                                      </p:to>
                                    </p:set>
                                    <p:animEffect filter="fade" transition="in">
                                      <p:cBhvr>
                                        <p:cTn dur="500"/>
                                        <p:tgtEl>
                                          <p:spTgt spid="18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4">
                                            <p:txEl>
                                              <p:pRg end="1" st="1"/>
                                            </p:txEl>
                                          </p:spTgt>
                                        </p:tgtEl>
                                        <p:attrNameLst>
                                          <p:attrName>style.visibility</p:attrName>
                                        </p:attrNameLst>
                                      </p:cBhvr>
                                      <p:to>
                                        <p:strVal val="visible"/>
                                      </p:to>
                                    </p:set>
                                    <p:animEffect filter="fade" transition="in">
                                      <p:cBhvr>
                                        <p:cTn dur="500"/>
                                        <p:tgtEl>
                                          <p:spTgt spid="180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0" name="Shape 1810"/>
        <p:cNvGrpSpPr/>
        <p:nvPr/>
      </p:nvGrpSpPr>
      <p:grpSpPr>
        <a:xfrm>
          <a:off x="0" y="0"/>
          <a:ext cx="0" cy="0"/>
          <a:chOff x="0" y="0"/>
          <a:chExt cx="0" cy="0"/>
        </a:xfrm>
      </p:grpSpPr>
      <p:sp>
        <p:nvSpPr>
          <p:cNvPr id="1811" name="Google Shape;1811;p203"/>
          <p:cNvSpPr txBox="1"/>
          <p:nvPr>
            <p:ph type="title"/>
          </p:nvPr>
        </p:nvSpPr>
        <p:spPr>
          <a:xfrm>
            <a:off x="609600" y="487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Amounts for an Academic Period Beginning Jan – March 20XX</a:t>
            </a:r>
            <a:endParaRPr/>
          </a:p>
        </p:txBody>
      </p:sp>
      <p:sp>
        <p:nvSpPr>
          <p:cNvPr id="1812" name="Google Shape;1812;p203"/>
          <p:cNvSpPr txBox="1"/>
          <p:nvPr>
            <p:ph idx="1" type="body"/>
          </p:nvPr>
        </p:nvSpPr>
        <p:spPr>
          <a:xfrm>
            <a:off x="609600" y="19775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Example: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taxpayer is filing a 201</a:t>
            </a:r>
            <a:r>
              <a:rPr lang="en-US"/>
              <a:t>8</a:t>
            </a:r>
            <a:r>
              <a:rPr b="0" i="0" lang="en-US" sz="3600" u="none" cap="none" strike="noStrike">
                <a:solidFill>
                  <a:schemeClr val="dk1"/>
                </a:solidFill>
                <a:latin typeface="Questrial"/>
                <a:ea typeface="Questrial"/>
                <a:cs typeface="Questrial"/>
                <a:sym typeface="Questrial"/>
              </a:rPr>
              <a:t> tax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Box 7 is checked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Box 1 or 2 amounts thus include amounts that were received or billed by the institution for the spring academic period beginning in January – March of 201</a:t>
            </a:r>
            <a:r>
              <a:rPr lang="en-US"/>
              <a:t>9</a:t>
            </a:r>
            <a:endParaRPr/>
          </a:p>
        </p:txBody>
      </p:sp>
      <p:sp>
        <p:nvSpPr>
          <p:cNvPr id="1813" name="Google Shape;1813;p2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0" st="0"/>
                                            </p:txEl>
                                          </p:spTgt>
                                        </p:tgtEl>
                                        <p:attrNameLst>
                                          <p:attrName>style.visibility</p:attrName>
                                        </p:attrNameLst>
                                      </p:cBhvr>
                                      <p:to>
                                        <p:strVal val="visible"/>
                                      </p:to>
                                    </p:set>
                                    <p:animEffect filter="fade" transition="in">
                                      <p:cBhvr>
                                        <p:cTn dur="500"/>
                                        <p:tgtEl>
                                          <p:spTgt spid="18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1" st="1"/>
                                            </p:txEl>
                                          </p:spTgt>
                                        </p:tgtEl>
                                        <p:attrNameLst>
                                          <p:attrName>style.visibility</p:attrName>
                                        </p:attrNameLst>
                                      </p:cBhvr>
                                      <p:to>
                                        <p:strVal val="visible"/>
                                      </p:to>
                                    </p:set>
                                    <p:animEffect filter="fade" transition="in">
                                      <p:cBhvr>
                                        <p:cTn dur="500"/>
                                        <p:tgtEl>
                                          <p:spTgt spid="18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2" st="2"/>
                                            </p:txEl>
                                          </p:spTgt>
                                        </p:tgtEl>
                                        <p:attrNameLst>
                                          <p:attrName>style.visibility</p:attrName>
                                        </p:attrNameLst>
                                      </p:cBhvr>
                                      <p:to>
                                        <p:strVal val="visible"/>
                                      </p:to>
                                    </p:set>
                                    <p:animEffect filter="fade" transition="in">
                                      <p:cBhvr>
                                        <p:cTn dur="500"/>
                                        <p:tgtEl>
                                          <p:spTgt spid="18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3" st="3"/>
                                            </p:txEl>
                                          </p:spTgt>
                                        </p:tgtEl>
                                        <p:attrNameLst>
                                          <p:attrName>style.visibility</p:attrName>
                                        </p:attrNameLst>
                                      </p:cBhvr>
                                      <p:to>
                                        <p:strVal val="visible"/>
                                      </p:to>
                                    </p:set>
                                    <p:animEffect filter="fade" transition="in">
                                      <p:cBhvr>
                                        <p:cTn dur="500"/>
                                        <p:tgtEl>
                                          <p:spTgt spid="18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8" name="Shape 1818"/>
        <p:cNvGrpSpPr/>
        <p:nvPr/>
      </p:nvGrpSpPr>
      <p:grpSpPr>
        <a:xfrm>
          <a:off x="0" y="0"/>
          <a:ext cx="0" cy="0"/>
          <a:chOff x="0" y="0"/>
          <a:chExt cx="0" cy="0"/>
        </a:xfrm>
      </p:grpSpPr>
      <p:sp>
        <p:nvSpPr>
          <p:cNvPr id="1819" name="Google Shape;1819;p2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1098-T: Check if At Least Half-time Student</a:t>
            </a:r>
            <a:endParaRPr/>
          </a:p>
        </p:txBody>
      </p:sp>
      <p:sp>
        <p:nvSpPr>
          <p:cNvPr id="1820" name="Google Shape;1820;p20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8</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whether the student is considered to be carrying at least one-half the full-time workload for the student’s course of study at the institution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Number of hours considered half-time can vary based on the institution’s policies</a:t>
            </a:r>
            <a:endParaRPr/>
          </a:p>
        </p:txBody>
      </p:sp>
      <p:sp>
        <p:nvSpPr>
          <p:cNvPr id="1821" name="Google Shape;1821;p2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0">
                                            <p:txEl>
                                              <p:pRg end="0" st="0"/>
                                            </p:txEl>
                                          </p:spTgt>
                                        </p:tgtEl>
                                        <p:attrNameLst>
                                          <p:attrName>style.visibility</p:attrName>
                                        </p:attrNameLst>
                                      </p:cBhvr>
                                      <p:to>
                                        <p:strVal val="visible"/>
                                      </p:to>
                                    </p:set>
                                    <p:animEffect filter="fade" transition="in">
                                      <p:cBhvr>
                                        <p:cTn dur="500"/>
                                        <p:tgtEl>
                                          <p:spTgt spid="18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0">
                                            <p:txEl>
                                              <p:pRg end="1" st="1"/>
                                            </p:txEl>
                                          </p:spTgt>
                                        </p:tgtEl>
                                        <p:attrNameLst>
                                          <p:attrName>style.visibility</p:attrName>
                                        </p:attrNameLst>
                                      </p:cBhvr>
                                      <p:to>
                                        <p:strVal val="visible"/>
                                      </p:to>
                                    </p:set>
                                    <p:animEffect filter="fade" transition="in">
                                      <p:cBhvr>
                                        <p:cTn dur="500"/>
                                        <p:tgtEl>
                                          <p:spTgt spid="18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0">
                                            <p:txEl>
                                              <p:pRg end="2" st="2"/>
                                            </p:txEl>
                                          </p:spTgt>
                                        </p:tgtEl>
                                        <p:attrNameLst>
                                          <p:attrName>style.visibility</p:attrName>
                                        </p:attrNameLst>
                                      </p:cBhvr>
                                      <p:to>
                                        <p:strVal val="visible"/>
                                      </p:to>
                                    </p:set>
                                    <p:animEffect filter="fade" transition="in">
                                      <p:cBhvr>
                                        <p:cTn dur="500"/>
                                        <p:tgtEl>
                                          <p:spTgt spid="182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6" name="Shape 1826"/>
        <p:cNvGrpSpPr/>
        <p:nvPr/>
      </p:nvGrpSpPr>
      <p:grpSpPr>
        <a:xfrm>
          <a:off x="0" y="0"/>
          <a:ext cx="0" cy="0"/>
          <a:chOff x="0" y="0"/>
          <a:chExt cx="0" cy="0"/>
        </a:xfrm>
      </p:grpSpPr>
      <p:sp>
        <p:nvSpPr>
          <p:cNvPr id="1827" name="Google Shape;1827;p2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Qualified Expenses for Credit</a:t>
            </a:r>
            <a:endParaRPr/>
          </a:p>
        </p:txBody>
      </p:sp>
      <p:sp>
        <p:nvSpPr>
          <p:cNvPr id="1828" name="Google Shape;1828;p20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American Opportunity (Hope)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Qualified tuition and related expenses </a:t>
            </a:r>
            <a:r>
              <a:rPr b="1" i="0" lang="en-US" sz="3600" u="none" cap="none" strike="noStrike">
                <a:solidFill>
                  <a:schemeClr val="dk1"/>
                </a:solidFill>
                <a:latin typeface="Questrial"/>
                <a:ea typeface="Questrial"/>
                <a:cs typeface="Questrial"/>
                <a:sym typeface="Questrial"/>
              </a:rPr>
              <a:t>up to $4,000 per eligible student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Includes expenses for course materials – books, supplies, and equipment needed for a course of study, </a:t>
            </a:r>
            <a:r>
              <a:rPr b="1" i="1" lang="en-US" sz="3600" u="none" cap="none" strike="noStrike">
                <a:solidFill>
                  <a:schemeClr val="dk1"/>
                </a:solidFill>
                <a:latin typeface="Questrial"/>
                <a:ea typeface="Questrial"/>
                <a:cs typeface="Questrial"/>
                <a:sym typeface="Questrial"/>
              </a:rPr>
              <a:t>whether or not they were purchased from institution</a:t>
            </a:r>
            <a:endParaRPr b="0" i="0" sz="3600" u="none" cap="none" strike="noStrike">
              <a:solidFill>
                <a:schemeClr val="dk1"/>
              </a:solidFill>
              <a:latin typeface="Questrial"/>
              <a:ea typeface="Questrial"/>
              <a:cs typeface="Questrial"/>
              <a:sym typeface="Questrial"/>
            </a:endParaRPr>
          </a:p>
        </p:txBody>
      </p:sp>
      <p:sp>
        <p:nvSpPr>
          <p:cNvPr id="1829" name="Google Shape;1829;p2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8">
                                            <p:txEl>
                                              <p:pRg end="0" st="0"/>
                                            </p:txEl>
                                          </p:spTgt>
                                        </p:tgtEl>
                                        <p:attrNameLst>
                                          <p:attrName>style.visibility</p:attrName>
                                        </p:attrNameLst>
                                      </p:cBhvr>
                                      <p:to>
                                        <p:strVal val="visible"/>
                                      </p:to>
                                    </p:set>
                                    <p:animEffect filter="fade" transition="in">
                                      <p:cBhvr>
                                        <p:cTn dur="500"/>
                                        <p:tgtEl>
                                          <p:spTgt spid="18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8">
                                            <p:txEl>
                                              <p:pRg end="1" st="1"/>
                                            </p:txEl>
                                          </p:spTgt>
                                        </p:tgtEl>
                                        <p:attrNameLst>
                                          <p:attrName>style.visibility</p:attrName>
                                        </p:attrNameLst>
                                      </p:cBhvr>
                                      <p:to>
                                        <p:strVal val="visible"/>
                                      </p:to>
                                    </p:set>
                                    <p:animEffect filter="fade" transition="in">
                                      <p:cBhvr>
                                        <p:cTn dur="500"/>
                                        <p:tgtEl>
                                          <p:spTgt spid="18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8">
                                            <p:txEl>
                                              <p:pRg end="2" st="2"/>
                                            </p:txEl>
                                          </p:spTgt>
                                        </p:tgtEl>
                                        <p:attrNameLst>
                                          <p:attrName>style.visibility</p:attrName>
                                        </p:attrNameLst>
                                      </p:cBhvr>
                                      <p:to>
                                        <p:strVal val="visible"/>
                                      </p:to>
                                    </p:set>
                                    <p:animEffect filter="fade" transition="in">
                                      <p:cBhvr>
                                        <p:cTn dur="500"/>
                                        <p:tgtEl>
                                          <p:spTgt spid="18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4" name="Shape 1834"/>
        <p:cNvGrpSpPr/>
        <p:nvPr/>
      </p:nvGrpSpPr>
      <p:grpSpPr>
        <a:xfrm>
          <a:off x="0" y="0"/>
          <a:ext cx="0" cy="0"/>
          <a:chOff x="0" y="0"/>
          <a:chExt cx="0" cy="0"/>
        </a:xfrm>
      </p:grpSpPr>
      <p:sp>
        <p:nvSpPr>
          <p:cNvPr id="1835" name="Google Shape;1835;p2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Qualified Expenses for Credit</a:t>
            </a:r>
            <a:endParaRPr/>
          </a:p>
        </p:txBody>
      </p:sp>
      <p:sp>
        <p:nvSpPr>
          <p:cNvPr id="1836" name="Google Shape;1836;p20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Lifetime Learning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Expenses include only tuition and fees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Course-related books, supplies and fees are included </a:t>
            </a:r>
            <a:r>
              <a:rPr b="1" i="1" lang="en-US" sz="3600" u="none" cap="none" strike="noStrike">
                <a:solidFill>
                  <a:schemeClr val="dk1"/>
                </a:solidFill>
                <a:latin typeface="Questrial"/>
                <a:ea typeface="Questrial"/>
                <a:cs typeface="Questrial"/>
                <a:sym typeface="Questrial"/>
              </a:rPr>
              <a:t>ONLY if they must be paid to the institution as a condition of enrollment</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837" name="Google Shape;1837;p2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6">
                                            <p:txEl>
                                              <p:pRg end="0" st="0"/>
                                            </p:txEl>
                                          </p:spTgt>
                                        </p:tgtEl>
                                        <p:attrNameLst>
                                          <p:attrName>style.visibility</p:attrName>
                                        </p:attrNameLst>
                                      </p:cBhvr>
                                      <p:to>
                                        <p:strVal val="visible"/>
                                      </p:to>
                                    </p:set>
                                    <p:animEffect filter="fade" transition="in">
                                      <p:cBhvr>
                                        <p:cTn dur="500"/>
                                        <p:tgtEl>
                                          <p:spTgt spid="18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6">
                                            <p:txEl>
                                              <p:pRg end="1" st="1"/>
                                            </p:txEl>
                                          </p:spTgt>
                                        </p:tgtEl>
                                        <p:attrNameLst>
                                          <p:attrName>style.visibility</p:attrName>
                                        </p:attrNameLst>
                                      </p:cBhvr>
                                      <p:to>
                                        <p:strVal val="visible"/>
                                      </p:to>
                                    </p:set>
                                    <p:animEffect filter="fade" transition="in">
                                      <p:cBhvr>
                                        <p:cTn dur="500"/>
                                        <p:tgtEl>
                                          <p:spTgt spid="18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6">
                                            <p:txEl>
                                              <p:pRg end="2" st="2"/>
                                            </p:txEl>
                                          </p:spTgt>
                                        </p:tgtEl>
                                        <p:attrNameLst>
                                          <p:attrName>style.visibility</p:attrName>
                                        </p:attrNameLst>
                                      </p:cBhvr>
                                      <p:to>
                                        <p:strVal val="visible"/>
                                      </p:to>
                                    </p:set>
                                    <p:animEffect filter="fade" transition="in">
                                      <p:cBhvr>
                                        <p:cTn dur="500"/>
                                        <p:tgtEl>
                                          <p:spTgt spid="18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6">
                                            <p:txEl>
                                              <p:pRg end="3" st="3"/>
                                            </p:txEl>
                                          </p:spTgt>
                                        </p:tgtEl>
                                        <p:attrNameLst>
                                          <p:attrName>style.visibility</p:attrName>
                                        </p:attrNameLst>
                                      </p:cBhvr>
                                      <p:to>
                                        <p:strVal val="visible"/>
                                      </p:to>
                                    </p:set>
                                    <p:animEffect filter="fade" transition="in">
                                      <p:cBhvr>
                                        <p:cTn dur="500"/>
                                        <p:tgtEl>
                                          <p:spTgt spid="183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2" name="Shape 1842"/>
        <p:cNvGrpSpPr/>
        <p:nvPr/>
      </p:nvGrpSpPr>
      <p:grpSpPr>
        <a:xfrm>
          <a:off x="0" y="0"/>
          <a:ext cx="0" cy="0"/>
          <a:chOff x="0" y="0"/>
          <a:chExt cx="0" cy="0"/>
        </a:xfrm>
      </p:grpSpPr>
      <p:sp>
        <p:nvSpPr>
          <p:cNvPr id="1843" name="Google Shape;1843;p2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Expenses That Do Not Qualify</a:t>
            </a:r>
            <a:endParaRPr/>
          </a:p>
        </p:txBody>
      </p:sp>
      <p:sp>
        <p:nvSpPr>
          <p:cNvPr id="1844" name="Google Shape;1844;p20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Room and board</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Insurance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Medical expenses (including student health fees)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Transportation costs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Personal, living or family expenses </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Expenses for a course involving sports, games or hobbies, unless it is required for the degree/certificate</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845" name="Google Shape;1845;p2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0" st="0"/>
                                            </p:txEl>
                                          </p:spTgt>
                                        </p:tgtEl>
                                        <p:attrNameLst>
                                          <p:attrName>style.visibility</p:attrName>
                                        </p:attrNameLst>
                                      </p:cBhvr>
                                      <p:to>
                                        <p:strVal val="visible"/>
                                      </p:to>
                                    </p:set>
                                    <p:animEffect filter="fade" transition="in">
                                      <p:cBhvr>
                                        <p:cTn dur="500"/>
                                        <p:tgtEl>
                                          <p:spTgt spid="18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1" st="1"/>
                                            </p:txEl>
                                          </p:spTgt>
                                        </p:tgtEl>
                                        <p:attrNameLst>
                                          <p:attrName>style.visibility</p:attrName>
                                        </p:attrNameLst>
                                      </p:cBhvr>
                                      <p:to>
                                        <p:strVal val="visible"/>
                                      </p:to>
                                    </p:set>
                                    <p:animEffect filter="fade" transition="in">
                                      <p:cBhvr>
                                        <p:cTn dur="500"/>
                                        <p:tgtEl>
                                          <p:spTgt spid="18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2" st="2"/>
                                            </p:txEl>
                                          </p:spTgt>
                                        </p:tgtEl>
                                        <p:attrNameLst>
                                          <p:attrName>style.visibility</p:attrName>
                                        </p:attrNameLst>
                                      </p:cBhvr>
                                      <p:to>
                                        <p:strVal val="visible"/>
                                      </p:to>
                                    </p:set>
                                    <p:animEffect filter="fade" transition="in">
                                      <p:cBhvr>
                                        <p:cTn dur="500"/>
                                        <p:tgtEl>
                                          <p:spTgt spid="18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3" st="3"/>
                                            </p:txEl>
                                          </p:spTgt>
                                        </p:tgtEl>
                                        <p:attrNameLst>
                                          <p:attrName>style.visibility</p:attrName>
                                        </p:attrNameLst>
                                      </p:cBhvr>
                                      <p:to>
                                        <p:strVal val="visible"/>
                                      </p:to>
                                    </p:set>
                                    <p:animEffect filter="fade" transition="in">
                                      <p:cBhvr>
                                        <p:cTn dur="500"/>
                                        <p:tgtEl>
                                          <p:spTgt spid="18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4" st="4"/>
                                            </p:txEl>
                                          </p:spTgt>
                                        </p:tgtEl>
                                        <p:attrNameLst>
                                          <p:attrName>style.visibility</p:attrName>
                                        </p:attrNameLst>
                                      </p:cBhvr>
                                      <p:to>
                                        <p:strVal val="visible"/>
                                      </p:to>
                                    </p:set>
                                    <p:animEffect filter="fade" transition="in">
                                      <p:cBhvr>
                                        <p:cTn dur="500"/>
                                        <p:tgtEl>
                                          <p:spTgt spid="18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5" st="5"/>
                                            </p:txEl>
                                          </p:spTgt>
                                        </p:tgtEl>
                                        <p:attrNameLst>
                                          <p:attrName>style.visibility</p:attrName>
                                        </p:attrNameLst>
                                      </p:cBhvr>
                                      <p:to>
                                        <p:strVal val="visible"/>
                                      </p:to>
                                    </p:set>
                                    <p:animEffect filter="fade" transition="in">
                                      <p:cBhvr>
                                        <p:cTn dur="500"/>
                                        <p:tgtEl>
                                          <p:spTgt spid="184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xEl>
                                              <p:pRg end="6" st="6"/>
                                            </p:txEl>
                                          </p:spTgt>
                                        </p:tgtEl>
                                        <p:attrNameLst>
                                          <p:attrName>style.visibility</p:attrName>
                                        </p:attrNameLst>
                                      </p:cBhvr>
                                      <p:to>
                                        <p:strVal val="visible"/>
                                      </p:to>
                                    </p:set>
                                    <p:animEffect filter="fade" transition="in">
                                      <p:cBhvr>
                                        <p:cTn dur="500"/>
                                        <p:tgtEl>
                                          <p:spTgt spid="184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Welcome!</a:t>
            </a:r>
            <a:endParaRPr/>
          </a:p>
        </p:txBody>
      </p:sp>
      <p:sp>
        <p:nvSpPr>
          <p:cNvPr id="61" name="Google Shape;61;p1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62" name="Google Shape;62;p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a:t>
            </a:r>
            <a:r>
              <a:rPr lang="en-US"/>
              <a:t> Income</a:t>
            </a:r>
            <a:endParaRPr/>
          </a:p>
        </p:txBody>
      </p:sp>
      <p:sp>
        <p:nvSpPr>
          <p:cNvPr id="241" name="Google Shape;241;p28"/>
          <p:cNvSpPr txBox="1"/>
          <p:nvPr>
            <p:ph idx="1" type="body"/>
          </p:nvPr>
        </p:nvSpPr>
        <p:spPr>
          <a:xfrm>
            <a:off x="609600" y="10916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Does NOT include: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support -stops once child turns 18</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voluntary payments-giving ex-spouse certain amount of money </a:t>
            </a:r>
            <a:r>
              <a:rPr lang="en-US"/>
              <a:t>OUTSIDE the terms of the alimony agreement</a:t>
            </a:r>
            <a:endParaRPr/>
          </a:p>
        </p:txBody>
      </p:sp>
      <p:sp>
        <p:nvSpPr>
          <p:cNvPr id="242" name="Google Shape;242;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Effect filter="fade" transition="in">
                                      <p:cBhvr>
                                        <p:cTn dur="500"/>
                                        <p:tgtEl>
                                          <p:spTgt spid="2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animEffect filter="fade" transition="in">
                                      <p:cBhvr>
                                        <p:cTn dur="500"/>
                                        <p:tgtEl>
                                          <p:spTgt spid="2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animEffect filter="fade" transition="in">
                                      <p:cBhvr>
                                        <p:cTn dur="500"/>
                                        <p:tgtEl>
                                          <p:spTgt spid="2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animEffect filter="fade" transition="in">
                                      <p:cBhvr>
                                        <p:cTn dur="500"/>
                                        <p:tgtEl>
                                          <p:spTgt spid="24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0" name="Shape 1850"/>
        <p:cNvGrpSpPr/>
        <p:nvPr/>
      </p:nvGrpSpPr>
      <p:grpSpPr>
        <a:xfrm>
          <a:off x="0" y="0"/>
          <a:ext cx="0" cy="0"/>
          <a:chOff x="0" y="0"/>
          <a:chExt cx="0" cy="0"/>
        </a:xfrm>
      </p:grpSpPr>
      <p:sp>
        <p:nvSpPr>
          <p:cNvPr id="1851" name="Google Shape;1851;p2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 Double Benefits</a:t>
            </a:r>
            <a:endParaRPr/>
          </a:p>
        </p:txBody>
      </p:sp>
      <p:sp>
        <p:nvSpPr>
          <p:cNvPr id="1852" name="Google Shape;1852;p20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taxpayer CANNOT claim: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Both the American opportunity and lifetime learning credits for </a:t>
            </a:r>
            <a:r>
              <a:rPr b="1" i="1" lang="en-US" sz="3600" u="none" cap="none" strike="noStrike">
                <a:solidFill>
                  <a:schemeClr val="dk1"/>
                </a:solidFill>
                <a:latin typeface="Questrial"/>
                <a:ea typeface="Questrial"/>
                <a:cs typeface="Questrial"/>
                <a:sym typeface="Questrial"/>
              </a:rPr>
              <a:t>the same qualified tuition expenses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Expenses paid with a tax-free scholarship, grant, or other assistance, including Pell grants (in other words, the taxpayer must subtract these scholarships from the total expenses before claiming either credit)</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853" name="Google Shape;1853;p2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xEl>
                                              <p:pRg end="0" st="0"/>
                                            </p:txEl>
                                          </p:spTgt>
                                        </p:tgtEl>
                                        <p:attrNameLst>
                                          <p:attrName>style.visibility</p:attrName>
                                        </p:attrNameLst>
                                      </p:cBhvr>
                                      <p:to>
                                        <p:strVal val="visible"/>
                                      </p:to>
                                    </p:set>
                                    <p:animEffect filter="fade" transition="in">
                                      <p:cBhvr>
                                        <p:cTn dur="500"/>
                                        <p:tgtEl>
                                          <p:spTgt spid="18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xEl>
                                              <p:pRg end="1" st="1"/>
                                            </p:txEl>
                                          </p:spTgt>
                                        </p:tgtEl>
                                        <p:attrNameLst>
                                          <p:attrName>style.visibility</p:attrName>
                                        </p:attrNameLst>
                                      </p:cBhvr>
                                      <p:to>
                                        <p:strVal val="visible"/>
                                      </p:to>
                                    </p:set>
                                    <p:animEffect filter="fade" transition="in">
                                      <p:cBhvr>
                                        <p:cTn dur="500"/>
                                        <p:tgtEl>
                                          <p:spTgt spid="18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xEl>
                                              <p:pRg end="2" st="2"/>
                                            </p:txEl>
                                          </p:spTgt>
                                        </p:tgtEl>
                                        <p:attrNameLst>
                                          <p:attrName>style.visibility</p:attrName>
                                        </p:attrNameLst>
                                      </p:cBhvr>
                                      <p:to>
                                        <p:strVal val="visible"/>
                                      </p:to>
                                    </p:set>
                                    <p:animEffect filter="fade" transition="in">
                                      <p:cBhvr>
                                        <p:cTn dur="500"/>
                                        <p:tgtEl>
                                          <p:spTgt spid="18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xEl>
                                              <p:pRg end="3" st="3"/>
                                            </p:txEl>
                                          </p:spTgt>
                                        </p:tgtEl>
                                        <p:attrNameLst>
                                          <p:attrName>style.visibility</p:attrName>
                                        </p:attrNameLst>
                                      </p:cBhvr>
                                      <p:to>
                                        <p:strVal val="visible"/>
                                      </p:to>
                                    </p:set>
                                    <p:animEffect filter="fade" transition="in">
                                      <p:cBhvr>
                                        <p:cTn dur="500"/>
                                        <p:tgtEl>
                                          <p:spTgt spid="18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xEl>
                                              <p:pRg end="4" st="4"/>
                                            </p:txEl>
                                          </p:spTgt>
                                        </p:tgtEl>
                                        <p:attrNameLst>
                                          <p:attrName>style.visibility</p:attrName>
                                        </p:attrNameLst>
                                      </p:cBhvr>
                                      <p:to>
                                        <p:strVal val="visible"/>
                                      </p:to>
                                    </p:set>
                                    <p:animEffect filter="fade" transition="in">
                                      <p:cBhvr>
                                        <p:cTn dur="500"/>
                                        <p:tgtEl>
                                          <p:spTgt spid="185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8" name="Shape 1858"/>
        <p:cNvGrpSpPr/>
        <p:nvPr/>
      </p:nvGrpSpPr>
      <p:grpSpPr>
        <a:xfrm>
          <a:off x="0" y="0"/>
          <a:ext cx="0" cy="0"/>
          <a:chOff x="0" y="0"/>
          <a:chExt cx="0" cy="0"/>
        </a:xfrm>
      </p:grpSpPr>
      <p:sp>
        <p:nvSpPr>
          <p:cNvPr id="1859" name="Google Shape;1859;p2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 Double Benefits</a:t>
            </a:r>
            <a:endParaRPr/>
          </a:p>
        </p:txBody>
      </p:sp>
      <p:sp>
        <p:nvSpPr>
          <p:cNvPr id="1860" name="Google Shape;1860;p20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taxpayer CANNOT claim: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Both an education credit AND the tuition and fees adjustment </a:t>
            </a:r>
            <a:r>
              <a:rPr b="1" i="1" lang="en-US" sz="3600" u="none" cap="none" strike="noStrike">
                <a:solidFill>
                  <a:schemeClr val="dk1"/>
                </a:solidFill>
                <a:latin typeface="Questrial"/>
                <a:ea typeface="Questrial"/>
                <a:cs typeface="Questrial"/>
                <a:sym typeface="Questrial"/>
              </a:rPr>
              <a:t>for the same qualified tuition expenses</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Most taxpayers benefit more from the credit, but you should try the expenses as both an adjustment AND a credit to determine which benefits the taxpayer more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861" name="Google Shape;1861;p2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6" name="Shape 1866"/>
        <p:cNvGrpSpPr/>
        <p:nvPr/>
      </p:nvGrpSpPr>
      <p:grpSpPr>
        <a:xfrm>
          <a:off x="0" y="0"/>
          <a:ext cx="0" cy="0"/>
          <a:chOff x="0" y="0"/>
          <a:chExt cx="0" cy="0"/>
        </a:xfrm>
      </p:grpSpPr>
      <p:sp>
        <p:nvSpPr>
          <p:cNvPr id="1867" name="Google Shape;1867;p2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Qualified Expenses</a:t>
            </a:r>
            <a:endParaRPr/>
          </a:p>
        </p:txBody>
      </p:sp>
      <p:sp>
        <p:nvSpPr>
          <p:cNvPr id="1868" name="Google Shape;1868;p210"/>
          <p:cNvSpPr/>
          <p:nvPr/>
        </p:nvSpPr>
        <p:spPr>
          <a:xfrm>
            <a:off x="497305" y="1593594"/>
            <a:ext cx="11085095" cy="3785652"/>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u="sng">
                <a:solidFill>
                  <a:schemeClr val="lt1"/>
                </a:solidFill>
                <a:latin typeface="Questrial"/>
                <a:ea typeface="Questrial"/>
                <a:cs typeface="Questrial"/>
                <a:sym typeface="Questrial"/>
              </a:rPr>
              <a:t>IMPORTANT!</a:t>
            </a:r>
            <a:endParaRPr/>
          </a:p>
          <a:p>
            <a:pPr indent="0" lvl="0" marL="0" marR="0" rtl="0" algn="ctr">
              <a:spcBef>
                <a:spcPts val="0"/>
              </a:spcBef>
              <a:spcAft>
                <a:spcPts val="0"/>
              </a:spcAft>
              <a:buNone/>
            </a:pPr>
            <a:r>
              <a:rPr b="1" lang="en-US" sz="4800">
                <a:solidFill>
                  <a:schemeClr val="lt1"/>
                </a:solidFill>
                <a:latin typeface="Questrial"/>
                <a:ea typeface="Questrial"/>
                <a:cs typeface="Questrial"/>
                <a:sym typeface="Questrial"/>
              </a:rPr>
              <a:t>Verify with the taxpayer that the amount in Box 1 or 2 of Form 1098-T is actually the amount paid in the current tax year for qualified expenses!</a:t>
            </a:r>
            <a:endParaRPr/>
          </a:p>
        </p:txBody>
      </p:sp>
      <p:sp>
        <p:nvSpPr>
          <p:cNvPr id="1869" name="Google Shape;1869;p2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8"/>
                                        </p:tgtEl>
                                        <p:attrNameLst>
                                          <p:attrName>style.visibility</p:attrName>
                                        </p:attrNameLst>
                                      </p:cBhvr>
                                      <p:to>
                                        <p:strVal val="visible"/>
                                      </p:to>
                                    </p:set>
                                    <p:animEffect filter="fade" transition="in">
                                      <p:cBhvr>
                                        <p:cTn dur="500"/>
                                        <p:tgtEl>
                                          <p:spTgt spid="1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4" name="Shape 1874"/>
        <p:cNvGrpSpPr/>
        <p:nvPr/>
      </p:nvGrpSpPr>
      <p:grpSpPr>
        <a:xfrm>
          <a:off x="0" y="0"/>
          <a:ext cx="0" cy="0"/>
          <a:chOff x="0" y="0"/>
          <a:chExt cx="0" cy="0"/>
        </a:xfrm>
      </p:grpSpPr>
      <p:sp>
        <p:nvSpPr>
          <p:cNvPr id="1875" name="Google Shape;1875;p2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Payments for the Next Academic Year</a:t>
            </a:r>
            <a:endParaRPr/>
          </a:p>
        </p:txBody>
      </p:sp>
      <p:sp>
        <p:nvSpPr>
          <p:cNvPr id="1876" name="Google Shape;1876;p21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payments paid in the tax year for the academic period that begins in January – March of the next tax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Box 7 will be checked on the Form 1098-T indicating that the amount in box 1 or 2 includes amounts paid for the next academic year</a:t>
            </a:r>
            <a:endParaRPr/>
          </a:p>
        </p:txBody>
      </p:sp>
      <p:sp>
        <p:nvSpPr>
          <p:cNvPr id="1877" name="Google Shape;1877;p2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6">
                                            <p:txEl>
                                              <p:pRg end="0" st="0"/>
                                            </p:txEl>
                                          </p:spTgt>
                                        </p:tgtEl>
                                        <p:attrNameLst>
                                          <p:attrName>style.visibility</p:attrName>
                                        </p:attrNameLst>
                                      </p:cBhvr>
                                      <p:to>
                                        <p:strVal val="visible"/>
                                      </p:to>
                                    </p:set>
                                    <p:animEffect filter="fade" transition="in">
                                      <p:cBhvr>
                                        <p:cTn dur="500"/>
                                        <p:tgtEl>
                                          <p:spTgt spid="18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6">
                                            <p:txEl>
                                              <p:pRg end="1" st="1"/>
                                            </p:txEl>
                                          </p:spTgt>
                                        </p:tgtEl>
                                        <p:attrNameLst>
                                          <p:attrName>style.visibility</p:attrName>
                                        </p:attrNameLst>
                                      </p:cBhvr>
                                      <p:to>
                                        <p:strVal val="visible"/>
                                      </p:to>
                                    </p:set>
                                    <p:animEffect filter="fade" transition="in">
                                      <p:cBhvr>
                                        <p:cTn dur="500"/>
                                        <p:tgtEl>
                                          <p:spTgt spid="187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2" name="Shape 1882"/>
        <p:cNvGrpSpPr/>
        <p:nvPr/>
      </p:nvGrpSpPr>
      <p:grpSpPr>
        <a:xfrm>
          <a:off x="0" y="0"/>
          <a:ext cx="0" cy="0"/>
          <a:chOff x="0" y="0"/>
          <a:chExt cx="0" cy="0"/>
        </a:xfrm>
      </p:grpSpPr>
      <p:sp>
        <p:nvSpPr>
          <p:cNvPr id="1883" name="Google Shape;1883;p2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Payments for the Next Academic Year</a:t>
            </a:r>
            <a:endParaRPr/>
          </a:p>
        </p:txBody>
      </p:sp>
      <p:sp>
        <p:nvSpPr>
          <p:cNvPr id="1884" name="Google Shape;1884;p21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Example: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Michael pays $1,500 in December 201</a:t>
            </a:r>
            <a:r>
              <a:rPr lang="en-US"/>
              <a:t>8</a:t>
            </a:r>
            <a:r>
              <a:rPr b="0" i="0" lang="en-US" sz="3600" u="none" cap="none" strike="noStrike">
                <a:solidFill>
                  <a:schemeClr val="dk1"/>
                </a:solidFill>
                <a:latin typeface="Questrial"/>
                <a:ea typeface="Questrial"/>
                <a:cs typeface="Questrial"/>
                <a:sym typeface="Questrial"/>
              </a:rPr>
              <a:t> for the winter semester that begins in January 201</a:t>
            </a:r>
            <a:r>
              <a:rPr lang="en-US"/>
              <a:t>9</a:t>
            </a:r>
            <a:r>
              <a:rPr b="0" i="0" lang="en-US" sz="3600" u="none" cap="none" strike="noStrike">
                <a:solidFill>
                  <a:schemeClr val="dk1"/>
                </a:solidFill>
                <a:latin typeface="Questrial"/>
                <a:ea typeface="Questrial"/>
                <a:cs typeface="Questrial"/>
                <a:sym typeface="Questrial"/>
              </a:rPr>
              <a:t>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 can use the $1,500 paid in December 201</a:t>
            </a:r>
            <a:r>
              <a:rPr lang="en-US"/>
              <a:t>8</a:t>
            </a:r>
            <a:r>
              <a:rPr b="0" i="0" lang="en-US" sz="3600" u="none" cap="none" strike="noStrike">
                <a:solidFill>
                  <a:schemeClr val="dk1"/>
                </a:solidFill>
                <a:latin typeface="Questrial"/>
                <a:ea typeface="Questrial"/>
                <a:cs typeface="Questrial"/>
                <a:sym typeface="Questrial"/>
              </a:rPr>
              <a:t> to compute his credit for his 201</a:t>
            </a:r>
            <a:r>
              <a:rPr lang="en-US"/>
              <a:t>8 TY</a:t>
            </a:r>
            <a:r>
              <a:rPr b="0" i="0" lang="en-US" sz="3600" u="none" cap="none" strike="noStrike">
                <a:solidFill>
                  <a:schemeClr val="dk1"/>
                </a:solidFill>
                <a:latin typeface="Questrial"/>
                <a:ea typeface="Questrial"/>
                <a:cs typeface="Questrial"/>
                <a:sym typeface="Questrial"/>
              </a:rPr>
              <a:t> tax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However, he cannot count the $1,500 again on his 201</a:t>
            </a:r>
            <a:r>
              <a:rPr lang="en-US"/>
              <a:t>9</a:t>
            </a:r>
            <a:r>
              <a:rPr b="0" i="0" lang="en-US" sz="3600" u="none" cap="none" strike="noStrike">
                <a:solidFill>
                  <a:schemeClr val="dk1"/>
                </a:solidFill>
                <a:latin typeface="Questrial"/>
                <a:ea typeface="Questrial"/>
                <a:cs typeface="Questrial"/>
                <a:sym typeface="Questrial"/>
              </a:rPr>
              <a:t> TY tax return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885" name="Google Shape;1885;p2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0" st="0"/>
                                            </p:txEl>
                                          </p:spTgt>
                                        </p:tgtEl>
                                        <p:attrNameLst>
                                          <p:attrName>style.visibility</p:attrName>
                                        </p:attrNameLst>
                                      </p:cBhvr>
                                      <p:to>
                                        <p:strVal val="visible"/>
                                      </p:to>
                                    </p:set>
                                    <p:animEffect filter="fade" transition="in">
                                      <p:cBhvr>
                                        <p:cTn dur="500"/>
                                        <p:tgtEl>
                                          <p:spTgt spid="18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1" st="1"/>
                                            </p:txEl>
                                          </p:spTgt>
                                        </p:tgtEl>
                                        <p:attrNameLst>
                                          <p:attrName>style.visibility</p:attrName>
                                        </p:attrNameLst>
                                      </p:cBhvr>
                                      <p:to>
                                        <p:strVal val="visible"/>
                                      </p:to>
                                    </p:set>
                                    <p:animEffect filter="fade" transition="in">
                                      <p:cBhvr>
                                        <p:cTn dur="500"/>
                                        <p:tgtEl>
                                          <p:spTgt spid="18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2" st="2"/>
                                            </p:txEl>
                                          </p:spTgt>
                                        </p:tgtEl>
                                        <p:attrNameLst>
                                          <p:attrName>style.visibility</p:attrName>
                                        </p:attrNameLst>
                                      </p:cBhvr>
                                      <p:to>
                                        <p:strVal val="visible"/>
                                      </p:to>
                                    </p:set>
                                    <p:animEffect filter="fade" transition="in">
                                      <p:cBhvr>
                                        <p:cTn dur="500"/>
                                        <p:tgtEl>
                                          <p:spTgt spid="18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3" st="3"/>
                                            </p:txEl>
                                          </p:spTgt>
                                        </p:tgtEl>
                                        <p:attrNameLst>
                                          <p:attrName>style.visibility</p:attrName>
                                        </p:attrNameLst>
                                      </p:cBhvr>
                                      <p:to>
                                        <p:strVal val="visible"/>
                                      </p:to>
                                    </p:set>
                                    <p:animEffect filter="fade" transition="in">
                                      <p:cBhvr>
                                        <p:cTn dur="500"/>
                                        <p:tgtEl>
                                          <p:spTgt spid="18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4" st="4"/>
                                            </p:txEl>
                                          </p:spTgt>
                                        </p:tgtEl>
                                        <p:attrNameLst>
                                          <p:attrName>style.visibility</p:attrName>
                                        </p:attrNameLst>
                                      </p:cBhvr>
                                      <p:to>
                                        <p:strVal val="visible"/>
                                      </p:to>
                                    </p:set>
                                    <p:animEffect filter="fade" transition="in">
                                      <p:cBhvr>
                                        <p:cTn dur="500"/>
                                        <p:tgtEl>
                                          <p:spTgt spid="188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0" name="Shape 1890"/>
        <p:cNvGrpSpPr/>
        <p:nvPr/>
      </p:nvGrpSpPr>
      <p:grpSpPr>
        <a:xfrm>
          <a:off x="0" y="0"/>
          <a:ext cx="0" cy="0"/>
          <a:chOff x="0" y="0"/>
          <a:chExt cx="0" cy="0"/>
        </a:xfrm>
      </p:grpSpPr>
      <p:sp>
        <p:nvSpPr>
          <p:cNvPr id="1891" name="Google Shape;1891;p2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8863: Education Credits</a:t>
            </a:r>
            <a:endParaRPr/>
          </a:p>
        </p:txBody>
      </p:sp>
      <p:pic>
        <p:nvPicPr>
          <p:cNvPr id="1892" name="Google Shape;1892;p213"/>
          <p:cNvPicPr preferRelativeResize="0"/>
          <p:nvPr/>
        </p:nvPicPr>
        <p:blipFill rotWithShape="1">
          <a:blip r:embed="rId3">
            <a:alphaModFix/>
          </a:blip>
          <a:srcRect b="0" l="0" r="0" t="0"/>
          <a:stretch/>
        </p:blipFill>
        <p:spPr>
          <a:xfrm>
            <a:off x="274052" y="1417638"/>
            <a:ext cx="5508451" cy="5440362"/>
          </a:xfrm>
          <a:prstGeom prst="rect">
            <a:avLst/>
          </a:prstGeom>
          <a:noFill/>
          <a:ln>
            <a:noFill/>
          </a:ln>
          <a:effectLst>
            <a:outerShdw blurRad="190500" rotWithShape="0" algn="tl">
              <a:srgbClr val="000000">
                <a:alpha val="69803"/>
              </a:srgbClr>
            </a:outerShdw>
            <a:reflection blurRad="0" dir="5400000" dist="38100" endA="0" endPos="30000" fadeDir="5400012" kx="0" rotWithShape="0" algn="bl" stPos="0" sy="-100000" ky="0"/>
          </a:effectLst>
        </p:spPr>
      </p:pic>
      <p:pic>
        <p:nvPicPr>
          <p:cNvPr id="1893" name="Google Shape;1893;p213"/>
          <p:cNvPicPr preferRelativeResize="0"/>
          <p:nvPr/>
        </p:nvPicPr>
        <p:blipFill rotWithShape="1">
          <a:blip r:embed="rId4">
            <a:alphaModFix/>
          </a:blip>
          <a:srcRect b="0" l="0" r="0" t="0"/>
          <a:stretch/>
        </p:blipFill>
        <p:spPr>
          <a:xfrm>
            <a:off x="6409497" y="1417638"/>
            <a:ext cx="5508451" cy="5453844"/>
          </a:xfrm>
          <a:prstGeom prst="rect">
            <a:avLst/>
          </a:prstGeom>
          <a:noFill/>
          <a:ln>
            <a:noFill/>
          </a:ln>
          <a:effectLst>
            <a:outerShdw blurRad="190500" rotWithShape="0" algn="tl">
              <a:srgbClr val="000000">
                <a:alpha val="69803"/>
              </a:srgbClr>
            </a:outerShdw>
          </a:effectLst>
        </p:spPr>
      </p:pic>
      <p:sp>
        <p:nvSpPr>
          <p:cNvPr id="1894" name="Google Shape;1894;p2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2"/>
                                        </p:tgtEl>
                                        <p:attrNameLst>
                                          <p:attrName>style.visibility</p:attrName>
                                        </p:attrNameLst>
                                      </p:cBhvr>
                                      <p:to>
                                        <p:strVal val="visible"/>
                                      </p:to>
                                    </p:set>
                                    <p:animEffect filter="fade" transition="in">
                                      <p:cBhvr>
                                        <p:cTn dur="1000"/>
                                        <p:tgtEl>
                                          <p:spTgt spid="1892"/>
                                        </p:tgtEl>
                                      </p:cBhvr>
                                    </p:animEffect>
                                  </p:childTnLst>
                                </p:cTn>
                              </p:par>
                              <p:par>
                                <p:cTn fill="hold" nodeType="withEffect" presetClass="entr" presetID="10" presetSubtype="0">
                                  <p:stCondLst>
                                    <p:cond delay="0"/>
                                  </p:stCondLst>
                                  <p:childTnLst>
                                    <p:set>
                                      <p:cBhvr>
                                        <p:cTn dur="1" fill="hold">
                                          <p:stCondLst>
                                            <p:cond delay="0"/>
                                          </p:stCondLst>
                                        </p:cTn>
                                        <p:tgtEl>
                                          <p:spTgt spid="1893"/>
                                        </p:tgtEl>
                                        <p:attrNameLst>
                                          <p:attrName>style.visibility</p:attrName>
                                        </p:attrNameLst>
                                      </p:cBhvr>
                                      <p:to>
                                        <p:strVal val="visible"/>
                                      </p:to>
                                    </p:set>
                                    <p:animEffect filter="fade" transition="in">
                                      <p:cBhvr>
                                        <p:cTn dur="1000"/>
                                        <p:tgtEl>
                                          <p:spTgt spid="1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9" name="Shape 1899"/>
        <p:cNvGrpSpPr/>
        <p:nvPr/>
      </p:nvGrpSpPr>
      <p:grpSpPr>
        <a:xfrm>
          <a:off x="0" y="0"/>
          <a:ext cx="0" cy="0"/>
          <a:chOff x="0" y="0"/>
          <a:chExt cx="0" cy="0"/>
        </a:xfrm>
      </p:grpSpPr>
      <p:sp>
        <p:nvSpPr>
          <p:cNvPr id="1900" name="Google Shape;1900;p2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Amount of the Credit</a:t>
            </a:r>
            <a:endParaRPr/>
          </a:p>
        </p:txBody>
      </p:sp>
      <p:sp>
        <p:nvSpPr>
          <p:cNvPr id="1901" name="Google Shape;1901;p214"/>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Review the list of qualifying students and expenses and decide which credit is best.</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each qualifying student on Form 8863</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the students’ qualifying expenses</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Include only qualified expenses</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Are reduced by untaxed benefits (scholarships, grants, etc.)</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Are reduced by amounts paid in previous years</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Do not exceed the limit for the credit</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902" name="Google Shape;1902;p2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0" st="0"/>
                                            </p:txEl>
                                          </p:spTgt>
                                        </p:tgtEl>
                                        <p:attrNameLst>
                                          <p:attrName>style.visibility</p:attrName>
                                        </p:attrNameLst>
                                      </p:cBhvr>
                                      <p:to>
                                        <p:strVal val="visible"/>
                                      </p:to>
                                    </p:set>
                                    <p:animEffect filter="fade" transition="in">
                                      <p:cBhvr>
                                        <p:cTn dur="500"/>
                                        <p:tgtEl>
                                          <p:spTgt spid="19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1" st="1"/>
                                            </p:txEl>
                                          </p:spTgt>
                                        </p:tgtEl>
                                        <p:attrNameLst>
                                          <p:attrName>style.visibility</p:attrName>
                                        </p:attrNameLst>
                                      </p:cBhvr>
                                      <p:to>
                                        <p:strVal val="visible"/>
                                      </p:to>
                                    </p:set>
                                    <p:animEffect filter="fade" transition="in">
                                      <p:cBhvr>
                                        <p:cTn dur="500"/>
                                        <p:tgtEl>
                                          <p:spTgt spid="19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2" st="2"/>
                                            </p:txEl>
                                          </p:spTgt>
                                        </p:tgtEl>
                                        <p:attrNameLst>
                                          <p:attrName>style.visibility</p:attrName>
                                        </p:attrNameLst>
                                      </p:cBhvr>
                                      <p:to>
                                        <p:strVal val="visible"/>
                                      </p:to>
                                    </p:set>
                                    <p:animEffect filter="fade" transition="in">
                                      <p:cBhvr>
                                        <p:cTn dur="500"/>
                                        <p:tgtEl>
                                          <p:spTgt spid="19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3" st="3"/>
                                            </p:txEl>
                                          </p:spTgt>
                                        </p:tgtEl>
                                        <p:attrNameLst>
                                          <p:attrName>style.visibility</p:attrName>
                                        </p:attrNameLst>
                                      </p:cBhvr>
                                      <p:to>
                                        <p:strVal val="visible"/>
                                      </p:to>
                                    </p:set>
                                    <p:animEffect filter="fade" transition="in">
                                      <p:cBhvr>
                                        <p:cTn dur="500"/>
                                        <p:tgtEl>
                                          <p:spTgt spid="19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4" st="4"/>
                                            </p:txEl>
                                          </p:spTgt>
                                        </p:tgtEl>
                                        <p:attrNameLst>
                                          <p:attrName>style.visibility</p:attrName>
                                        </p:attrNameLst>
                                      </p:cBhvr>
                                      <p:to>
                                        <p:strVal val="visible"/>
                                      </p:to>
                                    </p:set>
                                    <p:animEffect filter="fade" transition="in">
                                      <p:cBhvr>
                                        <p:cTn dur="500"/>
                                        <p:tgtEl>
                                          <p:spTgt spid="19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5" st="5"/>
                                            </p:txEl>
                                          </p:spTgt>
                                        </p:tgtEl>
                                        <p:attrNameLst>
                                          <p:attrName>style.visibility</p:attrName>
                                        </p:attrNameLst>
                                      </p:cBhvr>
                                      <p:to>
                                        <p:strVal val="visible"/>
                                      </p:to>
                                    </p:set>
                                    <p:animEffect filter="fade" transition="in">
                                      <p:cBhvr>
                                        <p:cTn dur="500"/>
                                        <p:tgtEl>
                                          <p:spTgt spid="19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6" st="6"/>
                                            </p:txEl>
                                          </p:spTgt>
                                        </p:tgtEl>
                                        <p:attrNameLst>
                                          <p:attrName>style.visibility</p:attrName>
                                        </p:attrNameLst>
                                      </p:cBhvr>
                                      <p:to>
                                        <p:strVal val="visible"/>
                                      </p:to>
                                    </p:set>
                                    <p:animEffect filter="fade" transition="in">
                                      <p:cBhvr>
                                        <p:cTn dur="500"/>
                                        <p:tgtEl>
                                          <p:spTgt spid="19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7" st="7"/>
                                            </p:txEl>
                                          </p:spTgt>
                                        </p:tgtEl>
                                        <p:attrNameLst>
                                          <p:attrName>style.visibility</p:attrName>
                                        </p:attrNameLst>
                                      </p:cBhvr>
                                      <p:to>
                                        <p:strVal val="visible"/>
                                      </p:to>
                                    </p:set>
                                    <p:animEffect filter="fade" transition="in">
                                      <p:cBhvr>
                                        <p:cTn dur="500"/>
                                        <p:tgtEl>
                                          <p:spTgt spid="190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7" name="Shape 1907"/>
        <p:cNvGrpSpPr/>
        <p:nvPr/>
      </p:nvGrpSpPr>
      <p:grpSpPr>
        <a:xfrm>
          <a:off x="0" y="0"/>
          <a:ext cx="0" cy="0"/>
          <a:chOff x="0" y="0"/>
          <a:chExt cx="0" cy="0"/>
        </a:xfrm>
      </p:grpSpPr>
      <p:sp>
        <p:nvSpPr>
          <p:cNvPr id="1908" name="Google Shape;1908;p2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vs. Refundable</a:t>
            </a:r>
            <a:endParaRPr/>
          </a:p>
        </p:txBody>
      </p:sp>
      <p:sp>
        <p:nvSpPr>
          <p:cNvPr id="1909" name="Google Shape;1909;p21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Lifetime Learning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Entirely nonrefundable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Limit to $2,000 PER RETURN (not per eligible student)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American Opportunity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Partially refundable – up to $1,000 PER STUDENT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Limit to $2,500 PER STUDENT (not per return)</a:t>
            </a:r>
            <a:endParaRPr/>
          </a:p>
        </p:txBody>
      </p:sp>
      <p:sp>
        <p:nvSpPr>
          <p:cNvPr id="1910" name="Google Shape;1910;p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0" st="0"/>
                                            </p:txEl>
                                          </p:spTgt>
                                        </p:tgtEl>
                                        <p:attrNameLst>
                                          <p:attrName>style.visibility</p:attrName>
                                        </p:attrNameLst>
                                      </p:cBhvr>
                                      <p:to>
                                        <p:strVal val="visible"/>
                                      </p:to>
                                    </p:set>
                                    <p:animEffect filter="fade" transition="in">
                                      <p:cBhvr>
                                        <p:cTn dur="500"/>
                                        <p:tgtEl>
                                          <p:spTgt spid="19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1" st="1"/>
                                            </p:txEl>
                                          </p:spTgt>
                                        </p:tgtEl>
                                        <p:attrNameLst>
                                          <p:attrName>style.visibility</p:attrName>
                                        </p:attrNameLst>
                                      </p:cBhvr>
                                      <p:to>
                                        <p:strVal val="visible"/>
                                      </p:to>
                                    </p:set>
                                    <p:animEffect filter="fade" transition="in">
                                      <p:cBhvr>
                                        <p:cTn dur="500"/>
                                        <p:tgtEl>
                                          <p:spTgt spid="19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2" st="2"/>
                                            </p:txEl>
                                          </p:spTgt>
                                        </p:tgtEl>
                                        <p:attrNameLst>
                                          <p:attrName>style.visibility</p:attrName>
                                        </p:attrNameLst>
                                      </p:cBhvr>
                                      <p:to>
                                        <p:strVal val="visible"/>
                                      </p:to>
                                    </p:set>
                                    <p:animEffect filter="fade" transition="in">
                                      <p:cBhvr>
                                        <p:cTn dur="500"/>
                                        <p:tgtEl>
                                          <p:spTgt spid="19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3" st="3"/>
                                            </p:txEl>
                                          </p:spTgt>
                                        </p:tgtEl>
                                        <p:attrNameLst>
                                          <p:attrName>style.visibility</p:attrName>
                                        </p:attrNameLst>
                                      </p:cBhvr>
                                      <p:to>
                                        <p:strVal val="visible"/>
                                      </p:to>
                                    </p:set>
                                    <p:animEffect filter="fade" transition="in">
                                      <p:cBhvr>
                                        <p:cTn dur="500"/>
                                        <p:tgtEl>
                                          <p:spTgt spid="19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4" st="4"/>
                                            </p:txEl>
                                          </p:spTgt>
                                        </p:tgtEl>
                                        <p:attrNameLst>
                                          <p:attrName>style.visibility</p:attrName>
                                        </p:attrNameLst>
                                      </p:cBhvr>
                                      <p:to>
                                        <p:strVal val="visible"/>
                                      </p:to>
                                    </p:set>
                                    <p:animEffect filter="fade" transition="in">
                                      <p:cBhvr>
                                        <p:cTn dur="500"/>
                                        <p:tgtEl>
                                          <p:spTgt spid="19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5" st="5"/>
                                            </p:txEl>
                                          </p:spTgt>
                                        </p:tgtEl>
                                        <p:attrNameLst>
                                          <p:attrName>style.visibility</p:attrName>
                                        </p:attrNameLst>
                                      </p:cBhvr>
                                      <p:to>
                                        <p:strVal val="visible"/>
                                      </p:to>
                                    </p:set>
                                    <p:animEffect filter="fade" transition="in">
                                      <p:cBhvr>
                                        <p:cTn dur="500"/>
                                        <p:tgtEl>
                                          <p:spTgt spid="190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5" name="Shape 1915"/>
        <p:cNvGrpSpPr/>
        <p:nvPr/>
      </p:nvGrpSpPr>
      <p:grpSpPr>
        <a:xfrm>
          <a:off x="0" y="0"/>
          <a:ext cx="0" cy="0"/>
          <a:chOff x="0" y="0"/>
          <a:chExt cx="0" cy="0"/>
        </a:xfrm>
      </p:grpSpPr>
      <p:sp>
        <p:nvSpPr>
          <p:cNvPr id="1916" name="Google Shape;1916;p216"/>
          <p:cNvSpPr txBox="1"/>
          <p:nvPr>
            <p:ph type="title"/>
          </p:nvPr>
        </p:nvSpPr>
        <p:spPr>
          <a:xfrm>
            <a:off x="609600" y="615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54534A"/>
              </a:buClr>
              <a:buFont typeface="Questrial"/>
              <a:buNone/>
            </a:pPr>
            <a:r>
              <a:rPr b="1" i="0" lang="en-US" sz="4800" u="none" cap="none" strike="noStrike">
                <a:solidFill>
                  <a:srgbClr val="54534A"/>
                </a:solidFill>
                <a:latin typeface="Questrial"/>
                <a:ea typeface="Questrial"/>
                <a:cs typeface="Questrial"/>
                <a:sym typeface="Questrial"/>
              </a:rPr>
              <a:t>Refundable American Opportunity Credit for Taxpayers under the age of 24</a:t>
            </a:r>
            <a:endParaRPr b="1" i="0" sz="4800" u="none" cap="none" strike="noStrike">
              <a:solidFill>
                <a:schemeClr val="dk2"/>
              </a:solidFill>
              <a:latin typeface="Questrial"/>
              <a:ea typeface="Questrial"/>
              <a:cs typeface="Questrial"/>
              <a:sym typeface="Questrial"/>
            </a:endParaRPr>
          </a:p>
        </p:txBody>
      </p:sp>
      <p:sp>
        <p:nvSpPr>
          <p:cNvPr id="1917" name="Google Shape;1917;p216"/>
          <p:cNvSpPr txBox="1"/>
          <p:nvPr/>
        </p:nvSpPr>
        <p:spPr>
          <a:xfrm>
            <a:off x="609600" y="2359894"/>
            <a:ext cx="10972800" cy="37857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u="sng">
                <a:solidFill>
                  <a:schemeClr val="accent3"/>
                </a:solidFill>
                <a:latin typeface="Questrial"/>
                <a:ea typeface="Questrial"/>
                <a:cs typeface="Questrial"/>
                <a:sym typeface="Questrial"/>
              </a:rPr>
              <a:t>See Your Site Coordinator </a:t>
            </a:r>
            <a:r>
              <a:rPr b="1" lang="en-US" sz="4000">
                <a:solidFill>
                  <a:schemeClr val="accent3"/>
                </a:solidFill>
                <a:latin typeface="Questrial"/>
                <a:ea typeface="Questrial"/>
                <a:cs typeface="Questrial"/>
                <a:sym typeface="Questrial"/>
              </a:rPr>
              <a:t>if you have a taxpayer under the age of 24 claiming an education credit – the taxpayer may or may not be eligible to take the refundable American Opportunity Credit, but the process for determining eligibility is complicated</a:t>
            </a:r>
            <a:endParaRPr/>
          </a:p>
        </p:txBody>
      </p:sp>
      <p:sp>
        <p:nvSpPr>
          <p:cNvPr id="1918" name="Google Shape;1918;p2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7"/>
                                        </p:tgtEl>
                                        <p:attrNameLst>
                                          <p:attrName>style.visibility</p:attrName>
                                        </p:attrNameLst>
                                      </p:cBhvr>
                                      <p:to>
                                        <p:strVal val="visible"/>
                                      </p:to>
                                    </p:set>
                                    <p:animEffect filter="fade" transition="in">
                                      <p:cBhvr>
                                        <p:cTn dur="500"/>
                                        <p:tgtEl>
                                          <p:spTgt spid="19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3" name="Shape 1923"/>
        <p:cNvGrpSpPr/>
        <p:nvPr/>
      </p:nvGrpSpPr>
      <p:grpSpPr>
        <a:xfrm>
          <a:off x="0" y="0"/>
          <a:ext cx="0" cy="0"/>
          <a:chOff x="0" y="0"/>
          <a:chExt cx="0" cy="0"/>
        </a:xfrm>
      </p:grpSpPr>
      <p:sp>
        <p:nvSpPr>
          <p:cNvPr id="1924" name="Google Shape;1924;p2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1925" name="Google Shape;1925;p217"/>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James takes one course at a local community college.  He received a Form 1098-T showing qualified tuition expenses of $1,000.  He lives with his parents, who can claim him as a dependent.  Who is entitled to claim the credit?  Which credit?</a:t>
            </a:r>
            <a:endParaRPr/>
          </a:p>
        </p:txBody>
      </p:sp>
      <p:sp>
        <p:nvSpPr>
          <p:cNvPr id="1926" name="Google Shape;1926;p2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 Information</a:t>
            </a:r>
            <a:endParaRPr/>
          </a:p>
        </p:txBody>
      </p:sp>
      <p:sp>
        <p:nvSpPr>
          <p:cNvPr id="249" name="Google Shape;249;p2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need the EXACT amount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alimony reported on one tax return as income must match the alimony adjustment amount on the spouse’s tax return</a:t>
            </a:r>
            <a:endParaRPr/>
          </a:p>
        </p:txBody>
      </p:sp>
      <p:sp>
        <p:nvSpPr>
          <p:cNvPr id="250" name="Google Shape;250;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Google Shape;1932;p2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933" name="Google Shape;1933;p218"/>
          <p:cNvSpPr txBox="1"/>
          <p:nvPr>
            <p:ph idx="1" type="body"/>
          </p:nvPr>
        </p:nvSpPr>
        <p:spPr>
          <a:xfrm>
            <a:off x="609600" y="1600200"/>
            <a:ext cx="10972800" cy="48312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If James’s parents claim him, they must claim the credit</a:t>
            </a:r>
            <a:endParaRPr/>
          </a:p>
          <a:p>
            <a:pPr indent="0" lvl="0" marL="0" marR="0" rtl="0" algn="ctr">
              <a:lnSpc>
                <a:spcPct val="80000"/>
              </a:lnSpc>
              <a:spcBef>
                <a:spcPts val="800"/>
              </a:spcBef>
              <a:spcAft>
                <a:spcPts val="0"/>
              </a:spcAft>
              <a:buClr>
                <a:srgbClr val="000000"/>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If James’s parents do not claim him, James must claim the credit</a:t>
            </a:r>
            <a:endParaRPr/>
          </a:p>
          <a:p>
            <a:pPr indent="0" lvl="0" marL="0" marR="0" rtl="0" algn="ctr">
              <a:lnSpc>
                <a:spcPct val="80000"/>
              </a:lnSpc>
              <a:spcBef>
                <a:spcPts val="80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Lifetime Learning Credit</a:t>
            </a:r>
            <a:endParaRPr/>
          </a:p>
        </p:txBody>
      </p:sp>
      <p:sp>
        <p:nvSpPr>
          <p:cNvPr id="1934" name="Google Shape;1934;p2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9" name="Shape 1939"/>
        <p:cNvGrpSpPr/>
        <p:nvPr/>
      </p:nvGrpSpPr>
      <p:grpSpPr>
        <a:xfrm>
          <a:off x="0" y="0"/>
          <a:ext cx="0" cy="0"/>
          <a:chOff x="0" y="0"/>
          <a:chExt cx="0" cy="0"/>
        </a:xfrm>
      </p:grpSpPr>
      <p:sp>
        <p:nvSpPr>
          <p:cNvPr id="1940" name="Google Shape;1940;p219"/>
          <p:cNvSpPr txBox="1"/>
          <p:nvPr>
            <p:ph type="title"/>
          </p:nvPr>
        </p:nvSpPr>
        <p:spPr>
          <a:xfrm>
            <a:off x="609600" y="1283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1941" name="Google Shape;1941;p219"/>
          <p:cNvSpPr txBox="1"/>
          <p:nvPr>
            <p:ph idx="1" type="body"/>
          </p:nvPr>
        </p:nvSpPr>
        <p:spPr>
          <a:xfrm>
            <a:off x="609600" y="1137575"/>
            <a:ext cx="10972800" cy="54279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LaQuandra is a sophomore enrolled at UAB full-time.  She provides all of her own support.  She paid $10,000 in the tax year for tuition and fees for enrollment to UAB.  She received a tax-free scholarship worth $4,000, and paid the rest from a student loan in her name.  Can LaQuandra claim an education credit?  Which one?  How much of her expenses are qualified expenses?</a:t>
            </a:r>
            <a:endParaRPr/>
          </a:p>
        </p:txBody>
      </p:sp>
      <p:sp>
        <p:nvSpPr>
          <p:cNvPr id="1942" name="Google Shape;1942;p2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7" name="Shape 1947"/>
        <p:cNvGrpSpPr/>
        <p:nvPr/>
      </p:nvGrpSpPr>
      <p:grpSpPr>
        <a:xfrm>
          <a:off x="0" y="0"/>
          <a:ext cx="0" cy="0"/>
          <a:chOff x="0" y="0"/>
          <a:chExt cx="0" cy="0"/>
        </a:xfrm>
      </p:grpSpPr>
      <p:sp>
        <p:nvSpPr>
          <p:cNvPr id="1948" name="Google Shape;1948;p2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1949" name="Google Shape;1949;p220"/>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0" lvl="0" marL="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American Opportunity Credit</a:t>
            </a:r>
            <a:endParaRPr/>
          </a:p>
          <a:p>
            <a:pPr indent="0" lvl="0" marL="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Qualified expenses = $6,000 ($4,000)</a:t>
            </a:r>
            <a:endParaRPr/>
          </a:p>
        </p:txBody>
      </p:sp>
      <p:sp>
        <p:nvSpPr>
          <p:cNvPr id="1950" name="Google Shape;1950;p2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5" name="Shape 1955"/>
        <p:cNvGrpSpPr/>
        <p:nvPr/>
      </p:nvGrpSpPr>
      <p:grpSpPr>
        <a:xfrm>
          <a:off x="0" y="0"/>
          <a:ext cx="0" cy="0"/>
          <a:chOff x="0" y="0"/>
          <a:chExt cx="0" cy="0"/>
        </a:xfrm>
      </p:grpSpPr>
      <p:sp>
        <p:nvSpPr>
          <p:cNvPr id="1956" name="Google Shape;1956;p2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Education Credits</a:t>
            </a:r>
            <a:endParaRPr/>
          </a:p>
        </p:txBody>
      </p:sp>
      <p:sp>
        <p:nvSpPr>
          <p:cNvPr id="1957" name="Google Shape;1957;p22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TaxSlayer Walkthrough</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Education Credits</a:t>
            </a:r>
            <a:endParaRPr/>
          </a:p>
        </p:txBody>
      </p:sp>
      <p:sp>
        <p:nvSpPr>
          <p:cNvPr id="1958" name="Google Shape;1958;p2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3" name="Shape 1963"/>
        <p:cNvGrpSpPr/>
        <p:nvPr/>
      </p:nvGrpSpPr>
      <p:grpSpPr>
        <a:xfrm>
          <a:off x="0" y="0"/>
          <a:ext cx="0" cy="0"/>
          <a:chOff x="0" y="0"/>
          <a:chExt cx="0" cy="0"/>
        </a:xfrm>
      </p:grpSpPr>
      <p:pic>
        <p:nvPicPr>
          <p:cNvPr descr="Impact-logo_SaveFirst-green.eps" id="1964" name="Google Shape;1964;p222"/>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965" name="Google Shape;1965;p22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6" name="Google Shape;1966;p22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7" name="Google Shape;1967;p22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8" name="Google Shape;1968;p22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69" name="Google Shape;1969;p22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70" name="Google Shape;1970;p222"/>
          <p:cNvSpPr txBox="1"/>
          <p:nvPr/>
        </p:nvSpPr>
        <p:spPr>
          <a:xfrm>
            <a:off x="1378900" y="4749375"/>
            <a:ext cx="9387000" cy="1583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Health Care Coverage </a:t>
            </a:r>
            <a:endParaRPr b="1" sz="5400">
              <a:solidFill>
                <a:schemeClr val="dk2"/>
              </a:solidFill>
              <a:latin typeface="Questrial"/>
              <a:ea typeface="Questrial"/>
              <a:cs typeface="Questrial"/>
              <a:sym typeface="Questrial"/>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(Part VI of I/I form)</a:t>
            </a:r>
            <a:endParaRPr/>
          </a:p>
        </p:txBody>
      </p:sp>
      <p:sp>
        <p:nvSpPr>
          <p:cNvPr id="1971" name="Google Shape;1971;p2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6" name="Shape 1976"/>
        <p:cNvGrpSpPr/>
        <p:nvPr/>
      </p:nvGrpSpPr>
      <p:grpSpPr>
        <a:xfrm>
          <a:off x="0" y="0"/>
          <a:ext cx="0" cy="0"/>
          <a:chOff x="0" y="0"/>
          <a:chExt cx="0" cy="0"/>
        </a:xfrm>
      </p:grpSpPr>
      <p:sp>
        <p:nvSpPr>
          <p:cNvPr id="1977" name="Google Shape;1977;p2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Affordable Care Act</a:t>
            </a:r>
            <a:endParaRPr b="1" i="0" sz="4800" u="none" cap="none" strike="noStrike">
              <a:solidFill>
                <a:schemeClr val="dk2"/>
              </a:solidFill>
              <a:latin typeface="Questrial"/>
              <a:ea typeface="Questrial"/>
              <a:cs typeface="Questrial"/>
              <a:sym typeface="Questrial"/>
            </a:endParaRPr>
          </a:p>
        </p:txBody>
      </p:sp>
      <p:sp>
        <p:nvSpPr>
          <p:cNvPr id="1978" name="Google Shape;1978;p22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979" name="Google Shape;1979;p2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80" name="Google Shape;1980;p223"/>
          <p:cNvPicPr preferRelativeResize="0"/>
          <p:nvPr/>
        </p:nvPicPr>
        <p:blipFill>
          <a:blip r:embed="rId3">
            <a:alphaModFix/>
          </a:blip>
          <a:stretch>
            <a:fillRect/>
          </a:stretch>
        </p:blipFill>
        <p:spPr>
          <a:xfrm>
            <a:off x="519163" y="2851675"/>
            <a:ext cx="11298976" cy="16670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5" name="Shape 1985"/>
        <p:cNvGrpSpPr/>
        <p:nvPr/>
      </p:nvGrpSpPr>
      <p:grpSpPr>
        <a:xfrm>
          <a:off x="0" y="0"/>
          <a:ext cx="0" cy="0"/>
          <a:chOff x="0" y="0"/>
          <a:chExt cx="0" cy="0"/>
        </a:xfrm>
      </p:grpSpPr>
      <p:sp>
        <p:nvSpPr>
          <p:cNvPr id="1986" name="Google Shape;1986;p224"/>
          <p:cNvSpPr txBox="1"/>
          <p:nvPr>
            <p:ph type="title"/>
          </p:nvPr>
        </p:nvSpPr>
        <p:spPr>
          <a:xfrm>
            <a:off x="609600" y="1126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Affordable Care Act</a:t>
            </a:r>
            <a:endParaRPr b="1" i="0" sz="4800" u="none" cap="none" strike="noStrike">
              <a:solidFill>
                <a:schemeClr val="dk2"/>
              </a:solidFill>
              <a:latin typeface="Questrial"/>
              <a:ea typeface="Questrial"/>
              <a:cs typeface="Questrial"/>
              <a:sym typeface="Questrial"/>
            </a:endParaRPr>
          </a:p>
        </p:txBody>
      </p:sp>
      <p:sp>
        <p:nvSpPr>
          <p:cNvPr id="1987" name="Google Shape;1987;p224"/>
          <p:cNvSpPr txBox="1"/>
          <p:nvPr>
            <p:ph idx="1" type="body"/>
          </p:nvPr>
        </p:nvSpPr>
        <p:spPr>
          <a:xfrm>
            <a:off x="609600" y="1255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988" name="Google Shape;1988;p2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89" name="Google Shape;1989;p224"/>
          <p:cNvSpPr txBox="1"/>
          <p:nvPr/>
        </p:nvSpPr>
        <p:spPr>
          <a:xfrm>
            <a:off x="1421850" y="4250175"/>
            <a:ext cx="9348300" cy="2012100"/>
          </a:xfrm>
          <a:prstGeom prst="rect">
            <a:avLst/>
          </a:prstGeom>
          <a:solidFill>
            <a:srgbClr val="6A526D"/>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FFFFFF"/>
                </a:solidFill>
                <a:latin typeface="Questrial"/>
                <a:ea typeface="Questrial"/>
                <a:cs typeface="Questrial"/>
                <a:sym typeface="Questrial"/>
              </a:rPr>
              <a:t>In the interview process, you should determine if the taxpayer/spouse/dependents has </a:t>
            </a:r>
            <a:endParaRPr b="1" sz="2800">
              <a:solidFill>
                <a:srgbClr val="FFFFFF"/>
              </a:solidFill>
              <a:latin typeface="Questrial"/>
              <a:ea typeface="Questrial"/>
              <a:cs typeface="Questrial"/>
              <a:sym typeface="Questrial"/>
            </a:endParaRPr>
          </a:p>
          <a:p>
            <a:pPr indent="0" lvl="0" marL="0" marR="0" rtl="0" algn="ctr">
              <a:spcBef>
                <a:spcPts val="0"/>
              </a:spcBef>
              <a:spcAft>
                <a:spcPts val="0"/>
              </a:spcAft>
              <a:buNone/>
            </a:pPr>
            <a:r>
              <a:rPr b="1" lang="en-US" sz="2800">
                <a:solidFill>
                  <a:srgbClr val="FFFFFF"/>
                </a:solidFill>
                <a:latin typeface="Questrial"/>
                <a:ea typeface="Questrial"/>
                <a:cs typeface="Questrial"/>
                <a:sym typeface="Questrial"/>
              </a:rPr>
              <a:t>MEC for any months of the tax year and mark which months they have coverage. </a:t>
            </a:r>
            <a:endParaRPr b="1" sz="2800">
              <a:solidFill>
                <a:srgbClr val="FFFFFF"/>
              </a:solidFill>
              <a:latin typeface="Questrial"/>
              <a:ea typeface="Questrial"/>
              <a:cs typeface="Questrial"/>
              <a:sym typeface="Questrial"/>
            </a:endParaRPr>
          </a:p>
        </p:txBody>
      </p:sp>
      <p:pic>
        <p:nvPicPr>
          <p:cNvPr id="1990" name="Google Shape;1990;p224"/>
          <p:cNvPicPr preferRelativeResize="0"/>
          <p:nvPr/>
        </p:nvPicPr>
        <p:blipFill>
          <a:blip r:embed="rId3">
            <a:alphaModFix/>
          </a:blip>
          <a:stretch>
            <a:fillRect/>
          </a:stretch>
        </p:blipFill>
        <p:spPr>
          <a:xfrm>
            <a:off x="609601" y="2339301"/>
            <a:ext cx="11101849" cy="1610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5" name="Shape 1995"/>
        <p:cNvGrpSpPr/>
        <p:nvPr/>
      </p:nvGrpSpPr>
      <p:grpSpPr>
        <a:xfrm>
          <a:off x="0" y="0"/>
          <a:ext cx="0" cy="0"/>
          <a:chOff x="0" y="0"/>
          <a:chExt cx="0" cy="0"/>
        </a:xfrm>
      </p:grpSpPr>
      <p:sp>
        <p:nvSpPr>
          <p:cNvPr id="1996" name="Google Shape;1996;p225"/>
          <p:cNvSpPr txBox="1"/>
          <p:nvPr>
            <p:ph type="title"/>
          </p:nvPr>
        </p:nvSpPr>
        <p:spPr>
          <a:xfrm>
            <a:off x="609600" y="-1088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Affordable Care Act</a:t>
            </a:r>
            <a:endParaRPr b="1" i="0" sz="4800" u="none" cap="none" strike="noStrike">
              <a:solidFill>
                <a:schemeClr val="dk2"/>
              </a:solidFill>
              <a:latin typeface="Questrial"/>
              <a:ea typeface="Questrial"/>
              <a:cs typeface="Questrial"/>
              <a:sym typeface="Questrial"/>
            </a:endParaRPr>
          </a:p>
        </p:txBody>
      </p:sp>
      <p:sp>
        <p:nvSpPr>
          <p:cNvPr id="1997" name="Google Shape;1997;p225"/>
          <p:cNvSpPr txBox="1"/>
          <p:nvPr>
            <p:ph idx="1" type="body"/>
          </p:nvPr>
        </p:nvSpPr>
        <p:spPr>
          <a:xfrm>
            <a:off x="58625" y="787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p:txBody>
      </p:sp>
      <p:sp>
        <p:nvSpPr>
          <p:cNvPr id="1998" name="Google Shape;1998;p225"/>
          <p:cNvSpPr/>
          <p:nvPr/>
        </p:nvSpPr>
        <p:spPr>
          <a:xfrm>
            <a:off x="131150" y="3146875"/>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25"/>
          <p:cNvSpPr/>
          <p:nvPr/>
        </p:nvSpPr>
        <p:spPr>
          <a:xfrm>
            <a:off x="131150" y="443815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001" name="Google Shape;2001;p225"/>
          <p:cNvPicPr preferRelativeResize="0"/>
          <p:nvPr/>
        </p:nvPicPr>
        <p:blipFill>
          <a:blip r:embed="rId3">
            <a:alphaModFix/>
          </a:blip>
          <a:stretch>
            <a:fillRect/>
          </a:stretch>
        </p:blipFill>
        <p:spPr>
          <a:xfrm>
            <a:off x="826975" y="1938057"/>
            <a:ext cx="10972802" cy="736518"/>
          </a:xfrm>
          <a:prstGeom prst="rect">
            <a:avLst/>
          </a:prstGeom>
          <a:noFill/>
          <a:ln cap="flat" cmpd="sng" w="9525">
            <a:solidFill>
              <a:schemeClr val="dk2"/>
            </a:solidFill>
            <a:prstDash val="solid"/>
            <a:round/>
            <a:headEnd len="sm" w="sm" type="none"/>
            <a:tailEnd len="sm" w="sm" type="none"/>
          </a:ln>
        </p:spPr>
      </p:pic>
      <p:pic>
        <p:nvPicPr>
          <p:cNvPr id="2002" name="Google Shape;2002;p225"/>
          <p:cNvPicPr preferRelativeResize="0"/>
          <p:nvPr/>
        </p:nvPicPr>
        <p:blipFill>
          <a:blip r:embed="rId4">
            <a:alphaModFix/>
          </a:blip>
          <a:stretch>
            <a:fillRect/>
          </a:stretch>
        </p:blipFill>
        <p:spPr>
          <a:xfrm>
            <a:off x="826975" y="4183429"/>
            <a:ext cx="10972800" cy="784846"/>
          </a:xfrm>
          <a:prstGeom prst="rect">
            <a:avLst/>
          </a:prstGeom>
          <a:noFill/>
          <a:ln cap="flat" cmpd="sng" w="9525">
            <a:solidFill>
              <a:schemeClr val="dk2"/>
            </a:solidFill>
            <a:prstDash val="solid"/>
            <a:round/>
            <a:headEnd len="sm" w="sm" type="none"/>
            <a:tailEnd len="sm" w="sm" type="none"/>
          </a:ln>
        </p:spPr>
      </p:pic>
      <p:pic>
        <p:nvPicPr>
          <p:cNvPr id="2003" name="Google Shape;2003;p225"/>
          <p:cNvPicPr preferRelativeResize="0"/>
          <p:nvPr/>
        </p:nvPicPr>
        <p:blipFill>
          <a:blip r:embed="rId5">
            <a:alphaModFix/>
          </a:blip>
          <a:stretch>
            <a:fillRect/>
          </a:stretch>
        </p:blipFill>
        <p:spPr>
          <a:xfrm>
            <a:off x="826963" y="2927303"/>
            <a:ext cx="11037618" cy="71455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8" name="Shape 2008"/>
        <p:cNvGrpSpPr/>
        <p:nvPr/>
      </p:nvGrpSpPr>
      <p:grpSpPr>
        <a:xfrm>
          <a:off x="0" y="0"/>
          <a:ext cx="0" cy="0"/>
          <a:chOff x="0" y="0"/>
          <a:chExt cx="0" cy="0"/>
        </a:xfrm>
      </p:grpSpPr>
      <p:sp>
        <p:nvSpPr>
          <p:cNvPr id="2009" name="Google Shape;2009;p2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endParaRPr/>
          </a:p>
        </p:txBody>
      </p:sp>
      <p:sp>
        <p:nvSpPr>
          <p:cNvPr id="2010" name="Google Shape;2010;p226"/>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individuals pre-existing conditions.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endParaRPr/>
          </a:p>
        </p:txBody>
      </p:sp>
      <p:sp>
        <p:nvSpPr>
          <p:cNvPr id="2011" name="Google Shape;2011;p2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0" st="0"/>
                                            </p:txEl>
                                          </p:spTgt>
                                        </p:tgtEl>
                                        <p:attrNameLst>
                                          <p:attrName>style.visibility</p:attrName>
                                        </p:attrNameLst>
                                      </p:cBhvr>
                                      <p:to>
                                        <p:strVal val="visible"/>
                                      </p:to>
                                    </p:set>
                                    <p:animEffect filter="fade" transition="in">
                                      <p:cBhvr>
                                        <p:cTn dur="500"/>
                                        <p:tgtEl>
                                          <p:spTgt spid="20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1" st="1"/>
                                            </p:txEl>
                                          </p:spTgt>
                                        </p:tgtEl>
                                        <p:attrNameLst>
                                          <p:attrName>style.visibility</p:attrName>
                                        </p:attrNameLst>
                                      </p:cBhvr>
                                      <p:to>
                                        <p:strVal val="visible"/>
                                      </p:to>
                                    </p:set>
                                    <p:animEffect filter="fade" transition="in">
                                      <p:cBhvr>
                                        <p:cTn dur="500"/>
                                        <p:tgtEl>
                                          <p:spTgt spid="20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2" st="2"/>
                                            </p:txEl>
                                          </p:spTgt>
                                        </p:tgtEl>
                                        <p:attrNameLst>
                                          <p:attrName>style.visibility</p:attrName>
                                        </p:attrNameLst>
                                      </p:cBhvr>
                                      <p:to>
                                        <p:strVal val="visible"/>
                                      </p:to>
                                    </p:set>
                                    <p:animEffect filter="fade" transition="in">
                                      <p:cBhvr>
                                        <p:cTn dur="500"/>
                                        <p:tgtEl>
                                          <p:spTgt spid="20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6" name="Shape 2016"/>
        <p:cNvGrpSpPr/>
        <p:nvPr/>
      </p:nvGrpSpPr>
      <p:grpSpPr>
        <a:xfrm>
          <a:off x="0" y="0"/>
          <a:ext cx="0" cy="0"/>
          <a:chOff x="0" y="0"/>
          <a:chExt cx="0" cy="0"/>
        </a:xfrm>
      </p:grpSpPr>
      <p:sp>
        <p:nvSpPr>
          <p:cNvPr id="2017" name="Google Shape;2017;p2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Healthcare.gov</a:t>
            </a:r>
            <a:endParaRPr/>
          </a:p>
        </p:txBody>
      </p:sp>
      <p:sp>
        <p:nvSpPr>
          <p:cNvPr id="2018" name="Google Shape;2018;p22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Where taxpayers: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Find information about health insurance options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Purchase health insurance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Obtain help paying premiums and out-of-pocket costs (if eligible)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refundable tax credit, </a:t>
            </a:r>
            <a:r>
              <a:rPr b="1" i="1" lang="en-US" sz="3700" u="none" cap="none" strike="noStrike">
                <a:solidFill>
                  <a:srgbClr val="F2B52C"/>
                </a:solidFill>
                <a:latin typeface="Questrial"/>
                <a:ea typeface="Questrial"/>
                <a:cs typeface="Questrial"/>
                <a:sym typeface="Questrial"/>
              </a:rPr>
              <a:t>The Premium Tax Credit</a:t>
            </a:r>
            <a:r>
              <a:rPr b="0" i="0" lang="en-US" sz="3700" u="none" cap="none" strike="noStrike">
                <a:solidFill>
                  <a:srgbClr val="F2B52C"/>
                </a:solidFill>
                <a:latin typeface="Questrial"/>
                <a:ea typeface="Questrial"/>
                <a:cs typeface="Questrial"/>
                <a:sym typeface="Questrial"/>
              </a:rPr>
              <a:t>,</a:t>
            </a:r>
            <a:r>
              <a:rPr b="0" i="0" lang="en-US" sz="3700" u="none" cap="none" strike="noStrike">
                <a:solidFill>
                  <a:schemeClr val="dk1"/>
                </a:solidFill>
                <a:latin typeface="Questrial"/>
                <a:ea typeface="Questrial"/>
                <a:cs typeface="Questrial"/>
                <a:sym typeface="Questrial"/>
              </a:rPr>
              <a:t> is available through the Marketplace and helps eligible taxpayers pay for coverage</a:t>
            </a:r>
            <a:endParaRPr/>
          </a:p>
        </p:txBody>
      </p:sp>
      <p:sp>
        <p:nvSpPr>
          <p:cNvPr id="2019" name="Google Shape;2019;p2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Alimony Income</a:t>
            </a:r>
            <a:endParaRPr/>
          </a:p>
        </p:txBody>
      </p:sp>
      <p:sp>
        <p:nvSpPr>
          <p:cNvPr id="257" name="Google Shape;257;p3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Alimony on line 11</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Federal Section → Adjustments → “Alimony Received”</a:t>
            </a:r>
            <a:endParaRPr b="0" i="0" sz="3600" u="none" cap="none" strike="noStrike">
              <a:solidFill>
                <a:schemeClr val="dk1"/>
              </a:solidFill>
              <a:latin typeface="Questrial"/>
              <a:ea typeface="Questrial"/>
              <a:cs typeface="Questrial"/>
              <a:sym typeface="Questrial"/>
            </a:endParaRPr>
          </a:p>
        </p:txBody>
      </p:sp>
      <p:sp>
        <p:nvSpPr>
          <p:cNvPr id="258" name="Google Shape;258;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4" name="Shape 2024"/>
        <p:cNvGrpSpPr/>
        <p:nvPr/>
      </p:nvGrpSpPr>
      <p:grpSpPr>
        <a:xfrm>
          <a:off x="0" y="0"/>
          <a:ext cx="0" cy="0"/>
          <a:chOff x="0" y="0"/>
          <a:chExt cx="0" cy="0"/>
        </a:xfrm>
      </p:grpSpPr>
      <p:sp>
        <p:nvSpPr>
          <p:cNvPr id="2025" name="Google Shape;2025;p2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endParaRPr/>
          </a:p>
        </p:txBody>
      </p:sp>
      <p:sp>
        <p:nvSpPr>
          <p:cNvPr id="2026" name="Google Shape;2026;p228"/>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endParaRPr/>
          </a:p>
          <a:p>
            <a:pPr indent="-228600" lvl="2" marL="1143000" marR="0" rtl="0" algn="l">
              <a:spcBef>
                <a:spcPts val="640"/>
              </a:spcBef>
              <a:spcAft>
                <a:spcPts val="0"/>
              </a:spcAft>
              <a:buClr>
                <a:schemeClr val="dk1"/>
              </a:buClr>
              <a:buSzPts val="3200"/>
              <a:buFont typeface="Noto Sans Symbols"/>
              <a:buChar char="▪"/>
            </a:pPr>
            <a:r>
              <a:rPr b="0" i="1" lang="en-US" sz="3200" u="none" cap="none" strike="noStrike">
                <a:solidFill>
                  <a:schemeClr val="dk1"/>
                </a:solidFill>
                <a:latin typeface="Questrial"/>
                <a:ea typeface="Questrial"/>
                <a:cs typeface="Questrial"/>
                <a:sym typeface="Questrial"/>
              </a:rPr>
              <a:t>This is essentially a tax penalty for not having coverage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027" name="Google Shape;2027;p2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2" name="Shape 2032"/>
        <p:cNvGrpSpPr/>
        <p:nvPr/>
      </p:nvGrpSpPr>
      <p:grpSpPr>
        <a:xfrm>
          <a:off x="0" y="0"/>
          <a:ext cx="0" cy="0"/>
          <a:chOff x="0" y="0"/>
          <a:chExt cx="0" cy="0"/>
        </a:xfrm>
      </p:grpSpPr>
      <p:sp>
        <p:nvSpPr>
          <p:cNvPr id="2033" name="Google Shape;2033;p2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Use Your Resources!</a:t>
            </a:r>
            <a:endParaRPr/>
          </a:p>
        </p:txBody>
      </p:sp>
      <p:sp>
        <p:nvSpPr>
          <p:cNvPr id="2034" name="Google Shape;2034;p229"/>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Use the </a:t>
            </a:r>
            <a:r>
              <a:rPr b="1" i="1" lang="en-US" sz="4000" u="none" cap="none" strike="noStrike">
                <a:solidFill>
                  <a:schemeClr val="accent3"/>
                </a:solidFill>
                <a:latin typeface="Questrial"/>
                <a:ea typeface="Questrial"/>
                <a:cs typeface="Questrial"/>
                <a:sym typeface="Questrial"/>
              </a:rPr>
              <a:t>Publication 4012, ACA Tab</a:t>
            </a:r>
            <a:endParaRPr b="1" i="1" sz="4000" u="none" cap="none" strike="noStrike">
              <a:solidFill>
                <a:schemeClr val="accent3"/>
              </a:solidFill>
              <a:latin typeface="Questrial"/>
              <a:ea typeface="Questrial"/>
              <a:cs typeface="Questrial"/>
              <a:sym typeface="Questrial"/>
            </a:endParaRPr>
          </a:p>
          <a:p>
            <a:pPr indent="0" lvl="0" marL="0"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to help you complete the ACA provisions on the tax return!</a:t>
            </a:r>
            <a:endParaRPr/>
          </a:p>
        </p:txBody>
      </p:sp>
      <p:sp>
        <p:nvSpPr>
          <p:cNvPr id="2035" name="Google Shape;2035;p2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0" name="Shape 2040"/>
        <p:cNvGrpSpPr/>
        <p:nvPr/>
      </p:nvGrpSpPr>
      <p:grpSpPr>
        <a:xfrm>
          <a:off x="0" y="0"/>
          <a:ext cx="0" cy="0"/>
          <a:chOff x="0" y="0"/>
          <a:chExt cx="0" cy="0"/>
        </a:xfrm>
      </p:grpSpPr>
      <p:sp>
        <p:nvSpPr>
          <p:cNvPr id="2041" name="Google Shape;2041;p2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Minimum Essential Coverage?</a:t>
            </a:r>
            <a:endParaRPr/>
          </a:p>
        </p:txBody>
      </p:sp>
      <p:sp>
        <p:nvSpPr>
          <p:cNvPr id="2042" name="Google Shape;2042;p230"/>
          <p:cNvSpPr txBox="1"/>
          <p:nvPr>
            <p:ph idx="1" type="body"/>
          </p:nvPr>
        </p:nvSpPr>
        <p:spPr>
          <a:xfrm>
            <a:off x="609600" y="1600203"/>
            <a:ext cx="10972800" cy="273116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Minimum essential coverage (MEC) is health coverage that satisfies the individual shared responsibility requirement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health insurance is MEC</a:t>
            </a:r>
            <a:endParaRPr/>
          </a:p>
        </p:txBody>
      </p:sp>
      <p:sp>
        <p:nvSpPr>
          <p:cNvPr id="2043" name="Google Shape;2043;p230"/>
          <p:cNvSpPr txBox="1"/>
          <p:nvPr/>
        </p:nvSpPr>
        <p:spPr>
          <a:xfrm>
            <a:off x="609600" y="4513924"/>
            <a:ext cx="10972800" cy="17562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No proof of coverage is needed. Oral statement from the taxpayer is acceptable, unless normal due diligence leads you to believe the taxpayer’s statement is incorrect</a:t>
            </a:r>
            <a:endParaRPr/>
          </a:p>
        </p:txBody>
      </p:sp>
      <p:sp>
        <p:nvSpPr>
          <p:cNvPr id="2044" name="Google Shape;2044;p2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9" name="Shape 2049"/>
        <p:cNvGrpSpPr/>
        <p:nvPr/>
      </p:nvGrpSpPr>
      <p:grpSpPr>
        <a:xfrm>
          <a:off x="0" y="0"/>
          <a:ext cx="0" cy="0"/>
          <a:chOff x="0" y="0"/>
          <a:chExt cx="0" cy="0"/>
        </a:xfrm>
      </p:grpSpPr>
      <p:sp>
        <p:nvSpPr>
          <p:cNvPr id="2050" name="Google Shape;2050;p2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Needs MEC?</a:t>
            </a:r>
            <a:endParaRPr/>
          </a:p>
        </p:txBody>
      </p:sp>
      <p:sp>
        <p:nvSpPr>
          <p:cNvPr id="2051" name="Google Shape;2051;p231"/>
          <p:cNvSpPr txBox="1"/>
          <p:nvPr>
            <p:ph idx="1" type="body"/>
          </p:nvPr>
        </p:nvSpPr>
        <p:spPr>
          <a:xfrm>
            <a:off x="609600" y="1600203"/>
            <a:ext cx="10972800" cy="441558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Everyone on the tax return needs MEC or a coverage exemption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taxpayer is responsible for the insurance, coverage exemption, or individual shared responsibility payment (penalty) of each person on the return</a:t>
            </a:r>
            <a:endParaRPr/>
          </a:p>
        </p:txBody>
      </p:sp>
      <p:sp>
        <p:nvSpPr>
          <p:cNvPr id="2052" name="Google Shape;2052;p2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7" name="Shape 2057"/>
        <p:cNvGrpSpPr/>
        <p:nvPr/>
      </p:nvGrpSpPr>
      <p:grpSpPr>
        <a:xfrm>
          <a:off x="0" y="0"/>
          <a:ext cx="0" cy="0"/>
          <a:chOff x="0" y="0"/>
          <a:chExt cx="0" cy="0"/>
        </a:xfrm>
      </p:grpSpPr>
      <p:sp>
        <p:nvSpPr>
          <p:cNvPr id="2058" name="Google Shape;2058;p2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How Many Months Do Taxpayers Need to Have MEC?</a:t>
            </a:r>
            <a:endParaRPr b="1" i="0" sz="4800" u="none" cap="none" strike="noStrike">
              <a:solidFill>
                <a:schemeClr val="dk2"/>
              </a:solidFill>
              <a:latin typeface="Questrial"/>
              <a:ea typeface="Questrial"/>
              <a:cs typeface="Questrial"/>
              <a:sym typeface="Questrial"/>
            </a:endParaRPr>
          </a:p>
        </p:txBody>
      </p:sp>
      <p:sp>
        <p:nvSpPr>
          <p:cNvPr id="2059" name="Google Shape;2059;p232"/>
          <p:cNvSpPr txBox="1"/>
          <p:nvPr>
            <p:ph idx="1" type="body"/>
          </p:nvPr>
        </p:nvSpPr>
        <p:spPr>
          <a:xfrm>
            <a:off x="609600" y="1600203"/>
            <a:ext cx="10972800" cy="441558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Everyone needs MEC for every month</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is considered covered for the whole month if they had coverage for at least one day</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who was born or died during the year is required to have coverage for every </a:t>
            </a:r>
            <a:r>
              <a:rPr b="0" i="0" lang="en-US" sz="3600" u="sng" cap="none" strike="noStrike">
                <a:solidFill>
                  <a:schemeClr val="dk1"/>
                </a:solidFill>
                <a:latin typeface="Questrial"/>
                <a:ea typeface="Questrial"/>
                <a:cs typeface="Questrial"/>
                <a:sym typeface="Questrial"/>
              </a:rPr>
              <a:t>full</a:t>
            </a:r>
            <a:r>
              <a:rPr b="0" i="0" lang="en-US" sz="3600" u="none" cap="none" strike="noStrike">
                <a:solidFill>
                  <a:schemeClr val="dk1"/>
                </a:solidFill>
                <a:latin typeface="Questrial"/>
                <a:ea typeface="Questrial"/>
                <a:cs typeface="Questrial"/>
                <a:sym typeface="Questrial"/>
              </a:rPr>
              <a:t> month alive</a:t>
            </a:r>
            <a:endParaRPr/>
          </a:p>
        </p:txBody>
      </p:sp>
      <p:sp>
        <p:nvSpPr>
          <p:cNvPr id="2060" name="Google Shape;2060;p2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5" name="Shape 2065"/>
        <p:cNvGrpSpPr/>
        <p:nvPr/>
      </p:nvGrpSpPr>
      <p:grpSpPr>
        <a:xfrm>
          <a:off x="0" y="0"/>
          <a:ext cx="0" cy="0"/>
          <a:chOff x="0" y="0"/>
          <a:chExt cx="0" cy="0"/>
        </a:xfrm>
      </p:grpSpPr>
      <p:sp>
        <p:nvSpPr>
          <p:cNvPr id="2066" name="Google Shape;2066;p2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Types of Minimum Essential Coverage</a:t>
            </a:r>
            <a:endParaRPr/>
          </a:p>
        </p:txBody>
      </p:sp>
      <p:sp>
        <p:nvSpPr>
          <p:cNvPr id="2067" name="Google Shape;2067;p23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Employer-Sponsored Coverage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Group health insurance coverage for employees under</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A governmental plan (such as the Federal Employees Health Benefit Program)</a:t>
            </a:r>
            <a:endParaRPr/>
          </a:p>
          <a:p>
            <a:pPr indent="-228600" lvl="2" marL="1143000" marR="0" rtl="0" algn="l">
              <a:lnSpc>
                <a:spcPct val="90000"/>
              </a:lnSpc>
              <a:spcBef>
                <a:spcPts val="592"/>
              </a:spcBef>
              <a:spcAft>
                <a:spcPts val="0"/>
              </a:spcAft>
              <a:buClr>
                <a:schemeClr val="dk1"/>
              </a:buClr>
              <a:buSzPts val="2960"/>
              <a:buFont typeface="Noto Sans Symbols"/>
              <a:buChar char="▪"/>
            </a:pPr>
            <a:r>
              <a:rPr b="0" i="0" lang="en-US" sz="2960" u="none" cap="none" strike="noStrike">
                <a:solidFill>
                  <a:schemeClr val="dk1"/>
                </a:solidFill>
                <a:latin typeface="Questrial"/>
                <a:ea typeface="Questrial"/>
                <a:cs typeface="Questrial"/>
                <a:sym typeface="Questrial"/>
              </a:rPr>
              <a:t>A grandfathered health plan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self-insured health plan for employees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COBRA coverage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Retiree coverage</a:t>
            </a:r>
            <a:endParaRPr/>
          </a:p>
        </p:txBody>
      </p:sp>
      <p:sp>
        <p:nvSpPr>
          <p:cNvPr id="2068" name="Google Shape;2068;p2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3" name="Shape 2073"/>
        <p:cNvGrpSpPr/>
        <p:nvPr/>
      </p:nvGrpSpPr>
      <p:grpSpPr>
        <a:xfrm>
          <a:off x="0" y="0"/>
          <a:ext cx="0" cy="0"/>
          <a:chOff x="0" y="0"/>
          <a:chExt cx="0" cy="0"/>
        </a:xfrm>
      </p:grpSpPr>
      <p:sp>
        <p:nvSpPr>
          <p:cNvPr id="2074" name="Google Shape;2074;p2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Types of Minimum Essential Coverage</a:t>
            </a:r>
            <a:endParaRPr/>
          </a:p>
        </p:txBody>
      </p:sp>
      <p:sp>
        <p:nvSpPr>
          <p:cNvPr id="2075" name="Google Shape;2075;p23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Individual Health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purchased directly from an insurance company</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purchased through </a:t>
            </a:r>
            <a:r>
              <a:rPr b="0" i="0" lang="en-US" sz="3600" u="sng" cap="none" strike="noStrike">
                <a:solidFill>
                  <a:schemeClr val="hlink"/>
                </a:solidFill>
                <a:latin typeface="Questrial"/>
                <a:ea typeface="Questrial"/>
                <a:cs typeface="Questrial"/>
                <a:sym typeface="Questrial"/>
                <a:hlinkClick r:id="rId3"/>
              </a:rPr>
              <a:t>healthcare.gov</a:t>
            </a:r>
            <a:r>
              <a:rPr b="0" i="0" lang="en-US" sz="3600" u="none" cap="none" strike="noStrike">
                <a:solidFill>
                  <a:schemeClr val="dk1"/>
                </a:solidFill>
                <a:latin typeface="Questrial"/>
                <a:ea typeface="Questrial"/>
                <a:cs typeface="Questrial"/>
                <a:sym typeface="Questrial"/>
              </a:rPr>
              <a:t>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through a student health plan</a:t>
            </a:r>
            <a:endParaRPr/>
          </a:p>
        </p:txBody>
      </p:sp>
      <p:sp>
        <p:nvSpPr>
          <p:cNvPr id="2076" name="Google Shape;2076;p2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1" name="Shape 2081"/>
        <p:cNvGrpSpPr/>
        <p:nvPr/>
      </p:nvGrpSpPr>
      <p:grpSpPr>
        <a:xfrm>
          <a:off x="0" y="0"/>
          <a:ext cx="0" cy="0"/>
          <a:chOff x="0" y="0"/>
          <a:chExt cx="0" cy="0"/>
        </a:xfrm>
      </p:grpSpPr>
      <p:sp>
        <p:nvSpPr>
          <p:cNvPr id="2082" name="Google Shape;2082;p2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Types of Minimum Essential Coverage</a:t>
            </a:r>
            <a:endParaRPr/>
          </a:p>
        </p:txBody>
      </p:sp>
      <p:sp>
        <p:nvSpPr>
          <p:cNvPr id="2083" name="Google Shape;2083;p235"/>
          <p:cNvSpPr txBox="1"/>
          <p:nvPr>
            <p:ph idx="1" type="body"/>
          </p:nvPr>
        </p:nvSpPr>
        <p:spPr>
          <a:xfrm>
            <a:off x="235825" y="12589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Government-Sponsored Programs: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Medicare Part A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Medicare Advantage plans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Most Medicaid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Children’s Health Insurance Program (CHIP)</a:t>
            </a:r>
            <a:endParaRPr/>
          </a:p>
          <a:p>
            <a:pPr indent="-228600" lvl="2" marL="114300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ALL Kids (Alabama)</a:t>
            </a:r>
            <a:endParaRPr b="0" i="0"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Noto Sans Symbols"/>
              <a:buChar char="▪"/>
            </a:pPr>
            <a:r>
              <a:rPr lang="en-US"/>
              <a:t>Florida KidCare</a:t>
            </a:r>
            <a:endParaRPr/>
          </a:p>
          <a:p>
            <a:pPr indent="-228600" lvl="2" marL="1143000" marR="0" rtl="0" algn="l">
              <a:spcBef>
                <a:spcPts val="640"/>
              </a:spcBef>
              <a:spcAft>
                <a:spcPts val="0"/>
              </a:spcAft>
              <a:buClr>
                <a:schemeClr val="dk1"/>
              </a:buClr>
              <a:buSzPts val="3200"/>
              <a:buFont typeface="Noto Sans Symbols"/>
              <a:buChar char="▪"/>
            </a:pPr>
            <a:r>
              <a:rPr lang="en-US"/>
              <a:t>CoverKids(TN)</a:t>
            </a:r>
            <a:endParaRPr/>
          </a:p>
          <a:p>
            <a:pPr indent="-228600" lvl="2" marL="1143000" marR="0" rtl="0" algn="l">
              <a:spcBef>
                <a:spcPts val="640"/>
              </a:spcBef>
              <a:spcAft>
                <a:spcPts val="0"/>
              </a:spcAft>
              <a:buClr>
                <a:schemeClr val="dk1"/>
              </a:buClr>
              <a:buSzPts val="3200"/>
              <a:buFont typeface="Noto Sans Symbols"/>
              <a:buChar char="▪"/>
            </a:pPr>
            <a:r>
              <a:rPr lang="en-US"/>
              <a:t>Healthy Connections Kids(South Carolina)</a:t>
            </a:r>
            <a:endParaRPr/>
          </a:p>
        </p:txBody>
      </p:sp>
      <p:sp>
        <p:nvSpPr>
          <p:cNvPr id="2084" name="Google Shape;2084;p2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9" name="Shape 2089"/>
        <p:cNvGrpSpPr/>
        <p:nvPr/>
      </p:nvGrpSpPr>
      <p:grpSpPr>
        <a:xfrm>
          <a:off x="0" y="0"/>
          <a:ext cx="0" cy="0"/>
          <a:chOff x="0" y="0"/>
          <a:chExt cx="0" cy="0"/>
        </a:xfrm>
      </p:grpSpPr>
      <p:sp>
        <p:nvSpPr>
          <p:cNvPr id="2090" name="Google Shape;2090;p2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Types of Minimum Essential Coverage</a:t>
            </a:r>
            <a:endParaRPr/>
          </a:p>
        </p:txBody>
      </p:sp>
      <p:sp>
        <p:nvSpPr>
          <p:cNvPr id="2091" name="Google Shape;2091;p236"/>
          <p:cNvSpPr txBox="1"/>
          <p:nvPr>
            <p:ph idx="1" type="body"/>
          </p:nvPr>
        </p:nvSpPr>
        <p:spPr>
          <a:xfrm>
            <a:off x="609600" y="1600203"/>
            <a:ext cx="10972800" cy="463215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Government-Sponsored Programs: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Most TRICARE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Veteran Affairs comprehensive health care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Peace Corps volunteer health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Department of Defense Nonappropriated Fund Health Benefits Program</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Refugee Medical Assistance</a:t>
            </a:r>
            <a:endParaRPr/>
          </a:p>
        </p:txBody>
      </p:sp>
      <p:sp>
        <p:nvSpPr>
          <p:cNvPr id="2092" name="Google Shape;2092;p2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7" name="Shape 2097"/>
        <p:cNvGrpSpPr/>
        <p:nvPr/>
      </p:nvGrpSpPr>
      <p:grpSpPr>
        <a:xfrm>
          <a:off x="0" y="0"/>
          <a:ext cx="0" cy="0"/>
          <a:chOff x="0" y="0"/>
          <a:chExt cx="0" cy="0"/>
        </a:xfrm>
      </p:grpSpPr>
      <p:sp>
        <p:nvSpPr>
          <p:cNvPr id="2098" name="Google Shape;2098;p2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Types of Minimum Essential Coverage</a:t>
            </a:r>
            <a:endParaRPr/>
          </a:p>
        </p:txBody>
      </p:sp>
      <p:sp>
        <p:nvSpPr>
          <p:cNvPr id="2099" name="Google Shape;2099;p237"/>
          <p:cNvSpPr txBox="1"/>
          <p:nvPr>
            <p:ph idx="1" type="body"/>
          </p:nvPr>
        </p:nvSpPr>
        <p:spPr>
          <a:xfrm>
            <a:off x="609600" y="1600203"/>
            <a:ext cx="10972800" cy="463215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Certain foreign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Certain coverage for business owners</a:t>
            </a:r>
            <a:endParaRPr/>
          </a:p>
        </p:txBody>
      </p:sp>
      <p:sp>
        <p:nvSpPr>
          <p:cNvPr id="2100" name="Google Shape;2100;p2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descr="Impact-logo_SaveFirst-green.eps" id="264" name="Google Shape;264;p31"/>
          <p:cNvPicPr preferRelativeResize="0"/>
          <p:nvPr/>
        </p:nvPicPr>
        <p:blipFill rotWithShape="1">
          <a:blip r:embed="rId3">
            <a:alphaModFix/>
          </a:blip>
          <a:srcRect b="34976" l="19561" r="20646" t="31742"/>
          <a:stretch/>
        </p:blipFill>
        <p:spPr>
          <a:xfrm>
            <a:off x="1440089" y="232807"/>
            <a:ext cx="9264733" cy="4243519"/>
          </a:xfrm>
          <a:prstGeom prst="rect">
            <a:avLst/>
          </a:prstGeom>
          <a:noFill/>
          <a:ln>
            <a:noFill/>
          </a:ln>
        </p:spPr>
      </p:pic>
      <p:sp>
        <p:nvSpPr>
          <p:cNvPr id="265" name="Google Shape;265;p3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6" name="Google Shape;266;p3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7" name="Google Shape;267;p3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8" name="Google Shape;268;p3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69" name="Google Shape;269;p3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0" name="Google Shape;270;p31"/>
          <p:cNvSpPr txBox="1"/>
          <p:nvPr/>
        </p:nvSpPr>
        <p:spPr>
          <a:xfrm>
            <a:off x="1708732" y="4628726"/>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Income: Other Income, Business/Self-Employment</a:t>
            </a:r>
            <a:endParaRPr/>
          </a:p>
        </p:txBody>
      </p:sp>
      <p:sp>
        <p:nvSpPr>
          <p:cNvPr id="271" name="Google Shape;271;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5" name="Shape 2105"/>
        <p:cNvGrpSpPr/>
        <p:nvPr/>
      </p:nvGrpSpPr>
      <p:grpSpPr>
        <a:xfrm>
          <a:off x="0" y="0"/>
          <a:ext cx="0" cy="0"/>
          <a:chOff x="0" y="0"/>
          <a:chExt cx="0" cy="0"/>
        </a:xfrm>
      </p:grpSpPr>
      <p:sp>
        <p:nvSpPr>
          <p:cNvPr id="2106" name="Google Shape;2106;p2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Does NOT Qualify as MEC</a:t>
            </a:r>
            <a:endParaRPr/>
          </a:p>
        </p:txBody>
      </p:sp>
      <p:sp>
        <p:nvSpPr>
          <p:cNvPr id="2107" name="Google Shape;2107;p23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some health plans that may provide limited benefits but do not qualify as MEC</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Includes:</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Coverage consisting solely of excepted benefits such as standalone dental/vision insurance, disability income insurance, workers</a:t>
            </a:r>
            <a:r>
              <a:rPr lang="en-US" sz="3330"/>
              <a:t>’</a:t>
            </a:r>
            <a:r>
              <a:rPr b="0" i="0" lang="en-US" sz="3330" u="none" cap="none" strike="noStrike">
                <a:solidFill>
                  <a:schemeClr val="dk1"/>
                </a:solidFill>
                <a:latin typeface="Questrial"/>
                <a:ea typeface="Questrial"/>
                <a:cs typeface="Questrial"/>
                <a:sym typeface="Questrial"/>
              </a:rPr>
              <a:t> comp insurance</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Medicaid providing only specific medical services (such as family planning, pregnancy-related, etc.)</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AmeriCorps and AfterCorps coverage</a:t>
            </a:r>
            <a:endParaRPr/>
          </a:p>
        </p:txBody>
      </p:sp>
      <p:sp>
        <p:nvSpPr>
          <p:cNvPr id="2108" name="Google Shape;2108;p2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3" name="Shape 2113"/>
        <p:cNvGrpSpPr/>
        <p:nvPr/>
      </p:nvGrpSpPr>
      <p:grpSpPr>
        <a:xfrm>
          <a:off x="0" y="0"/>
          <a:ext cx="0" cy="0"/>
          <a:chOff x="0" y="0"/>
          <a:chExt cx="0" cy="0"/>
        </a:xfrm>
      </p:grpSpPr>
      <p:sp>
        <p:nvSpPr>
          <p:cNvPr id="2114" name="Google Shape;2114;p2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Forms That Show Evidence of Coverage: Form W-2, Form SSA-1099 </a:t>
            </a:r>
            <a:endParaRPr/>
          </a:p>
        </p:txBody>
      </p:sp>
      <p:pic>
        <p:nvPicPr>
          <p:cNvPr id="2115" name="Google Shape;2115;p239"/>
          <p:cNvPicPr preferRelativeResize="0"/>
          <p:nvPr/>
        </p:nvPicPr>
        <p:blipFill rotWithShape="1">
          <a:blip r:embed="rId3">
            <a:alphaModFix/>
          </a:blip>
          <a:srcRect b="0" l="0" r="0" t="0"/>
          <a:stretch/>
        </p:blipFill>
        <p:spPr>
          <a:xfrm>
            <a:off x="609600" y="1603548"/>
            <a:ext cx="5755054" cy="5008267"/>
          </a:xfrm>
          <a:prstGeom prst="rect">
            <a:avLst/>
          </a:prstGeom>
          <a:noFill/>
          <a:ln>
            <a:noFill/>
          </a:ln>
          <a:effectLst>
            <a:outerShdw blurRad="190500" rotWithShape="0" algn="tl">
              <a:srgbClr val="000000">
                <a:alpha val="69803"/>
              </a:srgbClr>
            </a:outerShdw>
          </a:effectLst>
        </p:spPr>
      </p:pic>
      <p:pic>
        <p:nvPicPr>
          <p:cNvPr id="2116" name="Google Shape;2116;p239"/>
          <p:cNvPicPr preferRelativeResize="0"/>
          <p:nvPr/>
        </p:nvPicPr>
        <p:blipFill rotWithShape="1">
          <a:blip r:embed="rId4">
            <a:alphaModFix/>
          </a:blip>
          <a:srcRect b="0" l="0" r="0" t="0"/>
          <a:stretch/>
        </p:blipFill>
        <p:spPr>
          <a:xfrm>
            <a:off x="4971405" y="2137426"/>
            <a:ext cx="6610995" cy="3985133"/>
          </a:xfrm>
          <a:prstGeom prst="rect">
            <a:avLst/>
          </a:prstGeom>
          <a:noFill/>
          <a:ln>
            <a:noFill/>
          </a:ln>
          <a:effectLst>
            <a:outerShdw blurRad="190500" rotWithShape="0" algn="tl">
              <a:srgbClr val="000000">
                <a:alpha val="69803"/>
              </a:srgbClr>
            </a:outerShdw>
          </a:effectLst>
        </p:spPr>
      </p:pic>
      <p:pic>
        <p:nvPicPr>
          <p:cNvPr id="2117" name="Google Shape;2117;p239"/>
          <p:cNvPicPr preferRelativeResize="0"/>
          <p:nvPr/>
        </p:nvPicPr>
        <p:blipFill rotWithShape="1">
          <a:blip r:embed="rId5">
            <a:alphaModFix/>
          </a:blip>
          <a:srcRect b="0" l="0" r="0" t="0"/>
          <a:stretch/>
        </p:blipFill>
        <p:spPr>
          <a:xfrm>
            <a:off x="777630" y="4012760"/>
            <a:ext cx="2678965" cy="53579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118" name="Google Shape;2118;p239"/>
          <p:cNvPicPr preferRelativeResize="0"/>
          <p:nvPr/>
        </p:nvPicPr>
        <p:blipFill rotWithShape="1">
          <a:blip r:embed="rId6">
            <a:alphaModFix/>
          </a:blip>
          <a:srcRect b="0" l="0" r="0" t="0"/>
          <a:stretch/>
        </p:blipFill>
        <p:spPr>
          <a:xfrm>
            <a:off x="10020300" y="3907253"/>
            <a:ext cx="1484241" cy="28960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119" name="Google Shape;2119;p2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4" name="Shape 2124"/>
        <p:cNvGrpSpPr/>
        <p:nvPr/>
      </p:nvGrpSpPr>
      <p:grpSpPr>
        <a:xfrm>
          <a:off x="0" y="0"/>
          <a:ext cx="0" cy="0"/>
          <a:chOff x="0" y="0"/>
          <a:chExt cx="0" cy="0"/>
        </a:xfrm>
      </p:grpSpPr>
      <p:sp>
        <p:nvSpPr>
          <p:cNvPr id="2125" name="Google Shape;2125;p2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Forms That Show Evidence of Coverage: Form 1095-A </a:t>
            </a:r>
            <a:endParaRPr/>
          </a:p>
        </p:txBody>
      </p:sp>
      <p:pic>
        <p:nvPicPr>
          <p:cNvPr id="2126" name="Google Shape;2126;p240"/>
          <p:cNvPicPr preferRelativeResize="0"/>
          <p:nvPr/>
        </p:nvPicPr>
        <p:blipFill rotWithShape="1">
          <a:blip r:embed="rId3">
            <a:alphaModFix/>
          </a:blip>
          <a:srcRect b="0" l="0" r="-399" t="0"/>
          <a:stretch/>
        </p:blipFill>
        <p:spPr>
          <a:xfrm>
            <a:off x="2205925" y="1621768"/>
            <a:ext cx="8048230" cy="5367968"/>
          </a:xfrm>
          <a:prstGeom prst="rect">
            <a:avLst/>
          </a:prstGeom>
          <a:noFill/>
          <a:ln>
            <a:noFill/>
          </a:ln>
          <a:effectLst>
            <a:outerShdw blurRad="190500" rotWithShape="0" algn="tl">
              <a:srgbClr val="000000">
                <a:alpha val="69803"/>
              </a:srgbClr>
            </a:outerShdw>
          </a:effectLst>
        </p:spPr>
      </p:pic>
      <p:sp>
        <p:nvSpPr>
          <p:cNvPr id="2127" name="Google Shape;2127;p2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2" name="Shape 2132"/>
        <p:cNvGrpSpPr/>
        <p:nvPr/>
      </p:nvGrpSpPr>
      <p:grpSpPr>
        <a:xfrm>
          <a:off x="0" y="0"/>
          <a:ext cx="0" cy="0"/>
          <a:chOff x="0" y="0"/>
          <a:chExt cx="0" cy="0"/>
        </a:xfrm>
      </p:grpSpPr>
      <p:sp>
        <p:nvSpPr>
          <p:cNvPr id="2133" name="Google Shape;2133;p2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Forms That Show Evidence of Coverage: Form 1095-C </a:t>
            </a:r>
            <a:endParaRPr/>
          </a:p>
        </p:txBody>
      </p:sp>
      <p:pic>
        <p:nvPicPr>
          <p:cNvPr id="2134" name="Google Shape;2134;p241"/>
          <p:cNvPicPr preferRelativeResize="0"/>
          <p:nvPr/>
        </p:nvPicPr>
        <p:blipFill rotWithShape="1">
          <a:blip r:embed="rId3">
            <a:alphaModFix/>
          </a:blip>
          <a:srcRect b="28515" l="0" r="0" t="0"/>
          <a:stretch/>
        </p:blipFill>
        <p:spPr>
          <a:xfrm>
            <a:off x="1283125" y="1548676"/>
            <a:ext cx="9625800" cy="5309400"/>
          </a:xfrm>
          <a:prstGeom prst="rect">
            <a:avLst/>
          </a:prstGeom>
          <a:noFill/>
          <a:ln>
            <a:noFill/>
          </a:ln>
          <a:effectLst>
            <a:outerShdw blurRad="190500" rotWithShape="0" algn="tl">
              <a:srgbClr val="000000">
                <a:alpha val="69803"/>
              </a:srgbClr>
            </a:outerShdw>
          </a:effectLst>
        </p:spPr>
      </p:pic>
      <p:sp>
        <p:nvSpPr>
          <p:cNvPr id="2135" name="Google Shape;2135;p2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0" name="Shape 2140"/>
        <p:cNvGrpSpPr/>
        <p:nvPr/>
      </p:nvGrpSpPr>
      <p:grpSpPr>
        <a:xfrm>
          <a:off x="0" y="0"/>
          <a:ext cx="0" cy="0"/>
          <a:chOff x="0" y="0"/>
          <a:chExt cx="0" cy="0"/>
        </a:xfrm>
      </p:grpSpPr>
      <p:sp>
        <p:nvSpPr>
          <p:cNvPr id="2141" name="Google Shape;2141;p2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a Health Coverage Exemption?</a:t>
            </a:r>
            <a:endParaRPr/>
          </a:p>
        </p:txBody>
      </p:sp>
      <p:sp>
        <p:nvSpPr>
          <p:cNvPr id="2142" name="Google Shape;2142;p242"/>
          <p:cNvSpPr txBox="1"/>
          <p:nvPr>
            <p:ph idx="1" type="body"/>
          </p:nvPr>
        </p:nvSpPr>
        <p:spPr>
          <a:xfrm>
            <a:off x="609600" y="1600203"/>
            <a:ext cx="10972800" cy="3019923"/>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1" i="0" lang="en-US" sz="4000" u="none" cap="none" strike="noStrike">
                <a:solidFill>
                  <a:schemeClr val="lt1"/>
                </a:solidFill>
                <a:latin typeface="Questrial"/>
                <a:ea typeface="Questrial"/>
                <a:cs typeface="Questrial"/>
                <a:sym typeface="Questrial"/>
              </a:rPr>
              <a:t>A reason for not having health insurance that avoids payment of the individual shared responsibility payment</a:t>
            </a:r>
            <a:endParaRPr/>
          </a:p>
        </p:txBody>
      </p:sp>
      <p:sp>
        <p:nvSpPr>
          <p:cNvPr id="2143" name="Google Shape;2143;p2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8" name="Shape 2148"/>
        <p:cNvGrpSpPr/>
        <p:nvPr/>
      </p:nvGrpSpPr>
      <p:grpSpPr>
        <a:xfrm>
          <a:off x="0" y="0"/>
          <a:ext cx="0" cy="0"/>
          <a:chOff x="0" y="0"/>
          <a:chExt cx="0" cy="0"/>
        </a:xfrm>
      </p:grpSpPr>
      <p:sp>
        <p:nvSpPr>
          <p:cNvPr id="2149" name="Google Shape;2149;p2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Needs a Health Coverage Exemption?</a:t>
            </a:r>
            <a:endParaRPr b="1" i="0" sz="4800" u="none" cap="none" strike="noStrike">
              <a:solidFill>
                <a:schemeClr val="dk2"/>
              </a:solidFill>
              <a:latin typeface="Questrial"/>
              <a:ea typeface="Questrial"/>
              <a:cs typeface="Questrial"/>
              <a:sym typeface="Questrial"/>
            </a:endParaRPr>
          </a:p>
        </p:txBody>
      </p:sp>
      <p:sp>
        <p:nvSpPr>
          <p:cNvPr id="2150" name="Google Shape;2150;p243"/>
          <p:cNvSpPr txBox="1"/>
          <p:nvPr>
            <p:ph idx="1" type="body"/>
          </p:nvPr>
        </p:nvSpPr>
        <p:spPr>
          <a:xfrm>
            <a:off x="609600" y="1600204"/>
            <a:ext cx="10972800" cy="3019922"/>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1" i="0" lang="en-US" sz="4000" u="none" cap="none" strike="noStrike">
                <a:solidFill>
                  <a:schemeClr val="lt1"/>
                </a:solidFill>
                <a:latin typeface="Questrial"/>
                <a:ea typeface="Questrial"/>
                <a:cs typeface="Questrial"/>
                <a:sym typeface="Questrial"/>
              </a:rPr>
              <a:t>Anyone without insurance coverage for any  month should be screened for exemption  eligibility</a:t>
            </a:r>
            <a:endParaRPr/>
          </a:p>
        </p:txBody>
      </p:sp>
      <p:sp>
        <p:nvSpPr>
          <p:cNvPr id="2151" name="Google Shape;2151;p2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6" name="Shape 2156"/>
        <p:cNvGrpSpPr/>
        <p:nvPr/>
      </p:nvGrpSpPr>
      <p:grpSpPr>
        <a:xfrm>
          <a:off x="0" y="0"/>
          <a:ext cx="0" cy="0"/>
          <a:chOff x="0" y="0"/>
          <a:chExt cx="0" cy="0"/>
        </a:xfrm>
      </p:grpSpPr>
      <p:sp>
        <p:nvSpPr>
          <p:cNvPr id="2157" name="Google Shape;2157;p2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Where Do I Start?</a:t>
            </a:r>
            <a:endParaRPr/>
          </a:p>
        </p:txBody>
      </p:sp>
      <p:graphicFrame>
        <p:nvGraphicFramePr>
          <p:cNvPr id="2158" name="Google Shape;2158;p244"/>
          <p:cNvGraphicFramePr/>
          <p:nvPr/>
        </p:nvGraphicFramePr>
        <p:xfrm>
          <a:off x="268300" y="1767751"/>
          <a:ext cx="3000000" cy="3000000"/>
        </p:xfrm>
        <a:graphic>
          <a:graphicData uri="http://schemas.openxmlformats.org/drawingml/2006/table">
            <a:tbl>
              <a:tblPr bandRow="1" firstRow="1">
                <a:noFill/>
                <a:tableStyleId>{E11C9B8F-D67E-4FFE-A970-E7B491758E4F}</a:tableStyleId>
              </a:tblPr>
              <a:tblGrid>
                <a:gridCol w="1511350"/>
                <a:gridCol w="10209025"/>
              </a:tblGrid>
              <a:tr h="1272975">
                <a:tc rowSpan="2">
                  <a:txBody>
                    <a:bodyPr>
                      <a:noAutofit/>
                    </a:bodyPr>
                    <a:lstStyle/>
                    <a:p>
                      <a:pPr indent="0" lvl="0" marL="0" marR="0" rtl="0" algn="ctr">
                        <a:spcBef>
                          <a:spcPts val="0"/>
                        </a:spcBef>
                        <a:spcAft>
                          <a:spcPts val="0"/>
                        </a:spcAft>
                        <a:buNone/>
                      </a:pPr>
                      <a:r>
                        <a:rPr lang="en-US" sz="4800" u="none" cap="none" strike="noStrike">
                          <a:solidFill>
                            <a:schemeClr val="lt1"/>
                          </a:solidFill>
                        </a:rPr>
                        <a:t>Step 1</a:t>
                      </a:r>
                      <a:endParaRPr/>
                    </a:p>
                  </a:txBody>
                  <a:tcPr marT="45725" marB="45725" marR="91450" marL="91450" anchor="ctr">
                    <a:solidFill>
                      <a:srgbClr val="2C5660"/>
                    </a:solidFill>
                  </a:tcPr>
                </a:tc>
                <a:tc>
                  <a:txBody>
                    <a:bodyPr>
                      <a:noAutofit/>
                    </a:bodyPr>
                    <a:lstStyle/>
                    <a:p>
                      <a:pPr indent="0" lvl="0" marL="0" marR="0" rtl="0" algn="ctr">
                        <a:spcBef>
                          <a:spcPts val="0"/>
                        </a:spcBef>
                        <a:spcAft>
                          <a:spcPts val="0"/>
                        </a:spcAft>
                        <a:buNone/>
                      </a:pPr>
                      <a:r>
                        <a:rPr lang="en-US" sz="4000" u="none" cap="none" strike="noStrike">
                          <a:solidFill>
                            <a:schemeClr val="accent3"/>
                          </a:solidFill>
                        </a:rPr>
                        <a:t>Does anyone on the tax return already have an exemption in hand from the Marketplace (healthcare.gov)?</a:t>
                      </a:r>
                      <a:endParaRPr sz="4000" u="none" cap="none" strike="noStrike">
                        <a:solidFill>
                          <a:schemeClr val="accent3"/>
                        </a:solidFill>
                      </a:endParaRPr>
                    </a:p>
                  </a:txBody>
                  <a:tcPr marT="45725" marB="45725" marR="91450" marL="91450" anchor="ctr">
                    <a:solidFill>
                      <a:srgbClr val="D3E6E9"/>
                    </a:solidFill>
                  </a:tcPr>
                </a:tc>
              </a:tr>
              <a:tr h="1290650">
                <a:tc vMerge="1"/>
                <a:tc>
                  <a:txBody>
                    <a:bodyPr>
                      <a:noAutofit/>
                    </a:bodyPr>
                    <a:lstStyle/>
                    <a:p>
                      <a:pPr indent="0" lvl="0" marL="0" marR="0" rtl="0" algn="ctr">
                        <a:spcBef>
                          <a:spcPts val="0"/>
                        </a:spcBef>
                        <a:spcAft>
                          <a:spcPts val="0"/>
                        </a:spcAft>
                        <a:buNone/>
                      </a:pPr>
                      <a:r>
                        <a:rPr b="1" lang="en-US" sz="3200" u="none" cap="none" strike="noStrike">
                          <a:solidFill>
                            <a:schemeClr val="lt1"/>
                          </a:solidFill>
                        </a:rPr>
                        <a:t>Marketplace exemptions require an </a:t>
                      </a:r>
                      <a:r>
                        <a:rPr b="1" i="1" lang="en-US" sz="3200" u="none" cap="none" strike="noStrike">
                          <a:solidFill>
                            <a:schemeClr val="lt1"/>
                          </a:solidFill>
                        </a:rPr>
                        <a:t>application</a:t>
                      </a:r>
                      <a:r>
                        <a:rPr b="1" i="0" lang="en-US" sz="3200" u="none" cap="none" strike="noStrike">
                          <a:solidFill>
                            <a:schemeClr val="lt1"/>
                          </a:solidFill>
                        </a:rPr>
                        <a:t>. If a person applied for an exemption, they should have received an </a:t>
                      </a:r>
                      <a:r>
                        <a:rPr b="1" i="1" lang="en-US" sz="3200" u="none" cap="none" strike="noStrike">
                          <a:solidFill>
                            <a:schemeClr val="lt1"/>
                          </a:solidFill>
                        </a:rPr>
                        <a:t>Exemption Certificate Number (ECN) </a:t>
                      </a:r>
                      <a:r>
                        <a:rPr b="1" i="0" lang="en-US" sz="3200" u="none" cap="none" strike="noStrike">
                          <a:solidFill>
                            <a:schemeClr val="lt1"/>
                          </a:solidFill>
                        </a:rPr>
                        <a:t>from healthcare.gov (it is a 6 or 7 alphanumeric code)</a:t>
                      </a:r>
                      <a:endParaRPr b="1" sz="3200" u="none" cap="none" strike="noStrike">
                        <a:solidFill>
                          <a:schemeClr val="lt1"/>
                        </a:solidFill>
                      </a:endParaRPr>
                    </a:p>
                  </a:txBody>
                  <a:tcPr marT="45725" marB="45725" marR="91450" marL="91450">
                    <a:solidFill>
                      <a:srgbClr val="79B4C2"/>
                    </a:solidFill>
                  </a:tcPr>
                </a:tc>
              </a:tr>
            </a:tbl>
          </a:graphicData>
        </a:graphic>
      </p:graphicFrame>
      <p:sp>
        <p:nvSpPr>
          <p:cNvPr id="2159" name="Google Shape;2159;p2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4" name="Shape 2164"/>
        <p:cNvGrpSpPr/>
        <p:nvPr/>
      </p:nvGrpSpPr>
      <p:grpSpPr>
        <a:xfrm>
          <a:off x="0" y="0"/>
          <a:ext cx="0" cy="0"/>
          <a:chOff x="0" y="0"/>
          <a:chExt cx="0" cy="0"/>
        </a:xfrm>
      </p:grpSpPr>
      <p:sp>
        <p:nvSpPr>
          <p:cNvPr id="2165" name="Google Shape;2165;p2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Where Do I Start?</a:t>
            </a:r>
            <a:endParaRPr/>
          </a:p>
        </p:txBody>
      </p:sp>
      <p:graphicFrame>
        <p:nvGraphicFramePr>
          <p:cNvPr id="2166" name="Google Shape;2166;p245"/>
          <p:cNvGraphicFramePr/>
          <p:nvPr/>
        </p:nvGraphicFramePr>
        <p:xfrm>
          <a:off x="166750" y="2080572"/>
          <a:ext cx="3000000" cy="3000000"/>
        </p:xfrm>
        <a:graphic>
          <a:graphicData uri="http://schemas.openxmlformats.org/drawingml/2006/table">
            <a:tbl>
              <a:tblPr bandRow="1" firstRow="1">
                <a:noFill/>
                <a:tableStyleId>{E11C9B8F-D67E-4FFE-A970-E7B491758E4F}</a:tableStyleId>
              </a:tblPr>
              <a:tblGrid>
                <a:gridCol w="1535425"/>
                <a:gridCol w="10371800"/>
              </a:tblGrid>
              <a:tr h="1272975">
                <a:tc rowSpan="2">
                  <a:txBody>
                    <a:bodyPr>
                      <a:noAutofit/>
                    </a:bodyPr>
                    <a:lstStyle/>
                    <a:p>
                      <a:pPr indent="0" lvl="0" marL="0" marR="0" rtl="0" algn="ctr">
                        <a:spcBef>
                          <a:spcPts val="0"/>
                        </a:spcBef>
                        <a:spcAft>
                          <a:spcPts val="0"/>
                        </a:spcAft>
                        <a:buNone/>
                      </a:pPr>
                      <a:r>
                        <a:rPr lang="en-US" sz="4800" u="none" cap="none" strike="noStrike">
                          <a:solidFill>
                            <a:schemeClr val="lt1"/>
                          </a:solidFill>
                        </a:rPr>
                        <a:t>Step 2</a:t>
                      </a:r>
                      <a:endParaRPr/>
                    </a:p>
                  </a:txBody>
                  <a:tcPr marT="45725" marB="45725" marR="91450" marL="91450" anchor="ctr">
                    <a:solidFill>
                      <a:srgbClr val="2C5660"/>
                    </a:solidFill>
                  </a:tcPr>
                </a:tc>
                <a:tc>
                  <a:txBody>
                    <a:bodyPr>
                      <a:noAutofit/>
                    </a:bodyPr>
                    <a:lstStyle/>
                    <a:p>
                      <a:pPr indent="0" lvl="0" marL="0" marR="0" rtl="0" algn="ctr">
                        <a:spcBef>
                          <a:spcPts val="0"/>
                        </a:spcBef>
                        <a:spcAft>
                          <a:spcPts val="0"/>
                        </a:spcAft>
                        <a:buNone/>
                      </a:pPr>
                      <a:r>
                        <a:rPr lang="en-US" sz="4000" u="none" cap="none" strike="noStrike">
                          <a:solidFill>
                            <a:schemeClr val="accent3"/>
                          </a:solidFill>
                        </a:rPr>
                        <a:t>Is household or gross income under the filing threshold?</a:t>
                      </a:r>
                      <a:endParaRPr sz="4000" u="none" cap="none" strike="noStrike">
                        <a:solidFill>
                          <a:schemeClr val="accent3"/>
                        </a:solidFill>
                      </a:endParaRPr>
                    </a:p>
                  </a:txBody>
                  <a:tcPr marT="45725" marB="45725" marR="91450" marL="91450" anchor="ctr">
                    <a:solidFill>
                      <a:srgbClr val="D3E6E9"/>
                    </a:solidFill>
                  </a:tcPr>
                </a:tc>
              </a:tr>
              <a:tr h="1290650">
                <a:tc vMerge="1"/>
                <a:tc>
                  <a:txBody>
                    <a:bodyPr>
                      <a:noAutofit/>
                    </a:bodyPr>
                    <a:lstStyle/>
                    <a:p>
                      <a:pPr indent="0" lvl="0" marL="0" marR="0" rtl="0" algn="ctr">
                        <a:spcBef>
                          <a:spcPts val="0"/>
                        </a:spcBef>
                        <a:spcAft>
                          <a:spcPts val="0"/>
                        </a:spcAft>
                        <a:buNone/>
                      </a:pPr>
                      <a:r>
                        <a:rPr b="1" lang="en-US" sz="3200" u="none" cap="none" strike="noStrike">
                          <a:solidFill>
                            <a:schemeClr val="lt1"/>
                          </a:solidFill>
                        </a:rPr>
                        <a:t>If YES, everyone on the tax return is exempt from the coverage requirement, and there is no need to consider additional exemptions</a:t>
                      </a:r>
                      <a:endParaRPr b="1" sz="3200" u="none" cap="none" strike="noStrike">
                        <a:solidFill>
                          <a:schemeClr val="lt1"/>
                        </a:solidFill>
                      </a:endParaRPr>
                    </a:p>
                  </a:txBody>
                  <a:tcPr marT="45725" marB="45725" marR="91450" marL="91450">
                    <a:solidFill>
                      <a:srgbClr val="79B4C2"/>
                    </a:solidFill>
                  </a:tcPr>
                </a:tc>
              </a:tr>
            </a:tbl>
          </a:graphicData>
        </a:graphic>
      </p:graphicFrame>
      <p:sp>
        <p:nvSpPr>
          <p:cNvPr id="2167" name="Google Shape;2167;p2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2" name="Shape 2172"/>
        <p:cNvGrpSpPr/>
        <p:nvPr/>
      </p:nvGrpSpPr>
      <p:grpSpPr>
        <a:xfrm>
          <a:off x="0" y="0"/>
          <a:ext cx="0" cy="0"/>
          <a:chOff x="0" y="0"/>
          <a:chExt cx="0" cy="0"/>
        </a:xfrm>
      </p:grpSpPr>
      <p:sp>
        <p:nvSpPr>
          <p:cNvPr id="2173" name="Google Shape;2173;p2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Where Do I Start?</a:t>
            </a:r>
            <a:endParaRPr/>
          </a:p>
        </p:txBody>
      </p:sp>
      <p:graphicFrame>
        <p:nvGraphicFramePr>
          <p:cNvPr id="2174" name="Google Shape;2174;p246"/>
          <p:cNvGraphicFramePr/>
          <p:nvPr/>
        </p:nvGraphicFramePr>
        <p:xfrm>
          <a:off x="146425" y="2080572"/>
          <a:ext cx="3000000" cy="3000000"/>
        </p:xfrm>
        <a:graphic>
          <a:graphicData uri="http://schemas.openxmlformats.org/drawingml/2006/table">
            <a:tbl>
              <a:tblPr bandRow="1" firstRow="1">
                <a:noFill/>
                <a:tableStyleId>{E11C9B8F-D67E-4FFE-A970-E7B491758E4F}</a:tableStyleId>
              </a:tblPr>
              <a:tblGrid>
                <a:gridCol w="1530175"/>
                <a:gridCol w="10336450"/>
              </a:tblGrid>
              <a:tr h="1272975">
                <a:tc rowSpan="2">
                  <a:txBody>
                    <a:bodyPr>
                      <a:noAutofit/>
                    </a:bodyPr>
                    <a:lstStyle/>
                    <a:p>
                      <a:pPr indent="0" lvl="0" marL="0" marR="0" rtl="0" algn="ctr">
                        <a:spcBef>
                          <a:spcPts val="0"/>
                        </a:spcBef>
                        <a:spcAft>
                          <a:spcPts val="0"/>
                        </a:spcAft>
                        <a:buNone/>
                      </a:pPr>
                      <a:r>
                        <a:rPr lang="en-US" sz="4800" u="none" cap="none" strike="noStrike">
                          <a:solidFill>
                            <a:schemeClr val="lt1"/>
                          </a:solidFill>
                        </a:rPr>
                        <a:t>Step 3</a:t>
                      </a:r>
                      <a:endParaRPr/>
                    </a:p>
                  </a:txBody>
                  <a:tcPr marT="45725" marB="45725" marR="91450" marL="91450" anchor="ctr">
                    <a:solidFill>
                      <a:srgbClr val="2C5660"/>
                    </a:solidFill>
                  </a:tcPr>
                </a:tc>
                <a:tc>
                  <a:txBody>
                    <a:bodyPr>
                      <a:noAutofit/>
                    </a:bodyPr>
                    <a:lstStyle/>
                    <a:p>
                      <a:pPr indent="0" lvl="0" marL="0" marR="0" rtl="0" algn="ctr">
                        <a:spcBef>
                          <a:spcPts val="0"/>
                        </a:spcBef>
                        <a:spcAft>
                          <a:spcPts val="0"/>
                        </a:spcAft>
                        <a:buNone/>
                      </a:pPr>
                      <a:r>
                        <a:rPr lang="en-US" sz="4000" u="none" cap="none" strike="noStrike">
                          <a:solidFill>
                            <a:schemeClr val="accent3"/>
                          </a:solidFill>
                        </a:rPr>
                        <a:t>If the family does not qualify for an exemption under Step 2, does any individual qualify for an exemption that can be claimed directly on the return?</a:t>
                      </a:r>
                      <a:endParaRPr sz="4000" u="none" cap="none" strike="noStrike">
                        <a:solidFill>
                          <a:schemeClr val="accent3"/>
                        </a:solidFill>
                      </a:endParaRPr>
                    </a:p>
                  </a:txBody>
                  <a:tcPr marT="45725" marB="45725" marR="91450" marL="91450" anchor="ctr">
                    <a:solidFill>
                      <a:srgbClr val="D3E6E9"/>
                    </a:solidFill>
                  </a:tcPr>
                </a:tc>
              </a:tr>
              <a:tr h="1290650">
                <a:tc vMerge="1"/>
                <a:tc>
                  <a:txBody>
                    <a:bodyPr>
                      <a:noAutofit/>
                    </a:bodyPr>
                    <a:lstStyle/>
                    <a:p>
                      <a:pPr indent="0" lvl="0" marL="0" marR="0" rtl="0" algn="ctr">
                        <a:spcBef>
                          <a:spcPts val="0"/>
                        </a:spcBef>
                        <a:spcAft>
                          <a:spcPts val="0"/>
                        </a:spcAft>
                        <a:buNone/>
                      </a:pPr>
                      <a:r>
                        <a:rPr b="1" lang="en-US" sz="3200" u="none" cap="none" strike="noStrike">
                          <a:solidFill>
                            <a:schemeClr val="lt1"/>
                          </a:solidFill>
                        </a:rPr>
                        <a:t>If YES, enter the exemption code on the tax return</a:t>
                      </a:r>
                      <a:endParaRPr b="1" sz="3200" u="none" cap="none" strike="noStrike">
                        <a:solidFill>
                          <a:schemeClr val="lt1"/>
                        </a:solidFill>
                      </a:endParaRPr>
                    </a:p>
                  </a:txBody>
                  <a:tcPr marT="45725" marB="45725" marR="91450" marL="91450" anchor="ctr">
                    <a:solidFill>
                      <a:srgbClr val="79B4C2"/>
                    </a:solidFill>
                  </a:tcPr>
                </a:tc>
              </a:tr>
            </a:tbl>
          </a:graphicData>
        </a:graphic>
      </p:graphicFrame>
      <p:sp>
        <p:nvSpPr>
          <p:cNvPr id="2175" name="Google Shape;2175;p2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0" name="Shape 2180"/>
        <p:cNvGrpSpPr/>
        <p:nvPr/>
      </p:nvGrpSpPr>
      <p:grpSpPr>
        <a:xfrm>
          <a:off x="0" y="0"/>
          <a:ext cx="0" cy="0"/>
          <a:chOff x="0" y="0"/>
          <a:chExt cx="0" cy="0"/>
        </a:xfrm>
      </p:grpSpPr>
      <p:sp>
        <p:nvSpPr>
          <p:cNvPr id="2181" name="Google Shape;2181;p2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Where Do I Start?</a:t>
            </a:r>
            <a:endParaRPr/>
          </a:p>
        </p:txBody>
      </p:sp>
      <p:graphicFrame>
        <p:nvGraphicFramePr>
          <p:cNvPr id="2182" name="Google Shape;2182;p247"/>
          <p:cNvGraphicFramePr/>
          <p:nvPr/>
        </p:nvGraphicFramePr>
        <p:xfrm>
          <a:off x="105825" y="2080572"/>
          <a:ext cx="3000000" cy="3000000"/>
        </p:xfrm>
        <a:graphic>
          <a:graphicData uri="http://schemas.openxmlformats.org/drawingml/2006/table">
            <a:tbl>
              <a:tblPr bandRow="1" firstRow="1">
                <a:noFill/>
                <a:tableStyleId>{E11C9B8F-D67E-4FFE-A970-E7B491758E4F}</a:tableStyleId>
              </a:tblPr>
              <a:tblGrid>
                <a:gridCol w="1537500"/>
                <a:gridCol w="10385975"/>
              </a:tblGrid>
              <a:tr h="1272975">
                <a:tc rowSpan="2">
                  <a:txBody>
                    <a:bodyPr>
                      <a:noAutofit/>
                    </a:bodyPr>
                    <a:lstStyle/>
                    <a:p>
                      <a:pPr indent="0" lvl="0" marL="0" marR="0" rtl="0" algn="ctr">
                        <a:spcBef>
                          <a:spcPts val="0"/>
                        </a:spcBef>
                        <a:spcAft>
                          <a:spcPts val="0"/>
                        </a:spcAft>
                        <a:buNone/>
                      </a:pPr>
                      <a:r>
                        <a:rPr lang="en-US" sz="4800" u="none" cap="none" strike="noStrike">
                          <a:solidFill>
                            <a:schemeClr val="lt1"/>
                          </a:solidFill>
                        </a:rPr>
                        <a:t>Step 4</a:t>
                      </a:r>
                      <a:endParaRPr/>
                    </a:p>
                  </a:txBody>
                  <a:tcPr marT="45725" marB="45725" marR="91450" marL="91450" anchor="ctr">
                    <a:solidFill>
                      <a:srgbClr val="2C5660"/>
                    </a:solidFill>
                  </a:tcPr>
                </a:tc>
                <a:tc>
                  <a:txBody>
                    <a:bodyPr>
                      <a:noAutofit/>
                    </a:bodyPr>
                    <a:lstStyle/>
                    <a:p>
                      <a:pPr indent="0" lvl="0" marL="0" marR="0" rtl="0" algn="ctr">
                        <a:spcBef>
                          <a:spcPts val="0"/>
                        </a:spcBef>
                        <a:spcAft>
                          <a:spcPts val="0"/>
                        </a:spcAft>
                        <a:buNone/>
                      </a:pPr>
                      <a:r>
                        <a:rPr lang="en-US" sz="4000" u="none" cap="none" strike="noStrike">
                          <a:solidFill>
                            <a:schemeClr val="accent3"/>
                          </a:solidFill>
                        </a:rPr>
                        <a:t>For any uninsured individual that does not qualify under Step 2 or 3, does any individual on the tax return qualify for an exemption from healthcare.gov?</a:t>
                      </a:r>
                      <a:endParaRPr sz="4000" u="none" cap="none" strike="noStrike">
                        <a:solidFill>
                          <a:schemeClr val="accent3"/>
                        </a:solidFill>
                      </a:endParaRPr>
                    </a:p>
                  </a:txBody>
                  <a:tcPr marT="45725" marB="45725" marR="91450" marL="91450" anchor="ctr">
                    <a:solidFill>
                      <a:srgbClr val="D3E6E9"/>
                    </a:solidFill>
                  </a:tcPr>
                </a:tc>
              </a:tr>
              <a:tr h="1290650">
                <a:tc vMerge="1"/>
                <a:tc>
                  <a:txBody>
                    <a:bodyPr>
                      <a:noAutofit/>
                    </a:bodyPr>
                    <a:lstStyle/>
                    <a:p>
                      <a:pPr indent="0" lvl="0" marL="0" marR="0" rtl="0" algn="ctr">
                        <a:spcBef>
                          <a:spcPts val="0"/>
                        </a:spcBef>
                        <a:spcAft>
                          <a:spcPts val="0"/>
                        </a:spcAft>
                        <a:buNone/>
                      </a:pPr>
                      <a:r>
                        <a:rPr b="1" lang="en-US" sz="3200" u="none" cap="none" strike="noStrike">
                          <a:solidFill>
                            <a:schemeClr val="lt1"/>
                          </a:solidFill>
                        </a:rPr>
                        <a:t>If YES, see your Site Coordinator for additional help in applying for the exemption and enter “pending” on the tax return</a:t>
                      </a:r>
                      <a:endParaRPr b="1" sz="3200" u="none" cap="none" strike="noStrike">
                        <a:solidFill>
                          <a:schemeClr val="lt1"/>
                        </a:solidFill>
                      </a:endParaRPr>
                    </a:p>
                  </a:txBody>
                  <a:tcPr marT="45725" marB="45725" marR="91450" marL="91450" anchor="ctr">
                    <a:solidFill>
                      <a:srgbClr val="79B4C2"/>
                    </a:solidFill>
                  </a:tcPr>
                </a:tc>
              </a:tr>
            </a:tbl>
          </a:graphicData>
        </a:graphic>
      </p:graphicFrame>
      <p:sp>
        <p:nvSpPr>
          <p:cNvPr id="2183" name="Google Shape;2183;p2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b="1" i="0" sz="4800" u="none" cap="none" strike="noStrike">
              <a:solidFill>
                <a:schemeClr val="dk2"/>
              </a:solidFill>
              <a:latin typeface="Questrial"/>
              <a:ea typeface="Questrial"/>
              <a:cs typeface="Questrial"/>
              <a:sym typeface="Questrial"/>
            </a:endParaRPr>
          </a:p>
        </p:txBody>
      </p:sp>
      <p:sp>
        <p:nvSpPr>
          <p:cNvPr id="278" name="Google Shape;278;p3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0" i="0" sz="4000" u="none" cap="none" strike="noStrike">
              <a:solidFill>
                <a:schemeClr val="dk1"/>
              </a:solidFill>
              <a:latin typeface="Questrial"/>
              <a:ea typeface="Questrial"/>
              <a:cs typeface="Questrial"/>
              <a:sym typeface="Questrial"/>
            </a:endParaRPr>
          </a:p>
          <a:p>
            <a:pPr indent="0" lvl="0" marL="457200" marR="0" rtl="0" algn="l">
              <a:spcBef>
                <a:spcPts val="720"/>
              </a:spcBef>
              <a:spcAft>
                <a:spcPts val="0"/>
              </a:spcAft>
              <a:buNone/>
            </a:pPr>
            <a:r>
              <a:t/>
            </a:r>
            <a:endParaRPr/>
          </a:p>
        </p:txBody>
      </p:sp>
      <p:sp>
        <p:nvSpPr>
          <p:cNvPr id="279" name="Google Shape;279;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0" name="Google Shape;280;p32"/>
          <p:cNvPicPr preferRelativeResize="0"/>
          <p:nvPr/>
        </p:nvPicPr>
        <p:blipFill>
          <a:blip r:embed="rId3">
            <a:alphaModFix/>
          </a:blip>
          <a:stretch>
            <a:fillRect/>
          </a:stretch>
        </p:blipFill>
        <p:spPr>
          <a:xfrm>
            <a:off x="1599725" y="2807350"/>
            <a:ext cx="10592278" cy="3419549"/>
          </a:xfrm>
          <a:prstGeom prst="rect">
            <a:avLst/>
          </a:prstGeom>
          <a:noFill/>
          <a:ln cap="flat" cmpd="sng" w="9525">
            <a:solidFill>
              <a:schemeClr val="dk2"/>
            </a:solidFill>
            <a:prstDash val="solid"/>
            <a:round/>
            <a:headEnd len="sm" w="sm" type="none"/>
            <a:tailEnd len="sm" w="sm" type="none"/>
          </a:ln>
        </p:spPr>
      </p:pic>
      <p:sp>
        <p:nvSpPr>
          <p:cNvPr id="281" name="Google Shape;281;p32"/>
          <p:cNvSpPr/>
          <p:nvPr/>
        </p:nvSpPr>
        <p:spPr>
          <a:xfrm>
            <a:off x="1159325" y="4698225"/>
            <a:ext cx="440400" cy="231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2"/>
          <p:cNvSpPr/>
          <p:nvPr/>
        </p:nvSpPr>
        <p:spPr>
          <a:xfrm>
            <a:off x="1159325" y="4466325"/>
            <a:ext cx="440400" cy="231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8" name="Shape 2188"/>
        <p:cNvGrpSpPr/>
        <p:nvPr/>
      </p:nvGrpSpPr>
      <p:grpSpPr>
        <a:xfrm>
          <a:off x="0" y="0"/>
          <a:ext cx="0" cy="0"/>
          <a:chOff x="0" y="0"/>
          <a:chExt cx="0" cy="0"/>
        </a:xfrm>
      </p:grpSpPr>
      <p:sp>
        <p:nvSpPr>
          <p:cNvPr id="2189" name="Google Shape;2189;p2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Granted By Healthcare.gov</a:t>
            </a:r>
            <a:endParaRPr/>
          </a:p>
        </p:txBody>
      </p:sp>
      <p:sp>
        <p:nvSpPr>
          <p:cNvPr id="2190" name="Google Shape;2190;p24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Homelessness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Eviction in the last 6 months or facing eviction or foreclosure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Utility shut-off notice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Domestic violence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Recent death of a close family member</a:t>
            </a:r>
            <a:endParaRPr/>
          </a:p>
        </p:txBody>
      </p:sp>
      <p:sp>
        <p:nvSpPr>
          <p:cNvPr id="2191" name="Google Shape;2191;p2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6" name="Shape 2196"/>
        <p:cNvGrpSpPr/>
        <p:nvPr/>
      </p:nvGrpSpPr>
      <p:grpSpPr>
        <a:xfrm>
          <a:off x="0" y="0"/>
          <a:ext cx="0" cy="0"/>
          <a:chOff x="0" y="0"/>
          <a:chExt cx="0" cy="0"/>
        </a:xfrm>
      </p:grpSpPr>
      <p:sp>
        <p:nvSpPr>
          <p:cNvPr id="2197" name="Google Shape;2197;p2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Granted By Healthcare.gov</a:t>
            </a:r>
            <a:endParaRPr/>
          </a:p>
        </p:txBody>
      </p:sp>
      <p:sp>
        <p:nvSpPr>
          <p:cNvPr id="2198" name="Google Shape;2198;p24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Disaster that resulted in significant property damage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Bankruptcy in the past 6 months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Debt from medical expense in last 24 months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High expense caring for ill, disabled or aging relative</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99" name="Google Shape;2199;p2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4" name="Shape 2204"/>
        <p:cNvGrpSpPr/>
        <p:nvPr/>
      </p:nvGrpSpPr>
      <p:grpSpPr>
        <a:xfrm>
          <a:off x="0" y="0"/>
          <a:ext cx="0" cy="0"/>
          <a:chOff x="0" y="0"/>
          <a:chExt cx="0" cy="0"/>
        </a:xfrm>
      </p:grpSpPr>
      <p:sp>
        <p:nvSpPr>
          <p:cNvPr id="2205" name="Google Shape;2205;p2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Granted By Healthcare.gov</a:t>
            </a:r>
            <a:endParaRPr/>
          </a:p>
        </p:txBody>
      </p:sp>
      <p:sp>
        <p:nvSpPr>
          <p:cNvPr id="2206" name="Google Shape;2206;p250"/>
          <p:cNvSpPr txBox="1"/>
          <p:nvPr>
            <p:ph idx="1" type="body"/>
          </p:nvPr>
        </p:nvSpPr>
        <p:spPr>
          <a:xfrm>
            <a:off x="609600" y="1600203"/>
            <a:ext cx="10972800" cy="301992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Determined ineligible for Medicaid because state did not expand coverage**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Will be common at SaveFirst sites!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exemptions</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07" name="Google Shape;2207;p250"/>
          <p:cNvSpPr txBox="1"/>
          <p:nvPr/>
        </p:nvSpPr>
        <p:spPr>
          <a:xfrm>
            <a:off x="609600" y="4620126"/>
            <a:ext cx="10972800" cy="1754326"/>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If it seems your taxpayer may qualify for a hardship exemption granted from healthcare.gov, see your Site Coordinator!</a:t>
            </a:r>
            <a:endParaRPr/>
          </a:p>
        </p:txBody>
      </p:sp>
      <p:sp>
        <p:nvSpPr>
          <p:cNvPr id="2208" name="Google Shape;2208;p2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3" name="Shape 2213"/>
        <p:cNvGrpSpPr/>
        <p:nvPr/>
      </p:nvGrpSpPr>
      <p:grpSpPr>
        <a:xfrm>
          <a:off x="0" y="0"/>
          <a:ext cx="0" cy="0"/>
          <a:chOff x="0" y="0"/>
          <a:chExt cx="0" cy="0"/>
        </a:xfrm>
      </p:grpSpPr>
      <p:sp>
        <p:nvSpPr>
          <p:cNvPr id="2214" name="Google Shape;2214;p2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Household/Gross Income Below Filing Threshold</a:t>
            </a:r>
            <a:endParaRPr/>
          </a:p>
        </p:txBody>
      </p:sp>
      <p:sp>
        <p:nvSpPr>
          <p:cNvPr id="2215" name="Google Shape;2215;p251"/>
          <p:cNvSpPr txBox="1"/>
          <p:nvPr/>
        </p:nvSpPr>
        <p:spPr>
          <a:xfrm>
            <a:off x="717872" y="1553000"/>
            <a:ext cx="5418300" cy="7080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lt1"/>
                </a:solidFill>
                <a:latin typeface="Questrial"/>
                <a:ea typeface="Questrial"/>
                <a:cs typeface="Questrial"/>
                <a:sym typeface="Questrial"/>
              </a:rPr>
              <a:t>Household Income</a:t>
            </a:r>
            <a:endParaRPr/>
          </a:p>
        </p:txBody>
      </p:sp>
      <p:sp>
        <p:nvSpPr>
          <p:cNvPr id="2216" name="Google Shape;2216;p251"/>
          <p:cNvSpPr txBox="1"/>
          <p:nvPr/>
        </p:nvSpPr>
        <p:spPr>
          <a:xfrm>
            <a:off x="717874" y="2260900"/>
            <a:ext cx="10864500" cy="13851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The Modified Adjusted Gross Income (MAGI) of each individual on the tax return with a filing requirement. Include dependent income ONLY IF the dependent has a filing requirement</a:t>
            </a:r>
            <a:endParaRPr/>
          </a:p>
        </p:txBody>
      </p:sp>
      <p:sp>
        <p:nvSpPr>
          <p:cNvPr id="2217" name="Google Shape;2217;p251"/>
          <p:cNvSpPr txBox="1"/>
          <p:nvPr/>
        </p:nvSpPr>
        <p:spPr>
          <a:xfrm>
            <a:off x="1319461" y="3756753"/>
            <a:ext cx="4162928" cy="707886"/>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lt1"/>
                </a:solidFill>
                <a:latin typeface="Questrial"/>
                <a:ea typeface="Questrial"/>
                <a:cs typeface="Questrial"/>
                <a:sym typeface="Questrial"/>
              </a:rPr>
              <a:t>Gross Income</a:t>
            </a:r>
            <a:endParaRPr/>
          </a:p>
        </p:txBody>
      </p:sp>
      <p:sp>
        <p:nvSpPr>
          <p:cNvPr id="2218" name="Google Shape;2218;p251"/>
          <p:cNvSpPr txBox="1"/>
          <p:nvPr/>
        </p:nvSpPr>
        <p:spPr>
          <a:xfrm>
            <a:off x="1319450" y="4464650"/>
            <a:ext cx="9745500" cy="18702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All the income received in the form of money, goods, property, and services that is not exempt from tax, including taxable portions of Social Security (do not include dependent income)</a:t>
            </a:r>
            <a:endParaRPr/>
          </a:p>
        </p:txBody>
      </p:sp>
      <p:sp>
        <p:nvSpPr>
          <p:cNvPr id="2219" name="Google Shape;2219;p251"/>
          <p:cNvSpPr txBox="1"/>
          <p:nvPr/>
        </p:nvSpPr>
        <p:spPr>
          <a:xfrm>
            <a:off x="1836821" y="6334789"/>
            <a:ext cx="9745500" cy="5232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TaxSlayer calculates and applies these automatically!</a:t>
            </a:r>
            <a:endParaRPr/>
          </a:p>
        </p:txBody>
      </p:sp>
      <p:sp>
        <p:nvSpPr>
          <p:cNvPr id="2220" name="Google Shape;2220;p2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5" name="Shape 2225"/>
        <p:cNvGrpSpPr/>
        <p:nvPr/>
      </p:nvGrpSpPr>
      <p:grpSpPr>
        <a:xfrm>
          <a:off x="0" y="0"/>
          <a:ext cx="0" cy="0"/>
          <a:chOff x="0" y="0"/>
          <a:chExt cx="0" cy="0"/>
        </a:xfrm>
      </p:grpSpPr>
      <p:sp>
        <p:nvSpPr>
          <p:cNvPr id="2226" name="Google Shape;2226;p2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Claimed on the Tax Return</a:t>
            </a:r>
            <a:endParaRPr/>
          </a:p>
        </p:txBody>
      </p:sp>
      <p:sp>
        <p:nvSpPr>
          <p:cNvPr id="2227" name="Google Shape;2227;p25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Certain noncitizens and U.S. citizens living abroad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Federally recognized Indian tribe or eligible for services through the Indian Health Service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Member of a health care sharing ministry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Incarceration</a:t>
            </a:r>
            <a:endParaRPr/>
          </a:p>
        </p:txBody>
      </p:sp>
      <p:sp>
        <p:nvSpPr>
          <p:cNvPr id="2228" name="Google Shape;2228;p2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3" name="Shape 2233"/>
        <p:cNvGrpSpPr/>
        <p:nvPr/>
      </p:nvGrpSpPr>
      <p:grpSpPr>
        <a:xfrm>
          <a:off x="0" y="0"/>
          <a:ext cx="0" cy="0"/>
          <a:chOff x="0" y="0"/>
          <a:chExt cx="0" cy="0"/>
        </a:xfrm>
      </p:grpSpPr>
      <p:sp>
        <p:nvSpPr>
          <p:cNvPr id="2234" name="Google Shape;2234;p2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Claimed on the Tax Return</a:t>
            </a:r>
            <a:endParaRPr/>
          </a:p>
        </p:txBody>
      </p:sp>
      <p:sp>
        <p:nvSpPr>
          <p:cNvPr id="2235" name="Google Shape;2235;p253"/>
          <p:cNvSpPr txBox="1"/>
          <p:nvPr>
            <p:ph idx="1" type="body"/>
          </p:nvPr>
        </p:nvSpPr>
        <p:spPr>
          <a:xfrm>
            <a:off x="609600" y="1600203"/>
            <a:ext cx="10972800" cy="350819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Unaffordable Insurance (cost of coverage exceeds 8.</a:t>
            </a:r>
            <a:r>
              <a:rPr lang="en-US"/>
              <a:t>XX</a:t>
            </a:r>
            <a:r>
              <a:rPr b="0" i="0" lang="en-US" sz="4000" u="none" cap="none" strike="noStrike">
                <a:solidFill>
                  <a:schemeClr val="dk1"/>
                </a:solidFill>
                <a:latin typeface="Questrial"/>
                <a:ea typeface="Questrial"/>
                <a:cs typeface="Questrial"/>
                <a:sym typeface="Questrial"/>
              </a:rPr>
              <a:t>% of household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Aggregate cost of employer insurance in unaffordable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Short coverage gap (less than 3 months)</a:t>
            </a:r>
            <a:endParaRPr/>
          </a:p>
        </p:txBody>
      </p:sp>
      <p:sp>
        <p:nvSpPr>
          <p:cNvPr id="2236" name="Google Shape;2236;p253"/>
          <p:cNvSpPr txBox="1"/>
          <p:nvPr/>
        </p:nvSpPr>
        <p:spPr>
          <a:xfrm>
            <a:off x="609600" y="5108402"/>
            <a:ext cx="10972800" cy="1200329"/>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Full list of exemptions for Individuals claimed on the tax return can be found in Pub 4012, ACA Tab</a:t>
            </a:r>
            <a:endParaRPr/>
          </a:p>
        </p:txBody>
      </p:sp>
      <p:sp>
        <p:nvSpPr>
          <p:cNvPr id="2237" name="Google Shape;2237;p2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2" name="Shape 2242"/>
        <p:cNvGrpSpPr/>
        <p:nvPr/>
      </p:nvGrpSpPr>
      <p:grpSpPr>
        <a:xfrm>
          <a:off x="0" y="0"/>
          <a:ext cx="0" cy="0"/>
          <a:chOff x="0" y="0"/>
          <a:chExt cx="0" cy="0"/>
        </a:xfrm>
      </p:grpSpPr>
      <p:sp>
        <p:nvSpPr>
          <p:cNvPr id="2243" name="Google Shape;2243;p2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a Premium Tax Credit?</a:t>
            </a:r>
            <a:endParaRPr/>
          </a:p>
        </p:txBody>
      </p:sp>
      <p:sp>
        <p:nvSpPr>
          <p:cNvPr id="2244" name="Google Shape;2244;p254"/>
          <p:cNvSpPr txBox="1"/>
          <p:nvPr/>
        </p:nvSpPr>
        <p:spPr>
          <a:xfrm>
            <a:off x="602166" y="1417638"/>
            <a:ext cx="11006254" cy="1938992"/>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lt1"/>
                </a:solidFill>
                <a:latin typeface="Questrial"/>
                <a:ea typeface="Questrial"/>
                <a:cs typeface="Questrial"/>
                <a:sym typeface="Questrial"/>
              </a:rPr>
              <a:t>A premium tax credit (PTC) lowers the cost of health insurance coverage purchased from healthcare.gov</a:t>
            </a:r>
            <a:endParaRPr/>
          </a:p>
        </p:txBody>
      </p:sp>
      <p:sp>
        <p:nvSpPr>
          <p:cNvPr id="2245" name="Google Shape;2245;p254"/>
          <p:cNvSpPr txBox="1"/>
          <p:nvPr/>
        </p:nvSpPr>
        <p:spPr>
          <a:xfrm>
            <a:off x="609600" y="3444407"/>
            <a:ext cx="11006254" cy="2862322"/>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PTCs can be either:</a:t>
            </a:r>
            <a:endParaRPr/>
          </a:p>
          <a:p>
            <a:pPr indent="0" lvl="0" marL="0" marR="0" rtl="0" algn="ctr">
              <a:spcBef>
                <a:spcPts val="0"/>
              </a:spcBef>
              <a:spcAft>
                <a:spcPts val="0"/>
              </a:spcAft>
              <a:buNone/>
            </a:pPr>
            <a:r>
              <a:rPr b="1" i="1" lang="en-US" sz="3600" u="sng">
                <a:solidFill>
                  <a:schemeClr val="lt1"/>
                </a:solidFill>
                <a:latin typeface="Questrial"/>
                <a:ea typeface="Questrial"/>
                <a:cs typeface="Questrial"/>
                <a:sym typeface="Questrial"/>
              </a:rPr>
              <a:t>Taken in advance</a:t>
            </a:r>
            <a:r>
              <a:rPr b="1" lang="en-US" sz="3600">
                <a:solidFill>
                  <a:schemeClr val="lt1"/>
                </a:solidFill>
                <a:latin typeface="Questrial"/>
                <a:ea typeface="Questrial"/>
                <a:cs typeface="Questrial"/>
                <a:sym typeface="Questrial"/>
              </a:rPr>
              <a:t> </a:t>
            </a:r>
            <a:r>
              <a:rPr b="1" i="1" lang="en-US" sz="3600">
                <a:solidFill>
                  <a:schemeClr val="lt1"/>
                </a:solidFill>
                <a:latin typeface="Questrial"/>
                <a:ea typeface="Questrial"/>
                <a:cs typeface="Questrial"/>
                <a:sym typeface="Questrial"/>
              </a:rPr>
              <a:t>(payment forwarded directly to the insurer monthly to reduce premiums), OR</a:t>
            </a:r>
            <a:endParaRPr/>
          </a:p>
          <a:p>
            <a:pPr indent="0" lvl="0" marL="0" marR="0" rtl="0" algn="ctr">
              <a:spcBef>
                <a:spcPts val="0"/>
              </a:spcBef>
              <a:spcAft>
                <a:spcPts val="0"/>
              </a:spcAft>
              <a:buNone/>
            </a:pPr>
            <a:r>
              <a:rPr b="1" i="1" lang="en-US" sz="3600" u="sng">
                <a:solidFill>
                  <a:schemeClr val="lt1"/>
                </a:solidFill>
                <a:latin typeface="Questrial"/>
                <a:ea typeface="Questrial"/>
                <a:cs typeface="Questrial"/>
                <a:sym typeface="Questrial"/>
              </a:rPr>
              <a:t>Taken on the tax return</a:t>
            </a:r>
            <a:r>
              <a:rPr b="1" i="1" lang="en-US" sz="3600">
                <a:solidFill>
                  <a:schemeClr val="lt1"/>
                </a:solidFill>
                <a:latin typeface="Questrial"/>
                <a:ea typeface="Questrial"/>
                <a:cs typeface="Questrial"/>
                <a:sym typeface="Questrial"/>
              </a:rPr>
              <a:t> (payment is claimed as a lump sum when filing the return)</a:t>
            </a:r>
            <a:endParaRPr b="1" i="1" sz="3600" u="sng">
              <a:solidFill>
                <a:schemeClr val="lt1"/>
              </a:solidFill>
              <a:latin typeface="Questrial"/>
              <a:ea typeface="Questrial"/>
              <a:cs typeface="Questrial"/>
              <a:sym typeface="Questrial"/>
            </a:endParaRPr>
          </a:p>
        </p:txBody>
      </p:sp>
      <p:sp>
        <p:nvSpPr>
          <p:cNvPr id="2246" name="Google Shape;2246;p2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1" name="Shape 2251"/>
        <p:cNvGrpSpPr/>
        <p:nvPr/>
      </p:nvGrpSpPr>
      <p:grpSpPr>
        <a:xfrm>
          <a:off x="0" y="0"/>
          <a:ext cx="0" cy="0"/>
          <a:chOff x="0" y="0"/>
          <a:chExt cx="0" cy="0"/>
        </a:xfrm>
      </p:grpSpPr>
      <p:sp>
        <p:nvSpPr>
          <p:cNvPr id="2252" name="Google Shape;2252;p2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Credits: Where Do I Start?</a:t>
            </a:r>
            <a:endParaRPr/>
          </a:p>
        </p:txBody>
      </p:sp>
      <p:sp>
        <p:nvSpPr>
          <p:cNvPr id="2253" name="Google Shape;2253;p2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254" name="Google Shape;2254;p255"/>
          <p:cNvSpPr txBox="1"/>
          <p:nvPr>
            <p:ph idx="1" type="body"/>
          </p:nvPr>
        </p:nvSpPr>
        <p:spPr>
          <a:xfrm>
            <a:off x="609600" y="1600203"/>
            <a:ext cx="10972800" cy="3508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If a taxpayer(or one of their dependents) has insurance from the marketplace, you will just enter the 1095-A in TaxSlayer, and the software will calculate if they had too much or too little premium tax credit based on their </a:t>
            </a:r>
            <a:r>
              <a:rPr i="1" lang="en-US"/>
              <a:t>actual</a:t>
            </a:r>
            <a:r>
              <a:rPr lang="en-US"/>
              <a:t> income.</a:t>
            </a:r>
            <a:endParaRPr/>
          </a:p>
          <a:p>
            <a:pPr indent="0" lvl="0" marL="0" marR="0" rtl="0" algn="l">
              <a:spcBef>
                <a:spcPts val="800"/>
              </a:spcBef>
              <a:spcAft>
                <a:spcPts val="0"/>
              </a:spcAft>
              <a:buNone/>
            </a:pPr>
            <a:r>
              <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9" name="Shape 2259"/>
        <p:cNvGrpSpPr/>
        <p:nvPr/>
      </p:nvGrpSpPr>
      <p:grpSpPr>
        <a:xfrm>
          <a:off x="0" y="0"/>
          <a:ext cx="0" cy="0"/>
          <a:chOff x="0" y="0"/>
          <a:chExt cx="0" cy="0"/>
        </a:xfrm>
      </p:grpSpPr>
      <p:sp>
        <p:nvSpPr>
          <p:cNvPr id="2260" name="Google Shape;2260;p2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1095-A: Health Insurance Marketplace Statement</a:t>
            </a:r>
            <a:endParaRPr/>
          </a:p>
        </p:txBody>
      </p:sp>
      <p:pic>
        <p:nvPicPr>
          <p:cNvPr id="2261" name="Google Shape;2261;p256"/>
          <p:cNvPicPr preferRelativeResize="0"/>
          <p:nvPr/>
        </p:nvPicPr>
        <p:blipFill rotWithShape="1">
          <a:blip r:embed="rId3">
            <a:alphaModFix/>
          </a:blip>
          <a:srcRect b="0" l="0" r="-399" t="0"/>
          <a:stretch/>
        </p:blipFill>
        <p:spPr>
          <a:xfrm>
            <a:off x="480315" y="2436551"/>
            <a:ext cx="6019454" cy="4014825"/>
          </a:xfrm>
          <a:prstGeom prst="rect">
            <a:avLst/>
          </a:prstGeom>
          <a:noFill/>
          <a:ln>
            <a:noFill/>
          </a:ln>
          <a:effectLst>
            <a:outerShdw blurRad="190500" rotWithShape="0" algn="tl">
              <a:srgbClr val="000000">
                <a:alpha val="69803"/>
              </a:srgbClr>
            </a:outerShdw>
          </a:effectLst>
        </p:spPr>
      </p:pic>
      <p:pic>
        <p:nvPicPr>
          <p:cNvPr id="2262" name="Google Shape;2262;p256"/>
          <p:cNvPicPr preferRelativeResize="0"/>
          <p:nvPr>
            <p:ph idx="1" type="body"/>
          </p:nvPr>
        </p:nvPicPr>
        <p:blipFill rotWithShape="1">
          <a:blip r:embed="rId4">
            <a:alphaModFix/>
          </a:blip>
          <a:srcRect b="0" l="0" r="-1171" t="0"/>
          <a:stretch/>
        </p:blipFill>
        <p:spPr>
          <a:xfrm>
            <a:off x="5562946" y="1587986"/>
            <a:ext cx="6019454" cy="3991852"/>
          </a:xfrm>
          <a:prstGeom prst="rect">
            <a:avLst/>
          </a:prstGeom>
          <a:noFill/>
          <a:ln>
            <a:noFill/>
          </a:ln>
          <a:effectLst>
            <a:outerShdw blurRad="190500" rotWithShape="0" algn="tl">
              <a:srgbClr val="000000">
                <a:alpha val="69803"/>
              </a:srgbClr>
            </a:outerShdw>
          </a:effectLst>
        </p:spPr>
      </p:pic>
      <p:pic>
        <p:nvPicPr>
          <p:cNvPr id="2263" name="Google Shape;2263;p256"/>
          <p:cNvPicPr preferRelativeResize="0"/>
          <p:nvPr/>
        </p:nvPicPr>
        <p:blipFill rotWithShape="1">
          <a:blip r:embed="rId5">
            <a:alphaModFix/>
          </a:blip>
          <a:srcRect b="0" l="0" r="0" t="0"/>
          <a:stretch/>
        </p:blipFill>
        <p:spPr>
          <a:xfrm>
            <a:off x="6968166" y="1787809"/>
            <a:ext cx="1307022" cy="358593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264" name="Google Shape;2264;p256"/>
          <p:cNvPicPr preferRelativeResize="0"/>
          <p:nvPr/>
        </p:nvPicPr>
        <p:blipFill rotWithShape="1">
          <a:blip r:embed="rId6">
            <a:alphaModFix/>
          </a:blip>
          <a:srcRect b="0" l="0" r="0" t="0"/>
          <a:stretch/>
        </p:blipFill>
        <p:spPr>
          <a:xfrm>
            <a:off x="8297034" y="1790946"/>
            <a:ext cx="1546433" cy="358593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265" name="Google Shape;2265;p256"/>
          <p:cNvPicPr preferRelativeResize="0"/>
          <p:nvPr/>
        </p:nvPicPr>
        <p:blipFill rotWithShape="1">
          <a:blip r:embed="rId7">
            <a:alphaModFix/>
          </a:blip>
          <a:srcRect b="0" l="0" r="0" t="0"/>
          <a:stretch/>
        </p:blipFill>
        <p:spPr>
          <a:xfrm>
            <a:off x="9817410" y="1787809"/>
            <a:ext cx="1636081" cy="358593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266" name="Google Shape;2266;p2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6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26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1" name="Shape 2271"/>
        <p:cNvGrpSpPr/>
        <p:nvPr/>
      </p:nvGrpSpPr>
      <p:grpSpPr>
        <a:xfrm>
          <a:off x="0" y="0"/>
          <a:ext cx="0" cy="0"/>
          <a:chOff x="0" y="0"/>
          <a:chExt cx="0" cy="0"/>
        </a:xfrm>
      </p:grpSpPr>
      <p:sp>
        <p:nvSpPr>
          <p:cNvPr id="2272" name="Google Shape;2272;p2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Affordable Care Act</a:t>
            </a:r>
            <a:endParaRPr/>
          </a:p>
        </p:txBody>
      </p:sp>
      <p:sp>
        <p:nvSpPr>
          <p:cNvPr id="2273" name="Google Shape;2273;p25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TaxSlayer Walkthrough</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Affordable Care Act related information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 Alabama volunteers, revisit the state return, noting manual entries</a:t>
            </a:r>
            <a:endParaRPr b="0" i="0" sz="3600" u="none" cap="none" strike="noStrike">
              <a:solidFill>
                <a:schemeClr val="dk1"/>
              </a:solidFill>
              <a:latin typeface="Questrial"/>
              <a:ea typeface="Questrial"/>
              <a:cs typeface="Questrial"/>
              <a:sym typeface="Questrial"/>
            </a:endParaRPr>
          </a:p>
        </p:txBody>
      </p:sp>
      <p:sp>
        <p:nvSpPr>
          <p:cNvPr id="2274" name="Google Shape;2274;p2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b="1" i="0" sz="4800" u="none" cap="none" strike="noStrike">
              <a:solidFill>
                <a:schemeClr val="dk2"/>
              </a:solidFill>
              <a:latin typeface="Questrial"/>
              <a:ea typeface="Questrial"/>
              <a:cs typeface="Questrial"/>
              <a:sym typeface="Questrial"/>
            </a:endParaRPr>
          </a:p>
        </p:txBody>
      </p:sp>
      <p:sp>
        <p:nvSpPr>
          <p:cNvPr id="289" name="Google Shape;289;p3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0" i="0" sz="4000" u="none" cap="none" strike="noStrike">
              <a:solidFill>
                <a:schemeClr val="dk1"/>
              </a:solidFill>
              <a:latin typeface="Questrial"/>
              <a:ea typeface="Questrial"/>
              <a:cs typeface="Questrial"/>
              <a:sym typeface="Questrial"/>
            </a:endParaRPr>
          </a:p>
          <a:p>
            <a:pPr indent="0" lvl="0" marL="457200" marR="0" rtl="0" algn="l">
              <a:spcBef>
                <a:spcPts val="720"/>
              </a:spcBef>
              <a:spcAft>
                <a:spcPts val="0"/>
              </a:spcAft>
              <a:buNone/>
            </a:pPr>
            <a:r>
              <a:t/>
            </a:r>
            <a:endParaRPr/>
          </a:p>
        </p:txBody>
      </p:sp>
      <p:sp>
        <p:nvSpPr>
          <p:cNvPr id="290" name="Google Shape;290;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91" name="Google Shape;291;p33"/>
          <p:cNvPicPr preferRelativeResize="0"/>
          <p:nvPr/>
        </p:nvPicPr>
        <p:blipFill>
          <a:blip r:embed="rId3">
            <a:alphaModFix/>
          </a:blip>
          <a:stretch>
            <a:fillRect/>
          </a:stretch>
        </p:blipFill>
        <p:spPr>
          <a:xfrm>
            <a:off x="1218600" y="2702725"/>
            <a:ext cx="10832248" cy="2068850"/>
          </a:xfrm>
          <a:prstGeom prst="rect">
            <a:avLst/>
          </a:prstGeom>
          <a:noFill/>
          <a:ln cap="flat" cmpd="sng" w="9525">
            <a:solidFill>
              <a:schemeClr val="dk2"/>
            </a:solidFill>
            <a:prstDash val="solid"/>
            <a:round/>
            <a:headEnd len="sm" w="sm" type="none"/>
            <a:tailEnd len="sm" w="sm" type="none"/>
          </a:ln>
        </p:spPr>
      </p:pic>
      <p:sp>
        <p:nvSpPr>
          <p:cNvPr id="292" name="Google Shape;292;p33"/>
          <p:cNvSpPr/>
          <p:nvPr/>
        </p:nvSpPr>
        <p:spPr>
          <a:xfrm>
            <a:off x="609600" y="434895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8" name="Shape 2278"/>
        <p:cNvGrpSpPr/>
        <p:nvPr/>
      </p:nvGrpSpPr>
      <p:grpSpPr>
        <a:xfrm>
          <a:off x="0" y="0"/>
          <a:ext cx="0" cy="0"/>
          <a:chOff x="0" y="0"/>
          <a:chExt cx="0" cy="0"/>
        </a:xfrm>
      </p:grpSpPr>
      <p:pic>
        <p:nvPicPr>
          <p:cNvPr descr="Impact-logo_SaveFirst-green.eps" id="2279" name="Google Shape;2279;p258"/>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2280" name="Google Shape;2280;p25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81" name="Google Shape;2281;p25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82" name="Google Shape;2282;p25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83" name="Google Shape;2283;p25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284" name="Google Shape;2284;p25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285" name="Google Shape;2285;p2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286" name="Google Shape;2286;p258"/>
          <p:cNvSpPr txBox="1"/>
          <p:nvPr/>
        </p:nvSpPr>
        <p:spPr>
          <a:xfrm>
            <a:off x="1647975" y="4540025"/>
            <a:ext cx="8848800" cy="12189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Form 1040 Overview </a:t>
            </a:r>
            <a:endParaRPr b="1"/>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1" name="Shape 2291"/>
        <p:cNvGrpSpPr/>
        <p:nvPr/>
      </p:nvGrpSpPr>
      <p:grpSpPr>
        <a:xfrm>
          <a:off x="0" y="0"/>
          <a:ext cx="0" cy="0"/>
          <a:chOff x="0" y="0"/>
          <a:chExt cx="0" cy="0"/>
        </a:xfrm>
      </p:grpSpPr>
      <p:sp>
        <p:nvSpPr>
          <p:cNvPr id="2292" name="Google Shape;2292;p2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293" name="Google Shape;2293;p259"/>
          <p:cNvPicPr preferRelativeResize="0"/>
          <p:nvPr/>
        </p:nvPicPr>
        <p:blipFill>
          <a:blip r:embed="rId3">
            <a:alphaModFix/>
          </a:blip>
          <a:stretch>
            <a:fillRect/>
          </a:stretch>
        </p:blipFill>
        <p:spPr>
          <a:xfrm>
            <a:off x="675800" y="152400"/>
            <a:ext cx="4999348" cy="6553199"/>
          </a:xfrm>
          <a:prstGeom prst="rect">
            <a:avLst/>
          </a:prstGeom>
          <a:noFill/>
          <a:ln>
            <a:noFill/>
          </a:ln>
          <a:effectLst>
            <a:outerShdw blurRad="57150" rotWithShape="0" algn="bl" dir="20100000" dist="47625">
              <a:srgbClr val="000000">
                <a:alpha val="50000"/>
              </a:srgbClr>
            </a:outerShdw>
          </a:effectLst>
        </p:spPr>
      </p:pic>
      <p:pic>
        <p:nvPicPr>
          <p:cNvPr id="2294" name="Google Shape;2294;p259"/>
          <p:cNvPicPr preferRelativeResize="0"/>
          <p:nvPr/>
        </p:nvPicPr>
        <p:blipFill>
          <a:blip r:embed="rId4">
            <a:alphaModFix/>
          </a:blip>
          <a:stretch>
            <a:fillRect/>
          </a:stretch>
        </p:blipFill>
        <p:spPr>
          <a:xfrm>
            <a:off x="6377798" y="152400"/>
            <a:ext cx="4963086" cy="6553201"/>
          </a:xfrm>
          <a:prstGeom prst="rect">
            <a:avLst/>
          </a:prstGeom>
          <a:noFill/>
          <a:ln>
            <a:noFill/>
          </a:ln>
          <a:effectLst>
            <a:outerShdw blurRad="57150" rotWithShape="0" algn="bl" dir="20100000" dist="47625">
              <a:srgbClr val="000000">
                <a:alpha val="50000"/>
              </a:srgbClr>
            </a:outerShdw>
          </a:effectLst>
        </p:spPr>
      </p:pic>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9" name="Shape 2299"/>
        <p:cNvGrpSpPr/>
        <p:nvPr/>
      </p:nvGrpSpPr>
      <p:grpSpPr>
        <a:xfrm>
          <a:off x="0" y="0"/>
          <a:ext cx="0" cy="0"/>
          <a:chOff x="0" y="0"/>
          <a:chExt cx="0" cy="0"/>
        </a:xfrm>
      </p:grpSpPr>
      <p:sp>
        <p:nvSpPr>
          <p:cNvPr id="2300" name="Google Shape;2300;p2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301" name="Google Shape;2301;p260"/>
          <p:cNvPicPr preferRelativeResize="0"/>
          <p:nvPr/>
        </p:nvPicPr>
        <p:blipFill>
          <a:blip r:embed="rId3">
            <a:alphaModFix/>
          </a:blip>
          <a:stretch>
            <a:fillRect/>
          </a:stretch>
        </p:blipFill>
        <p:spPr>
          <a:xfrm>
            <a:off x="79025" y="1452554"/>
            <a:ext cx="5975625" cy="3648596"/>
          </a:xfrm>
          <a:prstGeom prst="rect">
            <a:avLst/>
          </a:prstGeom>
          <a:noFill/>
          <a:ln cap="flat" cmpd="sng" w="19050">
            <a:solidFill>
              <a:srgbClr val="494949"/>
            </a:solidFill>
            <a:prstDash val="solid"/>
            <a:round/>
            <a:headEnd len="sm" w="sm" type="none"/>
            <a:tailEnd len="sm" w="sm" type="none"/>
          </a:ln>
        </p:spPr>
      </p:pic>
      <p:pic>
        <p:nvPicPr>
          <p:cNvPr id="2302" name="Google Shape;2302;p260"/>
          <p:cNvPicPr preferRelativeResize="0"/>
          <p:nvPr/>
        </p:nvPicPr>
        <p:blipFill>
          <a:blip r:embed="rId4">
            <a:alphaModFix/>
          </a:blip>
          <a:stretch>
            <a:fillRect/>
          </a:stretch>
        </p:blipFill>
        <p:spPr>
          <a:xfrm>
            <a:off x="6248400" y="1502650"/>
            <a:ext cx="5892349" cy="3852700"/>
          </a:xfrm>
          <a:prstGeom prst="rect">
            <a:avLst/>
          </a:prstGeom>
          <a:noFill/>
          <a:ln cap="flat" cmpd="sng" w="19050">
            <a:solidFill>
              <a:srgbClr val="494949"/>
            </a:solidFill>
            <a:prstDash val="solid"/>
            <a:round/>
            <a:headEnd len="sm" w="sm" type="none"/>
            <a:tailEnd len="sm" w="sm" type="none"/>
          </a:ln>
        </p:spPr>
      </p:pic>
      <p:sp>
        <p:nvSpPr>
          <p:cNvPr id="2303" name="Google Shape;2303;p260"/>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1040-Draft for 2018</a:t>
            </a:r>
            <a:endParaRPr b="1" sz="4000">
              <a:latin typeface="Questrial"/>
              <a:ea typeface="Questrial"/>
              <a:cs typeface="Questrial"/>
              <a:sym typeface="Quest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8" name="Shape 2308"/>
        <p:cNvGrpSpPr/>
        <p:nvPr/>
      </p:nvGrpSpPr>
      <p:grpSpPr>
        <a:xfrm>
          <a:off x="0" y="0"/>
          <a:ext cx="0" cy="0"/>
          <a:chOff x="0" y="0"/>
          <a:chExt cx="0" cy="0"/>
        </a:xfrm>
      </p:grpSpPr>
      <p:sp>
        <p:nvSpPr>
          <p:cNvPr id="2309" name="Google Shape;2309;p2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10" name="Google Shape;2310;p261"/>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2311" name="Google Shape;2311;p261"/>
          <p:cNvPicPr preferRelativeResize="0"/>
          <p:nvPr/>
        </p:nvPicPr>
        <p:blipFill>
          <a:blip r:embed="rId3">
            <a:alphaModFix/>
          </a:blip>
          <a:stretch>
            <a:fillRect/>
          </a:stretch>
        </p:blipFill>
        <p:spPr>
          <a:xfrm>
            <a:off x="291925" y="1676400"/>
            <a:ext cx="5209700" cy="4433250"/>
          </a:xfrm>
          <a:prstGeom prst="rect">
            <a:avLst/>
          </a:prstGeom>
          <a:noFill/>
          <a:ln cap="flat" cmpd="sng" w="9525">
            <a:solidFill>
              <a:srgbClr val="494949"/>
            </a:solidFill>
            <a:prstDash val="solid"/>
            <a:round/>
            <a:headEnd len="sm" w="sm" type="none"/>
            <a:tailEnd len="sm" w="sm" type="none"/>
          </a:ln>
        </p:spPr>
      </p:pic>
      <p:pic>
        <p:nvPicPr>
          <p:cNvPr id="2312" name="Google Shape;2312;p261"/>
          <p:cNvPicPr preferRelativeResize="0"/>
          <p:nvPr/>
        </p:nvPicPr>
        <p:blipFill>
          <a:blip r:embed="rId4">
            <a:alphaModFix/>
          </a:blip>
          <a:stretch>
            <a:fillRect/>
          </a:stretch>
        </p:blipFill>
        <p:spPr>
          <a:xfrm>
            <a:off x="5886475" y="1377000"/>
            <a:ext cx="5391124" cy="2142615"/>
          </a:xfrm>
          <a:prstGeom prst="rect">
            <a:avLst/>
          </a:prstGeom>
          <a:noFill/>
          <a:ln cap="flat" cmpd="sng" w="9525">
            <a:solidFill>
              <a:srgbClr val="494949"/>
            </a:solidFill>
            <a:prstDash val="solid"/>
            <a:round/>
            <a:headEnd len="sm" w="sm" type="none"/>
            <a:tailEnd len="sm" w="sm" type="none"/>
          </a:ln>
        </p:spPr>
      </p:pic>
      <p:pic>
        <p:nvPicPr>
          <p:cNvPr id="2313" name="Google Shape;2313;p261"/>
          <p:cNvPicPr preferRelativeResize="0"/>
          <p:nvPr/>
        </p:nvPicPr>
        <p:blipFill>
          <a:blip r:embed="rId5">
            <a:alphaModFix/>
          </a:blip>
          <a:stretch>
            <a:fillRect/>
          </a:stretch>
        </p:blipFill>
        <p:spPr>
          <a:xfrm>
            <a:off x="5886477" y="3656847"/>
            <a:ext cx="5391124" cy="2315425"/>
          </a:xfrm>
          <a:prstGeom prst="rect">
            <a:avLst/>
          </a:prstGeom>
          <a:noFill/>
          <a:ln cap="flat" cmpd="sng" w="9525">
            <a:solidFill>
              <a:srgbClr val="494949"/>
            </a:solidFill>
            <a:prstDash val="solid"/>
            <a:round/>
            <a:headEnd len="sm" w="sm" type="none"/>
            <a:tailEnd len="sm" w="sm" type="none"/>
          </a:ln>
        </p:spPr>
      </p:pic>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8" name="Shape 2318"/>
        <p:cNvGrpSpPr/>
        <p:nvPr/>
      </p:nvGrpSpPr>
      <p:grpSpPr>
        <a:xfrm>
          <a:off x="0" y="0"/>
          <a:ext cx="0" cy="0"/>
          <a:chOff x="0" y="0"/>
          <a:chExt cx="0" cy="0"/>
        </a:xfrm>
      </p:grpSpPr>
      <p:sp>
        <p:nvSpPr>
          <p:cNvPr id="2319" name="Google Shape;2319;p2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20" name="Google Shape;2320;p262"/>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2321" name="Google Shape;2321;p262"/>
          <p:cNvPicPr preferRelativeResize="0"/>
          <p:nvPr/>
        </p:nvPicPr>
        <p:blipFill>
          <a:blip r:embed="rId3">
            <a:alphaModFix/>
          </a:blip>
          <a:stretch>
            <a:fillRect/>
          </a:stretch>
        </p:blipFill>
        <p:spPr>
          <a:xfrm>
            <a:off x="1860350" y="1676400"/>
            <a:ext cx="8273349" cy="4375325"/>
          </a:xfrm>
          <a:prstGeom prst="rect">
            <a:avLst/>
          </a:prstGeom>
          <a:noFill/>
          <a:ln cap="flat" cmpd="sng" w="9525">
            <a:solidFill>
              <a:srgbClr val="494949"/>
            </a:solidFill>
            <a:prstDash val="solid"/>
            <a:round/>
            <a:headEnd len="sm" w="sm" type="none"/>
            <a:tailEnd len="sm" w="sm" type="none"/>
          </a:ln>
        </p:spPr>
      </p:pic>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6" name="Shape 2326"/>
        <p:cNvGrpSpPr/>
        <p:nvPr/>
      </p:nvGrpSpPr>
      <p:grpSpPr>
        <a:xfrm>
          <a:off x="0" y="0"/>
          <a:ext cx="0" cy="0"/>
          <a:chOff x="0" y="0"/>
          <a:chExt cx="0" cy="0"/>
        </a:xfrm>
      </p:grpSpPr>
      <p:sp>
        <p:nvSpPr>
          <p:cNvPr id="2327" name="Google Shape;2327;p2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28" name="Google Shape;2328;p263"/>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2329" name="Google Shape;2329;p263"/>
          <p:cNvPicPr preferRelativeResize="0"/>
          <p:nvPr/>
        </p:nvPicPr>
        <p:blipFill>
          <a:blip r:embed="rId3">
            <a:alphaModFix/>
          </a:blip>
          <a:stretch>
            <a:fillRect/>
          </a:stretch>
        </p:blipFill>
        <p:spPr>
          <a:xfrm>
            <a:off x="1865500" y="1555925"/>
            <a:ext cx="8461000" cy="4230500"/>
          </a:xfrm>
          <a:prstGeom prst="rect">
            <a:avLst/>
          </a:prstGeom>
          <a:noFill/>
          <a:ln cap="flat" cmpd="sng" w="9525">
            <a:solidFill>
              <a:srgbClr val="494949"/>
            </a:solidFill>
            <a:prstDash val="solid"/>
            <a:round/>
            <a:headEnd len="sm" w="sm" type="none"/>
            <a:tailEnd len="sm" w="sm" type="none"/>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4" name="Shape 2334"/>
        <p:cNvGrpSpPr/>
        <p:nvPr/>
      </p:nvGrpSpPr>
      <p:grpSpPr>
        <a:xfrm>
          <a:off x="0" y="0"/>
          <a:ext cx="0" cy="0"/>
          <a:chOff x="0" y="0"/>
          <a:chExt cx="0" cy="0"/>
        </a:xfrm>
      </p:grpSpPr>
      <p:sp>
        <p:nvSpPr>
          <p:cNvPr id="2335" name="Google Shape;2335;p2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36" name="Google Shape;2336;p264"/>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2337" name="Google Shape;2337;p264"/>
          <p:cNvPicPr preferRelativeResize="0"/>
          <p:nvPr/>
        </p:nvPicPr>
        <p:blipFill>
          <a:blip r:embed="rId3">
            <a:alphaModFix/>
          </a:blip>
          <a:stretch>
            <a:fillRect/>
          </a:stretch>
        </p:blipFill>
        <p:spPr>
          <a:xfrm>
            <a:off x="1028125" y="2294875"/>
            <a:ext cx="9937776" cy="2978150"/>
          </a:xfrm>
          <a:prstGeom prst="rect">
            <a:avLst/>
          </a:prstGeom>
          <a:noFill/>
          <a:ln cap="flat" cmpd="sng" w="9525">
            <a:solidFill>
              <a:srgbClr val="494949"/>
            </a:solidFill>
            <a:prstDash val="solid"/>
            <a:round/>
            <a:headEnd len="sm" w="sm" type="none"/>
            <a:tailEnd len="sm" w="sm" type="none"/>
          </a:ln>
        </p:spPr>
      </p:pic>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2" name="Shape 2342"/>
        <p:cNvGrpSpPr/>
        <p:nvPr/>
      </p:nvGrpSpPr>
      <p:grpSpPr>
        <a:xfrm>
          <a:off x="0" y="0"/>
          <a:ext cx="0" cy="0"/>
          <a:chOff x="0" y="0"/>
          <a:chExt cx="0" cy="0"/>
        </a:xfrm>
      </p:grpSpPr>
      <p:pic>
        <p:nvPicPr>
          <p:cNvPr descr="Impact-logo_SaveFirst-green.eps" id="2343" name="Google Shape;2343;p265"/>
          <p:cNvPicPr preferRelativeResize="0"/>
          <p:nvPr/>
        </p:nvPicPr>
        <p:blipFill rotWithShape="1">
          <a:blip r:embed="rId3">
            <a:alphaModFix/>
          </a:blip>
          <a:srcRect b="34976" l="19561" r="20646" t="31742"/>
          <a:stretch/>
        </p:blipFill>
        <p:spPr>
          <a:xfrm>
            <a:off x="943315" y="337066"/>
            <a:ext cx="10322982" cy="4728228"/>
          </a:xfrm>
          <a:prstGeom prst="rect">
            <a:avLst/>
          </a:prstGeom>
          <a:noFill/>
          <a:ln>
            <a:noFill/>
          </a:ln>
        </p:spPr>
      </p:pic>
      <p:sp>
        <p:nvSpPr>
          <p:cNvPr id="2344" name="Google Shape;2344;p265"/>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45" name="Google Shape;2345;p26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46" name="Google Shape;2346;p26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47" name="Google Shape;2347;p26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48" name="Google Shape;2348;p265"/>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49" name="Google Shape;2349;p265"/>
          <p:cNvSpPr txBox="1"/>
          <p:nvPr/>
        </p:nvSpPr>
        <p:spPr>
          <a:xfrm>
            <a:off x="546225" y="5234069"/>
            <a:ext cx="11117100" cy="14928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Font typeface="Questrial"/>
              <a:buNone/>
            </a:pPr>
            <a:r>
              <a:rPr b="1" lang="en-US" sz="5400">
                <a:latin typeface="Questrial"/>
                <a:ea typeface="Questrial"/>
                <a:cs typeface="Questrial"/>
                <a:sym typeface="Questrial"/>
              </a:rPr>
              <a:t>Out of Scope Topics and Taking the IRS Exam</a:t>
            </a:r>
            <a:endParaRPr/>
          </a:p>
        </p:txBody>
      </p:sp>
      <p:sp>
        <p:nvSpPr>
          <p:cNvPr id="2350" name="Google Shape;2350;p2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5" name="Shape 2355"/>
        <p:cNvGrpSpPr/>
        <p:nvPr/>
      </p:nvGrpSpPr>
      <p:grpSpPr>
        <a:xfrm>
          <a:off x="0" y="0"/>
          <a:ext cx="0" cy="0"/>
          <a:chOff x="0" y="0"/>
          <a:chExt cx="0" cy="0"/>
        </a:xfrm>
      </p:grpSpPr>
      <p:sp>
        <p:nvSpPr>
          <p:cNvPr id="2356" name="Google Shape;2356;p266"/>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357" name="Google Shape;2357;p26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8</a:t>
            </a:r>
            <a:r>
              <a:rPr b="0" i="0" lang="en-US" sz="4000" u="none" cap="none" strike="noStrike">
                <a:solidFill>
                  <a:schemeClr val="dk1"/>
                </a:solidFill>
                <a:latin typeface="Questrial"/>
                <a:ea typeface="Questrial"/>
                <a:cs typeface="Questrial"/>
                <a:sym typeface="Questrial"/>
              </a:rPr>
              <a:t> IRS </a:t>
            </a:r>
            <a:r>
              <a:rPr lang="en-US"/>
              <a:t>Advanced</a:t>
            </a:r>
            <a:r>
              <a:rPr b="0" i="0" lang="en-US" sz="4000" u="none" cap="none" strike="noStrike">
                <a:solidFill>
                  <a:schemeClr val="dk1"/>
                </a:solidFill>
                <a:latin typeface="Questrial"/>
                <a:ea typeface="Questrial"/>
                <a:cs typeface="Questrial"/>
                <a:sym typeface="Questrial"/>
              </a:rPr>
              <a:t> Certification test, but you will not prepare these at the tax sites</a:t>
            </a:r>
            <a:endParaRPr/>
          </a:p>
          <a:p>
            <a:pPr indent="-342900" lvl="0" marL="342900" marR="0" rtl="0" algn="l">
              <a:spcBef>
                <a:spcPts val="800"/>
              </a:spcBef>
              <a:spcAft>
                <a:spcPts val="0"/>
              </a:spcAft>
              <a:buClr>
                <a:schemeClr val="dk1"/>
              </a:buClr>
              <a:buSzPts val="4000"/>
              <a:buFont typeface="Noto Sans Symbols"/>
              <a:buChar char="➢"/>
            </a:pPr>
            <a:r>
              <a:rPr lang="en-US"/>
              <a:t>Let’s look at your Out of Scope Topics Handout!</a:t>
            </a:r>
            <a:endParaRPr/>
          </a:p>
        </p:txBody>
      </p:sp>
      <p:sp>
        <p:nvSpPr>
          <p:cNvPr id="2358" name="Google Shape;2358;p2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7">
                                            <p:txEl>
                                              <p:pRg end="0" st="0"/>
                                            </p:txEl>
                                          </p:spTgt>
                                        </p:tgtEl>
                                        <p:attrNameLst>
                                          <p:attrName>style.visibility</p:attrName>
                                        </p:attrNameLst>
                                      </p:cBhvr>
                                      <p:to>
                                        <p:strVal val="visible"/>
                                      </p:to>
                                    </p:set>
                                    <p:animEffect filter="fade" transition="in">
                                      <p:cBhvr>
                                        <p:cTn dur="500"/>
                                        <p:tgtEl>
                                          <p:spTgt spid="23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7">
                                            <p:txEl>
                                              <p:pRg end="1" st="1"/>
                                            </p:txEl>
                                          </p:spTgt>
                                        </p:tgtEl>
                                        <p:attrNameLst>
                                          <p:attrName>style.visibility</p:attrName>
                                        </p:attrNameLst>
                                      </p:cBhvr>
                                      <p:to>
                                        <p:strVal val="visible"/>
                                      </p:to>
                                    </p:set>
                                    <p:animEffect filter="fade" transition="in">
                                      <p:cBhvr>
                                        <p:cTn dur="500"/>
                                        <p:tgtEl>
                                          <p:spTgt spid="23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7">
                                            <p:txEl>
                                              <p:pRg end="2" st="2"/>
                                            </p:txEl>
                                          </p:spTgt>
                                        </p:tgtEl>
                                        <p:attrNameLst>
                                          <p:attrName>style.visibility</p:attrName>
                                        </p:attrNameLst>
                                      </p:cBhvr>
                                      <p:to>
                                        <p:strVal val="visible"/>
                                      </p:to>
                                    </p:set>
                                    <p:animEffect filter="fade" transition="in">
                                      <p:cBhvr>
                                        <p:cTn dur="500"/>
                                        <p:tgtEl>
                                          <p:spTgt spid="235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2" name="Shape 2362"/>
        <p:cNvGrpSpPr/>
        <p:nvPr/>
      </p:nvGrpSpPr>
      <p:grpSpPr>
        <a:xfrm>
          <a:off x="0" y="0"/>
          <a:ext cx="0" cy="0"/>
          <a:chOff x="0" y="0"/>
          <a:chExt cx="0" cy="0"/>
        </a:xfrm>
      </p:grpSpPr>
      <p:pic>
        <p:nvPicPr>
          <p:cNvPr descr="Impact-logo_SaveFirst-green.eps" id="2363" name="Google Shape;2363;p26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364" name="Google Shape;2364;p26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65" name="Google Shape;2365;p26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66" name="Google Shape;2366;p26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67" name="Google Shape;2367;p26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68" name="Google Shape;2368;p26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69" name="Google Shape;2369;p267"/>
          <p:cNvSpPr txBox="1"/>
          <p:nvPr/>
        </p:nvSpPr>
        <p:spPr>
          <a:xfrm>
            <a:off x="1468900" y="5021375"/>
            <a:ext cx="9207000" cy="1682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Review: Scope of Service Questions</a:t>
            </a:r>
            <a:endParaRPr b="1" sz="5400">
              <a:solidFill>
                <a:schemeClr val="dk2"/>
              </a:solidFill>
              <a:latin typeface="Questrial"/>
              <a:ea typeface="Questrial"/>
              <a:cs typeface="Questrial"/>
              <a:sym typeface="Questrial"/>
            </a:endParaRPr>
          </a:p>
        </p:txBody>
      </p:sp>
      <p:sp>
        <p:nvSpPr>
          <p:cNvPr id="2370" name="Google Shape;2370;p2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b="1" i="0" sz="4800" u="none" cap="none" strike="noStrike">
              <a:solidFill>
                <a:schemeClr val="dk2"/>
              </a:solidFill>
              <a:latin typeface="Questrial"/>
              <a:ea typeface="Questrial"/>
              <a:cs typeface="Questrial"/>
              <a:sym typeface="Questrial"/>
            </a:endParaRPr>
          </a:p>
        </p:txBody>
      </p:sp>
      <p:sp>
        <p:nvSpPr>
          <p:cNvPr id="299" name="Google Shape;299;p34"/>
          <p:cNvSpPr txBox="1"/>
          <p:nvPr>
            <p:ph idx="1" type="body"/>
          </p:nvPr>
        </p:nvSpPr>
        <p:spPr>
          <a:xfrm>
            <a:off x="609600" y="1353725"/>
            <a:ext cx="30315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b="0" i="0" sz="4000" u="none" cap="none" strike="noStrike">
              <a:solidFill>
                <a:schemeClr val="dk1"/>
              </a:solidFill>
              <a:latin typeface="Questrial"/>
              <a:ea typeface="Questrial"/>
              <a:cs typeface="Questrial"/>
              <a:sym typeface="Questrial"/>
            </a:endParaRPr>
          </a:p>
          <a:p>
            <a:pPr indent="0" lvl="0" marL="457200" marR="0" rtl="0" algn="l">
              <a:spcBef>
                <a:spcPts val="720"/>
              </a:spcBef>
              <a:spcAft>
                <a:spcPts val="0"/>
              </a:spcAft>
              <a:buNone/>
            </a:pPr>
            <a:r>
              <a:t/>
            </a:r>
            <a:endParaRPr b="0" i="0" sz="3600" u="none" cap="none" strike="noStrike">
              <a:solidFill>
                <a:schemeClr val="dk1"/>
              </a:solidFill>
              <a:latin typeface="Questrial"/>
              <a:ea typeface="Questrial"/>
              <a:cs typeface="Questrial"/>
              <a:sym typeface="Questrial"/>
            </a:endParaRPr>
          </a:p>
          <a:p>
            <a:pPr indent="0" lvl="0" marL="457200" marR="0" rtl="0" algn="l">
              <a:spcBef>
                <a:spcPts val="720"/>
              </a:spcBef>
              <a:spcAft>
                <a:spcPts val="0"/>
              </a:spcAft>
              <a:buNone/>
            </a:pPr>
            <a:r>
              <a:t/>
            </a:r>
            <a:endParaRPr/>
          </a:p>
        </p:txBody>
      </p:sp>
      <p:sp>
        <p:nvSpPr>
          <p:cNvPr id="300" name="Google Shape;300;p34"/>
          <p:cNvSpPr/>
          <p:nvPr/>
        </p:nvSpPr>
        <p:spPr>
          <a:xfrm>
            <a:off x="3032100" y="57581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02" name="Google Shape;302;p34"/>
          <p:cNvPicPr preferRelativeResize="0"/>
          <p:nvPr/>
        </p:nvPicPr>
        <p:blipFill>
          <a:blip r:embed="rId3">
            <a:alphaModFix/>
          </a:blip>
          <a:stretch>
            <a:fillRect/>
          </a:stretch>
        </p:blipFill>
        <p:spPr>
          <a:xfrm>
            <a:off x="3747295" y="1417650"/>
            <a:ext cx="7294981" cy="46976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5" name="Shape 2375"/>
        <p:cNvGrpSpPr/>
        <p:nvPr/>
      </p:nvGrpSpPr>
      <p:grpSpPr>
        <a:xfrm>
          <a:off x="0" y="0"/>
          <a:ext cx="0" cy="0"/>
          <a:chOff x="0" y="0"/>
          <a:chExt cx="0" cy="0"/>
        </a:xfrm>
      </p:grpSpPr>
      <p:sp>
        <p:nvSpPr>
          <p:cNvPr id="2376" name="Google Shape;2376;p268"/>
          <p:cNvSpPr txBox="1"/>
          <p:nvPr>
            <p:ph type="title"/>
          </p:nvPr>
        </p:nvSpPr>
        <p:spPr>
          <a:xfrm>
            <a:off x="609600" y="2254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377" name="Google Shape;2377;p268"/>
          <p:cNvSpPr txBox="1"/>
          <p:nvPr>
            <p:ph idx="1" type="body"/>
          </p:nvPr>
        </p:nvSpPr>
        <p:spPr>
          <a:xfrm>
            <a:off x="609600" y="1368449"/>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Sally Smith</a:t>
            </a:r>
            <a:r>
              <a:rPr b="1" lang="en-US">
                <a:solidFill>
                  <a:srgbClr val="434343"/>
                </a:solidFill>
              </a:rPr>
              <a:t> has filled out her I/I form and after the interview you conduct, you conclude she has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1099-INT</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1099-MISC box 7</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RRB-1099</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1099-B</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1095-A</a:t>
            </a:r>
            <a:endParaRPr b="1">
              <a:solidFill>
                <a:srgbClr val="434343"/>
              </a:solidFill>
            </a:endParaRPr>
          </a:p>
        </p:txBody>
      </p:sp>
      <p:sp>
        <p:nvSpPr>
          <p:cNvPr id="2378" name="Google Shape;2378;p2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3" name="Shape 2383"/>
        <p:cNvGrpSpPr/>
        <p:nvPr/>
      </p:nvGrpSpPr>
      <p:grpSpPr>
        <a:xfrm>
          <a:off x="0" y="0"/>
          <a:ext cx="0" cy="0"/>
          <a:chOff x="0" y="0"/>
          <a:chExt cx="0" cy="0"/>
        </a:xfrm>
      </p:grpSpPr>
      <p:sp>
        <p:nvSpPr>
          <p:cNvPr id="2384" name="Google Shape;2384;p2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385" name="Google Shape;2385;p269"/>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Sally Smith</a:t>
            </a:r>
            <a:r>
              <a:rPr b="1" lang="en-US">
                <a:solidFill>
                  <a:srgbClr val="434343"/>
                </a:solidFill>
              </a:rPr>
              <a:t> has filled out her I/I form and after the interview you conduct, you conclude she has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1099-INT</a:t>
            </a:r>
            <a:endParaRPr b="1"/>
          </a:p>
          <a:p>
            <a:pPr indent="0" lvl="0" marL="0" rtl="0" algn="ctr">
              <a:lnSpc>
                <a:spcPct val="90000"/>
              </a:lnSpc>
              <a:spcBef>
                <a:spcPts val="0"/>
              </a:spcBef>
              <a:spcAft>
                <a:spcPts val="0"/>
              </a:spcAft>
              <a:buClr>
                <a:srgbClr val="000000"/>
              </a:buClr>
              <a:buSzPts val="1100"/>
              <a:buFont typeface="Arial"/>
              <a:buNone/>
            </a:pPr>
            <a:r>
              <a:rPr b="1" lang="en-US"/>
              <a:t>1099-MISC box 7</a:t>
            </a:r>
            <a:endParaRPr b="1"/>
          </a:p>
          <a:p>
            <a:pPr indent="0" lvl="0" marL="0" rtl="0" algn="ctr">
              <a:lnSpc>
                <a:spcPct val="90000"/>
              </a:lnSpc>
              <a:spcBef>
                <a:spcPts val="0"/>
              </a:spcBef>
              <a:spcAft>
                <a:spcPts val="0"/>
              </a:spcAft>
              <a:buClr>
                <a:srgbClr val="000000"/>
              </a:buClr>
              <a:buSzPts val="1100"/>
              <a:buFont typeface="Arial"/>
              <a:buNone/>
            </a:pPr>
            <a:r>
              <a:rPr b="1" lang="en-US"/>
              <a:t>RRB-1099</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1099-B</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1095-A</a:t>
            </a:r>
            <a:endParaRPr b="1"/>
          </a:p>
        </p:txBody>
      </p:sp>
      <p:sp>
        <p:nvSpPr>
          <p:cNvPr id="2386" name="Google Shape;2386;p2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1" name="Shape 2391"/>
        <p:cNvGrpSpPr/>
        <p:nvPr/>
      </p:nvGrpSpPr>
      <p:grpSpPr>
        <a:xfrm>
          <a:off x="0" y="0"/>
          <a:ext cx="0" cy="0"/>
          <a:chOff x="0" y="0"/>
          <a:chExt cx="0" cy="0"/>
        </a:xfrm>
      </p:grpSpPr>
      <p:sp>
        <p:nvSpPr>
          <p:cNvPr id="2392" name="Google Shape;2392;p2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393" name="Google Shape;2393;p270"/>
          <p:cNvSpPr txBox="1"/>
          <p:nvPr>
            <p:ph idx="1" type="body"/>
          </p:nvPr>
        </p:nvSpPr>
        <p:spPr>
          <a:xfrm>
            <a:off x="609600" y="1178624"/>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Sally Smith</a:t>
            </a:r>
            <a:r>
              <a:rPr b="1" lang="en-US">
                <a:solidFill>
                  <a:srgbClr val="434343"/>
                </a:solidFill>
              </a:rPr>
              <a:t> has filled out her I/I form and after the interview you conduct, you conclude she has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a:t>
            </a:r>
            <a:r>
              <a:rPr b="1" lang="en-US">
                <a:solidFill>
                  <a:srgbClr val="434343"/>
                </a:solidFill>
              </a:rPr>
              <a:t>Prescription drugs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Doctor co-pays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After-school expenses for 7 year old daughter while at work</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Health Savings Account Contributions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Tuition Expenses for dependent daughter</a:t>
            </a:r>
            <a:endParaRPr b="1">
              <a:solidFill>
                <a:srgbClr val="434343"/>
              </a:solidFill>
            </a:endParaRPr>
          </a:p>
        </p:txBody>
      </p:sp>
      <p:sp>
        <p:nvSpPr>
          <p:cNvPr id="2394" name="Google Shape;2394;p2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9" name="Shape 2399"/>
        <p:cNvGrpSpPr/>
        <p:nvPr/>
      </p:nvGrpSpPr>
      <p:grpSpPr>
        <a:xfrm>
          <a:off x="0" y="0"/>
          <a:ext cx="0" cy="0"/>
          <a:chOff x="0" y="0"/>
          <a:chExt cx="0" cy="0"/>
        </a:xfrm>
      </p:grpSpPr>
      <p:sp>
        <p:nvSpPr>
          <p:cNvPr id="2400" name="Google Shape;2400;p27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401" name="Google Shape;2401;p271"/>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Sally Smith</a:t>
            </a:r>
            <a:r>
              <a:rPr b="1" lang="en-US">
                <a:solidFill>
                  <a:srgbClr val="434343"/>
                </a:solidFill>
              </a:rPr>
              <a:t> has filled out her I/I form and after the interview you conduct, you conclude she has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Prescription drugs</a:t>
            </a:r>
            <a:endParaRPr b="1"/>
          </a:p>
          <a:p>
            <a:pPr indent="0" lvl="0" marL="0" rtl="0" algn="ctr">
              <a:lnSpc>
                <a:spcPct val="90000"/>
              </a:lnSpc>
              <a:spcBef>
                <a:spcPts val="0"/>
              </a:spcBef>
              <a:spcAft>
                <a:spcPts val="0"/>
              </a:spcAft>
              <a:buClr>
                <a:srgbClr val="000000"/>
              </a:buClr>
              <a:buSzPts val="1100"/>
              <a:buFont typeface="Arial"/>
              <a:buNone/>
            </a:pPr>
            <a:r>
              <a:rPr b="1" lang="en-US"/>
              <a:t>Doctor co-pays</a:t>
            </a:r>
            <a:endParaRPr b="1"/>
          </a:p>
          <a:p>
            <a:pPr indent="0" lvl="0" marL="0" rtl="0" algn="ctr">
              <a:lnSpc>
                <a:spcPct val="90000"/>
              </a:lnSpc>
              <a:spcBef>
                <a:spcPts val="0"/>
              </a:spcBef>
              <a:spcAft>
                <a:spcPts val="0"/>
              </a:spcAft>
              <a:buClr>
                <a:srgbClr val="000000"/>
              </a:buClr>
              <a:buSzPts val="1100"/>
              <a:buFont typeface="Arial"/>
              <a:buNone/>
            </a:pPr>
            <a:r>
              <a:rPr b="1" lang="en-US">
                <a:solidFill>
                  <a:srgbClr val="6AA84F"/>
                </a:solidFill>
              </a:rPr>
              <a:t>After-school expenses for 7 year old daughter while at work</a:t>
            </a:r>
            <a:endParaRPr b="1">
              <a:solidFill>
                <a:srgbClr val="6AA84F"/>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Health Savings Account Contributions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Tuition Expenses for dependent daughter</a:t>
            </a:r>
            <a:endParaRPr b="1" strike="sngStrike"/>
          </a:p>
        </p:txBody>
      </p:sp>
      <p:sp>
        <p:nvSpPr>
          <p:cNvPr id="2402" name="Google Shape;2402;p2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7" name="Shape 2407"/>
        <p:cNvGrpSpPr/>
        <p:nvPr/>
      </p:nvGrpSpPr>
      <p:grpSpPr>
        <a:xfrm>
          <a:off x="0" y="0"/>
          <a:ext cx="0" cy="0"/>
          <a:chOff x="0" y="0"/>
          <a:chExt cx="0" cy="0"/>
        </a:xfrm>
      </p:grpSpPr>
      <p:pic>
        <p:nvPicPr>
          <p:cNvPr descr="Impact-logo_SaveFirst-green.eps" id="2408" name="Google Shape;2408;p27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409" name="Google Shape;2409;p27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0" name="Google Shape;2410;p27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1" name="Google Shape;2411;p27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2" name="Google Shape;2412;p27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13" name="Google Shape;2413;p27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14" name="Google Shape;2414;p272"/>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endParaRPr b="1" sz="5400">
              <a:solidFill>
                <a:schemeClr val="dk2"/>
              </a:solidFill>
              <a:latin typeface="Questrial"/>
              <a:ea typeface="Questrial"/>
              <a:cs typeface="Questrial"/>
              <a:sym typeface="Questrial"/>
            </a:endParaRPr>
          </a:p>
        </p:txBody>
      </p:sp>
      <p:sp>
        <p:nvSpPr>
          <p:cNvPr id="2415" name="Google Shape;2415;p2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0" name="Shape 2420"/>
        <p:cNvGrpSpPr/>
        <p:nvPr/>
      </p:nvGrpSpPr>
      <p:grpSpPr>
        <a:xfrm>
          <a:off x="0" y="0"/>
          <a:ext cx="0" cy="0"/>
          <a:chOff x="0" y="0"/>
          <a:chExt cx="0" cy="0"/>
        </a:xfrm>
      </p:grpSpPr>
      <p:sp>
        <p:nvSpPr>
          <p:cNvPr id="2421" name="Google Shape;2421;p2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Your Role as a</a:t>
            </a:r>
            <a:r>
              <a:rPr lang="en-US"/>
              <a:t>n Advanced Volunteer</a:t>
            </a:r>
            <a:endParaRPr/>
          </a:p>
        </p:txBody>
      </p:sp>
      <p:sp>
        <p:nvSpPr>
          <p:cNvPr id="2422" name="Google Shape;2422;p27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completing intermediate topics on the tax return, one of your primary roles will be assisting your Site Coordinator with the </a:t>
            </a:r>
            <a:r>
              <a:rPr b="1" i="1" lang="en-US" sz="4000" u="none" cap="none" strike="noStrike">
                <a:solidFill>
                  <a:schemeClr val="dk1"/>
                </a:solidFill>
                <a:latin typeface="Questrial"/>
                <a:ea typeface="Questrial"/>
                <a:cs typeface="Questrial"/>
                <a:sym typeface="Questrial"/>
              </a:rPr>
              <a:t>Quality Review Process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will now review the Intake/Interview Form and discuss the Quality Review Process in detail</a:t>
            </a:r>
            <a:endParaRPr/>
          </a:p>
        </p:txBody>
      </p:sp>
      <p:sp>
        <p:nvSpPr>
          <p:cNvPr id="2423" name="Google Shape;2423;p2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8" name="Shape 2428"/>
        <p:cNvGrpSpPr/>
        <p:nvPr/>
      </p:nvGrpSpPr>
      <p:grpSpPr>
        <a:xfrm>
          <a:off x="0" y="0"/>
          <a:ext cx="0" cy="0"/>
          <a:chOff x="0" y="0"/>
          <a:chExt cx="0" cy="0"/>
        </a:xfrm>
      </p:grpSpPr>
      <p:sp>
        <p:nvSpPr>
          <p:cNvPr id="2429" name="Google Shape;2429;p2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endParaRPr/>
          </a:p>
        </p:txBody>
      </p:sp>
      <p:sp>
        <p:nvSpPr>
          <p:cNvPr id="2430" name="Google Shape;2430;p27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(October 201</a:t>
            </a:r>
            <a:r>
              <a:rPr lang="en-US"/>
              <a:t>8</a:t>
            </a:r>
            <a:r>
              <a:rPr b="0" i="0" lang="en-US" sz="4000" u="none" cap="none" strike="noStrike">
                <a:solidFill>
                  <a:schemeClr val="dk1"/>
                </a:solidFill>
                <a:latin typeface="Questrial"/>
                <a:ea typeface="Questrial"/>
                <a:cs typeface="Questrial"/>
                <a:sym typeface="Questrial"/>
              </a:rPr>
              <a: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endParaRPr/>
          </a:p>
        </p:txBody>
      </p:sp>
      <p:sp>
        <p:nvSpPr>
          <p:cNvPr id="2431" name="Google Shape;2431;p2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275"/>
          <p:cNvSpPr txBox="1"/>
          <p:nvPr>
            <p:ph type="title"/>
          </p:nvPr>
        </p:nvSpPr>
        <p:spPr>
          <a:xfrm>
            <a:off x="146250" y="274650"/>
            <a:ext cx="117822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Assuring a Quality Service and Accurate Return</a:t>
            </a:r>
            <a:endParaRPr/>
          </a:p>
        </p:txBody>
      </p:sp>
      <p:sp>
        <p:nvSpPr>
          <p:cNvPr id="2438" name="Google Shape;2438;p275"/>
          <p:cNvSpPr txBox="1"/>
          <p:nvPr>
            <p:ph idx="1" type="body"/>
          </p:nvPr>
        </p:nvSpPr>
        <p:spPr>
          <a:xfrm>
            <a:off x="317100" y="1340175"/>
            <a:ext cx="11611500" cy="45261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8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200" u="none" cap="none" strike="noStrike">
                <a:solidFill>
                  <a:schemeClr val="dk1"/>
                </a:solidFill>
                <a:latin typeface="Questrial"/>
                <a:ea typeface="Questrial"/>
                <a:cs typeface="Questrial"/>
                <a:sym typeface="Questrial"/>
              </a:rPr>
              <a:t>should be confident they receive quality service</a:t>
            </a:r>
            <a:r>
              <a:rPr b="0" i="0" lang="en-US" sz="3200" u="none" cap="none" strike="noStrike">
                <a:solidFill>
                  <a:schemeClr val="dk1"/>
                </a:solidFill>
                <a:latin typeface="Questrial"/>
                <a:ea typeface="Questrial"/>
                <a:cs typeface="Questrial"/>
                <a:sym typeface="Questrial"/>
              </a:rPr>
              <a:t>. This includes having an accurate tax return prepared. </a:t>
            </a:r>
            <a:endParaRPr sz="3200"/>
          </a:p>
          <a:p>
            <a:pPr indent="-330200" lvl="0" marL="342900" marR="0" rtl="0" algn="l">
              <a:lnSpc>
                <a:spcPct val="80000"/>
              </a:lnSpc>
              <a:spcBef>
                <a:spcPts val="68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endParaRPr sz="3200"/>
          </a:p>
          <a:p>
            <a:pPr indent="-330200" lvl="0" marL="342900" marR="0" rtl="0" algn="l">
              <a:lnSpc>
                <a:spcPct val="80000"/>
              </a:lnSpc>
              <a:spcBef>
                <a:spcPts val="68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endParaRPr sz="3200"/>
          </a:p>
        </p:txBody>
      </p:sp>
      <p:sp>
        <p:nvSpPr>
          <p:cNvPr id="2439" name="Google Shape;2439;p2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4" name="Shape 2444"/>
        <p:cNvGrpSpPr/>
        <p:nvPr/>
      </p:nvGrpSpPr>
      <p:grpSpPr>
        <a:xfrm>
          <a:off x="0" y="0"/>
          <a:ext cx="0" cy="0"/>
          <a:chOff x="0" y="0"/>
          <a:chExt cx="0" cy="0"/>
        </a:xfrm>
      </p:grpSpPr>
      <p:sp>
        <p:nvSpPr>
          <p:cNvPr id="2445" name="Google Shape;2445;p2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endParaRPr/>
          </a:p>
        </p:txBody>
      </p:sp>
      <p:sp>
        <p:nvSpPr>
          <p:cNvPr id="2446" name="Google Shape;2446;p27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 during the interview with the taxpayer and while preparing their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endParaRPr/>
          </a:p>
        </p:txBody>
      </p:sp>
      <p:sp>
        <p:nvSpPr>
          <p:cNvPr id="2447" name="Google Shape;2447;p2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2" name="Shape 2452"/>
        <p:cNvGrpSpPr/>
        <p:nvPr/>
      </p:nvGrpSpPr>
      <p:grpSpPr>
        <a:xfrm>
          <a:off x="0" y="0"/>
          <a:ext cx="0" cy="0"/>
          <a:chOff x="0" y="0"/>
          <a:chExt cx="0" cy="0"/>
        </a:xfrm>
      </p:grpSpPr>
      <p:sp>
        <p:nvSpPr>
          <p:cNvPr id="2453" name="Google Shape;2453;p27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endParaRPr/>
          </a:p>
        </p:txBody>
      </p:sp>
      <p:sp>
        <p:nvSpPr>
          <p:cNvPr id="2454" name="Google Shape;2454;p277"/>
          <p:cNvSpPr txBox="1"/>
          <p:nvPr>
            <p:ph idx="1" type="body"/>
          </p:nvPr>
        </p:nvSpPr>
        <p:spPr>
          <a:xfrm>
            <a:off x="252075" y="1166025"/>
            <a:ext cx="11724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endParaRPr/>
          </a:p>
          <a:p>
            <a:pPr indent="0" lvl="0" marL="0" marR="0" rtl="0" algn="l">
              <a:lnSpc>
                <a:spcPct val="8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55" name="Google Shape;2455;p2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a:t>
            </a:r>
            <a:endParaRPr/>
          </a:p>
        </p:txBody>
      </p:sp>
      <p:pic>
        <p:nvPicPr>
          <p:cNvPr id="309" name="Google Shape;309;p35"/>
          <p:cNvPicPr preferRelativeResize="0"/>
          <p:nvPr>
            <p:ph idx="1" type="body"/>
          </p:nvPr>
        </p:nvPicPr>
        <p:blipFill rotWithShape="1">
          <a:blip r:embed="rId3">
            <a:alphaModFix/>
          </a:blip>
          <a:srcRect b="0" l="0" r="0" t="0"/>
          <a:stretch/>
        </p:blipFill>
        <p:spPr>
          <a:xfrm>
            <a:off x="2653980" y="1329560"/>
            <a:ext cx="7005152" cy="4525963"/>
          </a:xfrm>
          <a:prstGeom prst="rect">
            <a:avLst/>
          </a:prstGeom>
          <a:noFill/>
          <a:ln>
            <a:noFill/>
          </a:ln>
          <a:effectLst>
            <a:outerShdw blurRad="190500" rotWithShape="0" algn="tl">
              <a:srgbClr val="000000">
                <a:alpha val="69803"/>
              </a:srgbClr>
            </a:outerShdw>
          </a:effectLst>
        </p:spPr>
      </p:pic>
      <p:pic>
        <p:nvPicPr>
          <p:cNvPr id="310" name="Google Shape;310;p35"/>
          <p:cNvPicPr preferRelativeResize="0"/>
          <p:nvPr/>
        </p:nvPicPr>
        <p:blipFill rotWithShape="1">
          <a:blip r:embed="rId4">
            <a:alphaModFix/>
          </a:blip>
          <a:srcRect b="0" l="0" r="0" t="0"/>
          <a:stretch/>
        </p:blipFill>
        <p:spPr>
          <a:xfrm>
            <a:off x="5917443" y="2419826"/>
            <a:ext cx="1282700" cy="2921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311" name="Google Shape;311;p35"/>
          <p:cNvPicPr preferRelativeResize="0"/>
          <p:nvPr/>
        </p:nvPicPr>
        <p:blipFill rotWithShape="1">
          <a:blip r:embed="rId5">
            <a:alphaModFix/>
          </a:blip>
          <a:srcRect b="0" l="0" r="0" t="0"/>
          <a:stretch/>
        </p:blipFill>
        <p:spPr>
          <a:xfrm>
            <a:off x="7200143" y="2424114"/>
            <a:ext cx="1321314" cy="28781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312" name="Google Shape;312;p35"/>
          <p:cNvPicPr preferRelativeResize="0"/>
          <p:nvPr/>
        </p:nvPicPr>
        <p:blipFill rotWithShape="1">
          <a:blip r:embed="rId6">
            <a:alphaModFix/>
          </a:blip>
          <a:srcRect b="0" l="0" r="0" t="0"/>
          <a:stretch/>
        </p:blipFill>
        <p:spPr>
          <a:xfrm>
            <a:off x="5921587" y="3344569"/>
            <a:ext cx="1278555" cy="60463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13" name="Google Shape;313;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4" name="Google Shape;314;p35"/>
          <p:cNvSpPr/>
          <p:nvPr/>
        </p:nvSpPr>
        <p:spPr>
          <a:xfrm>
            <a:off x="7657400" y="1779175"/>
            <a:ext cx="406800" cy="28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0" name="Shape 2460"/>
        <p:cNvGrpSpPr/>
        <p:nvPr/>
      </p:nvGrpSpPr>
      <p:grpSpPr>
        <a:xfrm>
          <a:off x="0" y="0"/>
          <a:ext cx="0" cy="0"/>
          <a:chOff x="0" y="0"/>
          <a:chExt cx="0" cy="0"/>
        </a:xfrm>
      </p:grpSpPr>
      <p:sp>
        <p:nvSpPr>
          <p:cNvPr id="2461" name="Google Shape;2461;p2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endParaRPr/>
          </a:p>
        </p:txBody>
      </p:sp>
      <p:sp>
        <p:nvSpPr>
          <p:cNvPr id="2462" name="Google Shape;2462;p27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endParaRPr/>
          </a:p>
        </p:txBody>
      </p:sp>
      <p:sp>
        <p:nvSpPr>
          <p:cNvPr id="2463" name="Google Shape;2463;p2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8" name="Shape 2468"/>
        <p:cNvGrpSpPr/>
        <p:nvPr/>
      </p:nvGrpSpPr>
      <p:grpSpPr>
        <a:xfrm>
          <a:off x="0" y="0"/>
          <a:ext cx="0" cy="0"/>
          <a:chOff x="0" y="0"/>
          <a:chExt cx="0" cy="0"/>
        </a:xfrm>
      </p:grpSpPr>
      <p:sp>
        <p:nvSpPr>
          <p:cNvPr id="2469" name="Google Shape;2469;p2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endParaRPr/>
          </a:p>
        </p:txBody>
      </p:sp>
      <p:sp>
        <p:nvSpPr>
          <p:cNvPr id="2470" name="Google Shape;2470;p27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endParaRPr/>
          </a:p>
        </p:txBody>
      </p:sp>
      <p:sp>
        <p:nvSpPr>
          <p:cNvPr id="2471" name="Google Shape;2471;p2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6" name="Shape 2476"/>
        <p:cNvGrpSpPr/>
        <p:nvPr/>
      </p:nvGrpSpPr>
      <p:grpSpPr>
        <a:xfrm>
          <a:off x="0" y="0"/>
          <a:ext cx="0" cy="0"/>
          <a:chOff x="0" y="0"/>
          <a:chExt cx="0" cy="0"/>
        </a:xfrm>
      </p:grpSpPr>
      <p:sp>
        <p:nvSpPr>
          <p:cNvPr id="2477" name="Google Shape;2477;p2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endParaRPr/>
          </a:p>
        </p:txBody>
      </p:sp>
      <p:sp>
        <p:nvSpPr>
          <p:cNvPr id="2478" name="Google Shape;2478;p280"/>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endParaRPr/>
          </a:p>
        </p:txBody>
      </p:sp>
      <p:sp>
        <p:nvSpPr>
          <p:cNvPr id="2479" name="Google Shape;2479;p2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4" name="Shape 2484"/>
        <p:cNvGrpSpPr/>
        <p:nvPr/>
      </p:nvGrpSpPr>
      <p:grpSpPr>
        <a:xfrm>
          <a:off x="0" y="0"/>
          <a:ext cx="0" cy="0"/>
          <a:chOff x="0" y="0"/>
          <a:chExt cx="0" cy="0"/>
        </a:xfrm>
      </p:grpSpPr>
      <p:sp>
        <p:nvSpPr>
          <p:cNvPr id="2485" name="Google Shape;2485;p2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486" name="Google Shape;2486;p2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487" name="Google Shape;2487;p281"/>
          <p:cNvPicPr preferRelativeResize="0"/>
          <p:nvPr/>
        </p:nvPicPr>
        <p:blipFill>
          <a:blip r:embed="rId3">
            <a:alphaModFix/>
          </a:blip>
          <a:stretch>
            <a:fillRect/>
          </a:stretch>
        </p:blipFill>
        <p:spPr>
          <a:xfrm>
            <a:off x="228600" y="1417638"/>
            <a:ext cx="4145950" cy="5135561"/>
          </a:xfrm>
          <a:prstGeom prst="rect">
            <a:avLst/>
          </a:prstGeom>
          <a:noFill/>
          <a:ln cap="flat" cmpd="sng" w="9525">
            <a:solidFill>
              <a:schemeClr val="dk2"/>
            </a:solidFill>
            <a:prstDash val="solid"/>
            <a:round/>
            <a:headEnd len="sm" w="sm" type="none"/>
            <a:tailEnd len="sm" w="sm" type="none"/>
          </a:ln>
        </p:spPr>
      </p:pic>
      <p:pic>
        <p:nvPicPr>
          <p:cNvPr id="2488" name="Google Shape;2488;p281"/>
          <p:cNvPicPr preferRelativeResize="0"/>
          <p:nvPr/>
        </p:nvPicPr>
        <p:blipFill>
          <a:blip r:embed="rId4">
            <a:alphaModFix/>
          </a:blip>
          <a:stretch>
            <a:fillRect/>
          </a:stretch>
        </p:blipFill>
        <p:spPr>
          <a:xfrm>
            <a:off x="4435525" y="1417649"/>
            <a:ext cx="4267924" cy="1858950"/>
          </a:xfrm>
          <a:prstGeom prst="rect">
            <a:avLst/>
          </a:prstGeom>
          <a:noFill/>
          <a:ln cap="flat" cmpd="sng" w="9525">
            <a:solidFill>
              <a:schemeClr val="dk2"/>
            </a:solidFill>
            <a:prstDash val="solid"/>
            <a:round/>
            <a:headEnd len="sm" w="sm" type="none"/>
            <a:tailEnd len="sm" w="sm" type="none"/>
          </a:ln>
        </p:spPr>
      </p:pic>
      <p:pic>
        <p:nvPicPr>
          <p:cNvPr id="2489" name="Google Shape;2489;p281"/>
          <p:cNvPicPr preferRelativeResize="0"/>
          <p:nvPr/>
        </p:nvPicPr>
        <p:blipFill>
          <a:blip r:embed="rId5">
            <a:alphaModFix/>
          </a:blip>
          <a:stretch>
            <a:fillRect/>
          </a:stretch>
        </p:blipFill>
        <p:spPr>
          <a:xfrm>
            <a:off x="4526950" y="3429000"/>
            <a:ext cx="6729697" cy="294004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4" name="Shape 2494"/>
        <p:cNvGrpSpPr/>
        <p:nvPr/>
      </p:nvGrpSpPr>
      <p:grpSpPr>
        <a:xfrm>
          <a:off x="0" y="0"/>
          <a:ext cx="0" cy="0"/>
          <a:chOff x="0" y="0"/>
          <a:chExt cx="0" cy="0"/>
        </a:xfrm>
      </p:grpSpPr>
      <p:sp>
        <p:nvSpPr>
          <p:cNvPr id="2495" name="Google Shape;2495;p282"/>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496" name="Google Shape;2496;p282"/>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Before handing the return off to a quality reviewer, make sure to write your name at the bottom of the last page! This is will help us if we have any questions about the return during the Quality Review!</a:t>
            </a:r>
            <a:endParaRPr b="1" sz="3000">
              <a:solidFill>
                <a:schemeClr val="lt1"/>
              </a:solidFill>
              <a:latin typeface="Questrial"/>
              <a:ea typeface="Questrial"/>
              <a:cs typeface="Questrial"/>
              <a:sym typeface="Questrial"/>
            </a:endParaRPr>
          </a:p>
        </p:txBody>
      </p:sp>
      <p:sp>
        <p:nvSpPr>
          <p:cNvPr id="2497" name="Google Shape;2497;p2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498" name="Google Shape;2498;p282"/>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499" name="Google Shape;2499;p282"/>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4" name="Shape 2504"/>
        <p:cNvGrpSpPr/>
        <p:nvPr/>
      </p:nvGrpSpPr>
      <p:grpSpPr>
        <a:xfrm>
          <a:off x="0" y="0"/>
          <a:ext cx="0" cy="0"/>
          <a:chOff x="0" y="0"/>
          <a:chExt cx="0" cy="0"/>
        </a:xfrm>
      </p:grpSpPr>
      <p:sp>
        <p:nvSpPr>
          <p:cNvPr id="2505" name="Google Shape;2505;p283"/>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506" name="Google Shape;2506;p283"/>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Remember: If at any point in the return you come across something out of scope for you, but in scope for a more advanced volunteer, you should write a note at the bottom of the I/I supplement form!</a:t>
            </a:r>
            <a:endParaRPr b="1" sz="3000">
              <a:solidFill>
                <a:schemeClr val="lt1"/>
              </a:solidFill>
              <a:latin typeface="Questrial"/>
              <a:ea typeface="Questrial"/>
              <a:cs typeface="Questrial"/>
              <a:sym typeface="Questrial"/>
            </a:endParaRPr>
          </a:p>
        </p:txBody>
      </p:sp>
      <p:sp>
        <p:nvSpPr>
          <p:cNvPr id="2507" name="Google Shape;2507;p2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08" name="Google Shape;2508;p283"/>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509" name="Google Shape;2509;p283"/>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510" name="Google Shape;2510;p283"/>
          <p:cNvSpPr txBox="1"/>
          <p:nvPr/>
        </p:nvSpPr>
        <p:spPr>
          <a:xfrm>
            <a:off x="2445025" y="5405300"/>
            <a:ext cx="50442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Need to enter: HSA and capital gains 1099-B</a:t>
            </a:r>
            <a:endParaRPr sz="2400">
              <a:latin typeface="Caveat"/>
              <a:ea typeface="Caveat"/>
              <a:cs typeface="Caveat"/>
              <a:sym typeface="Caveat"/>
            </a:endParaRPr>
          </a:p>
        </p:txBody>
      </p:sp>
      <p:sp>
        <p:nvSpPr>
          <p:cNvPr id="2511" name="Google Shape;2511;p283"/>
          <p:cNvSpPr/>
          <p:nvPr/>
        </p:nvSpPr>
        <p:spPr>
          <a:xfrm>
            <a:off x="1606225" y="5581550"/>
            <a:ext cx="838800" cy="32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6" name="Shape 2516"/>
        <p:cNvGrpSpPr/>
        <p:nvPr/>
      </p:nvGrpSpPr>
      <p:grpSpPr>
        <a:xfrm>
          <a:off x="0" y="0"/>
          <a:ext cx="0" cy="0"/>
          <a:chOff x="0" y="0"/>
          <a:chExt cx="0" cy="0"/>
        </a:xfrm>
      </p:grpSpPr>
      <p:sp>
        <p:nvSpPr>
          <p:cNvPr id="2517" name="Google Shape;2517;p28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518" name="Google Shape;2518;p284"/>
          <p:cNvSpPr txBox="1"/>
          <p:nvPr/>
        </p:nvSpPr>
        <p:spPr>
          <a:xfrm>
            <a:off x="345450" y="985175"/>
            <a:ext cx="11501100" cy="25200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Once the return has been quality reviewed and is ready to e-file, the quality reviewer will check the box “Ready to E-file” </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is outstanding, there needs to be an explanation</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needs to be paper filed for some reason there needs to be an explanation</a:t>
            </a:r>
            <a:endParaRPr b="1" sz="3000">
              <a:solidFill>
                <a:schemeClr val="lt1"/>
              </a:solidFill>
              <a:latin typeface="Questrial"/>
              <a:ea typeface="Questrial"/>
              <a:cs typeface="Questrial"/>
              <a:sym typeface="Questrial"/>
            </a:endParaRPr>
          </a:p>
        </p:txBody>
      </p:sp>
      <p:sp>
        <p:nvSpPr>
          <p:cNvPr id="2519" name="Google Shape;2519;p2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20" name="Google Shape;2520;p284"/>
          <p:cNvPicPr preferRelativeResize="0"/>
          <p:nvPr/>
        </p:nvPicPr>
        <p:blipFill>
          <a:blip r:embed="rId3">
            <a:alphaModFix/>
          </a:blip>
          <a:stretch>
            <a:fillRect/>
          </a:stretch>
        </p:blipFill>
        <p:spPr>
          <a:xfrm>
            <a:off x="2164787" y="3505175"/>
            <a:ext cx="7375472" cy="3222176"/>
          </a:xfrm>
          <a:prstGeom prst="rect">
            <a:avLst/>
          </a:prstGeom>
          <a:noFill/>
          <a:ln cap="flat" cmpd="sng" w="19050">
            <a:solidFill>
              <a:schemeClr val="dk2"/>
            </a:solidFill>
            <a:prstDash val="solid"/>
            <a:round/>
            <a:headEnd len="sm" w="sm" type="none"/>
            <a:tailEnd len="sm" w="sm" type="none"/>
          </a:ln>
        </p:spPr>
      </p:pic>
      <p:sp>
        <p:nvSpPr>
          <p:cNvPr id="2521" name="Google Shape;2521;p284"/>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522" name="Google Shape;2522;p284"/>
          <p:cNvSpPr txBox="1"/>
          <p:nvPr/>
        </p:nvSpPr>
        <p:spPr>
          <a:xfrm>
            <a:off x="2521225" y="43100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Jenn Volunteer</a:t>
            </a:r>
            <a:endParaRPr sz="2400">
              <a:latin typeface="Caveat"/>
              <a:ea typeface="Caveat"/>
              <a:cs typeface="Caveat"/>
              <a:sym typeface="Caveat"/>
            </a:endParaRPr>
          </a:p>
        </p:txBody>
      </p:sp>
      <p:sp>
        <p:nvSpPr>
          <p:cNvPr id="2523" name="Google Shape;2523;p284"/>
          <p:cNvSpPr txBox="1"/>
          <p:nvPr/>
        </p:nvSpPr>
        <p:spPr>
          <a:xfrm>
            <a:off x="2445025" y="52268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Caveat"/>
              <a:ea typeface="Caveat"/>
              <a:cs typeface="Caveat"/>
              <a:sym typeface="Caveat"/>
            </a:endParaRPr>
          </a:p>
        </p:txBody>
      </p:sp>
      <p:sp>
        <p:nvSpPr>
          <p:cNvPr id="2524" name="Google Shape;2524;p284"/>
          <p:cNvSpPr/>
          <p:nvPr/>
        </p:nvSpPr>
        <p:spPr>
          <a:xfrm>
            <a:off x="5821675" y="4047975"/>
            <a:ext cx="213300" cy="384000"/>
          </a:xfrm>
          <a:prstGeom prst="mathMultiply">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525" name="Google Shape;2525;p284"/>
          <p:cNvSpPr txBox="1"/>
          <p:nvPr/>
        </p:nvSpPr>
        <p:spPr>
          <a:xfrm>
            <a:off x="2445025" y="5405300"/>
            <a:ext cx="4903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strike="sngStrike">
                <a:latin typeface="Caveat"/>
                <a:ea typeface="Caveat"/>
                <a:cs typeface="Caveat"/>
                <a:sym typeface="Caveat"/>
              </a:rPr>
              <a:t>Need to enter: HSA and capital gains 1099-B</a:t>
            </a:r>
            <a:endParaRPr sz="2400" strike="sngStrike">
              <a:latin typeface="Caveat"/>
              <a:ea typeface="Caveat"/>
              <a:cs typeface="Caveat"/>
              <a:sym typeface="Caveat"/>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0" name="Shape 2530"/>
        <p:cNvGrpSpPr/>
        <p:nvPr/>
      </p:nvGrpSpPr>
      <p:grpSpPr>
        <a:xfrm>
          <a:off x="0" y="0"/>
          <a:ext cx="0" cy="0"/>
          <a:chOff x="0" y="0"/>
          <a:chExt cx="0" cy="0"/>
        </a:xfrm>
      </p:grpSpPr>
      <p:sp>
        <p:nvSpPr>
          <p:cNvPr id="2531" name="Google Shape;2531;p2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2532" name="Google Shape;2532;p285"/>
          <p:cNvSpPr txBox="1"/>
          <p:nvPr>
            <p:ph idx="1" type="body"/>
          </p:nvPr>
        </p:nvSpPr>
        <p:spPr>
          <a:xfrm>
            <a:off x="178775" y="1417650"/>
            <a:ext cx="11652000" cy="4526100"/>
          </a:xfrm>
          <a:prstGeom prst="rect">
            <a:avLst/>
          </a:prstGeom>
          <a:noFill/>
          <a:ln>
            <a:noFill/>
          </a:ln>
        </p:spPr>
        <p:txBody>
          <a:bodyPr anchorCtr="0" anchor="t" bIns="45700" lIns="91425" spcFirstLastPara="1" rIns="91425" wrap="square" tIns="45700">
            <a:noAutofit/>
          </a:bodyPr>
          <a:lstStyle/>
          <a:p>
            <a:pPr indent="-426719" lvl="0" marL="457200" marR="0" rtl="0" algn="l">
              <a:lnSpc>
                <a:spcPct val="80000"/>
              </a:lnSpc>
              <a:spcBef>
                <a:spcPts val="0"/>
              </a:spcBef>
              <a:spcAft>
                <a:spcPts val="0"/>
              </a:spcAft>
              <a:buClr>
                <a:schemeClr val="dk1"/>
              </a:buClr>
              <a:buSzPts val="2850"/>
              <a:buFont typeface="Noto Sans Symbols"/>
              <a:buChar char="➢"/>
            </a:pPr>
            <a:r>
              <a:rPr b="0" i="0" lang="en-US" sz="285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out of scope of the VITA tax site.</a:t>
            </a:r>
            <a:endParaRPr sz="2850"/>
          </a:p>
          <a:p>
            <a:pPr indent="-417194" lvl="0" marL="447675" marR="0" rtl="0" algn="l">
              <a:lnSpc>
                <a:spcPct val="80000"/>
              </a:lnSpc>
              <a:spcBef>
                <a:spcPts val="666"/>
              </a:spcBef>
              <a:spcAft>
                <a:spcPts val="0"/>
              </a:spcAft>
              <a:buClr>
                <a:schemeClr val="dk1"/>
              </a:buClr>
              <a:buSzPts val="2850"/>
              <a:buFont typeface="Noto Sans Symbols"/>
              <a:buChar char="➢"/>
            </a:pPr>
            <a:r>
              <a:rPr b="0" i="0" lang="en-US" sz="2850" u="none" cap="none" strike="noStrike">
                <a:solidFill>
                  <a:schemeClr val="dk1"/>
                </a:solidFill>
                <a:latin typeface="Questrial"/>
                <a:ea typeface="Questrial"/>
                <a:cs typeface="Questrial"/>
                <a:sym typeface="Questrial"/>
              </a:rPr>
              <a:t>At SaveFirst sites, to ensure all returns are in-scope for VITA:</a:t>
            </a:r>
            <a:endParaRPr sz="2850"/>
          </a:p>
          <a:p>
            <a:pPr indent="-285750" lvl="1" marL="742950" marR="0" rtl="0" algn="l">
              <a:lnSpc>
                <a:spcPct val="80000"/>
              </a:lnSpc>
              <a:spcBef>
                <a:spcPts val="573"/>
              </a:spcBef>
              <a:spcAft>
                <a:spcPts val="0"/>
              </a:spcAft>
              <a:buClr>
                <a:schemeClr val="dk1"/>
              </a:buClr>
              <a:buSzPts val="2867"/>
              <a:buFont typeface="Arial"/>
              <a:buChar char="•"/>
            </a:pPr>
            <a:r>
              <a:rPr b="0" i="0" lang="en-US" sz="2867" u="none" cap="none" strike="noStrike">
                <a:solidFill>
                  <a:schemeClr val="dk1"/>
                </a:solidFill>
                <a:latin typeface="Questrial"/>
                <a:ea typeface="Questrial"/>
                <a:cs typeface="Questrial"/>
                <a:sym typeface="Questrial"/>
              </a:rPr>
              <a:t>Consult the SaveFirst Scope of Service Chart – at every tax station and in the Site Coordinator Handbook/</a:t>
            </a:r>
            <a:r>
              <a:rPr lang="en-US" sz="2867"/>
              <a:t>Advanced Volunteer</a:t>
            </a:r>
            <a:r>
              <a:rPr b="0" i="0" lang="en-US" sz="2867" u="none" cap="none" strike="noStrike">
                <a:solidFill>
                  <a:schemeClr val="dk1"/>
                </a:solidFill>
                <a:latin typeface="Questrial"/>
                <a:ea typeface="Questrial"/>
                <a:cs typeface="Questrial"/>
                <a:sym typeface="Questrial"/>
              </a:rPr>
              <a:t> Handbook</a:t>
            </a:r>
            <a:endParaRPr/>
          </a:p>
          <a:p>
            <a:pPr indent="-285750" lvl="1" marL="742950" marR="0" rtl="0" algn="l">
              <a:lnSpc>
                <a:spcPct val="80000"/>
              </a:lnSpc>
              <a:spcBef>
                <a:spcPts val="573"/>
              </a:spcBef>
              <a:spcAft>
                <a:spcPts val="0"/>
              </a:spcAft>
              <a:buClr>
                <a:schemeClr val="dk1"/>
              </a:buClr>
              <a:buSzPts val="2867"/>
              <a:buFont typeface="Arial"/>
              <a:buChar char="•"/>
            </a:pPr>
            <a:r>
              <a:rPr b="0" i="0" lang="en-US" sz="2867"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endParaRPr/>
          </a:p>
          <a:p>
            <a:pPr indent="-285750" lvl="1" marL="742950" marR="0" rtl="0" algn="l">
              <a:lnSpc>
                <a:spcPct val="80000"/>
              </a:lnSpc>
              <a:spcBef>
                <a:spcPts val="573"/>
              </a:spcBef>
              <a:spcAft>
                <a:spcPts val="0"/>
              </a:spcAft>
              <a:buClr>
                <a:schemeClr val="dk1"/>
              </a:buClr>
              <a:buSzPts val="2867"/>
              <a:buFont typeface="Arial"/>
              <a:buChar char="•"/>
            </a:pPr>
            <a:r>
              <a:rPr b="0" i="0" lang="en-US" sz="2867" u="none" cap="none" strike="noStrike">
                <a:solidFill>
                  <a:schemeClr val="dk1"/>
                </a:solidFill>
                <a:latin typeface="Questrial"/>
                <a:ea typeface="Questrial"/>
                <a:cs typeface="Questrial"/>
                <a:sym typeface="Questrial"/>
              </a:rPr>
              <a:t>Sometimes this determination may be unclear. If you are unsure, talk to your Site Coordinator.</a:t>
            </a:r>
            <a:endParaRPr/>
          </a:p>
        </p:txBody>
      </p:sp>
      <p:sp>
        <p:nvSpPr>
          <p:cNvPr id="2533" name="Google Shape;2533;p2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7" name="Shape 2537"/>
        <p:cNvGrpSpPr/>
        <p:nvPr/>
      </p:nvGrpSpPr>
      <p:grpSpPr>
        <a:xfrm>
          <a:off x="0" y="0"/>
          <a:ext cx="0" cy="0"/>
          <a:chOff x="0" y="0"/>
          <a:chExt cx="0" cy="0"/>
        </a:xfrm>
      </p:grpSpPr>
      <p:sp>
        <p:nvSpPr>
          <p:cNvPr id="2538" name="Google Shape;2538;p2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39" name="Google Shape;2539;p286"/>
          <p:cNvPicPr preferRelativeResize="0"/>
          <p:nvPr>
            <p:ph idx="1" type="body"/>
          </p:nvPr>
        </p:nvPicPr>
        <p:blipFill rotWithShape="1">
          <a:blip r:embed="rId3">
            <a:alphaModFix/>
          </a:blip>
          <a:srcRect b="0" l="0" r="0" t="0"/>
          <a:stretch/>
        </p:blipFill>
        <p:spPr>
          <a:xfrm>
            <a:off x="695325" y="0"/>
            <a:ext cx="10801500" cy="6934800"/>
          </a:xfrm>
          <a:prstGeom prst="rect">
            <a:avLst/>
          </a:prstGeom>
          <a:noFill/>
          <a:ln>
            <a:noFill/>
          </a:ln>
        </p:spPr>
      </p:pic>
      <p:sp>
        <p:nvSpPr>
          <p:cNvPr id="2540" name="Google Shape;2540;p2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4" name="Shape 2544"/>
        <p:cNvGrpSpPr/>
        <p:nvPr/>
      </p:nvGrpSpPr>
      <p:grpSpPr>
        <a:xfrm>
          <a:off x="0" y="0"/>
          <a:ext cx="0" cy="0"/>
          <a:chOff x="0" y="0"/>
          <a:chExt cx="0" cy="0"/>
        </a:xfrm>
      </p:grpSpPr>
      <p:sp>
        <p:nvSpPr>
          <p:cNvPr id="2545" name="Google Shape;2545;p2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46" name="Google Shape;2546;p287"/>
          <p:cNvPicPr preferRelativeResize="0"/>
          <p:nvPr>
            <p:ph idx="1" type="body"/>
          </p:nvPr>
        </p:nvPicPr>
        <p:blipFill rotWithShape="1">
          <a:blip r:embed="rId3">
            <a:alphaModFix/>
          </a:blip>
          <a:srcRect b="0" l="0" r="0" t="0"/>
          <a:stretch/>
        </p:blipFill>
        <p:spPr>
          <a:xfrm>
            <a:off x="109537" y="0"/>
            <a:ext cx="11847000" cy="6343800"/>
          </a:xfrm>
          <a:prstGeom prst="rect">
            <a:avLst/>
          </a:prstGeom>
          <a:noFill/>
          <a:ln>
            <a:noFill/>
          </a:ln>
        </p:spPr>
      </p:pic>
      <p:sp>
        <p:nvSpPr>
          <p:cNvPr id="2547" name="Google Shape;2547;p2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6"/>
          <p:cNvSpPr txBox="1"/>
          <p:nvPr>
            <p:ph type="title"/>
          </p:nvPr>
        </p:nvSpPr>
        <p:spPr>
          <a:xfrm>
            <a:off x="609600" y="115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endParaRPr/>
          </a:p>
        </p:txBody>
      </p:sp>
      <p:sp>
        <p:nvSpPr>
          <p:cNvPr id="321" name="Google Shape;321;p36"/>
          <p:cNvSpPr txBox="1"/>
          <p:nvPr>
            <p:ph idx="1" type="body"/>
          </p:nvPr>
        </p:nvSpPr>
        <p:spPr>
          <a:xfrm>
            <a:off x="316850" y="1258188"/>
            <a:ext cx="11823900" cy="48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endParaRPr/>
          </a:p>
          <a:p>
            <a:pPr indent="-317500" lvl="0" marL="342900" marR="0" rtl="0" algn="l">
              <a:lnSpc>
                <a:spcPct val="90000"/>
              </a:lnSpc>
              <a:spcBef>
                <a:spcPts val="74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Other income in box 3 is classified as </a:t>
            </a:r>
            <a:r>
              <a:rPr b="1" i="0" lang="en-US" sz="3300" u="none" cap="none" strike="noStrike">
                <a:solidFill>
                  <a:schemeClr val="dk1"/>
                </a:solidFill>
                <a:latin typeface="Questrial"/>
                <a:ea typeface="Questrial"/>
                <a:cs typeface="Questrial"/>
                <a:sym typeface="Questrial"/>
              </a:rPr>
              <a:t>unearned income</a:t>
            </a:r>
            <a:endParaRPr b="1" i="0" sz="3300" u="none" cap="none" strike="noStrike">
              <a:solidFill>
                <a:schemeClr val="dk1"/>
              </a:solidFill>
              <a:latin typeface="Questrial"/>
              <a:ea typeface="Questrial"/>
              <a:cs typeface="Questrial"/>
              <a:sym typeface="Questrial"/>
            </a:endParaRPr>
          </a:p>
          <a:p>
            <a:pPr indent="-298450" lvl="0" marL="342900" rtl="0" algn="l">
              <a:spcBef>
                <a:spcPts val="800"/>
              </a:spcBef>
              <a:spcAft>
                <a:spcPts val="0"/>
              </a:spcAft>
              <a:buClr>
                <a:schemeClr val="dk1"/>
              </a:buClr>
              <a:buSzPts val="3300"/>
              <a:buFont typeface="Noto Sans Symbols"/>
              <a:buChar char="➢"/>
            </a:pPr>
            <a:r>
              <a:rPr lang="en-US" sz="3300"/>
              <a:t>Taxpayers can choose to have federal income tax withheld on other income in box 3</a:t>
            </a:r>
            <a:endParaRPr b="1" sz="3300"/>
          </a:p>
        </p:txBody>
      </p:sp>
      <p:sp>
        <p:nvSpPr>
          <p:cNvPr id="322" name="Google Shape;322;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animEffect filter="fade" transition="in">
                                      <p:cBhvr>
                                        <p:cTn dur="500"/>
                                        <p:tgtEl>
                                          <p:spTgt spid="3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animEffect filter="fade" transition="in">
                                      <p:cBhvr>
                                        <p:cTn dur="500"/>
                                        <p:tgtEl>
                                          <p:spTgt spid="3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animEffect filter="fade" transition="in">
                                      <p:cBhvr>
                                        <p:cTn dur="500"/>
                                        <p:tgtEl>
                                          <p:spTgt spid="3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animEffect filter="fade" transition="in">
                                      <p:cBhvr>
                                        <p:cTn dur="500"/>
                                        <p:tgtEl>
                                          <p:spTgt spid="3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animEffect filter="fade" transition="in">
                                      <p:cBhvr>
                                        <p:cTn dur="500"/>
                                        <p:tgtEl>
                                          <p:spTgt spid="3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animEffect filter="fade" transition="in">
                                      <p:cBhvr>
                                        <p:cTn dur="500"/>
                                        <p:tgtEl>
                                          <p:spTgt spid="3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6" st="6"/>
                                            </p:txEl>
                                          </p:spTgt>
                                        </p:tgtEl>
                                        <p:attrNameLst>
                                          <p:attrName>style.visibility</p:attrName>
                                        </p:attrNameLst>
                                      </p:cBhvr>
                                      <p:to>
                                        <p:strVal val="visible"/>
                                      </p:to>
                                    </p:set>
                                    <p:animEffect filter="fade" transition="in">
                                      <p:cBhvr>
                                        <p:cTn dur="500"/>
                                        <p:tgtEl>
                                          <p:spTgt spid="3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7" st="7"/>
                                            </p:txEl>
                                          </p:spTgt>
                                        </p:tgtEl>
                                        <p:attrNameLst>
                                          <p:attrName>style.visibility</p:attrName>
                                        </p:attrNameLst>
                                      </p:cBhvr>
                                      <p:to>
                                        <p:strVal val="visible"/>
                                      </p:to>
                                    </p:set>
                                    <p:animEffect filter="fade" transition="in">
                                      <p:cBhvr>
                                        <p:cTn dur="500"/>
                                        <p:tgtEl>
                                          <p:spTgt spid="32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1" name="Shape 2551"/>
        <p:cNvGrpSpPr/>
        <p:nvPr/>
      </p:nvGrpSpPr>
      <p:grpSpPr>
        <a:xfrm>
          <a:off x="0" y="0"/>
          <a:ext cx="0" cy="0"/>
          <a:chOff x="0" y="0"/>
          <a:chExt cx="0" cy="0"/>
        </a:xfrm>
      </p:grpSpPr>
      <p:sp>
        <p:nvSpPr>
          <p:cNvPr id="2552" name="Google Shape;2552;p2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53" name="Google Shape;2553;p288"/>
          <p:cNvPicPr preferRelativeResize="0"/>
          <p:nvPr>
            <p:ph idx="1" type="body"/>
          </p:nvPr>
        </p:nvPicPr>
        <p:blipFill rotWithShape="1">
          <a:blip r:embed="rId3">
            <a:alphaModFix/>
          </a:blip>
          <a:srcRect b="0" l="-13195" r="-13195" t="0"/>
          <a:stretch/>
        </p:blipFill>
        <p:spPr>
          <a:xfrm>
            <a:off x="0" y="0"/>
            <a:ext cx="12192000" cy="6858000"/>
          </a:xfrm>
          <a:prstGeom prst="rect">
            <a:avLst/>
          </a:prstGeom>
          <a:noFill/>
          <a:ln>
            <a:noFill/>
          </a:ln>
        </p:spPr>
      </p:pic>
      <p:sp>
        <p:nvSpPr>
          <p:cNvPr id="2554" name="Google Shape;2554;p2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8" name="Shape 2558"/>
        <p:cNvGrpSpPr/>
        <p:nvPr/>
      </p:nvGrpSpPr>
      <p:grpSpPr>
        <a:xfrm>
          <a:off x="0" y="0"/>
          <a:ext cx="0" cy="0"/>
          <a:chOff x="0" y="0"/>
          <a:chExt cx="0" cy="0"/>
        </a:xfrm>
      </p:grpSpPr>
      <p:sp>
        <p:nvSpPr>
          <p:cNvPr id="2559" name="Google Shape;2559;p2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60" name="Google Shape;2560;p289"/>
          <p:cNvPicPr preferRelativeResize="0"/>
          <p:nvPr>
            <p:ph idx="1" type="body"/>
          </p:nvPr>
        </p:nvPicPr>
        <p:blipFill rotWithShape="1">
          <a:blip r:embed="rId3">
            <a:alphaModFix/>
          </a:blip>
          <a:srcRect b="0" l="0" r="0" t="0"/>
          <a:stretch/>
        </p:blipFill>
        <p:spPr>
          <a:xfrm>
            <a:off x="1339949" y="0"/>
            <a:ext cx="9512100" cy="6906000"/>
          </a:xfrm>
          <a:prstGeom prst="rect">
            <a:avLst/>
          </a:prstGeom>
          <a:noFill/>
          <a:ln cap="flat" cmpd="sng" w="38100">
            <a:solidFill>
              <a:schemeClr val="dk2"/>
            </a:solidFill>
            <a:prstDash val="solid"/>
            <a:round/>
            <a:headEnd len="sm" w="sm" type="none"/>
            <a:tailEnd len="sm" w="sm" type="none"/>
          </a:ln>
        </p:spPr>
      </p:pic>
      <p:sp>
        <p:nvSpPr>
          <p:cNvPr id="2561" name="Google Shape;2561;p2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5" name="Shape 2565"/>
        <p:cNvGrpSpPr/>
        <p:nvPr/>
      </p:nvGrpSpPr>
      <p:grpSpPr>
        <a:xfrm>
          <a:off x="0" y="0"/>
          <a:ext cx="0" cy="0"/>
          <a:chOff x="0" y="0"/>
          <a:chExt cx="0" cy="0"/>
        </a:xfrm>
      </p:grpSpPr>
      <p:sp>
        <p:nvSpPr>
          <p:cNvPr id="2566" name="Google Shape;2566;p2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67" name="Google Shape;2567;p290"/>
          <p:cNvPicPr preferRelativeResize="0"/>
          <p:nvPr>
            <p:ph idx="1" type="body"/>
          </p:nvPr>
        </p:nvPicPr>
        <p:blipFill rotWithShape="1">
          <a:blip r:embed="rId3">
            <a:alphaModFix/>
          </a:blip>
          <a:srcRect b="0" l="0" r="0" t="0"/>
          <a:stretch/>
        </p:blipFill>
        <p:spPr>
          <a:xfrm>
            <a:off x="1019175" y="2771"/>
            <a:ext cx="9944100" cy="6855300"/>
          </a:xfrm>
          <a:prstGeom prst="rect">
            <a:avLst/>
          </a:prstGeom>
          <a:noFill/>
          <a:ln cap="flat" cmpd="sng" w="38100">
            <a:solidFill>
              <a:schemeClr val="dk2"/>
            </a:solidFill>
            <a:prstDash val="solid"/>
            <a:round/>
            <a:headEnd len="sm" w="sm" type="none"/>
            <a:tailEnd len="sm" w="sm" type="none"/>
          </a:ln>
        </p:spPr>
      </p:pic>
      <p:sp>
        <p:nvSpPr>
          <p:cNvPr id="2568" name="Google Shape;2568;p2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2" name="Shape 2572"/>
        <p:cNvGrpSpPr/>
        <p:nvPr/>
      </p:nvGrpSpPr>
      <p:grpSpPr>
        <a:xfrm>
          <a:off x="0" y="0"/>
          <a:ext cx="0" cy="0"/>
          <a:chOff x="0" y="0"/>
          <a:chExt cx="0" cy="0"/>
        </a:xfrm>
      </p:grpSpPr>
      <p:sp>
        <p:nvSpPr>
          <p:cNvPr id="2573" name="Google Shape;2573;p2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74" name="Google Shape;2574;p291"/>
          <p:cNvPicPr preferRelativeResize="0"/>
          <p:nvPr>
            <p:ph idx="1" type="body"/>
          </p:nvPr>
        </p:nvPicPr>
        <p:blipFill rotWithShape="1">
          <a:blip r:embed="rId3">
            <a:alphaModFix/>
          </a:blip>
          <a:srcRect b="0" l="0" r="0" t="0"/>
          <a:stretch/>
        </p:blipFill>
        <p:spPr>
          <a:xfrm>
            <a:off x="1428750" y="0"/>
            <a:ext cx="9334500" cy="6952200"/>
          </a:xfrm>
          <a:prstGeom prst="rect">
            <a:avLst/>
          </a:prstGeom>
          <a:noFill/>
          <a:ln cap="flat" cmpd="sng" w="38100">
            <a:solidFill>
              <a:schemeClr val="dk2"/>
            </a:solidFill>
            <a:prstDash val="solid"/>
            <a:round/>
            <a:headEnd len="sm" w="sm" type="none"/>
            <a:tailEnd len="sm" w="sm" type="none"/>
          </a:ln>
        </p:spPr>
      </p:pic>
      <p:sp>
        <p:nvSpPr>
          <p:cNvPr id="2575" name="Google Shape;2575;p2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9" name="Shape 2579"/>
        <p:cNvGrpSpPr/>
        <p:nvPr/>
      </p:nvGrpSpPr>
      <p:grpSpPr>
        <a:xfrm>
          <a:off x="0" y="0"/>
          <a:ext cx="0" cy="0"/>
          <a:chOff x="0" y="0"/>
          <a:chExt cx="0" cy="0"/>
        </a:xfrm>
      </p:grpSpPr>
      <p:sp>
        <p:nvSpPr>
          <p:cNvPr id="2580" name="Google Shape;2580;p2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81" name="Google Shape;2581;p292"/>
          <p:cNvPicPr preferRelativeResize="0"/>
          <p:nvPr>
            <p:ph idx="1" type="body"/>
          </p:nvPr>
        </p:nvPicPr>
        <p:blipFill rotWithShape="1">
          <a:blip r:embed="rId3">
            <a:alphaModFix/>
          </a:blip>
          <a:srcRect b="0" l="0" r="0" t="0"/>
          <a:stretch/>
        </p:blipFill>
        <p:spPr>
          <a:xfrm>
            <a:off x="1464144" y="0"/>
            <a:ext cx="9263700" cy="6899400"/>
          </a:xfrm>
          <a:prstGeom prst="rect">
            <a:avLst/>
          </a:prstGeom>
          <a:noFill/>
          <a:ln cap="flat" cmpd="sng" w="38100">
            <a:solidFill>
              <a:schemeClr val="dk2"/>
            </a:solidFill>
            <a:prstDash val="solid"/>
            <a:round/>
            <a:headEnd len="sm" w="sm" type="none"/>
            <a:tailEnd len="sm" w="sm" type="none"/>
          </a:ln>
        </p:spPr>
      </p:pic>
      <p:sp>
        <p:nvSpPr>
          <p:cNvPr id="2582" name="Google Shape;2582;p2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6" name="Shape 2586"/>
        <p:cNvGrpSpPr/>
        <p:nvPr/>
      </p:nvGrpSpPr>
      <p:grpSpPr>
        <a:xfrm>
          <a:off x="0" y="0"/>
          <a:ext cx="0" cy="0"/>
          <a:chOff x="0" y="0"/>
          <a:chExt cx="0" cy="0"/>
        </a:xfrm>
      </p:grpSpPr>
      <p:sp>
        <p:nvSpPr>
          <p:cNvPr id="2587" name="Google Shape;2587;p2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88" name="Google Shape;2588;p293"/>
          <p:cNvPicPr preferRelativeResize="0"/>
          <p:nvPr>
            <p:ph idx="1" type="body"/>
          </p:nvPr>
        </p:nvPicPr>
        <p:blipFill rotWithShape="1">
          <a:blip r:embed="rId3">
            <a:alphaModFix/>
          </a:blip>
          <a:srcRect b="0" l="0" r="0" t="0"/>
          <a:stretch/>
        </p:blipFill>
        <p:spPr>
          <a:xfrm>
            <a:off x="1190782" y="0"/>
            <a:ext cx="9519600" cy="6858000"/>
          </a:xfrm>
          <a:prstGeom prst="rect">
            <a:avLst/>
          </a:prstGeom>
          <a:noFill/>
          <a:ln cap="flat" cmpd="sng" w="38100">
            <a:solidFill>
              <a:schemeClr val="dk2"/>
            </a:solidFill>
            <a:prstDash val="solid"/>
            <a:round/>
            <a:headEnd len="sm" w="sm" type="none"/>
            <a:tailEnd len="sm" w="sm" type="none"/>
          </a:ln>
        </p:spPr>
      </p:pic>
      <p:sp>
        <p:nvSpPr>
          <p:cNvPr id="2589" name="Google Shape;2589;p2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3" name="Shape 2593"/>
        <p:cNvGrpSpPr/>
        <p:nvPr/>
      </p:nvGrpSpPr>
      <p:grpSpPr>
        <a:xfrm>
          <a:off x="0" y="0"/>
          <a:ext cx="0" cy="0"/>
          <a:chOff x="0" y="0"/>
          <a:chExt cx="0" cy="0"/>
        </a:xfrm>
      </p:grpSpPr>
      <p:sp>
        <p:nvSpPr>
          <p:cNvPr id="2594" name="Google Shape;2594;p2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595" name="Google Shape;2595;p294"/>
          <p:cNvPicPr preferRelativeResize="0"/>
          <p:nvPr>
            <p:ph idx="1" type="body"/>
          </p:nvPr>
        </p:nvPicPr>
        <p:blipFill rotWithShape="1">
          <a:blip r:embed="rId3">
            <a:alphaModFix/>
          </a:blip>
          <a:srcRect b="0" l="0" r="0" t="0"/>
          <a:stretch/>
        </p:blipFill>
        <p:spPr>
          <a:xfrm>
            <a:off x="1428750" y="0"/>
            <a:ext cx="9334500" cy="6666000"/>
          </a:xfrm>
          <a:prstGeom prst="rect">
            <a:avLst/>
          </a:prstGeom>
          <a:noFill/>
          <a:ln cap="flat" cmpd="sng" w="38100">
            <a:solidFill>
              <a:schemeClr val="dk2"/>
            </a:solidFill>
            <a:prstDash val="solid"/>
            <a:round/>
            <a:headEnd len="sm" w="sm" type="none"/>
            <a:tailEnd len="sm" w="sm" type="none"/>
          </a:ln>
        </p:spPr>
      </p:pic>
      <p:sp>
        <p:nvSpPr>
          <p:cNvPr id="2596" name="Google Shape;2596;p2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0" name="Shape 2600"/>
        <p:cNvGrpSpPr/>
        <p:nvPr/>
      </p:nvGrpSpPr>
      <p:grpSpPr>
        <a:xfrm>
          <a:off x="0" y="0"/>
          <a:ext cx="0" cy="0"/>
          <a:chOff x="0" y="0"/>
          <a:chExt cx="0" cy="0"/>
        </a:xfrm>
      </p:grpSpPr>
      <p:sp>
        <p:nvSpPr>
          <p:cNvPr id="2601" name="Google Shape;2601;p2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02" name="Google Shape;2602;p295"/>
          <p:cNvPicPr preferRelativeResize="0"/>
          <p:nvPr>
            <p:ph idx="1" type="body"/>
          </p:nvPr>
        </p:nvPicPr>
        <p:blipFill rotWithShape="1">
          <a:blip r:embed="rId3">
            <a:alphaModFix/>
          </a:blip>
          <a:srcRect b="0" l="0" r="0" t="0"/>
          <a:stretch/>
        </p:blipFill>
        <p:spPr>
          <a:xfrm>
            <a:off x="1184858" y="0"/>
            <a:ext cx="9822300" cy="6877800"/>
          </a:xfrm>
          <a:prstGeom prst="rect">
            <a:avLst/>
          </a:prstGeom>
          <a:noFill/>
          <a:ln cap="flat" cmpd="sng" w="38100">
            <a:solidFill>
              <a:schemeClr val="dk2"/>
            </a:solidFill>
            <a:prstDash val="solid"/>
            <a:round/>
            <a:headEnd len="sm" w="sm" type="none"/>
            <a:tailEnd len="sm" w="sm" type="none"/>
          </a:ln>
        </p:spPr>
      </p:pic>
      <p:sp>
        <p:nvSpPr>
          <p:cNvPr id="2603" name="Google Shape;2603;p2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7" name="Shape 2607"/>
        <p:cNvGrpSpPr/>
        <p:nvPr/>
      </p:nvGrpSpPr>
      <p:grpSpPr>
        <a:xfrm>
          <a:off x="0" y="0"/>
          <a:ext cx="0" cy="0"/>
          <a:chOff x="0" y="0"/>
          <a:chExt cx="0" cy="0"/>
        </a:xfrm>
      </p:grpSpPr>
      <p:sp>
        <p:nvSpPr>
          <p:cNvPr id="2608" name="Google Shape;2608;p2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09" name="Google Shape;2609;p296"/>
          <p:cNvPicPr preferRelativeResize="0"/>
          <p:nvPr>
            <p:ph idx="1" type="body"/>
          </p:nvPr>
        </p:nvPicPr>
        <p:blipFill rotWithShape="1">
          <a:blip r:embed="rId3">
            <a:alphaModFix/>
          </a:blip>
          <a:srcRect b="0" l="0" r="0" t="0"/>
          <a:stretch/>
        </p:blipFill>
        <p:spPr>
          <a:xfrm>
            <a:off x="1200150" y="0"/>
            <a:ext cx="9791700" cy="7458300"/>
          </a:xfrm>
          <a:prstGeom prst="rect">
            <a:avLst/>
          </a:prstGeom>
          <a:noFill/>
          <a:ln cap="flat" cmpd="sng" w="38100">
            <a:solidFill>
              <a:schemeClr val="dk2"/>
            </a:solidFill>
            <a:prstDash val="solid"/>
            <a:round/>
            <a:headEnd len="sm" w="sm" type="none"/>
            <a:tailEnd len="sm" w="sm" type="none"/>
          </a:ln>
        </p:spPr>
      </p:pic>
      <p:sp>
        <p:nvSpPr>
          <p:cNvPr id="2610" name="Google Shape;2610;p2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4" name="Shape 2614"/>
        <p:cNvGrpSpPr/>
        <p:nvPr/>
      </p:nvGrpSpPr>
      <p:grpSpPr>
        <a:xfrm>
          <a:off x="0" y="0"/>
          <a:ext cx="0" cy="0"/>
          <a:chOff x="0" y="0"/>
          <a:chExt cx="0" cy="0"/>
        </a:xfrm>
      </p:grpSpPr>
      <p:sp>
        <p:nvSpPr>
          <p:cNvPr id="2615" name="Google Shape;2615;p2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16" name="Google Shape;2616;p297"/>
          <p:cNvPicPr preferRelativeResize="0"/>
          <p:nvPr>
            <p:ph idx="1" type="body"/>
          </p:nvPr>
        </p:nvPicPr>
        <p:blipFill rotWithShape="1">
          <a:blip r:embed="rId3">
            <a:alphaModFix/>
          </a:blip>
          <a:srcRect b="0" l="0" r="0" t="0"/>
          <a:stretch/>
        </p:blipFill>
        <p:spPr>
          <a:xfrm>
            <a:off x="1285875" y="0"/>
            <a:ext cx="9819900" cy="6858000"/>
          </a:xfrm>
          <a:prstGeom prst="rect">
            <a:avLst/>
          </a:prstGeom>
          <a:noFill/>
          <a:ln cap="flat" cmpd="sng" w="38100">
            <a:solidFill>
              <a:schemeClr val="dk2"/>
            </a:solidFill>
            <a:prstDash val="solid"/>
            <a:round/>
            <a:headEnd len="sm" w="sm" type="none"/>
            <a:tailEnd len="sm" w="sm" type="none"/>
          </a:ln>
        </p:spPr>
      </p:pic>
      <p:sp>
        <p:nvSpPr>
          <p:cNvPr id="2617" name="Google Shape;2617;p2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Nonemployee Compensation</a:t>
            </a:r>
            <a:endParaRPr/>
          </a:p>
        </p:txBody>
      </p:sp>
      <p:sp>
        <p:nvSpPr>
          <p:cNvPr id="329" name="Google Shape;329;p3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Nonemployee compensation is paid to an </a:t>
            </a:r>
            <a:r>
              <a:rPr b="1" i="0" lang="en-US" sz="4000" u="none" cap="none" strike="noStrike">
                <a:solidFill>
                  <a:schemeClr val="accent1"/>
                </a:solidFill>
                <a:latin typeface="Questrial"/>
                <a:ea typeface="Questrial"/>
                <a:cs typeface="Questrial"/>
                <a:sym typeface="Questrial"/>
              </a:rPr>
              <a:t>independent contractor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Independent contractors work for a company or organization without being considered an “employee”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Freelancers, part-time workers, contractors, interns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0" name="Google Shape;330;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0" st="0"/>
                                            </p:txEl>
                                          </p:spTgt>
                                        </p:tgtEl>
                                        <p:attrNameLst>
                                          <p:attrName>style.visibility</p:attrName>
                                        </p:attrNameLst>
                                      </p:cBhvr>
                                      <p:to>
                                        <p:strVal val="visible"/>
                                      </p:to>
                                    </p:set>
                                    <p:animEffect filter="fade" transition="in">
                                      <p:cBhvr>
                                        <p:cTn dur="500"/>
                                        <p:tgtEl>
                                          <p:spTgt spid="3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1" st="1"/>
                                            </p:txEl>
                                          </p:spTgt>
                                        </p:tgtEl>
                                        <p:attrNameLst>
                                          <p:attrName>style.visibility</p:attrName>
                                        </p:attrNameLst>
                                      </p:cBhvr>
                                      <p:to>
                                        <p:strVal val="visible"/>
                                      </p:to>
                                    </p:set>
                                    <p:animEffect filter="fade" transition="in">
                                      <p:cBhvr>
                                        <p:cTn dur="500"/>
                                        <p:tgtEl>
                                          <p:spTgt spid="3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2" st="2"/>
                                            </p:txEl>
                                          </p:spTgt>
                                        </p:tgtEl>
                                        <p:attrNameLst>
                                          <p:attrName>style.visibility</p:attrName>
                                        </p:attrNameLst>
                                      </p:cBhvr>
                                      <p:to>
                                        <p:strVal val="visible"/>
                                      </p:to>
                                    </p:set>
                                    <p:animEffect filter="fade" transition="in">
                                      <p:cBhvr>
                                        <p:cTn dur="500"/>
                                        <p:tgtEl>
                                          <p:spTgt spid="3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3" st="3"/>
                                            </p:txEl>
                                          </p:spTgt>
                                        </p:tgtEl>
                                        <p:attrNameLst>
                                          <p:attrName>style.visibility</p:attrName>
                                        </p:attrNameLst>
                                      </p:cBhvr>
                                      <p:to>
                                        <p:strVal val="visible"/>
                                      </p:to>
                                    </p:set>
                                    <p:animEffect filter="fade" transition="in">
                                      <p:cBhvr>
                                        <p:cTn dur="500"/>
                                        <p:tgtEl>
                                          <p:spTgt spid="3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xEl>
                                              <p:pRg end="4" st="4"/>
                                            </p:txEl>
                                          </p:spTgt>
                                        </p:tgtEl>
                                        <p:attrNameLst>
                                          <p:attrName>style.visibility</p:attrName>
                                        </p:attrNameLst>
                                      </p:cBhvr>
                                      <p:to>
                                        <p:strVal val="visible"/>
                                      </p:to>
                                    </p:set>
                                    <p:animEffect filter="fade" transition="in">
                                      <p:cBhvr>
                                        <p:cTn dur="500"/>
                                        <p:tgtEl>
                                          <p:spTgt spid="3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1" name="Shape 2621"/>
        <p:cNvGrpSpPr/>
        <p:nvPr/>
      </p:nvGrpSpPr>
      <p:grpSpPr>
        <a:xfrm>
          <a:off x="0" y="0"/>
          <a:ext cx="0" cy="0"/>
          <a:chOff x="0" y="0"/>
          <a:chExt cx="0" cy="0"/>
        </a:xfrm>
      </p:grpSpPr>
      <p:sp>
        <p:nvSpPr>
          <p:cNvPr id="2622" name="Google Shape;2622;p2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23" name="Google Shape;2623;p298"/>
          <p:cNvPicPr preferRelativeResize="0"/>
          <p:nvPr>
            <p:ph idx="1" type="body"/>
          </p:nvPr>
        </p:nvPicPr>
        <p:blipFill rotWithShape="1">
          <a:blip r:embed="rId3">
            <a:alphaModFix/>
          </a:blip>
          <a:srcRect b="0" l="0" r="0" t="0"/>
          <a:stretch/>
        </p:blipFill>
        <p:spPr>
          <a:xfrm>
            <a:off x="1208733" y="0"/>
            <a:ext cx="9774600" cy="6928500"/>
          </a:xfrm>
          <a:prstGeom prst="rect">
            <a:avLst/>
          </a:prstGeom>
          <a:noFill/>
          <a:ln cap="flat" cmpd="sng" w="38100">
            <a:solidFill>
              <a:schemeClr val="dk2"/>
            </a:solidFill>
            <a:prstDash val="solid"/>
            <a:round/>
            <a:headEnd len="sm" w="sm" type="none"/>
            <a:tailEnd len="sm" w="sm" type="none"/>
          </a:ln>
        </p:spPr>
      </p:pic>
      <p:sp>
        <p:nvSpPr>
          <p:cNvPr id="2624" name="Google Shape;2624;p2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8" name="Shape 2628"/>
        <p:cNvGrpSpPr/>
        <p:nvPr/>
      </p:nvGrpSpPr>
      <p:grpSpPr>
        <a:xfrm>
          <a:off x="0" y="0"/>
          <a:ext cx="0" cy="0"/>
          <a:chOff x="0" y="0"/>
          <a:chExt cx="0" cy="0"/>
        </a:xfrm>
      </p:grpSpPr>
      <p:sp>
        <p:nvSpPr>
          <p:cNvPr id="2629" name="Google Shape;2629;p2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30" name="Google Shape;2630;p299"/>
          <p:cNvPicPr preferRelativeResize="0"/>
          <p:nvPr>
            <p:ph idx="1" type="body"/>
          </p:nvPr>
        </p:nvPicPr>
        <p:blipFill rotWithShape="1">
          <a:blip r:embed="rId3">
            <a:alphaModFix/>
          </a:blip>
          <a:srcRect b="0" l="0" r="0" t="0"/>
          <a:stretch/>
        </p:blipFill>
        <p:spPr>
          <a:xfrm>
            <a:off x="1232130" y="0"/>
            <a:ext cx="9727800" cy="6858000"/>
          </a:xfrm>
          <a:prstGeom prst="rect">
            <a:avLst/>
          </a:prstGeom>
          <a:noFill/>
          <a:ln cap="flat" cmpd="sng" w="38100">
            <a:solidFill>
              <a:schemeClr val="dk2"/>
            </a:solidFill>
            <a:prstDash val="solid"/>
            <a:round/>
            <a:headEnd len="sm" w="sm" type="none"/>
            <a:tailEnd len="sm" w="sm" type="none"/>
          </a:ln>
        </p:spPr>
      </p:pic>
      <p:sp>
        <p:nvSpPr>
          <p:cNvPr id="2631" name="Google Shape;2631;p2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5" name="Shape 2635"/>
        <p:cNvGrpSpPr/>
        <p:nvPr/>
      </p:nvGrpSpPr>
      <p:grpSpPr>
        <a:xfrm>
          <a:off x="0" y="0"/>
          <a:ext cx="0" cy="0"/>
          <a:chOff x="0" y="0"/>
          <a:chExt cx="0" cy="0"/>
        </a:xfrm>
      </p:grpSpPr>
      <p:sp>
        <p:nvSpPr>
          <p:cNvPr id="2636" name="Google Shape;2636;p3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37" name="Google Shape;2637;p300"/>
          <p:cNvPicPr preferRelativeResize="0"/>
          <p:nvPr>
            <p:ph idx="1" type="body"/>
          </p:nvPr>
        </p:nvPicPr>
        <p:blipFill rotWithShape="1">
          <a:blip r:embed="rId3">
            <a:alphaModFix/>
          </a:blip>
          <a:srcRect b="0" l="0" r="0" t="0"/>
          <a:stretch/>
        </p:blipFill>
        <p:spPr>
          <a:xfrm>
            <a:off x="1244293" y="0"/>
            <a:ext cx="9703500" cy="6800400"/>
          </a:xfrm>
          <a:prstGeom prst="rect">
            <a:avLst/>
          </a:prstGeom>
          <a:noFill/>
          <a:ln cap="flat" cmpd="sng" w="38100">
            <a:solidFill>
              <a:schemeClr val="dk2"/>
            </a:solidFill>
            <a:prstDash val="solid"/>
            <a:round/>
            <a:headEnd len="sm" w="sm" type="none"/>
            <a:tailEnd len="sm" w="sm" type="none"/>
          </a:ln>
        </p:spPr>
      </p:pic>
      <p:sp>
        <p:nvSpPr>
          <p:cNvPr id="2638" name="Google Shape;2638;p3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2" name="Shape 2642"/>
        <p:cNvGrpSpPr/>
        <p:nvPr/>
      </p:nvGrpSpPr>
      <p:grpSpPr>
        <a:xfrm>
          <a:off x="0" y="0"/>
          <a:ext cx="0" cy="0"/>
          <a:chOff x="0" y="0"/>
          <a:chExt cx="0" cy="0"/>
        </a:xfrm>
      </p:grpSpPr>
      <p:sp>
        <p:nvSpPr>
          <p:cNvPr id="2643" name="Google Shape;2643;p3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44" name="Google Shape;2644;p301"/>
          <p:cNvPicPr preferRelativeResize="0"/>
          <p:nvPr>
            <p:ph idx="1" type="body"/>
          </p:nvPr>
        </p:nvPicPr>
        <p:blipFill rotWithShape="1">
          <a:blip r:embed="rId3">
            <a:alphaModFix/>
          </a:blip>
          <a:srcRect b="0" l="0" r="0" t="0"/>
          <a:stretch/>
        </p:blipFill>
        <p:spPr>
          <a:xfrm>
            <a:off x="1552575" y="24264"/>
            <a:ext cx="9086700" cy="6833700"/>
          </a:xfrm>
          <a:prstGeom prst="rect">
            <a:avLst/>
          </a:prstGeom>
          <a:noFill/>
          <a:ln cap="flat" cmpd="sng" w="38100">
            <a:solidFill>
              <a:schemeClr val="dk2"/>
            </a:solidFill>
            <a:prstDash val="solid"/>
            <a:round/>
            <a:headEnd len="sm" w="sm" type="none"/>
            <a:tailEnd len="sm" w="sm" type="none"/>
          </a:ln>
        </p:spPr>
      </p:pic>
      <p:sp>
        <p:nvSpPr>
          <p:cNvPr id="2645" name="Google Shape;2645;p3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9" name="Shape 2649"/>
        <p:cNvGrpSpPr/>
        <p:nvPr/>
      </p:nvGrpSpPr>
      <p:grpSpPr>
        <a:xfrm>
          <a:off x="0" y="0"/>
          <a:ext cx="0" cy="0"/>
          <a:chOff x="0" y="0"/>
          <a:chExt cx="0" cy="0"/>
        </a:xfrm>
      </p:grpSpPr>
      <p:sp>
        <p:nvSpPr>
          <p:cNvPr id="2650" name="Google Shape;2650;p3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51" name="Google Shape;2651;p302"/>
          <p:cNvPicPr preferRelativeResize="0"/>
          <p:nvPr>
            <p:ph idx="1" type="body"/>
          </p:nvPr>
        </p:nvPicPr>
        <p:blipFill rotWithShape="1">
          <a:blip r:embed="rId3">
            <a:alphaModFix/>
          </a:blip>
          <a:srcRect b="0" l="0" r="0" t="0"/>
          <a:stretch/>
        </p:blipFill>
        <p:spPr>
          <a:xfrm>
            <a:off x="1666875" y="0"/>
            <a:ext cx="8858100" cy="6607500"/>
          </a:xfrm>
          <a:prstGeom prst="rect">
            <a:avLst/>
          </a:prstGeom>
          <a:noFill/>
          <a:ln cap="flat" cmpd="sng" w="38100">
            <a:solidFill>
              <a:schemeClr val="dk2"/>
            </a:solidFill>
            <a:prstDash val="solid"/>
            <a:round/>
            <a:headEnd len="sm" w="sm" type="none"/>
            <a:tailEnd len="sm" w="sm" type="none"/>
          </a:ln>
        </p:spPr>
      </p:pic>
      <p:sp>
        <p:nvSpPr>
          <p:cNvPr id="2652" name="Google Shape;2652;p3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6" name="Shape 2656"/>
        <p:cNvGrpSpPr/>
        <p:nvPr/>
      </p:nvGrpSpPr>
      <p:grpSpPr>
        <a:xfrm>
          <a:off x="0" y="0"/>
          <a:ext cx="0" cy="0"/>
          <a:chOff x="0" y="0"/>
          <a:chExt cx="0" cy="0"/>
        </a:xfrm>
      </p:grpSpPr>
      <p:sp>
        <p:nvSpPr>
          <p:cNvPr id="2657" name="Google Shape;2657;p3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58" name="Google Shape;2658;p303"/>
          <p:cNvPicPr preferRelativeResize="0"/>
          <p:nvPr>
            <p:ph idx="1" type="body"/>
          </p:nvPr>
        </p:nvPicPr>
        <p:blipFill rotWithShape="1">
          <a:blip r:embed="rId3">
            <a:alphaModFix/>
          </a:blip>
          <a:srcRect b="0" l="0" r="0" t="0"/>
          <a:stretch/>
        </p:blipFill>
        <p:spPr>
          <a:xfrm>
            <a:off x="1200150" y="0"/>
            <a:ext cx="9791700" cy="6956400"/>
          </a:xfrm>
          <a:prstGeom prst="rect">
            <a:avLst/>
          </a:prstGeom>
          <a:noFill/>
          <a:ln cap="flat" cmpd="sng" w="38100">
            <a:solidFill>
              <a:schemeClr val="dk2"/>
            </a:solidFill>
            <a:prstDash val="solid"/>
            <a:round/>
            <a:headEnd len="sm" w="sm" type="none"/>
            <a:tailEnd len="sm" w="sm" type="none"/>
          </a:ln>
        </p:spPr>
      </p:pic>
      <p:sp>
        <p:nvSpPr>
          <p:cNvPr id="2659" name="Google Shape;2659;p3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4" name="Shape 2664"/>
        <p:cNvGrpSpPr/>
        <p:nvPr/>
      </p:nvGrpSpPr>
      <p:grpSpPr>
        <a:xfrm>
          <a:off x="0" y="0"/>
          <a:ext cx="0" cy="0"/>
          <a:chOff x="0" y="0"/>
          <a:chExt cx="0" cy="0"/>
        </a:xfrm>
      </p:grpSpPr>
      <p:sp>
        <p:nvSpPr>
          <p:cNvPr id="2665" name="Google Shape;2665;p3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66" name="Google Shape;2666;p304"/>
          <p:cNvPicPr preferRelativeResize="0"/>
          <p:nvPr>
            <p:ph idx="1" type="body"/>
          </p:nvPr>
        </p:nvPicPr>
        <p:blipFill rotWithShape="1">
          <a:blip r:embed="rId3">
            <a:alphaModFix/>
          </a:blip>
          <a:srcRect b="0" l="0" r="0" t="0"/>
          <a:stretch/>
        </p:blipFill>
        <p:spPr>
          <a:xfrm>
            <a:off x="1268861" y="0"/>
            <a:ext cx="9654300" cy="6826800"/>
          </a:xfrm>
          <a:prstGeom prst="rect">
            <a:avLst/>
          </a:prstGeom>
          <a:noFill/>
          <a:ln cap="flat" cmpd="sng" w="38100">
            <a:solidFill>
              <a:schemeClr val="dk2"/>
            </a:solidFill>
            <a:prstDash val="solid"/>
            <a:round/>
            <a:headEnd len="sm" w="sm" type="none"/>
            <a:tailEnd len="sm" w="sm" type="none"/>
          </a:ln>
        </p:spPr>
      </p:pic>
      <p:sp>
        <p:nvSpPr>
          <p:cNvPr id="2667" name="Google Shape;2667;p3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1" name="Shape 2671"/>
        <p:cNvGrpSpPr/>
        <p:nvPr/>
      </p:nvGrpSpPr>
      <p:grpSpPr>
        <a:xfrm>
          <a:off x="0" y="0"/>
          <a:ext cx="0" cy="0"/>
          <a:chOff x="0" y="0"/>
          <a:chExt cx="0" cy="0"/>
        </a:xfrm>
      </p:grpSpPr>
      <p:sp>
        <p:nvSpPr>
          <p:cNvPr id="2672" name="Google Shape;2672;p3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73" name="Google Shape;2673;p305"/>
          <p:cNvPicPr preferRelativeResize="0"/>
          <p:nvPr>
            <p:ph idx="1" type="body"/>
          </p:nvPr>
        </p:nvPicPr>
        <p:blipFill rotWithShape="1">
          <a:blip r:embed="rId3">
            <a:alphaModFix/>
          </a:blip>
          <a:srcRect b="0" l="0" r="0" t="0"/>
          <a:stretch/>
        </p:blipFill>
        <p:spPr>
          <a:xfrm>
            <a:off x="1028700" y="0"/>
            <a:ext cx="9696300" cy="6772800"/>
          </a:xfrm>
          <a:prstGeom prst="rect">
            <a:avLst/>
          </a:prstGeom>
          <a:noFill/>
          <a:ln cap="flat" cmpd="sng" w="38100">
            <a:solidFill>
              <a:schemeClr val="dk2"/>
            </a:solidFill>
            <a:prstDash val="solid"/>
            <a:round/>
            <a:headEnd len="sm" w="sm" type="none"/>
            <a:tailEnd len="sm" w="sm" type="none"/>
          </a:ln>
        </p:spPr>
      </p:pic>
      <p:sp>
        <p:nvSpPr>
          <p:cNvPr id="2674" name="Google Shape;2674;p3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8" name="Shape 2678"/>
        <p:cNvGrpSpPr/>
        <p:nvPr/>
      </p:nvGrpSpPr>
      <p:grpSpPr>
        <a:xfrm>
          <a:off x="0" y="0"/>
          <a:ext cx="0" cy="0"/>
          <a:chOff x="0" y="0"/>
          <a:chExt cx="0" cy="0"/>
        </a:xfrm>
      </p:grpSpPr>
      <p:sp>
        <p:nvSpPr>
          <p:cNvPr id="2679" name="Google Shape;2679;p3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80" name="Google Shape;2680;p306"/>
          <p:cNvPicPr preferRelativeResize="0"/>
          <p:nvPr>
            <p:ph idx="1" type="body"/>
          </p:nvPr>
        </p:nvPicPr>
        <p:blipFill rotWithShape="1">
          <a:blip r:embed="rId3">
            <a:alphaModFix/>
          </a:blip>
          <a:srcRect b="0" l="0" r="0" t="0"/>
          <a:stretch/>
        </p:blipFill>
        <p:spPr>
          <a:xfrm>
            <a:off x="1303565" y="-15114"/>
            <a:ext cx="9585000" cy="6873000"/>
          </a:xfrm>
          <a:prstGeom prst="rect">
            <a:avLst/>
          </a:prstGeom>
          <a:noFill/>
          <a:ln cap="flat" cmpd="sng" w="38100">
            <a:solidFill>
              <a:schemeClr val="dk2"/>
            </a:solidFill>
            <a:prstDash val="solid"/>
            <a:round/>
            <a:headEnd len="sm" w="sm" type="none"/>
            <a:tailEnd len="sm" w="sm" type="none"/>
          </a:ln>
        </p:spPr>
      </p:pic>
      <p:sp>
        <p:nvSpPr>
          <p:cNvPr id="2681" name="Google Shape;2681;p3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6" name="Shape 2686"/>
        <p:cNvGrpSpPr/>
        <p:nvPr/>
      </p:nvGrpSpPr>
      <p:grpSpPr>
        <a:xfrm>
          <a:off x="0" y="0"/>
          <a:ext cx="0" cy="0"/>
          <a:chOff x="0" y="0"/>
          <a:chExt cx="0" cy="0"/>
        </a:xfrm>
      </p:grpSpPr>
      <p:sp>
        <p:nvSpPr>
          <p:cNvPr id="2687" name="Google Shape;2687;p3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88" name="Google Shape;2688;p307"/>
          <p:cNvPicPr preferRelativeResize="0"/>
          <p:nvPr>
            <p:ph idx="1" type="body"/>
          </p:nvPr>
        </p:nvPicPr>
        <p:blipFill rotWithShape="1">
          <a:blip r:embed="rId3">
            <a:alphaModFix/>
          </a:blip>
          <a:srcRect b="0" l="0" r="0" t="0"/>
          <a:stretch/>
        </p:blipFill>
        <p:spPr>
          <a:xfrm>
            <a:off x="1298121" y="0"/>
            <a:ext cx="9595800" cy="6972000"/>
          </a:xfrm>
          <a:prstGeom prst="rect">
            <a:avLst/>
          </a:prstGeom>
          <a:noFill/>
          <a:ln cap="flat" cmpd="sng" w="38100">
            <a:solidFill>
              <a:schemeClr val="dk2"/>
            </a:solidFill>
            <a:prstDash val="solid"/>
            <a:round/>
            <a:headEnd len="sm" w="sm" type="none"/>
            <a:tailEnd len="sm" w="sm" type="none"/>
          </a:ln>
        </p:spPr>
      </p:pic>
      <p:sp>
        <p:nvSpPr>
          <p:cNvPr id="2689" name="Google Shape;2689;p3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Agenda: A Session</a:t>
            </a:r>
            <a:endParaRPr/>
          </a:p>
        </p:txBody>
      </p:sp>
      <p:sp>
        <p:nvSpPr>
          <p:cNvPr id="69" name="Google Shape;69;p11"/>
          <p:cNvSpPr txBox="1"/>
          <p:nvPr>
            <p:ph idx="1" type="body"/>
          </p:nvPr>
        </p:nvSpPr>
        <p:spPr>
          <a:xfrm>
            <a:off x="527575" y="1042375"/>
            <a:ext cx="11350800" cy="4526100"/>
          </a:xfrm>
          <a:prstGeom prst="rect">
            <a:avLst/>
          </a:prstGeom>
          <a:noFill/>
          <a:ln>
            <a:noFill/>
          </a:ln>
        </p:spPr>
        <p:txBody>
          <a:bodyPr anchorCtr="0" anchor="t" bIns="45700" lIns="91425" spcFirstLastPara="1" rIns="91425" wrap="square" tIns="45700">
            <a:noAutofit/>
          </a:bodyPr>
          <a:lstStyle/>
          <a:p>
            <a:pPr indent="-32385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Basic Training Refresher</a:t>
            </a:r>
            <a:endParaRPr sz="3400"/>
          </a:p>
          <a:p>
            <a:pPr indent="-323850" lvl="0" marL="342900" marR="0" rtl="0" algn="l">
              <a:lnSpc>
                <a:spcPct val="80000"/>
              </a:lnSpc>
              <a:spcBef>
                <a:spcPts val="740"/>
              </a:spcBef>
              <a:spcAft>
                <a:spcPts val="0"/>
              </a:spcAft>
              <a:buClr>
                <a:schemeClr val="dk1"/>
              </a:buClr>
              <a:buSzPts val="3400"/>
              <a:buFont typeface="Noto Sans Symbols"/>
              <a:buChar char="➢"/>
            </a:pPr>
            <a:r>
              <a:rPr lang="en-US" sz="3400"/>
              <a:t>Part III</a:t>
            </a:r>
            <a:r>
              <a:rPr b="0" i="0" lang="en-US" sz="3400" u="none" cap="none" strike="noStrike">
                <a:solidFill>
                  <a:schemeClr val="dk1"/>
                </a:solidFill>
                <a:latin typeface="Questrial"/>
                <a:ea typeface="Questrial"/>
                <a:cs typeface="Questrial"/>
                <a:sym typeface="Questrial"/>
              </a:rPr>
              <a:t>(Part III of I/I form)</a:t>
            </a:r>
            <a:endParaRPr b="0" i="0" sz="3400" u="none" cap="none" strike="noStrike">
              <a:solidFill>
                <a:schemeClr val="dk1"/>
              </a:solidFill>
              <a:latin typeface="Questrial"/>
              <a:ea typeface="Questrial"/>
              <a:cs typeface="Questrial"/>
              <a:sym typeface="Questrial"/>
            </a:endParaRPr>
          </a:p>
          <a:p>
            <a:pPr indent="-273050" lvl="1" marL="74295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Alimony Income</a:t>
            </a:r>
            <a:endParaRPr sz="3400"/>
          </a:p>
          <a:p>
            <a:pPr indent="-273050" lvl="1" marL="74295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State Tax Refund</a:t>
            </a:r>
            <a:endParaRPr sz="3400"/>
          </a:p>
          <a:p>
            <a:pPr indent="-273050" lvl="1" marL="74295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Business Income</a:t>
            </a:r>
            <a:endParaRPr sz="3400"/>
          </a:p>
          <a:p>
            <a:pPr indent="-273050" lvl="1" marL="74295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Retirement Income (with taxable amount)</a:t>
            </a:r>
            <a:endParaRPr sz="3400"/>
          </a:p>
          <a:p>
            <a:pPr indent="-323850" lvl="0" marL="34290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Adjustments to Income</a:t>
            </a:r>
            <a:r>
              <a:rPr lang="en-US" sz="3400"/>
              <a:t>(Part IV of I/I form)</a:t>
            </a:r>
            <a:endParaRPr sz="3400"/>
          </a:p>
          <a:p>
            <a:pPr indent="-323850" lvl="0" marL="34290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Miscellaneous Nonrefundable Credits</a:t>
            </a:r>
            <a:r>
              <a:rPr lang="en-US" sz="3400"/>
              <a:t>(Part IV of I/I form)</a:t>
            </a:r>
            <a:endParaRPr sz="3400"/>
          </a:p>
          <a:p>
            <a:pPr indent="-323850" lvl="0" marL="342900" marR="0" rtl="0" algn="l">
              <a:lnSpc>
                <a:spcPct val="80000"/>
              </a:lnSpc>
              <a:spcBef>
                <a:spcPts val="74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Volunteer Paperwork </a:t>
            </a:r>
            <a:endParaRPr sz="3400"/>
          </a:p>
        </p:txBody>
      </p:sp>
      <p:sp>
        <p:nvSpPr>
          <p:cNvPr id="70" name="Google Shape;70;p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Nonemployee Compensation</a:t>
            </a:r>
            <a:endParaRPr/>
          </a:p>
        </p:txBody>
      </p:sp>
      <p:sp>
        <p:nvSpPr>
          <p:cNvPr id="337" name="Google Shape;337;p38"/>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payment for services from a company or organization is reported in box 7, the taxpayer is being treated as a </a:t>
            </a:r>
            <a:r>
              <a:rPr b="1" i="0" lang="en-US" sz="4000" u="none" cap="none" strike="noStrike">
                <a:solidFill>
                  <a:schemeClr val="accent1"/>
                </a:solidFill>
                <a:latin typeface="Questrial"/>
                <a:ea typeface="Questrial"/>
                <a:cs typeface="Questrial"/>
                <a:sym typeface="Questrial"/>
              </a:rPr>
              <a:t>self-employed worker</a:t>
            </a:r>
            <a:endParaRPr b="0" i="0" sz="4000" u="none" cap="none" strike="noStrike">
              <a:solidFill>
                <a:schemeClr val="accent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 income, also known as </a:t>
            </a:r>
            <a:r>
              <a:rPr b="1" i="0" lang="en-US" sz="4000" u="none" cap="none" strike="noStrike">
                <a:solidFill>
                  <a:schemeClr val="dk1"/>
                </a:solidFill>
                <a:latin typeface="Questrial"/>
                <a:ea typeface="Questrial"/>
                <a:cs typeface="Questrial"/>
                <a:sym typeface="Questrial"/>
              </a:rPr>
              <a:t>business income,</a:t>
            </a:r>
            <a:r>
              <a:rPr b="0" i="0" lang="en-US" sz="4000" u="none" cap="none" strike="noStrike">
                <a:solidFill>
                  <a:schemeClr val="dk1"/>
                </a:solidFill>
                <a:latin typeface="Questrial"/>
                <a:ea typeface="Questrial"/>
                <a:cs typeface="Questrial"/>
                <a:sym typeface="Questrial"/>
              </a:rPr>
              <a:t> is taxed differently than wages/salary</a:t>
            </a:r>
            <a:endParaRPr/>
          </a:p>
        </p:txBody>
      </p:sp>
      <p:sp>
        <p:nvSpPr>
          <p:cNvPr id="338" name="Google Shape;338;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5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500"/>
                                        <p:tgtEl>
                                          <p:spTgt spid="33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4" name="Shape 2694"/>
        <p:cNvGrpSpPr/>
        <p:nvPr/>
      </p:nvGrpSpPr>
      <p:grpSpPr>
        <a:xfrm>
          <a:off x="0" y="0"/>
          <a:ext cx="0" cy="0"/>
          <a:chOff x="0" y="0"/>
          <a:chExt cx="0" cy="0"/>
        </a:xfrm>
      </p:grpSpPr>
      <p:sp>
        <p:nvSpPr>
          <p:cNvPr id="2695" name="Google Shape;2695;p3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696" name="Google Shape;2696;p308"/>
          <p:cNvPicPr preferRelativeResize="0"/>
          <p:nvPr>
            <p:ph idx="1" type="body"/>
          </p:nvPr>
        </p:nvPicPr>
        <p:blipFill rotWithShape="1">
          <a:blip r:embed="rId3">
            <a:alphaModFix/>
          </a:blip>
          <a:srcRect b="0" l="0" r="0" t="0"/>
          <a:stretch/>
        </p:blipFill>
        <p:spPr>
          <a:xfrm>
            <a:off x="1028700" y="-39743"/>
            <a:ext cx="9372600" cy="6897600"/>
          </a:xfrm>
          <a:prstGeom prst="rect">
            <a:avLst/>
          </a:prstGeom>
          <a:noFill/>
          <a:ln cap="flat" cmpd="sng" w="38100">
            <a:solidFill>
              <a:schemeClr val="dk2"/>
            </a:solidFill>
            <a:prstDash val="solid"/>
            <a:round/>
            <a:headEnd len="sm" w="sm" type="none"/>
            <a:tailEnd len="sm" w="sm" type="none"/>
          </a:ln>
        </p:spPr>
      </p:pic>
      <p:sp>
        <p:nvSpPr>
          <p:cNvPr id="2697" name="Google Shape;2697;p3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2" name="Shape 2702"/>
        <p:cNvGrpSpPr/>
        <p:nvPr/>
      </p:nvGrpSpPr>
      <p:grpSpPr>
        <a:xfrm>
          <a:off x="0" y="0"/>
          <a:ext cx="0" cy="0"/>
          <a:chOff x="0" y="0"/>
          <a:chExt cx="0" cy="0"/>
        </a:xfrm>
      </p:grpSpPr>
      <p:sp>
        <p:nvSpPr>
          <p:cNvPr id="2703" name="Google Shape;2703;p3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704" name="Google Shape;2704;p309"/>
          <p:cNvPicPr preferRelativeResize="0"/>
          <p:nvPr>
            <p:ph idx="1" type="body"/>
          </p:nvPr>
        </p:nvPicPr>
        <p:blipFill rotWithShape="1">
          <a:blip r:embed="rId3">
            <a:alphaModFix/>
          </a:blip>
          <a:srcRect b="0" l="0" r="0" t="0"/>
          <a:stretch/>
        </p:blipFill>
        <p:spPr>
          <a:xfrm>
            <a:off x="1404259" y="0"/>
            <a:ext cx="9111300" cy="6723000"/>
          </a:xfrm>
          <a:prstGeom prst="rect">
            <a:avLst/>
          </a:prstGeom>
          <a:noFill/>
          <a:ln cap="flat" cmpd="sng" w="38100">
            <a:solidFill>
              <a:schemeClr val="dk2"/>
            </a:solidFill>
            <a:prstDash val="solid"/>
            <a:round/>
            <a:headEnd len="sm" w="sm" type="none"/>
            <a:tailEnd len="sm" w="sm" type="none"/>
          </a:ln>
        </p:spPr>
      </p:pic>
      <p:sp>
        <p:nvSpPr>
          <p:cNvPr id="2705" name="Google Shape;2705;p3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0" name="Shape 2710"/>
        <p:cNvGrpSpPr/>
        <p:nvPr/>
      </p:nvGrpSpPr>
      <p:grpSpPr>
        <a:xfrm>
          <a:off x="0" y="0"/>
          <a:ext cx="0" cy="0"/>
          <a:chOff x="0" y="0"/>
          <a:chExt cx="0" cy="0"/>
        </a:xfrm>
      </p:grpSpPr>
      <p:sp>
        <p:nvSpPr>
          <p:cNvPr id="2711" name="Google Shape;2711;p3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712" name="Google Shape;2712;p310"/>
          <p:cNvPicPr preferRelativeResize="0"/>
          <p:nvPr>
            <p:ph idx="1" type="body"/>
          </p:nvPr>
        </p:nvPicPr>
        <p:blipFill rotWithShape="1">
          <a:blip r:embed="rId3">
            <a:alphaModFix/>
          </a:blip>
          <a:srcRect b="0" l="0" r="0" t="0"/>
          <a:stretch/>
        </p:blipFill>
        <p:spPr>
          <a:xfrm>
            <a:off x="1224643" y="0"/>
            <a:ext cx="9742800" cy="6915300"/>
          </a:xfrm>
          <a:prstGeom prst="rect">
            <a:avLst/>
          </a:prstGeom>
          <a:noFill/>
          <a:ln cap="flat" cmpd="sng" w="38100">
            <a:solidFill>
              <a:schemeClr val="dk2"/>
            </a:solidFill>
            <a:prstDash val="solid"/>
            <a:round/>
            <a:headEnd len="sm" w="sm" type="none"/>
            <a:tailEnd len="sm" w="sm" type="none"/>
          </a:ln>
        </p:spPr>
      </p:pic>
      <p:sp>
        <p:nvSpPr>
          <p:cNvPr id="2713" name="Google Shape;2713;p3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7" name="Shape 2717"/>
        <p:cNvGrpSpPr/>
        <p:nvPr/>
      </p:nvGrpSpPr>
      <p:grpSpPr>
        <a:xfrm>
          <a:off x="0" y="0"/>
          <a:ext cx="0" cy="0"/>
          <a:chOff x="0" y="0"/>
          <a:chExt cx="0" cy="0"/>
        </a:xfrm>
      </p:grpSpPr>
      <p:sp>
        <p:nvSpPr>
          <p:cNvPr id="2718" name="Google Shape;2718;p3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2719" name="Google Shape;2719;p311"/>
          <p:cNvPicPr preferRelativeResize="0"/>
          <p:nvPr>
            <p:ph idx="1" type="body"/>
          </p:nvPr>
        </p:nvPicPr>
        <p:blipFill rotWithShape="1">
          <a:blip r:embed="rId3">
            <a:alphaModFix/>
          </a:blip>
          <a:srcRect b="0" l="0" r="0" t="0"/>
          <a:stretch/>
        </p:blipFill>
        <p:spPr>
          <a:xfrm>
            <a:off x="842419" y="0"/>
            <a:ext cx="10065000" cy="6968100"/>
          </a:xfrm>
          <a:prstGeom prst="rect">
            <a:avLst/>
          </a:prstGeom>
          <a:noFill/>
          <a:ln cap="flat" cmpd="sng" w="38100">
            <a:solidFill>
              <a:schemeClr val="dk2"/>
            </a:solidFill>
            <a:prstDash val="solid"/>
            <a:round/>
            <a:headEnd len="sm" w="sm" type="none"/>
            <a:tailEnd len="sm" w="sm" type="none"/>
          </a:ln>
        </p:spPr>
      </p:pic>
      <p:sp>
        <p:nvSpPr>
          <p:cNvPr id="2720" name="Google Shape;2720;p3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4" name="Shape 2724"/>
        <p:cNvGrpSpPr/>
        <p:nvPr/>
      </p:nvGrpSpPr>
      <p:grpSpPr>
        <a:xfrm>
          <a:off x="0" y="0"/>
          <a:ext cx="0" cy="0"/>
          <a:chOff x="0" y="0"/>
          <a:chExt cx="0" cy="0"/>
        </a:xfrm>
      </p:grpSpPr>
      <p:sp>
        <p:nvSpPr>
          <p:cNvPr id="2725" name="Google Shape;2725;p3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Take the Quizzes!</a:t>
            </a:r>
            <a:endParaRPr/>
          </a:p>
        </p:txBody>
      </p:sp>
      <p:sp>
        <p:nvSpPr>
          <p:cNvPr id="2726" name="Google Shape;2726;p31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 in to your VMS account and complete the two quizzes: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 Interview and Quality Review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727" name="Google Shape;2727;p3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1" name="Shape 2731"/>
        <p:cNvGrpSpPr/>
        <p:nvPr/>
      </p:nvGrpSpPr>
      <p:grpSpPr>
        <a:xfrm>
          <a:off x="0" y="0"/>
          <a:ext cx="0" cy="0"/>
          <a:chOff x="0" y="0"/>
          <a:chExt cx="0" cy="0"/>
        </a:xfrm>
      </p:grpSpPr>
      <p:sp>
        <p:nvSpPr>
          <p:cNvPr id="2732" name="Google Shape;2732;p3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endParaRPr/>
          </a:p>
        </p:txBody>
      </p:sp>
      <p:sp>
        <p:nvSpPr>
          <p:cNvPr id="2733" name="Google Shape;2733;p31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This completes the</a:t>
            </a:r>
            <a:r>
              <a:rPr lang="en-US" sz="3700"/>
              <a:t> Advanced Volunteer</a:t>
            </a:r>
            <a:r>
              <a:rPr b="0" i="0" lang="en-US" sz="3700" u="none" cap="none" strike="noStrike">
                <a:solidFill>
                  <a:schemeClr val="dk1"/>
                </a:solidFill>
                <a:latin typeface="Questrial"/>
                <a:ea typeface="Questrial"/>
                <a:cs typeface="Questrial"/>
                <a:sym typeface="Questrial"/>
              </a:rPr>
              <a:t> Training</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complete the </a:t>
            </a:r>
            <a:r>
              <a:rPr b="1" i="1" lang="en-US" sz="3700" u="none" cap="none" strike="noStrike">
                <a:solidFill>
                  <a:schemeClr val="dk1"/>
                </a:solidFill>
                <a:latin typeface="Questrial"/>
                <a:ea typeface="Questrial"/>
                <a:cs typeface="Questrial"/>
                <a:sym typeface="Questrial"/>
              </a:rPr>
              <a:t>Jack White – </a:t>
            </a:r>
            <a:r>
              <a:rPr b="1" i="1" lang="en-US" sz="3700"/>
              <a:t>Advanced</a:t>
            </a:r>
            <a:r>
              <a:rPr b="1" i="1" lang="en-US" sz="3700" u="none" cap="none" strike="noStrike">
                <a:solidFill>
                  <a:schemeClr val="dk1"/>
                </a:solidFill>
                <a:latin typeface="Questrial"/>
                <a:ea typeface="Questrial"/>
                <a:cs typeface="Questrial"/>
                <a:sym typeface="Questrial"/>
              </a:rPr>
              <a:t> Training Exercise</a:t>
            </a:r>
            <a:r>
              <a:rPr b="0" i="0" lang="en-US" sz="3700" u="none" cap="none" strike="noStrike">
                <a:solidFill>
                  <a:schemeClr val="dk1"/>
                </a:solidFill>
                <a:latin typeface="Questrial"/>
                <a:ea typeface="Questrial"/>
                <a:cs typeface="Questrial"/>
                <a:sym typeface="Questrial"/>
              </a:rPr>
              <a:t> for practice on your own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Continue to check </a:t>
            </a:r>
            <a:r>
              <a:rPr b="0" i="0" lang="en-US" sz="3700" u="sng" cap="none" strike="noStrike">
                <a:solidFill>
                  <a:schemeClr val="hlink"/>
                </a:solidFill>
                <a:latin typeface="Questrial"/>
                <a:ea typeface="Questrial"/>
                <a:cs typeface="Questrial"/>
                <a:sym typeface="Questrial"/>
                <a:hlinkClick r:id="rId3"/>
              </a:rPr>
              <a:t>impactamerica.com/taxprep</a:t>
            </a:r>
            <a:r>
              <a:rPr b="0" i="0" lang="en-US" sz="3700" u="none" cap="none" strike="noStrike">
                <a:solidFill>
                  <a:schemeClr val="dk1"/>
                </a:solidFill>
                <a:latin typeface="Questrial"/>
                <a:ea typeface="Questrial"/>
                <a:cs typeface="Questrial"/>
                <a:sym typeface="Questrial"/>
              </a:rPr>
              <a:t> – we will update with additional training videos throughout the fall/winter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Specifically, we will post a walkthrough video of the </a:t>
            </a:r>
            <a:r>
              <a:rPr lang="en-US" sz="3330"/>
              <a:t>Kyle</a:t>
            </a:r>
            <a:r>
              <a:rPr b="0" i="0" lang="en-US" sz="3330" u="none" cap="none" strike="noStrike">
                <a:solidFill>
                  <a:schemeClr val="dk1"/>
                </a:solidFill>
                <a:latin typeface="Questrial"/>
                <a:ea typeface="Questrial"/>
                <a:cs typeface="Questrial"/>
                <a:sym typeface="Questrial"/>
              </a:rPr>
              <a:t> Kent exercise for you to watch</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734" name="Google Shape;2734;p3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8" name="Shape 2738"/>
        <p:cNvGrpSpPr/>
        <p:nvPr/>
      </p:nvGrpSpPr>
      <p:grpSpPr>
        <a:xfrm>
          <a:off x="0" y="0"/>
          <a:ext cx="0" cy="0"/>
          <a:chOff x="0" y="0"/>
          <a:chExt cx="0" cy="0"/>
        </a:xfrm>
      </p:grpSpPr>
      <p:sp>
        <p:nvSpPr>
          <p:cNvPr id="2739" name="Google Shape;2739;p3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Next Steps</a:t>
            </a:r>
            <a:endParaRPr/>
          </a:p>
        </p:txBody>
      </p:sp>
      <p:sp>
        <p:nvSpPr>
          <p:cNvPr id="2740" name="Google Shape;2740;p31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Attend Testing Session</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Pass IRS Advanced Certification with score of 80% or higher!</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To see Testing Sessions available to you:</a:t>
            </a:r>
            <a:endParaRPr/>
          </a:p>
          <a:p>
            <a:pPr indent="-228600" lvl="2" marL="1143000" marR="0" rtl="0" algn="l">
              <a:lnSpc>
                <a:spcPct val="90000"/>
              </a:lnSpc>
              <a:spcBef>
                <a:spcPts val="544"/>
              </a:spcBef>
              <a:spcAft>
                <a:spcPts val="0"/>
              </a:spcAft>
              <a:buClr>
                <a:schemeClr val="dk1"/>
              </a:buClr>
              <a:buSzPts val="2720"/>
              <a:buFont typeface="Noto Sans Symbols"/>
              <a:buChar char="▪"/>
            </a:pPr>
            <a:r>
              <a:rPr b="0" i="0" lang="en-US" sz="2720" u="none" cap="none" strike="noStrike">
                <a:solidFill>
                  <a:schemeClr val="dk1"/>
                </a:solidFill>
                <a:latin typeface="Questrial"/>
                <a:ea typeface="Questrial"/>
                <a:cs typeface="Questrial"/>
                <a:sym typeface="Questrial"/>
              </a:rPr>
              <a:t>Log in to your account at volunteers.generationforchange.org</a:t>
            </a:r>
            <a:endParaRPr b="0" i="0" sz="2720" u="none" cap="none" strike="noStrike">
              <a:solidFill>
                <a:schemeClr val="dk1"/>
              </a:solidFill>
              <a:latin typeface="Questrial"/>
              <a:ea typeface="Questrial"/>
              <a:cs typeface="Questrial"/>
              <a:sym typeface="Questrial"/>
            </a:endParaRPr>
          </a:p>
          <a:p>
            <a:pPr indent="-228600" lvl="2" marL="1143000" marR="0" rtl="0" algn="l">
              <a:lnSpc>
                <a:spcPct val="90000"/>
              </a:lnSpc>
              <a:spcBef>
                <a:spcPts val="544"/>
              </a:spcBef>
              <a:spcAft>
                <a:spcPts val="0"/>
              </a:spcAft>
              <a:buClr>
                <a:schemeClr val="dk1"/>
              </a:buClr>
              <a:buSzPts val="2720"/>
              <a:buFont typeface="Noto Sans Symbols"/>
              <a:buChar char="▪"/>
            </a:pPr>
            <a:r>
              <a:rPr b="0" i="0" lang="en-US" sz="2720" u="none" cap="none" strike="noStrike">
                <a:solidFill>
                  <a:schemeClr val="dk1"/>
                </a:solidFill>
                <a:latin typeface="Questrial"/>
                <a:ea typeface="Questrial"/>
                <a:cs typeface="Questrial"/>
                <a:sym typeface="Questrial"/>
              </a:rPr>
              <a:t>Select “Register for a Testing Session (Recommended)”</a:t>
            </a:r>
            <a:endParaRPr/>
          </a:p>
          <a:p>
            <a:pPr indent="-228600" lvl="2" marL="1143000" marR="0" rtl="0" algn="l">
              <a:lnSpc>
                <a:spcPct val="90000"/>
              </a:lnSpc>
              <a:spcBef>
                <a:spcPts val="544"/>
              </a:spcBef>
              <a:spcAft>
                <a:spcPts val="0"/>
              </a:spcAft>
              <a:buClr>
                <a:schemeClr val="dk1"/>
              </a:buClr>
              <a:buSzPts val="2720"/>
              <a:buFont typeface="Noto Sans Symbols"/>
              <a:buChar char="▪"/>
            </a:pPr>
            <a:r>
              <a:rPr b="0" i="0" lang="en-US" sz="2720" u="none" cap="none" strike="noStrike">
                <a:solidFill>
                  <a:schemeClr val="dk1"/>
                </a:solidFill>
                <a:latin typeface="Questrial"/>
                <a:ea typeface="Questrial"/>
                <a:cs typeface="Questrial"/>
                <a:sym typeface="Questrial"/>
              </a:rPr>
              <a:t>Select “Register” for the training session you would like to attend</a:t>
            </a:r>
            <a:endParaRPr/>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Feel free to contact your trainer with questions</a:t>
            </a:r>
            <a:endParaRPr/>
          </a:p>
        </p:txBody>
      </p:sp>
      <p:sp>
        <p:nvSpPr>
          <p:cNvPr id="2741" name="Google Shape;2741;p3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6" name="Shape 2746"/>
        <p:cNvGrpSpPr/>
        <p:nvPr/>
      </p:nvGrpSpPr>
      <p:grpSpPr>
        <a:xfrm>
          <a:off x="0" y="0"/>
          <a:ext cx="0" cy="0"/>
          <a:chOff x="0" y="0"/>
          <a:chExt cx="0" cy="0"/>
        </a:xfrm>
      </p:grpSpPr>
      <p:pic>
        <p:nvPicPr>
          <p:cNvPr descr="Impact-logo_SaveFirst-green.eps" id="2747" name="Google Shape;2747;p315"/>
          <p:cNvPicPr preferRelativeResize="0"/>
          <p:nvPr/>
        </p:nvPicPr>
        <p:blipFill rotWithShape="1">
          <a:blip r:embed="rId3">
            <a:alphaModFix/>
          </a:blip>
          <a:srcRect b="34976" l="19563" r="20645" t="31741"/>
          <a:stretch/>
        </p:blipFill>
        <p:spPr>
          <a:xfrm>
            <a:off x="1440089" y="352692"/>
            <a:ext cx="9264600" cy="4243500"/>
          </a:xfrm>
          <a:prstGeom prst="rect">
            <a:avLst/>
          </a:prstGeom>
          <a:noFill/>
          <a:ln>
            <a:noFill/>
          </a:ln>
        </p:spPr>
      </p:pic>
      <p:sp>
        <p:nvSpPr>
          <p:cNvPr id="2748" name="Google Shape;2748;p315"/>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49" name="Google Shape;2749;p31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0" name="Google Shape;2750;p31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1" name="Google Shape;2751;p31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52" name="Google Shape;2752;p315"/>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53" name="Google Shape;2753;p315"/>
          <p:cNvSpPr txBox="1"/>
          <p:nvPr/>
        </p:nvSpPr>
        <p:spPr>
          <a:xfrm>
            <a:off x="593558" y="4764237"/>
            <a:ext cx="11004900" cy="1588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Advanced</a:t>
            </a:r>
            <a:r>
              <a:rPr b="1" lang="en-US" sz="5400" u="none">
                <a:solidFill>
                  <a:schemeClr val="dk2"/>
                </a:solidFill>
                <a:latin typeface="Questrial"/>
                <a:ea typeface="Questrial"/>
                <a:cs typeface="Questrial"/>
                <a:sym typeface="Questrial"/>
              </a:rPr>
              <a:t>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a:t>
            </a:r>
            <a:r>
              <a:rPr b="1" lang="en-US" sz="5400" u="none">
                <a:solidFill>
                  <a:schemeClr val="dk2"/>
                </a:solidFill>
                <a:latin typeface="Questrial"/>
                <a:ea typeface="Questrial"/>
                <a:cs typeface="Questrial"/>
                <a:sym typeface="Questrial"/>
              </a:rPr>
              <a:t> Session</a:t>
            </a:r>
            <a:endParaRPr/>
          </a:p>
        </p:txBody>
      </p:sp>
      <p:sp>
        <p:nvSpPr>
          <p:cNvPr id="2754" name="Google Shape;2754;p3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a:p>
        </p:txBody>
      </p:sp>
      <p:sp>
        <p:nvSpPr>
          <p:cNvPr id="345" name="Google Shape;345;p3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Income from a </a:t>
            </a:r>
            <a:r>
              <a:rPr b="1" i="0" lang="en-US" sz="4000" u="none" cap="none" strike="noStrike">
                <a:solidFill>
                  <a:schemeClr val="dk1"/>
                </a:solidFill>
                <a:latin typeface="Questrial"/>
                <a:ea typeface="Questrial"/>
                <a:cs typeface="Questrial"/>
                <a:sym typeface="Questrial"/>
              </a:rPr>
              <a:t>personal business </a:t>
            </a:r>
            <a:r>
              <a:rPr b="0" i="0" lang="en-US" sz="4000" u="none" cap="none" strike="noStrike">
                <a:solidFill>
                  <a:schemeClr val="dk1"/>
                </a:solidFill>
                <a:latin typeface="Questrial"/>
                <a:ea typeface="Questrial"/>
                <a:cs typeface="Questrial"/>
                <a:sym typeface="Questrial"/>
              </a:rPr>
              <a:t>(sole proprietor) or </a:t>
            </a:r>
            <a:r>
              <a:rPr b="1" i="0" lang="en-US" sz="4000" u="none" cap="none" strike="noStrike">
                <a:solidFill>
                  <a:schemeClr val="dk1"/>
                </a:solidFill>
                <a:latin typeface="Questrial"/>
                <a:ea typeface="Questrial"/>
                <a:cs typeface="Questrial"/>
                <a:sym typeface="Questrial"/>
              </a:rPr>
              <a:t>independent contractor</a:t>
            </a:r>
            <a:r>
              <a:rPr b="0" i="0" lang="en-US" sz="4000" u="none" cap="none" strike="noStrike">
                <a:solidFill>
                  <a:schemeClr val="dk1"/>
                </a:solidFill>
                <a:latin typeface="Questrial"/>
                <a:ea typeface="Questrial"/>
                <a:cs typeface="Questrial"/>
                <a:sym typeface="Questrial"/>
              </a:rPr>
              <a:t> (nonemployee compensation)</a:t>
            </a:r>
            <a:endParaRPr/>
          </a:p>
        </p:txBody>
      </p:sp>
      <p:sp>
        <p:nvSpPr>
          <p:cNvPr id="346" name="Google Shape;346;p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xEl>
                                              <p:pRg end="0" st="0"/>
                                            </p:txEl>
                                          </p:spTgt>
                                        </p:tgtEl>
                                        <p:attrNameLst>
                                          <p:attrName>style.visibility</p:attrName>
                                        </p:attrNameLst>
                                      </p:cBhvr>
                                      <p:to>
                                        <p:strVal val="visible"/>
                                      </p:to>
                                    </p:set>
                                    <p:animEffect filter="fade" transition="in">
                                      <p:cBhvr>
                                        <p:cTn dur="500"/>
                                        <p:tgtEl>
                                          <p:spTgt spid="34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a:p>
        </p:txBody>
      </p:sp>
      <p:sp>
        <p:nvSpPr>
          <p:cNvPr id="353" name="Google Shape;353;p40"/>
          <p:cNvSpPr txBox="1"/>
          <p:nvPr>
            <p:ph idx="1" type="body"/>
          </p:nvPr>
        </p:nvSpPr>
        <p:spPr>
          <a:xfrm>
            <a:off x="609600" y="1501750"/>
            <a:ext cx="11301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Why is it important to designate between wages and business/self-employment income?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Federal income taxes are not withheld from business income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taxes are not withheld from business income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However, the taxpayer must still pay federal income taxes and FICA taxes on business income!</a:t>
            </a:r>
            <a:endParaRPr/>
          </a:p>
        </p:txBody>
      </p:sp>
      <p:sp>
        <p:nvSpPr>
          <p:cNvPr id="354" name="Google Shape;354;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0" st="0"/>
                                            </p:txEl>
                                          </p:spTgt>
                                        </p:tgtEl>
                                        <p:attrNameLst>
                                          <p:attrName>style.visibility</p:attrName>
                                        </p:attrNameLst>
                                      </p:cBhvr>
                                      <p:to>
                                        <p:strVal val="visible"/>
                                      </p:to>
                                    </p:set>
                                    <p:animEffect filter="fade" transition="in">
                                      <p:cBhvr>
                                        <p:cTn dur="500"/>
                                        <p:tgtEl>
                                          <p:spTgt spid="3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1" st="1"/>
                                            </p:txEl>
                                          </p:spTgt>
                                        </p:tgtEl>
                                        <p:attrNameLst>
                                          <p:attrName>style.visibility</p:attrName>
                                        </p:attrNameLst>
                                      </p:cBhvr>
                                      <p:to>
                                        <p:strVal val="visible"/>
                                      </p:to>
                                    </p:set>
                                    <p:animEffect filter="fade" transition="in">
                                      <p:cBhvr>
                                        <p:cTn dur="500"/>
                                        <p:tgtEl>
                                          <p:spTgt spid="3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2" st="2"/>
                                            </p:txEl>
                                          </p:spTgt>
                                        </p:tgtEl>
                                        <p:attrNameLst>
                                          <p:attrName>style.visibility</p:attrName>
                                        </p:attrNameLst>
                                      </p:cBhvr>
                                      <p:to>
                                        <p:strVal val="visible"/>
                                      </p:to>
                                    </p:set>
                                    <p:animEffect filter="fade" transition="in">
                                      <p:cBhvr>
                                        <p:cTn dur="500"/>
                                        <p:tgtEl>
                                          <p:spTgt spid="3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3" st="3"/>
                                            </p:txEl>
                                          </p:spTgt>
                                        </p:tgtEl>
                                        <p:attrNameLst>
                                          <p:attrName>style.visibility</p:attrName>
                                        </p:attrNameLst>
                                      </p:cBhvr>
                                      <p:to>
                                        <p:strVal val="visible"/>
                                      </p:to>
                                    </p:set>
                                    <p:animEffect filter="fade" transition="in">
                                      <p:cBhvr>
                                        <p:cTn dur="500"/>
                                        <p:tgtEl>
                                          <p:spTgt spid="35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a:p>
        </p:txBody>
      </p:sp>
      <p:sp>
        <p:nvSpPr>
          <p:cNvPr id="361" name="Google Shape;361;p4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Business/self-employment income can be reported to taxpayers in a variety of ways</a:t>
            </a:r>
            <a:endParaRPr/>
          </a:p>
        </p:txBody>
      </p:sp>
      <p:sp>
        <p:nvSpPr>
          <p:cNvPr id="362" name="Google Shape;362;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Effect filter="fade" transition="in">
                                      <p:cBhvr>
                                        <p:cTn dur="500"/>
                                        <p:tgtEl>
                                          <p:spTgt spid="36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a:t>
            </a:r>
            <a:endParaRPr/>
          </a:p>
        </p:txBody>
      </p:sp>
      <p:pic>
        <p:nvPicPr>
          <p:cNvPr id="369" name="Google Shape;369;p42"/>
          <p:cNvPicPr preferRelativeResize="0"/>
          <p:nvPr>
            <p:ph idx="1" type="body"/>
          </p:nvPr>
        </p:nvPicPr>
        <p:blipFill rotWithShape="1">
          <a:blip r:embed="rId3">
            <a:alphaModFix/>
          </a:blip>
          <a:srcRect b="0" l="0" r="0" t="0"/>
          <a:stretch/>
        </p:blipFill>
        <p:spPr>
          <a:xfrm>
            <a:off x="2653980" y="1301425"/>
            <a:ext cx="7005152" cy="4525963"/>
          </a:xfrm>
          <a:prstGeom prst="rect">
            <a:avLst/>
          </a:prstGeom>
          <a:noFill/>
          <a:ln>
            <a:noFill/>
          </a:ln>
          <a:effectLst>
            <a:outerShdw blurRad="190500" rotWithShape="0" algn="tl">
              <a:srgbClr val="000000">
                <a:alpha val="69803"/>
              </a:srgbClr>
            </a:outerShdw>
          </a:effectLst>
        </p:spPr>
      </p:pic>
      <p:pic>
        <p:nvPicPr>
          <p:cNvPr id="370" name="Google Shape;370;p42"/>
          <p:cNvPicPr preferRelativeResize="0"/>
          <p:nvPr/>
        </p:nvPicPr>
        <p:blipFill rotWithShape="1">
          <a:blip r:embed="rId4">
            <a:alphaModFix/>
          </a:blip>
          <a:srcRect b="0" l="0" r="0" t="0"/>
          <a:stretch/>
        </p:blipFill>
        <p:spPr>
          <a:xfrm>
            <a:off x="5921587" y="3344569"/>
            <a:ext cx="1278555" cy="60463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71" name="Google Shape;371;p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72" name="Google Shape;372;p42"/>
          <p:cNvSpPr/>
          <p:nvPr/>
        </p:nvSpPr>
        <p:spPr>
          <a:xfrm>
            <a:off x="7657400" y="1779175"/>
            <a:ext cx="406800" cy="28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endParaRPr/>
          </a:p>
        </p:txBody>
      </p:sp>
      <p:pic>
        <p:nvPicPr>
          <p:cNvPr id="379" name="Google Shape;379;p43"/>
          <p:cNvPicPr preferRelativeResize="0"/>
          <p:nvPr>
            <p:ph idx="1" type="body"/>
          </p:nvPr>
        </p:nvPicPr>
        <p:blipFill rotWithShape="1">
          <a:blip r:embed="rId3">
            <a:alphaModFix/>
          </a:blip>
          <a:srcRect b="0" l="0" r="0" t="0"/>
          <a:stretch/>
        </p:blipFill>
        <p:spPr>
          <a:xfrm>
            <a:off x="2503357" y="1417638"/>
            <a:ext cx="7185285" cy="4525963"/>
          </a:xfrm>
          <a:prstGeom prst="rect">
            <a:avLst/>
          </a:prstGeom>
          <a:noFill/>
          <a:ln>
            <a:noFill/>
          </a:ln>
          <a:effectLst>
            <a:outerShdw blurRad="190500" rotWithShape="0" algn="tl">
              <a:srgbClr val="000000">
                <a:alpha val="69803"/>
              </a:srgbClr>
            </a:outerShdw>
          </a:effectLst>
        </p:spPr>
      </p:pic>
      <p:pic>
        <p:nvPicPr>
          <p:cNvPr id="380" name="Google Shape;380;p43"/>
          <p:cNvPicPr preferRelativeResize="0"/>
          <p:nvPr/>
        </p:nvPicPr>
        <p:blipFill rotWithShape="1">
          <a:blip r:embed="rId4">
            <a:alphaModFix/>
          </a:blip>
          <a:srcRect b="0" l="0" r="0" t="0"/>
          <a:stretch/>
        </p:blipFill>
        <p:spPr>
          <a:xfrm>
            <a:off x="6400800" y="1814624"/>
            <a:ext cx="1616149" cy="29247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381" name="Google Shape;381;p43"/>
          <p:cNvPicPr preferRelativeResize="0"/>
          <p:nvPr/>
        </p:nvPicPr>
        <p:blipFill rotWithShape="1">
          <a:blip r:embed="rId5">
            <a:alphaModFix/>
          </a:blip>
          <a:srcRect b="0" l="0" r="0" t="0"/>
          <a:stretch/>
        </p:blipFill>
        <p:spPr>
          <a:xfrm>
            <a:off x="6444578" y="3680619"/>
            <a:ext cx="1528591" cy="29298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82" name="Google Shape;382;p43"/>
          <p:cNvSpPr/>
          <p:nvPr/>
        </p:nvSpPr>
        <p:spPr>
          <a:xfrm>
            <a:off x="6231987" y="3516923"/>
            <a:ext cx="653679" cy="576775"/>
          </a:xfrm>
          <a:prstGeom prst="ellipse">
            <a:avLst/>
          </a:prstGeom>
          <a:noFill/>
          <a:ln cap="flat" cmpd="sng" w="28575">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sp>
        <p:nvSpPr>
          <p:cNvPr id="383" name="Google Shape;383;p43"/>
          <p:cNvSpPr txBox="1"/>
          <p:nvPr/>
        </p:nvSpPr>
        <p:spPr>
          <a:xfrm>
            <a:off x="461900" y="5127475"/>
            <a:ext cx="3747000" cy="12003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See Your </a:t>
            </a:r>
            <a:endParaRPr b="1" sz="3600">
              <a:solidFill>
                <a:schemeClr val="lt1"/>
              </a:solidFill>
              <a:latin typeface="Questrial"/>
              <a:ea typeface="Questrial"/>
              <a:cs typeface="Questrial"/>
              <a:sym typeface="Questrial"/>
            </a:endParaRPr>
          </a:p>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Site Coordinator Coordinator</a:t>
            </a:r>
            <a:endParaRPr b="1" sz="3600">
              <a:solidFill>
                <a:schemeClr val="lt1"/>
              </a:solidFill>
              <a:latin typeface="Questrial"/>
              <a:ea typeface="Questrial"/>
              <a:cs typeface="Questrial"/>
              <a:sym typeface="Questrial"/>
            </a:endParaRPr>
          </a:p>
        </p:txBody>
      </p:sp>
      <p:sp>
        <p:nvSpPr>
          <p:cNvPr id="384" name="Google Shape;384;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85" name="Google Shape;385;p43"/>
          <p:cNvSpPr/>
          <p:nvPr/>
        </p:nvSpPr>
        <p:spPr>
          <a:xfrm>
            <a:off x="6037775" y="5447425"/>
            <a:ext cx="511800" cy="293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2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1099-K</a:t>
            </a:r>
            <a:endParaRPr/>
          </a:p>
        </p:txBody>
      </p:sp>
      <p:pic>
        <p:nvPicPr>
          <p:cNvPr id="392" name="Google Shape;392;p44"/>
          <p:cNvPicPr preferRelativeResize="0"/>
          <p:nvPr>
            <p:ph idx="1" type="body"/>
          </p:nvPr>
        </p:nvPicPr>
        <p:blipFill rotWithShape="1">
          <a:blip r:embed="rId3">
            <a:alphaModFix/>
          </a:blip>
          <a:srcRect b="0" l="0" r="0" t="0"/>
          <a:stretch/>
        </p:blipFill>
        <p:spPr>
          <a:xfrm>
            <a:off x="2682591" y="1600200"/>
            <a:ext cx="6826818" cy="4525963"/>
          </a:xfrm>
          <a:prstGeom prst="rect">
            <a:avLst/>
          </a:prstGeom>
          <a:noFill/>
          <a:ln>
            <a:noFill/>
          </a:ln>
          <a:effectLst>
            <a:outerShdw blurRad="190500" rotWithShape="0" algn="tl">
              <a:srgbClr val="000000">
                <a:alpha val="69803"/>
              </a:srgbClr>
            </a:outerShdw>
          </a:effectLst>
        </p:spPr>
      </p:pic>
      <p:sp>
        <p:nvSpPr>
          <p:cNvPr id="393" name="Google Shape;393;p44"/>
          <p:cNvSpPr txBox="1"/>
          <p:nvPr/>
        </p:nvSpPr>
        <p:spPr>
          <a:xfrm>
            <a:off x="461900" y="5127475"/>
            <a:ext cx="3879600" cy="12003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See Your </a:t>
            </a:r>
            <a:endParaRPr b="1" sz="3600">
              <a:solidFill>
                <a:schemeClr val="lt1"/>
              </a:solidFill>
              <a:latin typeface="Questrial"/>
              <a:ea typeface="Questrial"/>
              <a:cs typeface="Questrial"/>
              <a:sym typeface="Questrial"/>
            </a:endParaRPr>
          </a:p>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Site Coordinator Coordinator</a:t>
            </a:r>
            <a:endParaRPr b="1" sz="3600">
              <a:solidFill>
                <a:schemeClr val="lt1"/>
              </a:solidFill>
              <a:latin typeface="Questrial"/>
              <a:ea typeface="Questrial"/>
              <a:cs typeface="Questrial"/>
              <a:sym typeface="Questrial"/>
            </a:endParaRPr>
          </a:p>
        </p:txBody>
      </p:sp>
      <p:sp>
        <p:nvSpPr>
          <p:cNvPr id="394" name="Google Shape;394;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95" name="Google Shape;395;p44"/>
          <p:cNvSpPr/>
          <p:nvPr/>
        </p:nvSpPr>
        <p:spPr>
          <a:xfrm>
            <a:off x="7601300" y="2157825"/>
            <a:ext cx="406800" cy="28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Cash Payments</a:t>
            </a:r>
            <a:endParaRPr/>
          </a:p>
        </p:txBody>
      </p:sp>
      <p:pic>
        <p:nvPicPr>
          <p:cNvPr id="402" name="Google Shape;402;p45"/>
          <p:cNvPicPr preferRelativeResize="0"/>
          <p:nvPr/>
        </p:nvPicPr>
        <p:blipFill rotWithShape="1">
          <a:blip r:embed="rId3">
            <a:alphaModFix/>
          </a:blip>
          <a:srcRect b="62206" l="1644" r="-800" t="779"/>
          <a:stretch/>
        </p:blipFill>
        <p:spPr>
          <a:xfrm rot="-287504">
            <a:off x="-14068" y="4448943"/>
            <a:ext cx="5233182" cy="1975069"/>
          </a:xfrm>
          <a:prstGeom prst="rect">
            <a:avLst/>
          </a:prstGeom>
          <a:noFill/>
          <a:ln>
            <a:noFill/>
          </a:ln>
        </p:spPr>
      </p:pic>
      <p:pic>
        <p:nvPicPr>
          <p:cNvPr id="403" name="Google Shape;403;p45"/>
          <p:cNvPicPr preferRelativeResize="0"/>
          <p:nvPr/>
        </p:nvPicPr>
        <p:blipFill rotWithShape="1">
          <a:blip r:embed="rId3">
            <a:alphaModFix/>
          </a:blip>
          <a:srcRect b="62206" l="1644" r="-800" t="779"/>
          <a:stretch/>
        </p:blipFill>
        <p:spPr>
          <a:xfrm>
            <a:off x="7340991" y="4882931"/>
            <a:ext cx="5233182" cy="1975069"/>
          </a:xfrm>
          <a:prstGeom prst="rect">
            <a:avLst/>
          </a:prstGeom>
          <a:noFill/>
          <a:ln>
            <a:noFill/>
          </a:ln>
        </p:spPr>
      </p:pic>
      <p:pic>
        <p:nvPicPr>
          <p:cNvPr id="404" name="Google Shape;404;p45"/>
          <p:cNvPicPr preferRelativeResize="0"/>
          <p:nvPr/>
        </p:nvPicPr>
        <p:blipFill rotWithShape="1">
          <a:blip r:embed="rId3">
            <a:alphaModFix/>
          </a:blip>
          <a:srcRect b="62206" l="1644" r="-800" t="779"/>
          <a:stretch/>
        </p:blipFill>
        <p:spPr>
          <a:xfrm rot="-768462">
            <a:off x="4049150" y="4474734"/>
            <a:ext cx="5233182" cy="1975069"/>
          </a:xfrm>
          <a:prstGeom prst="rect">
            <a:avLst/>
          </a:prstGeom>
          <a:noFill/>
          <a:ln>
            <a:noFill/>
          </a:ln>
        </p:spPr>
      </p:pic>
      <p:pic>
        <p:nvPicPr>
          <p:cNvPr id="405" name="Google Shape;405;p45"/>
          <p:cNvPicPr preferRelativeResize="0"/>
          <p:nvPr/>
        </p:nvPicPr>
        <p:blipFill rotWithShape="1">
          <a:blip r:embed="rId3">
            <a:alphaModFix/>
          </a:blip>
          <a:srcRect b="62206" l="1644" r="-800" t="779"/>
          <a:stretch/>
        </p:blipFill>
        <p:spPr>
          <a:xfrm rot="-1767883">
            <a:off x="2133599" y="3276637"/>
            <a:ext cx="5233182" cy="1975069"/>
          </a:xfrm>
          <a:prstGeom prst="rect">
            <a:avLst/>
          </a:prstGeom>
          <a:noFill/>
          <a:ln>
            <a:noFill/>
          </a:ln>
        </p:spPr>
      </p:pic>
      <p:pic>
        <p:nvPicPr>
          <p:cNvPr id="406" name="Google Shape;406;p45"/>
          <p:cNvPicPr preferRelativeResize="0"/>
          <p:nvPr/>
        </p:nvPicPr>
        <p:blipFill rotWithShape="1">
          <a:blip r:embed="rId3">
            <a:alphaModFix/>
          </a:blip>
          <a:srcRect b="62206" l="1644" r="-800" t="779"/>
          <a:stretch/>
        </p:blipFill>
        <p:spPr>
          <a:xfrm rot="1150567">
            <a:off x="6314048" y="3422002"/>
            <a:ext cx="5233182" cy="1975069"/>
          </a:xfrm>
          <a:prstGeom prst="rect">
            <a:avLst/>
          </a:prstGeom>
          <a:noFill/>
          <a:ln>
            <a:noFill/>
          </a:ln>
        </p:spPr>
      </p:pic>
      <p:sp>
        <p:nvSpPr>
          <p:cNvPr id="407" name="Google Shape;407;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456"/>
                                        <p:tgtEl>
                                          <p:spTgt spid="402"/>
                                        </p:tgtEl>
                                      </p:cBhvr>
                                    </p:animEffect>
                                  </p:childTnLst>
                                </p:cTn>
                              </p:par>
                            </p:childTnLst>
                          </p:cTn>
                        </p:par>
                        <p:par>
                          <p:cTn fill="hold">
                            <p:stCondLst>
                              <p:cond delay="456"/>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456"/>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456"/>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456"/>
                                        <p:tgtEl>
                                          <p:spTgt spid="405"/>
                                        </p:tgtEl>
                                      </p:cBhvr>
                                    </p:animEffect>
                                  </p:childTnLst>
                                </p:cTn>
                              </p:par>
                            </p:childTnLst>
                          </p:cTn>
                        </p:par>
                        <p:par>
                          <p:cTn fill="hold">
                            <p:stCondLst>
                              <p:cond delay="912"/>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456"/>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a:p>
        </p:txBody>
      </p:sp>
      <p:sp>
        <p:nvSpPr>
          <p:cNvPr id="414" name="Google Shape;414;p4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Having a part-time business (even in addition to another job) may still be self-employment income and need to be reported</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a:t>
            </a:r>
            <a:r>
              <a:rPr b="0" i="0" lang="en-US" sz="4000" u="none" cap="none" strike="noStrike">
                <a:solidFill>
                  <a:schemeClr val="dk1"/>
                </a:solidFill>
                <a:latin typeface="Questrial"/>
                <a:ea typeface="Questrial"/>
                <a:cs typeface="Questrial"/>
                <a:sym typeface="Questrial"/>
              </a:rPr>
              <a:t>: Income that was not reported on Form W-2, 1099-MISC or 1099-K still needs to be reported as cash payments.</a:t>
            </a:r>
            <a:endParaRPr/>
          </a:p>
        </p:txBody>
      </p:sp>
      <p:sp>
        <p:nvSpPr>
          <p:cNvPr id="415" name="Google Shape;415;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500"/>
                                        <p:tgtEl>
                                          <p:spTgt spid="4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animEffect filter="fade" transition="in">
                                      <p:cBhvr>
                                        <p:cTn dur="500"/>
                                        <p:tgtEl>
                                          <p:spTgt spid="41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422" name="Google Shape;422;p47"/>
          <p:cNvSpPr txBox="1"/>
          <p:nvPr>
            <p:ph idx="1" type="body"/>
          </p:nvPr>
        </p:nvSpPr>
        <p:spPr>
          <a:xfrm>
            <a:off x="609600" y="1143000"/>
            <a:ext cx="11235900" cy="5714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114300" marR="0" rtl="0" algn="ctr">
              <a:lnSpc>
                <a:spcPct val="70000"/>
              </a:lnSpc>
              <a:spcBef>
                <a:spcPts val="0"/>
              </a:spcBef>
              <a:spcAft>
                <a:spcPts val="0"/>
              </a:spcAft>
              <a:buClr>
                <a:schemeClr val="dk1"/>
              </a:buClr>
              <a:buFont typeface="Noto Sans Symbols"/>
              <a:buNone/>
            </a:pPr>
            <a:r>
              <a:rPr b="1" i="0" lang="en-US" sz="3600" u="none" cap="none" strike="noStrike">
                <a:solidFill>
                  <a:schemeClr val="dk1"/>
                </a:solidFill>
                <a:latin typeface="Questrial"/>
                <a:ea typeface="Questrial"/>
                <a:cs typeface="Questrial"/>
                <a:sym typeface="Questrial"/>
              </a:rPr>
              <a:t>Andy works as an independent contractor for a painting company.  He received a 1099-MISC from the company that shows he made $10,000.  He also received $2,000 in cash payments from a few different people for the work he completed, but he did not receive a 1099-MISC for the $2,000.</a:t>
            </a:r>
            <a:endParaRPr sz="3600"/>
          </a:p>
          <a:p>
            <a:pPr indent="0" lvl="0" marL="114300" marR="0" rtl="0" algn="ctr">
              <a:lnSpc>
                <a:spcPct val="70000"/>
              </a:lnSpc>
              <a:spcBef>
                <a:spcPts val="800"/>
              </a:spcBef>
              <a:spcAft>
                <a:spcPts val="0"/>
              </a:spcAft>
              <a:buClr>
                <a:schemeClr val="dk1"/>
              </a:buClr>
              <a:buFont typeface="Noto Sans Symbols"/>
              <a:buNone/>
            </a:pPr>
            <a:r>
              <a:t/>
            </a:r>
            <a:endParaRPr b="1" i="0" sz="3600" u="none" cap="none" strike="noStrike">
              <a:solidFill>
                <a:schemeClr val="dk1"/>
              </a:solidFill>
              <a:latin typeface="Questrial"/>
              <a:ea typeface="Questrial"/>
              <a:cs typeface="Questrial"/>
              <a:sym typeface="Questrial"/>
            </a:endParaRPr>
          </a:p>
          <a:p>
            <a:pPr indent="0" lvl="0" marL="114300" marR="0" rtl="0" algn="ctr">
              <a:lnSpc>
                <a:spcPct val="70000"/>
              </a:lnSpc>
              <a:spcBef>
                <a:spcPts val="800"/>
              </a:spcBef>
              <a:spcAft>
                <a:spcPts val="0"/>
              </a:spcAft>
              <a:buClr>
                <a:schemeClr val="dk1"/>
              </a:buClr>
              <a:buFont typeface="Noto Sans Symbols"/>
              <a:buNone/>
            </a:pPr>
            <a:r>
              <a:rPr b="1" i="0" lang="en-US" sz="3600" u="none" cap="none" strike="noStrike">
                <a:solidFill>
                  <a:schemeClr val="dk1"/>
                </a:solidFill>
                <a:latin typeface="Questrial"/>
                <a:ea typeface="Questrial"/>
                <a:cs typeface="Questrial"/>
                <a:sym typeface="Questrial"/>
              </a:rPr>
              <a:t>What is Andy’s total business/self-employment income that needs to be reported?</a:t>
            </a:r>
            <a:endParaRPr sz="3600"/>
          </a:p>
        </p:txBody>
      </p:sp>
      <p:sp>
        <p:nvSpPr>
          <p:cNvPr id="423" name="Google Shape;423;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0" st="0"/>
                                            </p:txEl>
                                          </p:spTgt>
                                        </p:tgtEl>
                                        <p:attrNameLst>
                                          <p:attrName>style.visibility</p:attrName>
                                        </p:attrNameLst>
                                      </p:cBhvr>
                                      <p:to>
                                        <p:strVal val="visible"/>
                                      </p:to>
                                    </p:set>
                                    <p:animEffect filter="fade" transition="in">
                                      <p:cBhvr>
                                        <p:cTn dur="500"/>
                                        <p:tgtEl>
                                          <p:spTgt spid="4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1" st="1"/>
                                            </p:txEl>
                                          </p:spTgt>
                                        </p:tgtEl>
                                        <p:attrNameLst>
                                          <p:attrName>style.visibility</p:attrName>
                                        </p:attrNameLst>
                                      </p:cBhvr>
                                      <p:to>
                                        <p:strVal val="visible"/>
                                      </p:to>
                                    </p:set>
                                    <p:animEffect filter="fade" transition="in">
                                      <p:cBhvr>
                                        <p:cTn dur="500"/>
                                        <p:tgtEl>
                                          <p:spTgt spid="4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2" st="2"/>
                                            </p:txEl>
                                          </p:spTgt>
                                        </p:tgtEl>
                                        <p:attrNameLst>
                                          <p:attrName>style.visibility</p:attrName>
                                        </p:attrNameLst>
                                      </p:cBhvr>
                                      <p:to>
                                        <p:strVal val="visible"/>
                                      </p:to>
                                    </p:set>
                                    <p:animEffect filter="fade" transition="in">
                                      <p:cBhvr>
                                        <p:cTn dur="500"/>
                                        <p:tgtEl>
                                          <p:spTgt spid="4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descr="Impact-logo_SaveFirst-green.eps" id="76" name="Google Shape;76;p12"/>
          <p:cNvPicPr preferRelativeResize="0"/>
          <p:nvPr/>
        </p:nvPicPr>
        <p:blipFill rotWithShape="1">
          <a:blip r:embed="rId3">
            <a:alphaModFix/>
          </a:blip>
          <a:srcRect b="34976" l="19563" r="20645" t="31741"/>
          <a:stretch/>
        </p:blipFill>
        <p:spPr>
          <a:xfrm>
            <a:off x="1463633" y="625475"/>
            <a:ext cx="9264600" cy="4243500"/>
          </a:xfrm>
          <a:prstGeom prst="rect">
            <a:avLst/>
          </a:prstGeom>
          <a:noFill/>
          <a:ln>
            <a:noFill/>
          </a:ln>
        </p:spPr>
      </p:pic>
      <p:sp>
        <p:nvSpPr>
          <p:cNvPr id="77" name="Google Shape;77;p1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8" name="Google Shape;78;p1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9" name="Google Shape;79;p1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80" name="Google Shape;80;p1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81" name="Google Shape;81;p1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82" name="Google Shape;82;p12"/>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Basic Training Refresher</a:t>
            </a:r>
            <a:endParaRPr/>
          </a:p>
        </p:txBody>
      </p:sp>
      <p:sp>
        <p:nvSpPr>
          <p:cNvPr id="83" name="Google Shape;83;p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430" name="Google Shape;430;p48"/>
          <p:cNvSpPr txBox="1"/>
          <p:nvPr>
            <p:ph idx="1" type="body"/>
          </p:nvPr>
        </p:nvSpPr>
        <p:spPr>
          <a:xfrm>
            <a:off x="609600" y="1600203"/>
            <a:ext cx="10972800" cy="2535699"/>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Andy must include the amounts from both the 1099-MISC and cash payments.  His total business income that must be reported is $12,000.</a:t>
            </a:r>
            <a:endParaRPr/>
          </a:p>
        </p:txBody>
      </p:sp>
      <p:sp>
        <p:nvSpPr>
          <p:cNvPr id="431" name="Google Shape;431;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xEl>
                                              <p:pRg end="0" st="0"/>
                                            </p:txEl>
                                          </p:spTgt>
                                        </p:tgtEl>
                                        <p:attrNameLst>
                                          <p:attrName>style.visibility</p:attrName>
                                        </p:attrNameLst>
                                      </p:cBhvr>
                                      <p:to>
                                        <p:strVal val="visible"/>
                                      </p:to>
                                    </p:set>
                                    <p:animEffect filter="fade" transition="in">
                                      <p:cBhvr>
                                        <p:cTn dur="500"/>
                                        <p:tgtEl>
                                          <p:spTgt spid="43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vs. Other Income</a:t>
            </a:r>
            <a:endParaRPr/>
          </a:p>
        </p:txBody>
      </p:sp>
      <p:sp>
        <p:nvSpPr>
          <p:cNvPr id="438" name="Google Shape;438;p49"/>
          <p:cNvSpPr txBox="1"/>
          <p:nvPr>
            <p:ph idx="1" type="body"/>
          </p:nvPr>
        </p:nvSpPr>
        <p:spPr>
          <a:xfrm>
            <a:off x="401775" y="1327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Business Income</a:t>
            </a:r>
            <a:endParaRPr/>
          </a:p>
          <a:p>
            <a:pPr indent="-297180" lvl="1" marL="64008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An activity qualifies as a business if:</a:t>
            </a:r>
            <a:endParaRPr/>
          </a:p>
          <a:p>
            <a:pPr indent="-468630" lvl="2" marL="1268730" marR="0" rtl="0" algn="l">
              <a:lnSpc>
                <a:spcPct val="90000"/>
              </a:lnSpc>
              <a:spcBef>
                <a:spcPts val="544"/>
              </a:spcBef>
              <a:spcAft>
                <a:spcPts val="0"/>
              </a:spcAft>
              <a:buClr>
                <a:schemeClr val="dk1"/>
              </a:buClr>
              <a:buSzPts val="2720"/>
              <a:buFont typeface="Noto Sans Symbols"/>
              <a:buChar char="▪"/>
            </a:pPr>
            <a:r>
              <a:rPr b="0" i="0" lang="en-US" sz="2720" u="none" cap="none" strike="noStrike">
                <a:solidFill>
                  <a:schemeClr val="dk1"/>
                </a:solidFill>
                <a:latin typeface="Questrial"/>
                <a:ea typeface="Questrial"/>
                <a:cs typeface="Questrial"/>
                <a:sym typeface="Questrial"/>
              </a:rPr>
              <a:t>The primary purpose for engaging in the activity is for income or profit </a:t>
            </a:r>
            <a:endParaRPr/>
          </a:p>
          <a:p>
            <a:pPr indent="-468630" lvl="2" marL="1268730" marR="0" rtl="0" algn="l">
              <a:lnSpc>
                <a:spcPct val="90000"/>
              </a:lnSpc>
              <a:spcBef>
                <a:spcPts val="544"/>
              </a:spcBef>
              <a:spcAft>
                <a:spcPts val="0"/>
              </a:spcAft>
              <a:buClr>
                <a:schemeClr val="dk1"/>
              </a:buClr>
              <a:buSzPts val="2720"/>
              <a:buFont typeface="Noto Sans Symbols"/>
              <a:buChar char="▪"/>
            </a:pPr>
            <a:r>
              <a:rPr b="0" i="0" lang="en-US" sz="2720" u="none" cap="none" strike="noStrike">
                <a:solidFill>
                  <a:schemeClr val="dk1"/>
                </a:solidFill>
                <a:latin typeface="Questrial"/>
                <a:ea typeface="Questrial"/>
                <a:cs typeface="Questrial"/>
                <a:sym typeface="Questrial"/>
              </a:rPr>
              <a:t>The taxpayer is involved in the activity with continuity and regularity</a:t>
            </a:r>
            <a:endParaRPr/>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Other Income</a:t>
            </a:r>
            <a:endParaRPr/>
          </a:p>
          <a:p>
            <a:pPr indent="-297180" lvl="1" marL="64008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 sporadic activity or a hobby does not qualify as a business</a:t>
            </a:r>
            <a:endParaRPr/>
          </a:p>
          <a:p>
            <a:pPr indent="-297180" lvl="1" marL="64008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Hobby: undertaken for pleasure during leisure time (not for profit)</a:t>
            </a:r>
            <a:endParaRPr/>
          </a:p>
        </p:txBody>
      </p:sp>
      <p:sp>
        <p:nvSpPr>
          <p:cNvPr id="439" name="Google Shape;439;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0" st="0"/>
                                            </p:txEl>
                                          </p:spTgt>
                                        </p:tgtEl>
                                        <p:attrNameLst>
                                          <p:attrName>style.visibility</p:attrName>
                                        </p:attrNameLst>
                                      </p:cBhvr>
                                      <p:to>
                                        <p:strVal val="visible"/>
                                      </p:to>
                                    </p:set>
                                    <p:animEffect filter="fade" transition="in">
                                      <p:cBhvr>
                                        <p:cTn dur="500"/>
                                        <p:tgtEl>
                                          <p:spTgt spid="4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1" st="1"/>
                                            </p:txEl>
                                          </p:spTgt>
                                        </p:tgtEl>
                                        <p:attrNameLst>
                                          <p:attrName>style.visibility</p:attrName>
                                        </p:attrNameLst>
                                      </p:cBhvr>
                                      <p:to>
                                        <p:strVal val="visible"/>
                                      </p:to>
                                    </p:set>
                                    <p:animEffect filter="fade" transition="in">
                                      <p:cBhvr>
                                        <p:cTn dur="500"/>
                                        <p:tgtEl>
                                          <p:spTgt spid="4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2" st="2"/>
                                            </p:txEl>
                                          </p:spTgt>
                                        </p:tgtEl>
                                        <p:attrNameLst>
                                          <p:attrName>style.visibility</p:attrName>
                                        </p:attrNameLst>
                                      </p:cBhvr>
                                      <p:to>
                                        <p:strVal val="visible"/>
                                      </p:to>
                                    </p:set>
                                    <p:animEffect filter="fade" transition="in">
                                      <p:cBhvr>
                                        <p:cTn dur="500"/>
                                        <p:tgtEl>
                                          <p:spTgt spid="4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3" st="3"/>
                                            </p:txEl>
                                          </p:spTgt>
                                        </p:tgtEl>
                                        <p:attrNameLst>
                                          <p:attrName>style.visibility</p:attrName>
                                        </p:attrNameLst>
                                      </p:cBhvr>
                                      <p:to>
                                        <p:strVal val="visible"/>
                                      </p:to>
                                    </p:set>
                                    <p:animEffect filter="fade" transition="in">
                                      <p:cBhvr>
                                        <p:cTn dur="500"/>
                                        <p:tgtEl>
                                          <p:spTgt spid="4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4" st="4"/>
                                            </p:txEl>
                                          </p:spTgt>
                                        </p:tgtEl>
                                        <p:attrNameLst>
                                          <p:attrName>style.visibility</p:attrName>
                                        </p:attrNameLst>
                                      </p:cBhvr>
                                      <p:to>
                                        <p:strVal val="visible"/>
                                      </p:to>
                                    </p:set>
                                    <p:animEffect filter="fade" transition="in">
                                      <p:cBhvr>
                                        <p:cTn dur="500"/>
                                        <p:tgtEl>
                                          <p:spTgt spid="43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5" st="5"/>
                                            </p:txEl>
                                          </p:spTgt>
                                        </p:tgtEl>
                                        <p:attrNameLst>
                                          <p:attrName>style.visibility</p:attrName>
                                        </p:attrNameLst>
                                      </p:cBhvr>
                                      <p:to>
                                        <p:strVal val="visible"/>
                                      </p:to>
                                    </p:set>
                                    <p:animEffect filter="fade" transition="in">
                                      <p:cBhvr>
                                        <p:cTn dur="500"/>
                                        <p:tgtEl>
                                          <p:spTgt spid="43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xEl>
                                              <p:pRg end="6" st="6"/>
                                            </p:txEl>
                                          </p:spTgt>
                                        </p:tgtEl>
                                        <p:attrNameLst>
                                          <p:attrName>style.visibility</p:attrName>
                                        </p:attrNameLst>
                                      </p:cBhvr>
                                      <p:to>
                                        <p:strVal val="visible"/>
                                      </p:to>
                                    </p:set>
                                    <p:animEffect filter="fade" transition="in">
                                      <p:cBhvr>
                                        <p:cTn dur="500"/>
                                        <p:tgtEl>
                                          <p:spTgt spid="43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 Terms</a:t>
            </a:r>
            <a:endParaRPr/>
          </a:p>
        </p:txBody>
      </p:sp>
      <p:sp>
        <p:nvSpPr>
          <p:cNvPr id="446" name="Google Shape;446;p5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Business expenses</a:t>
            </a:r>
            <a:r>
              <a:rPr b="0" i="0" lang="en-US" sz="4000" u="none" cap="none" strike="noStrike">
                <a:solidFill>
                  <a:schemeClr val="dk1"/>
                </a:solidFill>
                <a:latin typeface="Questrial"/>
                <a:ea typeface="Questrial"/>
                <a:cs typeface="Questrial"/>
                <a:sym typeface="Questrial"/>
              </a:rPr>
              <a:t>: amounts that are ordinary and necessary to carry on the business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Business expenses are subtracted from gross receipts to obtain the net profit/loss </a:t>
            </a:r>
            <a:endParaRPr/>
          </a:p>
          <a:p>
            <a:pPr indent="-285750" lvl="1" marL="742950" marR="0" rtl="0" algn="l">
              <a:spcBef>
                <a:spcPts val="720"/>
              </a:spcBef>
              <a:spcAft>
                <a:spcPts val="0"/>
              </a:spcAft>
              <a:buClr>
                <a:schemeClr val="accent1"/>
              </a:buClr>
              <a:buSzPts val="3600"/>
              <a:buFont typeface="Arial"/>
              <a:buChar char="•"/>
            </a:pPr>
            <a:r>
              <a:rPr b="1" i="0" lang="en-US" sz="3600" u="none" cap="none" strike="noStrike">
                <a:solidFill>
                  <a:schemeClr val="accent1"/>
                </a:solidFill>
                <a:latin typeface="Questrial"/>
                <a:ea typeface="Questrial"/>
                <a:cs typeface="Questrial"/>
                <a:sym typeface="Questrial"/>
              </a:rPr>
              <a:t>Net profit/Loss = Gross Receipts – Expenses</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Cash method of accounting</a:t>
            </a:r>
            <a:r>
              <a:rPr b="0" i="0" lang="en-US" sz="4000" u="none" cap="none" strike="noStrike">
                <a:solidFill>
                  <a:schemeClr val="dk1"/>
                </a:solidFill>
                <a:latin typeface="Questrial"/>
                <a:ea typeface="Questrial"/>
                <a:cs typeface="Questrial"/>
                <a:sym typeface="Questrial"/>
              </a:rPr>
              <a:t>: Reports all income when received and deducts all expenses when paid</a:t>
            </a:r>
            <a:endParaRPr/>
          </a:p>
        </p:txBody>
      </p:sp>
      <p:sp>
        <p:nvSpPr>
          <p:cNvPr id="447" name="Google Shape;447;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0" st="0"/>
                                            </p:txEl>
                                          </p:spTgt>
                                        </p:tgtEl>
                                        <p:attrNameLst>
                                          <p:attrName>style.visibility</p:attrName>
                                        </p:attrNameLst>
                                      </p:cBhvr>
                                      <p:to>
                                        <p:strVal val="visible"/>
                                      </p:to>
                                    </p:set>
                                    <p:animEffect filter="fade" transition="in">
                                      <p:cBhvr>
                                        <p:cTn dur="500"/>
                                        <p:tgtEl>
                                          <p:spTgt spid="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1" st="1"/>
                                            </p:txEl>
                                          </p:spTgt>
                                        </p:tgtEl>
                                        <p:attrNameLst>
                                          <p:attrName>style.visibility</p:attrName>
                                        </p:attrNameLst>
                                      </p:cBhvr>
                                      <p:to>
                                        <p:strVal val="visible"/>
                                      </p:to>
                                    </p:set>
                                    <p:animEffect filter="fade" transition="in">
                                      <p:cBhvr>
                                        <p:cTn dur="500"/>
                                        <p:tgtEl>
                                          <p:spTgt spid="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2" st="2"/>
                                            </p:txEl>
                                          </p:spTgt>
                                        </p:tgtEl>
                                        <p:attrNameLst>
                                          <p:attrName>style.visibility</p:attrName>
                                        </p:attrNameLst>
                                      </p:cBhvr>
                                      <p:to>
                                        <p:strVal val="visible"/>
                                      </p:to>
                                    </p:set>
                                    <p:animEffect filter="fade" transition="in">
                                      <p:cBhvr>
                                        <p:cTn dur="500"/>
                                        <p:tgtEl>
                                          <p:spTgt spid="4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3" st="3"/>
                                            </p:txEl>
                                          </p:spTgt>
                                        </p:tgtEl>
                                        <p:attrNameLst>
                                          <p:attrName>style.visibility</p:attrName>
                                        </p:attrNameLst>
                                      </p:cBhvr>
                                      <p:to>
                                        <p:strVal val="visible"/>
                                      </p:to>
                                    </p:set>
                                    <p:animEffect filter="fade" transition="in">
                                      <p:cBhvr>
                                        <p:cTn dur="500"/>
                                        <p:tgtEl>
                                          <p:spTgt spid="44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 Terms</a:t>
            </a:r>
            <a:endParaRPr/>
          </a:p>
        </p:txBody>
      </p:sp>
      <p:sp>
        <p:nvSpPr>
          <p:cNvPr id="454" name="Google Shape;454;p5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Inventory</a:t>
            </a:r>
            <a:r>
              <a:rPr b="0" i="0" lang="en-US" sz="4000" u="none" cap="none" strike="noStrike">
                <a:solidFill>
                  <a:schemeClr val="dk1"/>
                </a:solidFill>
                <a:latin typeface="Questrial"/>
                <a:ea typeface="Questrial"/>
                <a:cs typeface="Questrial"/>
                <a:sym typeface="Questrial"/>
              </a:rPr>
              <a:t>: the items the taxpayer buys or makes for resale for others</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Depreciation</a:t>
            </a:r>
            <a:r>
              <a:rPr b="0" i="0" lang="en-US" sz="4000" u="none" cap="none" strike="noStrike">
                <a:solidFill>
                  <a:schemeClr val="dk1"/>
                </a:solidFill>
                <a:latin typeface="Questrial"/>
                <a:ea typeface="Questrial"/>
                <a:cs typeface="Questrial"/>
                <a:sym typeface="Questrial"/>
              </a:rPr>
              <a:t>: the cost of items that are expected to last more than a year should be spread over a period of years, rather than deducted in the year of purchase</a:t>
            </a:r>
            <a:endParaRPr/>
          </a:p>
        </p:txBody>
      </p:sp>
      <p:sp>
        <p:nvSpPr>
          <p:cNvPr id="455" name="Google Shape;455;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0" st="0"/>
                                            </p:txEl>
                                          </p:spTgt>
                                        </p:tgtEl>
                                        <p:attrNameLst>
                                          <p:attrName>style.visibility</p:attrName>
                                        </p:attrNameLst>
                                      </p:cBhvr>
                                      <p:to>
                                        <p:strVal val="visible"/>
                                      </p:to>
                                    </p:set>
                                    <p:animEffect filter="fade" transition="in">
                                      <p:cBhvr>
                                        <p:cTn dur="500"/>
                                        <p:tgtEl>
                                          <p:spTgt spid="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1" st="1"/>
                                            </p:txEl>
                                          </p:spTgt>
                                        </p:tgtEl>
                                        <p:attrNameLst>
                                          <p:attrName>style.visibility</p:attrName>
                                        </p:attrNameLst>
                                      </p:cBhvr>
                                      <p:to>
                                        <p:strVal val="visible"/>
                                      </p:to>
                                    </p:set>
                                    <p:animEffect filter="fade" transition="in">
                                      <p:cBhvr>
                                        <p:cTn dur="500"/>
                                        <p:tgtEl>
                                          <p:spTgt spid="45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VITA Filing Conditions</a:t>
            </a:r>
            <a:endParaRPr/>
          </a:p>
        </p:txBody>
      </p:sp>
      <p:sp>
        <p:nvSpPr>
          <p:cNvPr id="462" name="Google Shape;462;p52"/>
          <p:cNvSpPr txBox="1"/>
          <p:nvPr>
            <p:ph idx="1" type="body"/>
          </p:nvPr>
        </p:nvSpPr>
        <p:spPr>
          <a:xfrm>
            <a:off x="609600" y="1740880"/>
            <a:ext cx="10972800" cy="4526100"/>
          </a:xfrm>
          <a:prstGeom prst="rect">
            <a:avLst/>
          </a:prstGeom>
          <a:noFill/>
          <a:ln>
            <a:noFill/>
          </a:ln>
        </p:spPr>
        <p:txBody>
          <a:bodyPr anchorCtr="0" anchor="t" bIns="45700" lIns="91425" spcFirstLastPara="1" rIns="91425" wrap="square" tIns="45700">
            <a:noAutofit/>
          </a:bodyPr>
          <a:lstStyle/>
          <a:p>
            <a:pPr indent="-354012" lvl="0" marL="354012"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Less than </a:t>
            </a:r>
            <a:r>
              <a:rPr lang="en-US"/>
              <a:t>$25,000 </a:t>
            </a:r>
            <a:r>
              <a:rPr b="0" i="0" lang="en-US" sz="4000" u="none" cap="none" strike="noStrike">
                <a:solidFill>
                  <a:schemeClr val="dk1"/>
                </a:solidFill>
                <a:latin typeface="Questrial"/>
                <a:ea typeface="Questrial"/>
                <a:cs typeface="Questrial"/>
                <a:sym typeface="Questrial"/>
              </a:rPr>
              <a:t>of business expenses</a:t>
            </a:r>
            <a:endParaRPr b="0" i="0" sz="4000" u="none" cap="none" strike="noStrike">
              <a:solidFill>
                <a:schemeClr val="dk1"/>
              </a:solidFill>
              <a:latin typeface="Questrial"/>
              <a:ea typeface="Questrial"/>
              <a:cs typeface="Questrial"/>
              <a:sym typeface="Questrial"/>
            </a:endParaRPr>
          </a:p>
          <a:p>
            <a:pPr indent="-354012" lvl="0" marL="354012"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Cash method of accounting</a:t>
            </a:r>
            <a:endParaRPr/>
          </a:p>
          <a:p>
            <a:pPr indent="-354012" lvl="0" marL="354012"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 inventory</a:t>
            </a:r>
            <a:endParaRPr/>
          </a:p>
          <a:p>
            <a:pPr indent="-354012" lvl="0" marL="354012"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Does not want to depreciate assets</a:t>
            </a:r>
            <a:endParaRPr/>
          </a:p>
          <a:p>
            <a:pPr indent="-354012" lvl="0" marL="354012"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report a profit— </a:t>
            </a:r>
            <a:r>
              <a:rPr b="0" i="0" lang="en-US" sz="4000" u="none" cap="none" strike="noStrike">
                <a:solidFill>
                  <a:srgbClr val="C00000"/>
                </a:solidFill>
                <a:latin typeface="Questrial"/>
                <a:ea typeface="Questrial"/>
                <a:cs typeface="Questrial"/>
                <a:sym typeface="Questrial"/>
              </a:rPr>
              <a:t>no net loss!</a:t>
            </a:r>
            <a:endParaRPr/>
          </a:p>
          <a:p>
            <a:pPr indent="-354012" lvl="0" marL="354012"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 employees</a:t>
            </a:r>
            <a:endParaRPr b="0" i="0" sz="4000" u="none" cap="none" strike="noStrike">
              <a:solidFill>
                <a:schemeClr val="dk1"/>
              </a:solidFill>
              <a:latin typeface="Questrial"/>
              <a:ea typeface="Questrial"/>
              <a:cs typeface="Questrial"/>
              <a:sym typeface="Questrial"/>
            </a:endParaRPr>
          </a:p>
          <a:p>
            <a:pPr indent="-354012" lvl="0" marL="354012" marR="0" rtl="0" algn="l">
              <a:lnSpc>
                <a:spcPct val="80000"/>
              </a:lnSpc>
              <a:spcBef>
                <a:spcPts val="800"/>
              </a:spcBef>
              <a:spcAft>
                <a:spcPts val="0"/>
              </a:spcAft>
              <a:buClr>
                <a:schemeClr val="dk1"/>
              </a:buClr>
              <a:buSzPts val="4000"/>
              <a:buFont typeface="Noto Sans Symbols"/>
              <a:buChar char="➢"/>
            </a:pPr>
            <a:r>
              <a:rPr lang="en-US"/>
              <a:t>No business use of home</a:t>
            </a:r>
            <a:endParaRPr/>
          </a:p>
          <a:p>
            <a:pPr indent="0" lvl="0" marL="0" marR="0" rtl="0" algn="l">
              <a:lnSpc>
                <a:spcPct val="80000"/>
              </a:lnSpc>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0" st="0"/>
                                            </p:txEl>
                                          </p:spTgt>
                                        </p:tgtEl>
                                        <p:attrNameLst>
                                          <p:attrName>style.visibility</p:attrName>
                                        </p:attrNameLst>
                                      </p:cBhvr>
                                      <p:to>
                                        <p:strVal val="visible"/>
                                      </p:to>
                                    </p:set>
                                    <p:animEffect filter="fade" transition="in">
                                      <p:cBhvr>
                                        <p:cTn dur="500"/>
                                        <p:tgtEl>
                                          <p:spTgt spid="4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1" st="1"/>
                                            </p:txEl>
                                          </p:spTgt>
                                        </p:tgtEl>
                                        <p:attrNameLst>
                                          <p:attrName>style.visibility</p:attrName>
                                        </p:attrNameLst>
                                      </p:cBhvr>
                                      <p:to>
                                        <p:strVal val="visible"/>
                                      </p:to>
                                    </p:set>
                                    <p:animEffect filter="fade" transition="in">
                                      <p:cBhvr>
                                        <p:cTn dur="500"/>
                                        <p:tgtEl>
                                          <p:spTgt spid="4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2" st="2"/>
                                            </p:txEl>
                                          </p:spTgt>
                                        </p:tgtEl>
                                        <p:attrNameLst>
                                          <p:attrName>style.visibility</p:attrName>
                                        </p:attrNameLst>
                                      </p:cBhvr>
                                      <p:to>
                                        <p:strVal val="visible"/>
                                      </p:to>
                                    </p:set>
                                    <p:animEffect filter="fade" transition="in">
                                      <p:cBhvr>
                                        <p:cTn dur="500"/>
                                        <p:tgtEl>
                                          <p:spTgt spid="4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3" st="3"/>
                                            </p:txEl>
                                          </p:spTgt>
                                        </p:tgtEl>
                                        <p:attrNameLst>
                                          <p:attrName>style.visibility</p:attrName>
                                        </p:attrNameLst>
                                      </p:cBhvr>
                                      <p:to>
                                        <p:strVal val="visible"/>
                                      </p:to>
                                    </p:set>
                                    <p:animEffect filter="fade" transition="in">
                                      <p:cBhvr>
                                        <p:cTn dur="500"/>
                                        <p:tgtEl>
                                          <p:spTgt spid="4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4" st="4"/>
                                            </p:txEl>
                                          </p:spTgt>
                                        </p:tgtEl>
                                        <p:attrNameLst>
                                          <p:attrName>style.visibility</p:attrName>
                                        </p:attrNameLst>
                                      </p:cBhvr>
                                      <p:to>
                                        <p:strVal val="visible"/>
                                      </p:to>
                                    </p:set>
                                    <p:animEffect filter="fade" transition="in">
                                      <p:cBhvr>
                                        <p:cTn dur="500"/>
                                        <p:tgtEl>
                                          <p:spTgt spid="4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5" st="5"/>
                                            </p:txEl>
                                          </p:spTgt>
                                        </p:tgtEl>
                                        <p:attrNameLst>
                                          <p:attrName>style.visibility</p:attrName>
                                        </p:attrNameLst>
                                      </p:cBhvr>
                                      <p:to>
                                        <p:strVal val="visible"/>
                                      </p:to>
                                    </p:set>
                                    <p:animEffect filter="fade" transition="in">
                                      <p:cBhvr>
                                        <p:cTn dur="500"/>
                                        <p:tgtEl>
                                          <p:spTgt spid="4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6" st="6"/>
                                            </p:txEl>
                                          </p:spTgt>
                                        </p:tgtEl>
                                        <p:attrNameLst>
                                          <p:attrName>style.visibility</p:attrName>
                                        </p:attrNameLst>
                                      </p:cBhvr>
                                      <p:to>
                                        <p:strVal val="visible"/>
                                      </p:to>
                                    </p:set>
                                    <p:animEffect filter="fade" transition="in">
                                      <p:cBhvr>
                                        <p:cTn dur="500"/>
                                        <p:tgtEl>
                                          <p:spTgt spid="4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7" st="7"/>
                                            </p:txEl>
                                          </p:spTgt>
                                        </p:tgtEl>
                                        <p:attrNameLst>
                                          <p:attrName>style.visibility</p:attrName>
                                        </p:attrNameLst>
                                      </p:cBhvr>
                                      <p:to>
                                        <p:strVal val="visible"/>
                                      </p:to>
                                    </p:set>
                                    <p:animEffect filter="fade" transition="in">
                                      <p:cBhvr>
                                        <p:cTn dur="500"/>
                                        <p:tgtEl>
                                          <p:spTgt spid="46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53"/>
          <p:cNvSpPr txBox="1"/>
          <p:nvPr>
            <p:ph type="title"/>
          </p:nvPr>
        </p:nvSpPr>
        <p:spPr>
          <a:xfrm>
            <a:off x="0" y="229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a:t>
            </a:r>
            <a:r>
              <a:rPr b="1" i="0" lang="en-US" sz="4800" u="none" cap="none" strike="noStrike">
                <a:solidFill>
                  <a:schemeClr val="dk2"/>
                </a:solidFill>
                <a:latin typeface="Questrial"/>
                <a:ea typeface="Questrial"/>
                <a:cs typeface="Questrial"/>
                <a:sym typeface="Questrial"/>
              </a:rPr>
              <a:t> Conditions Continued</a:t>
            </a:r>
            <a:endParaRPr/>
          </a:p>
        </p:txBody>
      </p:sp>
      <p:sp>
        <p:nvSpPr>
          <p:cNvPr id="469" name="Google Shape;469;p53"/>
          <p:cNvSpPr txBox="1"/>
          <p:nvPr>
            <p:ph idx="1" type="body"/>
          </p:nvPr>
        </p:nvSpPr>
        <p:spPr>
          <a:xfrm>
            <a:off x="297000" y="1165950"/>
            <a:ext cx="11895000" cy="4526100"/>
          </a:xfrm>
          <a:prstGeom prst="rect">
            <a:avLst/>
          </a:prstGeom>
          <a:noFill/>
          <a:ln>
            <a:noFill/>
          </a:ln>
        </p:spPr>
        <p:txBody>
          <a:bodyPr anchorCtr="0" anchor="t" bIns="45700" lIns="91425" spcFirstLastPara="1" rIns="91425" wrap="square" tIns="45700">
            <a:noAutofit/>
          </a:bodyPr>
          <a:lstStyle/>
          <a:p>
            <a:pPr indent="-354012" lvl="0" marL="354012" marR="0" rtl="0" algn="l">
              <a:lnSpc>
                <a:spcPct val="80000"/>
              </a:lnSpc>
              <a:spcBef>
                <a:spcPts val="800"/>
              </a:spcBef>
              <a:spcAft>
                <a:spcPts val="0"/>
              </a:spcAft>
              <a:buClr>
                <a:schemeClr val="dk1"/>
              </a:buClr>
              <a:buSzPts val="4000"/>
              <a:buFont typeface="Noto Sans Symbols"/>
              <a:buChar char="➢"/>
            </a:pPr>
            <a:r>
              <a:rPr lang="en-US"/>
              <a:t>What is  Inventory?</a:t>
            </a:r>
            <a:endParaRPr/>
          </a:p>
          <a:p>
            <a:pPr indent="-285750" lvl="1" marL="742950" marR="0" rtl="0" algn="l">
              <a:lnSpc>
                <a:spcPct val="80000"/>
              </a:lnSpc>
              <a:spcBef>
                <a:spcPts val="800"/>
              </a:spcBef>
              <a:spcAft>
                <a:spcPts val="0"/>
              </a:spcAft>
              <a:buSzPts val="3600"/>
              <a:buChar char="•"/>
            </a:pPr>
            <a:r>
              <a:rPr lang="en-US"/>
              <a:t>Inventory is a quantity of goods or materials that is on hand and </a:t>
            </a:r>
            <a:r>
              <a:rPr i="1" lang="en-US"/>
              <a:t>held</a:t>
            </a:r>
            <a:r>
              <a:rPr lang="en-US"/>
              <a:t> for sale.</a:t>
            </a:r>
            <a:endParaRPr/>
          </a:p>
          <a:p>
            <a:pPr indent="-285750" lvl="1" marL="742950" marR="0" rtl="0" algn="l">
              <a:lnSpc>
                <a:spcPct val="80000"/>
              </a:lnSpc>
              <a:spcBef>
                <a:spcPts val="800"/>
              </a:spcBef>
              <a:spcAft>
                <a:spcPts val="0"/>
              </a:spcAft>
              <a:buSzPts val="3600"/>
              <a:buChar char="•"/>
            </a:pPr>
            <a:r>
              <a:rPr lang="en-US"/>
              <a:t>For example, if a taxpayer takes specific orders from customers, buys the product and then sells it to that customer; that's not an inventory. However, if the taxpayer buys in bulk and then sells some items and holds others until next year, that probably is inventory and, therefore, out of scope.</a:t>
            </a:r>
            <a:endParaRPr/>
          </a:p>
          <a:p>
            <a:pPr indent="0" lvl="0" marL="0" marR="0" rtl="0" algn="l">
              <a:lnSpc>
                <a:spcPct val="80000"/>
              </a:lnSpc>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xEl>
                                              <p:pRg end="0" st="0"/>
                                            </p:txEl>
                                          </p:spTgt>
                                        </p:tgtEl>
                                        <p:attrNameLst>
                                          <p:attrName>style.visibility</p:attrName>
                                        </p:attrNameLst>
                                      </p:cBhvr>
                                      <p:to>
                                        <p:strVal val="visible"/>
                                      </p:to>
                                    </p:set>
                                    <p:animEffect filter="fade" transition="in">
                                      <p:cBhvr>
                                        <p:cTn dur="500"/>
                                        <p:tgtEl>
                                          <p:spTgt spid="4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xEl>
                                              <p:pRg end="1" st="1"/>
                                            </p:txEl>
                                          </p:spTgt>
                                        </p:tgtEl>
                                        <p:attrNameLst>
                                          <p:attrName>style.visibility</p:attrName>
                                        </p:attrNameLst>
                                      </p:cBhvr>
                                      <p:to>
                                        <p:strVal val="visible"/>
                                      </p:to>
                                    </p:set>
                                    <p:animEffect filter="fade" transition="in">
                                      <p:cBhvr>
                                        <p:cTn dur="500"/>
                                        <p:tgtEl>
                                          <p:spTgt spid="4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xEl>
                                              <p:pRg end="2" st="2"/>
                                            </p:txEl>
                                          </p:spTgt>
                                        </p:tgtEl>
                                        <p:attrNameLst>
                                          <p:attrName>style.visibility</p:attrName>
                                        </p:attrNameLst>
                                      </p:cBhvr>
                                      <p:to>
                                        <p:strVal val="visible"/>
                                      </p:to>
                                    </p:set>
                                    <p:animEffect filter="fade" transition="in">
                                      <p:cBhvr>
                                        <p:cTn dur="500"/>
                                        <p:tgtEl>
                                          <p:spTgt spid="4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xEl>
                                              <p:pRg end="3" st="3"/>
                                            </p:txEl>
                                          </p:spTgt>
                                        </p:tgtEl>
                                        <p:attrNameLst>
                                          <p:attrName>style.visibility</p:attrName>
                                        </p:attrNameLst>
                                      </p:cBhvr>
                                      <p:to>
                                        <p:strVal val="visible"/>
                                      </p:to>
                                    </p:set>
                                    <p:animEffect filter="fade" transition="in">
                                      <p:cBhvr>
                                        <p:cTn dur="500"/>
                                        <p:tgtEl>
                                          <p:spTgt spid="4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54"/>
          <p:cNvSpPr txBox="1"/>
          <p:nvPr>
            <p:ph type="title"/>
          </p:nvPr>
        </p:nvSpPr>
        <p:spPr>
          <a:xfrm>
            <a:off x="247050" y="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a:t>
            </a:r>
            <a:r>
              <a:rPr b="1" i="0" lang="en-US" sz="4800" u="none" cap="none" strike="noStrike">
                <a:solidFill>
                  <a:schemeClr val="dk2"/>
                </a:solidFill>
                <a:latin typeface="Questrial"/>
                <a:ea typeface="Questrial"/>
                <a:cs typeface="Questrial"/>
                <a:sym typeface="Questrial"/>
              </a:rPr>
              <a:t> Conditions Continued</a:t>
            </a:r>
            <a:endParaRPr/>
          </a:p>
        </p:txBody>
      </p:sp>
      <p:sp>
        <p:nvSpPr>
          <p:cNvPr id="476" name="Google Shape;476;p54"/>
          <p:cNvSpPr txBox="1"/>
          <p:nvPr>
            <p:ph idx="1" type="body"/>
          </p:nvPr>
        </p:nvSpPr>
        <p:spPr>
          <a:xfrm>
            <a:off x="247050" y="969075"/>
            <a:ext cx="11697900" cy="4526100"/>
          </a:xfrm>
          <a:prstGeom prst="rect">
            <a:avLst/>
          </a:prstGeom>
          <a:noFill/>
          <a:ln>
            <a:noFill/>
          </a:ln>
        </p:spPr>
        <p:txBody>
          <a:bodyPr anchorCtr="0" anchor="t" bIns="45700" lIns="91425" spcFirstLastPara="1" rIns="91425" wrap="square" tIns="45700">
            <a:noAutofit/>
          </a:bodyPr>
          <a:lstStyle/>
          <a:p>
            <a:pPr indent="-354012" lvl="0" marL="354012" rtl="0" algn="l">
              <a:lnSpc>
                <a:spcPct val="80000"/>
              </a:lnSpc>
              <a:spcBef>
                <a:spcPts val="800"/>
              </a:spcBef>
              <a:spcAft>
                <a:spcPts val="0"/>
              </a:spcAft>
              <a:buClr>
                <a:schemeClr val="dk1"/>
              </a:buClr>
              <a:buSzPts val="4000"/>
              <a:buFont typeface="Noto Sans Symbols"/>
              <a:buChar char="➢"/>
            </a:pPr>
            <a:r>
              <a:rPr lang="en-US"/>
              <a:t>What is considered business use of home?</a:t>
            </a:r>
            <a:endParaRPr/>
          </a:p>
          <a:p>
            <a:pPr indent="-285750" lvl="1" marL="742950" rtl="0" algn="l">
              <a:lnSpc>
                <a:spcPct val="80000"/>
              </a:lnSpc>
              <a:spcBef>
                <a:spcPts val="800"/>
              </a:spcBef>
              <a:spcAft>
                <a:spcPts val="0"/>
              </a:spcAft>
              <a:buSzPts val="3600"/>
              <a:buChar char="•"/>
            </a:pPr>
            <a:r>
              <a:rPr lang="en-US"/>
              <a:t>Most taxpayers who think they can deduct business use of home actually can’t (very strict rules)</a:t>
            </a:r>
            <a:endParaRPr/>
          </a:p>
          <a:p>
            <a:pPr indent="-285750" lvl="1" marL="742950" rtl="0" algn="l">
              <a:lnSpc>
                <a:spcPct val="80000"/>
              </a:lnSpc>
              <a:spcBef>
                <a:spcPts val="800"/>
              </a:spcBef>
              <a:spcAft>
                <a:spcPts val="0"/>
              </a:spcAft>
              <a:buSzPts val="3600"/>
              <a:buChar char="•"/>
            </a:pPr>
            <a:r>
              <a:rPr lang="en-US"/>
              <a:t>Must be a room/space completely devoted to business. If you have a desk in your living room, NOT business use of home.</a:t>
            </a:r>
            <a:endParaRPr/>
          </a:p>
          <a:p>
            <a:pPr indent="-285750" lvl="1" marL="742950" rtl="0" algn="l">
              <a:lnSpc>
                <a:spcPct val="80000"/>
              </a:lnSpc>
              <a:spcBef>
                <a:spcPts val="800"/>
              </a:spcBef>
              <a:spcAft>
                <a:spcPts val="0"/>
              </a:spcAft>
              <a:buSzPts val="3600"/>
              <a:buChar char="•"/>
            </a:pPr>
            <a:r>
              <a:rPr lang="en-US"/>
              <a:t>If you have a garage apartment that you use 100% of the time for your self-employment, then that is qualified business use of home.</a:t>
            </a:r>
            <a:endParaRPr/>
          </a:p>
          <a:p>
            <a:pPr indent="0" lvl="0" marL="0" marR="0" rtl="0" algn="l">
              <a:lnSpc>
                <a:spcPct val="80000"/>
              </a:lnSpc>
              <a:spcBef>
                <a:spcPts val="800"/>
              </a:spcBef>
              <a:spcAft>
                <a:spcPts val="0"/>
              </a:spcAft>
              <a:buNone/>
            </a:pPr>
            <a:r>
              <a:t/>
            </a:r>
            <a:endParaRPr/>
          </a:p>
          <a:p>
            <a:pPr indent="0" lvl="0" marL="0" marR="0" rtl="0" algn="l">
              <a:lnSpc>
                <a:spcPct val="80000"/>
              </a:lnSpc>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0" st="0"/>
                                            </p:txEl>
                                          </p:spTgt>
                                        </p:tgtEl>
                                        <p:attrNameLst>
                                          <p:attrName>style.visibility</p:attrName>
                                        </p:attrNameLst>
                                      </p:cBhvr>
                                      <p:to>
                                        <p:strVal val="visible"/>
                                      </p:to>
                                    </p:set>
                                    <p:animEffect filter="fade" transition="in">
                                      <p:cBhvr>
                                        <p:cTn dur="500"/>
                                        <p:tgtEl>
                                          <p:spTgt spid="4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1" st="1"/>
                                            </p:txEl>
                                          </p:spTgt>
                                        </p:tgtEl>
                                        <p:attrNameLst>
                                          <p:attrName>style.visibility</p:attrName>
                                        </p:attrNameLst>
                                      </p:cBhvr>
                                      <p:to>
                                        <p:strVal val="visible"/>
                                      </p:to>
                                    </p:set>
                                    <p:animEffect filter="fade" transition="in">
                                      <p:cBhvr>
                                        <p:cTn dur="500"/>
                                        <p:tgtEl>
                                          <p:spTgt spid="4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2" st="2"/>
                                            </p:txEl>
                                          </p:spTgt>
                                        </p:tgtEl>
                                        <p:attrNameLst>
                                          <p:attrName>style.visibility</p:attrName>
                                        </p:attrNameLst>
                                      </p:cBhvr>
                                      <p:to>
                                        <p:strVal val="visible"/>
                                      </p:to>
                                    </p:set>
                                    <p:animEffect filter="fade" transition="in">
                                      <p:cBhvr>
                                        <p:cTn dur="500"/>
                                        <p:tgtEl>
                                          <p:spTgt spid="4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3" st="3"/>
                                            </p:txEl>
                                          </p:spTgt>
                                        </p:tgtEl>
                                        <p:attrNameLst>
                                          <p:attrName>style.visibility</p:attrName>
                                        </p:attrNameLst>
                                      </p:cBhvr>
                                      <p:to>
                                        <p:strVal val="visible"/>
                                      </p:to>
                                    </p:set>
                                    <p:animEffect filter="fade" transition="in">
                                      <p:cBhvr>
                                        <p:cTn dur="500"/>
                                        <p:tgtEl>
                                          <p:spTgt spid="4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4" st="4"/>
                                            </p:txEl>
                                          </p:spTgt>
                                        </p:tgtEl>
                                        <p:attrNameLst>
                                          <p:attrName>style.visibility</p:attrName>
                                        </p:attrNameLst>
                                      </p:cBhvr>
                                      <p:to>
                                        <p:strVal val="visible"/>
                                      </p:to>
                                    </p:set>
                                    <p:animEffect filter="fade" transition="in">
                                      <p:cBhvr>
                                        <p:cTn dur="500"/>
                                        <p:tgtEl>
                                          <p:spTgt spid="4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xEl>
                                              <p:pRg end="5" st="5"/>
                                            </p:txEl>
                                          </p:spTgt>
                                        </p:tgtEl>
                                        <p:attrNameLst>
                                          <p:attrName>style.visibility</p:attrName>
                                        </p:attrNameLst>
                                      </p:cBhvr>
                                      <p:to>
                                        <p:strVal val="visible"/>
                                      </p:to>
                                    </p:set>
                                    <p:animEffect filter="fade" transition="in">
                                      <p:cBhvr>
                                        <p:cTn dur="500"/>
                                        <p:tgtEl>
                                          <p:spTgt spid="47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55"/>
          <p:cNvSpPr txBox="1"/>
          <p:nvPr>
            <p:ph type="title"/>
          </p:nvPr>
        </p:nvSpPr>
        <p:spPr>
          <a:xfrm>
            <a:off x="436050" y="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a:t>
            </a:r>
            <a:r>
              <a:rPr b="1" i="0" lang="en-US" sz="4800" u="none" cap="none" strike="noStrike">
                <a:solidFill>
                  <a:schemeClr val="dk2"/>
                </a:solidFill>
                <a:latin typeface="Questrial"/>
                <a:ea typeface="Questrial"/>
                <a:cs typeface="Questrial"/>
                <a:sym typeface="Questrial"/>
              </a:rPr>
              <a:t> Conditions Continued</a:t>
            </a:r>
            <a:endParaRPr/>
          </a:p>
        </p:txBody>
      </p:sp>
      <p:sp>
        <p:nvSpPr>
          <p:cNvPr id="483" name="Google Shape;483;p55"/>
          <p:cNvSpPr txBox="1"/>
          <p:nvPr>
            <p:ph idx="1" type="body"/>
          </p:nvPr>
        </p:nvSpPr>
        <p:spPr>
          <a:xfrm>
            <a:off x="394200" y="1054225"/>
            <a:ext cx="11945100" cy="4526100"/>
          </a:xfrm>
          <a:prstGeom prst="rect">
            <a:avLst/>
          </a:prstGeom>
          <a:noFill/>
          <a:ln>
            <a:noFill/>
          </a:ln>
        </p:spPr>
        <p:txBody>
          <a:bodyPr anchorCtr="0" anchor="t" bIns="45700" lIns="91425" spcFirstLastPara="1" rIns="91425" wrap="square" tIns="45700">
            <a:noAutofit/>
          </a:bodyPr>
          <a:lstStyle/>
          <a:p>
            <a:pPr indent="-354012" lvl="0" marL="354012" marR="0" rtl="0" algn="l">
              <a:lnSpc>
                <a:spcPct val="80000"/>
              </a:lnSpc>
              <a:spcBef>
                <a:spcPts val="800"/>
              </a:spcBef>
              <a:spcAft>
                <a:spcPts val="0"/>
              </a:spcAft>
              <a:buClr>
                <a:schemeClr val="dk1"/>
              </a:buClr>
              <a:buSzPts val="4000"/>
              <a:buFont typeface="Noto Sans Symbols"/>
              <a:buChar char="➢"/>
            </a:pPr>
            <a:r>
              <a:rPr lang="en-US"/>
              <a:t>If a taxpayer has a part of their home dedicated 100% to their self-employment, the return is out of scope, because that is qualified business use of home, and you are required to report all qualified expenses. </a:t>
            </a:r>
            <a:endParaRPr/>
          </a:p>
          <a:p>
            <a:pPr indent="0" lvl="0" marL="0" marR="0" rtl="0" algn="l">
              <a:lnSpc>
                <a:spcPct val="80000"/>
              </a:lnSpc>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xEl>
                                              <p:pRg end="0" st="0"/>
                                            </p:txEl>
                                          </p:spTgt>
                                        </p:tgtEl>
                                        <p:attrNameLst>
                                          <p:attrName>style.visibility</p:attrName>
                                        </p:attrNameLst>
                                      </p:cBhvr>
                                      <p:to>
                                        <p:strVal val="visible"/>
                                      </p:to>
                                    </p:set>
                                    <p:animEffect filter="fade" transition="in">
                                      <p:cBhvr>
                                        <p:cTn dur="500"/>
                                        <p:tgtEl>
                                          <p:spTgt spid="4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xEl>
                                              <p:pRg end="1" st="1"/>
                                            </p:txEl>
                                          </p:spTgt>
                                        </p:tgtEl>
                                        <p:attrNameLst>
                                          <p:attrName>style.visibility</p:attrName>
                                        </p:attrNameLst>
                                      </p:cBhvr>
                                      <p:to>
                                        <p:strVal val="visible"/>
                                      </p:to>
                                    </p:set>
                                    <p:animEffect filter="fade" transition="in">
                                      <p:cBhvr>
                                        <p:cTn dur="500"/>
                                        <p:tgtEl>
                                          <p:spTgt spid="4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56"/>
          <p:cNvSpPr txBox="1"/>
          <p:nvPr>
            <p:ph type="title"/>
          </p:nvPr>
        </p:nvSpPr>
        <p:spPr>
          <a:xfrm>
            <a:off x="497225" y="11725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a:t>
            </a:r>
            <a:r>
              <a:rPr b="1" i="0" lang="en-US" sz="4800" u="none" cap="none" strike="noStrike">
                <a:solidFill>
                  <a:schemeClr val="dk2"/>
                </a:solidFill>
                <a:latin typeface="Questrial"/>
                <a:ea typeface="Questrial"/>
                <a:cs typeface="Questrial"/>
                <a:sym typeface="Questrial"/>
              </a:rPr>
              <a:t> Conditions Continued</a:t>
            </a:r>
            <a:endParaRPr/>
          </a:p>
        </p:txBody>
      </p:sp>
      <p:sp>
        <p:nvSpPr>
          <p:cNvPr id="490" name="Google Shape;490;p56"/>
          <p:cNvSpPr txBox="1"/>
          <p:nvPr>
            <p:ph idx="1" type="body"/>
          </p:nvPr>
        </p:nvSpPr>
        <p:spPr>
          <a:xfrm>
            <a:off x="247050" y="1354600"/>
            <a:ext cx="11945100" cy="4526100"/>
          </a:xfrm>
          <a:prstGeom prst="rect">
            <a:avLst/>
          </a:prstGeom>
          <a:noFill/>
          <a:ln>
            <a:noFill/>
          </a:ln>
        </p:spPr>
        <p:txBody>
          <a:bodyPr anchorCtr="0" anchor="t" bIns="45700" lIns="91425" spcFirstLastPara="1" rIns="91425" wrap="square" tIns="45700">
            <a:noAutofit/>
          </a:bodyPr>
          <a:lstStyle/>
          <a:p>
            <a:pPr indent="-354012" lvl="0" marL="354012" marR="0" rtl="0" algn="l">
              <a:lnSpc>
                <a:spcPct val="80000"/>
              </a:lnSpc>
              <a:spcBef>
                <a:spcPts val="800"/>
              </a:spcBef>
              <a:spcAft>
                <a:spcPts val="0"/>
              </a:spcAft>
              <a:buClr>
                <a:schemeClr val="dk1"/>
              </a:buClr>
              <a:buSzPts val="4000"/>
              <a:buFont typeface="Noto Sans Symbols"/>
              <a:buChar char="➢"/>
            </a:pPr>
            <a:r>
              <a:rPr lang="en-US"/>
              <a:t>Individuals that operate daycare in their homes have a different, less strict, definition of business use of home. They don’t need a part of their home dedicated 100% to their self-employment. They are the exception to this rule. They typically all qualify to claim household expenses as business use of home on Sch C, so they are out of scope.</a:t>
            </a:r>
            <a:endParaRPr/>
          </a:p>
          <a:p>
            <a:pPr indent="0" lvl="0" marL="0" marR="0" rtl="0" algn="l">
              <a:lnSpc>
                <a:spcPct val="80000"/>
              </a:lnSpc>
              <a:spcBef>
                <a:spcPts val="800"/>
              </a:spcBef>
              <a:spcAft>
                <a:spcPts val="0"/>
              </a:spcAft>
              <a:buNone/>
            </a:pPr>
            <a:r>
              <a:t/>
            </a:r>
            <a:endParaRPr/>
          </a:p>
          <a:p>
            <a:pPr indent="0" lvl="0" marL="0" marR="0" rtl="0" algn="l">
              <a:lnSpc>
                <a:spcPct val="80000"/>
              </a:lnSpc>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animEffect filter="fade" transition="in">
                                      <p:cBhvr>
                                        <p:cTn dur="500"/>
                                        <p:tgtEl>
                                          <p:spTgt spid="4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1" st="1"/>
                                            </p:txEl>
                                          </p:spTgt>
                                        </p:tgtEl>
                                        <p:attrNameLst>
                                          <p:attrName>style.visibility</p:attrName>
                                        </p:attrNameLst>
                                      </p:cBhvr>
                                      <p:to>
                                        <p:strVal val="visible"/>
                                      </p:to>
                                    </p:set>
                                    <p:animEffect filter="fade" transition="in">
                                      <p:cBhvr>
                                        <p:cTn dur="500"/>
                                        <p:tgtEl>
                                          <p:spTgt spid="4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2" st="2"/>
                                            </p:txEl>
                                          </p:spTgt>
                                        </p:tgtEl>
                                        <p:attrNameLst>
                                          <p:attrName>style.visibility</p:attrName>
                                        </p:attrNameLst>
                                      </p:cBhvr>
                                      <p:to>
                                        <p:strVal val="visible"/>
                                      </p:to>
                                    </p:set>
                                    <p:animEffect filter="fade" transition="in">
                                      <p:cBhvr>
                                        <p:cTn dur="500"/>
                                        <p:tgtEl>
                                          <p:spTgt spid="49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57"/>
          <p:cNvSpPr txBox="1"/>
          <p:nvPr>
            <p:ph type="title"/>
          </p:nvPr>
        </p:nvSpPr>
        <p:spPr>
          <a:xfrm>
            <a:off x="609600" y="457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endParaRPr/>
          </a:p>
        </p:txBody>
      </p:sp>
      <p:sp>
        <p:nvSpPr>
          <p:cNvPr id="497" name="Google Shape;497;p57"/>
          <p:cNvSpPr txBox="1"/>
          <p:nvPr>
            <p:ph idx="1" type="body"/>
          </p:nvPr>
        </p:nvSpPr>
        <p:spPr>
          <a:xfrm>
            <a:off x="609600" y="14941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lang="en-US" sz="3700"/>
              <a:t>Anytime a taxpayer has a 1099-MISC Box 7 or any other self-employment income, you are </a:t>
            </a:r>
            <a:r>
              <a:rPr i="1" lang="en-US" sz="3700"/>
              <a:t>REQUIRED</a:t>
            </a:r>
            <a:r>
              <a:rPr lang="en-US" sz="3700"/>
              <a:t> to ask if they have any expenses related to their business. </a:t>
            </a:r>
            <a:endParaRPr sz="3700"/>
          </a:p>
          <a:p>
            <a:pPr indent="-342900" lvl="0" marL="342900" marR="0" rtl="0" algn="l">
              <a:lnSpc>
                <a:spcPct val="90000"/>
              </a:lnSpc>
              <a:spcBef>
                <a:spcPts val="0"/>
              </a:spcBef>
              <a:spcAft>
                <a:spcPts val="0"/>
              </a:spcAft>
              <a:buClr>
                <a:schemeClr val="dk1"/>
              </a:buClr>
              <a:buSzPts val="3700"/>
              <a:buFont typeface="Noto Sans Symbols"/>
              <a:buChar char="➢"/>
            </a:pPr>
            <a:r>
              <a:rPr lang="en-US" sz="3700"/>
              <a:t>Taxpayers are required to report all allowable expenses, they can not simply choose to not report them.</a:t>
            </a:r>
            <a:endParaRPr sz="3700"/>
          </a:p>
        </p:txBody>
      </p:sp>
      <p:sp>
        <p:nvSpPr>
          <p:cNvPr id="498" name="Google Shape;498;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animEffect filter="fade" transition="in">
                                      <p:cBhvr>
                                        <p:cTn dur="500"/>
                                        <p:tgtEl>
                                          <p:spTgt spid="4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1" st="1"/>
                                            </p:txEl>
                                          </p:spTgt>
                                        </p:tgtEl>
                                        <p:attrNameLst>
                                          <p:attrName>style.visibility</p:attrName>
                                        </p:attrNameLst>
                                      </p:cBhvr>
                                      <p:to>
                                        <p:strVal val="visible"/>
                                      </p:to>
                                    </p:set>
                                    <p:animEffect filter="fade" transition="in">
                                      <p:cBhvr>
                                        <p:cTn dur="500"/>
                                        <p:tgtEl>
                                          <p:spTgt spid="49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Basic Training Refresher</a:t>
            </a:r>
            <a:endParaRPr/>
          </a:p>
        </p:txBody>
      </p:sp>
      <p:sp>
        <p:nvSpPr>
          <p:cNvPr id="90" name="Google Shape;90;p13"/>
          <p:cNvSpPr txBox="1"/>
          <p:nvPr>
            <p:ph idx="1" type="body"/>
          </p:nvPr>
        </p:nvSpPr>
        <p:spPr>
          <a:xfrm>
            <a:off x="609600" y="1600200"/>
            <a:ext cx="5143200" cy="4526100"/>
          </a:xfrm>
          <a:prstGeom prst="rect">
            <a:avLst/>
          </a:prstGeom>
          <a:noFill/>
          <a:ln>
            <a:noFill/>
          </a:ln>
        </p:spPr>
        <p:txBody>
          <a:bodyPr anchorCtr="0" anchor="t" bIns="45700" lIns="91425" spcFirstLastPara="1" rIns="91425" wrap="square" tIns="45700">
            <a:noAutofit/>
          </a:bodyPr>
          <a:lstStyle/>
          <a:p>
            <a:pPr indent="-374650" lvl="0" marL="342900" marR="0" rtl="0" algn="l">
              <a:lnSpc>
                <a:spcPct val="8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Questrial"/>
                <a:ea typeface="Questrial"/>
                <a:cs typeface="Questrial"/>
                <a:sym typeface="Questrial"/>
              </a:rPr>
              <a:t>K</a:t>
            </a:r>
            <a:r>
              <a:rPr lang="en-US" sz="2400"/>
              <a:t>yle</a:t>
            </a:r>
            <a:r>
              <a:rPr b="0" i="0" lang="en-US" sz="2400" u="none" cap="none" strike="noStrike">
                <a:solidFill>
                  <a:schemeClr val="dk1"/>
                </a:solidFill>
                <a:latin typeface="Questrial"/>
                <a:ea typeface="Questrial"/>
                <a:cs typeface="Questrial"/>
                <a:sym typeface="Questrial"/>
              </a:rPr>
              <a:t> Kent Exercise</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Wages</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Interest</a:t>
            </a:r>
            <a:endParaRPr b="0" i="0" sz="2400" u="none" cap="none" strike="noStrike">
              <a:solidFill>
                <a:schemeClr val="dk1"/>
              </a:solidFill>
              <a:latin typeface="Questrial"/>
              <a:ea typeface="Questrial"/>
              <a:cs typeface="Questrial"/>
              <a:sym typeface="Questrial"/>
            </a:endParaRPr>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Unemployment</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Social Security</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Other income </a:t>
            </a:r>
            <a:endParaRPr sz="2400"/>
          </a:p>
          <a:p>
            <a:pPr indent="-284480" lvl="2" marL="1143000" marR="0" rtl="0" algn="l">
              <a:lnSpc>
                <a:spcPct val="80000"/>
              </a:lnSpc>
              <a:spcBef>
                <a:spcPts val="304"/>
              </a:spcBef>
              <a:spcAft>
                <a:spcPts val="0"/>
              </a:spcAft>
              <a:buClr>
                <a:schemeClr val="dk1"/>
              </a:buClr>
              <a:buSzPts val="2400"/>
              <a:buFont typeface="Noto Sans Symbols"/>
              <a:buChar char="▪"/>
            </a:pPr>
            <a:r>
              <a:rPr b="0" i="0" lang="en-US" sz="2400" u="none" cap="none" strike="noStrike">
                <a:solidFill>
                  <a:schemeClr val="dk1"/>
                </a:solidFill>
                <a:latin typeface="Questrial"/>
                <a:ea typeface="Questrial"/>
                <a:cs typeface="Questrial"/>
                <a:sym typeface="Questrial"/>
              </a:rPr>
              <a:t>1099-MISC with Box 3</a:t>
            </a:r>
            <a:endParaRPr sz="2400"/>
          </a:p>
          <a:p>
            <a:pPr indent="-284480" lvl="2" marL="1143000" marR="0" rtl="0" algn="l">
              <a:lnSpc>
                <a:spcPct val="80000"/>
              </a:lnSpc>
              <a:spcBef>
                <a:spcPts val="304"/>
              </a:spcBef>
              <a:spcAft>
                <a:spcPts val="0"/>
              </a:spcAft>
              <a:buClr>
                <a:schemeClr val="dk1"/>
              </a:buClr>
              <a:buSzPts val="2400"/>
              <a:buFont typeface="Noto Sans Symbols"/>
              <a:buChar char="▪"/>
            </a:pPr>
            <a:r>
              <a:rPr b="0" i="0" lang="en-US" sz="2400" u="none" cap="none" strike="noStrike">
                <a:solidFill>
                  <a:schemeClr val="dk1"/>
                </a:solidFill>
                <a:latin typeface="Questrial"/>
                <a:ea typeface="Questrial"/>
                <a:cs typeface="Questrial"/>
                <a:sym typeface="Questrial"/>
              </a:rPr>
              <a:t>Lottery winnings</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Child &amp; Dependent Care Credit</a:t>
            </a:r>
            <a:endParaRPr sz="2400"/>
          </a:p>
          <a:p>
            <a:pPr indent="-329565" lvl="1" marL="742950" marR="0" rtl="0" algn="l">
              <a:lnSpc>
                <a:spcPct val="80000"/>
              </a:lnSpc>
              <a:spcBef>
                <a:spcPts val="342"/>
              </a:spcBef>
              <a:spcAft>
                <a:spcPts val="0"/>
              </a:spcAft>
              <a:buClr>
                <a:schemeClr val="dk1"/>
              </a:buClr>
              <a:buSzPts val="2400"/>
              <a:buFont typeface="Arial"/>
              <a:buChar char="•"/>
            </a:pPr>
            <a:r>
              <a:rPr b="0" i="0" lang="en-US" sz="2400" u="none" cap="none" strike="noStrike">
                <a:solidFill>
                  <a:schemeClr val="dk1"/>
                </a:solidFill>
                <a:latin typeface="Questrial"/>
                <a:ea typeface="Questrial"/>
                <a:cs typeface="Questrial"/>
                <a:sym typeface="Questrial"/>
              </a:rPr>
              <a:t>Earned Income Credit</a:t>
            </a:r>
            <a:endParaRPr sz="2400"/>
          </a:p>
          <a:p>
            <a:pPr indent="-285750" lvl="1" marL="742950" marR="0" rtl="0" algn="l">
              <a:lnSpc>
                <a:spcPct val="80000"/>
              </a:lnSpc>
              <a:spcBef>
                <a:spcPts val="342"/>
              </a:spcBef>
              <a:spcAft>
                <a:spcPts val="0"/>
              </a:spcAft>
              <a:buClr>
                <a:schemeClr val="dk1"/>
              </a:buClr>
              <a:buSzPts val="1710"/>
              <a:buFont typeface="Arial"/>
              <a:buChar char="•"/>
            </a:pPr>
            <a:r>
              <a:rPr lang="en-US" sz="2400"/>
              <a:t>State</a:t>
            </a:r>
            <a:r>
              <a:rPr b="0" i="0" lang="en-US" sz="2400" u="none" cap="none" strike="noStrike">
                <a:solidFill>
                  <a:schemeClr val="dk1"/>
                </a:solidFill>
                <a:latin typeface="Questrial"/>
                <a:ea typeface="Questrial"/>
                <a:cs typeface="Questrial"/>
                <a:sym typeface="Questrial"/>
              </a:rPr>
              <a:t> Return (if applicabl</a:t>
            </a:r>
            <a:r>
              <a:rPr lang="en-US" sz="2400"/>
              <a:t>e)</a:t>
            </a:r>
            <a:endParaRPr/>
          </a:p>
          <a:p>
            <a:pPr indent="0" lvl="0" marL="0" marR="0" rtl="0" algn="l">
              <a:lnSpc>
                <a:spcPct val="80000"/>
              </a:lnSpc>
              <a:spcBef>
                <a:spcPts val="380"/>
              </a:spcBef>
              <a:spcAft>
                <a:spcPts val="0"/>
              </a:spcAft>
              <a:buNone/>
            </a:pPr>
            <a:r>
              <a:t/>
            </a:r>
            <a:endParaRPr/>
          </a:p>
        </p:txBody>
      </p:sp>
      <p:sp>
        <p:nvSpPr>
          <p:cNvPr id="91" name="Google Shape;91;p13"/>
          <p:cNvSpPr txBox="1"/>
          <p:nvPr/>
        </p:nvSpPr>
        <p:spPr>
          <a:xfrm>
            <a:off x="5752800" y="1495100"/>
            <a:ext cx="6126600" cy="3624000"/>
          </a:xfrm>
          <a:prstGeom prst="rect">
            <a:avLst/>
          </a:prstGeom>
          <a:noFill/>
          <a:ln>
            <a:noFill/>
          </a:ln>
        </p:spPr>
        <p:txBody>
          <a:bodyPr anchorCtr="0" anchor="t" bIns="91425" lIns="91425" spcFirstLastPara="1" rIns="91425" wrap="square" tIns="91425">
            <a:noAutofit/>
          </a:bodyPr>
          <a:lstStyle/>
          <a:p>
            <a:pPr indent="-374650" lvl="0" marL="342900" rtl="0" algn="l">
              <a:lnSpc>
                <a:spcPct val="80000"/>
              </a:lnSpc>
              <a:spcBef>
                <a:spcPts val="380"/>
              </a:spcBef>
              <a:spcAft>
                <a:spcPts val="0"/>
              </a:spcAft>
              <a:buClr>
                <a:schemeClr val="dk1"/>
              </a:buClr>
              <a:buSzPts val="2400"/>
              <a:buFont typeface="Noto Sans Symbols"/>
              <a:buChar char="➢"/>
            </a:pPr>
            <a:r>
              <a:rPr lang="en-US" sz="2400">
                <a:solidFill>
                  <a:schemeClr val="dk1"/>
                </a:solidFill>
                <a:latin typeface="Questrial"/>
                <a:ea typeface="Questrial"/>
                <a:cs typeface="Questrial"/>
                <a:sym typeface="Questrial"/>
              </a:rPr>
              <a:t>Login to TaxSlayer</a:t>
            </a:r>
            <a:endParaRPr sz="2400">
              <a:solidFill>
                <a:schemeClr val="dk1"/>
              </a:solidFill>
              <a:latin typeface="Questrial"/>
              <a:ea typeface="Questrial"/>
              <a:cs typeface="Questrial"/>
              <a:sym typeface="Questrial"/>
            </a:endParaRPr>
          </a:p>
          <a:p>
            <a:pPr indent="-329565" lvl="1" marL="742950" rtl="0" algn="l">
              <a:lnSpc>
                <a:spcPct val="80000"/>
              </a:lnSpc>
              <a:spcBef>
                <a:spcPts val="342"/>
              </a:spcBef>
              <a:spcAft>
                <a:spcPts val="0"/>
              </a:spcAft>
              <a:buClr>
                <a:schemeClr val="dk1"/>
              </a:buClr>
              <a:buSzPts val="2400"/>
              <a:buChar char="•"/>
            </a:pPr>
            <a:r>
              <a:rPr lang="en-US" sz="2400">
                <a:solidFill>
                  <a:schemeClr val="dk1"/>
                </a:solidFill>
                <a:latin typeface="Questrial"/>
                <a:ea typeface="Questrial"/>
                <a:cs typeface="Questrial"/>
                <a:sym typeface="Questrial"/>
              </a:rPr>
              <a:t>Vita.taxslayerpro.com/IRSTRAINING </a:t>
            </a:r>
            <a:endParaRPr sz="2400">
              <a:solidFill>
                <a:schemeClr val="dk1"/>
              </a:solidFill>
              <a:latin typeface="Questrial"/>
              <a:ea typeface="Questrial"/>
              <a:cs typeface="Questrial"/>
              <a:sym typeface="Questrial"/>
            </a:endParaRPr>
          </a:p>
          <a:p>
            <a:pPr indent="-329565" lvl="1" marL="742950" rtl="0" algn="l">
              <a:lnSpc>
                <a:spcPct val="80000"/>
              </a:lnSpc>
              <a:spcBef>
                <a:spcPts val="342"/>
              </a:spcBef>
              <a:spcAft>
                <a:spcPts val="0"/>
              </a:spcAft>
              <a:buClr>
                <a:schemeClr val="dk1"/>
              </a:buClr>
              <a:buSzPts val="2400"/>
              <a:buChar char="•"/>
            </a:pPr>
            <a:r>
              <a:rPr lang="en-US" sz="2400">
                <a:solidFill>
                  <a:schemeClr val="dk1"/>
                </a:solidFill>
                <a:latin typeface="Questrial"/>
                <a:ea typeface="Questrial"/>
                <a:cs typeface="Questrial"/>
                <a:sym typeface="Questrial"/>
              </a:rPr>
              <a:t>Password:TRAINPROWEB</a:t>
            </a:r>
            <a:endParaRPr sz="2400">
              <a:solidFill>
                <a:schemeClr val="dk1"/>
              </a:solidFill>
              <a:latin typeface="Questrial"/>
              <a:ea typeface="Questrial"/>
              <a:cs typeface="Questrial"/>
              <a:sym typeface="Questrial"/>
            </a:endParaRPr>
          </a:p>
          <a:p>
            <a:pPr indent="-284480" lvl="2" marL="1143000" rtl="0" algn="l">
              <a:lnSpc>
                <a:spcPct val="80000"/>
              </a:lnSpc>
              <a:spcBef>
                <a:spcPts val="304"/>
              </a:spcBef>
              <a:spcAft>
                <a:spcPts val="0"/>
              </a:spcAft>
              <a:buClr>
                <a:schemeClr val="dk1"/>
              </a:buClr>
              <a:buSzPts val="2400"/>
              <a:buFont typeface="Noto Sans Symbols"/>
              <a:buChar char="▪"/>
            </a:pPr>
            <a:r>
              <a:rPr lang="en-US" sz="2400">
                <a:solidFill>
                  <a:schemeClr val="dk1"/>
                </a:solidFill>
                <a:latin typeface="Questrial"/>
                <a:ea typeface="Questrial"/>
                <a:cs typeface="Questrial"/>
                <a:sym typeface="Questrial"/>
              </a:rPr>
              <a:t>Username: Last Name, First initial, “TRAIN” (e.g., </a:t>
            </a:r>
            <a:r>
              <a:rPr b="1" lang="en-US" sz="2400">
                <a:solidFill>
                  <a:schemeClr val="dk1"/>
                </a:solidFill>
                <a:latin typeface="Questrial"/>
                <a:ea typeface="Questrial"/>
                <a:cs typeface="Questrial"/>
                <a:sym typeface="Questrial"/>
              </a:rPr>
              <a:t>DOEJTRAIN</a:t>
            </a:r>
            <a:r>
              <a:rPr lang="en-US" sz="2400">
                <a:solidFill>
                  <a:schemeClr val="dk1"/>
                </a:solidFill>
                <a:latin typeface="Questrial"/>
                <a:ea typeface="Questrial"/>
                <a:cs typeface="Questrial"/>
                <a:sym typeface="Questrial"/>
              </a:rPr>
              <a:t>)</a:t>
            </a:r>
            <a:endParaRPr sz="2400">
              <a:solidFill>
                <a:schemeClr val="dk1"/>
              </a:solidFill>
              <a:latin typeface="Questrial"/>
              <a:ea typeface="Questrial"/>
              <a:cs typeface="Questrial"/>
              <a:sym typeface="Questrial"/>
            </a:endParaRPr>
          </a:p>
          <a:p>
            <a:pPr indent="-284480" lvl="2" marL="1143000" rtl="0" algn="l">
              <a:lnSpc>
                <a:spcPct val="80000"/>
              </a:lnSpc>
              <a:spcBef>
                <a:spcPts val="304"/>
              </a:spcBef>
              <a:spcAft>
                <a:spcPts val="0"/>
              </a:spcAft>
              <a:buClr>
                <a:schemeClr val="dk1"/>
              </a:buClr>
              <a:buSzPts val="2400"/>
              <a:buFont typeface="Noto Sans Symbols"/>
              <a:buChar char="▪"/>
            </a:pPr>
            <a:r>
              <a:rPr lang="en-US" sz="2400">
                <a:solidFill>
                  <a:schemeClr val="dk1"/>
                </a:solidFill>
                <a:latin typeface="Questrial"/>
                <a:ea typeface="Questrial"/>
                <a:cs typeface="Questrial"/>
                <a:sym typeface="Questrial"/>
              </a:rPr>
              <a:t>Password: SaveFirstTaxes2019!</a:t>
            </a:r>
            <a:endParaRPr sz="2400"/>
          </a:p>
        </p:txBody>
      </p:sp>
      <p:sp>
        <p:nvSpPr>
          <p:cNvPr id="92" name="Google Shape;92;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Advertising</a:t>
            </a:r>
            <a:endParaRPr/>
          </a:p>
        </p:txBody>
      </p:sp>
      <p:sp>
        <p:nvSpPr>
          <p:cNvPr id="505" name="Google Shape;505;p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Costs associated with promoting the business through various means: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Yellow pages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Newspapers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Magazines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Billboards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Racing sponsors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Television spots</a:t>
            </a:r>
            <a:endParaRPr/>
          </a:p>
        </p:txBody>
      </p:sp>
      <p:sp>
        <p:nvSpPr>
          <p:cNvPr id="506" name="Google Shape;506;p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0" st="0"/>
                                            </p:txEl>
                                          </p:spTgt>
                                        </p:tgtEl>
                                        <p:attrNameLst>
                                          <p:attrName>style.visibility</p:attrName>
                                        </p:attrNameLst>
                                      </p:cBhvr>
                                      <p:to>
                                        <p:strVal val="visible"/>
                                      </p:to>
                                    </p:set>
                                    <p:animEffect filter="fade" transition="in">
                                      <p:cBhvr>
                                        <p:cTn dur="500"/>
                                        <p:tgtEl>
                                          <p:spTgt spid="5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1" st="1"/>
                                            </p:txEl>
                                          </p:spTgt>
                                        </p:tgtEl>
                                        <p:attrNameLst>
                                          <p:attrName>style.visibility</p:attrName>
                                        </p:attrNameLst>
                                      </p:cBhvr>
                                      <p:to>
                                        <p:strVal val="visible"/>
                                      </p:to>
                                    </p:set>
                                    <p:animEffect filter="fade" transition="in">
                                      <p:cBhvr>
                                        <p:cTn dur="500"/>
                                        <p:tgtEl>
                                          <p:spTgt spid="5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2" st="2"/>
                                            </p:txEl>
                                          </p:spTgt>
                                        </p:tgtEl>
                                        <p:attrNameLst>
                                          <p:attrName>style.visibility</p:attrName>
                                        </p:attrNameLst>
                                      </p:cBhvr>
                                      <p:to>
                                        <p:strVal val="visible"/>
                                      </p:to>
                                    </p:set>
                                    <p:animEffect filter="fade" transition="in">
                                      <p:cBhvr>
                                        <p:cTn dur="500"/>
                                        <p:tgtEl>
                                          <p:spTgt spid="5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3" st="3"/>
                                            </p:txEl>
                                          </p:spTgt>
                                        </p:tgtEl>
                                        <p:attrNameLst>
                                          <p:attrName>style.visibility</p:attrName>
                                        </p:attrNameLst>
                                      </p:cBhvr>
                                      <p:to>
                                        <p:strVal val="visible"/>
                                      </p:to>
                                    </p:set>
                                    <p:animEffect filter="fade" transition="in">
                                      <p:cBhvr>
                                        <p:cTn dur="500"/>
                                        <p:tgtEl>
                                          <p:spTgt spid="5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4" st="4"/>
                                            </p:txEl>
                                          </p:spTgt>
                                        </p:tgtEl>
                                        <p:attrNameLst>
                                          <p:attrName>style.visibility</p:attrName>
                                        </p:attrNameLst>
                                      </p:cBhvr>
                                      <p:to>
                                        <p:strVal val="visible"/>
                                      </p:to>
                                    </p:set>
                                    <p:animEffect filter="fade" transition="in">
                                      <p:cBhvr>
                                        <p:cTn dur="500"/>
                                        <p:tgtEl>
                                          <p:spTgt spid="5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5" st="5"/>
                                            </p:txEl>
                                          </p:spTgt>
                                        </p:tgtEl>
                                        <p:attrNameLst>
                                          <p:attrName>style.visibility</p:attrName>
                                        </p:attrNameLst>
                                      </p:cBhvr>
                                      <p:to>
                                        <p:strVal val="visible"/>
                                      </p:to>
                                    </p:set>
                                    <p:animEffect filter="fade" transition="in">
                                      <p:cBhvr>
                                        <p:cTn dur="500"/>
                                        <p:tgtEl>
                                          <p:spTgt spid="5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xEl>
                                              <p:pRg end="6" st="6"/>
                                            </p:txEl>
                                          </p:spTgt>
                                        </p:tgtEl>
                                        <p:attrNameLst>
                                          <p:attrName>style.visibility</p:attrName>
                                        </p:attrNameLst>
                                      </p:cBhvr>
                                      <p:to>
                                        <p:strVal val="visible"/>
                                      </p:to>
                                    </p:set>
                                    <p:animEffect filter="fade" transition="in">
                                      <p:cBhvr>
                                        <p:cTn dur="500"/>
                                        <p:tgtEl>
                                          <p:spTgt spid="50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Car &amp; Truck Expenses</a:t>
            </a:r>
            <a:endParaRPr/>
          </a:p>
        </p:txBody>
      </p:sp>
      <p:sp>
        <p:nvSpPr>
          <p:cNvPr id="513" name="Google Shape;513;p59"/>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Taxpayers that use their vehicle for their business may either take the standard mileage rate or deduct actual expenses(gas, oil changes, tires, depreciation). </a:t>
            </a:r>
            <a:endParaRPr/>
          </a:p>
          <a:p>
            <a:pPr indent="-342900" lvl="0" marL="342900" marR="0" rtl="0" algn="l">
              <a:lnSpc>
                <a:spcPct val="90000"/>
              </a:lnSpc>
              <a:spcBef>
                <a:spcPts val="0"/>
              </a:spcBef>
              <a:spcAft>
                <a:spcPts val="0"/>
              </a:spcAft>
              <a:buClr>
                <a:schemeClr val="dk1"/>
              </a:buClr>
              <a:buSzPts val="4000"/>
              <a:buFont typeface="Noto Sans Symbols"/>
              <a:buChar char="➢"/>
            </a:pPr>
            <a:r>
              <a:rPr lang="en-US"/>
              <a:t>At VITA sites, we can only do the standard mileage rate</a:t>
            </a:r>
            <a:endParaRPr/>
          </a:p>
          <a:p>
            <a:pPr indent="0" lvl="0" marL="0" marR="0" rtl="0" algn="l">
              <a:lnSpc>
                <a:spcPct val="90000"/>
              </a:lnSpc>
              <a:spcBef>
                <a:spcPts val="800"/>
              </a:spcBef>
              <a:spcAft>
                <a:spcPts val="0"/>
              </a:spcAft>
              <a:buNone/>
            </a:pPr>
            <a:r>
              <a:t/>
            </a:r>
            <a:endParaRPr/>
          </a:p>
        </p:txBody>
      </p:sp>
      <p:sp>
        <p:nvSpPr>
          <p:cNvPr id="514" name="Google Shape;514;p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animEffect filter="fade" transition="in">
                                      <p:cBhvr>
                                        <p:cTn dur="500"/>
                                        <p:tgtEl>
                                          <p:spTgt spid="5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1" st="1"/>
                                            </p:txEl>
                                          </p:spTgt>
                                        </p:tgtEl>
                                        <p:attrNameLst>
                                          <p:attrName>style.visibility</p:attrName>
                                        </p:attrNameLst>
                                      </p:cBhvr>
                                      <p:to>
                                        <p:strVal val="visible"/>
                                      </p:to>
                                    </p:set>
                                    <p:animEffect filter="fade" transition="in">
                                      <p:cBhvr>
                                        <p:cTn dur="500"/>
                                        <p:tgtEl>
                                          <p:spTgt spid="5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2" st="2"/>
                                            </p:txEl>
                                          </p:spTgt>
                                        </p:tgtEl>
                                        <p:attrNameLst>
                                          <p:attrName>style.visibility</p:attrName>
                                        </p:attrNameLst>
                                      </p:cBhvr>
                                      <p:to>
                                        <p:strVal val="visible"/>
                                      </p:to>
                                    </p:set>
                                    <p:animEffect filter="fade" transition="in">
                                      <p:cBhvr>
                                        <p:cTn dur="500"/>
                                        <p:tgtEl>
                                          <p:spTgt spid="5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Commissions and Fees	</a:t>
            </a:r>
            <a:endParaRPr/>
          </a:p>
        </p:txBody>
      </p:sp>
      <p:sp>
        <p:nvSpPr>
          <p:cNvPr id="521" name="Google Shape;521;p60"/>
          <p:cNvSpPr txBox="1"/>
          <p:nvPr>
            <p:ph idx="1" type="body"/>
          </p:nvPr>
        </p:nvSpPr>
        <p:spPr>
          <a:xfrm>
            <a:off x="609600" y="19092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Commissions paid to both individuals and businesses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kind of fee necessary to operate the business</a:t>
            </a:r>
            <a:endParaRPr/>
          </a:p>
        </p:txBody>
      </p:sp>
      <p:sp>
        <p:nvSpPr>
          <p:cNvPr id="522" name="Google Shape;522;p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0" st="0"/>
                                            </p:txEl>
                                          </p:spTgt>
                                        </p:tgtEl>
                                        <p:attrNameLst>
                                          <p:attrName>style.visibility</p:attrName>
                                        </p:attrNameLst>
                                      </p:cBhvr>
                                      <p:to>
                                        <p:strVal val="visible"/>
                                      </p:to>
                                    </p:set>
                                    <p:animEffect filter="fade" transition="in">
                                      <p:cBhvr>
                                        <p:cTn dur="500"/>
                                        <p:tgtEl>
                                          <p:spTgt spid="5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1" st="1"/>
                                            </p:txEl>
                                          </p:spTgt>
                                        </p:tgtEl>
                                        <p:attrNameLst>
                                          <p:attrName>style.visibility</p:attrName>
                                        </p:attrNameLst>
                                      </p:cBhvr>
                                      <p:to>
                                        <p:strVal val="visible"/>
                                      </p:to>
                                    </p:set>
                                    <p:animEffect filter="fade" transition="in">
                                      <p:cBhvr>
                                        <p:cTn dur="500"/>
                                        <p:tgtEl>
                                          <p:spTgt spid="52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Insurance</a:t>
            </a:r>
            <a:endParaRPr/>
          </a:p>
        </p:txBody>
      </p:sp>
      <p:sp>
        <p:nvSpPr>
          <p:cNvPr id="529" name="Google Shape;529;p6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Insurance policies and coverage are deductible for the business operation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Property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Automobile (business vehicles only)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Malpractice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the standard mileage rate is used, no deduction is allowed for automobile insurance premiums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Health insurance is NOT deductible</a:t>
            </a:r>
            <a:endParaRPr/>
          </a:p>
        </p:txBody>
      </p:sp>
      <p:sp>
        <p:nvSpPr>
          <p:cNvPr id="530" name="Google Shape;530;p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0" st="0"/>
                                            </p:txEl>
                                          </p:spTgt>
                                        </p:tgtEl>
                                        <p:attrNameLst>
                                          <p:attrName>style.visibility</p:attrName>
                                        </p:attrNameLst>
                                      </p:cBhvr>
                                      <p:to>
                                        <p:strVal val="visible"/>
                                      </p:to>
                                    </p:set>
                                    <p:animEffect filter="fade" transition="in">
                                      <p:cBhvr>
                                        <p:cTn dur="500"/>
                                        <p:tgtEl>
                                          <p:spTgt spid="5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1" st="1"/>
                                            </p:txEl>
                                          </p:spTgt>
                                        </p:tgtEl>
                                        <p:attrNameLst>
                                          <p:attrName>style.visibility</p:attrName>
                                        </p:attrNameLst>
                                      </p:cBhvr>
                                      <p:to>
                                        <p:strVal val="visible"/>
                                      </p:to>
                                    </p:set>
                                    <p:animEffect filter="fade" transition="in">
                                      <p:cBhvr>
                                        <p:cTn dur="500"/>
                                        <p:tgtEl>
                                          <p:spTgt spid="5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2" st="2"/>
                                            </p:txEl>
                                          </p:spTgt>
                                        </p:tgtEl>
                                        <p:attrNameLst>
                                          <p:attrName>style.visibility</p:attrName>
                                        </p:attrNameLst>
                                      </p:cBhvr>
                                      <p:to>
                                        <p:strVal val="visible"/>
                                      </p:to>
                                    </p:set>
                                    <p:animEffect filter="fade" transition="in">
                                      <p:cBhvr>
                                        <p:cTn dur="500"/>
                                        <p:tgtEl>
                                          <p:spTgt spid="5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3" st="3"/>
                                            </p:txEl>
                                          </p:spTgt>
                                        </p:tgtEl>
                                        <p:attrNameLst>
                                          <p:attrName>style.visibility</p:attrName>
                                        </p:attrNameLst>
                                      </p:cBhvr>
                                      <p:to>
                                        <p:strVal val="visible"/>
                                      </p:to>
                                    </p:set>
                                    <p:animEffect filter="fade" transition="in">
                                      <p:cBhvr>
                                        <p:cTn dur="500"/>
                                        <p:tgtEl>
                                          <p:spTgt spid="5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4" st="4"/>
                                            </p:txEl>
                                          </p:spTgt>
                                        </p:tgtEl>
                                        <p:attrNameLst>
                                          <p:attrName>style.visibility</p:attrName>
                                        </p:attrNameLst>
                                      </p:cBhvr>
                                      <p:to>
                                        <p:strVal val="visible"/>
                                      </p:to>
                                    </p:set>
                                    <p:animEffect filter="fade" transition="in">
                                      <p:cBhvr>
                                        <p:cTn dur="500"/>
                                        <p:tgtEl>
                                          <p:spTgt spid="52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xEl>
                                              <p:pRg end="5" st="5"/>
                                            </p:txEl>
                                          </p:spTgt>
                                        </p:tgtEl>
                                        <p:attrNameLst>
                                          <p:attrName>style.visibility</p:attrName>
                                        </p:attrNameLst>
                                      </p:cBhvr>
                                      <p:to>
                                        <p:strVal val="visible"/>
                                      </p:to>
                                    </p:set>
                                    <p:animEffect filter="fade" transition="in">
                                      <p:cBhvr>
                                        <p:cTn dur="500"/>
                                        <p:tgtEl>
                                          <p:spTgt spid="52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Interest</a:t>
            </a:r>
            <a:endParaRPr/>
          </a:p>
        </p:txBody>
      </p:sp>
      <p:sp>
        <p:nvSpPr>
          <p:cNvPr id="537" name="Google Shape;537;p62"/>
          <p:cNvSpPr txBox="1"/>
          <p:nvPr>
            <p:ph idx="1" type="body"/>
          </p:nvPr>
        </p:nvSpPr>
        <p:spPr>
          <a:xfrm>
            <a:off x="609600" y="18945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Interest paid on operating loans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mortgage interest</a:t>
            </a:r>
            <a:endParaRPr/>
          </a:p>
        </p:txBody>
      </p:sp>
      <p:sp>
        <p:nvSpPr>
          <p:cNvPr id="538" name="Google Shape;538;p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0" st="0"/>
                                            </p:txEl>
                                          </p:spTgt>
                                        </p:tgtEl>
                                        <p:attrNameLst>
                                          <p:attrName>style.visibility</p:attrName>
                                        </p:attrNameLst>
                                      </p:cBhvr>
                                      <p:to>
                                        <p:strVal val="visible"/>
                                      </p:to>
                                    </p:set>
                                    <p:animEffect filter="fade" transition="in">
                                      <p:cBhvr>
                                        <p:cTn dur="500"/>
                                        <p:tgtEl>
                                          <p:spTgt spid="5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1" st="1"/>
                                            </p:txEl>
                                          </p:spTgt>
                                        </p:tgtEl>
                                        <p:attrNameLst>
                                          <p:attrName>style.visibility</p:attrName>
                                        </p:attrNameLst>
                                      </p:cBhvr>
                                      <p:to>
                                        <p:strVal val="visible"/>
                                      </p:to>
                                    </p:set>
                                    <p:animEffect filter="fade" transition="in">
                                      <p:cBhvr>
                                        <p:cTn dur="500"/>
                                        <p:tgtEl>
                                          <p:spTgt spid="53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Legal and Professional Services</a:t>
            </a:r>
            <a:endParaRPr/>
          </a:p>
        </p:txBody>
      </p:sp>
      <p:sp>
        <p:nvSpPr>
          <p:cNvPr id="545" name="Google Shape;545;p63"/>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Fees paid to professionals: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Attorneys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Accountants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Appraisers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Engineers</a:t>
            </a:r>
            <a:endParaRPr/>
          </a:p>
        </p:txBody>
      </p:sp>
      <p:sp>
        <p:nvSpPr>
          <p:cNvPr id="546" name="Google Shape;546;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0" st="0"/>
                                            </p:txEl>
                                          </p:spTgt>
                                        </p:tgtEl>
                                        <p:attrNameLst>
                                          <p:attrName>style.visibility</p:attrName>
                                        </p:attrNameLst>
                                      </p:cBhvr>
                                      <p:to>
                                        <p:strVal val="visible"/>
                                      </p:to>
                                    </p:set>
                                    <p:animEffect filter="fade" transition="in">
                                      <p:cBhvr>
                                        <p:cTn dur="500"/>
                                        <p:tgtEl>
                                          <p:spTgt spid="5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1" st="1"/>
                                            </p:txEl>
                                          </p:spTgt>
                                        </p:tgtEl>
                                        <p:attrNameLst>
                                          <p:attrName>style.visibility</p:attrName>
                                        </p:attrNameLst>
                                      </p:cBhvr>
                                      <p:to>
                                        <p:strVal val="visible"/>
                                      </p:to>
                                    </p:set>
                                    <p:animEffect filter="fade" transition="in">
                                      <p:cBhvr>
                                        <p:cTn dur="500"/>
                                        <p:tgtEl>
                                          <p:spTgt spid="5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2" st="2"/>
                                            </p:txEl>
                                          </p:spTgt>
                                        </p:tgtEl>
                                        <p:attrNameLst>
                                          <p:attrName>style.visibility</p:attrName>
                                        </p:attrNameLst>
                                      </p:cBhvr>
                                      <p:to>
                                        <p:strVal val="visible"/>
                                      </p:to>
                                    </p:set>
                                    <p:animEffect filter="fade" transition="in">
                                      <p:cBhvr>
                                        <p:cTn dur="500"/>
                                        <p:tgtEl>
                                          <p:spTgt spid="5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3" st="3"/>
                                            </p:txEl>
                                          </p:spTgt>
                                        </p:tgtEl>
                                        <p:attrNameLst>
                                          <p:attrName>style.visibility</p:attrName>
                                        </p:attrNameLst>
                                      </p:cBhvr>
                                      <p:to>
                                        <p:strVal val="visible"/>
                                      </p:to>
                                    </p:set>
                                    <p:animEffect filter="fade" transition="in">
                                      <p:cBhvr>
                                        <p:cTn dur="500"/>
                                        <p:tgtEl>
                                          <p:spTgt spid="5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4" st="4"/>
                                            </p:txEl>
                                          </p:spTgt>
                                        </p:tgtEl>
                                        <p:attrNameLst>
                                          <p:attrName>style.visibility</p:attrName>
                                        </p:attrNameLst>
                                      </p:cBhvr>
                                      <p:to>
                                        <p:strVal val="visible"/>
                                      </p:to>
                                    </p:set>
                                    <p:animEffect filter="fade" transition="in">
                                      <p:cBhvr>
                                        <p:cTn dur="500"/>
                                        <p:tgtEl>
                                          <p:spTgt spid="54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Office Expense</a:t>
            </a:r>
            <a:endParaRPr/>
          </a:p>
        </p:txBody>
      </p:sp>
      <p:sp>
        <p:nvSpPr>
          <p:cNvPr id="553" name="Google Shape;553;p6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Supplies: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Paper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Postage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Other necessarily office supplies</a:t>
            </a:r>
            <a:endParaRPr/>
          </a:p>
        </p:txBody>
      </p:sp>
      <p:sp>
        <p:nvSpPr>
          <p:cNvPr id="554" name="Google Shape;554;p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0" st="0"/>
                                            </p:txEl>
                                          </p:spTgt>
                                        </p:tgtEl>
                                        <p:attrNameLst>
                                          <p:attrName>style.visibility</p:attrName>
                                        </p:attrNameLst>
                                      </p:cBhvr>
                                      <p:to>
                                        <p:strVal val="visible"/>
                                      </p:to>
                                    </p:set>
                                    <p:animEffect filter="fade" transition="in">
                                      <p:cBhvr>
                                        <p:cTn dur="500"/>
                                        <p:tgtEl>
                                          <p:spTgt spid="5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1" st="1"/>
                                            </p:txEl>
                                          </p:spTgt>
                                        </p:tgtEl>
                                        <p:attrNameLst>
                                          <p:attrName>style.visibility</p:attrName>
                                        </p:attrNameLst>
                                      </p:cBhvr>
                                      <p:to>
                                        <p:strVal val="visible"/>
                                      </p:to>
                                    </p:set>
                                    <p:animEffect filter="fade" transition="in">
                                      <p:cBhvr>
                                        <p:cTn dur="500"/>
                                        <p:tgtEl>
                                          <p:spTgt spid="5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2" st="2"/>
                                            </p:txEl>
                                          </p:spTgt>
                                        </p:tgtEl>
                                        <p:attrNameLst>
                                          <p:attrName>style.visibility</p:attrName>
                                        </p:attrNameLst>
                                      </p:cBhvr>
                                      <p:to>
                                        <p:strVal val="visible"/>
                                      </p:to>
                                    </p:set>
                                    <p:animEffect filter="fade" transition="in">
                                      <p:cBhvr>
                                        <p:cTn dur="500"/>
                                        <p:tgtEl>
                                          <p:spTgt spid="5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3" st="3"/>
                                            </p:txEl>
                                          </p:spTgt>
                                        </p:tgtEl>
                                        <p:attrNameLst>
                                          <p:attrName>style.visibility</p:attrName>
                                        </p:attrNameLst>
                                      </p:cBhvr>
                                      <p:to>
                                        <p:strVal val="visible"/>
                                      </p:to>
                                    </p:set>
                                    <p:animEffect filter="fade" transition="in">
                                      <p:cBhvr>
                                        <p:cTn dur="500"/>
                                        <p:tgtEl>
                                          <p:spTgt spid="5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4" st="4"/>
                                            </p:txEl>
                                          </p:spTgt>
                                        </p:tgtEl>
                                        <p:attrNameLst>
                                          <p:attrName>style.visibility</p:attrName>
                                        </p:attrNameLst>
                                      </p:cBhvr>
                                      <p:to>
                                        <p:strVal val="visible"/>
                                      </p:to>
                                    </p:set>
                                    <p:animEffect filter="fade" transition="in">
                                      <p:cBhvr>
                                        <p:cTn dur="500"/>
                                        <p:tgtEl>
                                          <p:spTgt spid="55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Rent or Lease</a:t>
            </a:r>
            <a:endParaRPr/>
          </a:p>
        </p:txBody>
      </p:sp>
      <p:sp>
        <p:nvSpPr>
          <p:cNvPr id="561" name="Google Shape;561;p6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Rental fees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Trucks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Machinery, equipment and other personal property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Leases of more than 30 days are out of scope</a:t>
            </a:r>
            <a:endParaRPr/>
          </a:p>
        </p:txBody>
      </p:sp>
      <p:sp>
        <p:nvSpPr>
          <p:cNvPr id="562" name="Google Shape;562;p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0" st="0"/>
                                            </p:txEl>
                                          </p:spTgt>
                                        </p:tgtEl>
                                        <p:attrNameLst>
                                          <p:attrName>style.visibility</p:attrName>
                                        </p:attrNameLst>
                                      </p:cBhvr>
                                      <p:to>
                                        <p:strVal val="visible"/>
                                      </p:to>
                                    </p:set>
                                    <p:animEffect filter="fade" transition="in">
                                      <p:cBhvr>
                                        <p:cTn dur="500"/>
                                        <p:tgtEl>
                                          <p:spTgt spid="5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1" st="1"/>
                                            </p:txEl>
                                          </p:spTgt>
                                        </p:tgtEl>
                                        <p:attrNameLst>
                                          <p:attrName>style.visibility</p:attrName>
                                        </p:attrNameLst>
                                      </p:cBhvr>
                                      <p:to>
                                        <p:strVal val="visible"/>
                                      </p:to>
                                    </p:set>
                                    <p:animEffect filter="fade" transition="in">
                                      <p:cBhvr>
                                        <p:cTn dur="500"/>
                                        <p:tgtEl>
                                          <p:spTgt spid="5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2" st="2"/>
                                            </p:txEl>
                                          </p:spTgt>
                                        </p:tgtEl>
                                        <p:attrNameLst>
                                          <p:attrName>style.visibility</p:attrName>
                                        </p:attrNameLst>
                                      </p:cBhvr>
                                      <p:to>
                                        <p:strVal val="visible"/>
                                      </p:to>
                                    </p:set>
                                    <p:animEffect filter="fade" transition="in">
                                      <p:cBhvr>
                                        <p:cTn dur="500"/>
                                        <p:tgtEl>
                                          <p:spTgt spid="5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3" st="3"/>
                                            </p:txEl>
                                          </p:spTgt>
                                        </p:tgtEl>
                                        <p:attrNameLst>
                                          <p:attrName>style.visibility</p:attrName>
                                        </p:attrNameLst>
                                      </p:cBhvr>
                                      <p:to>
                                        <p:strVal val="visible"/>
                                      </p:to>
                                    </p:set>
                                    <p:animEffect filter="fade" transition="in">
                                      <p:cBhvr>
                                        <p:cTn dur="500"/>
                                        <p:tgtEl>
                                          <p:spTgt spid="5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4" st="4"/>
                                            </p:txEl>
                                          </p:spTgt>
                                        </p:tgtEl>
                                        <p:attrNameLst>
                                          <p:attrName>style.visibility</p:attrName>
                                        </p:attrNameLst>
                                      </p:cBhvr>
                                      <p:to>
                                        <p:strVal val="visible"/>
                                      </p:to>
                                    </p:set>
                                    <p:animEffect filter="fade" transition="in">
                                      <p:cBhvr>
                                        <p:cTn dur="500"/>
                                        <p:tgtEl>
                                          <p:spTgt spid="5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5" st="5"/>
                                            </p:txEl>
                                          </p:spTgt>
                                        </p:tgtEl>
                                        <p:attrNameLst>
                                          <p:attrName>style.visibility</p:attrName>
                                        </p:attrNameLst>
                                      </p:cBhvr>
                                      <p:to>
                                        <p:strVal val="visible"/>
                                      </p:to>
                                    </p:set>
                                    <p:animEffect filter="fade" transition="in">
                                      <p:cBhvr>
                                        <p:cTn dur="500"/>
                                        <p:tgtEl>
                                          <p:spTgt spid="56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Repairs and Maintenance</a:t>
            </a:r>
            <a:endParaRPr/>
          </a:p>
        </p:txBody>
      </p:sp>
      <p:sp>
        <p:nvSpPr>
          <p:cNvPr id="569" name="Google Shape;569;p6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Repairs 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Equipment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Automobiles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Office space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Buildings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Etc.</a:t>
            </a:r>
            <a:endParaRPr/>
          </a:p>
        </p:txBody>
      </p:sp>
      <p:sp>
        <p:nvSpPr>
          <p:cNvPr id="570" name="Google Shape;570;p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0" st="0"/>
                                            </p:txEl>
                                          </p:spTgt>
                                        </p:tgtEl>
                                        <p:attrNameLst>
                                          <p:attrName>style.visibility</p:attrName>
                                        </p:attrNameLst>
                                      </p:cBhvr>
                                      <p:to>
                                        <p:strVal val="visible"/>
                                      </p:to>
                                    </p:set>
                                    <p:animEffect filter="fade" transition="in">
                                      <p:cBhvr>
                                        <p:cTn dur="500"/>
                                        <p:tgtEl>
                                          <p:spTgt spid="5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1" st="1"/>
                                            </p:txEl>
                                          </p:spTgt>
                                        </p:tgtEl>
                                        <p:attrNameLst>
                                          <p:attrName>style.visibility</p:attrName>
                                        </p:attrNameLst>
                                      </p:cBhvr>
                                      <p:to>
                                        <p:strVal val="visible"/>
                                      </p:to>
                                    </p:set>
                                    <p:animEffect filter="fade" transition="in">
                                      <p:cBhvr>
                                        <p:cTn dur="500"/>
                                        <p:tgtEl>
                                          <p:spTgt spid="5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2" st="2"/>
                                            </p:txEl>
                                          </p:spTgt>
                                        </p:tgtEl>
                                        <p:attrNameLst>
                                          <p:attrName>style.visibility</p:attrName>
                                        </p:attrNameLst>
                                      </p:cBhvr>
                                      <p:to>
                                        <p:strVal val="visible"/>
                                      </p:to>
                                    </p:set>
                                    <p:animEffect filter="fade" transition="in">
                                      <p:cBhvr>
                                        <p:cTn dur="500"/>
                                        <p:tgtEl>
                                          <p:spTgt spid="5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3" st="3"/>
                                            </p:txEl>
                                          </p:spTgt>
                                        </p:tgtEl>
                                        <p:attrNameLst>
                                          <p:attrName>style.visibility</p:attrName>
                                        </p:attrNameLst>
                                      </p:cBhvr>
                                      <p:to>
                                        <p:strVal val="visible"/>
                                      </p:to>
                                    </p:set>
                                    <p:animEffect filter="fade" transition="in">
                                      <p:cBhvr>
                                        <p:cTn dur="500"/>
                                        <p:tgtEl>
                                          <p:spTgt spid="5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4" st="4"/>
                                            </p:txEl>
                                          </p:spTgt>
                                        </p:tgtEl>
                                        <p:attrNameLst>
                                          <p:attrName>style.visibility</p:attrName>
                                        </p:attrNameLst>
                                      </p:cBhvr>
                                      <p:to>
                                        <p:strVal val="visible"/>
                                      </p:to>
                                    </p:set>
                                    <p:animEffect filter="fade" transition="in">
                                      <p:cBhvr>
                                        <p:cTn dur="500"/>
                                        <p:tgtEl>
                                          <p:spTgt spid="5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5" st="5"/>
                                            </p:txEl>
                                          </p:spTgt>
                                        </p:tgtEl>
                                        <p:attrNameLst>
                                          <p:attrName>style.visibility</p:attrName>
                                        </p:attrNameLst>
                                      </p:cBhvr>
                                      <p:to>
                                        <p:strVal val="visible"/>
                                      </p:to>
                                    </p:set>
                                    <p:animEffect filter="fade" transition="in">
                                      <p:cBhvr>
                                        <p:cTn dur="500"/>
                                        <p:tgtEl>
                                          <p:spTgt spid="56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67"/>
          <p:cNvSpPr txBox="1"/>
          <p:nvPr>
            <p:ph type="title"/>
          </p:nvPr>
        </p:nvSpPr>
        <p:spPr>
          <a:xfrm>
            <a:off x="191325" y="274650"/>
            <a:ext cx="11949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Deductible </a:t>
            </a:r>
            <a:r>
              <a:rPr b="1" i="0" lang="en-US" sz="4770" u="none" cap="none" strike="noStrike">
                <a:solidFill>
                  <a:schemeClr val="dk2"/>
                </a:solidFill>
                <a:latin typeface="Questrial"/>
                <a:ea typeface="Questrial"/>
                <a:cs typeface="Questrial"/>
                <a:sym typeface="Questrial"/>
              </a:rPr>
              <a:t>Business</a:t>
            </a:r>
            <a:r>
              <a:rPr b="1" i="0" lang="en-US" sz="4320" u="none" cap="none" strike="noStrike">
                <a:solidFill>
                  <a:schemeClr val="dk2"/>
                </a:solidFill>
                <a:latin typeface="Questrial"/>
                <a:ea typeface="Questrial"/>
                <a:cs typeface="Questrial"/>
                <a:sym typeface="Questrial"/>
              </a:rPr>
              <a:t> Expenses: </a:t>
            </a:r>
            <a:br>
              <a:rPr b="1" i="0" lang="en-US" sz="4320" u="none" cap="none" strike="noStrike">
                <a:solidFill>
                  <a:schemeClr val="dk2"/>
                </a:solidFill>
                <a:latin typeface="Questrial"/>
                <a:ea typeface="Questrial"/>
                <a:cs typeface="Questrial"/>
                <a:sym typeface="Questrial"/>
              </a:rPr>
            </a:br>
            <a:r>
              <a:rPr b="1" i="0" lang="en-US" sz="4320" u="none" cap="none" strike="noStrike">
                <a:solidFill>
                  <a:schemeClr val="dk2"/>
                </a:solidFill>
                <a:latin typeface="Questrial"/>
                <a:ea typeface="Questrial"/>
                <a:cs typeface="Questrial"/>
                <a:sym typeface="Questrial"/>
              </a:rPr>
              <a:t>Supplies</a:t>
            </a:r>
            <a:endParaRPr/>
          </a:p>
        </p:txBody>
      </p:sp>
      <p:sp>
        <p:nvSpPr>
          <p:cNvPr id="577" name="Google Shape;577;p6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Costs for general operating supplies not associated with the cost of goods sold</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a:t>
            </a:r>
            <a:r>
              <a:rPr b="0" i="0" lang="en-US" sz="4000" u="none" cap="none" strike="noStrike">
                <a:solidFill>
                  <a:schemeClr val="dk1"/>
                </a:solidFill>
                <a:latin typeface="Questrial"/>
                <a:ea typeface="Questrial"/>
                <a:cs typeface="Questrial"/>
                <a:sym typeface="Questrial"/>
              </a:rPr>
              <a:t>: business/self-employment income involving inventory is </a:t>
            </a:r>
            <a:r>
              <a:rPr b="0" i="0" lang="en-US" sz="4000" u="none" cap="none" strike="noStrike">
                <a:solidFill>
                  <a:srgbClr val="C00000"/>
                </a:solidFill>
                <a:latin typeface="Questrial"/>
                <a:ea typeface="Questrial"/>
                <a:cs typeface="Questrial"/>
                <a:sym typeface="Questrial"/>
              </a:rPr>
              <a:t>out of scope</a:t>
            </a:r>
            <a:endParaRPr b="1" i="0" sz="4000" u="none" cap="none" strike="noStrike">
              <a:solidFill>
                <a:srgbClr val="C00000"/>
              </a:solidFill>
              <a:latin typeface="Questrial"/>
              <a:ea typeface="Questrial"/>
              <a:cs typeface="Questrial"/>
              <a:sym typeface="Questrial"/>
            </a:endParaRPr>
          </a:p>
        </p:txBody>
      </p:sp>
      <p:sp>
        <p:nvSpPr>
          <p:cNvPr id="578" name="Google Shape;578;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animEffect filter="fade" transition="in">
                                      <p:cBhvr>
                                        <p:cTn dur="500"/>
                                        <p:tgtEl>
                                          <p:spTgt spid="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1" st="1"/>
                                            </p:txEl>
                                          </p:spTgt>
                                        </p:tgtEl>
                                        <p:attrNameLst>
                                          <p:attrName>style.visibility</p:attrName>
                                        </p:attrNameLst>
                                      </p:cBhvr>
                                      <p:to>
                                        <p:strVal val="visible"/>
                                      </p:to>
                                    </p:set>
                                    <p:animEffect filter="fade" transition="in">
                                      <p:cBhvr>
                                        <p:cTn dur="500"/>
                                        <p:tgtEl>
                                          <p:spTgt spid="57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descr="Impact-logo_SaveFirst-green.eps" id="98" name="Google Shape;98;p14"/>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99" name="Google Shape;99;p14"/>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 name="Google Shape;100;p1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1" name="Google Shape;101;p1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2" name="Google Shape;102;p1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3" name="Google Shape;103;p14"/>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4" name="Google Shape;104;p14"/>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Income(Part III of I/I form)</a:t>
            </a:r>
            <a:endParaRPr/>
          </a:p>
        </p:txBody>
      </p:sp>
      <p:sp>
        <p:nvSpPr>
          <p:cNvPr id="105" name="Google Shape;105;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Taxes and Licenses</a:t>
            </a:r>
            <a:endParaRPr/>
          </a:p>
        </p:txBody>
      </p:sp>
      <p:sp>
        <p:nvSpPr>
          <p:cNvPr id="585" name="Google Shape;585;p6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Taxes and license fees paid in the operation of the business: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State and local sales taxes imposed on the taxpayer as the seller of services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Real estate and personal property taxes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Certain licenses and regulatory fees</a:t>
            </a:r>
            <a:endParaRPr/>
          </a:p>
        </p:txBody>
      </p:sp>
      <p:sp>
        <p:nvSpPr>
          <p:cNvPr id="586" name="Google Shape;586;p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0" st="0"/>
                                            </p:txEl>
                                          </p:spTgt>
                                        </p:tgtEl>
                                        <p:attrNameLst>
                                          <p:attrName>style.visibility</p:attrName>
                                        </p:attrNameLst>
                                      </p:cBhvr>
                                      <p:to>
                                        <p:strVal val="visible"/>
                                      </p:to>
                                    </p:set>
                                    <p:animEffect filter="fade" transition="in">
                                      <p:cBhvr>
                                        <p:cTn dur="500"/>
                                        <p:tgtEl>
                                          <p:spTgt spid="5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1" st="1"/>
                                            </p:txEl>
                                          </p:spTgt>
                                        </p:tgtEl>
                                        <p:attrNameLst>
                                          <p:attrName>style.visibility</p:attrName>
                                        </p:attrNameLst>
                                      </p:cBhvr>
                                      <p:to>
                                        <p:strVal val="visible"/>
                                      </p:to>
                                    </p:set>
                                    <p:animEffect filter="fade" transition="in">
                                      <p:cBhvr>
                                        <p:cTn dur="500"/>
                                        <p:tgtEl>
                                          <p:spTgt spid="5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2" st="2"/>
                                            </p:txEl>
                                          </p:spTgt>
                                        </p:tgtEl>
                                        <p:attrNameLst>
                                          <p:attrName>style.visibility</p:attrName>
                                        </p:attrNameLst>
                                      </p:cBhvr>
                                      <p:to>
                                        <p:strVal val="visible"/>
                                      </p:to>
                                    </p:set>
                                    <p:animEffect filter="fade" transition="in">
                                      <p:cBhvr>
                                        <p:cTn dur="500"/>
                                        <p:tgtEl>
                                          <p:spTgt spid="5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3" st="3"/>
                                            </p:txEl>
                                          </p:spTgt>
                                        </p:tgtEl>
                                        <p:attrNameLst>
                                          <p:attrName>style.visibility</p:attrName>
                                        </p:attrNameLst>
                                      </p:cBhvr>
                                      <p:to>
                                        <p:strVal val="visible"/>
                                      </p:to>
                                    </p:set>
                                    <p:animEffect filter="fade" transition="in">
                                      <p:cBhvr>
                                        <p:cTn dur="500"/>
                                        <p:tgtEl>
                                          <p:spTgt spid="5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Travel/Meals and Entertainment</a:t>
            </a:r>
            <a:endParaRPr/>
          </a:p>
        </p:txBody>
      </p:sp>
      <p:sp>
        <p:nvSpPr>
          <p:cNvPr id="593" name="Google Shape;593;p69"/>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Ordinary and necessary expenses of traveling away from home for business</a:t>
            </a:r>
            <a:endParaRPr/>
          </a:p>
        </p:txBody>
      </p:sp>
      <p:sp>
        <p:nvSpPr>
          <p:cNvPr id="594" name="Google Shape;594;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xEl>
                                              <p:pRg end="0" st="0"/>
                                            </p:txEl>
                                          </p:spTgt>
                                        </p:tgtEl>
                                        <p:attrNameLst>
                                          <p:attrName>style.visibility</p:attrName>
                                        </p:attrNameLst>
                                      </p:cBhvr>
                                      <p:to>
                                        <p:strVal val="visible"/>
                                      </p:to>
                                    </p:set>
                                    <p:animEffect filter="fade" transition="in">
                                      <p:cBhvr>
                                        <p:cTn dur="500"/>
                                        <p:tgtEl>
                                          <p:spTgt spid="59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Deductible Business Expenses: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Utilities</a:t>
            </a:r>
            <a:endParaRPr/>
          </a:p>
        </p:txBody>
      </p:sp>
      <p:sp>
        <p:nvSpPr>
          <p:cNvPr id="601" name="Google Shape;601;p7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Normal electric, gas, water and telephone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 deduction for personal expenses</a:t>
            </a:r>
            <a:endParaRPr/>
          </a:p>
        </p:txBody>
      </p:sp>
      <p:sp>
        <p:nvSpPr>
          <p:cNvPr id="602" name="Google Shape;602;p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0" st="0"/>
                                            </p:txEl>
                                          </p:spTgt>
                                        </p:tgtEl>
                                        <p:attrNameLst>
                                          <p:attrName>style.visibility</p:attrName>
                                        </p:attrNameLst>
                                      </p:cBhvr>
                                      <p:to>
                                        <p:strVal val="visible"/>
                                      </p:to>
                                    </p:set>
                                    <p:animEffect filter="fade" transition="in">
                                      <p:cBhvr>
                                        <p:cTn dur="500"/>
                                        <p:tgtEl>
                                          <p:spTgt spid="6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1" st="1"/>
                                            </p:txEl>
                                          </p:spTgt>
                                        </p:tgtEl>
                                        <p:attrNameLst>
                                          <p:attrName>style.visibility</p:attrName>
                                        </p:attrNameLst>
                                      </p:cBhvr>
                                      <p:to>
                                        <p:strVal val="visible"/>
                                      </p:to>
                                    </p:set>
                                    <p:animEffect filter="fade" transition="in">
                                      <p:cBhvr>
                                        <p:cTn dur="500"/>
                                        <p:tgtEl>
                                          <p:spTgt spid="60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Business/Self-Employment Income</a:t>
            </a:r>
            <a:endParaRPr/>
          </a:p>
        </p:txBody>
      </p:sp>
      <p:sp>
        <p:nvSpPr>
          <p:cNvPr id="609" name="Google Shape;609;p71"/>
          <p:cNvSpPr txBox="1"/>
          <p:nvPr>
            <p:ph idx="1" type="body"/>
          </p:nvPr>
        </p:nvSpPr>
        <p:spPr>
          <a:xfrm>
            <a:off x="491339" y="1612403"/>
            <a:ext cx="114027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Open up </a:t>
            </a:r>
            <a:r>
              <a:rPr lang="en-US"/>
              <a:t>Kyle</a:t>
            </a:r>
            <a:r>
              <a:rPr b="0" i="0" lang="en-US" sz="4000" u="none" cap="none" strike="noStrike">
                <a:solidFill>
                  <a:schemeClr val="dk1"/>
                </a:solidFill>
                <a:latin typeface="Questrial"/>
                <a:ea typeface="Questrial"/>
                <a:cs typeface="Questrial"/>
                <a:sym typeface="Questrial"/>
              </a:rPr>
              <a:t> Kent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Business/Self-Employment on Line 12</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Federal Section→Income→1099-MISC→</a:t>
            </a:r>
            <a:r>
              <a:rPr b="0" i="1" lang="en-US" sz="3600" u="none" cap="none" strike="noStrike">
                <a:solidFill>
                  <a:schemeClr val="dk1"/>
                </a:solidFill>
                <a:latin typeface="Questrial"/>
                <a:ea typeface="Questrial"/>
                <a:cs typeface="Questrial"/>
                <a:sym typeface="Questrial"/>
              </a:rPr>
              <a:t>ADD TO SCH C</a:t>
            </a:r>
            <a:endParaRPr/>
          </a:p>
          <a:p>
            <a:pPr indent="0" lvl="1" marL="45720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610" name="Google Shape;610;p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pic>
        <p:nvPicPr>
          <p:cNvPr descr="Impact-logo_SaveFirst-green.eps" id="616" name="Google Shape;616;p7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617" name="Google Shape;617;p7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18" name="Google Shape;618;p7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19" name="Google Shape;619;p7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20" name="Google Shape;620;p7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621" name="Google Shape;621;p7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622" name="Google Shape;622;p7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Retirement Income</a:t>
            </a:r>
            <a:endParaRPr/>
          </a:p>
        </p:txBody>
      </p:sp>
      <p:sp>
        <p:nvSpPr>
          <p:cNvPr id="623" name="Google Shape;623;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Income</a:t>
            </a:r>
            <a:endParaRPr b="1" i="0" sz="4800" u="none" cap="none" strike="noStrike">
              <a:solidFill>
                <a:schemeClr val="dk2"/>
              </a:solidFill>
              <a:latin typeface="Questrial"/>
              <a:ea typeface="Questrial"/>
              <a:cs typeface="Questrial"/>
              <a:sym typeface="Questrial"/>
            </a:endParaRPr>
          </a:p>
        </p:txBody>
      </p:sp>
      <p:sp>
        <p:nvSpPr>
          <p:cNvPr id="630" name="Google Shape;630;p7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631" name="Google Shape;631;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32" name="Google Shape;632;p73"/>
          <p:cNvPicPr preferRelativeResize="0"/>
          <p:nvPr/>
        </p:nvPicPr>
        <p:blipFill>
          <a:blip r:embed="rId3">
            <a:alphaModFix/>
          </a:blip>
          <a:stretch>
            <a:fillRect/>
          </a:stretch>
        </p:blipFill>
        <p:spPr>
          <a:xfrm>
            <a:off x="1115300" y="2406775"/>
            <a:ext cx="10972800" cy="3661167"/>
          </a:xfrm>
          <a:prstGeom prst="rect">
            <a:avLst/>
          </a:prstGeom>
          <a:noFill/>
          <a:ln cap="flat" cmpd="sng" w="9525">
            <a:solidFill>
              <a:schemeClr val="dk2"/>
            </a:solidFill>
            <a:prstDash val="solid"/>
            <a:round/>
            <a:headEnd len="sm" w="sm" type="none"/>
            <a:tailEnd len="sm" w="sm" type="none"/>
          </a:ln>
        </p:spPr>
      </p:pic>
      <p:sp>
        <p:nvSpPr>
          <p:cNvPr id="633" name="Google Shape;633;p73"/>
          <p:cNvSpPr/>
          <p:nvPr/>
        </p:nvSpPr>
        <p:spPr>
          <a:xfrm>
            <a:off x="718700" y="4796975"/>
            <a:ext cx="396600" cy="2337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3"/>
          <p:cNvSpPr/>
          <p:nvPr/>
        </p:nvSpPr>
        <p:spPr>
          <a:xfrm>
            <a:off x="718700" y="5030675"/>
            <a:ext cx="396600" cy="2337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3"/>
          <p:cNvSpPr/>
          <p:nvPr/>
        </p:nvSpPr>
        <p:spPr>
          <a:xfrm>
            <a:off x="718700" y="5421500"/>
            <a:ext cx="396600" cy="2337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Income</a:t>
            </a:r>
            <a:endParaRPr b="1" i="0" sz="4800" u="none" cap="none" strike="noStrike">
              <a:solidFill>
                <a:schemeClr val="dk2"/>
              </a:solidFill>
              <a:latin typeface="Questrial"/>
              <a:ea typeface="Questrial"/>
              <a:cs typeface="Questrial"/>
              <a:sym typeface="Questrial"/>
            </a:endParaRPr>
          </a:p>
        </p:txBody>
      </p:sp>
      <p:sp>
        <p:nvSpPr>
          <p:cNvPr id="642" name="Google Shape;642;p74"/>
          <p:cNvSpPr txBox="1"/>
          <p:nvPr>
            <p:ph idx="1" type="body"/>
          </p:nvPr>
        </p:nvSpPr>
        <p:spPr>
          <a:xfrm>
            <a:off x="540125"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643" name="Google Shape;643;p74"/>
          <p:cNvSpPr/>
          <p:nvPr/>
        </p:nvSpPr>
        <p:spPr>
          <a:xfrm>
            <a:off x="371550" y="439930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4"/>
          <p:cNvSpPr/>
          <p:nvPr/>
        </p:nvSpPr>
        <p:spPr>
          <a:xfrm>
            <a:off x="371550" y="5549650"/>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46" name="Google Shape;646;p74"/>
          <p:cNvPicPr preferRelativeResize="0"/>
          <p:nvPr/>
        </p:nvPicPr>
        <p:blipFill>
          <a:blip r:embed="rId3">
            <a:alphaModFix/>
          </a:blip>
          <a:stretch>
            <a:fillRect/>
          </a:stretch>
        </p:blipFill>
        <p:spPr>
          <a:xfrm>
            <a:off x="1327300" y="3206800"/>
            <a:ext cx="10330275" cy="3034125"/>
          </a:xfrm>
          <a:prstGeom prst="rect">
            <a:avLst/>
          </a:prstGeom>
          <a:noFill/>
          <a:ln cap="flat" cmpd="sng" w="9525">
            <a:solidFill>
              <a:schemeClr val="dk2"/>
            </a:solidFill>
            <a:prstDash val="solid"/>
            <a:round/>
            <a:headEnd len="sm" w="sm" type="none"/>
            <a:tailEnd len="sm" w="sm" type="none"/>
          </a:ln>
        </p:spPr>
      </p:pic>
      <p:pic>
        <p:nvPicPr>
          <p:cNvPr id="647" name="Google Shape;647;p74"/>
          <p:cNvPicPr preferRelativeResize="0"/>
          <p:nvPr/>
        </p:nvPicPr>
        <p:blipFill>
          <a:blip r:embed="rId4">
            <a:alphaModFix/>
          </a:blip>
          <a:stretch>
            <a:fillRect/>
          </a:stretch>
        </p:blipFill>
        <p:spPr>
          <a:xfrm>
            <a:off x="1327300" y="2285251"/>
            <a:ext cx="10381524" cy="92153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75"/>
          <p:cNvSpPr/>
          <p:nvPr/>
        </p:nvSpPr>
        <p:spPr>
          <a:xfrm>
            <a:off x="3784314" y="2239766"/>
            <a:ext cx="4623371" cy="2230634"/>
          </a:xfrm>
          <a:prstGeom prst="star7">
            <a:avLst>
              <a:gd fmla="val 34601" name="adj"/>
              <a:gd fmla="val 102572" name="hf"/>
              <a:gd fmla="val 105210" name="vf"/>
            </a:avLst>
          </a:prstGeom>
          <a:solidFill>
            <a:schemeClr val="dk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Questrial"/>
                <a:ea typeface="Questrial"/>
                <a:cs typeface="Questrial"/>
                <a:sym typeface="Questrial"/>
              </a:rPr>
              <a:t>Retirement Income</a:t>
            </a:r>
            <a:endParaRPr/>
          </a:p>
        </p:txBody>
      </p:sp>
      <p:cxnSp>
        <p:nvCxnSpPr>
          <p:cNvPr id="654" name="Google Shape;654;p75"/>
          <p:cNvCxnSpPr>
            <a:endCxn id="653" idx="5"/>
          </p:cNvCxnSpPr>
          <p:nvPr/>
        </p:nvCxnSpPr>
        <p:spPr>
          <a:xfrm>
            <a:off x="2164070" y="1841272"/>
            <a:ext cx="2078100" cy="840300"/>
          </a:xfrm>
          <a:prstGeom prst="straightConnector1">
            <a:avLst/>
          </a:prstGeom>
          <a:noFill/>
          <a:ln cap="flat" cmpd="sng" w="57150">
            <a:solidFill>
              <a:schemeClr val="accent4"/>
            </a:solidFill>
            <a:prstDash val="solid"/>
            <a:round/>
            <a:headEnd len="sm" w="sm" type="none"/>
            <a:tailEnd len="sm" w="sm" type="none"/>
          </a:ln>
          <a:effectLst>
            <a:outerShdw blurRad="40000" rotWithShape="0" dir="5400000" dist="23000">
              <a:srgbClr val="000000">
                <a:alpha val="34901"/>
              </a:srgbClr>
            </a:outerShdw>
          </a:effectLst>
        </p:spPr>
      </p:cxnSp>
      <p:sp>
        <p:nvSpPr>
          <p:cNvPr id="655" name="Google Shape;655;p75"/>
          <p:cNvSpPr/>
          <p:nvPr/>
        </p:nvSpPr>
        <p:spPr>
          <a:xfrm>
            <a:off x="754275" y="630274"/>
            <a:ext cx="2819400" cy="1317000"/>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Defined Benefit Retirement Plans</a:t>
            </a:r>
            <a:endParaRPr/>
          </a:p>
        </p:txBody>
      </p:sp>
      <p:cxnSp>
        <p:nvCxnSpPr>
          <p:cNvPr id="656" name="Google Shape;656;p75"/>
          <p:cNvCxnSpPr>
            <a:stCxn id="653" idx="0"/>
          </p:cNvCxnSpPr>
          <p:nvPr/>
        </p:nvCxnSpPr>
        <p:spPr>
          <a:xfrm flipH="1" rot="10800000">
            <a:off x="7949829" y="1448572"/>
            <a:ext cx="800700" cy="1233000"/>
          </a:xfrm>
          <a:prstGeom prst="straightConnector1">
            <a:avLst/>
          </a:prstGeom>
          <a:noFill/>
          <a:ln cap="flat" cmpd="sng" w="57150">
            <a:solidFill>
              <a:schemeClr val="accent4"/>
            </a:solidFill>
            <a:prstDash val="solid"/>
            <a:round/>
            <a:headEnd len="sm" w="sm" type="none"/>
            <a:tailEnd len="sm" w="sm" type="none"/>
          </a:ln>
          <a:effectLst>
            <a:outerShdw blurRad="40000" rotWithShape="0" dir="5400000" dist="23000">
              <a:srgbClr val="000000">
                <a:alpha val="34901"/>
              </a:srgbClr>
            </a:outerShdw>
          </a:effectLst>
        </p:spPr>
      </p:cxnSp>
      <p:sp>
        <p:nvSpPr>
          <p:cNvPr id="657" name="Google Shape;657;p75"/>
          <p:cNvSpPr/>
          <p:nvPr/>
        </p:nvSpPr>
        <p:spPr>
          <a:xfrm>
            <a:off x="7124800" y="237524"/>
            <a:ext cx="3251100" cy="1317000"/>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Defined Contribution Retirement Plans</a:t>
            </a:r>
            <a:endParaRPr/>
          </a:p>
        </p:txBody>
      </p:sp>
      <p:cxnSp>
        <p:nvCxnSpPr>
          <p:cNvPr id="658" name="Google Shape;658;p75"/>
          <p:cNvCxnSpPr>
            <a:stCxn id="653" idx="3"/>
          </p:cNvCxnSpPr>
          <p:nvPr/>
        </p:nvCxnSpPr>
        <p:spPr>
          <a:xfrm flipH="1">
            <a:off x="4864108" y="4470412"/>
            <a:ext cx="203100" cy="753300"/>
          </a:xfrm>
          <a:prstGeom prst="straightConnector1">
            <a:avLst/>
          </a:prstGeom>
          <a:noFill/>
          <a:ln cap="flat" cmpd="sng" w="57150">
            <a:solidFill>
              <a:schemeClr val="accent4"/>
            </a:solidFill>
            <a:prstDash val="solid"/>
            <a:round/>
            <a:headEnd len="sm" w="sm" type="none"/>
            <a:tailEnd len="sm" w="sm" type="none"/>
          </a:ln>
          <a:effectLst>
            <a:outerShdw blurRad="40000" rotWithShape="0" dir="5400000" dist="23000">
              <a:srgbClr val="000000">
                <a:alpha val="34901"/>
              </a:srgbClr>
            </a:outerShdw>
          </a:effectLst>
        </p:spPr>
      </p:cxnSp>
      <p:sp>
        <p:nvSpPr>
          <p:cNvPr id="659" name="Google Shape;659;p75"/>
          <p:cNvSpPr/>
          <p:nvPr/>
        </p:nvSpPr>
        <p:spPr>
          <a:xfrm>
            <a:off x="3454293" y="5223767"/>
            <a:ext cx="2819400" cy="1211066"/>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Individual Retirement Plans</a:t>
            </a:r>
            <a:endParaRPr/>
          </a:p>
        </p:txBody>
      </p:sp>
      <p:sp>
        <p:nvSpPr>
          <p:cNvPr id="660" name="Google Shape;660;p75"/>
          <p:cNvSpPr/>
          <p:nvPr/>
        </p:nvSpPr>
        <p:spPr>
          <a:xfrm>
            <a:off x="85774" y="0"/>
            <a:ext cx="1879685" cy="855211"/>
          </a:xfrm>
          <a:prstGeom prst="cloudCallout">
            <a:avLst>
              <a:gd fmla="val 51461" name="adj1"/>
              <a:gd fmla="val 43195" name="adj2"/>
            </a:avLst>
          </a:prstGeom>
          <a:gradFill>
            <a:gsLst>
              <a:gs pos="0">
                <a:srgbClr val="6D4D71"/>
              </a:gs>
              <a:gs pos="100000">
                <a:srgbClr val="CBB9CE"/>
              </a:gs>
            </a:gsLst>
            <a:lin ang="16200000" scaled="0"/>
          </a:gradFill>
          <a:ln cap="flat" cmpd="sng" w="9525">
            <a:solidFill>
              <a:srgbClr val="674F6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Employer Controlled</a:t>
            </a:r>
            <a:endParaRPr/>
          </a:p>
        </p:txBody>
      </p:sp>
      <p:sp>
        <p:nvSpPr>
          <p:cNvPr id="661" name="Google Shape;661;p75"/>
          <p:cNvSpPr/>
          <p:nvPr/>
        </p:nvSpPr>
        <p:spPr>
          <a:xfrm>
            <a:off x="10230232" y="0"/>
            <a:ext cx="1879685" cy="855211"/>
          </a:xfrm>
          <a:prstGeom prst="cloudCallout">
            <a:avLst>
              <a:gd fmla="val -79614" name="adj1"/>
              <a:gd fmla="val -5811" name="adj2"/>
            </a:avLst>
          </a:prstGeom>
          <a:gradFill>
            <a:gsLst>
              <a:gs pos="0">
                <a:srgbClr val="6D4D71"/>
              </a:gs>
              <a:gs pos="100000">
                <a:srgbClr val="CBB9CE"/>
              </a:gs>
            </a:gsLst>
            <a:lin ang="16200000" scaled="0"/>
          </a:gradFill>
          <a:ln cap="flat" cmpd="sng" w="9525">
            <a:solidFill>
              <a:srgbClr val="674F6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Employer Sponsored</a:t>
            </a:r>
            <a:endParaRPr/>
          </a:p>
        </p:txBody>
      </p:sp>
      <p:sp>
        <p:nvSpPr>
          <p:cNvPr id="662" name="Google Shape;662;p75"/>
          <p:cNvSpPr/>
          <p:nvPr/>
        </p:nvSpPr>
        <p:spPr>
          <a:xfrm>
            <a:off x="2034907" y="5035524"/>
            <a:ext cx="1879685" cy="855211"/>
          </a:xfrm>
          <a:prstGeom prst="cloudCallout">
            <a:avLst>
              <a:gd fmla="val 77811" name="adj1"/>
              <a:gd fmla="val -14721" name="adj2"/>
            </a:avLst>
          </a:prstGeom>
          <a:gradFill>
            <a:gsLst>
              <a:gs pos="0">
                <a:srgbClr val="6D4D71"/>
              </a:gs>
              <a:gs pos="100000">
                <a:srgbClr val="CBB9CE"/>
              </a:gs>
            </a:gsLst>
            <a:lin ang="16200000" scaled="0"/>
          </a:gradFill>
          <a:ln cap="flat" cmpd="sng" w="9525">
            <a:solidFill>
              <a:srgbClr val="674F6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Taxpayer Funded</a:t>
            </a:r>
            <a:endParaRPr/>
          </a:p>
        </p:txBody>
      </p:sp>
      <p:sp>
        <p:nvSpPr>
          <p:cNvPr id="663" name="Google Shape;663;p75"/>
          <p:cNvSpPr/>
          <p:nvPr/>
        </p:nvSpPr>
        <p:spPr>
          <a:xfrm>
            <a:off x="3826951" y="508675"/>
            <a:ext cx="2043525" cy="611850"/>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Pensions</a:t>
            </a:r>
            <a:endParaRPr/>
          </a:p>
        </p:txBody>
      </p:sp>
      <p:sp>
        <p:nvSpPr>
          <p:cNvPr id="664" name="Google Shape;664;p75"/>
          <p:cNvSpPr/>
          <p:nvPr/>
        </p:nvSpPr>
        <p:spPr>
          <a:xfrm>
            <a:off x="4919111" y="908730"/>
            <a:ext cx="2056570" cy="645942"/>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Civil Service</a:t>
            </a:r>
            <a:endParaRPr/>
          </a:p>
        </p:txBody>
      </p:sp>
      <p:sp>
        <p:nvSpPr>
          <p:cNvPr id="665" name="Google Shape;665;p75"/>
          <p:cNvSpPr/>
          <p:nvPr/>
        </p:nvSpPr>
        <p:spPr>
          <a:xfrm>
            <a:off x="3705150" y="1338450"/>
            <a:ext cx="2078100" cy="611850"/>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Annuities</a:t>
            </a:r>
            <a:endParaRPr b="1" sz="1600">
              <a:solidFill>
                <a:schemeClr val="lt1"/>
              </a:solidFill>
              <a:latin typeface="Questrial"/>
              <a:ea typeface="Questrial"/>
              <a:cs typeface="Questrial"/>
              <a:sym typeface="Questrial"/>
            </a:endParaRPr>
          </a:p>
        </p:txBody>
      </p:sp>
      <p:sp>
        <p:nvSpPr>
          <p:cNvPr id="666" name="Google Shape;666;p75"/>
          <p:cNvSpPr/>
          <p:nvPr/>
        </p:nvSpPr>
        <p:spPr>
          <a:xfrm>
            <a:off x="8796516" y="1724086"/>
            <a:ext cx="1904367" cy="611851"/>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401(k)</a:t>
            </a:r>
            <a:endParaRPr/>
          </a:p>
        </p:txBody>
      </p:sp>
      <p:sp>
        <p:nvSpPr>
          <p:cNvPr id="667" name="Google Shape;667;p75"/>
          <p:cNvSpPr/>
          <p:nvPr/>
        </p:nvSpPr>
        <p:spPr>
          <a:xfrm>
            <a:off x="9888689" y="2124133"/>
            <a:ext cx="2056570" cy="645942"/>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403(b)</a:t>
            </a:r>
            <a:endParaRPr/>
          </a:p>
        </p:txBody>
      </p:sp>
      <p:sp>
        <p:nvSpPr>
          <p:cNvPr id="668" name="Google Shape;668;p75"/>
          <p:cNvSpPr/>
          <p:nvPr/>
        </p:nvSpPr>
        <p:spPr>
          <a:xfrm>
            <a:off x="8709274" y="2553850"/>
            <a:ext cx="2151950" cy="611850"/>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Annuities</a:t>
            </a:r>
            <a:endParaRPr/>
          </a:p>
        </p:txBody>
      </p:sp>
      <p:sp>
        <p:nvSpPr>
          <p:cNvPr id="669" name="Google Shape;669;p75"/>
          <p:cNvSpPr/>
          <p:nvPr/>
        </p:nvSpPr>
        <p:spPr>
          <a:xfrm>
            <a:off x="6486594" y="5168571"/>
            <a:ext cx="2043538" cy="611851"/>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IRA</a:t>
            </a:r>
            <a:endParaRPr/>
          </a:p>
        </p:txBody>
      </p:sp>
      <p:sp>
        <p:nvSpPr>
          <p:cNvPr id="670" name="Google Shape;670;p75"/>
          <p:cNvSpPr/>
          <p:nvPr/>
        </p:nvSpPr>
        <p:spPr>
          <a:xfrm>
            <a:off x="6486594" y="5895785"/>
            <a:ext cx="2043538" cy="611851"/>
          </a:xfrm>
          <a:prstGeom prst="flowChartDecision">
            <a:avLst/>
          </a:prstGeom>
          <a:solidFill>
            <a:schemeClr val="accent3"/>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Questrial"/>
                <a:ea typeface="Questrial"/>
                <a:cs typeface="Questrial"/>
                <a:sym typeface="Questrial"/>
              </a:rPr>
              <a:t>Roth IRA</a:t>
            </a:r>
            <a:endParaRPr/>
          </a:p>
        </p:txBody>
      </p:sp>
      <p:sp>
        <p:nvSpPr>
          <p:cNvPr id="671" name="Google Shape;671;p75"/>
          <p:cNvSpPr/>
          <p:nvPr/>
        </p:nvSpPr>
        <p:spPr>
          <a:xfrm>
            <a:off x="3649333" y="1005615"/>
            <a:ext cx="757567" cy="434138"/>
          </a:xfrm>
          <a:prstGeom prst="rightArrow">
            <a:avLst>
              <a:gd fmla="val 50000" name="adj1"/>
              <a:gd fmla="val 50000" name="adj2"/>
            </a:avLst>
          </a:prstGeom>
          <a:solidFill>
            <a:schemeClr val="lt2"/>
          </a:solidFill>
          <a:ln cap="flat" cmpd="sng" w="28575">
            <a:solidFill>
              <a:srgbClr val="4242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sp>
        <p:nvSpPr>
          <p:cNvPr id="672" name="Google Shape;672;p75"/>
          <p:cNvSpPr/>
          <p:nvPr/>
        </p:nvSpPr>
        <p:spPr>
          <a:xfrm rot="3717074">
            <a:off x="10338708" y="1318661"/>
            <a:ext cx="895792" cy="434138"/>
          </a:xfrm>
          <a:prstGeom prst="rightArrow">
            <a:avLst>
              <a:gd fmla="val 50000" name="adj1"/>
              <a:gd fmla="val 50000" name="adj2"/>
            </a:avLst>
          </a:prstGeom>
          <a:solidFill>
            <a:schemeClr val="lt2"/>
          </a:solidFill>
          <a:ln cap="flat" cmpd="sng" w="28575">
            <a:solidFill>
              <a:srgbClr val="4242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sp>
        <p:nvSpPr>
          <p:cNvPr id="673" name="Google Shape;673;p75"/>
          <p:cNvSpPr/>
          <p:nvPr/>
        </p:nvSpPr>
        <p:spPr>
          <a:xfrm>
            <a:off x="6327113" y="5620365"/>
            <a:ext cx="648568" cy="434138"/>
          </a:xfrm>
          <a:prstGeom prst="rightArrow">
            <a:avLst>
              <a:gd fmla="val 50000" name="adj1"/>
              <a:gd fmla="val 50000" name="adj2"/>
            </a:avLst>
          </a:prstGeom>
          <a:solidFill>
            <a:schemeClr val="lt2"/>
          </a:solidFill>
          <a:ln cap="flat" cmpd="sng" w="28575">
            <a:solidFill>
              <a:srgbClr val="42422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sp>
        <p:nvSpPr>
          <p:cNvPr id="674" name="Google Shape;674;p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500"/>
                                        <p:tgtEl>
                                          <p:spTgt spid="653"/>
                                        </p:tgtEl>
                                        <p:attrNameLst>
                                          <p:attrName>ppt_w</p:attrName>
                                        </p:attrNameLst>
                                      </p:cBhvr>
                                      <p:tavLst>
                                        <p:tav fmla="" tm="0">
                                          <p:val>
                                            <p:strVal val="0"/>
                                          </p:val>
                                        </p:tav>
                                        <p:tav fmla="" tm="100000">
                                          <p:val>
                                            <p:strVal val="#ppt_w"/>
                                          </p:val>
                                        </p:tav>
                                      </p:tavLst>
                                    </p:anim>
                                    <p:anim calcmode="lin" valueType="num">
                                      <p:cBhvr additive="base">
                                        <p:cTn dur="500"/>
                                        <p:tgtEl>
                                          <p:spTgt spid="65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par>
                                <p:cTn fill="hold" nodeType="with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1000"/>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Benefit Plans</a:t>
            </a:r>
            <a:endParaRPr/>
          </a:p>
        </p:txBody>
      </p:sp>
      <p:sp>
        <p:nvSpPr>
          <p:cNvPr id="681" name="Google Shape;681;p7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older, traditional type of pension plan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Workers’ retirement benefits are calculated (and thus “defined”) by a formula that takes into account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YEARS OF SERVICE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SALARY HISTORY</a:t>
            </a:r>
            <a:endParaRPr/>
          </a:p>
          <a:p>
            <a:pPr indent="0" lvl="0" marL="0" marR="0" rtl="0" algn="l">
              <a:spcBef>
                <a:spcPts val="800"/>
              </a:spcBef>
              <a:spcAft>
                <a:spcPts val="0"/>
              </a:spcAft>
              <a:buClr>
                <a:schemeClr val="dk1"/>
              </a:buClr>
              <a:buFont typeface="Noto Sans Symbols"/>
              <a:buNone/>
            </a:pPr>
            <a:r>
              <a:rPr b="0" i="0" lang="en-US" sz="4000" u="none" cap="none" strike="noStrike">
                <a:solidFill>
                  <a:schemeClr val="dk1"/>
                </a:solidFill>
                <a:latin typeface="Questrial"/>
                <a:ea typeface="Questrial"/>
                <a:cs typeface="Questrial"/>
                <a:sym typeface="Questrial"/>
              </a:rPr>
              <a:t>	</a:t>
            </a:r>
            <a:endParaRPr/>
          </a:p>
        </p:txBody>
      </p:sp>
      <p:pic>
        <p:nvPicPr>
          <p:cNvPr id="682" name="Google Shape;682;p76"/>
          <p:cNvPicPr preferRelativeResize="0"/>
          <p:nvPr/>
        </p:nvPicPr>
        <p:blipFill rotWithShape="1">
          <a:blip r:embed="rId3">
            <a:alphaModFix/>
          </a:blip>
          <a:srcRect b="0" l="0" r="0" t="0"/>
          <a:stretch/>
        </p:blipFill>
        <p:spPr>
          <a:xfrm>
            <a:off x="5657557" y="4148227"/>
            <a:ext cx="1864500" cy="1833300"/>
          </a:xfrm>
          <a:prstGeom prst="rect">
            <a:avLst/>
          </a:prstGeom>
          <a:noFill/>
          <a:ln>
            <a:noFill/>
          </a:ln>
        </p:spPr>
      </p:pic>
      <p:pic>
        <p:nvPicPr>
          <p:cNvPr descr="Screen Shot 2014-09-05 at 12.03.11 PM.png" id="683" name="Google Shape;683;p76"/>
          <p:cNvPicPr preferRelativeResize="0"/>
          <p:nvPr/>
        </p:nvPicPr>
        <p:blipFill rotWithShape="1">
          <a:blip r:embed="rId4">
            <a:alphaModFix/>
          </a:blip>
          <a:srcRect b="0" l="0" r="0" t="0"/>
          <a:stretch/>
        </p:blipFill>
        <p:spPr>
          <a:xfrm>
            <a:off x="8382000" y="5162553"/>
            <a:ext cx="1752600" cy="963613"/>
          </a:xfrm>
          <a:prstGeom prst="rect">
            <a:avLst/>
          </a:prstGeom>
          <a:noFill/>
          <a:ln>
            <a:noFill/>
          </a:ln>
        </p:spPr>
      </p:pic>
      <p:pic>
        <p:nvPicPr>
          <p:cNvPr descr="Screen Shot 2014-09-05 at 12.03.11 PM.png" id="684" name="Google Shape;684;p76"/>
          <p:cNvPicPr preferRelativeResize="0"/>
          <p:nvPr/>
        </p:nvPicPr>
        <p:blipFill rotWithShape="1">
          <a:blip r:embed="rId4">
            <a:alphaModFix/>
          </a:blip>
          <a:srcRect b="0" l="0" r="0" t="0"/>
          <a:stretch/>
        </p:blipFill>
        <p:spPr>
          <a:xfrm>
            <a:off x="8382000" y="4795837"/>
            <a:ext cx="1752600" cy="963613"/>
          </a:xfrm>
          <a:prstGeom prst="rect">
            <a:avLst/>
          </a:prstGeom>
          <a:noFill/>
          <a:ln>
            <a:noFill/>
          </a:ln>
        </p:spPr>
      </p:pic>
      <p:pic>
        <p:nvPicPr>
          <p:cNvPr descr="Screen Shot 2014-09-05 at 12.03.11 PM.png" id="685" name="Google Shape;685;p76"/>
          <p:cNvPicPr preferRelativeResize="0"/>
          <p:nvPr/>
        </p:nvPicPr>
        <p:blipFill rotWithShape="1">
          <a:blip r:embed="rId4">
            <a:alphaModFix/>
          </a:blip>
          <a:srcRect b="0" l="0" r="0" t="0"/>
          <a:stretch/>
        </p:blipFill>
        <p:spPr>
          <a:xfrm>
            <a:off x="8382000" y="4376755"/>
            <a:ext cx="1752600" cy="963613"/>
          </a:xfrm>
          <a:prstGeom prst="rect">
            <a:avLst/>
          </a:prstGeom>
          <a:noFill/>
          <a:ln>
            <a:noFill/>
          </a:ln>
        </p:spPr>
      </p:pic>
      <p:pic>
        <p:nvPicPr>
          <p:cNvPr descr="Screen Shot 2014-09-05 at 12.03.11 PM.png" id="686" name="Google Shape;686;p76"/>
          <p:cNvPicPr preferRelativeResize="0"/>
          <p:nvPr/>
        </p:nvPicPr>
        <p:blipFill rotWithShape="1">
          <a:blip r:embed="rId4">
            <a:alphaModFix/>
          </a:blip>
          <a:srcRect b="0" l="0" r="0" t="0"/>
          <a:stretch/>
        </p:blipFill>
        <p:spPr>
          <a:xfrm>
            <a:off x="8382000" y="4015582"/>
            <a:ext cx="1752600" cy="963613"/>
          </a:xfrm>
          <a:prstGeom prst="rect">
            <a:avLst/>
          </a:prstGeom>
          <a:noFill/>
          <a:ln>
            <a:noFill/>
          </a:ln>
        </p:spPr>
      </p:pic>
      <p:pic>
        <p:nvPicPr>
          <p:cNvPr descr="Screen Shot 2014-09-05 at 12.03.11 PM.png" id="687" name="Google Shape;687;p76"/>
          <p:cNvPicPr preferRelativeResize="0"/>
          <p:nvPr/>
        </p:nvPicPr>
        <p:blipFill rotWithShape="1">
          <a:blip r:embed="rId4">
            <a:alphaModFix/>
          </a:blip>
          <a:srcRect b="0" l="0" r="0" t="0"/>
          <a:stretch/>
        </p:blipFill>
        <p:spPr>
          <a:xfrm>
            <a:off x="8382000" y="3596500"/>
            <a:ext cx="1752600" cy="963613"/>
          </a:xfrm>
          <a:prstGeom prst="rect">
            <a:avLst/>
          </a:prstGeom>
          <a:noFill/>
          <a:ln>
            <a:noFill/>
          </a:ln>
        </p:spPr>
      </p:pic>
      <p:sp>
        <p:nvSpPr>
          <p:cNvPr id="688" name="Google Shape;688;p76"/>
          <p:cNvSpPr/>
          <p:nvPr/>
        </p:nvSpPr>
        <p:spPr>
          <a:xfrm>
            <a:off x="11391900" y="274638"/>
            <a:ext cx="609600" cy="6333980"/>
          </a:xfrm>
          <a:prstGeom prst="upArrow">
            <a:avLst>
              <a:gd fmla="val 50000" name="adj1"/>
              <a:gd fmla="val 50000" name="adj2"/>
            </a:avLst>
          </a:prstGeom>
          <a:solidFill>
            <a:schemeClr val="dk1"/>
          </a:solidFill>
          <a:ln cap="flat" cmpd="sng" w="25400">
            <a:solidFill>
              <a:srgbClr val="5674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estrial"/>
              <a:ea typeface="Questrial"/>
              <a:cs typeface="Questrial"/>
              <a:sym typeface="Questrial"/>
            </a:endParaRPr>
          </a:p>
        </p:txBody>
      </p:sp>
      <p:sp>
        <p:nvSpPr>
          <p:cNvPr id="689" name="Google Shape;689;p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xEl>
                                              <p:pRg end="0" st="0"/>
                                            </p:txEl>
                                          </p:spTgt>
                                        </p:tgtEl>
                                        <p:attrNameLst>
                                          <p:attrName>style.visibility</p:attrName>
                                        </p:attrNameLst>
                                      </p:cBhvr>
                                      <p:to>
                                        <p:strVal val="visible"/>
                                      </p:to>
                                    </p:set>
                                    <p:animEffect filter="fade" transition="in">
                                      <p:cBhvr>
                                        <p:cTn dur="500"/>
                                        <p:tgtEl>
                                          <p:spTgt spid="6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xEl>
                                              <p:pRg end="1" st="1"/>
                                            </p:txEl>
                                          </p:spTgt>
                                        </p:tgtEl>
                                        <p:attrNameLst>
                                          <p:attrName>style.visibility</p:attrName>
                                        </p:attrNameLst>
                                      </p:cBhvr>
                                      <p:to>
                                        <p:strVal val="visible"/>
                                      </p:to>
                                    </p:set>
                                    <p:animEffect filter="fade" transition="in">
                                      <p:cBhvr>
                                        <p:cTn dur="500"/>
                                        <p:tgtEl>
                                          <p:spTgt spid="6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xEl>
                                              <p:pRg end="2" st="2"/>
                                            </p:txEl>
                                          </p:spTgt>
                                        </p:tgtEl>
                                        <p:attrNameLst>
                                          <p:attrName>style.visibility</p:attrName>
                                        </p:attrNameLst>
                                      </p:cBhvr>
                                      <p:to>
                                        <p:strVal val="visible"/>
                                      </p:to>
                                    </p:set>
                                    <p:animEffect filter="fade" transition="in">
                                      <p:cBhvr>
                                        <p:cTn dur="500"/>
                                        <p:tgtEl>
                                          <p:spTgt spid="6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xEl>
                                              <p:pRg end="3" st="3"/>
                                            </p:txEl>
                                          </p:spTgt>
                                        </p:tgtEl>
                                        <p:attrNameLst>
                                          <p:attrName>style.visibility</p:attrName>
                                        </p:attrNameLst>
                                      </p:cBhvr>
                                      <p:to>
                                        <p:strVal val="visible"/>
                                      </p:to>
                                    </p:set>
                                    <p:animEffect filter="fade" transition="in">
                                      <p:cBhvr>
                                        <p:cTn dur="500"/>
                                        <p:tgtEl>
                                          <p:spTgt spid="6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xEl>
                                              <p:pRg end="4" st="4"/>
                                            </p:txEl>
                                          </p:spTgt>
                                        </p:tgtEl>
                                        <p:attrNameLst>
                                          <p:attrName>style.visibility</p:attrName>
                                        </p:attrNameLst>
                                      </p:cBhvr>
                                      <p:to>
                                        <p:strVal val="visible"/>
                                      </p:to>
                                    </p:set>
                                    <p:animEffect filter="fade" transition="in">
                                      <p:cBhvr>
                                        <p:cTn dur="500"/>
                                        <p:tgtEl>
                                          <p:spTgt spid="6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500"/>
                                        <p:tgtEl>
                                          <p:spTgt spid="68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500"/>
                                        <p:tgtEl>
                                          <p:spTgt spid="68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0"/>
                                        <p:tgtEl>
                                          <p:spTgt spid="6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Benefit Plans</a:t>
            </a:r>
            <a:endParaRPr/>
          </a:p>
        </p:txBody>
      </p:sp>
      <p:sp>
        <p:nvSpPr>
          <p:cNvPr id="696" name="Google Shape;696;p77"/>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controls the plan and guarantees that the employee will receive a certain amount of retirement compensation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employees under a DB plan do not have to contribute any portion of their salary to the plan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Funded </a:t>
            </a:r>
            <a:r>
              <a:rPr b="0" i="1" lang="en-US" sz="4000" u="none" cap="none" strike="noStrike">
                <a:solidFill>
                  <a:schemeClr val="dk1"/>
                </a:solidFill>
                <a:latin typeface="Questrial"/>
                <a:ea typeface="Questrial"/>
                <a:cs typeface="Questrial"/>
                <a:sym typeface="Questrial"/>
              </a:rPr>
              <a:t>mostly</a:t>
            </a:r>
            <a:r>
              <a:rPr b="0" i="0" lang="en-US" sz="4000" u="none" cap="none" strike="noStrike">
                <a:solidFill>
                  <a:schemeClr val="dk1"/>
                </a:solidFill>
                <a:latin typeface="Questrial"/>
                <a:ea typeface="Questrial"/>
                <a:cs typeface="Questrial"/>
                <a:sym typeface="Questrial"/>
              </a:rPr>
              <a:t> by the employer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Can be referred to as a </a:t>
            </a:r>
            <a:r>
              <a:rPr b="1" i="1" lang="en-US" sz="4000" u="none" cap="none" strike="noStrike">
                <a:solidFill>
                  <a:schemeClr val="dk1"/>
                </a:solidFill>
                <a:latin typeface="Questrial"/>
                <a:ea typeface="Questrial"/>
                <a:cs typeface="Questrial"/>
                <a:sym typeface="Questrial"/>
              </a:rPr>
              <a:t>pension </a:t>
            </a:r>
            <a:r>
              <a:rPr b="0" i="0" lang="en-US" sz="4000" u="none" cap="none" strike="noStrike">
                <a:solidFill>
                  <a:schemeClr val="dk1"/>
                </a:solidFill>
                <a:latin typeface="Questrial"/>
                <a:ea typeface="Questrial"/>
                <a:cs typeface="Questrial"/>
                <a:sym typeface="Questrial"/>
              </a:rPr>
              <a:t>plan</a:t>
            </a:r>
            <a:endParaRPr/>
          </a:p>
        </p:txBody>
      </p:sp>
      <p:sp>
        <p:nvSpPr>
          <p:cNvPr id="697" name="Google Shape;697;p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xEl>
                                              <p:pRg end="0" st="0"/>
                                            </p:txEl>
                                          </p:spTgt>
                                        </p:tgtEl>
                                        <p:attrNameLst>
                                          <p:attrName>style.visibility</p:attrName>
                                        </p:attrNameLst>
                                      </p:cBhvr>
                                      <p:to>
                                        <p:strVal val="visible"/>
                                      </p:to>
                                    </p:set>
                                    <p:animEffect filter="fade" transition="in">
                                      <p:cBhvr>
                                        <p:cTn dur="500"/>
                                        <p:tgtEl>
                                          <p:spTgt spid="6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xEl>
                                              <p:pRg end="1" st="1"/>
                                            </p:txEl>
                                          </p:spTgt>
                                        </p:tgtEl>
                                        <p:attrNameLst>
                                          <p:attrName>style.visibility</p:attrName>
                                        </p:attrNameLst>
                                      </p:cBhvr>
                                      <p:to>
                                        <p:strVal val="visible"/>
                                      </p:to>
                                    </p:set>
                                    <p:animEffect filter="fade" transition="in">
                                      <p:cBhvr>
                                        <p:cTn dur="500"/>
                                        <p:tgtEl>
                                          <p:spTgt spid="6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xEl>
                                              <p:pRg end="2" st="2"/>
                                            </p:txEl>
                                          </p:spTgt>
                                        </p:tgtEl>
                                        <p:attrNameLst>
                                          <p:attrName>style.visibility</p:attrName>
                                        </p:attrNameLst>
                                      </p:cBhvr>
                                      <p:to>
                                        <p:strVal val="visible"/>
                                      </p:to>
                                    </p:set>
                                    <p:animEffect filter="fade" transition="in">
                                      <p:cBhvr>
                                        <p:cTn dur="500"/>
                                        <p:tgtEl>
                                          <p:spTgt spid="6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xEl>
                                              <p:pRg end="3" st="3"/>
                                            </p:txEl>
                                          </p:spTgt>
                                        </p:tgtEl>
                                        <p:attrNameLst>
                                          <p:attrName>style.visibility</p:attrName>
                                        </p:attrNameLst>
                                      </p:cBhvr>
                                      <p:to>
                                        <p:strVal val="visible"/>
                                      </p:to>
                                    </p:set>
                                    <p:animEffect filter="fade" transition="in">
                                      <p:cBhvr>
                                        <p:cTn dur="500"/>
                                        <p:tgtEl>
                                          <p:spTgt spid="69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Income(Part III of I/I form)</a:t>
            </a:r>
            <a:endParaRPr b="1" i="0" sz="4800" u="none" cap="none" strike="noStrike">
              <a:solidFill>
                <a:schemeClr val="dk2"/>
              </a:solidFill>
              <a:latin typeface="Questrial"/>
              <a:ea typeface="Questrial"/>
              <a:cs typeface="Questrial"/>
              <a:sym typeface="Questrial"/>
            </a:endParaRPr>
          </a:p>
        </p:txBody>
      </p:sp>
      <p:sp>
        <p:nvSpPr>
          <p:cNvPr id="112" name="Google Shape;112;p15"/>
          <p:cNvSpPr txBox="1"/>
          <p:nvPr>
            <p:ph idx="1" type="body"/>
          </p:nvPr>
        </p:nvSpPr>
        <p:spPr>
          <a:xfrm>
            <a:off x="609600" y="1275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13" name="Google Shape;113;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14" name="Google Shape;114;p15"/>
          <p:cNvPicPr preferRelativeResize="0"/>
          <p:nvPr/>
        </p:nvPicPr>
        <p:blipFill>
          <a:blip r:embed="rId3">
            <a:alphaModFix/>
          </a:blip>
          <a:stretch>
            <a:fillRect/>
          </a:stretch>
        </p:blipFill>
        <p:spPr>
          <a:xfrm>
            <a:off x="731700" y="1972025"/>
            <a:ext cx="11409052" cy="3806713"/>
          </a:xfrm>
          <a:prstGeom prst="rect">
            <a:avLst/>
          </a:prstGeom>
          <a:noFill/>
          <a:ln cap="flat" cmpd="sng" w="9525">
            <a:solidFill>
              <a:schemeClr val="dk2"/>
            </a:solidFill>
            <a:prstDash val="solid"/>
            <a:round/>
            <a:headEnd len="sm" w="sm" type="none"/>
            <a:tailEnd len="sm" w="sm" type="none"/>
          </a:ln>
        </p:spPr>
      </p:pic>
      <p:sp>
        <p:nvSpPr>
          <p:cNvPr id="115" name="Google Shape;115;p15"/>
          <p:cNvSpPr/>
          <p:nvPr/>
        </p:nvSpPr>
        <p:spPr>
          <a:xfrm rot="10800000">
            <a:off x="475875" y="4723750"/>
            <a:ext cx="459600" cy="1851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rot="10800000">
            <a:off x="475875" y="3445650"/>
            <a:ext cx="459600" cy="1851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rot="10800000">
            <a:off x="475875" y="3630750"/>
            <a:ext cx="459600" cy="1851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rot="10800000">
            <a:off x="475875" y="4084700"/>
            <a:ext cx="459600" cy="1851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rot="10800000">
            <a:off x="475875" y="3857725"/>
            <a:ext cx="459600" cy="1851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Google Shape;703;p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Benefit Plans</a:t>
            </a:r>
            <a:endParaRPr/>
          </a:p>
        </p:txBody>
      </p:sp>
      <p:sp>
        <p:nvSpPr>
          <p:cNvPr id="704" name="Google Shape;704;p7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Numerous rules governing when retirees can start drawing their pension benefits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DB plans not very “portable”</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Who has a Defined Benefit plan?</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Civil Servants (teachers, city employees, federal workers, soldiers, etc.)</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Some older, mature corporations with stable workforces</a:t>
            </a:r>
            <a:endParaRPr/>
          </a:p>
        </p:txBody>
      </p:sp>
      <p:sp>
        <p:nvSpPr>
          <p:cNvPr id="705" name="Google Shape;705;p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xEl>
                                              <p:pRg end="0" st="0"/>
                                            </p:txEl>
                                          </p:spTgt>
                                        </p:tgtEl>
                                        <p:attrNameLst>
                                          <p:attrName>style.visibility</p:attrName>
                                        </p:attrNameLst>
                                      </p:cBhvr>
                                      <p:to>
                                        <p:strVal val="visible"/>
                                      </p:to>
                                    </p:set>
                                    <p:animEffect filter="fade" transition="in">
                                      <p:cBhvr>
                                        <p:cTn dur="500"/>
                                        <p:tgtEl>
                                          <p:spTgt spid="7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xEl>
                                              <p:pRg end="1" st="1"/>
                                            </p:txEl>
                                          </p:spTgt>
                                        </p:tgtEl>
                                        <p:attrNameLst>
                                          <p:attrName>style.visibility</p:attrName>
                                        </p:attrNameLst>
                                      </p:cBhvr>
                                      <p:to>
                                        <p:strVal val="visible"/>
                                      </p:to>
                                    </p:set>
                                    <p:animEffect filter="fade" transition="in">
                                      <p:cBhvr>
                                        <p:cTn dur="500"/>
                                        <p:tgtEl>
                                          <p:spTgt spid="7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xEl>
                                              <p:pRg end="2" st="2"/>
                                            </p:txEl>
                                          </p:spTgt>
                                        </p:tgtEl>
                                        <p:attrNameLst>
                                          <p:attrName>style.visibility</p:attrName>
                                        </p:attrNameLst>
                                      </p:cBhvr>
                                      <p:to>
                                        <p:strVal val="visible"/>
                                      </p:to>
                                    </p:set>
                                    <p:animEffect filter="fade" transition="in">
                                      <p:cBhvr>
                                        <p:cTn dur="500"/>
                                        <p:tgtEl>
                                          <p:spTgt spid="7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xEl>
                                              <p:pRg end="3" st="3"/>
                                            </p:txEl>
                                          </p:spTgt>
                                        </p:tgtEl>
                                        <p:attrNameLst>
                                          <p:attrName>style.visibility</p:attrName>
                                        </p:attrNameLst>
                                      </p:cBhvr>
                                      <p:to>
                                        <p:strVal val="visible"/>
                                      </p:to>
                                    </p:set>
                                    <p:animEffect filter="fade" transition="in">
                                      <p:cBhvr>
                                        <p:cTn dur="500"/>
                                        <p:tgtEl>
                                          <p:spTgt spid="7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xEl>
                                              <p:pRg end="4" st="4"/>
                                            </p:txEl>
                                          </p:spTgt>
                                        </p:tgtEl>
                                        <p:attrNameLst>
                                          <p:attrName>style.visibility</p:attrName>
                                        </p:attrNameLst>
                                      </p:cBhvr>
                                      <p:to>
                                        <p:strVal val="visible"/>
                                      </p:to>
                                    </p:set>
                                    <p:animEffect filter="fade" transition="in">
                                      <p:cBhvr>
                                        <p:cTn dur="500"/>
                                        <p:tgtEl>
                                          <p:spTgt spid="70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Contribution Plans</a:t>
            </a:r>
            <a:endParaRPr/>
          </a:p>
        </p:txBody>
      </p:sp>
      <p:sp>
        <p:nvSpPr>
          <p:cNvPr id="712" name="Google Shape;712;p7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More modern type of employer plan</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Employee controls amount contributed to the plan as well as how the funds are invested</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Retirement benefits depend on how the fund assets perform and grow</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Funded primarily by the </a:t>
            </a:r>
            <a:r>
              <a:rPr b="1" i="0" lang="en-US" sz="3700" u="none" cap="none" strike="noStrike">
                <a:solidFill>
                  <a:schemeClr val="accent3"/>
                </a:solidFill>
                <a:latin typeface="Questrial"/>
                <a:ea typeface="Questrial"/>
                <a:cs typeface="Questrial"/>
                <a:sym typeface="Questrial"/>
              </a:rPr>
              <a:t>employee</a:t>
            </a:r>
            <a:r>
              <a:rPr b="0" i="0" lang="en-US" sz="3700" u="none" cap="none" strike="noStrike">
                <a:solidFill>
                  <a:schemeClr val="dk1"/>
                </a:solidFill>
                <a:latin typeface="Questrial"/>
                <a:ea typeface="Questrial"/>
                <a:cs typeface="Questrial"/>
                <a:sym typeface="Questrial"/>
              </a:rPr>
              <a:t>,</a:t>
            </a:r>
            <a:r>
              <a:rPr b="0" i="0" lang="en-US" sz="3700" u="none" cap="none" strike="noStrike">
                <a:solidFill>
                  <a:schemeClr val="accent3"/>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with the employer often matching contributions to a certain amount</a:t>
            </a:r>
            <a:endParaRPr/>
          </a:p>
        </p:txBody>
      </p:sp>
      <p:sp>
        <p:nvSpPr>
          <p:cNvPr id="713" name="Google Shape;713;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0" st="0"/>
                                            </p:txEl>
                                          </p:spTgt>
                                        </p:tgtEl>
                                        <p:attrNameLst>
                                          <p:attrName>style.visibility</p:attrName>
                                        </p:attrNameLst>
                                      </p:cBhvr>
                                      <p:to>
                                        <p:strVal val="visible"/>
                                      </p:to>
                                    </p:set>
                                    <p:animEffect filter="fade" transition="in">
                                      <p:cBhvr>
                                        <p:cTn dur="500"/>
                                        <p:tgtEl>
                                          <p:spTgt spid="7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1" st="1"/>
                                            </p:txEl>
                                          </p:spTgt>
                                        </p:tgtEl>
                                        <p:attrNameLst>
                                          <p:attrName>style.visibility</p:attrName>
                                        </p:attrNameLst>
                                      </p:cBhvr>
                                      <p:to>
                                        <p:strVal val="visible"/>
                                      </p:to>
                                    </p:set>
                                    <p:animEffect filter="fade" transition="in">
                                      <p:cBhvr>
                                        <p:cTn dur="500"/>
                                        <p:tgtEl>
                                          <p:spTgt spid="7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2" st="2"/>
                                            </p:txEl>
                                          </p:spTgt>
                                        </p:tgtEl>
                                        <p:attrNameLst>
                                          <p:attrName>style.visibility</p:attrName>
                                        </p:attrNameLst>
                                      </p:cBhvr>
                                      <p:to>
                                        <p:strVal val="visible"/>
                                      </p:to>
                                    </p:set>
                                    <p:animEffect filter="fade" transition="in">
                                      <p:cBhvr>
                                        <p:cTn dur="500"/>
                                        <p:tgtEl>
                                          <p:spTgt spid="7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3" st="3"/>
                                            </p:txEl>
                                          </p:spTgt>
                                        </p:tgtEl>
                                        <p:attrNameLst>
                                          <p:attrName>style.visibility</p:attrName>
                                        </p:attrNameLst>
                                      </p:cBhvr>
                                      <p:to>
                                        <p:strVal val="visible"/>
                                      </p:to>
                                    </p:set>
                                    <p:animEffect filter="fade" transition="in">
                                      <p:cBhvr>
                                        <p:cTn dur="500"/>
                                        <p:tgtEl>
                                          <p:spTgt spid="7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Contribution Plans</a:t>
            </a:r>
            <a:endParaRPr/>
          </a:p>
        </p:txBody>
      </p:sp>
      <p:sp>
        <p:nvSpPr>
          <p:cNvPr id="720" name="Google Shape;720;p8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common type of DC plan is a 401(k)</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Participants may elect to defer a portion of his/her gross salary via a pretax payroll deduction to the plan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Contributions can be invested, at the employee’s direction, in select mutual funds, money market funds, annuities, or stock offered by the plan</a:t>
            </a:r>
            <a:endParaRPr/>
          </a:p>
        </p:txBody>
      </p:sp>
      <p:sp>
        <p:nvSpPr>
          <p:cNvPr id="721" name="Google Shape;721;p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xEl>
                                              <p:pRg end="0" st="0"/>
                                            </p:txEl>
                                          </p:spTgt>
                                        </p:tgtEl>
                                        <p:attrNameLst>
                                          <p:attrName>style.visibility</p:attrName>
                                        </p:attrNameLst>
                                      </p:cBhvr>
                                      <p:to>
                                        <p:strVal val="visible"/>
                                      </p:to>
                                    </p:set>
                                    <p:animEffect filter="fade" transition="in">
                                      <p:cBhvr>
                                        <p:cTn dur="500"/>
                                        <p:tgtEl>
                                          <p:spTgt spid="7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xEl>
                                              <p:pRg end="1" st="1"/>
                                            </p:txEl>
                                          </p:spTgt>
                                        </p:tgtEl>
                                        <p:attrNameLst>
                                          <p:attrName>style.visibility</p:attrName>
                                        </p:attrNameLst>
                                      </p:cBhvr>
                                      <p:to>
                                        <p:strVal val="visible"/>
                                      </p:to>
                                    </p:set>
                                    <p:animEffect filter="fade" transition="in">
                                      <p:cBhvr>
                                        <p:cTn dur="500"/>
                                        <p:tgtEl>
                                          <p:spTgt spid="7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xEl>
                                              <p:pRg end="2" st="2"/>
                                            </p:txEl>
                                          </p:spTgt>
                                        </p:tgtEl>
                                        <p:attrNameLst>
                                          <p:attrName>style.visibility</p:attrName>
                                        </p:attrNameLst>
                                      </p:cBhvr>
                                      <p:to>
                                        <p:strVal val="visible"/>
                                      </p:to>
                                    </p:set>
                                    <p:animEffect filter="fade" transition="in">
                                      <p:cBhvr>
                                        <p:cTn dur="500"/>
                                        <p:tgtEl>
                                          <p:spTgt spid="72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Defined Contribution Plans</a:t>
            </a:r>
            <a:endParaRPr/>
          </a:p>
        </p:txBody>
      </p:sp>
      <p:sp>
        <p:nvSpPr>
          <p:cNvPr id="728" name="Google Shape;728;p8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employee must direct contributions and investments to grow the assets adequate for retirement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Examples: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403(b)</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Some Annuity Contracts</a:t>
            </a:r>
            <a:endParaRPr/>
          </a:p>
        </p:txBody>
      </p:sp>
      <p:sp>
        <p:nvSpPr>
          <p:cNvPr id="729" name="Google Shape;729;p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animEffect filter="fade" transition="in">
                                      <p:cBhvr>
                                        <p:cTn dur="500"/>
                                        <p:tgtEl>
                                          <p:spTgt spid="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animEffect filter="fade" transition="in">
                                      <p:cBhvr>
                                        <p:cTn dur="500"/>
                                        <p:tgtEl>
                                          <p:spTgt spid="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animEffect filter="fade" transition="in">
                                      <p:cBhvr>
                                        <p:cTn dur="500"/>
                                        <p:tgtEl>
                                          <p:spTgt spid="7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animEffect filter="fade" transition="in">
                                      <p:cBhvr>
                                        <p:cTn dur="500"/>
                                        <p:tgtEl>
                                          <p:spTgt spid="7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4" st="4"/>
                                            </p:txEl>
                                          </p:spTgt>
                                        </p:tgtEl>
                                        <p:attrNameLst>
                                          <p:attrName>style.visibility</p:attrName>
                                        </p:attrNameLst>
                                      </p:cBhvr>
                                      <p:to>
                                        <p:strVal val="visible"/>
                                      </p:to>
                                    </p:set>
                                    <p:animEffect filter="fade" transition="in">
                                      <p:cBhvr>
                                        <p:cTn dur="500"/>
                                        <p:tgtEl>
                                          <p:spTgt spid="72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Individual Retirement Plans</a:t>
            </a:r>
            <a:endParaRPr/>
          </a:p>
        </p:txBody>
      </p:sp>
      <p:sp>
        <p:nvSpPr>
          <p:cNvPr id="736" name="Google Shape;736;p8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Investing tool used by individual taxpayers to earmark funds for retirement savings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Traditional IRA (in scope) and Roth IRA </a:t>
            </a:r>
            <a:r>
              <a:rPr b="0" i="0" lang="en-US" sz="3700" u="none" cap="none" strike="noStrike">
                <a:solidFill>
                  <a:srgbClr val="C00000"/>
                </a:solidFill>
                <a:latin typeface="Questrial"/>
                <a:ea typeface="Questrial"/>
                <a:cs typeface="Questrial"/>
                <a:sym typeface="Questrial"/>
              </a:rPr>
              <a:t>(out of scope for </a:t>
            </a:r>
            <a:r>
              <a:rPr lang="en-US" sz="3700">
                <a:solidFill>
                  <a:srgbClr val="C00000"/>
                </a:solidFill>
              </a:rPr>
              <a:t>Advanced Volunteers</a:t>
            </a:r>
            <a:r>
              <a:rPr b="0" i="0" lang="en-US" sz="3700" u="none" cap="none" strike="noStrike">
                <a:solidFill>
                  <a:srgbClr val="C00000"/>
                </a:solidFill>
                <a:latin typeface="Questrial"/>
                <a:ea typeface="Questrial"/>
                <a:cs typeface="Questrial"/>
                <a:sym typeface="Questrial"/>
              </a:rPr>
              <a:t>)</a:t>
            </a:r>
            <a:endParaRPr b="0" i="0" sz="37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Established by individual taxpayers, who are allowed to contribute 100% of compensation (or self-employment income) up to a certain dollar amount each year</a:t>
            </a:r>
            <a:endParaRPr/>
          </a:p>
        </p:txBody>
      </p:sp>
      <p:sp>
        <p:nvSpPr>
          <p:cNvPr id="737" name="Google Shape;737;p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0" st="0"/>
                                            </p:txEl>
                                          </p:spTgt>
                                        </p:tgtEl>
                                        <p:attrNameLst>
                                          <p:attrName>style.visibility</p:attrName>
                                        </p:attrNameLst>
                                      </p:cBhvr>
                                      <p:to>
                                        <p:strVal val="visible"/>
                                      </p:to>
                                    </p:set>
                                    <p:animEffect filter="fade" transition="in">
                                      <p:cBhvr>
                                        <p:cTn dur="500"/>
                                        <p:tgtEl>
                                          <p:spTgt spid="7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1" st="1"/>
                                            </p:txEl>
                                          </p:spTgt>
                                        </p:tgtEl>
                                        <p:attrNameLst>
                                          <p:attrName>style.visibility</p:attrName>
                                        </p:attrNameLst>
                                      </p:cBhvr>
                                      <p:to>
                                        <p:strVal val="visible"/>
                                      </p:to>
                                    </p:set>
                                    <p:animEffect filter="fade" transition="in">
                                      <p:cBhvr>
                                        <p:cTn dur="500"/>
                                        <p:tgtEl>
                                          <p:spTgt spid="7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2" st="2"/>
                                            </p:txEl>
                                          </p:spTgt>
                                        </p:tgtEl>
                                        <p:attrNameLst>
                                          <p:attrName>style.visibility</p:attrName>
                                        </p:attrNameLst>
                                      </p:cBhvr>
                                      <p:to>
                                        <p:strVal val="visible"/>
                                      </p:to>
                                    </p:set>
                                    <p:animEffect filter="fade" transition="in">
                                      <p:cBhvr>
                                        <p:cTn dur="500"/>
                                        <p:tgtEl>
                                          <p:spTgt spid="73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Individual Retirement Plans</a:t>
            </a:r>
            <a:endParaRPr/>
          </a:p>
        </p:txBody>
      </p:sp>
      <p:sp>
        <p:nvSpPr>
          <p:cNvPr id="744" name="Google Shape;744;p83"/>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Offers numerous tax benefits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Contributions to Traditional IRA can be taken as an adjustment to income (dependent on certain conditions)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 general, eventual withdrawal from an IRA is taxed as income; including capital gains on the investment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Because income is likely to be lower after retirement, the tax rate may be lower</a:t>
            </a:r>
            <a:endParaRPr/>
          </a:p>
        </p:txBody>
      </p:sp>
      <p:sp>
        <p:nvSpPr>
          <p:cNvPr id="745" name="Google Shape;745;p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xEl>
                                              <p:pRg end="0" st="0"/>
                                            </p:txEl>
                                          </p:spTgt>
                                        </p:tgtEl>
                                        <p:attrNameLst>
                                          <p:attrName>style.visibility</p:attrName>
                                        </p:attrNameLst>
                                      </p:cBhvr>
                                      <p:to>
                                        <p:strVal val="visible"/>
                                      </p:to>
                                    </p:set>
                                    <p:animEffect filter="fade" transition="in">
                                      <p:cBhvr>
                                        <p:cTn dur="500"/>
                                        <p:tgtEl>
                                          <p:spTgt spid="7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xEl>
                                              <p:pRg end="1" st="1"/>
                                            </p:txEl>
                                          </p:spTgt>
                                        </p:tgtEl>
                                        <p:attrNameLst>
                                          <p:attrName>style.visibility</p:attrName>
                                        </p:attrNameLst>
                                      </p:cBhvr>
                                      <p:to>
                                        <p:strVal val="visible"/>
                                      </p:to>
                                    </p:set>
                                    <p:animEffect filter="fade" transition="in">
                                      <p:cBhvr>
                                        <p:cTn dur="500"/>
                                        <p:tgtEl>
                                          <p:spTgt spid="7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xEl>
                                              <p:pRg end="2" st="2"/>
                                            </p:txEl>
                                          </p:spTgt>
                                        </p:tgtEl>
                                        <p:attrNameLst>
                                          <p:attrName>style.visibility</p:attrName>
                                        </p:attrNameLst>
                                      </p:cBhvr>
                                      <p:to>
                                        <p:strVal val="visible"/>
                                      </p:to>
                                    </p:set>
                                    <p:animEffect filter="fade" transition="in">
                                      <p:cBhvr>
                                        <p:cTn dur="500"/>
                                        <p:tgtEl>
                                          <p:spTgt spid="7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xEl>
                                              <p:pRg end="3" st="3"/>
                                            </p:txEl>
                                          </p:spTgt>
                                        </p:tgtEl>
                                        <p:attrNameLst>
                                          <p:attrName>style.visibility</p:attrName>
                                        </p:attrNameLst>
                                      </p:cBhvr>
                                      <p:to>
                                        <p:strVal val="visible"/>
                                      </p:to>
                                    </p:set>
                                    <p:animEffect filter="fade" transition="in">
                                      <p:cBhvr>
                                        <p:cTn dur="500"/>
                                        <p:tgtEl>
                                          <p:spTgt spid="74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Individual Retirement Plans</a:t>
            </a:r>
            <a:endParaRPr/>
          </a:p>
        </p:txBody>
      </p:sp>
      <p:sp>
        <p:nvSpPr>
          <p:cNvPr id="752" name="Google Shape;752;p8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Combined with potential tax savings at the time of contributions, IRAs can be a very valuable tax management tool for individuals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Also, depending on income, an individual may be able to fit into a lower tax bracket during his/her working years because of the adjustment to income from contributions</a:t>
            </a:r>
            <a:endParaRPr/>
          </a:p>
        </p:txBody>
      </p:sp>
      <p:sp>
        <p:nvSpPr>
          <p:cNvPr id="753" name="Google Shape;753;p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xEl>
                                              <p:pRg end="0" st="0"/>
                                            </p:txEl>
                                          </p:spTgt>
                                        </p:tgtEl>
                                        <p:attrNameLst>
                                          <p:attrName>style.visibility</p:attrName>
                                        </p:attrNameLst>
                                      </p:cBhvr>
                                      <p:to>
                                        <p:strVal val="visible"/>
                                      </p:to>
                                    </p:set>
                                    <p:animEffect filter="fade" transition="in">
                                      <p:cBhvr>
                                        <p:cTn dur="500"/>
                                        <p:tgtEl>
                                          <p:spTgt spid="7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xEl>
                                              <p:pRg end="1" st="1"/>
                                            </p:txEl>
                                          </p:spTgt>
                                        </p:tgtEl>
                                        <p:attrNameLst>
                                          <p:attrName>style.visibility</p:attrName>
                                        </p:attrNameLst>
                                      </p:cBhvr>
                                      <p:to>
                                        <p:strVal val="visible"/>
                                      </p:to>
                                    </p:set>
                                    <p:animEffect filter="fade" transition="in">
                                      <p:cBhvr>
                                        <p:cTn dur="500"/>
                                        <p:tgtEl>
                                          <p:spTgt spid="75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85"/>
          <p:cNvSpPr/>
          <p:nvPr/>
        </p:nvSpPr>
        <p:spPr>
          <a:xfrm>
            <a:off x="231975" y="2813050"/>
            <a:ext cx="2819400" cy="1745100"/>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Defined Contribution Retirement Plans</a:t>
            </a:r>
            <a:endParaRPr/>
          </a:p>
        </p:txBody>
      </p:sp>
      <p:sp>
        <p:nvSpPr>
          <p:cNvPr id="760" name="Google Shape;760;p85"/>
          <p:cNvSpPr/>
          <p:nvPr/>
        </p:nvSpPr>
        <p:spPr>
          <a:xfrm>
            <a:off x="231975" y="4678649"/>
            <a:ext cx="2819400" cy="1326300"/>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Individual Retirement Plans</a:t>
            </a:r>
            <a:endParaRPr/>
          </a:p>
        </p:txBody>
      </p:sp>
      <p:sp>
        <p:nvSpPr>
          <p:cNvPr id="761" name="Google Shape;761;p85"/>
          <p:cNvSpPr/>
          <p:nvPr/>
        </p:nvSpPr>
        <p:spPr>
          <a:xfrm>
            <a:off x="231975" y="1422601"/>
            <a:ext cx="2819400" cy="1326300"/>
          </a:xfrm>
          <a:prstGeom prst="rect">
            <a:avLst/>
          </a:prstGeom>
          <a:solidFill>
            <a:schemeClr val="accent1"/>
          </a:solidFill>
          <a:ln cap="flat" cmpd="sng" w="38100">
            <a:solidFill>
              <a:srgbClr val="42422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Defined Benefit Retirement Plans</a:t>
            </a:r>
            <a:endParaRPr/>
          </a:p>
        </p:txBody>
      </p:sp>
      <p:sp>
        <p:nvSpPr>
          <p:cNvPr id="762" name="Google Shape;762;p85"/>
          <p:cNvSpPr txBox="1"/>
          <p:nvPr/>
        </p:nvSpPr>
        <p:spPr>
          <a:xfrm>
            <a:off x="3251075" y="1537825"/>
            <a:ext cx="8712300" cy="12003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Funded by the employer</a:t>
            </a:r>
            <a:endParaRPr/>
          </a:p>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Monthly set amount based on salary history, years of service  </a:t>
            </a:r>
            <a:endParaRPr/>
          </a:p>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Employee pays taxes on payments received</a:t>
            </a:r>
            <a:endParaRPr/>
          </a:p>
        </p:txBody>
      </p:sp>
      <p:sp>
        <p:nvSpPr>
          <p:cNvPr id="763" name="Google Shape;763;p85"/>
          <p:cNvSpPr txBox="1"/>
          <p:nvPr/>
        </p:nvSpPr>
        <p:spPr>
          <a:xfrm>
            <a:off x="3251200" y="2818425"/>
            <a:ext cx="8712300" cy="17262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Employer-sponsored, employee contributes portion of gross salary pre-tax</a:t>
            </a:r>
            <a:endParaRPr/>
          </a:p>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Offers benefits by allowing employee to defer taxes</a:t>
            </a:r>
            <a:endParaRPr/>
          </a:p>
        </p:txBody>
      </p:sp>
      <p:sp>
        <p:nvSpPr>
          <p:cNvPr id="764" name="Google Shape;764;p85"/>
          <p:cNvSpPr txBox="1"/>
          <p:nvPr/>
        </p:nvSpPr>
        <p:spPr>
          <a:xfrm>
            <a:off x="3251200" y="4684049"/>
            <a:ext cx="8712300" cy="13263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Funded by individual taxpayers </a:t>
            </a:r>
            <a:endParaRPr/>
          </a:p>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Questrial"/>
                <a:ea typeface="Questrial"/>
                <a:cs typeface="Questrial"/>
                <a:sym typeface="Questrial"/>
              </a:rPr>
              <a:t>Like DC plans, offers benefits by allowing employee to defer taxes</a:t>
            </a:r>
            <a:endParaRPr/>
          </a:p>
        </p:txBody>
      </p:sp>
      <p:sp>
        <p:nvSpPr>
          <p:cNvPr id="765" name="Google Shape;765;p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par>
                                <p:cTn fill="hold" nodeType="with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5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Common Types of Retirement Plans</a:t>
            </a:r>
            <a:endParaRPr/>
          </a:p>
        </p:txBody>
      </p:sp>
      <p:sp>
        <p:nvSpPr>
          <p:cNvPr id="772" name="Google Shape;772;p86"/>
          <p:cNvSpPr txBox="1"/>
          <p:nvPr>
            <p:ph idx="1" type="body"/>
          </p:nvPr>
        </p:nvSpPr>
        <p:spPr>
          <a:xfrm>
            <a:off x="609600" y="1600203"/>
            <a:ext cx="10972800" cy="469086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Pension</a:t>
            </a:r>
            <a:r>
              <a:rPr b="0" i="0" lang="en-US" sz="3700" u="none" cap="none" strike="noStrike">
                <a:solidFill>
                  <a:schemeClr val="dk1"/>
                </a:solidFill>
                <a:latin typeface="Questrial"/>
                <a:ea typeface="Questrial"/>
                <a:cs typeface="Questrial"/>
                <a:sym typeface="Questrial"/>
              </a:rPr>
              <a:t>: series of payments for past work (based on salary history and years of service)</a:t>
            </a:r>
            <a:endParaRPr/>
          </a:p>
          <a:p>
            <a:pPr indent="-285750" lvl="1" marL="742950" marR="0" rtl="0" algn="l">
              <a:lnSpc>
                <a:spcPct val="90000"/>
              </a:lnSpc>
              <a:spcBef>
                <a:spcPts val="666"/>
              </a:spcBef>
              <a:spcAft>
                <a:spcPts val="0"/>
              </a:spcAft>
              <a:buClr>
                <a:schemeClr val="accent1"/>
              </a:buClr>
              <a:buSzPts val="3330"/>
              <a:buFont typeface="Noto Sans Symbols"/>
              <a:buChar char="➢"/>
            </a:pPr>
            <a:r>
              <a:rPr b="1" i="0" lang="en-US" sz="3330" u="none" cap="none" strike="noStrike">
                <a:solidFill>
                  <a:schemeClr val="accent1"/>
                </a:solidFill>
                <a:latin typeface="Questrial"/>
                <a:ea typeface="Questrial"/>
                <a:cs typeface="Questrial"/>
                <a:sym typeface="Questrial"/>
              </a:rPr>
              <a:t>Defined Benefit Plan</a:t>
            </a:r>
            <a:endParaRPr/>
          </a:p>
          <a:p>
            <a:pPr indent="-342900" lvl="0" marL="342900" marR="0" rtl="0" algn="l">
              <a:lnSpc>
                <a:spcPct val="90000"/>
              </a:lnSpc>
              <a:spcBef>
                <a:spcPts val="74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401(k) Plan</a:t>
            </a:r>
            <a:r>
              <a:rPr b="0" i="0" lang="en-US" sz="3700" u="none" cap="none" strike="noStrike">
                <a:solidFill>
                  <a:schemeClr val="dk1"/>
                </a:solidFill>
                <a:latin typeface="Questrial"/>
                <a:ea typeface="Questrial"/>
                <a:cs typeface="Questrial"/>
                <a:sym typeface="Questrial"/>
              </a:rPr>
              <a:t>: part of employee’s gross salary is placed in a retirement plan on a pre-tax basis (not subject to income tax until employee receives it as a distribution from retirement account)</a:t>
            </a:r>
            <a:endParaRPr/>
          </a:p>
          <a:p>
            <a:pPr indent="-285750" lvl="1" marL="742950" marR="0" rtl="0" algn="l">
              <a:lnSpc>
                <a:spcPct val="90000"/>
              </a:lnSpc>
              <a:spcBef>
                <a:spcPts val="666"/>
              </a:spcBef>
              <a:spcAft>
                <a:spcPts val="0"/>
              </a:spcAft>
              <a:buClr>
                <a:schemeClr val="accent1"/>
              </a:buClr>
              <a:buSzPts val="3330"/>
              <a:buFont typeface="Noto Sans Symbols"/>
              <a:buChar char="➢"/>
            </a:pPr>
            <a:r>
              <a:rPr b="1" i="0" lang="en-US" sz="3330" u="none" cap="none" strike="noStrike">
                <a:solidFill>
                  <a:schemeClr val="accent1"/>
                </a:solidFill>
                <a:latin typeface="Questrial"/>
                <a:ea typeface="Questrial"/>
                <a:cs typeface="Questrial"/>
                <a:sym typeface="Questrial"/>
              </a:rPr>
              <a:t>Defined Contribution Plan</a:t>
            </a:r>
            <a:endParaRPr/>
          </a:p>
        </p:txBody>
      </p:sp>
      <p:sp>
        <p:nvSpPr>
          <p:cNvPr id="773" name="Google Shape;773;p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xEl>
                                              <p:pRg end="0" st="0"/>
                                            </p:txEl>
                                          </p:spTgt>
                                        </p:tgtEl>
                                        <p:attrNameLst>
                                          <p:attrName>style.visibility</p:attrName>
                                        </p:attrNameLst>
                                      </p:cBhvr>
                                      <p:to>
                                        <p:strVal val="visible"/>
                                      </p:to>
                                    </p:set>
                                    <p:animEffect filter="fade" transition="in">
                                      <p:cBhvr>
                                        <p:cTn dur="500"/>
                                        <p:tgtEl>
                                          <p:spTgt spid="7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xEl>
                                              <p:pRg end="1" st="1"/>
                                            </p:txEl>
                                          </p:spTgt>
                                        </p:tgtEl>
                                        <p:attrNameLst>
                                          <p:attrName>style.visibility</p:attrName>
                                        </p:attrNameLst>
                                      </p:cBhvr>
                                      <p:to>
                                        <p:strVal val="visible"/>
                                      </p:to>
                                    </p:set>
                                    <p:animEffect filter="fade" transition="in">
                                      <p:cBhvr>
                                        <p:cTn dur="500"/>
                                        <p:tgtEl>
                                          <p:spTgt spid="7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xEl>
                                              <p:pRg end="2" st="2"/>
                                            </p:txEl>
                                          </p:spTgt>
                                        </p:tgtEl>
                                        <p:attrNameLst>
                                          <p:attrName>style.visibility</p:attrName>
                                        </p:attrNameLst>
                                      </p:cBhvr>
                                      <p:to>
                                        <p:strVal val="visible"/>
                                      </p:to>
                                    </p:set>
                                    <p:animEffect filter="fade" transition="in">
                                      <p:cBhvr>
                                        <p:cTn dur="500"/>
                                        <p:tgtEl>
                                          <p:spTgt spid="7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xEl>
                                              <p:pRg end="3" st="3"/>
                                            </p:txEl>
                                          </p:spTgt>
                                        </p:tgtEl>
                                        <p:attrNameLst>
                                          <p:attrName>style.visibility</p:attrName>
                                        </p:attrNameLst>
                                      </p:cBhvr>
                                      <p:to>
                                        <p:strVal val="visible"/>
                                      </p:to>
                                    </p:set>
                                    <p:animEffect filter="fade" transition="in">
                                      <p:cBhvr>
                                        <p:cTn dur="500"/>
                                        <p:tgtEl>
                                          <p:spTgt spid="77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Common Types of Retirement Plans</a:t>
            </a:r>
            <a:endParaRPr/>
          </a:p>
        </p:txBody>
      </p:sp>
      <p:sp>
        <p:nvSpPr>
          <p:cNvPr id="780" name="Google Shape;780;p87"/>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Individual Retirement Arrangements:</a:t>
            </a:r>
            <a:r>
              <a:rPr b="0" i="0" lang="en-US" sz="3700" u="none" cap="none" strike="noStrike">
                <a:solidFill>
                  <a:schemeClr val="dk1"/>
                </a:solidFill>
                <a:latin typeface="Questrial"/>
                <a:ea typeface="Questrial"/>
                <a:cs typeface="Questrial"/>
                <a:sym typeface="Questrial"/>
              </a:rPr>
              <a:t> A personal savings plan that offers tax advantages to set aside money for retirement</a:t>
            </a:r>
            <a:endParaRPr b="1" i="0" sz="370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47"/>
              </a:spcBef>
              <a:spcAft>
                <a:spcPts val="0"/>
              </a:spcAft>
              <a:buClr>
                <a:schemeClr val="dk1"/>
              </a:buClr>
              <a:buSzPts val="3237"/>
              <a:buFont typeface="Arial"/>
              <a:buChar char="•"/>
            </a:pPr>
            <a:r>
              <a:rPr b="0" i="0" lang="en-US" sz="3237" u="none" cap="none" strike="noStrike">
                <a:solidFill>
                  <a:schemeClr val="dk1"/>
                </a:solidFill>
                <a:latin typeface="Questrial"/>
                <a:ea typeface="Questrial"/>
                <a:cs typeface="Questrial"/>
                <a:sym typeface="Questrial"/>
              </a:rPr>
              <a:t>Earnings generally accumulate tax free until withdrawn</a:t>
            </a:r>
            <a:endParaRPr/>
          </a:p>
          <a:p>
            <a:pPr indent="-285750" lvl="1" marL="742950" marR="0" rtl="0" algn="l">
              <a:lnSpc>
                <a:spcPct val="80000"/>
              </a:lnSpc>
              <a:spcBef>
                <a:spcPts val="647"/>
              </a:spcBef>
              <a:spcAft>
                <a:spcPts val="0"/>
              </a:spcAft>
              <a:buClr>
                <a:schemeClr val="dk1"/>
              </a:buClr>
              <a:buSzPts val="3237"/>
              <a:buFont typeface="Arial"/>
              <a:buChar char="•"/>
            </a:pPr>
            <a:r>
              <a:rPr b="0" i="0" lang="en-US" sz="3237" u="none" cap="none" strike="noStrike">
                <a:solidFill>
                  <a:schemeClr val="dk1"/>
                </a:solidFill>
                <a:latin typeface="Questrial"/>
                <a:ea typeface="Questrial"/>
                <a:cs typeface="Questrial"/>
                <a:sym typeface="Questrial"/>
              </a:rPr>
              <a:t>Types:</a:t>
            </a:r>
            <a:endParaRPr/>
          </a:p>
          <a:p>
            <a:pPr indent="-228600" lvl="2" marL="1143000" marR="0" rtl="0" algn="l">
              <a:lnSpc>
                <a:spcPct val="80000"/>
              </a:lnSpc>
              <a:spcBef>
                <a:spcPts val="555"/>
              </a:spcBef>
              <a:spcAft>
                <a:spcPts val="0"/>
              </a:spcAft>
              <a:buClr>
                <a:schemeClr val="dk1"/>
              </a:buClr>
              <a:buSzPts val="2775"/>
              <a:buFont typeface="Noto Sans Symbols"/>
              <a:buChar char="✧"/>
            </a:pPr>
            <a:r>
              <a:rPr b="0" i="0" lang="en-US" sz="2775" u="none" cap="none" strike="noStrike">
                <a:solidFill>
                  <a:schemeClr val="dk1"/>
                </a:solidFill>
                <a:latin typeface="Questrial"/>
                <a:ea typeface="Questrial"/>
                <a:cs typeface="Questrial"/>
                <a:sym typeface="Questrial"/>
              </a:rPr>
              <a:t>Traditional</a:t>
            </a:r>
            <a:endParaRPr/>
          </a:p>
          <a:p>
            <a:pPr indent="-228600" lvl="2" marL="1143000" marR="0" rtl="0" algn="l">
              <a:lnSpc>
                <a:spcPct val="80000"/>
              </a:lnSpc>
              <a:spcBef>
                <a:spcPts val="555"/>
              </a:spcBef>
              <a:spcAft>
                <a:spcPts val="0"/>
              </a:spcAft>
              <a:buClr>
                <a:schemeClr val="dk1"/>
              </a:buClr>
              <a:buSzPts val="2775"/>
              <a:buFont typeface="Noto Sans Symbols"/>
              <a:buChar char="✧"/>
            </a:pPr>
            <a:r>
              <a:rPr b="0" i="0" lang="en-US" sz="2775" u="none" cap="none" strike="noStrike">
                <a:solidFill>
                  <a:schemeClr val="dk1"/>
                </a:solidFill>
                <a:latin typeface="Questrial"/>
                <a:ea typeface="Questrial"/>
                <a:cs typeface="Questrial"/>
                <a:sym typeface="Questrial"/>
              </a:rPr>
              <a:t>Roth: Usually Out of Scope (in scope under certain conditions)</a:t>
            </a:r>
            <a:endParaRPr/>
          </a:p>
          <a:p>
            <a:pPr indent="-228600" lvl="2" marL="1143000" marR="0" rtl="0" algn="l">
              <a:lnSpc>
                <a:spcPct val="80000"/>
              </a:lnSpc>
              <a:spcBef>
                <a:spcPts val="555"/>
              </a:spcBef>
              <a:spcAft>
                <a:spcPts val="0"/>
              </a:spcAft>
              <a:buClr>
                <a:schemeClr val="dk1"/>
              </a:buClr>
              <a:buSzPts val="2775"/>
              <a:buFont typeface="Noto Sans Symbols"/>
              <a:buChar char="✧"/>
            </a:pPr>
            <a:r>
              <a:rPr b="0" i="0" lang="en-US" sz="2775" u="none" cap="none" strike="noStrike">
                <a:solidFill>
                  <a:schemeClr val="dk1"/>
                </a:solidFill>
                <a:latin typeface="Questrial"/>
                <a:ea typeface="Questrial"/>
                <a:cs typeface="Questrial"/>
                <a:sym typeface="Questrial"/>
              </a:rPr>
              <a:t>SIMPLE: Out of Scope!</a:t>
            </a:r>
            <a:endParaRPr/>
          </a:p>
          <a:p>
            <a:pPr indent="-228600" lvl="2" marL="1143000" marR="0" rtl="0" algn="l">
              <a:lnSpc>
                <a:spcPct val="80000"/>
              </a:lnSpc>
              <a:spcBef>
                <a:spcPts val="555"/>
              </a:spcBef>
              <a:spcAft>
                <a:spcPts val="0"/>
              </a:spcAft>
              <a:buClr>
                <a:schemeClr val="dk1"/>
              </a:buClr>
              <a:buSzPts val="2775"/>
              <a:buFont typeface="Noto Sans Symbols"/>
              <a:buChar char="✧"/>
            </a:pPr>
            <a:r>
              <a:rPr b="0" i="0" lang="en-US" sz="2775" u="none" cap="none" strike="noStrike">
                <a:solidFill>
                  <a:schemeClr val="dk1"/>
                </a:solidFill>
                <a:latin typeface="Questrial"/>
                <a:ea typeface="Questrial"/>
                <a:cs typeface="Questrial"/>
                <a:sym typeface="Questrial"/>
              </a:rPr>
              <a:t>SEP: Out of Scope!</a:t>
            </a:r>
            <a:endParaRPr/>
          </a:p>
        </p:txBody>
      </p:sp>
      <p:sp>
        <p:nvSpPr>
          <p:cNvPr id="781" name="Google Shape;781;p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0" st="0"/>
                                            </p:txEl>
                                          </p:spTgt>
                                        </p:tgtEl>
                                        <p:attrNameLst>
                                          <p:attrName>style.visibility</p:attrName>
                                        </p:attrNameLst>
                                      </p:cBhvr>
                                      <p:to>
                                        <p:strVal val="visible"/>
                                      </p:to>
                                    </p:set>
                                    <p:animEffect filter="fade" transition="in">
                                      <p:cBhvr>
                                        <p:cTn dur="500"/>
                                        <p:tgtEl>
                                          <p:spTgt spid="7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1" st="1"/>
                                            </p:txEl>
                                          </p:spTgt>
                                        </p:tgtEl>
                                        <p:attrNameLst>
                                          <p:attrName>style.visibility</p:attrName>
                                        </p:attrNameLst>
                                      </p:cBhvr>
                                      <p:to>
                                        <p:strVal val="visible"/>
                                      </p:to>
                                    </p:set>
                                    <p:animEffect filter="fade" transition="in">
                                      <p:cBhvr>
                                        <p:cTn dur="500"/>
                                        <p:tgtEl>
                                          <p:spTgt spid="7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2" st="2"/>
                                            </p:txEl>
                                          </p:spTgt>
                                        </p:tgtEl>
                                        <p:attrNameLst>
                                          <p:attrName>style.visibility</p:attrName>
                                        </p:attrNameLst>
                                      </p:cBhvr>
                                      <p:to>
                                        <p:strVal val="visible"/>
                                      </p:to>
                                    </p:set>
                                    <p:animEffect filter="fade" transition="in">
                                      <p:cBhvr>
                                        <p:cTn dur="500"/>
                                        <p:tgtEl>
                                          <p:spTgt spid="7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3" st="3"/>
                                            </p:txEl>
                                          </p:spTgt>
                                        </p:tgtEl>
                                        <p:attrNameLst>
                                          <p:attrName>style.visibility</p:attrName>
                                        </p:attrNameLst>
                                      </p:cBhvr>
                                      <p:to>
                                        <p:strVal val="visible"/>
                                      </p:to>
                                    </p:set>
                                    <p:animEffect filter="fade" transition="in">
                                      <p:cBhvr>
                                        <p:cTn dur="500"/>
                                        <p:tgtEl>
                                          <p:spTgt spid="7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4" st="4"/>
                                            </p:txEl>
                                          </p:spTgt>
                                        </p:tgtEl>
                                        <p:attrNameLst>
                                          <p:attrName>style.visibility</p:attrName>
                                        </p:attrNameLst>
                                      </p:cBhvr>
                                      <p:to>
                                        <p:strVal val="visible"/>
                                      </p:to>
                                    </p:set>
                                    <p:animEffect filter="fade" transition="in">
                                      <p:cBhvr>
                                        <p:cTn dur="500"/>
                                        <p:tgtEl>
                                          <p:spTgt spid="7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5" st="5"/>
                                            </p:txEl>
                                          </p:spTgt>
                                        </p:tgtEl>
                                        <p:attrNameLst>
                                          <p:attrName>style.visibility</p:attrName>
                                        </p:attrNameLst>
                                      </p:cBhvr>
                                      <p:to>
                                        <p:strVal val="visible"/>
                                      </p:to>
                                    </p:set>
                                    <p:animEffect filter="fade" transition="in">
                                      <p:cBhvr>
                                        <p:cTn dur="500"/>
                                        <p:tgtEl>
                                          <p:spTgt spid="7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6" st="6"/>
                                            </p:txEl>
                                          </p:spTgt>
                                        </p:tgtEl>
                                        <p:attrNameLst>
                                          <p:attrName>style.visibility</p:attrName>
                                        </p:attrNameLst>
                                      </p:cBhvr>
                                      <p:to>
                                        <p:strVal val="visible"/>
                                      </p:to>
                                    </p:set>
                                    <p:animEffect filter="fade" transition="in">
                                      <p:cBhvr>
                                        <p:cTn dur="500"/>
                                        <p:tgtEl>
                                          <p:spTgt spid="78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descr="Impact-logo_SaveFirst-green.eps" id="125" name="Google Shape;125;p16"/>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26" name="Google Shape;126;p16"/>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7" name="Google Shape;127;p1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8" name="Google Shape;128;p1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9" name="Google Shape;129;p1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0" name="Google Shape;130;p16"/>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1" name="Google Shape;131;p1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State Tax Refund</a:t>
            </a:r>
            <a:endParaRPr/>
          </a:p>
        </p:txBody>
      </p:sp>
      <p:sp>
        <p:nvSpPr>
          <p:cNvPr id="132" name="Google Shape;132;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p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Forms</a:t>
            </a:r>
            <a:endParaRPr/>
          </a:p>
        </p:txBody>
      </p:sp>
      <p:sp>
        <p:nvSpPr>
          <p:cNvPr id="788" name="Google Shape;788;p8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Retirement income can be reported on:</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Form 1099-R → </a:t>
            </a:r>
            <a:r>
              <a:rPr b="1" i="0" lang="en-US" sz="3060" u="none" cap="none" strike="noStrike">
                <a:solidFill>
                  <a:schemeClr val="accent1"/>
                </a:solidFill>
                <a:latin typeface="Questrial"/>
                <a:ea typeface="Questrial"/>
                <a:cs typeface="Questrial"/>
                <a:sym typeface="Questrial"/>
              </a:rPr>
              <a:t>Distributions From Pensions, Annuities, Retirement or Profit-Sharing Plans, IRAs, Insurance Contracts, etc.</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Form CSA 1099-R → </a:t>
            </a:r>
            <a:r>
              <a:rPr b="1" i="0" lang="en-US" sz="3060" u="none" cap="none" strike="noStrike">
                <a:solidFill>
                  <a:srgbClr val="F2B52C"/>
                </a:solidFill>
                <a:latin typeface="Questrial"/>
                <a:ea typeface="Questrial"/>
                <a:cs typeface="Questrial"/>
                <a:sym typeface="Questrial"/>
              </a:rPr>
              <a:t>Statement of Annuity Paid (civil service retirement payments)</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Form CSF 1099-R → </a:t>
            </a:r>
            <a:r>
              <a:rPr b="1" i="0" lang="en-US" sz="3060" u="none" cap="none" strike="noStrike">
                <a:solidFill>
                  <a:srgbClr val="F2B52C"/>
                </a:solidFill>
                <a:latin typeface="Questrial"/>
                <a:ea typeface="Questrial"/>
                <a:cs typeface="Questrial"/>
                <a:sym typeface="Questrial"/>
              </a:rPr>
              <a:t>Statement of Survivor Annuity Paid</a:t>
            </a:r>
            <a:endParaRPr/>
          </a:p>
          <a:p>
            <a:pPr indent="-285750" lvl="1" marL="742950" marR="0" rtl="0" algn="l">
              <a:lnSpc>
                <a:spcPct val="9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Form RRB1099R → </a:t>
            </a:r>
            <a:r>
              <a:rPr b="1" i="0" lang="en-US" sz="3060" u="none" cap="none" strike="noStrike">
                <a:solidFill>
                  <a:srgbClr val="F2B52C"/>
                </a:solidFill>
                <a:latin typeface="Questrial"/>
                <a:ea typeface="Questrial"/>
                <a:cs typeface="Questrial"/>
                <a:sym typeface="Questrial"/>
              </a:rPr>
              <a:t>Annuities or Pensions by the Retirement Railroad Board </a:t>
            </a:r>
            <a:r>
              <a:rPr b="1" i="1" lang="en-US" sz="3060" u="none" cap="none" strike="noStrike">
                <a:solidFill>
                  <a:srgbClr val="C00000"/>
                </a:solidFill>
                <a:latin typeface="Questrial"/>
                <a:ea typeface="Questrial"/>
                <a:cs typeface="Questrial"/>
                <a:sym typeface="Questrial"/>
              </a:rPr>
              <a:t>(out of scope for </a:t>
            </a:r>
            <a:r>
              <a:rPr b="1" i="1" lang="en-US" sz="3060">
                <a:solidFill>
                  <a:srgbClr val="C00000"/>
                </a:solidFill>
              </a:rPr>
              <a:t>Advanced Volunteers-see Site Coordinator</a:t>
            </a:r>
            <a:r>
              <a:rPr b="1" i="1" lang="en-US" sz="3060" u="none" cap="none" strike="noStrike">
                <a:solidFill>
                  <a:srgbClr val="C00000"/>
                </a:solidFill>
                <a:latin typeface="Questrial"/>
                <a:ea typeface="Questrial"/>
                <a:cs typeface="Questrial"/>
                <a:sym typeface="Questrial"/>
              </a:rPr>
              <a:t>)</a:t>
            </a:r>
            <a:endParaRPr b="1" i="1" sz="3060" u="none" cap="none" strike="noStrike">
              <a:solidFill>
                <a:srgbClr val="F2B52C"/>
              </a:solidFill>
              <a:latin typeface="Questrial"/>
              <a:ea typeface="Questrial"/>
              <a:cs typeface="Questrial"/>
              <a:sym typeface="Questrial"/>
            </a:endParaRPr>
          </a:p>
        </p:txBody>
      </p:sp>
      <p:sp>
        <p:nvSpPr>
          <p:cNvPr id="789" name="Google Shape;789;p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0" st="0"/>
                                            </p:txEl>
                                          </p:spTgt>
                                        </p:tgtEl>
                                        <p:attrNameLst>
                                          <p:attrName>style.visibility</p:attrName>
                                        </p:attrNameLst>
                                      </p:cBhvr>
                                      <p:to>
                                        <p:strVal val="visible"/>
                                      </p:to>
                                    </p:set>
                                    <p:animEffect filter="fade" transition="in">
                                      <p:cBhvr>
                                        <p:cTn dur="500"/>
                                        <p:tgtEl>
                                          <p:spTgt spid="7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1" st="1"/>
                                            </p:txEl>
                                          </p:spTgt>
                                        </p:tgtEl>
                                        <p:attrNameLst>
                                          <p:attrName>style.visibility</p:attrName>
                                        </p:attrNameLst>
                                      </p:cBhvr>
                                      <p:to>
                                        <p:strVal val="visible"/>
                                      </p:to>
                                    </p:set>
                                    <p:animEffect filter="fade" transition="in">
                                      <p:cBhvr>
                                        <p:cTn dur="500"/>
                                        <p:tgtEl>
                                          <p:spTgt spid="7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2" st="2"/>
                                            </p:txEl>
                                          </p:spTgt>
                                        </p:tgtEl>
                                        <p:attrNameLst>
                                          <p:attrName>style.visibility</p:attrName>
                                        </p:attrNameLst>
                                      </p:cBhvr>
                                      <p:to>
                                        <p:strVal val="visible"/>
                                      </p:to>
                                    </p:set>
                                    <p:animEffect filter="fade" transition="in">
                                      <p:cBhvr>
                                        <p:cTn dur="500"/>
                                        <p:tgtEl>
                                          <p:spTgt spid="7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3" st="3"/>
                                            </p:txEl>
                                          </p:spTgt>
                                        </p:tgtEl>
                                        <p:attrNameLst>
                                          <p:attrName>style.visibility</p:attrName>
                                        </p:attrNameLst>
                                      </p:cBhvr>
                                      <p:to>
                                        <p:strVal val="visible"/>
                                      </p:to>
                                    </p:set>
                                    <p:animEffect filter="fade" transition="in">
                                      <p:cBhvr>
                                        <p:cTn dur="500"/>
                                        <p:tgtEl>
                                          <p:spTgt spid="7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4" st="4"/>
                                            </p:txEl>
                                          </p:spTgt>
                                        </p:tgtEl>
                                        <p:attrNameLst>
                                          <p:attrName>style.visibility</p:attrName>
                                        </p:attrNameLst>
                                      </p:cBhvr>
                                      <p:to>
                                        <p:strVal val="visible"/>
                                      </p:to>
                                    </p:set>
                                    <p:animEffect filter="fade" transition="in">
                                      <p:cBhvr>
                                        <p:cTn dur="500"/>
                                        <p:tgtEl>
                                          <p:spTgt spid="78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Distributions From Pensions, Annuities, Retirement…</a:t>
            </a:r>
            <a:endParaRPr b="1" i="0" sz="4800" u="none" cap="none" strike="noStrike">
              <a:solidFill>
                <a:schemeClr val="dk2"/>
              </a:solidFill>
              <a:latin typeface="Questrial"/>
              <a:ea typeface="Questrial"/>
              <a:cs typeface="Questrial"/>
              <a:sym typeface="Questrial"/>
            </a:endParaRPr>
          </a:p>
        </p:txBody>
      </p:sp>
      <p:pic>
        <p:nvPicPr>
          <p:cNvPr id="796" name="Google Shape;796;p89"/>
          <p:cNvPicPr preferRelativeResize="0"/>
          <p:nvPr/>
        </p:nvPicPr>
        <p:blipFill rotWithShape="1">
          <a:blip r:embed="rId3">
            <a:alphaModFix/>
          </a:blip>
          <a:srcRect b="2295" l="3150" r="2019" t="1809"/>
          <a:stretch/>
        </p:blipFill>
        <p:spPr>
          <a:xfrm>
            <a:off x="2368550" y="1587501"/>
            <a:ext cx="7454900" cy="4965700"/>
          </a:xfrm>
          <a:prstGeom prst="rect">
            <a:avLst/>
          </a:prstGeom>
          <a:noFill/>
          <a:ln>
            <a:noFill/>
          </a:ln>
          <a:effectLst>
            <a:outerShdw blurRad="190500" rotWithShape="0" algn="tl">
              <a:srgbClr val="000000">
                <a:alpha val="69803"/>
              </a:srgbClr>
            </a:outerShdw>
          </a:effectLst>
        </p:spPr>
      </p:pic>
      <p:sp>
        <p:nvSpPr>
          <p:cNvPr id="797" name="Google Shape;797;p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98" name="Google Shape;798;p89"/>
          <p:cNvSpPr/>
          <p:nvPr/>
        </p:nvSpPr>
        <p:spPr>
          <a:xfrm>
            <a:off x="7317900" y="2001400"/>
            <a:ext cx="836100" cy="5250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Gross Distribution </a:t>
            </a:r>
            <a:endParaRPr/>
          </a:p>
        </p:txBody>
      </p:sp>
      <p:sp>
        <p:nvSpPr>
          <p:cNvPr id="805" name="Google Shape;805;p9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1</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amount received during the tax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could be a rollover, or taxpayer may have received it as periodic payments, as non-periodic payments, or as a total distribution</a:t>
            </a:r>
            <a:endParaRPr/>
          </a:p>
        </p:txBody>
      </p:sp>
      <p:sp>
        <p:nvSpPr>
          <p:cNvPr id="806" name="Google Shape;806;p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0" st="0"/>
                                            </p:txEl>
                                          </p:spTgt>
                                        </p:tgtEl>
                                        <p:attrNameLst>
                                          <p:attrName>style.visibility</p:attrName>
                                        </p:attrNameLst>
                                      </p:cBhvr>
                                      <p:to>
                                        <p:strVal val="visible"/>
                                      </p:to>
                                    </p:set>
                                    <p:animEffect filter="fade" transition="in">
                                      <p:cBhvr>
                                        <p:cTn dur="500"/>
                                        <p:tgtEl>
                                          <p:spTgt spid="8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1" st="1"/>
                                            </p:txEl>
                                          </p:spTgt>
                                        </p:tgtEl>
                                        <p:attrNameLst>
                                          <p:attrName>style.visibility</p:attrName>
                                        </p:attrNameLst>
                                      </p:cBhvr>
                                      <p:to>
                                        <p:strVal val="visible"/>
                                      </p:to>
                                    </p:set>
                                    <p:animEffect filter="fade" transition="in">
                                      <p:cBhvr>
                                        <p:cTn dur="500"/>
                                        <p:tgtEl>
                                          <p:spTgt spid="8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2" st="2"/>
                                            </p:txEl>
                                          </p:spTgt>
                                        </p:tgtEl>
                                        <p:attrNameLst>
                                          <p:attrName>style.visibility</p:attrName>
                                        </p:attrNameLst>
                                      </p:cBhvr>
                                      <p:to>
                                        <p:strVal val="visible"/>
                                      </p:to>
                                    </p:set>
                                    <p:animEffect filter="fade" transition="in">
                                      <p:cBhvr>
                                        <p:cTn dur="500"/>
                                        <p:tgtEl>
                                          <p:spTgt spid="80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Taxable Amount</a:t>
            </a:r>
            <a:endParaRPr/>
          </a:p>
        </p:txBody>
      </p:sp>
      <p:sp>
        <p:nvSpPr>
          <p:cNvPr id="813" name="Google Shape;813;p91"/>
          <p:cNvSpPr txBox="1"/>
          <p:nvPr>
            <p:ph idx="1" type="body"/>
          </p:nvPr>
        </p:nvSpPr>
        <p:spPr>
          <a:xfrm>
            <a:off x="609600" y="19239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2a</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amount that is subject to federal income tax</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box MAY be blank and require additional computation to determine taxable amount</a:t>
            </a:r>
            <a:endParaRPr/>
          </a:p>
          <a:p>
            <a:pPr indent="-311150" lvl="1" marL="742950" rtl="0" algn="l">
              <a:spcBef>
                <a:spcPts val="800"/>
              </a:spcBef>
              <a:spcAft>
                <a:spcPts val="0"/>
              </a:spcAft>
              <a:buClr>
                <a:srgbClr val="FF0000"/>
              </a:buClr>
              <a:buSzPts val="4000"/>
              <a:buFont typeface="Noto Sans Symbols"/>
              <a:buChar char="•"/>
            </a:pPr>
            <a:r>
              <a:rPr i="1" lang="en-US" sz="4000">
                <a:solidFill>
                  <a:srgbClr val="FF0000"/>
                </a:solidFill>
              </a:rPr>
              <a:t>This out of scope for </a:t>
            </a:r>
            <a:r>
              <a:rPr i="1" lang="en-US">
                <a:solidFill>
                  <a:srgbClr val="FF0000"/>
                </a:solidFill>
              </a:rPr>
              <a:t>Advanced Volunteers-see your Site Coordinator!</a:t>
            </a:r>
            <a:r>
              <a:rPr i="1" lang="en-US" sz="4000">
                <a:solidFill>
                  <a:srgbClr val="FF0000"/>
                </a:solidFill>
              </a:rPr>
              <a:t> </a:t>
            </a:r>
            <a:endParaRPr i="1">
              <a:solidFill>
                <a:srgbClr val="FF0000"/>
              </a:solidFill>
            </a:endParaRPr>
          </a:p>
          <a:p>
            <a:pPr indent="0" lvl="0" marL="0" marR="0" rtl="0" algn="l">
              <a:spcBef>
                <a:spcPts val="720"/>
              </a:spcBef>
              <a:spcAft>
                <a:spcPts val="0"/>
              </a:spcAft>
              <a:buNone/>
            </a:pPr>
            <a:r>
              <a:t/>
            </a:r>
            <a:endParaRPr i="1">
              <a:solidFill>
                <a:srgbClr val="C00000"/>
              </a:solidFill>
            </a:endParaRPr>
          </a:p>
        </p:txBody>
      </p:sp>
      <p:sp>
        <p:nvSpPr>
          <p:cNvPr id="814" name="Google Shape;814;p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15" name="Google Shape;815;p91"/>
          <p:cNvPicPr preferRelativeResize="0"/>
          <p:nvPr/>
        </p:nvPicPr>
        <p:blipFill>
          <a:blip r:embed="rId3">
            <a:alphaModFix/>
          </a:blip>
          <a:stretch>
            <a:fillRect/>
          </a:stretch>
        </p:blipFill>
        <p:spPr>
          <a:xfrm>
            <a:off x="6613050" y="1608975"/>
            <a:ext cx="2952825" cy="1071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xEl>
                                              <p:pRg end="0" st="0"/>
                                            </p:txEl>
                                          </p:spTgt>
                                        </p:tgtEl>
                                        <p:attrNameLst>
                                          <p:attrName>style.visibility</p:attrName>
                                        </p:attrNameLst>
                                      </p:cBhvr>
                                      <p:to>
                                        <p:strVal val="visible"/>
                                      </p:to>
                                    </p:set>
                                    <p:animEffect filter="fade" transition="in">
                                      <p:cBhvr>
                                        <p:cTn dur="500"/>
                                        <p:tgtEl>
                                          <p:spTgt spid="8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xEl>
                                              <p:pRg end="1" st="1"/>
                                            </p:txEl>
                                          </p:spTgt>
                                        </p:tgtEl>
                                        <p:attrNameLst>
                                          <p:attrName>style.visibility</p:attrName>
                                        </p:attrNameLst>
                                      </p:cBhvr>
                                      <p:to>
                                        <p:strVal val="visible"/>
                                      </p:to>
                                    </p:set>
                                    <p:animEffect filter="fade" transition="in">
                                      <p:cBhvr>
                                        <p:cTn dur="500"/>
                                        <p:tgtEl>
                                          <p:spTgt spid="8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xEl>
                                              <p:pRg end="2" st="2"/>
                                            </p:txEl>
                                          </p:spTgt>
                                        </p:tgtEl>
                                        <p:attrNameLst>
                                          <p:attrName>style.visibility</p:attrName>
                                        </p:attrNameLst>
                                      </p:cBhvr>
                                      <p:to>
                                        <p:strVal val="visible"/>
                                      </p:to>
                                    </p:set>
                                    <p:animEffect filter="fade" transition="in">
                                      <p:cBhvr>
                                        <p:cTn dur="500"/>
                                        <p:tgtEl>
                                          <p:spTgt spid="8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xEl>
                                              <p:pRg end="3" st="3"/>
                                            </p:txEl>
                                          </p:spTgt>
                                        </p:tgtEl>
                                        <p:attrNameLst>
                                          <p:attrName>style.visibility</p:attrName>
                                        </p:attrNameLst>
                                      </p:cBhvr>
                                      <p:to>
                                        <p:strVal val="visible"/>
                                      </p:to>
                                    </p:set>
                                    <p:animEffect filter="fade" transition="in">
                                      <p:cBhvr>
                                        <p:cTn dur="500"/>
                                        <p:tgtEl>
                                          <p:spTgt spid="8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xEl>
                                              <p:pRg end="4" st="4"/>
                                            </p:txEl>
                                          </p:spTgt>
                                        </p:tgtEl>
                                        <p:attrNameLst>
                                          <p:attrName>style.visibility</p:attrName>
                                        </p:attrNameLst>
                                      </p:cBhvr>
                                      <p:to>
                                        <p:strVal val="visible"/>
                                      </p:to>
                                    </p:set>
                                    <p:animEffect filter="fade" transition="in">
                                      <p:cBhvr>
                                        <p:cTn dur="500"/>
                                        <p:tgtEl>
                                          <p:spTgt spid="8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Taxable Amount Not Determined &amp; Total Distribution</a:t>
            </a:r>
            <a:endParaRPr/>
          </a:p>
        </p:txBody>
      </p:sp>
      <p:sp>
        <p:nvSpPr>
          <p:cNvPr id="822" name="Google Shape;822;p92"/>
          <p:cNvSpPr txBox="1"/>
          <p:nvPr>
            <p:ph idx="1" type="body"/>
          </p:nvPr>
        </p:nvSpPr>
        <p:spPr>
          <a:xfrm>
            <a:off x="344700" y="18070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2b</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t>
            </a:r>
            <a:r>
              <a:rPr b="1" i="0" lang="en-US" sz="4000" u="none" cap="none" strike="noStrike">
                <a:solidFill>
                  <a:schemeClr val="dk1"/>
                </a:solidFill>
                <a:latin typeface="Questrial"/>
                <a:ea typeface="Questrial"/>
                <a:cs typeface="Questrial"/>
                <a:sym typeface="Questrial"/>
              </a:rPr>
              <a:t>Taxable Amount Not Determined</a:t>
            </a:r>
            <a:r>
              <a:rPr b="0" i="0" lang="en-US" sz="4000" u="none" cap="none" strike="noStrike">
                <a:solidFill>
                  <a:schemeClr val="dk1"/>
                </a:solidFill>
                <a:latin typeface="Questrial"/>
                <a:ea typeface="Questrial"/>
                <a:cs typeface="Questrial"/>
                <a:sym typeface="Questrial"/>
              </a:rPr>
              <a:t> indicates that the payer was unable to determine the taxable amount—box 2a should also be blank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t>
            </a:r>
            <a:r>
              <a:rPr b="1" i="0" lang="en-US" sz="4000" u="none" cap="none" strike="noStrike">
                <a:solidFill>
                  <a:schemeClr val="dk1"/>
                </a:solidFill>
                <a:latin typeface="Questrial"/>
                <a:ea typeface="Questrial"/>
                <a:cs typeface="Questrial"/>
                <a:sym typeface="Questrial"/>
              </a:rPr>
              <a:t>Total Distribution </a:t>
            </a:r>
            <a:r>
              <a:rPr b="0" i="0" lang="en-US" sz="4000" u="none" cap="none" strike="noStrike">
                <a:solidFill>
                  <a:schemeClr val="dk1"/>
                </a:solidFill>
                <a:latin typeface="Questrial"/>
                <a:ea typeface="Questrial"/>
                <a:cs typeface="Questrial"/>
                <a:sym typeface="Questrial"/>
              </a:rPr>
              <a:t>indicates that the distribution was a total distribution that closed out the account</a:t>
            </a:r>
            <a:endParaRPr b="1" i="0" sz="4000" u="none" cap="none" strike="noStrike">
              <a:solidFill>
                <a:schemeClr val="dk1"/>
              </a:solidFill>
              <a:latin typeface="Questrial"/>
              <a:ea typeface="Questrial"/>
              <a:cs typeface="Questrial"/>
              <a:sym typeface="Questrial"/>
            </a:endParaRPr>
          </a:p>
        </p:txBody>
      </p:sp>
      <p:sp>
        <p:nvSpPr>
          <p:cNvPr id="823" name="Google Shape;823;p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24" name="Google Shape;824;p92"/>
          <p:cNvPicPr preferRelativeResize="0"/>
          <p:nvPr/>
        </p:nvPicPr>
        <p:blipFill>
          <a:blip r:embed="rId3">
            <a:alphaModFix/>
          </a:blip>
          <a:stretch>
            <a:fillRect/>
          </a:stretch>
        </p:blipFill>
        <p:spPr>
          <a:xfrm>
            <a:off x="5229550" y="1645390"/>
            <a:ext cx="6911200" cy="91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0" st="0"/>
                                            </p:txEl>
                                          </p:spTgt>
                                        </p:tgtEl>
                                        <p:attrNameLst>
                                          <p:attrName>style.visibility</p:attrName>
                                        </p:attrNameLst>
                                      </p:cBhvr>
                                      <p:to>
                                        <p:strVal val="visible"/>
                                      </p:to>
                                    </p:set>
                                    <p:animEffect filter="fade" transition="in">
                                      <p:cBhvr>
                                        <p:cTn dur="500"/>
                                        <p:tgtEl>
                                          <p:spTgt spid="8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1" st="1"/>
                                            </p:txEl>
                                          </p:spTgt>
                                        </p:tgtEl>
                                        <p:attrNameLst>
                                          <p:attrName>style.visibility</p:attrName>
                                        </p:attrNameLst>
                                      </p:cBhvr>
                                      <p:to>
                                        <p:strVal val="visible"/>
                                      </p:to>
                                    </p:set>
                                    <p:animEffect filter="fade" transition="in">
                                      <p:cBhvr>
                                        <p:cTn dur="500"/>
                                        <p:tgtEl>
                                          <p:spTgt spid="8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2" st="2"/>
                                            </p:txEl>
                                          </p:spTgt>
                                        </p:tgtEl>
                                        <p:attrNameLst>
                                          <p:attrName>style.visibility</p:attrName>
                                        </p:attrNameLst>
                                      </p:cBhvr>
                                      <p:to>
                                        <p:strVal val="visible"/>
                                      </p:to>
                                    </p:set>
                                    <p:animEffect filter="fade" transition="in">
                                      <p:cBhvr>
                                        <p:cTn dur="500"/>
                                        <p:tgtEl>
                                          <p:spTgt spid="8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Federal Income Tax Withheld</a:t>
            </a:r>
            <a:endParaRPr b="1" i="0" sz="4800" u="none" cap="none" strike="noStrike">
              <a:solidFill>
                <a:schemeClr val="dk2"/>
              </a:solidFill>
              <a:latin typeface="Questrial"/>
              <a:ea typeface="Questrial"/>
              <a:cs typeface="Questrial"/>
              <a:sym typeface="Questrial"/>
            </a:endParaRPr>
          </a:p>
        </p:txBody>
      </p:sp>
      <p:sp>
        <p:nvSpPr>
          <p:cNvPr id="830" name="Google Shape;830;p93"/>
          <p:cNvSpPr txBox="1"/>
          <p:nvPr>
            <p:ph idx="1" type="body"/>
          </p:nvPr>
        </p:nvSpPr>
        <p:spPr>
          <a:xfrm>
            <a:off x="609600" y="1600203"/>
            <a:ext cx="11125200" cy="20446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4</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the amount of federal income tax withheld on the gross distribution</a:t>
            </a:r>
            <a:endParaRPr/>
          </a:p>
        </p:txBody>
      </p:sp>
      <p:pic>
        <p:nvPicPr>
          <p:cNvPr id="831" name="Google Shape;831;p93"/>
          <p:cNvPicPr preferRelativeResize="0"/>
          <p:nvPr/>
        </p:nvPicPr>
        <p:blipFill rotWithShape="1">
          <a:blip r:embed="rId3">
            <a:alphaModFix/>
          </a:blip>
          <a:srcRect b="0" l="0" r="0" t="2504"/>
          <a:stretch/>
        </p:blipFill>
        <p:spPr>
          <a:xfrm>
            <a:off x="5353910" y="3827465"/>
            <a:ext cx="6551480" cy="2808736"/>
          </a:xfrm>
          <a:prstGeom prst="rect">
            <a:avLst/>
          </a:prstGeom>
          <a:noFill/>
          <a:ln>
            <a:noFill/>
          </a:ln>
          <a:effectLst>
            <a:outerShdw blurRad="190500" rotWithShape="0" algn="tl">
              <a:srgbClr val="000000">
                <a:alpha val="69803"/>
              </a:srgbClr>
            </a:outerShdw>
          </a:effectLst>
        </p:spPr>
      </p:pic>
      <p:sp>
        <p:nvSpPr>
          <p:cNvPr id="832" name="Google Shape;832;p93"/>
          <p:cNvSpPr/>
          <p:nvPr/>
        </p:nvSpPr>
        <p:spPr>
          <a:xfrm>
            <a:off x="609600" y="3553964"/>
            <a:ext cx="4914900" cy="255454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77A042"/>
              </a:buClr>
              <a:buSzPts val="4000"/>
              <a:buFont typeface="Noto Sans Symbols"/>
              <a:buChar char="➢"/>
            </a:pPr>
            <a:r>
              <a:rPr lang="en-US" sz="4000">
                <a:solidFill>
                  <a:srgbClr val="77A042"/>
                </a:solidFill>
                <a:latin typeface="Questrial"/>
                <a:ea typeface="Questrial"/>
                <a:cs typeface="Questrial"/>
                <a:sym typeface="Questrial"/>
              </a:rPr>
              <a:t>Similar to the Form W-2, this amount is determined by filling out a Form W-4P</a:t>
            </a:r>
            <a:endParaRPr sz="4000">
              <a:solidFill>
                <a:srgbClr val="77A042"/>
              </a:solidFill>
              <a:latin typeface="Questrial"/>
              <a:ea typeface="Questrial"/>
              <a:cs typeface="Questrial"/>
              <a:sym typeface="Questrial"/>
            </a:endParaRPr>
          </a:p>
        </p:txBody>
      </p:sp>
      <p:sp>
        <p:nvSpPr>
          <p:cNvPr id="833" name="Google Shape;833;p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34" name="Google Shape;834;p93"/>
          <p:cNvPicPr preferRelativeResize="0"/>
          <p:nvPr/>
        </p:nvPicPr>
        <p:blipFill>
          <a:blip r:embed="rId4">
            <a:alphaModFix/>
          </a:blip>
          <a:stretch>
            <a:fillRect/>
          </a:stretch>
        </p:blipFill>
        <p:spPr>
          <a:xfrm>
            <a:off x="5273188" y="1600193"/>
            <a:ext cx="1645625" cy="798625"/>
          </a:xfrm>
          <a:prstGeom prst="rect">
            <a:avLst/>
          </a:prstGeom>
          <a:noFill/>
          <a:ln>
            <a:noFill/>
          </a:ln>
        </p:spPr>
      </p:pic>
      <p:sp>
        <p:nvSpPr>
          <p:cNvPr id="835" name="Google Shape;835;p93"/>
          <p:cNvSpPr/>
          <p:nvPr/>
        </p:nvSpPr>
        <p:spPr>
          <a:xfrm>
            <a:off x="10683000" y="4052250"/>
            <a:ext cx="1051800" cy="3483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0" st="0"/>
                                            </p:txEl>
                                          </p:spTgt>
                                        </p:tgtEl>
                                        <p:attrNameLst>
                                          <p:attrName>style.visibility</p:attrName>
                                        </p:attrNameLst>
                                      </p:cBhvr>
                                      <p:to>
                                        <p:strVal val="visible"/>
                                      </p:to>
                                    </p:set>
                                    <p:animEffect filter="fade" transition="in">
                                      <p:cBhvr>
                                        <p:cTn dur="500"/>
                                        <p:tgtEl>
                                          <p:spTgt spid="8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1" st="1"/>
                                            </p:txEl>
                                          </p:spTgt>
                                        </p:tgtEl>
                                        <p:attrNameLst>
                                          <p:attrName>style.visibility</p:attrName>
                                        </p:attrNameLst>
                                      </p:cBhvr>
                                      <p:to>
                                        <p:strVal val="visible"/>
                                      </p:to>
                                    </p:set>
                                    <p:animEffect filter="fade" transition="in">
                                      <p:cBhvr>
                                        <p:cTn dur="500"/>
                                        <p:tgtEl>
                                          <p:spTgt spid="8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Distribution Code(s) &amp; IRA/SEP/SIMPLE</a:t>
            </a:r>
            <a:endParaRPr b="1" i="0" sz="4800" u="none" cap="none" strike="noStrike">
              <a:solidFill>
                <a:schemeClr val="dk2"/>
              </a:solidFill>
              <a:latin typeface="Questrial"/>
              <a:ea typeface="Questrial"/>
              <a:cs typeface="Questrial"/>
              <a:sym typeface="Questrial"/>
            </a:endParaRPr>
          </a:p>
        </p:txBody>
      </p:sp>
      <p:sp>
        <p:nvSpPr>
          <p:cNvPr id="842" name="Google Shape;842;p94"/>
          <p:cNvSpPr txBox="1"/>
          <p:nvPr>
            <p:ph idx="1" type="body"/>
          </p:nvPr>
        </p:nvSpPr>
        <p:spPr>
          <a:xfrm>
            <a:off x="609600" y="19828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Distribution Code(s) identify the type of distribution received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Only certain distribution types are in scope for VITA</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43" name="Google Shape;843;p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44" name="Google Shape;844;p94"/>
          <p:cNvPicPr preferRelativeResize="0"/>
          <p:nvPr/>
        </p:nvPicPr>
        <p:blipFill>
          <a:blip r:embed="rId3">
            <a:alphaModFix/>
          </a:blip>
          <a:stretch>
            <a:fillRect/>
          </a:stretch>
        </p:blipFill>
        <p:spPr>
          <a:xfrm>
            <a:off x="4567425" y="5092000"/>
            <a:ext cx="3648075" cy="133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0" st="0"/>
                                            </p:txEl>
                                          </p:spTgt>
                                        </p:tgtEl>
                                        <p:attrNameLst>
                                          <p:attrName>style.visibility</p:attrName>
                                        </p:attrNameLst>
                                      </p:cBhvr>
                                      <p:to>
                                        <p:strVal val="visible"/>
                                      </p:to>
                                    </p:set>
                                    <p:animEffect filter="fade" transition="in">
                                      <p:cBhvr>
                                        <p:cTn dur="500"/>
                                        <p:tgtEl>
                                          <p:spTgt spid="8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1" st="1"/>
                                            </p:txEl>
                                          </p:spTgt>
                                        </p:tgtEl>
                                        <p:attrNameLst>
                                          <p:attrName>style.visibility</p:attrName>
                                        </p:attrNameLst>
                                      </p:cBhvr>
                                      <p:to>
                                        <p:strVal val="visible"/>
                                      </p:to>
                                    </p:set>
                                    <p:animEffect filter="fade" transition="in">
                                      <p:cBhvr>
                                        <p:cTn dur="500"/>
                                        <p:tgtEl>
                                          <p:spTgt spid="8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2" st="2"/>
                                            </p:txEl>
                                          </p:spTgt>
                                        </p:tgtEl>
                                        <p:attrNameLst>
                                          <p:attrName>style.visibility</p:attrName>
                                        </p:attrNameLst>
                                      </p:cBhvr>
                                      <p:to>
                                        <p:strVal val="visible"/>
                                      </p:to>
                                    </p:set>
                                    <p:animEffect filter="fade" transition="in">
                                      <p:cBhvr>
                                        <p:cTn dur="500"/>
                                        <p:tgtEl>
                                          <p:spTgt spid="8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3" st="3"/>
                                            </p:txEl>
                                          </p:spTgt>
                                        </p:tgtEl>
                                        <p:attrNameLst>
                                          <p:attrName>style.visibility</p:attrName>
                                        </p:attrNameLst>
                                      </p:cBhvr>
                                      <p:to>
                                        <p:strVal val="visible"/>
                                      </p:to>
                                    </p:set>
                                    <p:animEffect filter="fade" transition="in">
                                      <p:cBhvr>
                                        <p:cTn dur="500"/>
                                        <p:tgtEl>
                                          <p:spTgt spid="8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Distribution Code(s) &amp; IRA/SEP/SIMPLE</a:t>
            </a:r>
            <a:endParaRPr b="1" i="0" sz="4800" u="none" cap="none" strike="noStrike">
              <a:solidFill>
                <a:schemeClr val="dk2"/>
              </a:solidFill>
              <a:latin typeface="Questrial"/>
              <a:ea typeface="Questrial"/>
              <a:cs typeface="Questrial"/>
              <a:sym typeface="Questrial"/>
            </a:endParaRPr>
          </a:p>
        </p:txBody>
      </p:sp>
      <p:sp>
        <p:nvSpPr>
          <p:cNvPr id="851" name="Google Shape;851;p95"/>
          <p:cNvSpPr txBox="1"/>
          <p:nvPr>
            <p:ph idx="1" type="body"/>
          </p:nvPr>
        </p:nvSpPr>
        <p:spPr>
          <a:xfrm>
            <a:off x="609600" y="1600204"/>
            <a:ext cx="10972800" cy="423147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0000"/>
              </a:lnSpc>
              <a:spcBef>
                <a:spcPts val="0"/>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1: Early distribution, no known exception (in most cases, under age 59 ½)</a:t>
            </a:r>
            <a:endParaRPr/>
          </a:p>
          <a:p>
            <a:pPr indent="-342900" lvl="0" marL="342900" marR="0" rtl="0" algn="l">
              <a:lnSpc>
                <a:spcPct val="110000"/>
              </a:lnSpc>
              <a:spcBef>
                <a:spcPts val="561"/>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2: Early distribution, exception applies (under age 59 ½)</a:t>
            </a:r>
            <a:endParaRPr/>
          </a:p>
          <a:p>
            <a:pPr indent="-342900" lvl="0" marL="342900" marR="0" rtl="0" algn="l">
              <a:lnSpc>
                <a:spcPct val="110000"/>
              </a:lnSpc>
              <a:spcBef>
                <a:spcPts val="561"/>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3: Disability</a:t>
            </a:r>
            <a:endParaRPr/>
          </a:p>
          <a:p>
            <a:pPr indent="-342900" lvl="0" marL="342900" marR="0" rtl="0" algn="l">
              <a:lnSpc>
                <a:spcPct val="110000"/>
              </a:lnSpc>
              <a:spcBef>
                <a:spcPts val="561"/>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4: Death</a:t>
            </a:r>
            <a:endParaRPr/>
          </a:p>
          <a:p>
            <a:pPr indent="-342900" lvl="0" marL="342900" marR="0" rtl="0" algn="l">
              <a:lnSpc>
                <a:spcPct val="110000"/>
              </a:lnSpc>
              <a:spcBef>
                <a:spcPts val="561"/>
              </a:spcBef>
              <a:spcAft>
                <a:spcPts val="0"/>
              </a:spcAft>
              <a:buClr>
                <a:schemeClr val="accent1"/>
              </a:buClr>
              <a:buSzPts val="2805"/>
              <a:buFont typeface="Noto Sans Symbols"/>
              <a:buChar char="➢"/>
            </a:pPr>
            <a:r>
              <a:rPr b="0" i="0" lang="en-US" sz="2805" u="none" cap="none" strike="noStrike">
                <a:solidFill>
                  <a:schemeClr val="accent1"/>
                </a:solidFill>
                <a:latin typeface="Questrial"/>
                <a:ea typeface="Questrial"/>
                <a:cs typeface="Questrial"/>
                <a:sym typeface="Questrial"/>
              </a:rPr>
              <a:t>7:</a:t>
            </a:r>
            <a:r>
              <a:rPr b="0" i="0" lang="en-US" sz="2805" u="none" cap="none" strike="noStrike">
                <a:solidFill>
                  <a:schemeClr val="dk1"/>
                </a:solidFill>
                <a:latin typeface="Questrial"/>
                <a:ea typeface="Questrial"/>
                <a:cs typeface="Questrial"/>
                <a:sym typeface="Questrial"/>
              </a:rPr>
              <a:t> </a:t>
            </a:r>
            <a:r>
              <a:rPr b="0" i="0" lang="en-US" sz="2805" u="none" cap="none" strike="noStrike">
                <a:solidFill>
                  <a:schemeClr val="accent1"/>
                </a:solidFill>
                <a:latin typeface="Questrial"/>
                <a:ea typeface="Questrial"/>
                <a:cs typeface="Questrial"/>
                <a:sym typeface="Questrial"/>
              </a:rPr>
              <a:t>Normal distribution</a:t>
            </a:r>
            <a:endParaRPr/>
          </a:p>
          <a:p>
            <a:pPr indent="-342900" lvl="0" marL="342900" marR="0" rtl="0" algn="l">
              <a:lnSpc>
                <a:spcPct val="110000"/>
              </a:lnSpc>
              <a:spcBef>
                <a:spcPts val="561"/>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B: Designated Roth account distribution</a:t>
            </a:r>
            <a:endParaRPr/>
          </a:p>
          <a:p>
            <a:pPr indent="-342900" lvl="0" marL="342900" marR="0" rtl="0" algn="l">
              <a:lnSpc>
                <a:spcPct val="110000"/>
              </a:lnSpc>
              <a:spcBef>
                <a:spcPts val="561"/>
              </a:spcBef>
              <a:spcAft>
                <a:spcPts val="0"/>
              </a:spcAft>
              <a:buClr>
                <a:schemeClr val="dk1"/>
              </a:buClr>
              <a:buSzPts val="2805"/>
              <a:buFont typeface="Noto Sans Symbols"/>
              <a:buChar char="➢"/>
            </a:pPr>
            <a:r>
              <a:rPr b="0" i="0" lang="en-US" sz="2805" u="none" cap="none" strike="noStrike">
                <a:solidFill>
                  <a:schemeClr val="dk1"/>
                </a:solidFill>
                <a:latin typeface="Questrial"/>
                <a:ea typeface="Questrial"/>
                <a:cs typeface="Questrial"/>
                <a:sym typeface="Questrial"/>
              </a:rPr>
              <a:t>G: Direct rollover and rollover distribution</a:t>
            </a:r>
            <a:endParaRPr/>
          </a:p>
          <a:p>
            <a:pPr indent="-127000" lvl="0" marL="342900" marR="0" rtl="0" algn="l">
              <a:lnSpc>
                <a:spcPct val="90000"/>
              </a:lnSpc>
              <a:spcBef>
                <a:spcPts val="680"/>
              </a:spcBef>
              <a:spcAft>
                <a:spcPts val="0"/>
              </a:spcAft>
              <a:buClr>
                <a:schemeClr val="dk1"/>
              </a:buClr>
              <a:buSzPts val="3400"/>
              <a:buFont typeface="Noto Sans Symbols"/>
              <a:buNone/>
            </a:pPr>
            <a:r>
              <a:t/>
            </a:r>
            <a:endParaRPr b="0" i="0" sz="3400" u="none" cap="none" strike="noStrike">
              <a:solidFill>
                <a:schemeClr val="dk1"/>
              </a:solidFill>
              <a:latin typeface="Questrial"/>
              <a:ea typeface="Questrial"/>
              <a:cs typeface="Questrial"/>
              <a:sym typeface="Questrial"/>
            </a:endParaRPr>
          </a:p>
          <a:p>
            <a:pPr indent="-127000" lvl="0" marL="342900" marR="0" rtl="0" algn="l">
              <a:lnSpc>
                <a:spcPct val="90000"/>
              </a:lnSpc>
              <a:spcBef>
                <a:spcPts val="680"/>
              </a:spcBef>
              <a:spcAft>
                <a:spcPts val="0"/>
              </a:spcAft>
              <a:buClr>
                <a:schemeClr val="dk1"/>
              </a:buClr>
              <a:buSzPts val="3400"/>
              <a:buFont typeface="Noto Sans Symbols"/>
              <a:buNone/>
            </a:pPr>
            <a:r>
              <a:t/>
            </a:r>
            <a:endParaRPr b="0" i="0" sz="3400" u="none" cap="none" strike="noStrike">
              <a:solidFill>
                <a:schemeClr val="dk1"/>
              </a:solidFill>
              <a:latin typeface="Questrial"/>
              <a:ea typeface="Questrial"/>
              <a:cs typeface="Questrial"/>
              <a:sym typeface="Questrial"/>
            </a:endParaRPr>
          </a:p>
        </p:txBody>
      </p:sp>
      <p:sp>
        <p:nvSpPr>
          <p:cNvPr id="852" name="Google Shape;852;p95"/>
          <p:cNvSpPr txBox="1"/>
          <p:nvPr/>
        </p:nvSpPr>
        <p:spPr>
          <a:xfrm>
            <a:off x="609600" y="5831665"/>
            <a:ext cx="10972800" cy="954000"/>
          </a:xfrm>
          <a:prstGeom prst="rect">
            <a:avLst/>
          </a:prstGeom>
          <a:gradFill>
            <a:gsLst>
              <a:gs pos="0">
                <a:srgbClr val="31798B"/>
              </a:gs>
              <a:gs pos="100000">
                <a:srgbClr val="ACCFDD"/>
              </a:gs>
            </a:gsLst>
            <a:lin ang="16200000" scaled="0"/>
          </a:gradFill>
          <a:ln cap="flat" cmpd="sng" w="9525">
            <a:solidFill>
              <a:srgbClr val="38707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See the Publication 4012, Income Tab for a full list of box 7 distribution codes (and which are in scope)</a:t>
            </a:r>
            <a:endParaRPr/>
          </a:p>
        </p:txBody>
      </p:sp>
      <p:sp>
        <p:nvSpPr>
          <p:cNvPr id="853" name="Google Shape;853;p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0" st="0"/>
                                            </p:txEl>
                                          </p:spTgt>
                                        </p:tgtEl>
                                        <p:attrNameLst>
                                          <p:attrName>style.visibility</p:attrName>
                                        </p:attrNameLst>
                                      </p:cBhvr>
                                      <p:to>
                                        <p:strVal val="visible"/>
                                      </p:to>
                                    </p:set>
                                    <p:animEffect filter="fade" transition="in">
                                      <p:cBhvr>
                                        <p:cTn dur="500"/>
                                        <p:tgtEl>
                                          <p:spTgt spid="8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1" st="1"/>
                                            </p:txEl>
                                          </p:spTgt>
                                        </p:tgtEl>
                                        <p:attrNameLst>
                                          <p:attrName>style.visibility</p:attrName>
                                        </p:attrNameLst>
                                      </p:cBhvr>
                                      <p:to>
                                        <p:strVal val="visible"/>
                                      </p:to>
                                    </p:set>
                                    <p:animEffect filter="fade" transition="in">
                                      <p:cBhvr>
                                        <p:cTn dur="500"/>
                                        <p:tgtEl>
                                          <p:spTgt spid="8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2" st="2"/>
                                            </p:txEl>
                                          </p:spTgt>
                                        </p:tgtEl>
                                        <p:attrNameLst>
                                          <p:attrName>style.visibility</p:attrName>
                                        </p:attrNameLst>
                                      </p:cBhvr>
                                      <p:to>
                                        <p:strVal val="visible"/>
                                      </p:to>
                                    </p:set>
                                    <p:animEffect filter="fade" transition="in">
                                      <p:cBhvr>
                                        <p:cTn dur="500"/>
                                        <p:tgtEl>
                                          <p:spTgt spid="8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3" st="3"/>
                                            </p:txEl>
                                          </p:spTgt>
                                        </p:tgtEl>
                                        <p:attrNameLst>
                                          <p:attrName>style.visibility</p:attrName>
                                        </p:attrNameLst>
                                      </p:cBhvr>
                                      <p:to>
                                        <p:strVal val="visible"/>
                                      </p:to>
                                    </p:set>
                                    <p:animEffect filter="fade" transition="in">
                                      <p:cBhvr>
                                        <p:cTn dur="500"/>
                                        <p:tgtEl>
                                          <p:spTgt spid="8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4" st="4"/>
                                            </p:txEl>
                                          </p:spTgt>
                                        </p:tgtEl>
                                        <p:attrNameLst>
                                          <p:attrName>style.visibility</p:attrName>
                                        </p:attrNameLst>
                                      </p:cBhvr>
                                      <p:to>
                                        <p:strVal val="visible"/>
                                      </p:to>
                                    </p:set>
                                    <p:animEffect filter="fade" transition="in">
                                      <p:cBhvr>
                                        <p:cTn dur="500"/>
                                        <p:tgtEl>
                                          <p:spTgt spid="8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5" st="5"/>
                                            </p:txEl>
                                          </p:spTgt>
                                        </p:tgtEl>
                                        <p:attrNameLst>
                                          <p:attrName>style.visibility</p:attrName>
                                        </p:attrNameLst>
                                      </p:cBhvr>
                                      <p:to>
                                        <p:strVal val="visible"/>
                                      </p:to>
                                    </p:set>
                                    <p:animEffect filter="fade" transition="in">
                                      <p:cBhvr>
                                        <p:cTn dur="500"/>
                                        <p:tgtEl>
                                          <p:spTgt spid="8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6" st="6"/>
                                            </p:txEl>
                                          </p:spTgt>
                                        </p:tgtEl>
                                        <p:attrNameLst>
                                          <p:attrName>style.visibility</p:attrName>
                                        </p:attrNameLst>
                                      </p:cBhvr>
                                      <p:to>
                                        <p:strVal val="visible"/>
                                      </p:to>
                                    </p:set>
                                    <p:animEffect filter="fade" transition="in">
                                      <p:cBhvr>
                                        <p:cTn dur="500"/>
                                        <p:tgtEl>
                                          <p:spTgt spid="85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7" st="7"/>
                                            </p:txEl>
                                          </p:spTgt>
                                        </p:tgtEl>
                                        <p:attrNameLst>
                                          <p:attrName>style.visibility</p:attrName>
                                        </p:attrNameLst>
                                      </p:cBhvr>
                                      <p:to>
                                        <p:strVal val="visible"/>
                                      </p:to>
                                    </p:set>
                                    <p:animEffect filter="fade" transition="in">
                                      <p:cBhvr>
                                        <p:cTn dur="500"/>
                                        <p:tgtEl>
                                          <p:spTgt spid="85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8" st="8"/>
                                            </p:txEl>
                                          </p:spTgt>
                                        </p:tgtEl>
                                        <p:attrNameLst>
                                          <p:attrName>style.visibility</p:attrName>
                                        </p:attrNameLst>
                                      </p:cBhvr>
                                      <p:to>
                                        <p:strVal val="visible"/>
                                      </p:to>
                                    </p:set>
                                    <p:animEffect filter="fade" transition="in">
                                      <p:cBhvr>
                                        <p:cTn dur="500"/>
                                        <p:tgtEl>
                                          <p:spTgt spid="85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1099-R: Distribution Code(s) &amp; IRA/SEP/SIMPLE</a:t>
            </a:r>
            <a:endParaRPr b="1" i="0" sz="4800" u="none" cap="none" strike="noStrike">
              <a:solidFill>
                <a:schemeClr val="dk2"/>
              </a:solidFill>
              <a:latin typeface="Questrial"/>
              <a:ea typeface="Questrial"/>
              <a:cs typeface="Questrial"/>
              <a:sym typeface="Questrial"/>
            </a:endParaRPr>
          </a:p>
        </p:txBody>
      </p:sp>
      <p:sp>
        <p:nvSpPr>
          <p:cNvPr id="860" name="Google Shape;860;p96"/>
          <p:cNvSpPr txBox="1"/>
          <p:nvPr>
            <p:ph idx="1" type="body"/>
          </p:nvPr>
        </p:nvSpPr>
        <p:spPr>
          <a:xfrm>
            <a:off x="241675" y="1614900"/>
            <a:ext cx="8779800" cy="45261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9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Questrial"/>
                <a:ea typeface="Questrial"/>
                <a:cs typeface="Questrial"/>
                <a:sym typeface="Questrial"/>
              </a:rPr>
              <a:t>❒</a:t>
            </a:r>
            <a:r>
              <a:rPr b="1" i="0" lang="en-US" sz="3800" u="none" cap="none" strike="noStrike">
                <a:solidFill>
                  <a:schemeClr val="dk1"/>
                </a:solidFill>
                <a:latin typeface="Questrial"/>
                <a:ea typeface="Questrial"/>
                <a:cs typeface="Questrial"/>
                <a:sym typeface="Questrial"/>
              </a:rPr>
              <a:t>IRA/SEP/SIMPLE </a:t>
            </a:r>
            <a:r>
              <a:rPr b="0" i="0" lang="en-US" sz="3800" u="none" cap="none" strike="noStrike">
                <a:solidFill>
                  <a:schemeClr val="dk1"/>
                </a:solidFill>
                <a:latin typeface="Questrial"/>
                <a:ea typeface="Questrial"/>
                <a:cs typeface="Questrial"/>
                <a:sym typeface="Questrial"/>
              </a:rPr>
              <a:t>indicates that the distribution was from a traditional IRA, SEP, or SIMPLE retirement account</a:t>
            </a:r>
            <a:endParaRPr sz="3800"/>
          </a:p>
          <a:p>
            <a:pPr indent="-330200" lvl="0" marL="342900" marR="0" rtl="0" algn="l">
              <a:lnSpc>
                <a:spcPct val="90000"/>
              </a:lnSpc>
              <a:spcBef>
                <a:spcPts val="800"/>
              </a:spcBef>
              <a:spcAft>
                <a:spcPts val="0"/>
              </a:spcAft>
              <a:buClr>
                <a:schemeClr val="dk1"/>
              </a:buClr>
              <a:buSzPts val="3800"/>
              <a:buFont typeface="Noto Sans Symbols"/>
              <a:buChar char="➢"/>
            </a:pPr>
            <a:r>
              <a:rPr b="0" i="0" lang="en-US" sz="3800" u="none" cap="none" strike="noStrike">
                <a:solidFill>
                  <a:schemeClr val="dk1"/>
                </a:solidFill>
                <a:latin typeface="Questrial"/>
                <a:ea typeface="Questrial"/>
                <a:cs typeface="Questrial"/>
                <a:sym typeface="Questrial"/>
              </a:rPr>
              <a:t>ONLY traditional IRAs are in scope for </a:t>
            </a:r>
            <a:r>
              <a:rPr lang="en-US" sz="3800"/>
              <a:t>Advanced Volunteers</a:t>
            </a:r>
            <a:r>
              <a:rPr b="0" i="0" lang="en-US" sz="3800" u="none" cap="none" strike="noStrike">
                <a:solidFill>
                  <a:schemeClr val="dk1"/>
                </a:solidFill>
                <a:latin typeface="Questrial"/>
                <a:ea typeface="Questrial"/>
                <a:cs typeface="Questrial"/>
                <a:sym typeface="Questrial"/>
              </a:rPr>
              <a:t>!</a:t>
            </a:r>
            <a:endParaRPr sz="3800"/>
          </a:p>
          <a:p>
            <a:pPr indent="-330200" lvl="0" marL="342900" marR="0" rtl="0" algn="l">
              <a:lnSpc>
                <a:spcPct val="90000"/>
              </a:lnSpc>
              <a:spcBef>
                <a:spcPts val="800"/>
              </a:spcBef>
              <a:spcAft>
                <a:spcPts val="0"/>
              </a:spcAft>
              <a:buClr>
                <a:schemeClr val="dk1"/>
              </a:buClr>
              <a:buSzPts val="3800"/>
              <a:buFont typeface="Noto Sans Symbols"/>
              <a:buChar char="➢"/>
            </a:pPr>
            <a:r>
              <a:rPr b="0" i="0" lang="en-US" sz="3800" u="none" cap="none" strike="noStrike">
                <a:solidFill>
                  <a:schemeClr val="dk1"/>
                </a:solidFill>
                <a:latin typeface="Questrial"/>
                <a:ea typeface="Questrial"/>
                <a:cs typeface="Questrial"/>
                <a:sym typeface="Questrial"/>
              </a:rPr>
              <a:t>Verify with the taxpayer that the amount distributed was from a traditional IRA</a:t>
            </a:r>
            <a:endParaRPr sz="3800"/>
          </a:p>
          <a:p>
            <a:pPr indent="-88900" lvl="0" marL="342900" marR="0" rtl="0" algn="l">
              <a:lnSpc>
                <a:spcPct val="90000"/>
              </a:lnSpc>
              <a:spcBef>
                <a:spcPts val="800"/>
              </a:spcBef>
              <a:spcAft>
                <a:spcPts val="0"/>
              </a:spcAft>
              <a:buClr>
                <a:schemeClr val="dk1"/>
              </a:buClr>
              <a:buSzPts val="4000"/>
              <a:buFont typeface="Noto Sans Symbols"/>
              <a:buNone/>
            </a:pPr>
            <a:r>
              <a:t/>
            </a:r>
            <a:endParaRPr b="0" i="0" sz="3800" u="none" cap="none" strike="noStrike">
              <a:solidFill>
                <a:schemeClr val="dk1"/>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3800" u="none" cap="none" strike="noStrike">
              <a:solidFill>
                <a:schemeClr val="dk1"/>
              </a:solidFill>
              <a:latin typeface="Questrial"/>
              <a:ea typeface="Questrial"/>
              <a:cs typeface="Questrial"/>
              <a:sym typeface="Questrial"/>
            </a:endParaRPr>
          </a:p>
        </p:txBody>
      </p:sp>
      <p:sp>
        <p:nvSpPr>
          <p:cNvPr id="861" name="Google Shape;861;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62" name="Google Shape;862;p96"/>
          <p:cNvPicPr preferRelativeResize="0"/>
          <p:nvPr/>
        </p:nvPicPr>
        <p:blipFill>
          <a:blip r:embed="rId3">
            <a:alphaModFix/>
          </a:blip>
          <a:stretch>
            <a:fillRect/>
          </a:stretch>
        </p:blipFill>
        <p:spPr>
          <a:xfrm>
            <a:off x="8055275" y="4297300"/>
            <a:ext cx="3648075" cy="133400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xEl>
                                              <p:pRg end="0" st="0"/>
                                            </p:txEl>
                                          </p:spTgt>
                                        </p:tgtEl>
                                        <p:attrNameLst>
                                          <p:attrName>style.visibility</p:attrName>
                                        </p:attrNameLst>
                                      </p:cBhvr>
                                      <p:to>
                                        <p:strVal val="visible"/>
                                      </p:to>
                                    </p:set>
                                    <p:animEffect filter="fade" transition="in">
                                      <p:cBhvr>
                                        <p:cTn dur="500"/>
                                        <p:tgtEl>
                                          <p:spTgt spid="8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xEl>
                                              <p:pRg end="1" st="1"/>
                                            </p:txEl>
                                          </p:spTgt>
                                        </p:tgtEl>
                                        <p:attrNameLst>
                                          <p:attrName>style.visibility</p:attrName>
                                        </p:attrNameLst>
                                      </p:cBhvr>
                                      <p:to>
                                        <p:strVal val="visible"/>
                                      </p:to>
                                    </p:set>
                                    <p:animEffect filter="fade" transition="in">
                                      <p:cBhvr>
                                        <p:cTn dur="500"/>
                                        <p:tgtEl>
                                          <p:spTgt spid="8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xEl>
                                              <p:pRg end="2" st="2"/>
                                            </p:txEl>
                                          </p:spTgt>
                                        </p:tgtEl>
                                        <p:attrNameLst>
                                          <p:attrName>style.visibility</p:attrName>
                                        </p:attrNameLst>
                                      </p:cBhvr>
                                      <p:to>
                                        <p:strVal val="visible"/>
                                      </p:to>
                                    </p:set>
                                    <p:animEffect filter="fade" transition="in">
                                      <p:cBhvr>
                                        <p:cTn dur="500"/>
                                        <p:tgtEl>
                                          <p:spTgt spid="8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xEl>
                                              <p:pRg end="3" st="3"/>
                                            </p:txEl>
                                          </p:spTgt>
                                        </p:tgtEl>
                                        <p:attrNameLst>
                                          <p:attrName>style.visibility</p:attrName>
                                        </p:attrNameLst>
                                      </p:cBhvr>
                                      <p:to>
                                        <p:strVal val="visible"/>
                                      </p:to>
                                    </p:set>
                                    <p:animEffect filter="fade" transition="in">
                                      <p:cBhvr>
                                        <p:cTn dur="500"/>
                                        <p:tgtEl>
                                          <p:spTgt spid="86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xEl>
                                              <p:pRg end="4" st="4"/>
                                            </p:txEl>
                                          </p:spTgt>
                                        </p:tgtEl>
                                        <p:attrNameLst>
                                          <p:attrName>style.visibility</p:attrName>
                                        </p:attrNameLst>
                                      </p:cBhvr>
                                      <p:to>
                                        <p:strVal val="visible"/>
                                      </p:to>
                                    </p:set>
                                    <p:animEffect filter="fade" transition="in">
                                      <p:cBhvr>
                                        <p:cTn dur="500"/>
                                        <p:tgtEl>
                                          <p:spTgt spid="86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5400" u="none" cap="none" strike="noStrike">
                <a:solidFill>
                  <a:schemeClr val="dk2"/>
                </a:solidFill>
                <a:latin typeface="Questrial"/>
                <a:ea typeface="Questrial"/>
                <a:cs typeface="Questrial"/>
                <a:sym typeface="Questrial"/>
              </a:rPr>
              <a:t>Form 1099-R: Total Employee Contributions</a:t>
            </a:r>
            <a:endParaRPr/>
          </a:p>
        </p:txBody>
      </p:sp>
      <p:sp>
        <p:nvSpPr>
          <p:cNvPr id="869" name="Google Shape;869;p97"/>
          <p:cNvSpPr txBox="1"/>
          <p:nvPr>
            <p:ph idx="1" type="body"/>
          </p:nvPr>
        </p:nvSpPr>
        <p:spPr>
          <a:xfrm>
            <a:off x="436250" y="16455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9b</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 certain plans, an amount may be listed here showing the taxpayer’s contributions to the plan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amount is used to help determine the taxable amount if box 2a is blank</a:t>
            </a:r>
            <a:r>
              <a:rPr lang="en-US"/>
              <a:t>. </a:t>
            </a:r>
            <a:endParaRPr/>
          </a:p>
          <a:p>
            <a:pPr indent="-311150" lvl="1" marL="742950" marR="0" rtl="0" algn="l">
              <a:spcBef>
                <a:spcPts val="800"/>
              </a:spcBef>
              <a:spcAft>
                <a:spcPts val="0"/>
              </a:spcAft>
              <a:buClr>
                <a:srgbClr val="FF0000"/>
              </a:buClr>
              <a:buSzPts val="4000"/>
              <a:buFont typeface="Noto Sans Symbols"/>
              <a:buChar char="•"/>
            </a:pPr>
            <a:r>
              <a:rPr i="1" lang="en-US" sz="4000">
                <a:solidFill>
                  <a:srgbClr val="FF0000"/>
                </a:solidFill>
              </a:rPr>
              <a:t>This </a:t>
            </a:r>
            <a:r>
              <a:rPr b="0" i="1" lang="en-US" sz="4000" u="none" cap="none" strike="noStrike">
                <a:solidFill>
                  <a:srgbClr val="FF0000"/>
                </a:solidFill>
                <a:latin typeface="Questrial"/>
                <a:ea typeface="Questrial"/>
                <a:cs typeface="Questrial"/>
                <a:sym typeface="Questrial"/>
              </a:rPr>
              <a:t>out of scope for </a:t>
            </a:r>
            <a:r>
              <a:rPr i="1" lang="en-US">
                <a:solidFill>
                  <a:srgbClr val="FF0000"/>
                </a:solidFill>
              </a:rPr>
              <a:t>Advanced Volunteers-see your Site Coordinator!</a:t>
            </a:r>
            <a:r>
              <a:rPr b="0" i="1" lang="en-US" sz="4000" u="none" cap="none" strike="noStrike">
                <a:solidFill>
                  <a:srgbClr val="FF0000"/>
                </a:solidFill>
                <a:latin typeface="Questrial"/>
                <a:ea typeface="Questrial"/>
                <a:cs typeface="Questrial"/>
                <a:sym typeface="Questrial"/>
              </a:rPr>
              <a:t> </a:t>
            </a:r>
            <a:endParaRPr i="1">
              <a:solidFill>
                <a:srgbClr val="FF0000"/>
              </a:solidFill>
            </a:endParaRPr>
          </a:p>
        </p:txBody>
      </p:sp>
      <p:sp>
        <p:nvSpPr>
          <p:cNvPr id="870" name="Google Shape;870;p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71" name="Google Shape;871;p97"/>
          <p:cNvPicPr preferRelativeResize="0"/>
          <p:nvPr/>
        </p:nvPicPr>
        <p:blipFill>
          <a:blip r:embed="rId3">
            <a:alphaModFix/>
          </a:blip>
          <a:stretch>
            <a:fillRect/>
          </a:stretch>
        </p:blipFill>
        <p:spPr>
          <a:xfrm>
            <a:off x="5509775" y="1723075"/>
            <a:ext cx="3325675" cy="775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xEl>
                                              <p:pRg end="0" st="0"/>
                                            </p:txEl>
                                          </p:spTgt>
                                        </p:tgtEl>
                                        <p:attrNameLst>
                                          <p:attrName>style.visibility</p:attrName>
                                        </p:attrNameLst>
                                      </p:cBhvr>
                                      <p:to>
                                        <p:strVal val="visible"/>
                                      </p:to>
                                    </p:set>
                                    <p:animEffect filter="fade" transition="in">
                                      <p:cBhvr>
                                        <p:cTn dur="500"/>
                                        <p:tgtEl>
                                          <p:spTgt spid="8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xEl>
                                              <p:pRg end="1" st="1"/>
                                            </p:txEl>
                                          </p:spTgt>
                                        </p:tgtEl>
                                        <p:attrNameLst>
                                          <p:attrName>style.visibility</p:attrName>
                                        </p:attrNameLst>
                                      </p:cBhvr>
                                      <p:to>
                                        <p:strVal val="visible"/>
                                      </p:to>
                                    </p:set>
                                    <p:animEffect filter="fade" transition="in">
                                      <p:cBhvr>
                                        <p:cTn dur="500"/>
                                        <p:tgtEl>
                                          <p:spTgt spid="8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xEl>
                                              <p:pRg end="2" st="2"/>
                                            </p:txEl>
                                          </p:spTgt>
                                        </p:tgtEl>
                                        <p:attrNameLst>
                                          <p:attrName>style.visibility</p:attrName>
                                        </p:attrNameLst>
                                      </p:cBhvr>
                                      <p:to>
                                        <p:strVal val="visible"/>
                                      </p:to>
                                    </p:set>
                                    <p:animEffect filter="fade" transition="in">
                                      <p:cBhvr>
                                        <p:cTn dur="500"/>
                                        <p:tgtEl>
                                          <p:spTgt spid="8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xEl>
                                              <p:pRg end="3" st="3"/>
                                            </p:txEl>
                                          </p:spTgt>
                                        </p:tgtEl>
                                        <p:attrNameLst>
                                          <p:attrName>style.visibility</p:attrName>
                                        </p:attrNameLst>
                                      </p:cBhvr>
                                      <p:to>
                                        <p:strVal val="visible"/>
                                      </p:to>
                                    </p:set>
                                    <p:animEffect filter="fade" transition="in">
                                      <p:cBhvr>
                                        <p:cTn dur="500"/>
                                        <p:tgtEl>
                                          <p:spTgt spid="8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7"/>
          <p:cNvSpPr txBox="1"/>
          <p:nvPr>
            <p:ph type="title"/>
          </p:nvPr>
        </p:nvSpPr>
        <p:spPr>
          <a:xfrm>
            <a:off x="609600" y="1121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State Tax Refund</a:t>
            </a:r>
            <a:endParaRPr b="1" i="0" sz="4800" u="none" cap="none" strike="noStrike">
              <a:solidFill>
                <a:schemeClr val="dk2"/>
              </a:solidFill>
              <a:latin typeface="Questrial"/>
              <a:ea typeface="Questrial"/>
              <a:cs typeface="Questrial"/>
              <a:sym typeface="Questrial"/>
            </a:endParaRPr>
          </a:p>
        </p:txBody>
      </p:sp>
      <p:sp>
        <p:nvSpPr>
          <p:cNvPr id="139" name="Google Shape;139;p17"/>
          <p:cNvSpPr txBox="1"/>
          <p:nvPr>
            <p:ph idx="1" type="body"/>
          </p:nvPr>
        </p:nvSpPr>
        <p:spPr>
          <a:xfrm>
            <a:off x="609588"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b="0" i="0" sz="4000" u="none" cap="none" strike="noStrike">
              <a:solidFill>
                <a:schemeClr val="dk1"/>
              </a:solidFill>
              <a:latin typeface="Questrial"/>
              <a:ea typeface="Questrial"/>
              <a:cs typeface="Questrial"/>
              <a:sym typeface="Questrial"/>
            </a:endParaRPr>
          </a:p>
          <a:p>
            <a:pPr indent="0" lvl="0" marL="0" marR="0" rtl="0" algn="l">
              <a:spcBef>
                <a:spcPts val="720"/>
              </a:spcBef>
              <a:spcAft>
                <a:spcPts val="0"/>
              </a:spcAft>
              <a:buNone/>
            </a:pPr>
            <a:r>
              <a:t/>
            </a:r>
            <a:endParaRPr/>
          </a:p>
        </p:txBody>
      </p:sp>
      <p:sp>
        <p:nvSpPr>
          <p:cNvPr id="140" name="Google Shape;140;p17"/>
          <p:cNvSpPr/>
          <p:nvPr/>
        </p:nvSpPr>
        <p:spPr>
          <a:xfrm>
            <a:off x="1217100" y="4768275"/>
            <a:ext cx="609000" cy="2754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2" name="Google Shape;142;p17"/>
          <p:cNvPicPr preferRelativeResize="0"/>
          <p:nvPr/>
        </p:nvPicPr>
        <p:blipFill>
          <a:blip r:embed="rId3">
            <a:alphaModFix/>
          </a:blip>
          <a:stretch>
            <a:fillRect/>
          </a:stretch>
        </p:blipFill>
        <p:spPr>
          <a:xfrm>
            <a:off x="1926950" y="3349575"/>
            <a:ext cx="9549800" cy="2145724"/>
          </a:xfrm>
          <a:prstGeom prst="rect">
            <a:avLst/>
          </a:prstGeom>
          <a:noFill/>
          <a:ln cap="flat" cmpd="sng" w="9525">
            <a:solidFill>
              <a:schemeClr val="dk2"/>
            </a:solidFill>
            <a:prstDash val="solid"/>
            <a:round/>
            <a:headEnd len="sm" w="sm" type="none"/>
            <a:tailEnd len="sm" w="sm" type="none"/>
          </a:ln>
        </p:spPr>
      </p:pic>
      <p:pic>
        <p:nvPicPr>
          <p:cNvPr id="143" name="Google Shape;143;p17"/>
          <p:cNvPicPr preferRelativeResize="0"/>
          <p:nvPr/>
        </p:nvPicPr>
        <p:blipFill>
          <a:blip r:embed="rId4">
            <a:alphaModFix/>
          </a:blip>
          <a:stretch>
            <a:fillRect/>
          </a:stretch>
        </p:blipFill>
        <p:spPr>
          <a:xfrm>
            <a:off x="1926950" y="2515148"/>
            <a:ext cx="9549800" cy="83443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Google Shape;877;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CSA 1099-R: Statement of Annuity Paid</a:t>
            </a:r>
            <a:endParaRPr/>
          </a:p>
        </p:txBody>
      </p:sp>
      <p:pic>
        <p:nvPicPr>
          <p:cNvPr id="878" name="Google Shape;878;p98"/>
          <p:cNvPicPr preferRelativeResize="0"/>
          <p:nvPr/>
        </p:nvPicPr>
        <p:blipFill rotWithShape="1">
          <a:blip r:embed="rId3">
            <a:alphaModFix/>
          </a:blip>
          <a:srcRect b="0" l="0" r="0" t="0"/>
          <a:stretch/>
        </p:blipFill>
        <p:spPr>
          <a:xfrm>
            <a:off x="1066800" y="1736475"/>
            <a:ext cx="10058400" cy="3788474"/>
          </a:xfrm>
          <a:prstGeom prst="rect">
            <a:avLst/>
          </a:prstGeom>
          <a:noFill/>
          <a:ln>
            <a:noFill/>
          </a:ln>
          <a:effectLst>
            <a:outerShdw blurRad="190500" rotWithShape="0" algn="tl">
              <a:srgbClr val="000000">
                <a:alpha val="69803"/>
              </a:srgbClr>
            </a:outerShdw>
          </a:effectLst>
        </p:spPr>
      </p:pic>
      <p:pic>
        <p:nvPicPr>
          <p:cNvPr id="879" name="Google Shape;879;p98"/>
          <p:cNvPicPr preferRelativeResize="0"/>
          <p:nvPr/>
        </p:nvPicPr>
        <p:blipFill rotWithShape="1">
          <a:blip r:embed="rId4">
            <a:alphaModFix/>
          </a:blip>
          <a:srcRect b="0" l="0" r="0" t="0"/>
          <a:stretch/>
        </p:blipFill>
        <p:spPr>
          <a:xfrm>
            <a:off x="8995453" y="2578100"/>
            <a:ext cx="1965476" cy="125416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880" name="Google Shape;880;p98"/>
          <p:cNvPicPr preferRelativeResize="0"/>
          <p:nvPr/>
        </p:nvPicPr>
        <p:blipFill rotWithShape="1">
          <a:blip r:embed="rId5">
            <a:alphaModFix/>
          </a:blip>
          <a:srcRect b="0" l="0" r="0" t="0"/>
          <a:stretch/>
        </p:blipFill>
        <p:spPr>
          <a:xfrm>
            <a:off x="1682678" y="3030876"/>
            <a:ext cx="2149582" cy="170291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881" name="Google Shape;881;p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CSA 1099-R: Statement of Annuity Paid</a:t>
            </a:r>
            <a:endParaRPr b="1" i="0" sz="4800" u="none" cap="none" strike="noStrike">
              <a:solidFill>
                <a:schemeClr val="dk2"/>
              </a:solidFill>
              <a:latin typeface="Questrial"/>
              <a:ea typeface="Questrial"/>
              <a:cs typeface="Questrial"/>
              <a:sym typeface="Questrial"/>
            </a:endParaRPr>
          </a:p>
        </p:txBody>
      </p:sp>
      <p:sp>
        <p:nvSpPr>
          <p:cNvPr id="888" name="Google Shape;888;p9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the same information as the Form 1099-R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Issued to civil service employees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civil service employees have </a:t>
            </a:r>
            <a:r>
              <a:rPr b="1" i="1" lang="en-US" sz="4000" u="none" cap="none" strike="noStrike">
                <a:solidFill>
                  <a:schemeClr val="dk1"/>
                </a:solidFill>
                <a:latin typeface="Questrial"/>
                <a:ea typeface="Questrial"/>
                <a:cs typeface="Questrial"/>
                <a:sym typeface="Questrial"/>
              </a:rPr>
              <a:t>Defined Benefit </a:t>
            </a:r>
            <a:r>
              <a:rPr b="0" i="0" lang="en-US" sz="4000" u="none" cap="none" strike="noStrike">
                <a:solidFill>
                  <a:schemeClr val="dk1"/>
                </a:solidFill>
                <a:latin typeface="Questrial"/>
                <a:ea typeface="Questrial"/>
                <a:cs typeface="Questrial"/>
                <a:sym typeface="Questrial"/>
              </a:rPr>
              <a:t>retirement plans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89" name="Google Shape;889;p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xEl>
                                              <p:pRg end="0" st="0"/>
                                            </p:txEl>
                                          </p:spTgt>
                                        </p:tgtEl>
                                        <p:attrNameLst>
                                          <p:attrName>style.visibility</p:attrName>
                                        </p:attrNameLst>
                                      </p:cBhvr>
                                      <p:to>
                                        <p:strVal val="visible"/>
                                      </p:to>
                                    </p:set>
                                    <p:animEffect filter="fade" transition="in">
                                      <p:cBhvr>
                                        <p:cTn dur="500"/>
                                        <p:tgtEl>
                                          <p:spTgt spid="8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xEl>
                                              <p:pRg end="1" st="1"/>
                                            </p:txEl>
                                          </p:spTgt>
                                        </p:tgtEl>
                                        <p:attrNameLst>
                                          <p:attrName>style.visibility</p:attrName>
                                        </p:attrNameLst>
                                      </p:cBhvr>
                                      <p:to>
                                        <p:strVal val="visible"/>
                                      </p:to>
                                    </p:set>
                                    <p:animEffect filter="fade" transition="in">
                                      <p:cBhvr>
                                        <p:cTn dur="500"/>
                                        <p:tgtEl>
                                          <p:spTgt spid="8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xEl>
                                              <p:pRg end="2" st="2"/>
                                            </p:txEl>
                                          </p:spTgt>
                                        </p:tgtEl>
                                        <p:attrNameLst>
                                          <p:attrName>style.visibility</p:attrName>
                                        </p:attrNameLst>
                                      </p:cBhvr>
                                      <p:to>
                                        <p:strVal val="visible"/>
                                      </p:to>
                                    </p:set>
                                    <p:animEffect filter="fade" transition="in">
                                      <p:cBhvr>
                                        <p:cTn dur="500"/>
                                        <p:tgtEl>
                                          <p:spTgt spid="8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xEl>
                                              <p:pRg end="3" st="3"/>
                                            </p:txEl>
                                          </p:spTgt>
                                        </p:tgtEl>
                                        <p:attrNameLst>
                                          <p:attrName>style.visibility</p:attrName>
                                        </p:attrNameLst>
                                      </p:cBhvr>
                                      <p:to>
                                        <p:strVal val="visible"/>
                                      </p:to>
                                    </p:set>
                                    <p:animEffect filter="fade" transition="in">
                                      <p:cBhvr>
                                        <p:cTn dur="500"/>
                                        <p:tgtEl>
                                          <p:spTgt spid="88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sp>
        <p:nvSpPr>
          <p:cNvPr id="895" name="Google Shape;895;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CSF 1099-R: Statement of Survivor Annuity Paid</a:t>
            </a:r>
            <a:endParaRPr/>
          </a:p>
        </p:txBody>
      </p:sp>
      <p:pic>
        <p:nvPicPr>
          <p:cNvPr id="896" name="Google Shape;896;p100"/>
          <p:cNvPicPr preferRelativeResize="0"/>
          <p:nvPr/>
        </p:nvPicPr>
        <p:blipFill rotWithShape="1">
          <a:blip r:embed="rId3">
            <a:alphaModFix/>
          </a:blip>
          <a:srcRect b="0" l="0" r="0" t="0"/>
          <a:stretch/>
        </p:blipFill>
        <p:spPr>
          <a:xfrm>
            <a:off x="854205" y="1892300"/>
            <a:ext cx="10483590" cy="3949700"/>
          </a:xfrm>
          <a:prstGeom prst="rect">
            <a:avLst/>
          </a:prstGeom>
          <a:noFill/>
          <a:ln>
            <a:noFill/>
          </a:ln>
          <a:effectLst>
            <a:outerShdw blurRad="190500" rotWithShape="0" algn="tl">
              <a:srgbClr val="000000">
                <a:alpha val="69803"/>
              </a:srgbClr>
            </a:outerShdw>
          </a:effectLst>
        </p:spPr>
      </p:pic>
      <p:sp>
        <p:nvSpPr>
          <p:cNvPr id="897" name="Google Shape;897;p1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CSF 1099-R: Statement of Survivor Annuity Paid</a:t>
            </a:r>
            <a:endParaRPr/>
          </a:p>
        </p:txBody>
      </p:sp>
      <p:sp>
        <p:nvSpPr>
          <p:cNvPr id="904" name="Google Shape;904;p10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the same information as the Form 1099-R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Issued to survivors of civil service employees (if the employee elected to have a survivor annuity for spouse and/or children)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civil service employees have </a:t>
            </a:r>
            <a:r>
              <a:rPr b="1" i="1" lang="en-US" sz="4000" u="none" cap="none" strike="noStrike">
                <a:solidFill>
                  <a:schemeClr val="dk1"/>
                </a:solidFill>
                <a:latin typeface="Questrial"/>
                <a:ea typeface="Questrial"/>
                <a:cs typeface="Questrial"/>
                <a:sym typeface="Questrial"/>
              </a:rPr>
              <a:t>Defined Benefit </a:t>
            </a:r>
            <a:r>
              <a:rPr b="0" i="0" lang="en-US" sz="4000" u="none" cap="none" strike="noStrike">
                <a:solidFill>
                  <a:schemeClr val="dk1"/>
                </a:solidFill>
                <a:latin typeface="Questrial"/>
                <a:ea typeface="Questrial"/>
                <a:cs typeface="Questrial"/>
                <a:sym typeface="Questrial"/>
              </a:rPr>
              <a:t>retirement plans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905" name="Google Shape;905;p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xEl>
                                              <p:pRg end="0" st="0"/>
                                            </p:txEl>
                                          </p:spTgt>
                                        </p:tgtEl>
                                        <p:attrNameLst>
                                          <p:attrName>style.visibility</p:attrName>
                                        </p:attrNameLst>
                                      </p:cBhvr>
                                      <p:to>
                                        <p:strVal val="visible"/>
                                      </p:to>
                                    </p:set>
                                    <p:animEffect filter="fade" transition="in">
                                      <p:cBhvr>
                                        <p:cTn dur="500"/>
                                        <p:tgtEl>
                                          <p:spTgt spid="9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xEl>
                                              <p:pRg end="1" st="1"/>
                                            </p:txEl>
                                          </p:spTgt>
                                        </p:tgtEl>
                                        <p:attrNameLst>
                                          <p:attrName>style.visibility</p:attrName>
                                        </p:attrNameLst>
                                      </p:cBhvr>
                                      <p:to>
                                        <p:strVal val="visible"/>
                                      </p:to>
                                    </p:set>
                                    <p:animEffect filter="fade" transition="in">
                                      <p:cBhvr>
                                        <p:cTn dur="500"/>
                                        <p:tgtEl>
                                          <p:spTgt spid="9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xEl>
                                              <p:pRg end="2" st="2"/>
                                            </p:txEl>
                                          </p:spTgt>
                                        </p:tgtEl>
                                        <p:attrNameLst>
                                          <p:attrName>style.visibility</p:attrName>
                                        </p:attrNameLst>
                                      </p:cBhvr>
                                      <p:to>
                                        <p:strVal val="visible"/>
                                      </p:to>
                                    </p:set>
                                    <p:animEffect filter="fade" transition="in">
                                      <p:cBhvr>
                                        <p:cTn dur="500"/>
                                        <p:tgtEl>
                                          <p:spTgt spid="9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xEl>
                                              <p:pRg end="3" st="3"/>
                                            </p:txEl>
                                          </p:spTgt>
                                        </p:tgtEl>
                                        <p:attrNameLst>
                                          <p:attrName>style.visibility</p:attrName>
                                        </p:attrNameLst>
                                      </p:cBhvr>
                                      <p:to>
                                        <p:strVal val="visible"/>
                                      </p:to>
                                    </p:set>
                                    <p:animEffect filter="fade" transition="in">
                                      <p:cBhvr>
                                        <p:cTn dur="500"/>
                                        <p:tgtEl>
                                          <p:spTgt spid="90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1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Rollover</a:t>
            </a:r>
            <a:endParaRPr/>
          </a:p>
        </p:txBody>
      </p:sp>
      <p:sp>
        <p:nvSpPr>
          <p:cNvPr id="912" name="Google Shape;912;p10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Refers to transferring the holdings in one retirement account to another</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Specifically, the retirement account is emptied and distributed to the owner, who then deposits them into a new account for reinvestment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This is a </a:t>
            </a:r>
            <a:r>
              <a:rPr b="1" i="0" lang="en-US" sz="3700" u="none" cap="none" strike="noStrike">
                <a:solidFill>
                  <a:schemeClr val="dk1"/>
                </a:solidFill>
                <a:latin typeface="Questrial"/>
                <a:ea typeface="Questrial"/>
                <a:cs typeface="Questrial"/>
                <a:sym typeface="Questrial"/>
              </a:rPr>
              <a:t>TAX-FREE DISTRIBUTION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But still must be reported on the federal tax return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Code G will be in Box 7 of the 1099-R</a:t>
            </a:r>
            <a:endParaRPr/>
          </a:p>
          <a:p>
            <a:pPr indent="-74294" lvl="1" marL="742950" marR="0" rtl="0" algn="l">
              <a:lnSpc>
                <a:spcPct val="90000"/>
              </a:lnSpc>
              <a:spcBef>
                <a:spcPts val="666"/>
              </a:spcBef>
              <a:spcAft>
                <a:spcPts val="0"/>
              </a:spcAft>
              <a:buClr>
                <a:schemeClr val="dk1"/>
              </a:buClr>
              <a:buSzPts val="3330"/>
              <a:buFont typeface="Arial"/>
              <a:buNone/>
            </a:pPr>
            <a:r>
              <a:t/>
            </a:r>
            <a:endParaRPr b="0" i="0" sz="3330" u="none" cap="none" strike="noStrike">
              <a:solidFill>
                <a:schemeClr val="dk1"/>
              </a:solidFill>
              <a:latin typeface="Questrial"/>
              <a:ea typeface="Questrial"/>
              <a:cs typeface="Questrial"/>
              <a:sym typeface="Questrial"/>
            </a:endParaRPr>
          </a:p>
        </p:txBody>
      </p:sp>
      <p:sp>
        <p:nvSpPr>
          <p:cNvPr id="913" name="Google Shape;913;p1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0" st="0"/>
                                            </p:txEl>
                                          </p:spTgt>
                                        </p:tgtEl>
                                        <p:attrNameLst>
                                          <p:attrName>style.visibility</p:attrName>
                                        </p:attrNameLst>
                                      </p:cBhvr>
                                      <p:to>
                                        <p:strVal val="visible"/>
                                      </p:to>
                                    </p:set>
                                    <p:animEffect filter="fade" transition="in">
                                      <p:cBhvr>
                                        <p:cTn dur="500"/>
                                        <p:tgtEl>
                                          <p:spTgt spid="9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1" st="1"/>
                                            </p:txEl>
                                          </p:spTgt>
                                        </p:tgtEl>
                                        <p:attrNameLst>
                                          <p:attrName>style.visibility</p:attrName>
                                        </p:attrNameLst>
                                      </p:cBhvr>
                                      <p:to>
                                        <p:strVal val="visible"/>
                                      </p:to>
                                    </p:set>
                                    <p:animEffect filter="fade" transition="in">
                                      <p:cBhvr>
                                        <p:cTn dur="500"/>
                                        <p:tgtEl>
                                          <p:spTgt spid="9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2" st="2"/>
                                            </p:txEl>
                                          </p:spTgt>
                                        </p:tgtEl>
                                        <p:attrNameLst>
                                          <p:attrName>style.visibility</p:attrName>
                                        </p:attrNameLst>
                                      </p:cBhvr>
                                      <p:to>
                                        <p:strVal val="visible"/>
                                      </p:to>
                                    </p:set>
                                    <p:animEffect filter="fade" transition="in">
                                      <p:cBhvr>
                                        <p:cTn dur="500"/>
                                        <p:tgtEl>
                                          <p:spTgt spid="9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3" st="3"/>
                                            </p:txEl>
                                          </p:spTgt>
                                        </p:tgtEl>
                                        <p:attrNameLst>
                                          <p:attrName>style.visibility</p:attrName>
                                        </p:attrNameLst>
                                      </p:cBhvr>
                                      <p:to>
                                        <p:strVal val="visible"/>
                                      </p:to>
                                    </p:set>
                                    <p:animEffect filter="fade" transition="in">
                                      <p:cBhvr>
                                        <p:cTn dur="500"/>
                                        <p:tgtEl>
                                          <p:spTgt spid="9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4" st="4"/>
                                            </p:txEl>
                                          </p:spTgt>
                                        </p:tgtEl>
                                        <p:attrNameLst>
                                          <p:attrName>style.visibility</p:attrName>
                                        </p:attrNameLst>
                                      </p:cBhvr>
                                      <p:to>
                                        <p:strVal val="visible"/>
                                      </p:to>
                                    </p:set>
                                    <p:animEffect filter="fade" transition="in">
                                      <p:cBhvr>
                                        <p:cTn dur="500"/>
                                        <p:tgtEl>
                                          <p:spTgt spid="91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5" st="5"/>
                                            </p:txEl>
                                          </p:spTgt>
                                        </p:tgtEl>
                                        <p:attrNameLst>
                                          <p:attrName>style.visibility</p:attrName>
                                        </p:attrNameLst>
                                      </p:cBhvr>
                                      <p:to>
                                        <p:strVal val="visible"/>
                                      </p:to>
                                    </p:set>
                                    <p:animEffect filter="fade" transition="in">
                                      <p:cBhvr>
                                        <p:cTn dur="500"/>
                                        <p:tgtEl>
                                          <p:spTgt spid="91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sp>
        <p:nvSpPr>
          <p:cNvPr id="919" name="Google Shape;919;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Rollover</a:t>
            </a:r>
            <a:endParaRPr/>
          </a:p>
        </p:txBody>
      </p:sp>
      <p:sp>
        <p:nvSpPr>
          <p:cNvPr id="920" name="Google Shape;920;p10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Why do taxpayers do this?</a:t>
            </a:r>
            <a:endParaRPr/>
          </a:p>
          <a:p>
            <a:pPr indent="-285750" lvl="1" marL="742950" marR="0" rtl="0" algn="l">
              <a:lnSpc>
                <a:spcPct val="110000"/>
              </a:lnSpc>
              <a:spcBef>
                <a:spcPts val="560"/>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The money is really not going to be used, it is still be saved for retirement—it’s simply being rolled over into a new qualified retirement savings plan or back into the same retirement account</a:t>
            </a:r>
            <a:endParaRPr/>
          </a:p>
          <a:p>
            <a:pPr indent="-342900" lvl="0" marL="342900" marR="0" rtl="0" algn="l">
              <a:lnSpc>
                <a:spcPct val="11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Example</a:t>
            </a:r>
            <a:r>
              <a:rPr b="0" i="0" lang="en-US" sz="2400" u="none" cap="none" strike="noStrike">
                <a:solidFill>
                  <a:schemeClr val="dk1"/>
                </a:solidFill>
                <a:latin typeface="Questrial"/>
                <a:ea typeface="Questrial"/>
                <a:cs typeface="Questrial"/>
                <a:sym typeface="Questrial"/>
              </a:rPr>
              <a:t>:</a:t>
            </a:r>
            <a:endParaRPr/>
          </a:p>
          <a:p>
            <a:pPr indent="-285750" lvl="1" marL="742950" marR="0" rtl="0" algn="l">
              <a:lnSpc>
                <a:spcPct val="110000"/>
              </a:lnSpc>
              <a:spcBef>
                <a:spcPts val="560"/>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Julia left her job at Dog Food Company, but wanted to take her 401(k)—Julie is going to take a full tax-free distribution of her account and roll it over to a new qualified retirement savings plan</a:t>
            </a:r>
            <a:endParaRPr b="0" i="0" sz="2000" u="none" cap="none" strike="noStrike">
              <a:solidFill>
                <a:schemeClr val="dk1"/>
              </a:solidFill>
              <a:latin typeface="Questrial"/>
              <a:ea typeface="Questrial"/>
              <a:cs typeface="Questrial"/>
              <a:sym typeface="Questrial"/>
            </a:endParaRPr>
          </a:p>
          <a:p>
            <a:pPr indent="-133350" lvl="1" marL="742950" marR="0" rtl="0" algn="l">
              <a:lnSpc>
                <a:spcPct val="110000"/>
              </a:lnSpc>
              <a:spcBef>
                <a:spcPts val="480"/>
              </a:spcBef>
              <a:spcAft>
                <a:spcPts val="0"/>
              </a:spcAft>
              <a:buClr>
                <a:schemeClr val="dk1"/>
              </a:buClr>
              <a:buSzPts val="2400"/>
              <a:buFont typeface="Arial"/>
              <a:buNone/>
            </a:pPr>
            <a:r>
              <a:t/>
            </a:r>
            <a:endParaRPr b="0" i="0" sz="2400" u="none" cap="none" strike="noStrike">
              <a:solidFill>
                <a:schemeClr val="dk1"/>
              </a:solidFill>
              <a:latin typeface="Questrial"/>
              <a:ea typeface="Questrial"/>
              <a:cs typeface="Questrial"/>
              <a:sym typeface="Questrial"/>
            </a:endParaRPr>
          </a:p>
        </p:txBody>
      </p:sp>
      <p:sp>
        <p:nvSpPr>
          <p:cNvPr id="921" name="Google Shape;921;p1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xEl>
                                              <p:pRg end="0" st="0"/>
                                            </p:txEl>
                                          </p:spTgt>
                                        </p:tgtEl>
                                        <p:attrNameLst>
                                          <p:attrName>style.visibility</p:attrName>
                                        </p:attrNameLst>
                                      </p:cBhvr>
                                      <p:to>
                                        <p:strVal val="visible"/>
                                      </p:to>
                                    </p:set>
                                    <p:animEffect filter="fade" transition="in">
                                      <p:cBhvr>
                                        <p:cTn dur="500"/>
                                        <p:tgtEl>
                                          <p:spTgt spid="9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xEl>
                                              <p:pRg end="1" st="1"/>
                                            </p:txEl>
                                          </p:spTgt>
                                        </p:tgtEl>
                                        <p:attrNameLst>
                                          <p:attrName>style.visibility</p:attrName>
                                        </p:attrNameLst>
                                      </p:cBhvr>
                                      <p:to>
                                        <p:strVal val="visible"/>
                                      </p:to>
                                    </p:set>
                                    <p:animEffect filter="fade" transition="in">
                                      <p:cBhvr>
                                        <p:cTn dur="500"/>
                                        <p:tgtEl>
                                          <p:spTgt spid="9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xEl>
                                              <p:pRg end="2" st="2"/>
                                            </p:txEl>
                                          </p:spTgt>
                                        </p:tgtEl>
                                        <p:attrNameLst>
                                          <p:attrName>style.visibility</p:attrName>
                                        </p:attrNameLst>
                                      </p:cBhvr>
                                      <p:to>
                                        <p:strVal val="visible"/>
                                      </p:to>
                                    </p:set>
                                    <p:animEffect filter="fade" transition="in">
                                      <p:cBhvr>
                                        <p:cTn dur="500"/>
                                        <p:tgtEl>
                                          <p:spTgt spid="9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xEl>
                                              <p:pRg end="3" st="3"/>
                                            </p:txEl>
                                          </p:spTgt>
                                        </p:tgtEl>
                                        <p:attrNameLst>
                                          <p:attrName>style.visibility</p:attrName>
                                        </p:attrNameLst>
                                      </p:cBhvr>
                                      <p:to>
                                        <p:strVal val="visible"/>
                                      </p:to>
                                    </p:set>
                                    <p:animEffect filter="fade" transition="in">
                                      <p:cBhvr>
                                        <p:cTn dur="500"/>
                                        <p:tgtEl>
                                          <p:spTgt spid="9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xEl>
                                              <p:pRg end="4" st="4"/>
                                            </p:txEl>
                                          </p:spTgt>
                                        </p:tgtEl>
                                        <p:attrNameLst>
                                          <p:attrName>style.visibility</p:attrName>
                                        </p:attrNameLst>
                                      </p:cBhvr>
                                      <p:to>
                                        <p:strVal val="visible"/>
                                      </p:to>
                                    </p:set>
                                    <p:animEffect filter="fade" transition="in">
                                      <p:cBhvr>
                                        <p:cTn dur="500"/>
                                        <p:tgtEl>
                                          <p:spTgt spid="92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Disability Pension Income</a:t>
            </a:r>
            <a:endParaRPr/>
          </a:p>
        </p:txBody>
      </p:sp>
      <p:sp>
        <p:nvSpPr>
          <p:cNvPr id="928" name="Google Shape;928;p10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Why would a taxpayer have disability pension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Perhaps they had an accident that rendered them totally and permanently disabled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Disability payments may be coming from a qualified retirement pension plan</a:t>
            </a:r>
            <a:endParaRPr/>
          </a:p>
        </p:txBody>
      </p:sp>
      <p:sp>
        <p:nvSpPr>
          <p:cNvPr id="929" name="Google Shape;929;p1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0" st="0"/>
                                            </p:txEl>
                                          </p:spTgt>
                                        </p:tgtEl>
                                        <p:attrNameLst>
                                          <p:attrName>style.visibility</p:attrName>
                                        </p:attrNameLst>
                                      </p:cBhvr>
                                      <p:to>
                                        <p:strVal val="visible"/>
                                      </p:to>
                                    </p:set>
                                    <p:animEffect filter="fade" transition="in">
                                      <p:cBhvr>
                                        <p:cTn dur="500"/>
                                        <p:tgtEl>
                                          <p:spTgt spid="9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1" st="1"/>
                                            </p:txEl>
                                          </p:spTgt>
                                        </p:tgtEl>
                                        <p:attrNameLst>
                                          <p:attrName>style.visibility</p:attrName>
                                        </p:attrNameLst>
                                      </p:cBhvr>
                                      <p:to>
                                        <p:strVal val="visible"/>
                                      </p:to>
                                    </p:set>
                                    <p:animEffect filter="fade" transition="in">
                                      <p:cBhvr>
                                        <p:cTn dur="500"/>
                                        <p:tgtEl>
                                          <p:spTgt spid="9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2" st="2"/>
                                            </p:txEl>
                                          </p:spTgt>
                                        </p:tgtEl>
                                        <p:attrNameLst>
                                          <p:attrName>style.visibility</p:attrName>
                                        </p:attrNameLst>
                                      </p:cBhvr>
                                      <p:to>
                                        <p:strVal val="visible"/>
                                      </p:to>
                                    </p:set>
                                    <p:animEffect filter="fade" transition="in">
                                      <p:cBhvr>
                                        <p:cTn dur="500"/>
                                        <p:tgtEl>
                                          <p:spTgt spid="9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Disability Pension Income</a:t>
            </a:r>
            <a:endParaRPr/>
          </a:p>
        </p:txBody>
      </p:sp>
      <p:sp>
        <p:nvSpPr>
          <p:cNvPr id="936" name="Google Shape;936;p105"/>
          <p:cNvSpPr txBox="1"/>
          <p:nvPr>
            <p:ph idx="1" type="body"/>
          </p:nvPr>
        </p:nvSpPr>
        <p:spPr>
          <a:xfrm>
            <a:off x="801375" y="1417650"/>
            <a:ext cx="10589100" cy="18219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Why is it important to determine if a taxpayer’s 1099-R is for disability pension payments?</a:t>
            </a:r>
            <a:endParaRPr/>
          </a:p>
        </p:txBody>
      </p:sp>
      <p:sp>
        <p:nvSpPr>
          <p:cNvPr id="937" name="Google Shape;937;p105"/>
          <p:cNvSpPr txBox="1"/>
          <p:nvPr/>
        </p:nvSpPr>
        <p:spPr>
          <a:xfrm>
            <a:off x="801383" y="3239506"/>
            <a:ext cx="10589100" cy="33927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lang="en-US" sz="4000">
                <a:solidFill>
                  <a:schemeClr val="accent3"/>
                </a:solidFill>
                <a:latin typeface="Questrial"/>
                <a:ea typeface="Questrial"/>
                <a:cs typeface="Questrial"/>
                <a:sym typeface="Questrial"/>
              </a:rPr>
              <a:t>…because until a taxpayer reaches the retirement age FOR THAT SPECIFIC PLAN, the income will be treated like </a:t>
            </a:r>
            <a:r>
              <a:rPr b="1" lang="en-US" sz="4000" u="sng">
                <a:solidFill>
                  <a:schemeClr val="accent3"/>
                </a:solidFill>
                <a:latin typeface="Questrial"/>
                <a:ea typeface="Questrial"/>
                <a:cs typeface="Questrial"/>
                <a:sym typeface="Questrial"/>
              </a:rPr>
              <a:t>wages</a:t>
            </a:r>
            <a:r>
              <a:rPr b="1" lang="en-US" sz="4000">
                <a:solidFill>
                  <a:schemeClr val="accent3"/>
                </a:solidFill>
                <a:latin typeface="Questrial"/>
                <a:ea typeface="Questrial"/>
                <a:cs typeface="Questrial"/>
                <a:sym typeface="Questrial"/>
              </a:rPr>
              <a:t>, which might make the taxpayer eligible for the... </a:t>
            </a:r>
            <a:endParaRPr/>
          </a:p>
          <a:p>
            <a:pPr indent="0" lvl="0" marL="0" marR="0" rtl="0" algn="ctr">
              <a:spcBef>
                <a:spcPts val="800"/>
              </a:spcBef>
              <a:spcAft>
                <a:spcPts val="0"/>
              </a:spcAft>
              <a:buClr>
                <a:schemeClr val="accent3"/>
              </a:buClr>
              <a:buFont typeface="Noto Sans Symbols"/>
              <a:buNone/>
            </a:pPr>
            <a:r>
              <a:rPr b="1" i="1" lang="en-US" sz="4000">
                <a:solidFill>
                  <a:schemeClr val="accent3"/>
                </a:solidFill>
                <a:latin typeface="Questrial"/>
                <a:ea typeface="Questrial"/>
                <a:cs typeface="Questrial"/>
                <a:sym typeface="Questrial"/>
              </a:rPr>
              <a:t>EARNED INCOME TAX CREDIT</a:t>
            </a:r>
            <a:endParaRPr b="1" i="1" sz="4000" u="sng">
              <a:solidFill>
                <a:schemeClr val="accent3"/>
              </a:solidFill>
              <a:latin typeface="Questrial"/>
              <a:ea typeface="Questrial"/>
              <a:cs typeface="Questrial"/>
              <a:sym typeface="Questrial"/>
            </a:endParaRPr>
          </a:p>
        </p:txBody>
      </p:sp>
      <p:sp>
        <p:nvSpPr>
          <p:cNvPr id="938" name="Google Shape;938;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xEl>
                                              <p:pRg end="0" st="0"/>
                                            </p:txEl>
                                          </p:spTgt>
                                        </p:tgtEl>
                                        <p:attrNameLst>
                                          <p:attrName>style.visibility</p:attrName>
                                        </p:attrNameLst>
                                      </p:cBhvr>
                                      <p:to>
                                        <p:strVal val="visible"/>
                                      </p:to>
                                    </p:set>
                                    <p:animEffect filter="fade" transition="in">
                                      <p:cBhvr>
                                        <p:cTn dur="500"/>
                                        <p:tgtEl>
                                          <p:spTgt spid="9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Disability Pension Income</a:t>
            </a:r>
            <a:endParaRPr/>
          </a:p>
        </p:txBody>
      </p:sp>
      <p:sp>
        <p:nvSpPr>
          <p:cNvPr id="945" name="Google Shape;945;p10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Code 3 will be in box 7 on a 1099-R, HOWEVER, you must…</a:t>
            </a:r>
            <a:endParaRPr b="0" i="0" sz="400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Check to see if taxpayer has reached retirement age </a:t>
            </a:r>
            <a:r>
              <a:rPr b="1" i="1" lang="en-US" sz="3600" u="none" cap="none" strike="noStrike">
                <a:solidFill>
                  <a:schemeClr val="dk1"/>
                </a:solidFill>
                <a:latin typeface="Questrial"/>
                <a:ea typeface="Questrial"/>
                <a:cs typeface="Questrial"/>
                <a:sym typeface="Questrial"/>
              </a:rPr>
              <a:t>for that specific plan</a:t>
            </a:r>
            <a:endParaRPr/>
          </a:p>
          <a:p>
            <a:pPr indent="-228600" lvl="2" marL="1143000" marR="0" rtl="0" algn="l">
              <a:lnSpc>
                <a:spcPct val="8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If taxpayer isn’t sure, may need to consult retirement paperwork or contact plan manager</a:t>
            </a:r>
            <a:endParaRPr/>
          </a:p>
          <a:p>
            <a:pPr indent="-228600" lvl="2" marL="1143000" marR="0" rtl="0" algn="l">
              <a:lnSpc>
                <a:spcPct val="80000"/>
              </a:lnSpc>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Don’t just rely on a previous year return—previous tax preparer might not have entered in correctly</a:t>
            </a:r>
            <a:endParaRPr b="0" i="0" sz="3600" u="none" cap="none" strike="noStrike">
              <a:solidFill>
                <a:schemeClr val="dk1"/>
              </a:solidFill>
              <a:latin typeface="Questrial"/>
              <a:ea typeface="Questrial"/>
              <a:cs typeface="Questrial"/>
              <a:sym typeface="Questrial"/>
            </a:endParaRPr>
          </a:p>
          <a:p>
            <a:pPr indent="-120650" lvl="1" marL="742950" marR="0" rtl="0" algn="l">
              <a:lnSpc>
                <a:spcPct val="80000"/>
              </a:lnSpc>
              <a:spcBef>
                <a:spcPts val="520"/>
              </a:spcBef>
              <a:spcAft>
                <a:spcPts val="0"/>
              </a:spcAft>
              <a:buClr>
                <a:schemeClr val="dk1"/>
              </a:buClr>
              <a:buSzPts val="2600"/>
              <a:buFont typeface="Arial"/>
              <a:buNone/>
            </a:pPr>
            <a:r>
              <a:t/>
            </a:r>
            <a:endParaRPr b="0" i="0" sz="2600" u="none" cap="none" strike="noStrike">
              <a:solidFill>
                <a:schemeClr val="dk1"/>
              </a:solidFill>
              <a:latin typeface="Questrial"/>
              <a:ea typeface="Questrial"/>
              <a:cs typeface="Questrial"/>
              <a:sym typeface="Questrial"/>
            </a:endParaRPr>
          </a:p>
          <a:p>
            <a:pPr indent="-120650" lvl="1" marL="742950" marR="0" rtl="0" algn="l">
              <a:lnSpc>
                <a:spcPct val="80000"/>
              </a:lnSpc>
              <a:spcBef>
                <a:spcPts val="520"/>
              </a:spcBef>
              <a:spcAft>
                <a:spcPts val="0"/>
              </a:spcAft>
              <a:buClr>
                <a:schemeClr val="dk1"/>
              </a:buClr>
              <a:buSzPts val="2600"/>
              <a:buFont typeface="Arial"/>
              <a:buNone/>
            </a:pPr>
            <a:r>
              <a:t/>
            </a:r>
            <a:endParaRPr b="0" i="0" sz="2600" u="none" cap="none" strike="noStrike">
              <a:solidFill>
                <a:schemeClr val="dk1"/>
              </a:solidFill>
              <a:latin typeface="Questrial"/>
              <a:ea typeface="Questrial"/>
              <a:cs typeface="Questrial"/>
              <a:sym typeface="Questrial"/>
            </a:endParaRPr>
          </a:p>
        </p:txBody>
      </p:sp>
      <p:sp>
        <p:nvSpPr>
          <p:cNvPr id="946" name="Google Shape;946;p1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0" st="0"/>
                                            </p:txEl>
                                          </p:spTgt>
                                        </p:tgtEl>
                                        <p:attrNameLst>
                                          <p:attrName>style.visibility</p:attrName>
                                        </p:attrNameLst>
                                      </p:cBhvr>
                                      <p:to>
                                        <p:strVal val="visible"/>
                                      </p:to>
                                    </p:set>
                                    <p:animEffect filter="fade" transition="in">
                                      <p:cBhvr>
                                        <p:cTn dur="500"/>
                                        <p:tgtEl>
                                          <p:spTgt spid="9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1" st="1"/>
                                            </p:txEl>
                                          </p:spTgt>
                                        </p:tgtEl>
                                        <p:attrNameLst>
                                          <p:attrName>style.visibility</p:attrName>
                                        </p:attrNameLst>
                                      </p:cBhvr>
                                      <p:to>
                                        <p:strVal val="visible"/>
                                      </p:to>
                                    </p:set>
                                    <p:animEffect filter="fade" transition="in">
                                      <p:cBhvr>
                                        <p:cTn dur="500"/>
                                        <p:tgtEl>
                                          <p:spTgt spid="9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2" st="2"/>
                                            </p:txEl>
                                          </p:spTgt>
                                        </p:tgtEl>
                                        <p:attrNameLst>
                                          <p:attrName>style.visibility</p:attrName>
                                        </p:attrNameLst>
                                      </p:cBhvr>
                                      <p:to>
                                        <p:strVal val="visible"/>
                                      </p:to>
                                    </p:set>
                                    <p:animEffect filter="fade" transition="in">
                                      <p:cBhvr>
                                        <p:cTn dur="500"/>
                                        <p:tgtEl>
                                          <p:spTgt spid="9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3" st="3"/>
                                            </p:txEl>
                                          </p:spTgt>
                                        </p:tgtEl>
                                        <p:attrNameLst>
                                          <p:attrName>style.visibility</p:attrName>
                                        </p:attrNameLst>
                                      </p:cBhvr>
                                      <p:to>
                                        <p:strVal val="visible"/>
                                      </p:to>
                                    </p:set>
                                    <p:animEffect filter="fade" transition="in">
                                      <p:cBhvr>
                                        <p:cTn dur="500"/>
                                        <p:tgtEl>
                                          <p:spTgt spid="9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4" st="4"/>
                                            </p:txEl>
                                          </p:spTgt>
                                        </p:tgtEl>
                                        <p:attrNameLst>
                                          <p:attrName>style.visibility</p:attrName>
                                        </p:attrNameLst>
                                      </p:cBhvr>
                                      <p:to>
                                        <p:strVal val="visible"/>
                                      </p:to>
                                    </p:set>
                                    <p:animEffect filter="fade" transition="in">
                                      <p:cBhvr>
                                        <p:cTn dur="500"/>
                                        <p:tgtEl>
                                          <p:spTgt spid="9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xEl>
                                              <p:pRg end="5" st="5"/>
                                            </p:txEl>
                                          </p:spTgt>
                                        </p:tgtEl>
                                        <p:attrNameLst>
                                          <p:attrName>style.visibility</p:attrName>
                                        </p:attrNameLst>
                                      </p:cBhvr>
                                      <p:to>
                                        <p:strVal val="visible"/>
                                      </p:to>
                                    </p:set>
                                    <p:animEffect filter="fade" transition="in">
                                      <p:cBhvr>
                                        <p:cTn dur="500"/>
                                        <p:tgtEl>
                                          <p:spTgt spid="94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Disability Pension Income</a:t>
            </a:r>
            <a:endParaRPr/>
          </a:p>
        </p:txBody>
      </p:sp>
      <p:sp>
        <p:nvSpPr>
          <p:cNvPr id="953" name="Google Shape;953;p10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taxpayer </a:t>
            </a:r>
            <a:r>
              <a:rPr b="0" i="0" lang="en-US" sz="3700" u="none" cap="none" strike="noStrike">
                <a:solidFill>
                  <a:srgbClr val="F2B52C"/>
                </a:solidFill>
                <a:latin typeface="Questrial"/>
                <a:ea typeface="Questrial"/>
                <a:cs typeface="Questrial"/>
                <a:sym typeface="Questrial"/>
              </a:rPr>
              <a:t>has not</a:t>
            </a:r>
            <a:r>
              <a:rPr b="0" i="0" lang="en-US" sz="3700" u="none" cap="none" strike="noStrike">
                <a:solidFill>
                  <a:schemeClr val="dk1"/>
                </a:solidFill>
                <a:latin typeface="Questrial"/>
                <a:ea typeface="Questrial"/>
                <a:cs typeface="Questrial"/>
                <a:sym typeface="Questrial"/>
              </a:rPr>
              <a:t> reached retirement age, check the box that says “</a:t>
            </a:r>
            <a:r>
              <a:rPr b="0" i="0" lang="en-US" sz="3700" u="sng" cap="none" strike="noStrike">
                <a:solidFill>
                  <a:schemeClr val="dk1"/>
                </a:solidFill>
                <a:latin typeface="Questrial"/>
                <a:ea typeface="Questrial"/>
                <a:cs typeface="Questrial"/>
                <a:sym typeface="Questrial"/>
              </a:rPr>
              <a:t>Check here to report on Form 1040, Line 7 (Distribution code must be a "3")”</a:t>
            </a:r>
            <a:r>
              <a:rPr b="0" i="0" lang="en-US" sz="3700" u="none" cap="none" strike="noStrike">
                <a:solidFill>
                  <a:schemeClr val="dk1"/>
                </a:solidFill>
                <a:latin typeface="Questrial"/>
                <a:ea typeface="Questrial"/>
                <a:cs typeface="Questrial"/>
                <a:sym typeface="Questrial"/>
              </a:rPr>
              <a:t>and verify that amount appears on the Form 1040 as wages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taxpayer </a:t>
            </a:r>
            <a:r>
              <a:rPr b="0" i="0" lang="en-US" sz="3700" u="none" cap="none" strike="noStrike">
                <a:solidFill>
                  <a:srgbClr val="F2B52C"/>
                </a:solidFill>
                <a:latin typeface="Questrial"/>
                <a:ea typeface="Questrial"/>
                <a:cs typeface="Questrial"/>
                <a:sym typeface="Questrial"/>
              </a:rPr>
              <a:t>has</a:t>
            </a:r>
            <a:r>
              <a:rPr b="0" i="0" lang="en-US" sz="3700" u="none" cap="none" strike="noStrike">
                <a:solidFill>
                  <a:schemeClr val="dk1"/>
                </a:solidFill>
                <a:latin typeface="Questrial"/>
                <a:ea typeface="Questrial"/>
                <a:cs typeface="Questrial"/>
                <a:sym typeface="Questrial"/>
              </a:rPr>
              <a:t> reached retirement age, do NOT check that box and verify that the amount appears on the Form 1040 as retirement income</a:t>
            </a:r>
            <a:endParaRPr/>
          </a:p>
          <a:p>
            <a:pPr indent="-133032" lvl="1" marL="742950" marR="0" rtl="0" algn="l">
              <a:lnSpc>
                <a:spcPct val="80000"/>
              </a:lnSpc>
              <a:spcBef>
                <a:spcPts val="481"/>
              </a:spcBef>
              <a:spcAft>
                <a:spcPts val="0"/>
              </a:spcAft>
              <a:buClr>
                <a:schemeClr val="dk1"/>
              </a:buClr>
              <a:buSzPts val="2405"/>
              <a:buFont typeface="Arial"/>
              <a:buNone/>
            </a:pPr>
            <a:r>
              <a:t/>
            </a:r>
            <a:endParaRPr b="0" i="0" sz="2405" u="none" cap="none" strike="noStrike">
              <a:solidFill>
                <a:schemeClr val="dk1"/>
              </a:solidFill>
              <a:latin typeface="Questrial"/>
              <a:ea typeface="Questrial"/>
              <a:cs typeface="Questrial"/>
              <a:sym typeface="Questrial"/>
            </a:endParaRPr>
          </a:p>
          <a:p>
            <a:pPr indent="-133032" lvl="1" marL="742950" marR="0" rtl="0" algn="l">
              <a:lnSpc>
                <a:spcPct val="80000"/>
              </a:lnSpc>
              <a:spcBef>
                <a:spcPts val="481"/>
              </a:spcBef>
              <a:spcAft>
                <a:spcPts val="0"/>
              </a:spcAft>
              <a:buClr>
                <a:schemeClr val="dk1"/>
              </a:buClr>
              <a:buSzPts val="2405"/>
              <a:buFont typeface="Arial"/>
              <a:buNone/>
            </a:pPr>
            <a:r>
              <a:t/>
            </a:r>
            <a:endParaRPr b="0" i="0" sz="2405" u="none" cap="none" strike="noStrike">
              <a:solidFill>
                <a:schemeClr val="dk1"/>
              </a:solidFill>
              <a:latin typeface="Questrial"/>
              <a:ea typeface="Questrial"/>
              <a:cs typeface="Questrial"/>
              <a:sym typeface="Questrial"/>
            </a:endParaRPr>
          </a:p>
          <a:p>
            <a:pPr indent="-133032" lvl="1" marL="742950" marR="0" rtl="0" algn="l">
              <a:lnSpc>
                <a:spcPct val="80000"/>
              </a:lnSpc>
              <a:spcBef>
                <a:spcPts val="481"/>
              </a:spcBef>
              <a:spcAft>
                <a:spcPts val="0"/>
              </a:spcAft>
              <a:buClr>
                <a:schemeClr val="dk1"/>
              </a:buClr>
              <a:buSzPts val="2405"/>
              <a:buFont typeface="Arial"/>
              <a:buNone/>
            </a:pPr>
            <a:r>
              <a:t/>
            </a:r>
            <a:endParaRPr b="0" i="0" sz="2405" u="none" cap="none" strike="noStrike">
              <a:solidFill>
                <a:schemeClr val="dk1"/>
              </a:solidFill>
              <a:latin typeface="Questrial"/>
              <a:ea typeface="Questrial"/>
              <a:cs typeface="Questrial"/>
              <a:sym typeface="Questrial"/>
            </a:endParaRPr>
          </a:p>
        </p:txBody>
      </p:sp>
      <p:sp>
        <p:nvSpPr>
          <p:cNvPr id="954" name="Google Shape;954;p1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xEl>
                                              <p:pRg end="0" st="0"/>
                                            </p:txEl>
                                          </p:spTgt>
                                        </p:tgtEl>
                                        <p:attrNameLst>
                                          <p:attrName>style.visibility</p:attrName>
                                        </p:attrNameLst>
                                      </p:cBhvr>
                                      <p:to>
                                        <p:strVal val="visible"/>
                                      </p:to>
                                    </p:set>
                                    <p:animEffect filter="fade" transition="in">
                                      <p:cBhvr>
                                        <p:cTn dur="500"/>
                                        <p:tgtEl>
                                          <p:spTgt spid="9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xEl>
                                              <p:pRg end="1" st="1"/>
                                            </p:txEl>
                                          </p:spTgt>
                                        </p:tgtEl>
                                        <p:attrNameLst>
                                          <p:attrName>style.visibility</p:attrName>
                                        </p:attrNameLst>
                                      </p:cBhvr>
                                      <p:to>
                                        <p:strVal val="visible"/>
                                      </p:to>
                                    </p:set>
                                    <p:animEffect filter="fade" transition="in">
                                      <p:cBhvr>
                                        <p:cTn dur="500"/>
                                        <p:tgtEl>
                                          <p:spTgt spid="9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xEl>
                                              <p:pRg end="2" st="2"/>
                                            </p:txEl>
                                          </p:spTgt>
                                        </p:tgtEl>
                                        <p:attrNameLst>
                                          <p:attrName>style.visibility</p:attrName>
                                        </p:attrNameLst>
                                      </p:cBhvr>
                                      <p:to>
                                        <p:strVal val="visible"/>
                                      </p:to>
                                    </p:set>
                                    <p:animEffect filter="fade" transition="in">
                                      <p:cBhvr>
                                        <p:cTn dur="500"/>
                                        <p:tgtEl>
                                          <p:spTgt spid="9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xEl>
                                              <p:pRg end="3" st="3"/>
                                            </p:txEl>
                                          </p:spTgt>
                                        </p:tgtEl>
                                        <p:attrNameLst>
                                          <p:attrName>style.visibility</p:attrName>
                                        </p:attrNameLst>
                                      </p:cBhvr>
                                      <p:to>
                                        <p:strVal val="visible"/>
                                      </p:to>
                                    </p:set>
                                    <p:animEffect filter="fade" transition="in">
                                      <p:cBhvr>
                                        <p:cTn dur="500"/>
                                        <p:tgtEl>
                                          <p:spTgt spid="9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xEl>
                                              <p:pRg end="4" st="4"/>
                                            </p:txEl>
                                          </p:spTgt>
                                        </p:tgtEl>
                                        <p:attrNameLst>
                                          <p:attrName>style.visibility</p:attrName>
                                        </p:attrNameLst>
                                      </p:cBhvr>
                                      <p:to>
                                        <p:strVal val="visible"/>
                                      </p:to>
                                    </p:set>
                                    <p:animEffect filter="fade" transition="in">
                                      <p:cBhvr>
                                        <p:cTn dur="500"/>
                                        <p:tgtEl>
                                          <p:spTgt spid="95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