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22.xml"/>
  <Override ContentType="application/vnd.openxmlformats-officedocument.presentationml.notesSlide+xml" PartName="/ppt/notesSlides/notesSlide311.xml"/>
  <Override ContentType="application/vnd.openxmlformats-officedocument.presentationml.notesSlide+xml" PartName="/ppt/notesSlides/notesSlide397.xml"/>
  <Override ContentType="application/vnd.openxmlformats-officedocument.presentationml.notesSlide+xml" PartName="/ppt/notesSlides/notesSlide125.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206.xml"/>
  <Override ContentType="application/vnd.openxmlformats-officedocument.presentationml.notesSlide+xml" PartName="/ppt/notesSlides/notesSlide230.xml"/>
  <Override ContentType="application/vnd.openxmlformats-officedocument.presentationml.notesSlide+xml" PartName="/ppt/notesSlides/notesSlide133.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16.xml"/>
  <Override ContentType="application/vnd.openxmlformats-officedocument.presentationml.notesSlide+xml" PartName="/ppt/notesSlides/notesSlide303.xml"/>
  <Override ContentType="application/vnd.openxmlformats-officedocument.presentationml.notesSlide+xml" PartName="/ppt/notesSlides/notesSlide389.xml"/>
  <Override ContentType="application/vnd.openxmlformats-officedocument.presentationml.notesSlide+xml" PartName="/ppt/notesSlides/notesSlide400.xml"/>
  <Override ContentType="application/vnd.openxmlformats-officedocument.presentationml.notesSlide+xml" PartName="/ppt/notesSlides/notesSlide214.xml"/>
  <Override ContentType="application/vnd.openxmlformats-officedocument.presentationml.notesSlide+xml" PartName="/ppt/notesSlides/notesSlide1.xml"/>
  <Override ContentType="application/vnd.openxmlformats-officedocument.presentationml.notesSlide+xml" PartName="/ppt/notesSlides/notesSlide390.xml"/>
  <Override ContentType="application/vnd.openxmlformats-officedocument.presentationml.notesSlide+xml" PartName="/ppt/notesSlides/notesSlide407.xml"/>
  <Override ContentType="application/vnd.openxmlformats-officedocument.presentationml.notesSlide+xml" PartName="/ppt/notesSlides/notesSlide196.xml"/>
  <Override ContentType="application/vnd.openxmlformats-officedocument.presentationml.notesSlide+xml" PartName="/ppt/notesSlides/notesSlide148.xml"/>
  <Override ContentType="application/vnd.openxmlformats-officedocument.presentationml.notesSlide+xml" PartName="/ppt/notesSlides/notesSlide39.xml"/>
  <Override ContentType="application/vnd.openxmlformats-officedocument.presentationml.notesSlide+xml" PartName="/ppt/notesSlides/notesSlide293.xml"/>
  <Override ContentType="application/vnd.openxmlformats-officedocument.presentationml.notesSlide+xml" PartName="/ppt/notesSlides/notesSlide277.xml"/>
  <Override ContentType="application/vnd.openxmlformats-officedocument.presentationml.notesSlide+xml" PartName="/ppt/notesSlides/notesSlide87.xml"/>
  <Override ContentType="application/vnd.openxmlformats-officedocument.presentationml.notesSlide+xml" PartName="/ppt/notesSlides/notesSlide141.xml"/>
  <Override ContentType="application/vnd.openxmlformats-officedocument.presentationml.notesSlide+xml" PartName="/ppt/notesSlides/notesSlide326.xml"/>
  <Override ContentType="application/vnd.openxmlformats-officedocument.presentationml.notesSlide+xml" PartName="/ppt/notesSlides/notesSlide110.xml"/>
  <Override ContentType="application/vnd.openxmlformats-officedocument.presentationml.notesSlide+xml" PartName="/ppt/notesSlides/notesSlide374.xml"/>
  <Override ContentType="application/vnd.openxmlformats-officedocument.presentationml.notesSlide+xml" PartName="/ppt/notesSlides/notesSlide229.xml"/>
  <Override ContentType="application/vnd.openxmlformats-officedocument.presentationml.notesSlide+xml" PartName="/ppt/notesSlides/notesSlide180.xml"/>
  <Override ContentType="application/vnd.openxmlformats-officedocument.presentationml.notesSlide+xml" PartName="/ppt/notesSlides/notesSlide172.xml"/>
  <Override ContentType="application/vnd.openxmlformats-officedocument.presentationml.notesSlide+xml" PartName="/ppt/notesSlides/notesSlide261.xml"/>
  <Override ContentType="application/vnd.openxmlformats-officedocument.presentationml.notesSlide+xml" PartName="/ppt/notesSlides/notesSlide9.xml"/>
  <Override ContentType="application/vnd.openxmlformats-officedocument.presentationml.notesSlide+xml" PartName="/ppt/notesSlides/notesSlide63.xml"/>
  <Override ContentType="application/vnd.openxmlformats-officedocument.presentationml.notesSlide+xml" PartName="/ppt/notesSlides/notesSlide358.xml"/>
  <Override ContentType="application/vnd.openxmlformats-officedocument.presentationml.notesSlide+xml" PartName="/ppt/notesSlides/notesSlide342.xml"/>
  <Override ContentType="application/vnd.openxmlformats-officedocument.presentationml.notesSlide+xml" PartName="/ppt/notesSlides/notesSlide270.xml"/>
  <Override ContentType="application/vnd.openxmlformats-officedocument.presentationml.notesSlide+xml" PartName="/ppt/notesSlides/notesSlide253.xml"/>
  <Override ContentType="application/vnd.openxmlformats-officedocument.presentationml.notesSlide+xml" PartName="/ppt/notesSlides/notesSlide48.xml"/>
  <Override ContentType="application/vnd.openxmlformats-officedocument.presentationml.notesSlide+xml" PartName="/ppt/notesSlides/notesSlide238.xml"/>
  <Override ContentType="application/vnd.openxmlformats-officedocument.presentationml.notesSlide+xml" PartName="/ppt/notesSlides/notesSlide157.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351.xml"/>
  <Override ContentType="application/vnd.openxmlformats-officedocument.presentationml.notesSlide+xml" PartName="/ppt/notesSlides/notesSlide319.xml"/>
  <Override ContentType="application/vnd.openxmlformats-officedocument.presentationml.notesSlide+xml" PartName="/ppt/notesSlides/notesSlide334.xml"/>
  <Override ContentType="application/vnd.openxmlformats-officedocument.presentationml.notesSlide+xml" PartName="/ppt/notesSlides/notesSlide349.xml"/>
  <Override ContentType="application/vnd.openxmlformats-officedocument.presentationml.notesSlide+xml" PartName="/ppt/notesSlides/notesSlide187.xml"/>
  <Override ContentType="application/vnd.openxmlformats-officedocument.presentationml.notesSlide+xml" PartName="/ppt/notesSlides/notesSlide78.xml"/>
  <Override ContentType="application/vnd.openxmlformats-officedocument.presentationml.notesSlide+xml" PartName="/ppt/notesSlides/notesSlide366.xml"/>
  <Override ContentType="application/vnd.openxmlformats-officedocument.presentationml.notesSlide+xml" PartName="/ppt/notesSlides/notesSlide71.xml"/>
  <Override ContentType="application/vnd.openxmlformats-officedocument.presentationml.notesSlide+xml" PartName="/ppt/notesSlides/notesSlide285.xml"/>
  <Override ContentType="application/vnd.openxmlformats-officedocument.presentationml.notesSlide+xml" PartName="/ppt/notesSlides/notesSlide415.xml"/>
  <Override ContentType="application/vnd.openxmlformats-officedocument.presentationml.notesSlide+xml" PartName="/ppt/notesSlides/notesSlide268.xml"/>
  <Override ContentType="application/vnd.openxmlformats-officedocument.presentationml.notesSlide+xml" PartName="/ppt/notesSlides/notesSlide302.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24.xml"/>
  <Override ContentType="application/vnd.openxmlformats-officedocument.presentationml.notesSlide+xml" PartName="/ppt/notesSlides/notesSlide213.xml"/>
  <Override ContentType="application/vnd.openxmlformats-officedocument.presentationml.notesSlide+xml" PartName="/ppt/notesSlides/notesSlide388.xml"/>
  <Override ContentType="application/vnd.openxmlformats-officedocument.presentationml.notesSlide+xml" PartName="/ppt/notesSlides/notesSlide223.xml"/>
  <Override ContentType="application/vnd.openxmlformats-officedocument.presentationml.notesSlide+xml" PartName="/ppt/notesSlides/notesSlide408.xml"/>
  <Override ContentType="application/vnd.openxmlformats-officedocument.presentationml.notesSlide+xml" PartName="/ppt/notesSlides/notesSlide17.xml"/>
  <Override ContentType="application/vnd.openxmlformats-officedocument.presentationml.notesSlide+xml" PartName="/ppt/notesSlides/notesSlide231.xml"/>
  <Override ContentType="application/vnd.openxmlformats-officedocument.presentationml.notesSlide+xml" PartName="/ppt/notesSlides/notesSlide94.xml"/>
  <Override ContentType="application/vnd.openxmlformats-officedocument.presentationml.notesSlide+xml" PartName="/ppt/notesSlides/notesSlide134.xml"/>
  <Override ContentType="application/vnd.openxmlformats-officedocument.presentationml.notesSlide+xml" PartName="/ppt/notesSlides/notesSlide320.xml"/>
  <Override ContentType="application/vnd.openxmlformats-officedocument.presentationml.notesSlide+xml" PartName="/ppt/notesSlides/notesSlide246.xml"/>
  <Override ContentType="application/vnd.openxmlformats-officedocument.presentationml.notesSlide+xml" PartName="/ppt/notesSlides/notesSlide56.xml"/>
  <Override ContentType="application/vnd.openxmlformats-officedocument.presentationml.notesSlide+xml" PartName="/ppt/notesSlides/notesSlide195.xml"/>
  <Override ContentType="application/vnd.openxmlformats-officedocument.presentationml.notesSlide+xml" PartName="/ppt/notesSlides/notesSlide373.xml"/>
  <Override ContentType="application/vnd.openxmlformats-officedocument.presentationml.notesSlide+xml" PartName="/ppt/notesSlides/notesSlide391.xml"/>
  <Override ContentType="application/vnd.openxmlformats-officedocument.presentationml.notesSlide+xml" PartName="/ppt/notesSlides/notesSlide118.xml"/>
  <Override ContentType="application/vnd.openxmlformats-officedocument.presentationml.notesSlide+xml" PartName="/ppt/notesSlides/notesSlide140.xml"/>
  <Override ContentType="application/vnd.openxmlformats-officedocument.presentationml.notesSlide+xml" PartName="/ppt/notesSlides/notesSlide88.xml"/>
  <Override ContentType="application/vnd.openxmlformats-officedocument.presentationml.notesSlide+xml" PartName="/ppt/notesSlides/notesSlide357.xml"/>
  <Override ContentType="application/vnd.openxmlformats-officedocument.presentationml.notesSlide+xml" PartName="/ppt/notesSlides/notesSlide294.xml"/>
  <Override ContentType="application/vnd.openxmlformats-officedocument.presentationml.notesSlide+xml" PartName="/ppt/notesSlides/notesSlide149.xml"/>
  <Override ContentType="application/vnd.openxmlformats-officedocument.presentationml.notesSlide+xml" PartName="/ppt/notesSlides/notesSlide252.xml"/>
  <Override ContentType="application/vnd.openxmlformats-officedocument.presentationml.notesSlide+xml" PartName="/ppt/notesSlides/notesSlide62.xml"/>
  <Override ContentType="application/vnd.openxmlformats-officedocument.presentationml.notesSlide+xml" PartName="/ppt/notesSlides/notesSlide341.xml"/>
  <Override ContentType="application/vnd.openxmlformats-officedocument.presentationml.notesSlide+xml" PartName="/ppt/notesSlides/notesSlide367.xml"/>
  <Override ContentType="application/vnd.openxmlformats-officedocument.presentationml.notesSlide+xml" PartName="/ppt/notesSlides/notesSlide139.xml"/>
  <Override ContentType="application/vnd.openxmlformats-officedocument.presentationml.notesSlide+xml" PartName="/ppt/notesSlides/notesSlide278.xml"/>
  <Override ContentType="application/vnd.openxmlformats-officedocument.presentationml.notesSlide+xml" PartName="/ppt/notesSlides/notesSlide414.xml"/>
  <Override ContentType="application/vnd.openxmlformats-officedocument.presentationml.notesSlide+xml" PartName="/ppt/notesSlides/notesSlide228.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245.xml"/>
  <Override ContentType="application/vnd.openxmlformats-officedocument.presentationml.notesSlide+xml" PartName="/ppt/notesSlides/notesSlide72.xml"/>
  <Override ContentType="application/vnd.openxmlformats-officedocument.presentationml.notesSlide+xml" PartName="/ppt/notesSlides/notesSlide190.xml"/>
  <Override ContentType="application/vnd.openxmlformats-officedocument.presentationml.notesSlide+xml" PartName="/ppt/notesSlides/notesSlide262.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73.xml"/>
  <Override ContentType="application/vnd.openxmlformats-officedocument.presentationml.notesSlide+xml" PartName="/ppt/notesSlides/notesSlide335.xml"/>
  <Override ContentType="application/vnd.openxmlformats-officedocument.presentationml.notesSlide+xml" PartName="/ppt/notesSlides/notesSlide318.xml"/>
  <Override ContentType="application/vnd.openxmlformats-officedocument.presentationml.notesSlide+xml" PartName="/ppt/notesSlides/notesSlide284.xml"/>
  <Override ContentType="application/vnd.openxmlformats-officedocument.presentationml.notesSlide+xml" PartName="/ppt/notesSlides/notesSlide352.xml"/>
  <Override ContentType="application/vnd.openxmlformats-officedocument.presentationml.notesSlide+xml" PartName="/ppt/notesSlides/notesSlide267.xml"/>
  <Override ContentType="application/vnd.openxmlformats-officedocument.presentationml.notesSlide+xml" PartName="/ppt/notesSlides/notesSlide49.xml"/>
  <Override ContentType="application/vnd.openxmlformats-officedocument.presentationml.notesSlide+xml" PartName="/ppt/notesSlides/notesSlide207.xml"/>
  <Override ContentType="application/vnd.openxmlformats-officedocument.presentationml.notesSlide+xml" PartName="/ppt/notesSlides/notesSlide299.xml"/>
  <Override ContentType="application/vnd.openxmlformats-officedocument.presentationml.notesSlide+xml" PartName="/ppt/notesSlides/notesSlide102.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88.xml"/>
  <Override ContentType="application/vnd.openxmlformats-officedocument.presentationml.notesSlide+xml" PartName="/ppt/notesSlides/notesSlide291.xml"/>
  <Override ContentType="application/vnd.openxmlformats-officedocument.presentationml.notesSlide+xml" PartName="/ppt/notesSlides/notesSlide50.xml"/>
  <Override ContentType="application/vnd.openxmlformats-officedocument.presentationml.notesSlide+xml" PartName="/ppt/notesSlides/notesSlide239.xml"/>
  <Override ContentType="application/vnd.openxmlformats-officedocument.presentationml.notesSlide+xml" PartName="/ppt/notesSlides/notesSlide107.xml"/>
  <Override ContentType="application/vnd.openxmlformats-officedocument.presentationml.notesSlide+xml" PartName="/ppt/notesSlides/notesSlide186.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94.xml"/>
  <Override ContentType="application/vnd.openxmlformats-officedocument.presentationml.notesSlide+xml" PartName="/ppt/notesSlides/notesSlide409.xml"/>
  <Override ContentType="application/vnd.openxmlformats-officedocument.presentationml.notesSlide+xml" PartName="/ppt/notesSlides/notesSlide34.xml"/>
  <Override ContentType="application/vnd.openxmlformats-officedocument.presentationml.notesSlide+xml" PartName="/ppt/notesSlides/notesSlide417.xml"/>
  <Override ContentType="application/vnd.openxmlformats-officedocument.presentationml.notesSlide+xml" PartName="/ppt/notesSlides/notesSlide77.xml"/>
  <Override ContentType="application/vnd.openxmlformats-officedocument.presentationml.notesSlide+xml" PartName="/ppt/notesSlides/notesSlide372.xml"/>
  <Override ContentType="application/vnd.openxmlformats-officedocument.presentationml.notesSlide+xml" PartName="/ppt/notesSlides/notesSlide263.xml"/>
  <Override ContentType="application/vnd.openxmlformats-officedocument.presentationml.notesSlide+xml" PartName="/ppt/notesSlides/notesSlide259.xml"/>
  <Override ContentType="application/vnd.openxmlformats-officedocument.presentationml.notesSlide+xml" PartName="/ppt/notesSlides/notesSlide166.xml"/>
  <Override ContentType="application/vnd.openxmlformats-officedocument.presentationml.notesSlide+xml" PartName="/ppt/notesSlides/notesSlide220.xml"/>
  <Override ContentType="application/vnd.openxmlformats-officedocument.presentationml.notesSlide+xml" PartName="/ppt/notesSlides/notesSlide178.xml"/>
  <Override ContentType="application/vnd.openxmlformats-officedocument.presentationml.notesSlide+xml" PartName="/ppt/notesSlides/notesSlide135.xml"/>
  <Override ContentType="application/vnd.openxmlformats-officedocument.presentationml.notesSlide+xml" PartName="/ppt/notesSlides/notesSlide93.xml"/>
  <Override ContentType="application/vnd.openxmlformats-officedocument.presentationml.notesSlide+xml" PartName="/ppt/notesSlides/notesSlide301.xml"/>
  <Override ContentType="application/vnd.openxmlformats-officedocument.presentationml.notesSlide+xml" PartName="/ppt/notesSlides/notesSlide57.xml"/>
  <Override ContentType="application/vnd.openxmlformats-officedocument.presentationml.notesSlide+xml" PartName="/ppt/notesSlides/notesSlide123.xml"/>
  <Override ContentType="application/vnd.openxmlformats-officedocument.presentationml.notesSlide+xml" PartName="/ppt/notesSlides/notesSlide171.xml"/>
  <Override ContentType="application/vnd.openxmlformats-officedocument.presentationml.notesSlide+xml" PartName="/ppt/notesSlides/notesSlide344.xml"/>
  <Override ContentType="application/vnd.openxmlformats-officedocument.presentationml.notesSlide+xml" PartName="/ppt/notesSlides/notesSlide14.xml"/>
  <Override ContentType="application/vnd.openxmlformats-officedocument.presentationml.notesSlide+xml" PartName="/ppt/notesSlides/notesSlide216.xml"/>
  <Override ContentType="application/vnd.openxmlformats-officedocument.presentationml.notesSlide+xml" PartName="/ppt/notesSlides/notesSlide387.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163.xml"/>
  <Override ContentType="application/vnd.openxmlformats-officedocument.presentationml.notesSlide+xml" PartName="/ppt/notesSlides/notesSlide29.xml"/>
  <Override ContentType="application/vnd.openxmlformats-officedocument.presentationml.notesSlide+xml" PartName="/ppt/notesSlides/notesSlide421.xml"/>
  <Override ContentType="application/vnd.openxmlformats-officedocument.presentationml.notesSlide+xml" PartName="/ppt/notesSlides/notesSlide287.xml"/>
  <Override ContentType="application/vnd.openxmlformats-officedocument.presentationml.notesSlide+xml" PartName="/ppt/notesSlides/notesSlide392.xml"/>
  <Override ContentType="application/vnd.openxmlformats-officedocument.presentationml.notesSlide+xml" PartName="/ppt/notesSlides/notesSlide120.xml"/>
  <Override ContentType="application/vnd.openxmlformats-officedocument.presentationml.notesSlide+xml" PartName="/ppt/notesSlides/notesSlide308.xml"/>
  <Override ContentType="application/vnd.openxmlformats-officedocument.presentationml.notesSlide+xml" PartName="/ppt/notesSlides/notesSlide279.xml"/>
  <Override ContentType="application/vnd.openxmlformats-officedocument.presentationml.notesSlide+xml" PartName="/ppt/notesSlides/notesSlide236.xml"/>
  <Override ContentType="application/vnd.openxmlformats-officedocument.presentationml.notesSlide+xml" PartName="/ppt/notesSlides/notesSlide244.xml"/>
  <Override ContentType="application/vnd.openxmlformats-officedocument.presentationml.notesSlide+xml" PartName="/ppt/notesSlides/notesSlide201.xml"/>
  <Override ContentType="application/vnd.openxmlformats-officedocument.presentationml.notesSlide+xml" PartName="/ppt/notesSlides/notesSlide402.xml"/>
  <Override ContentType="application/vnd.openxmlformats-officedocument.presentationml.notesSlide+xml" PartName="/ppt/notesSlides/notesSlide191.xml"/>
  <Override ContentType="application/vnd.openxmlformats-officedocument.presentationml.notesSlide+xml" PartName="/ppt/notesSlides/notesSlide208.xml"/>
  <Override ContentType="application/vnd.openxmlformats-officedocument.presentationml.notesSlide+xml" PartName="/ppt/notesSlides/notesSlide22.xml"/>
  <Override ContentType="application/vnd.openxmlformats-officedocument.presentationml.notesSlide+xml" PartName="/ppt/notesSlides/notesSlide321.xml"/>
  <Override ContentType="application/vnd.openxmlformats-officedocument.presentationml.notesSlide+xml" PartName="/ppt/notesSlides/notesSlide364.xml"/>
  <Override ContentType="application/vnd.openxmlformats-officedocument.presentationml.notesSlide+xml" PartName="/ppt/notesSlides/notesSlide7.xml"/>
  <Override ContentType="application/vnd.openxmlformats-officedocument.presentationml.notesSlide+xml" PartName="/ppt/notesSlides/notesSlide65.xml"/>
  <Override ContentType="application/vnd.openxmlformats-officedocument.presentationml.notesSlide+xml" PartName="/ppt/notesSlides/notesSlide317.xml"/>
  <Override ContentType="application/vnd.openxmlformats-officedocument.presentationml.notesSlide+xml" PartName="/ppt/notesSlides/notesSlide336.xml"/>
  <Override ContentType="application/vnd.openxmlformats-officedocument.presentationml.notesSlide+xml" PartName="/ppt/notesSlides/notesSlide272.xml"/>
  <Override ContentType="application/vnd.openxmlformats-officedocument.presentationml.notesSlide+xml" PartName="/ppt/notesSlides/notesSlide379.xml"/>
  <Override ContentType="application/vnd.openxmlformats-officedocument.presentationml.notesSlide+xml" PartName="/ppt/notesSlides/notesSlide92.xml"/>
  <Override ContentType="application/vnd.openxmlformats-officedocument.presentationml.notesSlide+xml" PartName="/ppt/notesSlides/notesSlide193.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116.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85.xml"/>
  <Override ContentType="application/vnd.openxmlformats-officedocument.presentationml.notesSlide+xml" PartName="/ppt/notesSlides/notesSlide371.xml"/>
  <Override ContentType="application/vnd.openxmlformats-officedocument.presentationml.notesSlide+xml" PartName="/ppt/notesSlides/notesSlide215.xml"/>
  <Override ContentType="application/vnd.openxmlformats-officedocument.presentationml.notesSlide+xml" PartName="/ppt/notesSlides/notesSlide401.xml"/>
  <Override ContentType="application/vnd.openxmlformats-officedocument.presentationml.notesSlide+xml" PartName="/ppt/notesSlides/notesSlide258.xml"/>
  <Override ContentType="application/vnd.openxmlformats-officedocument.presentationml.notesSlide+xml" PartName="/ppt/notesSlides/notesSlide292.xml"/>
  <Override ContentType="application/vnd.openxmlformats-officedocument.presentationml.notesSlide+xml" PartName="/ppt/notesSlides/notesSlide337.xml"/>
  <Override ContentType="application/vnd.openxmlformats-officedocument.presentationml.notesSlide+xml" PartName="/ppt/notesSlides/notesSlide108.xml"/>
  <Override ContentType="application/vnd.openxmlformats-officedocument.presentationml.notesSlide+xml" PartName="/ppt/notesSlides/notesSlide43.xml"/>
  <Override ContentType="application/vnd.openxmlformats-officedocument.presentationml.notesSlide+xml" PartName="/ppt/notesSlides/notesSlide86.xml"/>
  <Override ContentType="application/vnd.openxmlformats-officedocument.presentationml.notesSlide+xml" PartName="/ppt/notesSlides/notesSlide179.xml"/>
  <Override ContentType="application/vnd.openxmlformats-officedocument.presentationml.notesSlide+xml" PartName="/ppt/notesSlides/notesSlide343.xml"/>
  <Override ContentType="application/vnd.openxmlformats-officedocument.presentationml.notesSlide+xml" PartName="/ppt/notesSlides/notesSlide300.xml"/>
  <Override ContentType="application/vnd.openxmlformats-officedocument.presentationml.notesSlide+xml" PartName="/ppt/notesSlides/notesSlide165.xml"/>
  <Override ContentType="application/vnd.openxmlformats-officedocument.presentationml.notesSlide+xml" PartName="/ppt/notesSlides/notesSlide386.xml"/>
  <Override ContentType="application/vnd.openxmlformats-officedocument.presentationml.notesSlide+xml" PartName="/ppt/notesSlides/notesSlide122.xml"/>
  <Override ContentType="application/vnd.openxmlformats-officedocument.presentationml.notesSlide+xml" PartName="/ppt/notesSlides/notesSlide264.xml"/>
  <Override ContentType="application/vnd.openxmlformats-officedocument.presentationml.notesSlide+xml" PartName="/ppt/notesSlides/notesSlide170.xml"/>
  <Override ContentType="application/vnd.openxmlformats-officedocument.presentationml.notesSlide+xml" PartName="/ppt/notesSlides/notesSlide221.xml"/>
  <Override ContentType="application/vnd.openxmlformats-officedocument.presentationml.notesSlide+xml" PartName="/ppt/notesSlides/notesSlide58.xml"/>
  <Override ContentType="application/vnd.openxmlformats-officedocument.presentationml.notesSlide+xml" PartName="/ppt/notesSlides/notesSlide136.xml"/>
  <Override ContentType="application/vnd.openxmlformats-officedocument.presentationml.notesSlide+xml" PartName="/ppt/notesSlides/notesSlide309.xml"/>
  <Override ContentType="application/vnd.openxmlformats-officedocument.presentationml.notesSlide+xml" PartName="/ppt/notesSlides/notesSlide359.xml"/>
  <Override ContentType="application/vnd.openxmlformats-officedocument.presentationml.notesSlide+xml" PartName="/ppt/notesSlides/notesSlide316.xml"/>
  <Override ContentType="application/vnd.openxmlformats-officedocument.presentationml.notesSlide+xml" PartName="/ppt/notesSlides/notesSlide70.xml"/>
  <Override ContentType="application/vnd.openxmlformats-officedocument.presentationml.notesSlide+xml" PartName="/ppt/notesSlides/notesSlide243.xml"/>
  <Override ContentType="application/vnd.openxmlformats-officedocument.presentationml.notesSlide+xml" PartName="/ppt/notesSlides/notesSlide200.xml"/>
  <Override ContentType="application/vnd.openxmlformats-officedocument.presentationml.notesSlide+xml" PartName="/ppt/notesSlides/notesSlide350.xml"/>
  <Override ContentType="application/vnd.openxmlformats-officedocument.presentationml.notesSlide+xml" PartName="/ppt/notesSlides/notesSlide393.xml"/>
  <Override ContentType="application/vnd.openxmlformats-officedocument.presentationml.notesSlide+xml" PartName="/ppt/notesSlides/notesSlide209.xml"/>
  <Override ContentType="application/vnd.openxmlformats-officedocument.presentationml.notesSlide+xml" PartName="/ppt/notesSlides/notesSlide21.xml"/>
  <Override ContentType="application/vnd.openxmlformats-officedocument.presentationml.notesSlide+xml" PartName="/ppt/notesSlides/notesSlide164.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271.xml"/>
  <Override ContentType="application/vnd.openxmlformats-officedocument.presentationml.notesSlide+xml" PartName="/ppt/notesSlides/notesSlide365.xml"/>
  <Override ContentType="application/vnd.openxmlformats-officedocument.presentationml.notesSlide+xml" PartName="/ppt/notesSlides/notesSlide416.xml"/>
  <Override ContentType="application/vnd.openxmlformats-officedocument.presentationml.notesSlide+xml" PartName="/ppt/notesSlides/notesSlide237.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192.xml"/>
  <Override ContentType="application/vnd.openxmlformats-officedocument.presentationml.notesSlide+xml" PartName="/ppt/notesSlides/notesSlide286.xml"/>
  <Override ContentType="application/vnd.openxmlformats-officedocument.presentationml.notesSlide+xml" PartName="/ppt/notesSlides/notesSlide115.xml"/>
  <Override ContentType="application/vnd.openxmlformats-officedocument.presentationml.notesSlide+xml" PartName="/ppt/notesSlides/notesSlide158.xml"/>
  <Override ContentType="application/vnd.openxmlformats-officedocument.presentationml.notesSlide+xml" PartName="/ppt/notesSlides/notesSlide322.xml"/>
  <Override ContentType="application/vnd.openxmlformats-officedocument.presentationml.notesSlide+xml" PartName="/ppt/notesSlides/notesSlide67.xml"/>
  <Override ContentType="application/vnd.openxmlformats-officedocument.presentationml.notesSlide+xml" PartName="/ppt/notesSlides/notesSlide168.xml"/>
  <Override ContentType="application/vnd.openxmlformats-officedocument.presentationml.notesSlide+xml" PartName="/ppt/notesSlides/notesSlide354.xml"/>
  <Override ContentType="application/vnd.openxmlformats-officedocument.presentationml.notesSlide+xml" PartName="/ppt/notesSlides/notesSlide257.xml"/>
  <Override ContentType="application/vnd.openxmlformats-officedocument.presentationml.notesSlide+xml" PartName="/ppt/notesSlides/notesSlide265.xml"/>
  <Override ContentType="application/vnd.openxmlformats-officedocument.presentationml.notesSlide+xml" PartName="/ppt/notesSlides/notesSlide59.xml"/>
  <Override ContentType="application/vnd.openxmlformats-officedocument.presentationml.notesSlide+xml" PartName="/ppt/notesSlides/notesSlide249.xml"/>
  <Override ContentType="application/vnd.openxmlformats-officedocument.presentationml.notesSlide+xml" PartName="/ppt/notesSlides/notesSlide273.xml"/>
  <Override ContentType="application/vnd.openxmlformats-officedocument.presentationml.notesSlide+xml" PartName="/ppt/notesSlides/notesSlide338.xml"/>
  <Override ContentType="application/vnd.openxmlformats-officedocument.presentationml.notesSlide+xml" PartName="/ppt/notesSlides/notesSlide362.xml"/>
  <Override ContentType="application/vnd.openxmlformats-officedocument.presentationml.notesSlide+xml" PartName="/ppt/notesSlides/notesSlide91.xml"/>
  <Override ContentType="application/vnd.openxmlformats-officedocument.presentationml.notesSlide+xml" PartName="/ppt/notesSlides/notesSlide176.xml"/>
  <Override ContentType="application/vnd.openxmlformats-officedocument.presentationml.notesSlide+xml" PartName="/ppt/notesSlides/notesSlide346.xml"/>
  <Override ContentType="application/vnd.openxmlformats-officedocument.presentationml.notesSlide+xml" PartName="/ppt/notesSlides/notesSlide369.xml"/>
  <Override ContentType="application/vnd.openxmlformats-officedocument.presentationml.notesSlide+xml" PartName="/ppt/notesSlides/notesSlide250.xml"/>
  <Override ContentType="application/vnd.openxmlformats-officedocument.presentationml.notesSlide+xml" PartName="/ppt/notesSlides/notesSlide105.xml"/>
  <Override ContentType="application/vnd.openxmlformats-officedocument.presentationml.notesSlide+xml" PartName="/ppt/notesSlides/notesSlide202.xml"/>
  <Override ContentType="application/vnd.openxmlformats-officedocument.presentationml.notesSlide+xml" PartName="/ppt/notesSlides/notesSlide137.xml"/>
  <Override ContentType="application/vnd.openxmlformats-officedocument.presentationml.notesSlide+xml" PartName="/ppt/notesSlides/notesSlide419.xml"/>
  <Override ContentType="application/vnd.openxmlformats-officedocument.presentationml.notesSlide+xml" PartName="/ppt/notesSlides/notesSlide44.xml"/>
  <Override ContentType="application/vnd.openxmlformats-officedocument.presentationml.notesSlide+xml" PartName="/ppt/notesSlides/notesSlide234.xml"/>
  <Override ContentType="application/vnd.openxmlformats-officedocument.presentationml.notesSlide+xml" PartName="/ppt/notesSlides/notesSlide153.xml"/>
  <Override ContentType="application/vnd.openxmlformats-officedocument.presentationml.notesSlide+xml" PartName="/ppt/notesSlides/notesSlide184.xml"/>
  <Override ContentType="application/vnd.openxmlformats-officedocument.presentationml.notesSlide+xml" PartName="/ppt/notesSlides/notesSlide75.xml"/>
  <Override ContentType="application/vnd.openxmlformats-officedocument.presentationml.notesSlide+xml" PartName="/ppt/notesSlides/notesSlide281.xml"/>
  <Override ContentType="application/vnd.openxmlformats-officedocument.presentationml.notesSlide+xml" PartName="/ppt/notesSlides/notesSlide331.xml"/>
  <Override ContentType="application/vnd.openxmlformats-officedocument.presentationml.notesSlide+xml" PartName="/ppt/notesSlides/notesSlide20.xml"/>
  <Override ContentType="application/vnd.openxmlformats-officedocument.presentationml.notesSlide+xml" PartName="/ppt/notesSlides/notesSlide210.xml"/>
  <Override ContentType="application/vnd.openxmlformats-officedocument.presentationml.notesSlide+xml" PartName="/ppt/notesSlides/notesSlide377.xml"/>
  <Override ContentType="application/vnd.openxmlformats-officedocument.presentationml.notesSlide+xml" PartName="/ppt/notesSlides/notesSlide315.xml"/>
  <Override ContentType="application/vnd.openxmlformats-officedocument.presentationml.notesSlide+xml" PartName="/ppt/notesSlides/notesSlide129.xml"/>
  <Override ContentType="application/vnd.openxmlformats-officedocument.presentationml.notesSlide+xml" PartName="/ppt/notesSlides/notesSlide404.xml"/>
  <Override ContentType="application/vnd.openxmlformats-officedocument.presentationml.notesSlide+xml" PartName="/ppt/notesSlides/notesSlide394.xml"/>
  <Override ContentType="application/vnd.openxmlformats-officedocument.presentationml.notesSlide+xml" PartName="/ppt/notesSlides/notesSlide60.xml"/>
  <Override ContentType="application/vnd.openxmlformats-officedocument.presentationml.notesSlide+xml" PartName="/ppt/notesSlides/notesSlide296.xml"/>
  <Override ContentType="application/vnd.openxmlformats-officedocument.presentationml.notesSlide+xml" PartName="/ppt/notesSlides/notesSlide385.xml"/>
  <Override ContentType="application/vnd.openxmlformats-officedocument.presentationml.notesSlide+xml" PartName="/ppt/notesSlides/notesSlide144.xml"/>
  <Override ContentType="application/vnd.openxmlformats-officedocument.presentationml.notesSlide+xml" PartName="/ppt/notesSlides/notesSlide114.xml"/>
  <Override ContentType="application/vnd.openxmlformats-officedocument.presentationml.notesSlide+xml" PartName="/ppt/notesSlides/notesSlide52.xml"/>
  <Override ContentType="application/vnd.openxmlformats-officedocument.presentationml.notesSlide+xml" PartName="/ppt/notesSlides/notesSlide35.xml"/>
  <Override ContentType="application/vnd.openxmlformats-officedocument.presentationml.notesSlide+xml" PartName="/ppt/notesSlides/notesSlide161.xml"/>
  <Override ContentType="application/vnd.openxmlformats-officedocument.presentationml.notesSlide+xml" PartName="/ppt/notesSlides/notesSlide306.xml"/>
  <Override ContentType="application/vnd.openxmlformats-officedocument.presentationml.notesSlide+xml" PartName="/ppt/notesSlides/notesSlide5.xml"/>
  <Override ContentType="application/vnd.openxmlformats-officedocument.presentationml.notesSlide+xml" PartName="/ppt/notesSlides/notesSlide323.xml"/>
  <Override ContentType="application/vnd.openxmlformats-officedocument.presentationml.notesSlide+xml" PartName="/ppt/notesSlides/notesSlide370.xml"/>
  <Override ContentType="application/vnd.openxmlformats-officedocument.presentationml.notesSlide+xml" PartName="/ppt/notesSlides/notesSlide225.xml"/>
  <Override ContentType="application/vnd.openxmlformats-officedocument.presentationml.notesSlide+xml" PartName="/ppt/notesSlides/notesSlide242.xml"/>
  <Override ContentType="application/vnd.openxmlformats-officedocument.presentationml.notesSlide+xml" PartName="/ppt/notesSlides/notesSlide329.xml"/>
  <Override ContentType="application/vnd.openxmlformats-officedocument.presentationml.notesSlide+xml" PartName="/ppt/notesSlides/notesSlide290.xml"/>
  <Override ContentType="application/vnd.openxmlformats-officedocument.presentationml.notesSlide+xml" PartName="/ppt/notesSlides/notesSlide418.xml"/>
  <Override ContentType="application/vnd.openxmlformats-officedocument.presentationml.notesSlide+xml" PartName="/ppt/notesSlides/notesSlide274.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45.xml"/>
  <Override ContentType="application/vnd.openxmlformats-officedocument.presentationml.notesSlide+xml" PartName="/ppt/notesSlides/notesSlide256.xml"/>
  <Override ContentType="application/vnd.openxmlformats-officedocument.presentationml.notesSlide+xml" PartName="/ppt/notesSlides/notesSlide82.xml"/>
  <Override ContentType="application/vnd.openxmlformats-officedocument.presentationml.notesSlide+xml" PartName="/ppt/notesSlides/notesSlide177.xml"/>
  <Override ContentType="application/vnd.openxmlformats-officedocument.presentationml.notesSlide+xml" PartName="/ppt/notesSlides/notesSlide363.xml"/>
  <Override ContentType="application/vnd.openxmlformats-officedocument.presentationml.notesSlide+xml" PartName="/ppt/notesSlides/notesSlide51.xml"/>
  <Override ContentType="application/vnd.openxmlformats-officedocument.presentationml.notesSlide+xml" PartName="/ppt/notesSlides/notesSlide266.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03.xml"/>
  <Override ContentType="application/vnd.openxmlformats-officedocument.presentationml.notesSlide+xml" PartName="/ppt/notesSlides/notesSlide330.xml"/>
  <Override ContentType="application/vnd.openxmlformats-officedocument.presentationml.notesSlide+xml" PartName="/ppt/notesSlides/notesSlide13.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152.xml"/>
  <Override ContentType="application/vnd.openxmlformats-officedocument.presentationml.notesSlide+xml" PartName="/ppt/notesSlides/notesSlide289.xml"/>
  <Override ContentType="application/vnd.openxmlformats-officedocument.presentationml.notesSlide+xml" PartName="/ppt/notesSlides/notesSlide280.xml"/>
  <Override ContentType="application/vnd.openxmlformats-officedocument.presentationml.notesSlide+xml" PartName="/ppt/notesSlides/notesSlide183.xml"/>
  <Override ContentType="application/vnd.openxmlformats-officedocument.presentationml.notesSlide+xml" PartName="/ppt/notesSlides/notesSlide217.xml"/>
  <Override ContentType="application/vnd.openxmlformats-officedocument.presentationml.notesSlide+xml" PartName="/ppt/notesSlides/notesSlide61.xml"/>
  <Override ContentType="application/vnd.openxmlformats-officedocument.presentationml.notesSlide+xml" PartName="/ppt/notesSlides/notesSlide167.xml"/>
  <Override ContentType="application/vnd.openxmlformats-officedocument.presentationml.notesSlide+xml" PartName="/ppt/notesSlides/notesSlide314.xml"/>
  <Override ContentType="application/vnd.openxmlformats-officedocument.presentationml.notesSlide+xml" PartName="/ppt/notesSlides/notesSlide27.xml"/>
  <Override ContentType="application/vnd.openxmlformats-officedocument.presentationml.notesSlide+xml" PartName="/ppt/notesSlides/notesSlide339.xml"/>
  <Override ContentType="application/vnd.openxmlformats-officedocument.presentationml.notesSlide+xml" PartName="/ppt/notesSlides/notesSlide251.xml"/>
  <Override ContentType="application/vnd.openxmlformats-officedocument.presentationml.notesSlide+xml" PartName="/ppt/notesSlides/notesSlide295.xml"/>
  <Override ContentType="application/vnd.openxmlformats-officedocument.presentationml.notesSlide+xml" PartName="/ppt/notesSlides/notesSlide384.xml"/>
  <Override ContentType="application/vnd.openxmlformats-officedocument.presentationml.notesSlide+xml" PartName="/ppt/notesSlides/notesSlide324.xml"/>
  <Override ContentType="application/vnd.openxmlformats-officedocument.presentationml.notesSlide+xml" PartName="/ppt/notesSlides/notesSlide235.xml"/>
  <Override ContentType="application/vnd.openxmlformats-officedocument.presentationml.notesSlide+xml" PartName="/ppt/notesSlides/notesSlide45.xml"/>
  <Override ContentType="application/vnd.openxmlformats-officedocument.presentationml.notesSlide+xml" PartName="/ppt/notesSlides/notesSlide28.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199.xml"/>
  <Override ContentType="application/vnd.openxmlformats-officedocument.presentationml.notesSlide+xml" PartName="/ppt/notesSlides/notesSlide98.xml"/>
  <Override ContentType="application/vnd.openxmlformats-officedocument.presentationml.notesSlide+xml" PartName="/ppt/notesSlides/notesSlide288.xml"/>
  <Override ContentType="application/vnd.openxmlformats-officedocument.presentationml.notesSlide+xml" PartName="/ppt/notesSlides/notesSlide218.xml"/>
  <Override ContentType="application/vnd.openxmlformats-officedocument.presentationml.notesSlide+xml" PartName="/ppt/notesSlides/notesSlide130.xml"/>
  <Override ContentType="application/vnd.openxmlformats-officedocument.presentationml.notesSlide+xml" PartName="/ppt/notesSlides/notesSlide307.xml"/>
  <Override ContentType="application/vnd.openxmlformats-officedocument.presentationml.notesSlide+xml" PartName="/ppt/notesSlides/notesSlide378.xml"/>
  <Override ContentType="application/vnd.openxmlformats-officedocument.presentationml.notesSlide+xml" PartName="/ppt/notesSlides/notesSlide395.xml"/>
  <Override ContentType="application/vnd.openxmlformats-officedocument.presentationml.notesSlide+xml" PartName="/ppt/notesSlides/notesSlide128.xml"/>
  <Override ContentType="application/vnd.openxmlformats-officedocument.presentationml.notesSlide+xml" PartName="/ppt/notesSlides/notesSlide224.xml"/>
  <Override ContentType="application/vnd.openxmlformats-officedocument.presentationml.notesSlide+xml" PartName="/ppt/notesSlides/notesSlide403.xml"/>
  <Override ContentType="application/vnd.openxmlformats-officedocument.presentationml.notesSlide+xml" PartName="/ppt/notesSlides/notesSlide241.xml"/>
  <Override ContentType="application/vnd.openxmlformats-officedocument.presentationml.notesSlide+xml" PartName="/ppt/notesSlides/notesSlide162.xml"/>
  <Override ContentType="application/vnd.openxmlformats-officedocument.presentationml.notesSlide+xml" PartName="/ppt/notesSlides/notesSlide420.xml"/>
  <Override ContentType="application/vnd.openxmlformats-officedocument.presentationml.notesSlide+xml" PartName="/ppt/notesSlides/notesSlide145.xml"/>
  <Override ContentType="application/vnd.openxmlformats-officedocument.presentationml.notesSlide+xml" PartName="/ppt/notesSlides/notesSlide83.xml"/>
  <Override ContentType="application/vnd.openxmlformats-officedocument.presentationml.notesSlide+xml" PartName="/ppt/notesSlides/notesSlide66.xml"/>
  <Override ContentType="application/vnd.openxmlformats-officedocument.presentationml.notesSlide+xml" PartName="/ppt/notesSlides/notesSlide3.xml"/>
  <Override ContentType="application/vnd.openxmlformats-officedocument.presentationml.notesSlide+xml" PartName="/ppt/notesSlides/notesSlide240.xml"/>
  <Override ContentType="application/vnd.openxmlformats-officedocument.presentationml.notesSlide+xml" PartName="/ppt/notesSlides/notesSlide283.xml"/>
  <Override ContentType="application/vnd.openxmlformats-officedocument.presentationml.notesSlide+xml" PartName="/ppt/notesSlides/notesSlide232.xml"/>
  <Override ContentType="application/vnd.openxmlformats-officedocument.presentationml.notesSlide+xml" PartName="/ppt/notesSlides/notesSlide275.xml"/>
  <Override ContentType="application/vnd.openxmlformats-officedocument.presentationml.notesSlide+xml" PartName="/ppt/notesSlides/notesSlide380.xml"/>
  <Override ContentType="application/vnd.openxmlformats-officedocument.presentationml.notesSlide+xml" PartName="/ppt/notesSlides/notesSlide328.xml"/>
  <Override ContentType="application/vnd.openxmlformats-officedocument.presentationml.notesSlide+xml" PartName="/ppt/notesSlides/notesSlide360.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182.xml"/>
  <Override ContentType="application/vnd.openxmlformats-officedocument.presentationml.notesSlide+xml" PartName="/ppt/notesSlides/notesSlide30.xml"/>
  <Override ContentType="application/vnd.openxmlformats-officedocument.presentationml.notesSlide+xml" PartName="/ppt/notesSlides/notesSlide313.xml"/>
  <Override ContentType="application/vnd.openxmlformats-officedocument.presentationml.notesSlide+xml" PartName="/ppt/notesSlides/notesSlide399.xml"/>
  <Override ContentType="application/vnd.openxmlformats-officedocument.presentationml.notesSlide+xml" PartName="/ppt/notesSlides/notesSlide410.xml"/>
  <Override ContentType="application/vnd.openxmlformats-officedocument.presentationml.notesSlide+xml" PartName="/ppt/notesSlides/notesSlide69.xml"/>
  <Override ContentType="application/vnd.openxmlformats-officedocument.presentationml.notesSlide+xml" PartName="/ppt/notesSlides/notesSlide356.xml"/>
  <Override ContentType="application/vnd.openxmlformats-officedocument.presentationml.notesSlide+xml" PartName="/ppt/notesSlides/notesSlide26.xml"/>
  <Override ContentType="application/vnd.openxmlformats-officedocument.presentationml.notesSlide+xml" PartName="/ppt/notesSlides/notesSlide204.xml"/>
  <Override ContentType="application/vnd.openxmlformats-officedocument.presentationml.notesSlide+xml" PartName="/ppt/notesSlides/notesSlide247.xml"/>
  <Override ContentType="application/vnd.openxmlformats-officedocument.presentationml.notesSlide+xml" PartName="/ppt/notesSlides/notesSlide227.xml"/>
  <Override ContentType="application/vnd.openxmlformats-officedocument.presentationml.notesSlide+xml" PartName="/ppt/notesSlides/notesSlide54.xml"/>
  <Override ContentType="application/vnd.openxmlformats-officedocument.presentationml.notesSlide+xml" PartName="/ppt/notesSlides/notesSlide198.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189.xml"/>
  <Override ContentType="application/vnd.openxmlformats-officedocument.presentationml.notesSlide+xml" PartName="/ppt/notesSlides/notesSlide46.xml"/>
  <Override ContentType="application/vnd.openxmlformats-officedocument.presentationml.notesSlide+xml" PartName="/ppt/notesSlides/notesSlide375.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219.xml"/>
  <Override ContentType="application/vnd.openxmlformats-officedocument.presentationml.notesSlide+xml" PartName="/ppt/notesSlides/notesSlide11.xml"/>
  <Override ContentType="application/vnd.openxmlformats-officedocument.presentationml.notesSlide+xml" PartName="/ppt/notesSlides/notesSlide332.xml"/>
  <Override ContentType="application/vnd.openxmlformats-officedocument.presentationml.notesSlide+xml" PartName="/ppt/notesSlides/notesSlide325.xml"/>
  <Override ContentType="application/vnd.openxmlformats-officedocument.presentationml.notesSlide+xml" PartName="/ppt/notesSlides/notesSlide368.xml"/>
  <Override ContentType="application/vnd.openxmlformats-officedocument.presentationml.notesSlide+xml" PartName="/ppt/notesSlides/notesSlide413.xml"/>
  <Override ContentType="application/vnd.openxmlformats-officedocument.presentationml.notesSlide+xml" PartName="/ppt/notesSlides/notesSlide1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74.xml"/>
  <Override ContentType="application/vnd.openxmlformats-officedocument.presentationml.notesSlide+xml" PartName="/ppt/notesSlides/notesSlide347.xml"/>
  <Override ContentType="application/vnd.openxmlformats-officedocument.presentationml.notesSlide+xml" PartName="/ppt/notesSlides/notesSlide304.xml"/>
  <Override ContentType="application/vnd.openxmlformats-officedocument.presentationml.notesSlide+xml" PartName="/ppt/notesSlides/notesSlide396.xml"/>
  <Override ContentType="application/vnd.openxmlformats-officedocument.presentationml.notesSlide+xml" PartName="/ppt/notesSlides/notesSlide310.xml"/>
  <Override ContentType="application/vnd.openxmlformats-officedocument.presentationml.notesSlide+xml" PartName="/ppt/notesSlides/notesSlide340.xml"/>
  <Override ContentType="application/vnd.openxmlformats-officedocument.presentationml.notesSlide+xml" PartName="/ppt/notesSlides/notesSlide353.xml"/>
  <Override ContentType="application/vnd.openxmlformats-officedocument.presentationml.notesSlide+xml" PartName="/ppt/notesSlides/notesSlide255.xml"/>
  <Override ContentType="application/vnd.openxmlformats-officedocument.presentationml.notesSlide+xml" PartName="/ppt/notesSlides/notesSlide212.xml"/>
  <Override ContentType="application/vnd.openxmlformats-officedocument.presentationml.notesSlide+xml" PartName="/ppt/notesSlides/notesSlide298.xml"/>
  <Override ContentType="application/vnd.openxmlformats-officedocument.presentationml.notesSlide+xml" PartName="/ppt/notesSlides/notesSlide383.xml"/>
  <Override ContentType="application/vnd.openxmlformats-officedocument.presentationml.notesSlide+xml" PartName="/ppt/notesSlides/notesSlide282.xml"/>
  <Override ContentType="application/vnd.openxmlformats-officedocument.presentationml.notesSlide+xml" PartName="/ppt/notesSlides/notesSlide248.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355.xml"/>
  <Override ContentType="application/vnd.openxmlformats-officedocument.presentationml.notesSlide+xml" PartName="/ppt/notesSlides/notesSlide312.xml"/>
  <Override ContentType="application/vnd.openxmlformats-officedocument.presentationml.notesSlide+xml" PartName="/ppt/notesSlides/notesSlide169.xml"/>
  <Override ContentType="application/vnd.openxmlformats-officedocument.presentationml.notesSlide+xml" PartName="/ppt/notesSlides/notesSlide205.xml"/>
  <Override ContentType="application/vnd.openxmlformats-officedocument.presentationml.notesSlide+xml" PartName="/ppt/notesSlides/notesSlide381.xml"/>
  <Override ContentType="application/vnd.openxmlformats-officedocument.presentationml.notesSlide+xml" PartName="/ppt/notesSlides/notesSlide398.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276.xml"/>
  <Override ContentType="application/vnd.openxmlformats-officedocument.presentationml.notesSlide+xml" PartName="/ppt/notesSlides/notesSlide233.xml"/>
  <Override ContentType="application/vnd.openxmlformats-officedocument.presentationml.notesSlide+xml" PartName="/ppt/notesSlides/notesSlide327.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361.xml"/>
  <Override ContentType="application/vnd.openxmlformats-officedocument.presentationml.notesSlide+xml" PartName="/ppt/notesSlides/notesSlide74.xml"/>
  <Override ContentType="application/vnd.openxmlformats-officedocument.presentationml.notesSlide+xml" PartName="/ppt/notesSlides/notesSlide197.xml"/>
  <Override ContentType="application/vnd.openxmlformats-officedocument.presentationml.notesSlide+xml" PartName="/ppt/notesSlides/notesSlide406.xml"/>
  <Override ContentType="application/vnd.openxmlformats-officedocument.presentationml.notesSlide+xml" PartName="/ppt/notesSlides/notesSlide154.xml"/>
  <Override ContentType="application/vnd.openxmlformats-officedocument.presentationml.notesSlide+xml" PartName="/ppt/notesSlides/notesSlide2.xml"/>
  <Override ContentType="application/vnd.openxmlformats-officedocument.presentationml.notesSlide+xml" PartName="/ppt/notesSlides/notesSlide411.xml"/>
  <Override ContentType="application/vnd.openxmlformats-officedocument.presentationml.notesSlide+xml" PartName="/ppt/notesSlides/notesSlide260.xml"/>
  <Override ContentType="application/vnd.openxmlformats-officedocument.presentationml.notesSlide+xml" PartName="/ppt/notesSlides/notesSlide405.xml"/>
  <Override ContentType="application/vnd.openxmlformats-officedocument.presentationml.notesSlide+xml" PartName="/ppt/notesSlides/notesSlide111.xml"/>
  <Override ContentType="application/vnd.openxmlformats-officedocument.presentationml.notesSlide+xml" PartName="/ppt/notesSlides/notesSlide226.xml"/>
  <Override ContentType="application/vnd.openxmlformats-officedocument.presentationml.notesSlide+xml" PartName="/ppt/notesSlides/notesSlide269.xml"/>
  <Override ContentType="application/vnd.openxmlformats-officedocument.presentationml.notesSlide+xml" PartName="/ppt/notesSlides/notesSlide412.xml"/>
  <Override ContentType="application/vnd.openxmlformats-officedocument.presentationml.notesSlide+xml" PartName="/ppt/notesSlides/notesSlide181.xml"/>
  <Override ContentType="application/vnd.openxmlformats-officedocument.presentationml.notesSlide+xml" PartName="/ppt/notesSlides/notesSlide47.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376.xml"/>
  <Override ContentType="application/vnd.openxmlformats-officedocument.presentationml.notesSlide+xml" PartName="/ppt/notesSlides/notesSlide333.xml"/>
  <Override ContentType="application/vnd.openxmlformats-officedocument.presentationml.notesSlide+xml" PartName="/ppt/notesSlides/notesSlide305.xml"/>
  <Override ContentType="application/vnd.openxmlformats-officedocument.presentationml.notesSlide+xml" PartName="/ppt/notesSlides/notesSlide297.xml"/>
  <Override ContentType="application/vnd.openxmlformats-officedocument.presentationml.notesSlide+xml" PartName="/ppt/notesSlides/notesSlide382.xml"/>
  <Override ContentType="application/vnd.openxmlformats-officedocument.presentationml.notesSlide+xml" PartName="/ppt/notesSlides/notesSlide211.xml"/>
  <Override ContentType="application/vnd.openxmlformats-officedocument.presentationml.notesSlide+xml" PartName="/ppt/notesSlides/notesSlide254.xml"/>
  <Override ContentType="application/vnd.openxmlformats-officedocument.presentationml.notesSlide+xml" PartName="/ppt/notesSlides/notesSlide132.xml"/>
  <Override ContentType="application/vnd.openxmlformats-officedocument.presentationml.notesSlide+xml" PartName="/ppt/notesSlides/notesSlide96.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175.xml"/>
  <Override ContentType="application/vnd.openxmlformats-officedocument.presentationml.notesSlide+xml" PartName="/ppt/notesSlides/notesSlide348.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164.xml"/>
  <Override ContentType="application/vnd.openxmlformats-officedocument.presentationml.slide+xml" PartName="/ppt/slides/slide253.xml"/>
  <Override ContentType="application/vnd.openxmlformats-officedocument.presentationml.slide+xml" PartName="/ppt/slides/slide43.xml"/>
  <Override ContentType="application/vnd.openxmlformats-officedocument.presentationml.slide+xml" PartName="/ppt/slides/slide350.xml"/>
  <Override ContentType="application/vnd.openxmlformats-officedocument.presentationml.slide+xml" PartName="/ppt/slides/slide35.xml"/>
  <Override ContentType="application/vnd.openxmlformats-officedocument.presentationml.slide+xml" PartName="/ppt/slides/slide334.xml"/>
  <Override ContentType="application/vnd.openxmlformats-officedocument.presentationml.slide+xml" PartName="/ppt/slides/slide148.xml"/>
  <Override ContentType="application/vnd.openxmlformats-officedocument.presentationml.slide+xml" PartName="/ppt/slides/slide172.xml"/>
  <Override ContentType="application/vnd.openxmlformats-officedocument.presentationml.slide+xml" PartName="/ppt/slides/slide19.xml"/>
  <Override ContentType="application/vnd.openxmlformats-officedocument.presentationml.slide+xml" PartName="/ppt/slides/slide326.xml"/>
  <Override ContentType="application/vnd.openxmlformats-officedocument.presentationml.slide+xml" PartName="/ppt/slides/slide237.xml"/>
  <Override ContentType="application/vnd.openxmlformats-officedocument.presentationml.slide+xml" PartName="/ppt/slides/slide261.xml"/>
  <Override ContentType="application/vnd.openxmlformats-officedocument.presentationml.slide+xml" PartName="/ppt/slides/slide51.xml"/>
  <Override ContentType="application/vnd.openxmlformats-officedocument.presentationml.slide+xml" PartName="/ppt/slides/slide245.xml"/>
  <Override ContentType="application/vnd.openxmlformats-officedocument.presentationml.slide+xml" PartName="/ppt/slides/slide342.xml"/>
  <Override ContentType="application/vnd.openxmlformats-officedocument.presentationml.slide+xml" PartName="/ppt/slides/slide156.xml"/>
  <Override ContentType="application/vnd.openxmlformats-officedocument.presentationml.slide+xml" PartName="/ppt/slides/slide179.xml"/>
  <Override ContentType="application/vnd.openxmlformats-officedocument.presentationml.slide+xml" PartName="/ppt/slides/slide276.xml"/>
  <Override ContentType="application/vnd.openxmlformats-officedocument.presentationml.slide+xml" PartName="/ppt/slides/slide66.xml"/>
  <Override ContentType="application/vnd.openxmlformats-officedocument.presentationml.slide+xml" PartName="/ppt/slides/slide229.xml"/>
  <Override ContentType="application/vnd.openxmlformats-officedocument.presentationml.slide+xml" PartName="/ppt/slides/slide357.xml"/>
  <Override ContentType="application/vnd.openxmlformats-officedocument.presentationml.slide+xml" PartName="/ppt/slides/slide141.xml"/>
  <Override ContentType="application/vnd.openxmlformats-officedocument.presentationml.slide+xml" PartName="/ppt/slides/slide407.xml"/>
  <Override ContentType="application/vnd.openxmlformats-officedocument.presentationml.slide+xml" PartName="/ppt/slides/slide82.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187.xml"/>
  <Override ContentType="application/vnd.openxmlformats-officedocument.presentationml.slide+xml" PartName="/ppt/slides/slide98.xml"/>
  <Override ContentType="application/vnd.openxmlformats-officedocument.presentationml.slide+xml" PartName="/ppt/slides/slide125.xml"/>
  <Override ContentType="application/vnd.openxmlformats-officedocument.presentationml.slide+xml" PartName="/ppt/slides/slide20.xml"/>
  <Override ContentType="application/vnd.openxmlformats-officedocument.presentationml.slide+xml" PartName="/ppt/slides/slide400.xml"/>
  <Override ContentType="application/vnd.openxmlformats-officedocument.presentationml.slide+xml" PartName="/ppt/slides/slide214.xml"/>
  <Override ContentType="application/vnd.openxmlformats-officedocument.presentationml.slide+xml" PartName="/ppt/slides/slide206.xml"/>
  <Override ContentType="application/vnd.openxmlformats-officedocument.presentationml.slide+xml" PartName="/ppt/slides/slide381.xml"/>
  <Override ContentType="application/vnd.openxmlformats-officedocument.presentationml.slide+xml" PartName="/ppt/slides/slide195.xml"/>
  <Override ContentType="application/vnd.openxmlformats-officedocument.presentationml.slide+xml" PartName="/ppt/slides/slide59.xml"/>
  <Override ContentType="application/vnd.openxmlformats-officedocument.presentationml.slide+xml" PartName="/ppt/slides/slide285.xml"/>
  <Override ContentType="application/vnd.openxmlformats-officedocument.presentationml.slide+xml" PartName="/ppt/slides/slide89.xml"/>
  <Override ContentType="application/vnd.openxmlformats-officedocument.presentationml.slide+xml" PartName="/ppt/slides/slide349.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415.xml"/>
  <Override ContentType="application/vnd.openxmlformats-officedocument.presentationml.slide+xml" PartName="/ppt/slides/slide74.xml"/>
  <Override ContentType="application/vnd.openxmlformats-officedocument.presentationml.slide+xml" PartName="/ppt/slides/slide268.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310.xml"/>
  <Override ContentType="application/vnd.openxmlformats-officedocument.presentationml.slide+xml" PartName="/ppt/slides/slide366.xml"/>
  <Override ContentType="application/vnd.openxmlformats-officedocument.presentationml.slide+xml" PartName="/ppt/slides/slide396.xml"/>
  <Override ContentType="application/vnd.openxmlformats-officedocument.presentationml.slide+xml" PartName="/ppt/slides/slide180.xml"/>
  <Override ContentType="application/vnd.openxmlformats-officedocument.presentationml.slide+xml" PartName="/ppt/slides/slide18.xml"/>
  <Override ContentType="application/vnd.openxmlformats-officedocument.presentationml.slide+xml" PartName="/ppt/slides/slide333.xml"/>
  <Override ContentType="application/vnd.openxmlformats-officedocument.presentationml.slide+xml" PartName="/ppt/slides/slide309.xml"/>
  <Override ContentType="application/vnd.openxmlformats-officedocument.presentationml.slide+xml" PartName="/ppt/slides/slide244.xml"/>
  <Override ContentType="application/vnd.openxmlformats-officedocument.presentationml.slide+xml" PartName="/ppt/slides/slide52.xml"/>
  <Override ContentType="application/vnd.openxmlformats-officedocument.presentationml.slide+xml" PartName="/ppt/slides/slide270.xml"/>
  <Override ContentType="application/vnd.openxmlformats-officedocument.presentationml.slide+xml" PartName="/ppt/slides/slide406.xml"/>
  <Override ContentType="application/vnd.openxmlformats-officedocument.presentationml.slide+xml" PartName="/ppt/slides/slide181.xml"/>
  <Override ContentType="application/vnd.openxmlformats-officedocument.presentationml.slide+xml" PartName="/ppt/slides/slide157.xml"/>
  <Override ContentType="application/vnd.openxmlformats-officedocument.presentationml.slide+xml" PartName="/ppt/slides/slide343.xml"/>
  <Override ContentType="application/vnd.openxmlformats-officedocument.presentationml.slide+xml" PartName="/ppt/slides/slide165.xml"/>
  <Override ContentType="application/vnd.openxmlformats-officedocument.presentationml.slide+xml" PartName="/ppt/slides/slide34.xml"/>
  <Override ContentType="application/vnd.openxmlformats-officedocument.presentationml.slide+xml" PartName="/ppt/slides/slide254.xml"/>
  <Override ContentType="application/vnd.openxmlformats-officedocument.presentationml.slide+xml" PartName="/ppt/slides/slide147.xml"/>
  <Override ContentType="application/vnd.openxmlformats-officedocument.presentationml.slide+xml" PartName="/ppt/slides/slide236.xml"/>
  <Override ContentType="application/vnd.openxmlformats-officedocument.presentationml.slide+xml" PartName="/ppt/slides/slide110.xml"/>
  <Override ContentType="application/vnd.openxmlformats-officedocument.presentationml.slide+xml" PartName="/ppt/slides/slide293.xml"/>
  <Override ContentType="application/vnd.openxmlformats-officedocument.presentationml.slide+xml" PartName="/ppt/slides/slide358.xml"/>
  <Override ContentType="application/vnd.openxmlformats-officedocument.presentationml.slide+xml" PartName="/ppt/slides/slide67.xml"/>
  <Override ContentType="application/vnd.openxmlformats-officedocument.presentationml.slide+xml" PartName="/ppt/slides/slide196.xml"/>
  <Override ContentType="application/vnd.openxmlformats-officedocument.presentationml.slide+xml" PartName="/ppt/slides/slide171.xml"/>
  <Override ContentType="application/vnd.openxmlformats-officedocument.presentationml.slide+xml" PartName="/ppt/slides/slide259.xml"/>
  <Override ContentType="application/vnd.openxmlformats-officedocument.presentationml.slide+xml" PartName="/ppt/slides/slide49.xml"/>
  <Override ContentType="application/vnd.openxmlformats-officedocument.presentationml.slide+xml" PartName="/ppt/slides/slide327.xml"/>
  <Override ContentType="application/vnd.openxmlformats-officedocument.presentationml.slide+xml" PartName="/ppt/slides/slide83.xml"/>
  <Override ContentType="application/vnd.openxmlformats-officedocument.presentationml.slide+xml" PartName="/ppt/slides/slide221.xml"/>
  <Override ContentType="application/vnd.openxmlformats-officedocument.presentationml.slide+xml" PartName="/ppt/slides/slide73.xml"/>
  <Override ContentType="application/vnd.openxmlformats-officedocument.presentationml.slide+xml" PartName="/ppt/slides/slide126.xml"/>
  <Override ContentType="application/vnd.openxmlformats-officedocument.presentationml.slide+xml" PartName="/ppt/slides/slide186.xml"/>
  <Override ContentType="application/vnd.openxmlformats-officedocument.presentationml.slide+xml" PartName="/ppt/slides/slide215.xml"/>
  <Override ContentType="application/vnd.openxmlformats-officedocument.presentationml.slide+xml" PartName="/ppt/slides/slide401.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11.xml"/>
  <Override ContentType="application/vnd.openxmlformats-officedocument.presentationml.slide+xml" PartName="/ppt/slides/slide13.xml"/>
  <Override ContentType="application/vnd.openxmlformats-officedocument.presentationml.slide+xml" PartName="/ppt/slides/slide222.xml"/>
  <Override ContentType="application/vnd.openxmlformats-officedocument.presentationml.slide+xml" PartName="/ppt/slides/slide205.xml"/>
  <Override ContentType="application/vnd.openxmlformats-officedocument.presentationml.slide+xml" PartName="/ppt/slides/slide292.xml"/>
  <Override ContentType="application/vnd.openxmlformats-officedocument.presentationml.slide+xml" PartName="/ppt/slides/slide100.xml"/>
  <Override ContentType="application/vnd.openxmlformats-officedocument.presentationml.slide+xml" PartName="/ppt/slides/slide90.xml"/>
  <Override ContentType="application/vnd.openxmlformats-officedocument.presentationml.slide+xml" PartName="/ppt/slides/slide275.xml"/>
  <Override ContentType="application/vnd.openxmlformats-officedocument.presentationml.slide+xml" PartName="/ppt/slides/slide132.xml"/>
  <Override ContentType="application/vnd.openxmlformats-officedocument.presentationml.slide+xml" PartName="/ppt/slides/slide416.xml"/>
  <Override ContentType="application/vnd.openxmlformats-officedocument.presentationml.slide+xml" PartName="/ppt/slides/slide269.xml"/>
  <Override ContentType="application/vnd.openxmlformats-officedocument.presentationml.slide+xml" PartName="/ppt/slides/slide1.xml"/>
  <Override ContentType="application/vnd.openxmlformats-officedocument.presentationml.slide+xml" PartName="/ppt/slides/slide365.xml"/>
  <Override ContentType="application/vnd.openxmlformats-officedocument.presentationml.slide+xml" PartName="/ppt/slides/slide28.xml"/>
  <Override ContentType="application/vnd.openxmlformats-officedocument.presentationml.slide+xml" PartName="/ppt/slides/slide382.xml"/>
  <Override ContentType="application/vnd.openxmlformats-officedocument.presentationml.slide+xml" PartName="/ppt/slides/slide397.xml"/>
  <Override ContentType="application/vnd.openxmlformats-officedocument.presentationml.slide+xml" PartName="/ppt/slides/slide200.xml"/>
  <Override ContentType="application/vnd.openxmlformats-officedocument.presentationml.slide+xml" PartName="/ppt/slides/slide348.xml"/>
  <Override ContentType="application/vnd.openxmlformats-officedocument.presentationml.slide+xml" PartName="/ppt/slides/slide88.xml"/>
  <Override ContentType="application/vnd.openxmlformats-officedocument.presentationml.slide+xml" PartName="/ppt/slides/slide286.xml"/>
  <Override ContentType="application/vnd.openxmlformats-officedocument.presentationml.slide+xml" PartName="/ppt/slides/slide115.xml"/>
  <Override ContentType="application/vnd.openxmlformats-officedocument.presentationml.slide+xml" PartName="/ppt/slides/slide260.xml"/>
  <Override ContentType="application/vnd.openxmlformats-officedocument.presentationml.slide+xml" PartName="/ppt/slides/slide367.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71.xml"/>
  <Override ContentType="application/vnd.openxmlformats-officedocument.presentationml.slide+xml" PartName="/ppt/slides/slide324.xml"/>
  <Override ContentType="application/vnd.openxmlformats-officedocument.presentationml.slide+xml" PartName="/ppt/slides/slide174.xml"/>
  <Override ContentType="application/vnd.openxmlformats-officedocument.presentationml.slide+xml" PartName="/ppt/slides/slide360.xml"/>
  <Override ContentType="application/vnd.openxmlformats-officedocument.presentationml.slide+xml" PartName="/ppt/slides/slide219.xml"/>
  <Override ContentType="application/vnd.openxmlformats-officedocument.presentationml.slide+xml" PartName="/ppt/slides/slide405.xml"/>
  <Override ContentType="application/vnd.openxmlformats-officedocument.presentationml.slide+xml" PartName="/ppt/slides/slide359.xml"/>
  <Override ContentType="application/vnd.openxmlformats-officedocument.presentationml.slide+xml" PartName="/ppt/slides/slide316.xml"/>
  <Override ContentType="application/vnd.openxmlformats-officedocument.presentationml.slide+xml" PartName="/ppt/slides/slide204.xml"/>
  <Override ContentType="application/vnd.openxmlformats-officedocument.presentationml.slide+xml" PartName="/ppt/slides/slide247.xml"/>
  <Override ContentType="application/vnd.openxmlformats-officedocument.presentationml.slide+xml" PartName="/ppt/slides/slide84.xml"/>
  <Override ContentType="application/vnd.openxmlformats-officedocument.presentationml.slide+xml" PartName="/ppt/slides/slide344.xml"/>
  <Override ContentType="application/vnd.openxmlformats-officedocument.presentationml.slide+xml" PartName="/ppt/slides/slide38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294.xml"/>
  <Override ContentType="application/vnd.openxmlformats-officedocument.presentationml.slide+xml" PartName="/ppt/slides/slide166.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75.xml"/>
  <Override ContentType="application/vnd.openxmlformats-officedocument.presentationml.slide+xml" PartName="/ppt/slides/slide332.xml"/>
  <Override ContentType="application/vnd.openxmlformats-officedocument.presentationml.slide+xml" PartName="/ppt/slides/slide251.xml"/>
  <Override ContentType="application/vnd.openxmlformats-officedocument.presentationml.slide+xml" PartName="/ppt/slides/slide301.xml"/>
  <Override ContentType="application/vnd.openxmlformats-officedocument.presentationml.slide+xml" PartName="/ppt/slides/slide223.xml"/>
  <Override ContentType="application/vnd.openxmlformats-officedocument.presentationml.slide+xml" PartName="/ppt/slides/slide266.xml"/>
  <Override ContentType="application/vnd.openxmlformats-officedocument.presentationml.slide+xml" PartName="/ppt/slides/slide347.xml"/>
  <Override ContentType="application/vnd.openxmlformats-officedocument.presentationml.slide+xml" PartName="/ppt/slides/slide372.xml"/>
  <Override ContentType="application/vnd.openxmlformats-officedocument.presentationml.slide+xml" PartName="/ppt/slides/slide22.xml"/>
  <Override ContentType="application/vnd.openxmlformats-officedocument.presentationml.slide+xml" PartName="/ppt/slides/slide304.xml"/>
  <Override ContentType="application/vnd.openxmlformats-officedocument.presentationml.slide+xml" PartName="/ppt/slides/slide231.xml"/>
  <Override ContentType="application/vnd.openxmlformats-officedocument.presentationml.slide+xml" PartName="/ppt/slides/slide65.xml"/>
  <Override ContentType="application/vnd.openxmlformats-officedocument.presentationml.slide+xml" PartName="/ppt/slides/slide118.xml"/>
  <Override ContentType="application/vnd.openxmlformats-officedocument.presentationml.slide+xml" PartName="/ppt/slides/slide274.xml"/>
  <Override ContentType="application/vnd.openxmlformats-officedocument.presentationml.slide+xml" PartName="/ppt/slides/slide410.xml"/>
  <Override ContentType="application/vnd.openxmlformats-officedocument.presentationml.slide+xml" PartName="/ppt/slides/slide72.xml"/>
  <Override ContentType="application/vnd.openxmlformats-officedocument.presentationml.slide+xml" PartName="/ppt/slides/slide29.xml"/>
  <Override ContentType="application/vnd.openxmlformats-officedocument.presentationml.slide+xml" PartName="/ppt/slides/slide319.xml"/>
  <Override ContentType="application/vnd.openxmlformats-officedocument.presentationml.slide+xml" PartName="/ppt/slides/slide417.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103.xml"/>
  <Override ContentType="application/vnd.openxmlformats-officedocument.presentationml.slide+xml" PartName="/ppt/slides/slide402.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89.xml"/>
  <Override ContentType="application/vnd.openxmlformats-officedocument.presentationml.slide+xml" PartName="/ppt/slides/slide87.xml"/>
  <Override ContentType="application/vnd.openxmlformats-officedocument.presentationml.slide+xml" PartName="/ppt/slides/slide57.xml"/>
  <Override ContentType="application/vnd.openxmlformats-officedocument.presentationml.slide+xml" PartName="/ppt/slides/slide238.xml"/>
  <Override ContentType="application/vnd.openxmlformats-officedocument.presentationml.slide+xml" PartName="/ppt/slides/slide44.xml"/>
  <Override ContentType="application/vnd.openxmlformats-officedocument.presentationml.slide+xml" PartName="/ppt/slides/slide193.xml"/>
  <Override ContentType="application/vnd.openxmlformats-officedocument.presentationml.slide+xml" PartName="/ppt/slides/slide14.xml"/>
  <Override ContentType="application/vnd.openxmlformats-officedocument.presentationml.slide+xml" PartName="/ppt/slides/slide139.xml"/>
  <Override ContentType="application/vnd.openxmlformats-officedocument.presentationml.slide+xml" PartName="/ppt/slides/slide325.xml"/>
  <Override ContentType="application/vnd.openxmlformats-officedocument.presentationml.slide+xml" PartName="/ppt/slides/slide317.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218.xml"/>
  <Override ContentType="application/vnd.openxmlformats-officedocument.presentationml.slide+xml" PartName="/ppt/slides/slide130.xml"/>
  <Override ContentType="application/vnd.openxmlformats-officedocument.presentationml.slide+xml" PartName="/ppt/slides/slide173.xml"/>
  <Override ContentType="application/vnd.openxmlformats-officedocument.presentationml.slide+xml" PartName="/ppt/slides/slide16.xml"/>
  <Override ContentType="application/vnd.openxmlformats-officedocument.presentationml.slide+xml" PartName="/ppt/slides/slide351.xml"/>
  <Override ContentType="application/vnd.openxmlformats-officedocument.presentationml.slide+xml" PartName="/ppt/slides/slide368.xml"/>
  <Override ContentType="application/vnd.openxmlformats-officedocument.presentationml.slide+xml" PartName="/ppt/slides/slide394.xml"/>
  <Override ContentType="application/vnd.openxmlformats-officedocument.presentationml.slide+xml" PartName="/ppt/slides/slide331.xml"/>
  <Override ContentType="application/vnd.openxmlformats-officedocument.presentationml.slide+xml" PartName="/ppt/slides/slide280.xml"/>
  <Override ContentType="application/vnd.openxmlformats-officedocument.presentationml.slide+xml" PartName="/ppt/slides/slide374.xml"/>
  <Override ContentType="application/vnd.openxmlformats-officedocument.presentationml.slide+xml" PartName="/ppt/slides/slide345.xml"/>
  <Override ContentType="application/vnd.openxmlformats-officedocument.presentationml.slide+xml" PartName="/ppt/slides/slide302.xml"/>
  <Override ContentType="application/vnd.openxmlformats-officedocument.presentationml.slide+xml" PartName="/ppt/slides/slide289.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246.xml"/>
  <Override ContentType="application/vnd.openxmlformats-officedocument.presentationml.slide+xml" PartName="/ppt/slides/slide203.xml"/>
  <Override ContentType="application/vnd.openxmlformats-officedocument.presentationml.slide+xml" PartName="/ppt/slides/slide252.xml"/>
  <Override ContentType="application/vnd.openxmlformats-officedocument.presentationml.slide+xml" PartName="/ppt/slides/slide295.xml"/>
  <Override ContentType="application/vnd.openxmlformats-officedocument.presentationml.slide+xml" PartName="/ppt/slides/slide388.xml"/>
  <Override ContentType="application/vnd.openxmlformats-officedocument.presentationml.slide+xml" PartName="/ppt/slides/slide124.xml"/>
  <Override ContentType="application/vnd.openxmlformats-officedocument.presentationml.slide+xml" PartName="/ppt/slides/slide167.xml"/>
  <Override ContentType="application/vnd.openxmlformats-officedocument.presentationml.slide+xml" PartName="/ppt/slides/slide70.xml"/>
  <Override ContentType="application/vnd.openxmlformats-officedocument.presentationml.slide+xml" PartName="/ppt/slides/slide194.xml"/>
  <Override ContentType="application/vnd.openxmlformats-officedocument.presentationml.slide+xml" PartName="/ppt/slides/slide380.xml"/>
  <Override ContentType="application/vnd.openxmlformats-officedocument.presentationml.slide+xml" PartName="/ppt/slides/slide151.xml"/>
  <Override ContentType="application/vnd.openxmlformats-officedocument.presentationml.slide+xml" PartName="/ppt/slides/slide339.xml"/>
  <Override ContentType="application/vnd.openxmlformats-officedocument.presentationml.slide+xml" PartName="/ppt/slides/slide224.xml"/>
  <Override ContentType="application/vnd.openxmlformats-officedocument.presentationml.slide+xml" PartName="/ppt/slides/slide330.xml"/>
  <Override ContentType="application/vnd.openxmlformats-officedocument.presentationml.slide+xml" PartName="/ppt/slides/slide267.xml"/>
  <Override ContentType="application/vnd.openxmlformats-officedocument.presentationml.slide+xml" PartName="/ppt/slides/slide373.xml"/>
  <Override ContentType="application/vnd.openxmlformats-officedocument.presentationml.slide+xml" PartName="/ppt/slides/slide389.xml"/>
  <Override ContentType="application/vnd.openxmlformats-officedocument.presentationml.slide+xml" PartName="/ppt/slides/slide21.xml"/>
  <Override ContentType="application/vnd.openxmlformats-officedocument.presentationml.slide+xml" PartName="/ppt/slides/slide346.xml"/>
  <Override ContentType="application/vnd.openxmlformats-officedocument.presentationml.slide+xml" PartName="/ppt/slides/slide303.xml"/>
  <Override ContentType="application/vnd.openxmlformats-officedocument.presentationml.slide+xml" PartName="/ppt/slides/slide64.xml"/>
  <Override ContentType="application/vnd.openxmlformats-officedocument.presentationml.slide+xml" PartName="/ppt/slides/slide418.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88.xml"/>
  <Override ContentType="application/vnd.openxmlformats-officedocument.presentationml.slide+xml" PartName="/ppt/slides/slide403.xml"/>
  <Override ContentType="application/vnd.openxmlformats-officedocument.presentationml.slide+xml" PartName="/ppt/slides/slide395.xml"/>
  <Override ContentType="application/vnd.openxmlformats-officedocument.presentationml.slide+xml" PartName="/ppt/slides/slide352.xml"/>
  <Override ContentType="application/vnd.openxmlformats-officedocument.presentationml.slide+xml" PartName="/ppt/slides/slide58.xml"/>
  <Override ContentType="application/vnd.openxmlformats-officedocument.presentationml.slide+xml" PartName="/ppt/slides/slide239.xml"/>
  <Override ContentType="application/vnd.openxmlformats-officedocument.presentationml.slide+xml" PartName="/ppt/slides/slide15.xml"/>
  <Override ContentType="application/vnd.openxmlformats-officedocument.presentationml.slide+xml" PartName="/ppt/slides/slide318.xml"/>
  <Override ContentType="application/vnd.openxmlformats-officedocument.presentationml.slide+xml" PartName="/ppt/slides/slide230.xml"/>
  <Override ContentType="application/vnd.openxmlformats-officedocument.presentationml.slide+xml" PartName="/ppt/slides/slide273.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slide+xml" PartName="/ppt/slides/slide121.xml"/>
  <Override ContentType="application/vnd.openxmlformats-officedocument.presentationml.slide+xml" PartName="/ppt/slides/slide296.xml"/>
  <Override ContentType="application/vnd.openxmlformats-officedocument.presentationml.slide+xml" PartName="/ppt/slides/slide199.xml"/>
  <Override ContentType="application/vnd.openxmlformats-officedocument.presentationml.slide+xml" PartName="/ppt/slides/slide210.xml"/>
  <Override ContentType="application/vnd.openxmlformats-officedocument.presentationml.slide+xml" PartName="/ppt/slides/slide385.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202.xml"/>
  <Override ContentType="application/vnd.openxmlformats-officedocument.presentationml.slide+xml" PartName="/ppt/slides/slide105.xml"/>
  <Override ContentType="application/vnd.openxmlformats-officedocument.presentationml.slide+xml" PartName="/ppt/slides/slide5.xml"/>
  <Override ContentType="application/vnd.openxmlformats-officedocument.presentationml.slide+xml" PartName="/ppt/slides/slide369.xml"/>
  <Override ContentType="application/vnd.openxmlformats-officedocument.presentationml.slide+xml" PartName="/ppt/slides/slide393.xml"/>
  <Override ContentType="application/vnd.openxmlformats-officedocument.presentationml.slide+xml" PartName="/ppt/slides/slide377.xml"/>
  <Override ContentType="application/vnd.openxmlformats-officedocument.presentationml.slide+xml" PartName="/ppt/slides/slide113.xml"/>
  <Override ContentType="application/vnd.openxmlformats-officedocument.presentationml.slide+xml" PartName="/ppt/slides/slide288.xml"/>
  <Override ContentType="application/vnd.openxmlformats-officedocument.presentationml.slide+xml" PartName="/ppt/slides/slide94.xml"/>
  <Override ContentType="application/vnd.openxmlformats-officedocument.presentationml.slide+xml" PartName="/ppt/slides/slide217.xml"/>
  <Override ContentType="application/vnd.openxmlformats-officedocument.presentationml.slide+xml" PartName="/ppt/slides/slide281.xml"/>
  <Override ContentType="application/vnd.openxmlformats-officedocument.presentationml.slide+xml" PartName="/ppt/slides/slide71.xml"/>
  <Override ContentType="application/vnd.openxmlformats-officedocument.presentationml.slide+xml" PartName="/ppt/slides/slide233.xml"/>
  <Override ContentType="application/vnd.openxmlformats-officedocument.presentationml.slide+xml" PartName="/ppt/slides/slide362.xml"/>
  <Override ContentType="application/vnd.openxmlformats-officedocument.presentationml.slide+xml" PartName="/ppt/slides/slide265.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84.xml"/>
  <Override ContentType="application/vnd.openxmlformats-officedocument.presentationml.slide+xml" PartName="/ppt/slides/slide411.xml"/>
  <Override ContentType="application/vnd.openxmlformats-officedocument.presentationml.slide+xml" PartName="/ppt/slides/slide314.xml"/>
  <Override ContentType="application/vnd.openxmlformats-officedocument.presentationml.slide+xml" PartName="/ppt/slides/slide419.xml"/>
  <Override ContentType="application/vnd.openxmlformats-officedocument.presentationml.slide+xml" PartName="/ppt/slides/slide338.xml"/>
  <Override ContentType="application/vnd.openxmlformats-officedocument.presentationml.slide+xml" PartName="/ppt/slides/slide168.xml"/>
  <Override ContentType="application/vnd.openxmlformats-officedocument.presentationml.slide+xml" PartName="/ppt/slides/slide152.xml"/>
  <Override ContentType="application/vnd.openxmlformats-officedocument.presentationml.slide+xml" PartName="/ppt/slides/slide257.xml"/>
  <Override ContentType="application/vnd.openxmlformats-officedocument.presentationml.slide+xml" PartName="/ppt/slides/slide16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49.xml"/>
  <Override ContentType="application/vnd.openxmlformats-officedocument.presentationml.slide+xml" PartName="/ppt/slides/slide306.xml"/>
  <Override ContentType="application/vnd.openxmlformats-officedocument.presentationml.slide+xml" PartName="/ppt/slides/slide272.xml"/>
  <Override ContentType="application/vnd.openxmlformats-officedocument.presentationml.slide+xml" PartName="/ppt/slides/slide323.xml"/>
  <Override ContentType="application/vnd.openxmlformats-officedocument.presentationml.slide+xml" PartName="/ppt/slides/slide242.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59.xml"/>
  <Override ContentType="application/vnd.openxmlformats-officedocument.presentationml.slide+xml" PartName="/ppt/slides/slide404.xml"/>
  <Override ContentType="application/vnd.openxmlformats-officedocument.presentationml.slide+xml" PartName="/ppt/slides/slide144.xml"/>
  <Override ContentType="application/vnd.openxmlformats-officedocument.presentationml.slide+xml" PartName="/ppt/slides/slide31.xml"/>
  <Override ContentType="application/vnd.openxmlformats-officedocument.presentationml.slide+xml" PartName="/ppt/slides/slide176.xml"/>
  <Override ContentType="application/vnd.openxmlformats-officedocument.presentationml.slide+xml" PartName="/ppt/slides/slide225.xml"/>
  <Override ContentType="application/vnd.openxmlformats-officedocument.presentationml.slide+xml" PartName="/ppt/slides/slide370.xml"/>
  <Override ContentType="application/vnd.openxmlformats-officedocument.presentationml.slide+xml" PartName="/ppt/slides/slide353.xml"/>
  <Override ContentType="application/vnd.openxmlformats-officedocument.presentationml.slide+xml" PartName="/ppt/slides/slide201.xml"/>
  <Override ContentType="application/vnd.openxmlformats-officedocument.presentationml.slide+xml" PartName="/ppt/slides/slide287.xml"/>
  <Override ContentType="application/vnd.openxmlformats-officedocument.presentationml.slide+xml" PartName="/ppt/slides/slide376.xml"/>
  <Override ContentType="application/vnd.openxmlformats-officedocument.presentationml.slide+xml" PartName="/ppt/slides/slide95.xml"/>
  <Override ContentType="application/vnd.openxmlformats-officedocument.presentationml.slide+xml" PartName="/ppt/slides/slide386.xml"/>
  <Override ContentType="application/vnd.openxmlformats-officedocument.presentationml.slide+xml" PartName="/ppt/slides/slide211.xml"/>
  <Override ContentType="application/vnd.openxmlformats-officedocument.presentationml.slide+xml" PartName="/ppt/slides/slide77.xml"/>
  <Override ContentType="application/vnd.openxmlformats-officedocument.presentationml.slide+xml" PartName="/ppt/slides/slide297.xml"/>
  <Override ContentType="application/vnd.openxmlformats-officedocument.presentationml.slide+xml" PartName="/ppt/slides/slide122.xml"/>
  <Override ContentType="application/vnd.openxmlformats-officedocument.presentationml.slide+xml" PartName="/ppt/slides/slide191.xml"/>
  <Override ContentType="application/vnd.openxmlformats-officedocument.presentationml.slide+xml" PartName="/ppt/slides/slide279.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137.xml"/>
  <Override ContentType="application/vnd.openxmlformats-officedocument.presentationml.slide+xml" PartName="/ppt/slides/slide361.xml"/>
  <Override ContentType="application/vnd.openxmlformats-officedocument.presentationml.slide+xml" PartName="/ppt/slides/slide412.xml"/>
  <Override ContentType="application/vnd.openxmlformats-officedocument.presentationml.slide+xml" PartName="/ppt/slides/slide250.xml"/>
  <Override ContentType="application/vnd.openxmlformats-officedocument.presentationml.slide+xml" PartName="/ppt/slides/slide153.xml"/>
  <Override ContentType="application/vnd.openxmlformats-officedocument.presentationml.slide+xml" PartName="/ppt/slides/slide248.xml"/>
  <Override ContentType="application/vnd.openxmlformats-officedocument.presentationml.slide+xml" PartName="/ppt/slides/slide300.xml"/>
  <Override ContentType="application/vnd.openxmlformats-officedocument.presentationml.slide+xml" PartName="/ppt/slides/slide315.xml"/>
  <Override ContentType="application/vnd.openxmlformats-officedocument.presentationml.slide+xml" PartName="/ppt/slides/slide392.xml"/>
  <Override ContentType="application/vnd.openxmlformats-officedocument.presentationml.slide+xml" PartName="/ppt/slides/slide282.xml"/>
  <Override ContentType="application/vnd.openxmlformats-officedocument.presentationml.slide+xml" PartName="/ppt/slides/slide216.xml"/>
  <Override ContentType="application/vnd.openxmlformats-officedocument.presentationml.slide+xml" PartName="/ppt/slides/slide6.xml"/>
  <Override ContentType="application/vnd.openxmlformats-officedocument.presentationml.slide+xml" PartName="/ppt/slides/slide264.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169.xml"/>
  <Override ContentType="application/vnd.openxmlformats-officedocument.presentationml.slide+xml" PartName="/ppt/slides/slide258.xml"/>
  <Override ContentType="application/vnd.openxmlformats-officedocument.presentationml.slide+xml" PartName="/ppt/slides/slide30.xml"/>
  <Override ContentType="application/vnd.openxmlformats-officedocument.presentationml.slide+xml" PartName="/ppt/slides/slide371.xml"/>
  <Override ContentType="application/vnd.openxmlformats-officedocument.presentationml.slide+xml" PartName="/ppt/slides/slide39.xml"/>
  <Override ContentType="application/vnd.openxmlformats-officedocument.presentationml.slide+xml" PartName="/ppt/slides/slide56.xml"/>
  <Override ContentType="application/vnd.openxmlformats-officedocument.presentationml.slide+xml" PartName="/ppt/slides/slide354.xml"/>
  <Override ContentType="application/vnd.openxmlformats-officedocument.presentationml.slide+xml" PartName="/ppt/slides/slide337.xml"/>
  <Override ContentType="application/vnd.openxmlformats-officedocument.presentationml.slide+xml" PartName="/ppt/slides/slide160.xml"/>
  <Override ContentType="application/vnd.openxmlformats-officedocument.presentationml.slide+xml" PartName="/ppt/slides/slide232.xml"/>
  <Override ContentType="application/vnd.openxmlformats-officedocument.presentationml.slide+xml" PartName="/ppt/slides/slide143.xml"/>
  <Override ContentType="application/vnd.openxmlformats-officedocument.presentationml.slide+xml" PartName="/ppt/slides/slide62.xml"/>
  <Override ContentType="application/vnd.openxmlformats-officedocument.presentationml.slide+xml" PartName="/ppt/slides/slide175.xml"/>
  <Override ContentType="application/vnd.openxmlformats-officedocument.presentationml.slide+xml" PartName="/ppt/slides/slide322.xml"/>
  <Override ContentType="application/vnd.openxmlformats-officedocument.presentationml.slide+xml" PartName="/ppt/slides/slide192.xml"/>
  <Override ContentType="application/vnd.openxmlformats-officedocument.presentationml.slide+xml" PartName="/ppt/slides/slide45.xml"/>
  <Override ContentType="application/vnd.openxmlformats-officedocument.presentationml.slide+xml" PartName="/ppt/slides/slide226.xml"/>
  <Override ContentType="application/vnd.openxmlformats-officedocument.presentationml.slide+xml" PartName="/ppt/slides/slide209.xml"/>
  <Override ContentType="application/vnd.openxmlformats-officedocument.presentationml.slide+xml" PartName="/ppt/slides/slide305.xml"/>
  <Override ContentType="application/vnd.openxmlformats-officedocument.presentationml.slide+xml" PartName="/ppt/slides/slide243.xml"/>
  <Override ContentType="application/vnd.openxmlformats-officedocument.presentationml.slide+xml" PartName="/ppt/slides/slide158.xml"/>
  <Override ContentType="application/vnd.openxmlformats-officedocument.presentationml.slide+xml" PartName="/ppt/slides/slide308.xml"/>
  <Override ContentType="application/vnd.openxmlformats-officedocument.presentationml.slide+xml" PartName="/ppt/slides/slide3.xml"/>
  <Override ContentType="application/vnd.openxmlformats-officedocument.presentationml.slide+xml" PartName="/ppt/slides/slide182.xml"/>
  <Override ContentType="application/vnd.openxmlformats-officedocument.presentationml.slide+xml" PartName="/ppt/slides/slide25.xml"/>
  <Override ContentType="application/vnd.openxmlformats-officedocument.presentationml.slide+xml" PartName="/ppt/slides/slide190.xml"/>
  <Override ContentType="application/vnd.openxmlformats-officedocument.presentationml.slide+xml" PartName="/ppt/slides/slide227.xml"/>
  <Override ContentType="application/vnd.openxmlformats-officedocument.presentationml.slide+xml" PartName="/ppt/slides/slide413.xml"/>
  <Override ContentType="application/vnd.openxmlformats-officedocument.presentationml.slide+xml" PartName="/ppt/slides/slide33.xml"/>
  <Override ContentType="application/vnd.openxmlformats-officedocument.presentationml.slide+xml" PartName="/ppt/slides/slide68.xml"/>
  <Override ContentType="application/vnd.openxmlformats-officedocument.presentationml.slide+xml" PartName="/ppt/slides/slide170.xml"/>
  <Override ContentType="application/vnd.openxmlformats-officedocument.presentationml.slide+xml" PartName="/ppt/slides/slide107.xml"/>
  <Override ContentType="application/vnd.openxmlformats-officedocument.presentationml.slide+xml" PartName="/ppt/slides/slide220.xml"/>
  <Override ContentType="application/vnd.openxmlformats-officedocument.presentationml.slide+xml" PartName="/ppt/slides/slide263.xml"/>
  <Override ContentType="application/vnd.openxmlformats-officedocument.presentationml.slide+xml" PartName="/ppt/slides/slide391.xml"/>
  <Override ContentType="application/vnd.openxmlformats-officedocument.presentationml.slide+xml" PartName="/ppt/slides/slide328.xml"/>
  <Override ContentType="application/vnd.openxmlformats-officedocument.presentationml.slide+xml" PartName="/ppt/slides/slide235.xml"/>
  <Override ContentType="application/vnd.openxmlformats-officedocument.presentationml.slide+xml" PartName="/ppt/slides/slide278.xml"/>
  <Override ContentType="application/vnd.openxmlformats-officedocument.presentationml.slide+xml" PartName="/ppt/slides/slide154.xml"/>
  <Override ContentType="application/vnd.openxmlformats-officedocument.presentationml.slide+xml" PartName="/ppt/slides/slide197.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355.xml"/>
  <Override ContentType="application/vnd.openxmlformats-officedocument.presentationml.slide+xml" PartName="/ppt/slides/slide283.xml"/>
  <Override ContentType="application/vnd.openxmlformats-officedocument.presentationml.slide+xml" PartName="/ppt/slides/slide291.xml"/>
  <Override ContentType="application/vnd.openxmlformats-officedocument.presentationml.slide+xml" PartName="/ppt/slides/slide312.xml"/>
  <Override ContentType="application/vnd.openxmlformats-officedocument.presentationml.slide+xml" PartName="/ppt/slides/slide398.xml"/>
  <Override ContentType="application/vnd.openxmlformats-officedocument.presentationml.slide+xml" PartName="/ppt/slides/slide240.xml"/>
  <Override ContentType="application/vnd.openxmlformats-officedocument.presentationml.slide+xml" PartName="/ppt/slides/slide185.xml"/>
  <Override ContentType="application/vnd.openxmlformats-officedocument.presentationml.slide+xml" PartName="/ppt/slides/slide142.xml"/>
  <Override ContentType="application/vnd.openxmlformats-officedocument.presentationml.slide+xml" PartName="/ppt/slides/slide135.xml"/>
  <Override ContentType="application/vnd.openxmlformats-officedocument.presentationml.slide+xml" PartName="/ppt/slides/slide321.xml"/>
  <Override ContentType="application/vnd.openxmlformats-officedocument.presentationml.slide+xml" PartName="/ppt/slides/slide178.xml"/>
  <Override ContentType="application/vnd.openxmlformats-officedocument.presentationml.slide+xml" PartName="/ppt/slides/slide364.xml"/>
  <Override ContentType="application/vnd.openxmlformats-officedocument.presentationml.slide+xml" PartName="/ppt/slides/slide409.xml"/>
  <Override ContentType="application/vnd.openxmlformats-officedocument.presentationml.slide+xml" PartName="/ppt/slides/slide379.xml"/>
  <Override ContentType="application/vnd.openxmlformats-officedocument.presentationml.slide+xml" PartName="/ppt/slides/slide212.xml"/>
  <Override ContentType="application/vnd.openxmlformats-officedocument.presentationml.slide+xml" PartName="/ppt/slides/slide336.xml"/>
  <Override ContentType="application/vnd.openxmlformats-officedocument.presentationml.slide+xml" PartName="/ppt/slides/slide255.xml"/>
  <Override ContentType="application/vnd.openxmlformats-officedocument.presentationml.slide+xml" PartName="/ppt/slides/slide76.xml"/>
  <Override ContentType="application/vnd.openxmlformats-officedocument.presentationml.slide+xml" PartName="/ppt/slides/slide298.xml"/>
  <Override ContentType="application/vnd.openxmlformats-officedocument.presentationml.slide+xml" PartName="/ppt/slides/slide80.xml"/>
  <Override ContentType="application/vnd.openxmlformats-officedocument.presentationml.slide+xml" PartName="/ppt/slides/slide61.xml"/>
  <Override ContentType="application/vnd.openxmlformats-officedocument.presentationml.slide+xml" PartName="/ppt/slides/slide421.xml"/>
  <Override ContentType="application/vnd.openxmlformats-officedocument.presentationml.slide+xml" PartName="/ppt/slides/slide114.xml"/>
  <Override ContentType="application/vnd.openxmlformats-officedocument.presentationml.slide+xml" PartName="/ppt/slides/slide163.xml"/>
  <Override ContentType="application/vnd.openxmlformats-officedocument.presentationml.slide+xml" PartName="/ppt/slides/slide127.xml"/>
  <Override ContentType="application/vnd.openxmlformats-officedocument.presentationml.slide+xml" PartName="/ppt/slides/slide120.xml"/>
  <Override ContentType="application/vnd.openxmlformats-officedocument.presentationml.slide+xml" PartName="/ppt/slides/slide383.xml"/>
  <Override ContentType="application/vnd.openxmlformats-officedocument.presentationml.slide+xml" PartName="/ppt/slides/slide208.xml"/>
  <Override ContentType="application/vnd.openxmlformats-officedocument.presentationml.slide+xml" PartName="/ppt/slides/slide340.xml"/>
  <Override ContentType="application/vnd.openxmlformats-officedocument.presentationml.slide+xml" PartName="/ppt/slides/slide4.xml"/>
  <Override ContentType="application/vnd.openxmlformats-officedocument.presentationml.slide+xml" PartName="/ppt/slides/slide228.xml"/>
  <Override ContentType="application/vnd.openxmlformats-officedocument.presentationml.slide+xml" PartName="/ppt/slides/slide60.xml"/>
  <Override ContentType="application/vnd.openxmlformats-officedocument.presentationml.slide+xml" PartName="/ppt/slides/slide414.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384.xml"/>
  <Override ContentType="application/vnd.openxmlformats-officedocument.presentationml.slide+xml" PartName="/ppt/slides/slide198.xml"/>
  <Override ContentType="application/vnd.openxmlformats-officedocument.presentationml.slide+xml" PartName="/ppt/slides/slide155.xml"/>
  <Override ContentType="application/vnd.openxmlformats-officedocument.presentationml.slide+xml" PartName="/ppt/slides/slide341.xml"/>
  <Override ContentType="application/vnd.openxmlformats-officedocument.presentationml.slide+xml" PartName="/ppt/slides/slide69.xml"/>
  <Override ContentType="application/vnd.openxmlformats-officedocument.presentationml.slide+xml" PartName="/ppt/slides/slide307.xml"/>
  <Override ContentType="application/vnd.openxmlformats-officedocument.presentationml.slide+xml" PartName="/ppt/slides/slide262.xml"/>
  <Override ContentType="application/vnd.openxmlformats-officedocument.presentationml.slide+xml" PartName="/ppt/slides/slide97.xml"/>
  <Override ContentType="application/vnd.openxmlformats-officedocument.presentationml.slide+xml" PartName="/ppt/slides/slide408.xml"/>
  <Override ContentType="application/vnd.openxmlformats-officedocument.presentationml.slide+xml" PartName="/ppt/slides/slide140.xml"/>
  <Override ContentType="application/vnd.openxmlformats-officedocument.presentationml.slide+xml" PartName="/ppt/slides/slide277.xml"/>
  <Override ContentType="application/vnd.openxmlformats-officedocument.presentationml.slide+xml" PartName="/ppt/slides/slide11.xml"/>
  <Override ContentType="application/vnd.openxmlformats-officedocument.presentationml.slide+xml" PartName="/ppt/slides/slide183.xml"/>
  <Override ContentType="application/vnd.openxmlformats-officedocument.presentationml.slide+xml" PartName="/ppt/slides/slide54.xml"/>
  <Override ContentType="application/vnd.openxmlformats-officedocument.presentationml.slide+xml" PartName="/ppt/slides/slide313.xml"/>
  <Override ContentType="application/vnd.openxmlformats-officedocument.presentationml.slide+xml" PartName="/ppt/slides/slide149.xml"/>
  <Override ContentType="application/vnd.openxmlformats-officedocument.presentationml.slide+xml" PartName="/ppt/slides/slide106.xml"/>
  <Override ContentType="application/vnd.openxmlformats-officedocument.presentationml.slide+xml" PartName="/ppt/slides/slide234.xml"/>
  <Override ContentType="application/vnd.openxmlformats-officedocument.presentationml.slide+xml" PartName="/ppt/slides/slide177.xml"/>
  <Override ContentType="application/vnd.openxmlformats-officedocument.presentationml.slide+xml" PartName="/ppt/slides/slide363.xml"/>
  <Override ContentType="application/vnd.openxmlformats-officedocument.presentationml.slide+xml" PartName="/ppt/slides/slide134.xml"/>
  <Override ContentType="application/vnd.openxmlformats-officedocument.presentationml.slide+xml" PartName="/ppt/slides/slide320.xml"/>
  <Override ContentType="application/vnd.openxmlformats-officedocument.presentationml.slide+xml" PartName="/ppt/slides/slide207.xml"/>
  <Override ContentType="application/vnd.openxmlformats-officedocument.presentationml.slide+xml" PartName="/ppt/slides/slide356.xml"/>
  <Override ContentType="application/vnd.openxmlformats-officedocument.presentationml.slide+xml" PartName="/ppt/slides/slide284.xml"/>
  <Override ContentType="application/vnd.openxmlformats-officedocument.presentationml.slide+xml" PartName="/ppt/slides/slide399.xml"/>
  <Override ContentType="application/vnd.openxmlformats-officedocument.presentationml.slide+xml" PartName="/ppt/slides/slide47.xml"/>
  <Override ContentType="application/vnd.openxmlformats-officedocument.presentationml.slide+xml" PartName="/ppt/slides/slide241.xml"/>
  <Override ContentType="application/vnd.openxmlformats-officedocument.presentationml.slide+xml" PartName="/ppt/slides/slide390.xml"/>
  <Override ContentType="application/vnd.openxmlformats-officedocument.presentationml.slide+xml" PartName="/ppt/slides/slide81.xml"/>
  <Override ContentType="application/vnd.openxmlformats-officedocument.presentationml.slide+xml" PartName="/ppt/slides/slide329.xml"/>
  <Override ContentType="application/vnd.openxmlformats-officedocument.presentationml.slide+xml" PartName="/ppt/slides/slide162.xml"/>
  <Override ContentType="application/vnd.openxmlformats-officedocument.presentationml.slide+xml" PartName="/ppt/slides/slide32.xml"/>
  <Override ContentType="application/vnd.openxmlformats-officedocument.presentationml.slide+xml" PartName="/ppt/slides/slide75.xml"/>
  <Override ContentType="application/vnd.openxmlformats-officedocument.presentationml.slide+xml" PartName="/ppt/slides/slide213.xml"/>
  <Override ContentType="application/vnd.openxmlformats-officedocument.presentationml.slide+xml" PartName="/ppt/slides/slide290.xml"/>
  <Override ContentType="application/vnd.openxmlformats-officedocument.presentationml.slide+xml" PartName="/ppt/slides/slide378.xml"/>
  <Override ContentType="application/vnd.openxmlformats-officedocument.presentationml.slide+xml" PartName="/ppt/slides/slide335.xml"/>
  <Override ContentType="application/vnd.openxmlformats-officedocument.presentationml.slide+xml" PartName="/ppt/slides/slide256.xml"/>
  <Override ContentType="application/vnd.openxmlformats-officedocument.presentationml.slide+xml" PartName="/ppt/slides/slide299.xml"/>
  <Override ContentType="application/vnd.openxmlformats-officedocument.presentationml.slide+xml" PartName="/ppt/slides/slide128.xml"/>
  <Override ContentType="application/vnd.openxmlformats-officedocument.presentationml.slide+xml" PartName="/ppt/slides/slide42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7" r:id="rId4"/>
    <p:sldMasterId id="2147483658" r:id="rId5"/>
    <p:sldMasterId id="214748365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 id="388" r:id="rId140"/>
    <p:sldId id="389" r:id="rId141"/>
    <p:sldId id="390" r:id="rId142"/>
    <p:sldId id="391" r:id="rId143"/>
    <p:sldId id="392" r:id="rId144"/>
    <p:sldId id="393" r:id="rId145"/>
    <p:sldId id="394" r:id="rId146"/>
    <p:sldId id="395" r:id="rId147"/>
    <p:sldId id="396" r:id="rId148"/>
    <p:sldId id="397" r:id="rId149"/>
    <p:sldId id="398" r:id="rId150"/>
    <p:sldId id="399" r:id="rId151"/>
    <p:sldId id="400" r:id="rId152"/>
    <p:sldId id="401" r:id="rId153"/>
    <p:sldId id="402" r:id="rId154"/>
    <p:sldId id="403" r:id="rId155"/>
    <p:sldId id="404" r:id="rId156"/>
    <p:sldId id="405" r:id="rId157"/>
    <p:sldId id="406" r:id="rId158"/>
    <p:sldId id="407" r:id="rId159"/>
    <p:sldId id="408" r:id="rId160"/>
    <p:sldId id="409" r:id="rId161"/>
    <p:sldId id="410" r:id="rId162"/>
    <p:sldId id="411" r:id="rId163"/>
    <p:sldId id="412" r:id="rId164"/>
    <p:sldId id="413" r:id="rId165"/>
    <p:sldId id="414" r:id="rId166"/>
    <p:sldId id="415" r:id="rId167"/>
    <p:sldId id="416" r:id="rId168"/>
    <p:sldId id="417" r:id="rId169"/>
    <p:sldId id="418" r:id="rId170"/>
    <p:sldId id="419" r:id="rId171"/>
    <p:sldId id="420" r:id="rId172"/>
    <p:sldId id="421" r:id="rId173"/>
    <p:sldId id="422" r:id="rId174"/>
    <p:sldId id="423" r:id="rId175"/>
    <p:sldId id="424" r:id="rId176"/>
    <p:sldId id="425" r:id="rId177"/>
    <p:sldId id="426" r:id="rId178"/>
    <p:sldId id="427" r:id="rId179"/>
    <p:sldId id="428" r:id="rId180"/>
    <p:sldId id="429" r:id="rId181"/>
    <p:sldId id="430" r:id="rId182"/>
    <p:sldId id="431" r:id="rId183"/>
    <p:sldId id="432" r:id="rId184"/>
    <p:sldId id="433" r:id="rId185"/>
    <p:sldId id="434" r:id="rId186"/>
    <p:sldId id="435" r:id="rId187"/>
    <p:sldId id="436" r:id="rId188"/>
    <p:sldId id="437" r:id="rId189"/>
    <p:sldId id="438" r:id="rId190"/>
    <p:sldId id="439" r:id="rId191"/>
    <p:sldId id="440" r:id="rId192"/>
    <p:sldId id="441" r:id="rId193"/>
    <p:sldId id="442" r:id="rId194"/>
    <p:sldId id="443" r:id="rId195"/>
    <p:sldId id="444" r:id="rId196"/>
    <p:sldId id="445" r:id="rId197"/>
    <p:sldId id="446" r:id="rId198"/>
    <p:sldId id="447" r:id="rId199"/>
    <p:sldId id="448" r:id="rId200"/>
    <p:sldId id="449" r:id="rId201"/>
    <p:sldId id="450" r:id="rId202"/>
    <p:sldId id="451" r:id="rId203"/>
    <p:sldId id="452" r:id="rId204"/>
    <p:sldId id="453" r:id="rId205"/>
    <p:sldId id="454" r:id="rId206"/>
    <p:sldId id="455" r:id="rId207"/>
    <p:sldId id="456" r:id="rId208"/>
    <p:sldId id="457" r:id="rId209"/>
    <p:sldId id="458" r:id="rId210"/>
    <p:sldId id="459" r:id="rId211"/>
    <p:sldId id="460" r:id="rId212"/>
    <p:sldId id="461" r:id="rId213"/>
    <p:sldId id="462" r:id="rId214"/>
    <p:sldId id="463" r:id="rId215"/>
    <p:sldId id="464" r:id="rId216"/>
    <p:sldId id="465" r:id="rId217"/>
    <p:sldId id="466" r:id="rId218"/>
    <p:sldId id="467" r:id="rId219"/>
    <p:sldId id="468" r:id="rId220"/>
    <p:sldId id="469" r:id="rId221"/>
    <p:sldId id="470" r:id="rId222"/>
    <p:sldId id="471" r:id="rId223"/>
    <p:sldId id="472" r:id="rId224"/>
    <p:sldId id="473" r:id="rId225"/>
    <p:sldId id="474" r:id="rId226"/>
    <p:sldId id="475" r:id="rId227"/>
    <p:sldId id="476" r:id="rId228"/>
    <p:sldId id="477" r:id="rId229"/>
    <p:sldId id="478" r:id="rId230"/>
    <p:sldId id="479" r:id="rId231"/>
    <p:sldId id="480" r:id="rId232"/>
    <p:sldId id="481" r:id="rId233"/>
    <p:sldId id="482" r:id="rId234"/>
    <p:sldId id="483" r:id="rId235"/>
    <p:sldId id="484" r:id="rId236"/>
    <p:sldId id="485" r:id="rId237"/>
    <p:sldId id="486" r:id="rId238"/>
    <p:sldId id="487" r:id="rId239"/>
    <p:sldId id="488" r:id="rId240"/>
    <p:sldId id="489" r:id="rId241"/>
    <p:sldId id="490" r:id="rId242"/>
    <p:sldId id="491" r:id="rId243"/>
    <p:sldId id="492" r:id="rId244"/>
    <p:sldId id="493" r:id="rId245"/>
    <p:sldId id="494" r:id="rId246"/>
    <p:sldId id="495" r:id="rId247"/>
    <p:sldId id="496" r:id="rId248"/>
    <p:sldId id="497" r:id="rId249"/>
    <p:sldId id="498" r:id="rId250"/>
    <p:sldId id="499" r:id="rId251"/>
    <p:sldId id="500" r:id="rId252"/>
    <p:sldId id="501" r:id="rId253"/>
    <p:sldId id="502" r:id="rId254"/>
    <p:sldId id="503" r:id="rId255"/>
    <p:sldId id="504" r:id="rId256"/>
    <p:sldId id="505" r:id="rId257"/>
    <p:sldId id="506" r:id="rId258"/>
    <p:sldId id="507" r:id="rId259"/>
    <p:sldId id="508" r:id="rId260"/>
    <p:sldId id="509" r:id="rId261"/>
    <p:sldId id="510" r:id="rId262"/>
    <p:sldId id="511" r:id="rId263"/>
    <p:sldId id="512" r:id="rId264"/>
    <p:sldId id="513" r:id="rId265"/>
    <p:sldId id="514" r:id="rId266"/>
    <p:sldId id="515" r:id="rId267"/>
    <p:sldId id="516" r:id="rId268"/>
    <p:sldId id="517" r:id="rId269"/>
    <p:sldId id="518" r:id="rId270"/>
    <p:sldId id="519" r:id="rId271"/>
    <p:sldId id="520" r:id="rId272"/>
    <p:sldId id="521" r:id="rId273"/>
    <p:sldId id="522" r:id="rId274"/>
    <p:sldId id="523" r:id="rId275"/>
    <p:sldId id="524" r:id="rId276"/>
    <p:sldId id="525" r:id="rId277"/>
    <p:sldId id="526" r:id="rId278"/>
    <p:sldId id="527" r:id="rId279"/>
    <p:sldId id="528" r:id="rId280"/>
    <p:sldId id="529" r:id="rId281"/>
    <p:sldId id="530" r:id="rId282"/>
    <p:sldId id="531" r:id="rId283"/>
    <p:sldId id="532" r:id="rId284"/>
    <p:sldId id="533" r:id="rId285"/>
    <p:sldId id="534" r:id="rId286"/>
    <p:sldId id="535" r:id="rId287"/>
    <p:sldId id="536" r:id="rId288"/>
    <p:sldId id="537" r:id="rId289"/>
    <p:sldId id="538" r:id="rId290"/>
    <p:sldId id="539" r:id="rId291"/>
    <p:sldId id="540" r:id="rId292"/>
    <p:sldId id="541" r:id="rId293"/>
    <p:sldId id="542" r:id="rId294"/>
    <p:sldId id="543" r:id="rId295"/>
    <p:sldId id="544" r:id="rId296"/>
    <p:sldId id="545" r:id="rId297"/>
    <p:sldId id="546" r:id="rId298"/>
    <p:sldId id="547" r:id="rId299"/>
    <p:sldId id="548" r:id="rId300"/>
    <p:sldId id="549" r:id="rId301"/>
    <p:sldId id="550" r:id="rId302"/>
    <p:sldId id="551" r:id="rId303"/>
    <p:sldId id="552" r:id="rId304"/>
    <p:sldId id="553" r:id="rId305"/>
    <p:sldId id="554" r:id="rId306"/>
    <p:sldId id="555" r:id="rId307"/>
    <p:sldId id="556" r:id="rId308"/>
    <p:sldId id="557" r:id="rId309"/>
    <p:sldId id="558" r:id="rId310"/>
    <p:sldId id="559" r:id="rId311"/>
    <p:sldId id="560" r:id="rId312"/>
    <p:sldId id="561" r:id="rId313"/>
    <p:sldId id="562" r:id="rId314"/>
    <p:sldId id="563" r:id="rId315"/>
    <p:sldId id="564" r:id="rId316"/>
    <p:sldId id="565" r:id="rId317"/>
    <p:sldId id="566" r:id="rId318"/>
    <p:sldId id="567" r:id="rId319"/>
    <p:sldId id="568" r:id="rId320"/>
    <p:sldId id="569" r:id="rId321"/>
    <p:sldId id="570" r:id="rId322"/>
    <p:sldId id="571" r:id="rId323"/>
    <p:sldId id="572" r:id="rId324"/>
    <p:sldId id="573" r:id="rId325"/>
    <p:sldId id="574" r:id="rId326"/>
    <p:sldId id="575" r:id="rId327"/>
    <p:sldId id="576" r:id="rId328"/>
    <p:sldId id="577" r:id="rId329"/>
    <p:sldId id="578" r:id="rId330"/>
    <p:sldId id="579" r:id="rId331"/>
    <p:sldId id="580" r:id="rId332"/>
    <p:sldId id="581" r:id="rId333"/>
    <p:sldId id="582" r:id="rId334"/>
    <p:sldId id="583" r:id="rId335"/>
    <p:sldId id="584" r:id="rId336"/>
    <p:sldId id="585" r:id="rId337"/>
    <p:sldId id="586" r:id="rId338"/>
    <p:sldId id="587" r:id="rId339"/>
    <p:sldId id="588" r:id="rId340"/>
    <p:sldId id="589" r:id="rId341"/>
    <p:sldId id="590" r:id="rId342"/>
    <p:sldId id="591" r:id="rId343"/>
    <p:sldId id="592" r:id="rId344"/>
    <p:sldId id="593" r:id="rId345"/>
    <p:sldId id="594" r:id="rId346"/>
    <p:sldId id="595" r:id="rId347"/>
    <p:sldId id="596" r:id="rId348"/>
    <p:sldId id="597" r:id="rId349"/>
    <p:sldId id="598" r:id="rId350"/>
    <p:sldId id="599" r:id="rId351"/>
    <p:sldId id="600" r:id="rId352"/>
    <p:sldId id="601" r:id="rId353"/>
    <p:sldId id="602" r:id="rId354"/>
    <p:sldId id="603" r:id="rId355"/>
    <p:sldId id="604" r:id="rId356"/>
    <p:sldId id="605" r:id="rId357"/>
    <p:sldId id="606" r:id="rId358"/>
    <p:sldId id="607" r:id="rId359"/>
    <p:sldId id="608" r:id="rId360"/>
    <p:sldId id="609" r:id="rId361"/>
    <p:sldId id="610" r:id="rId362"/>
    <p:sldId id="611" r:id="rId363"/>
    <p:sldId id="612" r:id="rId364"/>
    <p:sldId id="613" r:id="rId365"/>
    <p:sldId id="614" r:id="rId366"/>
    <p:sldId id="615" r:id="rId367"/>
    <p:sldId id="616" r:id="rId368"/>
    <p:sldId id="617" r:id="rId369"/>
    <p:sldId id="618" r:id="rId370"/>
    <p:sldId id="619" r:id="rId371"/>
    <p:sldId id="620" r:id="rId372"/>
    <p:sldId id="621" r:id="rId373"/>
    <p:sldId id="622" r:id="rId374"/>
    <p:sldId id="623" r:id="rId375"/>
    <p:sldId id="624" r:id="rId376"/>
    <p:sldId id="625" r:id="rId377"/>
    <p:sldId id="626" r:id="rId378"/>
    <p:sldId id="627" r:id="rId379"/>
    <p:sldId id="628" r:id="rId380"/>
    <p:sldId id="629" r:id="rId381"/>
    <p:sldId id="630" r:id="rId382"/>
    <p:sldId id="631" r:id="rId383"/>
    <p:sldId id="632" r:id="rId384"/>
    <p:sldId id="633" r:id="rId385"/>
    <p:sldId id="634" r:id="rId386"/>
    <p:sldId id="635" r:id="rId387"/>
    <p:sldId id="636" r:id="rId388"/>
    <p:sldId id="637" r:id="rId389"/>
    <p:sldId id="638" r:id="rId390"/>
    <p:sldId id="639" r:id="rId391"/>
    <p:sldId id="640" r:id="rId392"/>
    <p:sldId id="641" r:id="rId393"/>
    <p:sldId id="642" r:id="rId394"/>
    <p:sldId id="643" r:id="rId395"/>
    <p:sldId id="644" r:id="rId396"/>
    <p:sldId id="645" r:id="rId397"/>
    <p:sldId id="646" r:id="rId398"/>
    <p:sldId id="647" r:id="rId399"/>
    <p:sldId id="648" r:id="rId400"/>
    <p:sldId id="649" r:id="rId401"/>
    <p:sldId id="650" r:id="rId402"/>
    <p:sldId id="651" r:id="rId403"/>
    <p:sldId id="652" r:id="rId404"/>
    <p:sldId id="653" r:id="rId405"/>
    <p:sldId id="654" r:id="rId406"/>
    <p:sldId id="655" r:id="rId407"/>
    <p:sldId id="656" r:id="rId408"/>
    <p:sldId id="657" r:id="rId409"/>
    <p:sldId id="658" r:id="rId410"/>
    <p:sldId id="659" r:id="rId411"/>
    <p:sldId id="660" r:id="rId412"/>
    <p:sldId id="661" r:id="rId413"/>
    <p:sldId id="662" r:id="rId414"/>
    <p:sldId id="663" r:id="rId415"/>
    <p:sldId id="664" r:id="rId416"/>
    <p:sldId id="665" r:id="rId417"/>
    <p:sldId id="666" r:id="rId418"/>
    <p:sldId id="667" r:id="rId419"/>
    <p:sldId id="668" r:id="rId420"/>
    <p:sldId id="669" r:id="rId421"/>
    <p:sldId id="670" r:id="rId422"/>
    <p:sldId id="671" r:id="rId423"/>
    <p:sldId id="672" r:id="rId424"/>
    <p:sldId id="673" r:id="rId425"/>
    <p:sldId id="674" r:id="rId426"/>
    <p:sldId id="675" r:id="rId427"/>
    <p:sldId id="676" r:id="rId428"/>
  </p:sldIdLst>
  <p:sldSz cy="6858000" cx="12192000"/>
  <p:notesSz cx="6858000" cy="9144000"/>
  <p:embeddedFontLst>
    <p:embeddedFont>
      <p:font typeface="Caveat"/>
      <p:regular r:id="rId429"/>
      <p:bold r:id="rId430"/>
    </p:embeddedFont>
    <p:embeddedFont>
      <p:font typeface="Questrial"/>
      <p:regular r:id="rId4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2A621C65-A1E7-4CA3-8D7C-C4024EF37B6A}">
  <a:tblStyle styleId="{2A621C65-A1E7-4CA3-8D7C-C4024EF37B6A}"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190" Type="http://schemas.openxmlformats.org/officeDocument/2006/relationships/slide" Target="slides/slide183.xml"/><Relationship Id="rId194" Type="http://schemas.openxmlformats.org/officeDocument/2006/relationships/slide" Target="slides/slide187.xml"/><Relationship Id="rId193" Type="http://schemas.openxmlformats.org/officeDocument/2006/relationships/slide" Target="slides/slide186.xml"/><Relationship Id="rId192" Type="http://schemas.openxmlformats.org/officeDocument/2006/relationships/slide" Target="slides/slide185.xml"/><Relationship Id="rId191" Type="http://schemas.openxmlformats.org/officeDocument/2006/relationships/slide" Target="slides/slide184.xml"/><Relationship Id="rId187" Type="http://schemas.openxmlformats.org/officeDocument/2006/relationships/slide" Target="slides/slide180.xml"/><Relationship Id="rId186" Type="http://schemas.openxmlformats.org/officeDocument/2006/relationships/slide" Target="slides/slide179.xml"/><Relationship Id="rId185" Type="http://schemas.openxmlformats.org/officeDocument/2006/relationships/slide" Target="slides/slide178.xml"/><Relationship Id="rId184" Type="http://schemas.openxmlformats.org/officeDocument/2006/relationships/slide" Target="slides/slide177.xml"/><Relationship Id="rId189" Type="http://schemas.openxmlformats.org/officeDocument/2006/relationships/slide" Target="slides/slide182.xml"/><Relationship Id="rId188" Type="http://schemas.openxmlformats.org/officeDocument/2006/relationships/slide" Target="slides/slide181.xml"/><Relationship Id="rId183" Type="http://schemas.openxmlformats.org/officeDocument/2006/relationships/slide" Target="slides/slide176.xml"/><Relationship Id="rId182" Type="http://schemas.openxmlformats.org/officeDocument/2006/relationships/slide" Target="slides/slide175.xml"/><Relationship Id="rId181" Type="http://schemas.openxmlformats.org/officeDocument/2006/relationships/slide" Target="slides/slide174.xml"/><Relationship Id="rId180" Type="http://schemas.openxmlformats.org/officeDocument/2006/relationships/slide" Target="slides/slide173.xml"/><Relationship Id="rId176" Type="http://schemas.openxmlformats.org/officeDocument/2006/relationships/slide" Target="slides/slide169.xml"/><Relationship Id="rId297" Type="http://schemas.openxmlformats.org/officeDocument/2006/relationships/slide" Target="slides/slide290.xml"/><Relationship Id="rId175" Type="http://schemas.openxmlformats.org/officeDocument/2006/relationships/slide" Target="slides/slide168.xml"/><Relationship Id="rId296" Type="http://schemas.openxmlformats.org/officeDocument/2006/relationships/slide" Target="slides/slide289.xml"/><Relationship Id="rId174" Type="http://schemas.openxmlformats.org/officeDocument/2006/relationships/slide" Target="slides/slide167.xml"/><Relationship Id="rId295" Type="http://schemas.openxmlformats.org/officeDocument/2006/relationships/slide" Target="slides/slide288.xml"/><Relationship Id="rId173" Type="http://schemas.openxmlformats.org/officeDocument/2006/relationships/slide" Target="slides/slide166.xml"/><Relationship Id="rId294" Type="http://schemas.openxmlformats.org/officeDocument/2006/relationships/slide" Target="slides/slide287.xml"/><Relationship Id="rId179" Type="http://schemas.openxmlformats.org/officeDocument/2006/relationships/slide" Target="slides/slide172.xml"/><Relationship Id="rId178" Type="http://schemas.openxmlformats.org/officeDocument/2006/relationships/slide" Target="slides/slide171.xml"/><Relationship Id="rId299" Type="http://schemas.openxmlformats.org/officeDocument/2006/relationships/slide" Target="slides/slide292.xml"/><Relationship Id="rId177" Type="http://schemas.openxmlformats.org/officeDocument/2006/relationships/slide" Target="slides/slide170.xml"/><Relationship Id="rId298" Type="http://schemas.openxmlformats.org/officeDocument/2006/relationships/slide" Target="slides/slide291.xml"/><Relationship Id="rId198" Type="http://schemas.openxmlformats.org/officeDocument/2006/relationships/slide" Target="slides/slide191.xml"/><Relationship Id="rId197" Type="http://schemas.openxmlformats.org/officeDocument/2006/relationships/slide" Target="slides/slide190.xml"/><Relationship Id="rId196" Type="http://schemas.openxmlformats.org/officeDocument/2006/relationships/slide" Target="slides/slide189.xml"/><Relationship Id="rId195" Type="http://schemas.openxmlformats.org/officeDocument/2006/relationships/slide" Target="slides/slide188.xml"/><Relationship Id="rId199" Type="http://schemas.openxmlformats.org/officeDocument/2006/relationships/slide" Target="slides/slide192.xml"/><Relationship Id="rId150" Type="http://schemas.openxmlformats.org/officeDocument/2006/relationships/slide" Target="slides/slide143.xml"/><Relationship Id="rId271" Type="http://schemas.openxmlformats.org/officeDocument/2006/relationships/slide" Target="slides/slide264.xml"/><Relationship Id="rId392" Type="http://schemas.openxmlformats.org/officeDocument/2006/relationships/slide" Target="slides/slide385.xml"/><Relationship Id="rId270" Type="http://schemas.openxmlformats.org/officeDocument/2006/relationships/slide" Target="slides/slide263.xml"/><Relationship Id="rId391" Type="http://schemas.openxmlformats.org/officeDocument/2006/relationships/slide" Target="slides/slide384.xml"/><Relationship Id="rId390" Type="http://schemas.openxmlformats.org/officeDocument/2006/relationships/slide" Target="slides/slide383.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149" Type="http://schemas.openxmlformats.org/officeDocument/2006/relationships/slide" Target="slides/slide142.xml"/><Relationship Id="rId4" Type="http://schemas.openxmlformats.org/officeDocument/2006/relationships/slideMaster" Target="slideMasters/slideMaster1.xml"/><Relationship Id="rId148" Type="http://schemas.openxmlformats.org/officeDocument/2006/relationships/slide" Target="slides/slide141.xml"/><Relationship Id="rId269" Type="http://schemas.openxmlformats.org/officeDocument/2006/relationships/slide" Target="slides/slide262.xml"/><Relationship Id="rId9" Type="http://schemas.openxmlformats.org/officeDocument/2006/relationships/slide" Target="slides/slide2.xml"/><Relationship Id="rId143" Type="http://schemas.openxmlformats.org/officeDocument/2006/relationships/slide" Target="slides/slide136.xml"/><Relationship Id="rId264" Type="http://schemas.openxmlformats.org/officeDocument/2006/relationships/slide" Target="slides/slide257.xml"/><Relationship Id="rId385" Type="http://schemas.openxmlformats.org/officeDocument/2006/relationships/slide" Target="slides/slide378.xml"/><Relationship Id="rId142" Type="http://schemas.openxmlformats.org/officeDocument/2006/relationships/slide" Target="slides/slide135.xml"/><Relationship Id="rId263" Type="http://schemas.openxmlformats.org/officeDocument/2006/relationships/slide" Target="slides/slide256.xml"/><Relationship Id="rId384" Type="http://schemas.openxmlformats.org/officeDocument/2006/relationships/slide" Target="slides/slide377.xml"/><Relationship Id="rId141" Type="http://schemas.openxmlformats.org/officeDocument/2006/relationships/slide" Target="slides/slide134.xml"/><Relationship Id="rId262" Type="http://schemas.openxmlformats.org/officeDocument/2006/relationships/slide" Target="slides/slide255.xml"/><Relationship Id="rId383" Type="http://schemas.openxmlformats.org/officeDocument/2006/relationships/slide" Target="slides/slide376.xml"/><Relationship Id="rId140" Type="http://schemas.openxmlformats.org/officeDocument/2006/relationships/slide" Target="slides/slide133.xml"/><Relationship Id="rId261" Type="http://schemas.openxmlformats.org/officeDocument/2006/relationships/slide" Target="slides/slide254.xml"/><Relationship Id="rId382" Type="http://schemas.openxmlformats.org/officeDocument/2006/relationships/slide" Target="slides/slide375.xml"/><Relationship Id="rId5" Type="http://schemas.openxmlformats.org/officeDocument/2006/relationships/slideMaster" Target="slideMasters/slideMaster2.xml"/><Relationship Id="rId147" Type="http://schemas.openxmlformats.org/officeDocument/2006/relationships/slide" Target="slides/slide140.xml"/><Relationship Id="rId268" Type="http://schemas.openxmlformats.org/officeDocument/2006/relationships/slide" Target="slides/slide261.xml"/><Relationship Id="rId389" Type="http://schemas.openxmlformats.org/officeDocument/2006/relationships/slide" Target="slides/slide382.xml"/><Relationship Id="rId6" Type="http://schemas.openxmlformats.org/officeDocument/2006/relationships/slideMaster" Target="slideMasters/slideMaster3.xml"/><Relationship Id="rId146" Type="http://schemas.openxmlformats.org/officeDocument/2006/relationships/slide" Target="slides/slide139.xml"/><Relationship Id="rId267" Type="http://schemas.openxmlformats.org/officeDocument/2006/relationships/slide" Target="slides/slide260.xml"/><Relationship Id="rId388" Type="http://schemas.openxmlformats.org/officeDocument/2006/relationships/slide" Target="slides/slide381.xml"/><Relationship Id="rId7" Type="http://schemas.openxmlformats.org/officeDocument/2006/relationships/notesMaster" Target="notesMasters/notesMaster1.xml"/><Relationship Id="rId145" Type="http://schemas.openxmlformats.org/officeDocument/2006/relationships/slide" Target="slides/slide138.xml"/><Relationship Id="rId266" Type="http://schemas.openxmlformats.org/officeDocument/2006/relationships/slide" Target="slides/slide259.xml"/><Relationship Id="rId387" Type="http://schemas.openxmlformats.org/officeDocument/2006/relationships/slide" Target="slides/slide380.xml"/><Relationship Id="rId8" Type="http://schemas.openxmlformats.org/officeDocument/2006/relationships/slide" Target="slides/slide1.xml"/><Relationship Id="rId144" Type="http://schemas.openxmlformats.org/officeDocument/2006/relationships/slide" Target="slides/slide137.xml"/><Relationship Id="rId265" Type="http://schemas.openxmlformats.org/officeDocument/2006/relationships/slide" Target="slides/slide258.xml"/><Relationship Id="rId386" Type="http://schemas.openxmlformats.org/officeDocument/2006/relationships/slide" Target="slides/slide379.xml"/><Relationship Id="rId260" Type="http://schemas.openxmlformats.org/officeDocument/2006/relationships/slide" Target="slides/slide253.xml"/><Relationship Id="rId381" Type="http://schemas.openxmlformats.org/officeDocument/2006/relationships/slide" Target="slides/slide374.xml"/><Relationship Id="rId380" Type="http://schemas.openxmlformats.org/officeDocument/2006/relationships/slide" Target="slides/slide373.xml"/><Relationship Id="rId139" Type="http://schemas.openxmlformats.org/officeDocument/2006/relationships/slide" Target="slides/slide132.xml"/><Relationship Id="rId138" Type="http://schemas.openxmlformats.org/officeDocument/2006/relationships/slide" Target="slides/slide131.xml"/><Relationship Id="rId259" Type="http://schemas.openxmlformats.org/officeDocument/2006/relationships/slide" Target="slides/slide252.xml"/><Relationship Id="rId137" Type="http://schemas.openxmlformats.org/officeDocument/2006/relationships/slide" Target="slides/slide130.xml"/><Relationship Id="rId258" Type="http://schemas.openxmlformats.org/officeDocument/2006/relationships/slide" Target="slides/slide251.xml"/><Relationship Id="rId379" Type="http://schemas.openxmlformats.org/officeDocument/2006/relationships/slide" Target="slides/slide372.xml"/><Relationship Id="rId132" Type="http://schemas.openxmlformats.org/officeDocument/2006/relationships/slide" Target="slides/slide125.xml"/><Relationship Id="rId253" Type="http://schemas.openxmlformats.org/officeDocument/2006/relationships/slide" Target="slides/slide246.xml"/><Relationship Id="rId374" Type="http://schemas.openxmlformats.org/officeDocument/2006/relationships/slide" Target="slides/slide367.xml"/><Relationship Id="rId131" Type="http://schemas.openxmlformats.org/officeDocument/2006/relationships/slide" Target="slides/slide124.xml"/><Relationship Id="rId252" Type="http://schemas.openxmlformats.org/officeDocument/2006/relationships/slide" Target="slides/slide245.xml"/><Relationship Id="rId373" Type="http://schemas.openxmlformats.org/officeDocument/2006/relationships/slide" Target="slides/slide366.xml"/><Relationship Id="rId130" Type="http://schemas.openxmlformats.org/officeDocument/2006/relationships/slide" Target="slides/slide123.xml"/><Relationship Id="rId251" Type="http://schemas.openxmlformats.org/officeDocument/2006/relationships/slide" Target="slides/slide244.xml"/><Relationship Id="rId372" Type="http://schemas.openxmlformats.org/officeDocument/2006/relationships/slide" Target="slides/slide365.xml"/><Relationship Id="rId250" Type="http://schemas.openxmlformats.org/officeDocument/2006/relationships/slide" Target="slides/slide243.xml"/><Relationship Id="rId371" Type="http://schemas.openxmlformats.org/officeDocument/2006/relationships/slide" Target="slides/slide364.xml"/><Relationship Id="rId136" Type="http://schemas.openxmlformats.org/officeDocument/2006/relationships/slide" Target="slides/slide129.xml"/><Relationship Id="rId257" Type="http://schemas.openxmlformats.org/officeDocument/2006/relationships/slide" Target="slides/slide250.xml"/><Relationship Id="rId378" Type="http://schemas.openxmlformats.org/officeDocument/2006/relationships/slide" Target="slides/slide371.xml"/><Relationship Id="rId135" Type="http://schemas.openxmlformats.org/officeDocument/2006/relationships/slide" Target="slides/slide128.xml"/><Relationship Id="rId256" Type="http://schemas.openxmlformats.org/officeDocument/2006/relationships/slide" Target="slides/slide249.xml"/><Relationship Id="rId377" Type="http://schemas.openxmlformats.org/officeDocument/2006/relationships/slide" Target="slides/slide370.xml"/><Relationship Id="rId134" Type="http://schemas.openxmlformats.org/officeDocument/2006/relationships/slide" Target="slides/slide127.xml"/><Relationship Id="rId255" Type="http://schemas.openxmlformats.org/officeDocument/2006/relationships/slide" Target="slides/slide248.xml"/><Relationship Id="rId376" Type="http://schemas.openxmlformats.org/officeDocument/2006/relationships/slide" Target="slides/slide369.xml"/><Relationship Id="rId133" Type="http://schemas.openxmlformats.org/officeDocument/2006/relationships/slide" Target="slides/slide126.xml"/><Relationship Id="rId254" Type="http://schemas.openxmlformats.org/officeDocument/2006/relationships/slide" Target="slides/slide247.xml"/><Relationship Id="rId375" Type="http://schemas.openxmlformats.org/officeDocument/2006/relationships/slide" Target="slides/slide368.xml"/><Relationship Id="rId172" Type="http://schemas.openxmlformats.org/officeDocument/2006/relationships/slide" Target="slides/slide165.xml"/><Relationship Id="rId293" Type="http://schemas.openxmlformats.org/officeDocument/2006/relationships/slide" Target="slides/slide286.xml"/><Relationship Id="rId171" Type="http://schemas.openxmlformats.org/officeDocument/2006/relationships/slide" Target="slides/slide164.xml"/><Relationship Id="rId292" Type="http://schemas.openxmlformats.org/officeDocument/2006/relationships/slide" Target="slides/slide285.xml"/><Relationship Id="rId170" Type="http://schemas.openxmlformats.org/officeDocument/2006/relationships/slide" Target="slides/slide163.xml"/><Relationship Id="rId291" Type="http://schemas.openxmlformats.org/officeDocument/2006/relationships/slide" Target="slides/slide284.xml"/><Relationship Id="rId290" Type="http://schemas.openxmlformats.org/officeDocument/2006/relationships/slide" Target="slides/slide283.xml"/><Relationship Id="rId165" Type="http://schemas.openxmlformats.org/officeDocument/2006/relationships/slide" Target="slides/slide158.xml"/><Relationship Id="rId286" Type="http://schemas.openxmlformats.org/officeDocument/2006/relationships/slide" Target="slides/slide279.xml"/><Relationship Id="rId164" Type="http://schemas.openxmlformats.org/officeDocument/2006/relationships/slide" Target="slides/slide157.xml"/><Relationship Id="rId285" Type="http://schemas.openxmlformats.org/officeDocument/2006/relationships/slide" Target="slides/slide278.xml"/><Relationship Id="rId163" Type="http://schemas.openxmlformats.org/officeDocument/2006/relationships/slide" Target="slides/slide156.xml"/><Relationship Id="rId284" Type="http://schemas.openxmlformats.org/officeDocument/2006/relationships/slide" Target="slides/slide277.xml"/><Relationship Id="rId162" Type="http://schemas.openxmlformats.org/officeDocument/2006/relationships/slide" Target="slides/slide155.xml"/><Relationship Id="rId283" Type="http://schemas.openxmlformats.org/officeDocument/2006/relationships/slide" Target="slides/slide276.xml"/><Relationship Id="rId169" Type="http://schemas.openxmlformats.org/officeDocument/2006/relationships/slide" Target="slides/slide162.xml"/><Relationship Id="rId168" Type="http://schemas.openxmlformats.org/officeDocument/2006/relationships/slide" Target="slides/slide161.xml"/><Relationship Id="rId289" Type="http://schemas.openxmlformats.org/officeDocument/2006/relationships/slide" Target="slides/slide282.xml"/><Relationship Id="rId167" Type="http://schemas.openxmlformats.org/officeDocument/2006/relationships/slide" Target="slides/slide160.xml"/><Relationship Id="rId288" Type="http://schemas.openxmlformats.org/officeDocument/2006/relationships/slide" Target="slides/slide281.xml"/><Relationship Id="rId166" Type="http://schemas.openxmlformats.org/officeDocument/2006/relationships/slide" Target="slides/slide159.xml"/><Relationship Id="rId287" Type="http://schemas.openxmlformats.org/officeDocument/2006/relationships/slide" Target="slides/slide280.xml"/><Relationship Id="rId161" Type="http://schemas.openxmlformats.org/officeDocument/2006/relationships/slide" Target="slides/slide154.xml"/><Relationship Id="rId282" Type="http://schemas.openxmlformats.org/officeDocument/2006/relationships/slide" Target="slides/slide275.xml"/><Relationship Id="rId160" Type="http://schemas.openxmlformats.org/officeDocument/2006/relationships/slide" Target="slides/slide153.xml"/><Relationship Id="rId281" Type="http://schemas.openxmlformats.org/officeDocument/2006/relationships/slide" Target="slides/slide274.xml"/><Relationship Id="rId280" Type="http://schemas.openxmlformats.org/officeDocument/2006/relationships/slide" Target="slides/slide273.xml"/><Relationship Id="rId159" Type="http://schemas.openxmlformats.org/officeDocument/2006/relationships/slide" Target="slides/slide152.xml"/><Relationship Id="rId154" Type="http://schemas.openxmlformats.org/officeDocument/2006/relationships/slide" Target="slides/slide147.xml"/><Relationship Id="rId275" Type="http://schemas.openxmlformats.org/officeDocument/2006/relationships/slide" Target="slides/slide268.xml"/><Relationship Id="rId396" Type="http://schemas.openxmlformats.org/officeDocument/2006/relationships/slide" Target="slides/slide389.xml"/><Relationship Id="rId153" Type="http://schemas.openxmlformats.org/officeDocument/2006/relationships/slide" Target="slides/slide146.xml"/><Relationship Id="rId274" Type="http://schemas.openxmlformats.org/officeDocument/2006/relationships/slide" Target="slides/slide267.xml"/><Relationship Id="rId395" Type="http://schemas.openxmlformats.org/officeDocument/2006/relationships/slide" Target="slides/slide388.xml"/><Relationship Id="rId152" Type="http://schemas.openxmlformats.org/officeDocument/2006/relationships/slide" Target="slides/slide145.xml"/><Relationship Id="rId273" Type="http://schemas.openxmlformats.org/officeDocument/2006/relationships/slide" Target="slides/slide266.xml"/><Relationship Id="rId394" Type="http://schemas.openxmlformats.org/officeDocument/2006/relationships/slide" Target="slides/slide387.xml"/><Relationship Id="rId151" Type="http://schemas.openxmlformats.org/officeDocument/2006/relationships/slide" Target="slides/slide144.xml"/><Relationship Id="rId272" Type="http://schemas.openxmlformats.org/officeDocument/2006/relationships/slide" Target="slides/slide265.xml"/><Relationship Id="rId393" Type="http://schemas.openxmlformats.org/officeDocument/2006/relationships/slide" Target="slides/slide386.xml"/><Relationship Id="rId158" Type="http://schemas.openxmlformats.org/officeDocument/2006/relationships/slide" Target="slides/slide151.xml"/><Relationship Id="rId279" Type="http://schemas.openxmlformats.org/officeDocument/2006/relationships/slide" Target="slides/slide272.xml"/><Relationship Id="rId157" Type="http://schemas.openxmlformats.org/officeDocument/2006/relationships/slide" Target="slides/slide150.xml"/><Relationship Id="rId278" Type="http://schemas.openxmlformats.org/officeDocument/2006/relationships/slide" Target="slides/slide271.xml"/><Relationship Id="rId399" Type="http://schemas.openxmlformats.org/officeDocument/2006/relationships/slide" Target="slides/slide392.xml"/><Relationship Id="rId156" Type="http://schemas.openxmlformats.org/officeDocument/2006/relationships/slide" Target="slides/slide149.xml"/><Relationship Id="rId277" Type="http://schemas.openxmlformats.org/officeDocument/2006/relationships/slide" Target="slides/slide270.xml"/><Relationship Id="rId398" Type="http://schemas.openxmlformats.org/officeDocument/2006/relationships/slide" Target="slides/slide391.xml"/><Relationship Id="rId155" Type="http://schemas.openxmlformats.org/officeDocument/2006/relationships/slide" Target="slides/slide148.xml"/><Relationship Id="rId276" Type="http://schemas.openxmlformats.org/officeDocument/2006/relationships/slide" Target="slides/slide269.xml"/><Relationship Id="rId397" Type="http://schemas.openxmlformats.org/officeDocument/2006/relationships/slide" Target="slides/slide390.xml"/><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409" Type="http://schemas.openxmlformats.org/officeDocument/2006/relationships/slide" Target="slides/slide402.xml"/><Relationship Id="rId404" Type="http://schemas.openxmlformats.org/officeDocument/2006/relationships/slide" Target="slides/slide397.xml"/><Relationship Id="rId403" Type="http://schemas.openxmlformats.org/officeDocument/2006/relationships/slide" Target="slides/slide396.xml"/><Relationship Id="rId402" Type="http://schemas.openxmlformats.org/officeDocument/2006/relationships/slide" Target="slides/slide395.xml"/><Relationship Id="rId401" Type="http://schemas.openxmlformats.org/officeDocument/2006/relationships/slide" Target="slides/slide394.xml"/><Relationship Id="rId408" Type="http://schemas.openxmlformats.org/officeDocument/2006/relationships/slide" Target="slides/slide401.xml"/><Relationship Id="rId407" Type="http://schemas.openxmlformats.org/officeDocument/2006/relationships/slide" Target="slides/slide400.xml"/><Relationship Id="rId406" Type="http://schemas.openxmlformats.org/officeDocument/2006/relationships/slide" Target="slides/slide399.xml"/><Relationship Id="rId405" Type="http://schemas.openxmlformats.org/officeDocument/2006/relationships/slide" Target="slides/slide398.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400" Type="http://schemas.openxmlformats.org/officeDocument/2006/relationships/slide" Target="slides/slide393.xml"/><Relationship Id="rId29" Type="http://schemas.openxmlformats.org/officeDocument/2006/relationships/slide" Target="slides/slide22.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 Id="rId84" Type="http://schemas.openxmlformats.org/officeDocument/2006/relationships/slide" Target="slides/slide77.xml"/><Relationship Id="rId83" Type="http://schemas.openxmlformats.org/officeDocument/2006/relationships/slide" Target="slides/slide76.xml"/><Relationship Id="rId86" Type="http://schemas.openxmlformats.org/officeDocument/2006/relationships/slide" Target="slides/slide79.xml"/><Relationship Id="rId85" Type="http://schemas.openxmlformats.org/officeDocument/2006/relationships/slide" Target="slides/slide78.xml"/><Relationship Id="rId88" Type="http://schemas.openxmlformats.org/officeDocument/2006/relationships/slide" Target="slides/slide81.xml"/><Relationship Id="rId87" Type="http://schemas.openxmlformats.org/officeDocument/2006/relationships/slide" Target="slides/slide80.xml"/><Relationship Id="rId89" Type="http://schemas.openxmlformats.org/officeDocument/2006/relationships/slide" Target="slides/slide82.xml"/><Relationship Id="rId80" Type="http://schemas.openxmlformats.org/officeDocument/2006/relationships/slide" Target="slides/slide73.xml"/><Relationship Id="rId82" Type="http://schemas.openxmlformats.org/officeDocument/2006/relationships/slide" Target="slides/slide75.xml"/><Relationship Id="rId81" Type="http://schemas.openxmlformats.org/officeDocument/2006/relationships/slide" Target="slides/slide74.xml"/><Relationship Id="rId73" Type="http://schemas.openxmlformats.org/officeDocument/2006/relationships/slide" Target="slides/slide66.xml"/><Relationship Id="rId72" Type="http://schemas.openxmlformats.org/officeDocument/2006/relationships/slide" Target="slides/slide65.xml"/><Relationship Id="rId75" Type="http://schemas.openxmlformats.org/officeDocument/2006/relationships/slide" Target="slides/slide68.xml"/><Relationship Id="rId74" Type="http://schemas.openxmlformats.org/officeDocument/2006/relationships/slide" Target="slides/slide67.xml"/><Relationship Id="rId77" Type="http://schemas.openxmlformats.org/officeDocument/2006/relationships/slide" Target="slides/slide70.xml"/><Relationship Id="rId76" Type="http://schemas.openxmlformats.org/officeDocument/2006/relationships/slide" Target="slides/slide69.xml"/><Relationship Id="rId79" Type="http://schemas.openxmlformats.org/officeDocument/2006/relationships/slide" Target="slides/slide72.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62" Type="http://schemas.openxmlformats.org/officeDocument/2006/relationships/slide" Target="slides/slide55.xml"/><Relationship Id="rId61" Type="http://schemas.openxmlformats.org/officeDocument/2006/relationships/slide" Target="slides/slide54.xml"/><Relationship Id="rId64" Type="http://schemas.openxmlformats.org/officeDocument/2006/relationships/slide" Target="slides/slide57.xml"/><Relationship Id="rId63" Type="http://schemas.openxmlformats.org/officeDocument/2006/relationships/slide" Target="slides/slide56.xml"/><Relationship Id="rId66" Type="http://schemas.openxmlformats.org/officeDocument/2006/relationships/slide" Target="slides/slide59.xml"/><Relationship Id="rId65" Type="http://schemas.openxmlformats.org/officeDocument/2006/relationships/slide" Target="slides/slide58.xml"/><Relationship Id="rId68" Type="http://schemas.openxmlformats.org/officeDocument/2006/relationships/slide" Target="slides/slide61.xml"/><Relationship Id="rId67" Type="http://schemas.openxmlformats.org/officeDocument/2006/relationships/slide" Target="slides/slide60.xml"/><Relationship Id="rId60" Type="http://schemas.openxmlformats.org/officeDocument/2006/relationships/slide" Target="slides/slide53.xml"/><Relationship Id="rId69" Type="http://schemas.openxmlformats.org/officeDocument/2006/relationships/slide" Target="slides/slide6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54" Type="http://schemas.openxmlformats.org/officeDocument/2006/relationships/slide" Target="slides/slide47.xml"/><Relationship Id="rId57" Type="http://schemas.openxmlformats.org/officeDocument/2006/relationships/slide" Target="slides/slide50.xml"/><Relationship Id="rId56" Type="http://schemas.openxmlformats.org/officeDocument/2006/relationships/slide" Target="slides/slide49.xml"/><Relationship Id="rId59" Type="http://schemas.openxmlformats.org/officeDocument/2006/relationships/slide" Target="slides/slide52.xml"/><Relationship Id="rId58" Type="http://schemas.openxmlformats.org/officeDocument/2006/relationships/slide" Target="slides/slide51.xml"/><Relationship Id="rId107" Type="http://schemas.openxmlformats.org/officeDocument/2006/relationships/slide" Target="slides/slide100.xml"/><Relationship Id="rId228" Type="http://schemas.openxmlformats.org/officeDocument/2006/relationships/slide" Target="slides/slide221.xml"/><Relationship Id="rId349" Type="http://schemas.openxmlformats.org/officeDocument/2006/relationships/slide" Target="slides/slide342.xml"/><Relationship Id="rId106" Type="http://schemas.openxmlformats.org/officeDocument/2006/relationships/slide" Target="slides/slide99.xml"/><Relationship Id="rId227" Type="http://schemas.openxmlformats.org/officeDocument/2006/relationships/slide" Target="slides/slide220.xml"/><Relationship Id="rId348" Type="http://schemas.openxmlformats.org/officeDocument/2006/relationships/slide" Target="slides/slide341.xml"/><Relationship Id="rId105" Type="http://schemas.openxmlformats.org/officeDocument/2006/relationships/slide" Target="slides/slide98.xml"/><Relationship Id="rId226" Type="http://schemas.openxmlformats.org/officeDocument/2006/relationships/slide" Target="slides/slide219.xml"/><Relationship Id="rId347" Type="http://schemas.openxmlformats.org/officeDocument/2006/relationships/slide" Target="slides/slide340.xml"/><Relationship Id="rId104" Type="http://schemas.openxmlformats.org/officeDocument/2006/relationships/slide" Target="slides/slide97.xml"/><Relationship Id="rId225" Type="http://schemas.openxmlformats.org/officeDocument/2006/relationships/slide" Target="slides/slide218.xml"/><Relationship Id="rId346" Type="http://schemas.openxmlformats.org/officeDocument/2006/relationships/slide" Target="slides/slide339.xml"/><Relationship Id="rId109" Type="http://schemas.openxmlformats.org/officeDocument/2006/relationships/slide" Target="slides/slide102.xml"/><Relationship Id="rId108" Type="http://schemas.openxmlformats.org/officeDocument/2006/relationships/slide" Target="slides/slide101.xml"/><Relationship Id="rId229" Type="http://schemas.openxmlformats.org/officeDocument/2006/relationships/slide" Target="slides/slide222.xml"/><Relationship Id="rId220" Type="http://schemas.openxmlformats.org/officeDocument/2006/relationships/slide" Target="slides/slide213.xml"/><Relationship Id="rId341" Type="http://schemas.openxmlformats.org/officeDocument/2006/relationships/slide" Target="slides/slide334.xml"/><Relationship Id="rId340" Type="http://schemas.openxmlformats.org/officeDocument/2006/relationships/slide" Target="slides/slide333.xml"/><Relationship Id="rId103" Type="http://schemas.openxmlformats.org/officeDocument/2006/relationships/slide" Target="slides/slide96.xml"/><Relationship Id="rId224" Type="http://schemas.openxmlformats.org/officeDocument/2006/relationships/slide" Target="slides/slide217.xml"/><Relationship Id="rId345" Type="http://schemas.openxmlformats.org/officeDocument/2006/relationships/slide" Target="slides/slide338.xml"/><Relationship Id="rId102" Type="http://schemas.openxmlformats.org/officeDocument/2006/relationships/slide" Target="slides/slide95.xml"/><Relationship Id="rId223" Type="http://schemas.openxmlformats.org/officeDocument/2006/relationships/slide" Target="slides/slide216.xml"/><Relationship Id="rId344" Type="http://schemas.openxmlformats.org/officeDocument/2006/relationships/slide" Target="slides/slide337.xml"/><Relationship Id="rId101" Type="http://schemas.openxmlformats.org/officeDocument/2006/relationships/slide" Target="slides/slide94.xml"/><Relationship Id="rId222" Type="http://schemas.openxmlformats.org/officeDocument/2006/relationships/slide" Target="slides/slide215.xml"/><Relationship Id="rId343" Type="http://schemas.openxmlformats.org/officeDocument/2006/relationships/slide" Target="slides/slide336.xml"/><Relationship Id="rId100" Type="http://schemas.openxmlformats.org/officeDocument/2006/relationships/slide" Target="slides/slide93.xml"/><Relationship Id="rId221" Type="http://schemas.openxmlformats.org/officeDocument/2006/relationships/slide" Target="slides/slide214.xml"/><Relationship Id="rId342" Type="http://schemas.openxmlformats.org/officeDocument/2006/relationships/slide" Target="slides/slide335.xml"/><Relationship Id="rId217" Type="http://schemas.openxmlformats.org/officeDocument/2006/relationships/slide" Target="slides/slide210.xml"/><Relationship Id="rId338" Type="http://schemas.openxmlformats.org/officeDocument/2006/relationships/slide" Target="slides/slide331.xml"/><Relationship Id="rId216" Type="http://schemas.openxmlformats.org/officeDocument/2006/relationships/slide" Target="slides/slide209.xml"/><Relationship Id="rId337" Type="http://schemas.openxmlformats.org/officeDocument/2006/relationships/slide" Target="slides/slide330.xml"/><Relationship Id="rId215" Type="http://schemas.openxmlformats.org/officeDocument/2006/relationships/slide" Target="slides/slide208.xml"/><Relationship Id="rId336" Type="http://schemas.openxmlformats.org/officeDocument/2006/relationships/slide" Target="slides/slide329.xml"/><Relationship Id="rId214" Type="http://schemas.openxmlformats.org/officeDocument/2006/relationships/slide" Target="slides/slide207.xml"/><Relationship Id="rId335" Type="http://schemas.openxmlformats.org/officeDocument/2006/relationships/slide" Target="slides/slide328.xml"/><Relationship Id="rId219" Type="http://schemas.openxmlformats.org/officeDocument/2006/relationships/slide" Target="slides/slide212.xml"/><Relationship Id="rId218" Type="http://schemas.openxmlformats.org/officeDocument/2006/relationships/slide" Target="slides/slide211.xml"/><Relationship Id="rId339" Type="http://schemas.openxmlformats.org/officeDocument/2006/relationships/slide" Target="slides/slide332.xml"/><Relationship Id="rId330" Type="http://schemas.openxmlformats.org/officeDocument/2006/relationships/slide" Target="slides/slide323.xml"/><Relationship Id="rId213" Type="http://schemas.openxmlformats.org/officeDocument/2006/relationships/slide" Target="slides/slide206.xml"/><Relationship Id="rId334" Type="http://schemas.openxmlformats.org/officeDocument/2006/relationships/slide" Target="slides/slide327.xml"/><Relationship Id="rId212" Type="http://schemas.openxmlformats.org/officeDocument/2006/relationships/slide" Target="slides/slide205.xml"/><Relationship Id="rId333" Type="http://schemas.openxmlformats.org/officeDocument/2006/relationships/slide" Target="slides/slide326.xml"/><Relationship Id="rId211" Type="http://schemas.openxmlformats.org/officeDocument/2006/relationships/slide" Target="slides/slide204.xml"/><Relationship Id="rId332" Type="http://schemas.openxmlformats.org/officeDocument/2006/relationships/slide" Target="slides/slide325.xml"/><Relationship Id="rId210" Type="http://schemas.openxmlformats.org/officeDocument/2006/relationships/slide" Target="slides/slide203.xml"/><Relationship Id="rId331" Type="http://schemas.openxmlformats.org/officeDocument/2006/relationships/slide" Target="slides/slide324.xml"/><Relationship Id="rId370" Type="http://schemas.openxmlformats.org/officeDocument/2006/relationships/slide" Target="slides/slide363.xml"/><Relationship Id="rId129" Type="http://schemas.openxmlformats.org/officeDocument/2006/relationships/slide" Target="slides/slide122.xml"/><Relationship Id="rId128" Type="http://schemas.openxmlformats.org/officeDocument/2006/relationships/slide" Target="slides/slide121.xml"/><Relationship Id="rId249" Type="http://schemas.openxmlformats.org/officeDocument/2006/relationships/slide" Target="slides/slide242.xml"/><Relationship Id="rId127" Type="http://schemas.openxmlformats.org/officeDocument/2006/relationships/slide" Target="slides/slide120.xml"/><Relationship Id="rId248" Type="http://schemas.openxmlformats.org/officeDocument/2006/relationships/slide" Target="slides/slide241.xml"/><Relationship Id="rId369" Type="http://schemas.openxmlformats.org/officeDocument/2006/relationships/slide" Target="slides/slide362.xml"/><Relationship Id="rId126" Type="http://schemas.openxmlformats.org/officeDocument/2006/relationships/slide" Target="slides/slide119.xml"/><Relationship Id="rId247" Type="http://schemas.openxmlformats.org/officeDocument/2006/relationships/slide" Target="slides/slide240.xml"/><Relationship Id="rId368" Type="http://schemas.openxmlformats.org/officeDocument/2006/relationships/slide" Target="slides/slide361.xml"/><Relationship Id="rId121" Type="http://schemas.openxmlformats.org/officeDocument/2006/relationships/slide" Target="slides/slide114.xml"/><Relationship Id="rId242" Type="http://schemas.openxmlformats.org/officeDocument/2006/relationships/slide" Target="slides/slide235.xml"/><Relationship Id="rId363" Type="http://schemas.openxmlformats.org/officeDocument/2006/relationships/slide" Target="slides/slide356.xml"/><Relationship Id="rId120" Type="http://schemas.openxmlformats.org/officeDocument/2006/relationships/slide" Target="slides/slide113.xml"/><Relationship Id="rId241" Type="http://schemas.openxmlformats.org/officeDocument/2006/relationships/slide" Target="slides/slide234.xml"/><Relationship Id="rId362" Type="http://schemas.openxmlformats.org/officeDocument/2006/relationships/slide" Target="slides/slide355.xml"/><Relationship Id="rId240" Type="http://schemas.openxmlformats.org/officeDocument/2006/relationships/slide" Target="slides/slide233.xml"/><Relationship Id="rId361" Type="http://schemas.openxmlformats.org/officeDocument/2006/relationships/slide" Target="slides/slide354.xml"/><Relationship Id="rId360" Type="http://schemas.openxmlformats.org/officeDocument/2006/relationships/slide" Target="slides/slide353.xml"/><Relationship Id="rId125" Type="http://schemas.openxmlformats.org/officeDocument/2006/relationships/slide" Target="slides/slide118.xml"/><Relationship Id="rId246" Type="http://schemas.openxmlformats.org/officeDocument/2006/relationships/slide" Target="slides/slide239.xml"/><Relationship Id="rId367" Type="http://schemas.openxmlformats.org/officeDocument/2006/relationships/slide" Target="slides/slide360.xml"/><Relationship Id="rId124" Type="http://schemas.openxmlformats.org/officeDocument/2006/relationships/slide" Target="slides/slide117.xml"/><Relationship Id="rId245" Type="http://schemas.openxmlformats.org/officeDocument/2006/relationships/slide" Target="slides/slide238.xml"/><Relationship Id="rId366" Type="http://schemas.openxmlformats.org/officeDocument/2006/relationships/slide" Target="slides/slide359.xml"/><Relationship Id="rId123" Type="http://schemas.openxmlformats.org/officeDocument/2006/relationships/slide" Target="slides/slide116.xml"/><Relationship Id="rId244" Type="http://schemas.openxmlformats.org/officeDocument/2006/relationships/slide" Target="slides/slide237.xml"/><Relationship Id="rId365" Type="http://schemas.openxmlformats.org/officeDocument/2006/relationships/slide" Target="slides/slide358.xml"/><Relationship Id="rId122" Type="http://schemas.openxmlformats.org/officeDocument/2006/relationships/slide" Target="slides/slide115.xml"/><Relationship Id="rId243" Type="http://schemas.openxmlformats.org/officeDocument/2006/relationships/slide" Target="slides/slide236.xml"/><Relationship Id="rId364" Type="http://schemas.openxmlformats.org/officeDocument/2006/relationships/slide" Target="slides/slide357.xml"/><Relationship Id="rId95" Type="http://schemas.openxmlformats.org/officeDocument/2006/relationships/slide" Target="slides/slide88.xml"/><Relationship Id="rId94" Type="http://schemas.openxmlformats.org/officeDocument/2006/relationships/slide" Target="slides/slide87.xml"/><Relationship Id="rId97" Type="http://schemas.openxmlformats.org/officeDocument/2006/relationships/slide" Target="slides/slide90.xml"/><Relationship Id="rId96" Type="http://schemas.openxmlformats.org/officeDocument/2006/relationships/slide" Target="slides/slide89.xml"/><Relationship Id="rId99" Type="http://schemas.openxmlformats.org/officeDocument/2006/relationships/slide" Target="slides/slide92.xml"/><Relationship Id="rId98" Type="http://schemas.openxmlformats.org/officeDocument/2006/relationships/slide" Target="slides/slide91.xml"/><Relationship Id="rId91" Type="http://schemas.openxmlformats.org/officeDocument/2006/relationships/slide" Target="slides/slide84.xml"/><Relationship Id="rId90" Type="http://schemas.openxmlformats.org/officeDocument/2006/relationships/slide" Target="slides/slide83.xml"/><Relationship Id="rId93" Type="http://schemas.openxmlformats.org/officeDocument/2006/relationships/slide" Target="slides/slide86.xml"/><Relationship Id="rId92" Type="http://schemas.openxmlformats.org/officeDocument/2006/relationships/slide" Target="slides/slide85.xml"/><Relationship Id="rId118" Type="http://schemas.openxmlformats.org/officeDocument/2006/relationships/slide" Target="slides/slide111.xml"/><Relationship Id="rId239" Type="http://schemas.openxmlformats.org/officeDocument/2006/relationships/slide" Target="slides/slide232.xml"/><Relationship Id="rId117" Type="http://schemas.openxmlformats.org/officeDocument/2006/relationships/slide" Target="slides/slide110.xml"/><Relationship Id="rId238" Type="http://schemas.openxmlformats.org/officeDocument/2006/relationships/slide" Target="slides/slide231.xml"/><Relationship Id="rId359" Type="http://schemas.openxmlformats.org/officeDocument/2006/relationships/slide" Target="slides/slide352.xml"/><Relationship Id="rId116" Type="http://schemas.openxmlformats.org/officeDocument/2006/relationships/slide" Target="slides/slide109.xml"/><Relationship Id="rId237" Type="http://schemas.openxmlformats.org/officeDocument/2006/relationships/slide" Target="slides/slide230.xml"/><Relationship Id="rId358" Type="http://schemas.openxmlformats.org/officeDocument/2006/relationships/slide" Target="slides/slide351.xml"/><Relationship Id="rId115" Type="http://schemas.openxmlformats.org/officeDocument/2006/relationships/slide" Target="slides/slide108.xml"/><Relationship Id="rId236" Type="http://schemas.openxmlformats.org/officeDocument/2006/relationships/slide" Target="slides/slide229.xml"/><Relationship Id="rId357" Type="http://schemas.openxmlformats.org/officeDocument/2006/relationships/slide" Target="slides/slide350.xml"/><Relationship Id="rId119" Type="http://schemas.openxmlformats.org/officeDocument/2006/relationships/slide" Target="slides/slide112.xml"/><Relationship Id="rId110" Type="http://schemas.openxmlformats.org/officeDocument/2006/relationships/slide" Target="slides/slide103.xml"/><Relationship Id="rId231" Type="http://schemas.openxmlformats.org/officeDocument/2006/relationships/slide" Target="slides/slide224.xml"/><Relationship Id="rId352" Type="http://schemas.openxmlformats.org/officeDocument/2006/relationships/slide" Target="slides/slide345.xml"/><Relationship Id="rId230" Type="http://schemas.openxmlformats.org/officeDocument/2006/relationships/slide" Target="slides/slide223.xml"/><Relationship Id="rId351" Type="http://schemas.openxmlformats.org/officeDocument/2006/relationships/slide" Target="slides/slide344.xml"/><Relationship Id="rId350" Type="http://schemas.openxmlformats.org/officeDocument/2006/relationships/slide" Target="slides/slide343.xml"/><Relationship Id="rId114" Type="http://schemas.openxmlformats.org/officeDocument/2006/relationships/slide" Target="slides/slide107.xml"/><Relationship Id="rId235" Type="http://schemas.openxmlformats.org/officeDocument/2006/relationships/slide" Target="slides/slide228.xml"/><Relationship Id="rId356" Type="http://schemas.openxmlformats.org/officeDocument/2006/relationships/slide" Target="slides/slide349.xml"/><Relationship Id="rId113" Type="http://schemas.openxmlformats.org/officeDocument/2006/relationships/slide" Target="slides/slide106.xml"/><Relationship Id="rId234" Type="http://schemas.openxmlformats.org/officeDocument/2006/relationships/slide" Target="slides/slide227.xml"/><Relationship Id="rId355" Type="http://schemas.openxmlformats.org/officeDocument/2006/relationships/slide" Target="slides/slide348.xml"/><Relationship Id="rId112" Type="http://schemas.openxmlformats.org/officeDocument/2006/relationships/slide" Target="slides/slide105.xml"/><Relationship Id="rId233" Type="http://schemas.openxmlformats.org/officeDocument/2006/relationships/slide" Target="slides/slide226.xml"/><Relationship Id="rId354" Type="http://schemas.openxmlformats.org/officeDocument/2006/relationships/slide" Target="slides/slide347.xml"/><Relationship Id="rId111" Type="http://schemas.openxmlformats.org/officeDocument/2006/relationships/slide" Target="slides/slide104.xml"/><Relationship Id="rId232" Type="http://schemas.openxmlformats.org/officeDocument/2006/relationships/slide" Target="slides/slide225.xml"/><Relationship Id="rId353" Type="http://schemas.openxmlformats.org/officeDocument/2006/relationships/slide" Target="slides/slide346.xml"/><Relationship Id="rId305" Type="http://schemas.openxmlformats.org/officeDocument/2006/relationships/slide" Target="slides/slide298.xml"/><Relationship Id="rId426" Type="http://schemas.openxmlformats.org/officeDocument/2006/relationships/slide" Target="slides/slide419.xml"/><Relationship Id="rId304" Type="http://schemas.openxmlformats.org/officeDocument/2006/relationships/slide" Target="slides/slide297.xml"/><Relationship Id="rId425" Type="http://schemas.openxmlformats.org/officeDocument/2006/relationships/slide" Target="slides/slide418.xml"/><Relationship Id="rId303" Type="http://schemas.openxmlformats.org/officeDocument/2006/relationships/slide" Target="slides/slide296.xml"/><Relationship Id="rId424" Type="http://schemas.openxmlformats.org/officeDocument/2006/relationships/slide" Target="slides/slide417.xml"/><Relationship Id="rId302" Type="http://schemas.openxmlformats.org/officeDocument/2006/relationships/slide" Target="slides/slide295.xml"/><Relationship Id="rId423" Type="http://schemas.openxmlformats.org/officeDocument/2006/relationships/slide" Target="slides/slide416.xml"/><Relationship Id="rId309" Type="http://schemas.openxmlformats.org/officeDocument/2006/relationships/slide" Target="slides/slide302.xml"/><Relationship Id="rId308" Type="http://schemas.openxmlformats.org/officeDocument/2006/relationships/slide" Target="slides/slide301.xml"/><Relationship Id="rId429" Type="http://schemas.openxmlformats.org/officeDocument/2006/relationships/font" Target="fonts/Caveat-regular.fntdata"/><Relationship Id="rId307" Type="http://schemas.openxmlformats.org/officeDocument/2006/relationships/slide" Target="slides/slide300.xml"/><Relationship Id="rId428" Type="http://schemas.openxmlformats.org/officeDocument/2006/relationships/slide" Target="slides/slide421.xml"/><Relationship Id="rId306" Type="http://schemas.openxmlformats.org/officeDocument/2006/relationships/slide" Target="slides/slide299.xml"/><Relationship Id="rId427" Type="http://schemas.openxmlformats.org/officeDocument/2006/relationships/slide" Target="slides/slide420.xml"/><Relationship Id="rId301" Type="http://schemas.openxmlformats.org/officeDocument/2006/relationships/slide" Target="slides/slide294.xml"/><Relationship Id="rId422" Type="http://schemas.openxmlformats.org/officeDocument/2006/relationships/slide" Target="slides/slide415.xml"/><Relationship Id="rId300" Type="http://schemas.openxmlformats.org/officeDocument/2006/relationships/slide" Target="slides/slide293.xml"/><Relationship Id="rId421" Type="http://schemas.openxmlformats.org/officeDocument/2006/relationships/slide" Target="slides/slide414.xml"/><Relationship Id="rId420" Type="http://schemas.openxmlformats.org/officeDocument/2006/relationships/slide" Target="slides/slide413.xml"/><Relationship Id="rId415" Type="http://schemas.openxmlformats.org/officeDocument/2006/relationships/slide" Target="slides/slide408.xml"/><Relationship Id="rId414" Type="http://schemas.openxmlformats.org/officeDocument/2006/relationships/slide" Target="slides/slide407.xml"/><Relationship Id="rId413" Type="http://schemas.openxmlformats.org/officeDocument/2006/relationships/slide" Target="slides/slide406.xml"/><Relationship Id="rId412" Type="http://schemas.openxmlformats.org/officeDocument/2006/relationships/slide" Target="slides/slide405.xml"/><Relationship Id="rId419" Type="http://schemas.openxmlformats.org/officeDocument/2006/relationships/slide" Target="slides/slide412.xml"/><Relationship Id="rId418" Type="http://schemas.openxmlformats.org/officeDocument/2006/relationships/slide" Target="slides/slide411.xml"/><Relationship Id="rId417" Type="http://schemas.openxmlformats.org/officeDocument/2006/relationships/slide" Target="slides/slide410.xml"/><Relationship Id="rId416" Type="http://schemas.openxmlformats.org/officeDocument/2006/relationships/slide" Target="slides/slide409.xml"/><Relationship Id="rId411" Type="http://schemas.openxmlformats.org/officeDocument/2006/relationships/slide" Target="slides/slide404.xml"/><Relationship Id="rId410" Type="http://schemas.openxmlformats.org/officeDocument/2006/relationships/slide" Target="slides/slide403.xml"/><Relationship Id="rId206" Type="http://schemas.openxmlformats.org/officeDocument/2006/relationships/slide" Target="slides/slide199.xml"/><Relationship Id="rId327" Type="http://schemas.openxmlformats.org/officeDocument/2006/relationships/slide" Target="slides/slide320.xml"/><Relationship Id="rId205" Type="http://schemas.openxmlformats.org/officeDocument/2006/relationships/slide" Target="slides/slide198.xml"/><Relationship Id="rId326" Type="http://schemas.openxmlformats.org/officeDocument/2006/relationships/slide" Target="slides/slide319.xml"/><Relationship Id="rId204" Type="http://schemas.openxmlformats.org/officeDocument/2006/relationships/slide" Target="slides/slide197.xml"/><Relationship Id="rId325" Type="http://schemas.openxmlformats.org/officeDocument/2006/relationships/slide" Target="slides/slide318.xml"/><Relationship Id="rId203" Type="http://schemas.openxmlformats.org/officeDocument/2006/relationships/slide" Target="slides/slide196.xml"/><Relationship Id="rId324" Type="http://schemas.openxmlformats.org/officeDocument/2006/relationships/slide" Target="slides/slide317.xml"/><Relationship Id="rId209" Type="http://schemas.openxmlformats.org/officeDocument/2006/relationships/slide" Target="slides/slide202.xml"/><Relationship Id="rId208" Type="http://schemas.openxmlformats.org/officeDocument/2006/relationships/slide" Target="slides/slide201.xml"/><Relationship Id="rId329" Type="http://schemas.openxmlformats.org/officeDocument/2006/relationships/slide" Target="slides/slide322.xml"/><Relationship Id="rId207" Type="http://schemas.openxmlformats.org/officeDocument/2006/relationships/slide" Target="slides/slide200.xml"/><Relationship Id="rId328" Type="http://schemas.openxmlformats.org/officeDocument/2006/relationships/slide" Target="slides/slide321.xml"/><Relationship Id="rId202" Type="http://schemas.openxmlformats.org/officeDocument/2006/relationships/slide" Target="slides/slide195.xml"/><Relationship Id="rId323" Type="http://schemas.openxmlformats.org/officeDocument/2006/relationships/slide" Target="slides/slide316.xml"/><Relationship Id="rId201" Type="http://schemas.openxmlformats.org/officeDocument/2006/relationships/slide" Target="slides/slide194.xml"/><Relationship Id="rId322" Type="http://schemas.openxmlformats.org/officeDocument/2006/relationships/slide" Target="slides/slide315.xml"/><Relationship Id="rId200" Type="http://schemas.openxmlformats.org/officeDocument/2006/relationships/slide" Target="slides/slide193.xml"/><Relationship Id="rId321" Type="http://schemas.openxmlformats.org/officeDocument/2006/relationships/slide" Target="slides/slide314.xml"/><Relationship Id="rId320" Type="http://schemas.openxmlformats.org/officeDocument/2006/relationships/slide" Target="slides/slide313.xml"/><Relationship Id="rId316" Type="http://schemas.openxmlformats.org/officeDocument/2006/relationships/slide" Target="slides/slide309.xml"/><Relationship Id="rId315" Type="http://schemas.openxmlformats.org/officeDocument/2006/relationships/slide" Target="slides/slide308.xml"/><Relationship Id="rId314" Type="http://schemas.openxmlformats.org/officeDocument/2006/relationships/slide" Target="slides/slide307.xml"/><Relationship Id="rId313" Type="http://schemas.openxmlformats.org/officeDocument/2006/relationships/slide" Target="slides/slide306.xml"/><Relationship Id="rId319" Type="http://schemas.openxmlformats.org/officeDocument/2006/relationships/slide" Target="slides/slide312.xml"/><Relationship Id="rId318" Type="http://schemas.openxmlformats.org/officeDocument/2006/relationships/slide" Target="slides/slide311.xml"/><Relationship Id="rId317" Type="http://schemas.openxmlformats.org/officeDocument/2006/relationships/slide" Target="slides/slide310.xml"/><Relationship Id="rId312" Type="http://schemas.openxmlformats.org/officeDocument/2006/relationships/slide" Target="slides/slide305.xml"/><Relationship Id="rId311" Type="http://schemas.openxmlformats.org/officeDocument/2006/relationships/slide" Target="slides/slide304.xml"/><Relationship Id="rId310" Type="http://schemas.openxmlformats.org/officeDocument/2006/relationships/slide" Target="slides/slide303.xml"/><Relationship Id="rId431" Type="http://schemas.openxmlformats.org/officeDocument/2006/relationships/font" Target="fonts/Questrial-regular.fntdata"/><Relationship Id="rId430" Type="http://schemas.openxmlformats.org/officeDocument/2006/relationships/font" Target="fonts/Caveat-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91425" lIns="91425" spcFirstLastPara="1" rIns="91425" wrap="square" tIns="91425">
            <a:noAutofit/>
          </a:bodyPr>
          <a:lstStyle>
            <a:lvl1pPr indent="0" lvl="0" mar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 name="Shape 53"/>
        <p:cNvGrpSpPr/>
        <p:nvPr/>
      </p:nvGrpSpPr>
      <p:grpSpPr>
        <a:xfrm>
          <a:off x="0" y="0"/>
          <a:ext cx="0" cy="0"/>
          <a:chOff x="0" y="0"/>
          <a:chExt cx="0" cy="0"/>
        </a:xfrm>
      </p:grpSpPr>
      <p:sp>
        <p:nvSpPr>
          <p:cNvPr id="54" name="Google Shape;5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 name="Google Shape;5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a:p>
            <a:pPr indent="0" lvl="0" marL="0" marR="0" rtl="0" algn="l">
              <a:spcBef>
                <a:spcPts val="0"/>
              </a:spcBef>
              <a:spcAft>
                <a:spcPts val="0"/>
              </a:spcAft>
              <a:buNone/>
            </a:pPr>
            <a:r>
              <a:t/>
            </a:r>
            <a:endParaRPr/>
          </a:p>
        </p:txBody>
      </p:sp>
      <p:sp>
        <p:nvSpPr>
          <p:cNvPr id="56" name="Google Shape;56;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Google Shape;124;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 name="Google Shape;125;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26" name="Google Shape;126;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7" name="Shape 887"/>
        <p:cNvGrpSpPr/>
        <p:nvPr/>
      </p:nvGrpSpPr>
      <p:grpSpPr>
        <a:xfrm>
          <a:off x="0" y="0"/>
          <a:ext cx="0" cy="0"/>
          <a:chOff x="0" y="0"/>
          <a:chExt cx="0" cy="0"/>
        </a:xfrm>
      </p:grpSpPr>
      <p:sp>
        <p:nvSpPr>
          <p:cNvPr id="888" name="Google Shape;888;g3a95b3a9fe_0_6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889" name="Google Shape;889;g3a95b3a9fe_0_6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90" name="Google Shape;890;g3a95b3a9fe_0_6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6" name="Shape 896"/>
        <p:cNvGrpSpPr/>
        <p:nvPr/>
      </p:nvGrpSpPr>
      <p:grpSpPr>
        <a:xfrm>
          <a:off x="0" y="0"/>
          <a:ext cx="0" cy="0"/>
          <a:chOff x="0" y="0"/>
          <a:chExt cx="0" cy="0"/>
        </a:xfrm>
      </p:grpSpPr>
      <p:sp>
        <p:nvSpPr>
          <p:cNvPr id="897" name="Google Shape;897;g3a95b3a9fe_0_67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898" name="Google Shape;898;g3a95b3a9fe_0_6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99" name="Google Shape;899;g3a95b3a9fe_0_6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4" name="Shape 904"/>
        <p:cNvGrpSpPr/>
        <p:nvPr/>
      </p:nvGrpSpPr>
      <p:grpSpPr>
        <a:xfrm>
          <a:off x="0" y="0"/>
          <a:ext cx="0" cy="0"/>
          <a:chOff x="0" y="0"/>
          <a:chExt cx="0" cy="0"/>
        </a:xfrm>
      </p:grpSpPr>
      <p:sp>
        <p:nvSpPr>
          <p:cNvPr id="905" name="Google Shape;905;g3a95b3a9fe_0_6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906" name="Google Shape;906;g3a95b3a9fe_0_6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07" name="Google Shape;907;g3a95b3a9fe_0_6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2" name="Shape 912"/>
        <p:cNvGrpSpPr/>
        <p:nvPr/>
      </p:nvGrpSpPr>
      <p:grpSpPr>
        <a:xfrm>
          <a:off x="0" y="0"/>
          <a:ext cx="0" cy="0"/>
          <a:chOff x="0" y="0"/>
          <a:chExt cx="0" cy="0"/>
        </a:xfrm>
      </p:grpSpPr>
      <p:sp>
        <p:nvSpPr>
          <p:cNvPr id="913" name="Google Shape;913;g3a95b3a9fe_0_6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914" name="Google Shape;914;g3a95b3a9fe_0_6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15" name="Google Shape;915;g3a95b3a9fe_0_6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1" name="Shape 931"/>
        <p:cNvGrpSpPr/>
        <p:nvPr/>
      </p:nvGrpSpPr>
      <p:grpSpPr>
        <a:xfrm>
          <a:off x="0" y="0"/>
          <a:ext cx="0" cy="0"/>
          <a:chOff x="0" y="0"/>
          <a:chExt cx="0" cy="0"/>
        </a:xfrm>
      </p:grpSpPr>
      <p:sp>
        <p:nvSpPr>
          <p:cNvPr id="932" name="Google Shape;932;g3a95b3a9fe_0_7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3" name="Google Shape;933;g3a95b3a9fe_0_7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934" name="Google Shape;934;g3a95b3a9fe_0_7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9" name="Shape 939"/>
        <p:cNvGrpSpPr/>
        <p:nvPr/>
      </p:nvGrpSpPr>
      <p:grpSpPr>
        <a:xfrm>
          <a:off x="0" y="0"/>
          <a:ext cx="0" cy="0"/>
          <a:chOff x="0" y="0"/>
          <a:chExt cx="0" cy="0"/>
        </a:xfrm>
      </p:grpSpPr>
      <p:sp>
        <p:nvSpPr>
          <p:cNvPr id="940" name="Google Shape;940;g3a95b3a9fe_0_7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941" name="Google Shape;941;g3a95b3a9fe_0_7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42" name="Google Shape;942;g3a95b3a9fe_0_7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7" name="Shape 947"/>
        <p:cNvGrpSpPr/>
        <p:nvPr/>
      </p:nvGrpSpPr>
      <p:grpSpPr>
        <a:xfrm>
          <a:off x="0" y="0"/>
          <a:ext cx="0" cy="0"/>
          <a:chOff x="0" y="0"/>
          <a:chExt cx="0" cy="0"/>
        </a:xfrm>
      </p:grpSpPr>
      <p:sp>
        <p:nvSpPr>
          <p:cNvPr id="948" name="Google Shape;948;g3a95b3a9fe_0_7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9" name="Google Shape;949;g3a95b3a9fe_0_7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950" name="Google Shape;950;g3a95b3a9fe_0_7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5" name="Shape 955"/>
        <p:cNvGrpSpPr/>
        <p:nvPr/>
      </p:nvGrpSpPr>
      <p:grpSpPr>
        <a:xfrm>
          <a:off x="0" y="0"/>
          <a:ext cx="0" cy="0"/>
          <a:chOff x="0" y="0"/>
          <a:chExt cx="0" cy="0"/>
        </a:xfrm>
      </p:grpSpPr>
      <p:sp>
        <p:nvSpPr>
          <p:cNvPr id="956" name="Google Shape;956;g3a95b3a9fe_0_7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957" name="Google Shape;957;g3a95b3a9fe_0_7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58" name="Google Shape;958;g3a95b3a9fe_0_7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3" name="Shape 963"/>
        <p:cNvGrpSpPr/>
        <p:nvPr/>
      </p:nvGrpSpPr>
      <p:grpSpPr>
        <a:xfrm>
          <a:off x="0" y="0"/>
          <a:ext cx="0" cy="0"/>
          <a:chOff x="0" y="0"/>
          <a:chExt cx="0" cy="0"/>
        </a:xfrm>
      </p:grpSpPr>
      <p:sp>
        <p:nvSpPr>
          <p:cNvPr id="964" name="Google Shape;964;g3a95b3a9fe_0_7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5" name="Google Shape;965;g3a95b3a9fe_0_7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966" name="Google Shape;966;g3a95b3a9fe_0_7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1" name="Shape 971"/>
        <p:cNvGrpSpPr/>
        <p:nvPr/>
      </p:nvGrpSpPr>
      <p:grpSpPr>
        <a:xfrm>
          <a:off x="0" y="0"/>
          <a:ext cx="0" cy="0"/>
          <a:chOff x="0" y="0"/>
          <a:chExt cx="0" cy="0"/>
        </a:xfrm>
      </p:grpSpPr>
      <p:sp>
        <p:nvSpPr>
          <p:cNvPr id="972" name="Google Shape;972;g3a95b3a9fe_0_7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973" name="Google Shape;973;g3a95b3a9fe_0_7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74" name="Google Shape;974;g3a95b3a9fe_0_7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 name="Shape 136"/>
        <p:cNvGrpSpPr/>
        <p:nvPr/>
      </p:nvGrpSpPr>
      <p:grpSpPr>
        <a:xfrm>
          <a:off x="0" y="0"/>
          <a:ext cx="0" cy="0"/>
          <a:chOff x="0" y="0"/>
          <a:chExt cx="0" cy="0"/>
        </a:xfrm>
      </p:grpSpPr>
      <p:sp>
        <p:nvSpPr>
          <p:cNvPr id="137" name="Google Shape;137;g3a95b3a7a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 name="Google Shape;138;g3a95b3a7a5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0">
              <a:latin typeface="Arial"/>
              <a:ea typeface="Arial"/>
              <a:cs typeface="Arial"/>
              <a:sym typeface="Arial"/>
            </a:endParaRPr>
          </a:p>
        </p:txBody>
      </p:sp>
      <p:sp>
        <p:nvSpPr>
          <p:cNvPr id="139" name="Google Shape;139;g3a95b3a7a5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9" name="Shape 979"/>
        <p:cNvGrpSpPr/>
        <p:nvPr/>
      </p:nvGrpSpPr>
      <p:grpSpPr>
        <a:xfrm>
          <a:off x="0" y="0"/>
          <a:ext cx="0" cy="0"/>
          <a:chOff x="0" y="0"/>
          <a:chExt cx="0" cy="0"/>
        </a:xfrm>
      </p:grpSpPr>
      <p:sp>
        <p:nvSpPr>
          <p:cNvPr id="980" name="Google Shape;980;g3a95b3a9fe_0_7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1" name="Google Shape;981;g3a95b3a9fe_0_7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
        <p:nvSpPr>
          <p:cNvPr id="982" name="Google Shape;982;g3a95b3a9fe_0_7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7" name="Shape 987"/>
        <p:cNvGrpSpPr/>
        <p:nvPr/>
      </p:nvGrpSpPr>
      <p:grpSpPr>
        <a:xfrm>
          <a:off x="0" y="0"/>
          <a:ext cx="0" cy="0"/>
          <a:chOff x="0" y="0"/>
          <a:chExt cx="0" cy="0"/>
        </a:xfrm>
      </p:grpSpPr>
      <p:sp>
        <p:nvSpPr>
          <p:cNvPr id="988" name="Google Shape;988;g3a95b3a9fe_0_7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9" name="Google Shape;989;g3a95b3a9fe_0_7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990" name="Google Shape;990;g3a95b3a9fe_0_7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5" name="Shape 995"/>
        <p:cNvGrpSpPr/>
        <p:nvPr/>
      </p:nvGrpSpPr>
      <p:grpSpPr>
        <a:xfrm>
          <a:off x="0" y="0"/>
          <a:ext cx="0" cy="0"/>
          <a:chOff x="0" y="0"/>
          <a:chExt cx="0" cy="0"/>
        </a:xfrm>
      </p:grpSpPr>
      <p:sp>
        <p:nvSpPr>
          <p:cNvPr id="996" name="Google Shape;996;g3a95b3a9fe_0_115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g3a95b3a9fe_0_11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2" name="Shape 1002"/>
        <p:cNvGrpSpPr/>
        <p:nvPr/>
      </p:nvGrpSpPr>
      <p:grpSpPr>
        <a:xfrm>
          <a:off x="0" y="0"/>
          <a:ext cx="0" cy="0"/>
          <a:chOff x="0" y="0"/>
          <a:chExt cx="0" cy="0"/>
        </a:xfrm>
      </p:grpSpPr>
      <p:sp>
        <p:nvSpPr>
          <p:cNvPr id="1003" name="Google Shape;1003;g3a9b25c8cf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004" name="Google Shape;1004;g3a9b25c8cf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05" name="Google Shape;1005;g3a9b25c8cf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9" name="Shape 1009"/>
        <p:cNvGrpSpPr/>
        <p:nvPr/>
      </p:nvGrpSpPr>
      <p:grpSpPr>
        <a:xfrm>
          <a:off x="0" y="0"/>
          <a:ext cx="0" cy="0"/>
          <a:chOff x="0" y="0"/>
          <a:chExt cx="0" cy="0"/>
        </a:xfrm>
      </p:grpSpPr>
      <p:sp>
        <p:nvSpPr>
          <p:cNvPr id="1010" name="Google Shape;1010;g3a95b3a9fe_0_76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g3a95b3a9fe_0_7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1" name="Shape 1021"/>
        <p:cNvGrpSpPr/>
        <p:nvPr/>
      </p:nvGrpSpPr>
      <p:grpSpPr>
        <a:xfrm>
          <a:off x="0" y="0"/>
          <a:ext cx="0" cy="0"/>
          <a:chOff x="0" y="0"/>
          <a:chExt cx="0" cy="0"/>
        </a:xfrm>
      </p:grpSpPr>
      <p:sp>
        <p:nvSpPr>
          <p:cNvPr id="1022" name="Google Shape;1022;g3a95b3a9fe_0_7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3" name="Google Shape;1023;g3a95b3a9fe_0_7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024" name="Google Shape;1024;g3a95b3a9fe_0_7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9" name="Shape 1029"/>
        <p:cNvGrpSpPr/>
        <p:nvPr/>
      </p:nvGrpSpPr>
      <p:grpSpPr>
        <a:xfrm>
          <a:off x="0" y="0"/>
          <a:ext cx="0" cy="0"/>
          <a:chOff x="0" y="0"/>
          <a:chExt cx="0" cy="0"/>
        </a:xfrm>
      </p:grpSpPr>
      <p:sp>
        <p:nvSpPr>
          <p:cNvPr id="1030" name="Google Shape;1030;g1dfd6cbb63_0_2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g1dfd6cbb63_0_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8" name="Shape 1038"/>
        <p:cNvGrpSpPr/>
        <p:nvPr/>
      </p:nvGrpSpPr>
      <p:grpSpPr>
        <a:xfrm>
          <a:off x="0" y="0"/>
          <a:ext cx="0" cy="0"/>
          <a:chOff x="0" y="0"/>
          <a:chExt cx="0" cy="0"/>
        </a:xfrm>
      </p:grpSpPr>
      <p:sp>
        <p:nvSpPr>
          <p:cNvPr id="1039" name="Google Shape;1039;g1dfd6cbb63_0_3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g1dfd6cbb63_0_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7" name="Shape 1047"/>
        <p:cNvGrpSpPr/>
        <p:nvPr/>
      </p:nvGrpSpPr>
      <p:grpSpPr>
        <a:xfrm>
          <a:off x="0" y="0"/>
          <a:ext cx="0" cy="0"/>
          <a:chOff x="0" y="0"/>
          <a:chExt cx="0" cy="0"/>
        </a:xfrm>
      </p:grpSpPr>
      <p:sp>
        <p:nvSpPr>
          <p:cNvPr id="1048" name="Google Shape;1048;g1dfd6cbb63_0_4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g1dfd6cbb63_0_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5" name="Shape 1055"/>
        <p:cNvGrpSpPr/>
        <p:nvPr/>
      </p:nvGrpSpPr>
      <p:grpSpPr>
        <a:xfrm>
          <a:off x="0" y="0"/>
          <a:ext cx="0" cy="0"/>
          <a:chOff x="0" y="0"/>
          <a:chExt cx="0" cy="0"/>
        </a:xfrm>
      </p:grpSpPr>
      <p:sp>
        <p:nvSpPr>
          <p:cNvPr id="1056" name="Google Shape;1056;g41090c9582_0_9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g41090c9582_0_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 name="Shape 144"/>
        <p:cNvGrpSpPr/>
        <p:nvPr/>
      </p:nvGrpSpPr>
      <p:grpSpPr>
        <a:xfrm>
          <a:off x="0" y="0"/>
          <a:ext cx="0" cy="0"/>
          <a:chOff x="0" y="0"/>
          <a:chExt cx="0" cy="0"/>
        </a:xfrm>
      </p:grpSpPr>
      <p:sp>
        <p:nvSpPr>
          <p:cNvPr id="145" name="Google Shape;145;g3a95b3a7a5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 name="Google Shape;146;g3a95b3a7a5_0_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47" name="Google Shape;147;g3a95b3a7a5_0_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4" name="Shape 1064"/>
        <p:cNvGrpSpPr/>
        <p:nvPr/>
      </p:nvGrpSpPr>
      <p:grpSpPr>
        <a:xfrm>
          <a:off x="0" y="0"/>
          <a:ext cx="0" cy="0"/>
          <a:chOff x="0" y="0"/>
          <a:chExt cx="0" cy="0"/>
        </a:xfrm>
      </p:grpSpPr>
      <p:sp>
        <p:nvSpPr>
          <p:cNvPr id="1065" name="Google Shape;1065;g3a95b3a9fe_0_7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066" name="Google Shape;1066;g3a95b3a9fe_0_7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67" name="Google Shape;1067;g3a95b3a9fe_0_7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3" name="Shape 1073"/>
        <p:cNvGrpSpPr/>
        <p:nvPr/>
      </p:nvGrpSpPr>
      <p:grpSpPr>
        <a:xfrm>
          <a:off x="0" y="0"/>
          <a:ext cx="0" cy="0"/>
          <a:chOff x="0" y="0"/>
          <a:chExt cx="0" cy="0"/>
        </a:xfrm>
      </p:grpSpPr>
      <p:sp>
        <p:nvSpPr>
          <p:cNvPr id="1074" name="Google Shape;1074;g3a95b3a9fe_0_7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075" name="Google Shape;1075;g3a95b3a9fe_0_7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76" name="Google Shape;1076;g3a95b3a9fe_0_7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2" name="Shape 1082"/>
        <p:cNvGrpSpPr/>
        <p:nvPr/>
      </p:nvGrpSpPr>
      <p:grpSpPr>
        <a:xfrm>
          <a:off x="0" y="0"/>
          <a:ext cx="0" cy="0"/>
          <a:chOff x="0" y="0"/>
          <a:chExt cx="0" cy="0"/>
        </a:xfrm>
      </p:grpSpPr>
      <p:sp>
        <p:nvSpPr>
          <p:cNvPr id="1083" name="Google Shape;1083;g3a95b3a9fe_0_80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g3a95b3a9fe_0_8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9" name="Shape 1089"/>
        <p:cNvGrpSpPr/>
        <p:nvPr/>
      </p:nvGrpSpPr>
      <p:grpSpPr>
        <a:xfrm>
          <a:off x="0" y="0"/>
          <a:ext cx="0" cy="0"/>
          <a:chOff x="0" y="0"/>
          <a:chExt cx="0" cy="0"/>
        </a:xfrm>
      </p:grpSpPr>
      <p:sp>
        <p:nvSpPr>
          <p:cNvPr id="1090" name="Google Shape;1090;g3a95b3a9fe_0_8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1" name="Google Shape;1091;g3a95b3a9fe_0_8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092" name="Google Shape;1092;g3a95b3a9fe_0_8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7" name="Shape 1097"/>
        <p:cNvGrpSpPr/>
        <p:nvPr/>
      </p:nvGrpSpPr>
      <p:grpSpPr>
        <a:xfrm>
          <a:off x="0" y="0"/>
          <a:ext cx="0" cy="0"/>
          <a:chOff x="0" y="0"/>
          <a:chExt cx="0" cy="0"/>
        </a:xfrm>
      </p:grpSpPr>
      <p:sp>
        <p:nvSpPr>
          <p:cNvPr id="1098" name="Google Shape;1098;g3a95b3a9fe_0_8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9" name="Google Shape;1099;g3a95b3a9fe_0_8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100" name="Google Shape;1100;g3a95b3a9fe_0_8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6" name="Shape 1106"/>
        <p:cNvGrpSpPr/>
        <p:nvPr/>
      </p:nvGrpSpPr>
      <p:grpSpPr>
        <a:xfrm>
          <a:off x="0" y="0"/>
          <a:ext cx="0" cy="0"/>
          <a:chOff x="0" y="0"/>
          <a:chExt cx="0" cy="0"/>
        </a:xfrm>
      </p:grpSpPr>
      <p:sp>
        <p:nvSpPr>
          <p:cNvPr id="1107" name="Google Shape;1107;g3a95b3a9fe_0_84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g3a95b3a9fe_0_8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3" name="Shape 1113"/>
        <p:cNvGrpSpPr/>
        <p:nvPr/>
      </p:nvGrpSpPr>
      <p:grpSpPr>
        <a:xfrm>
          <a:off x="0" y="0"/>
          <a:ext cx="0" cy="0"/>
          <a:chOff x="0" y="0"/>
          <a:chExt cx="0" cy="0"/>
        </a:xfrm>
      </p:grpSpPr>
      <p:sp>
        <p:nvSpPr>
          <p:cNvPr id="1114" name="Google Shape;1114;g3a95b3a9fe_0_8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5" name="Google Shape;1115;g3a95b3a9fe_0_8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116" name="Google Shape;1116;g3a95b3a9fe_0_8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4" name="Shape 1124"/>
        <p:cNvGrpSpPr/>
        <p:nvPr/>
      </p:nvGrpSpPr>
      <p:grpSpPr>
        <a:xfrm>
          <a:off x="0" y="0"/>
          <a:ext cx="0" cy="0"/>
          <a:chOff x="0" y="0"/>
          <a:chExt cx="0" cy="0"/>
        </a:xfrm>
      </p:grpSpPr>
      <p:sp>
        <p:nvSpPr>
          <p:cNvPr id="1125" name="Google Shape;1125;g3a95b3a9fe_0_8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6" name="Google Shape;1126;g3a95b3a9fe_0_8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95250" lvl="0" marL="171450" marR="0" rtl="0" algn="l">
              <a:spcBef>
                <a:spcPts val="0"/>
              </a:spcBef>
              <a:spcAft>
                <a:spcPts val="0"/>
              </a:spcAft>
              <a:buClr>
                <a:schemeClr val="dk1"/>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1127" name="Google Shape;1127;g3a95b3a9fe_0_8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2" name="Shape 1132"/>
        <p:cNvGrpSpPr/>
        <p:nvPr/>
      </p:nvGrpSpPr>
      <p:grpSpPr>
        <a:xfrm>
          <a:off x="0" y="0"/>
          <a:ext cx="0" cy="0"/>
          <a:chOff x="0" y="0"/>
          <a:chExt cx="0" cy="0"/>
        </a:xfrm>
      </p:grpSpPr>
      <p:sp>
        <p:nvSpPr>
          <p:cNvPr id="1133" name="Google Shape;1133;g3a95b3a9fe_0_8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4" name="Google Shape;1134;g3a95b3a9fe_0_8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135" name="Google Shape;1135;g3a95b3a9fe_0_8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0" name="Shape 1140"/>
        <p:cNvGrpSpPr/>
        <p:nvPr/>
      </p:nvGrpSpPr>
      <p:grpSpPr>
        <a:xfrm>
          <a:off x="0" y="0"/>
          <a:ext cx="0" cy="0"/>
          <a:chOff x="0" y="0"/>
          <a:chExt cx="0" cy="0"/>
        </a:xfrm>
      </p:grpSpPr>
      <p:sp>
        <p:nvSpPr>
          <p:cNvPr id="1141" name="Google Shape;1141;g3a95b3a9fe_0_9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2" name="Google Shape;1142;g3a95b3a9fe_0_9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143" name="Google Shape;1143;g3a95b3a9fe_0_9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Google Shape;158;g3a9b25c8cf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 name="Google Shape;159;g3a9b25c8cf_0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
        <p:nvSpPr>
          <p:cNvPr id="160" name="Google Shape;160;g3a9b25c8cf_0_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8" name="Shape 1148"/>
        <p:cNvGrpSpPr/>
        <p:nvPr/>
      </p:nvGrpSpPr>
      <p:grpSpPr>
        <a:xfrm>
          <a:off x="0" y="0"/>
          <a:ext cx="0" cy="0"/>
          <a:chOff x="0" y="0"/>
          <a:chExt cx="0" cy="0"/>
        </a:xfrm>
      </p:grpSpPr>
      <p:sp>
        <p:nvSpPr>
          <p:cNvPr id="1149" name="Google Shape;1149;g3a95b3a9fe_0_9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0" name="Google Shape;1150;g3a95b3a9fe_0_9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151" name="Google Shape;1151;g3a95b3a9fe_0_9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6" name="Shape 1156"/>
        <p:cNvGrpSpPr/>
        <p:nvPr/>
      </p:nvGrpSpPr>
      <p:grpSpPr>
        <a:xfrm>
          <a:off x="0" y="0"/>
          <a:ext cx="0" cy="0"/>
          <a:chOff x="0" y="0"/>
          <a:chExt cx="0" cy="0"/>
        </a:xfrm>
      </p:grpSpPr>
      <p:sp>
        <p:nvSpPr>
          <p:cNvPr id="1157" name="Google Shape;1157;g3a95b3a9fe_0_9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8" name="Google Shape;1158;g3a95b3a9fe_0_9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159" name="Google Shape;1159;g3a95b3a9fe_0_9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4" name="Shape 1164"/>
        <p:cNvGrpSpPr/>
        <p:nvPr/>
      </p:nvGrpSpPr>
      <p:grpSpPr>
        <a:xfrm>
          <a:off x="0" y="0"/>
          <a:ext cx="0" cy="0"/>
          <a:chOff x="0" y="0"/>
          <a:chExt cx="0" cy="0"/>
        </a:xfrm>
      </p:grpSpPr>
      <p:sp>
        <p:nvSpPr>
          <p:cNvPr id="1165" name="Google Shape;1165;g3a95b3a9fe_0_92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g3a95b3a9fe_0_9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2" name="Shape 1172"/>
        <p:cNvGrpSpPr/>
        <p:nvPr/>
      </p:nvGrpSpPr>
      <p:grpSpPr>
        <a:xfrm>
          <a:off x="0" y="0"/>
          <a:ext cx="0" cy="0"/>
          <a:chOff x="0" y="0"/>
          <a:chExt cx="0" cy="0"/>
        </a:xfrm>
      </p:grpSpPr>
      <p:sp>
        <p:nvSpPr>
          <p:cNvPr id="1173" name="Google Shape;1173;g3a95b3a9fe_0_9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174" name="Google Shape;1174;g3a95b3a9fe_0_9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75" name="Google Shape;1175;g3a95b3a9fe_0_9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1" name="Shape 1181"/>
        <p:cNvGrpSpPr/>
        <p:nvPr/>
      </p:nvGrpSpPr>
      <p:grpSpPr>
        <a:xfrm>
          <a:off x="0" y="0"/>
          <a:ext cx="0" cy="0"/>
          <a:chOff x="0" y="0"/>
          <a:chExt cx="0" cy="0"/>
        </a:xfrm>
      </p:grpSpPr>
      <p:sp>
        <p:nvSpPr>
          <p:cNvPr id="1182" name="Google Shape;1182;g3a95b3a9fe_0_9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3" name="Google Shape;1183;g3a95b3a9fe_0_9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184" name="Google Shape;1184;g3a95b3a9fe_0_9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9" name="Shape 1189"/>
        <p:cNvGrpSpPr/>
        <p:nvPr/>
      </p:nvGrpSpPr>
      <p:grpSpPr>
        <a:xfrm>
          <a:off x="0" y="0"/>
          <a:ext cx="0" cy="0"/>
          <a:chOff x="0" y="0"/>
          <a:chExt cx="0" cy="0"/>
        </a:xfrm>
      </p:grpSpPr>
      <p:sp>
        <p:nvSpPr>
          <p:cNvPr id="1190" name="Google Shape;1190;g3a95b3a9fe_0_9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191" name="Google Shape;1191;g3a95b3a9fe_0_9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92" name="Google Shape;1192;g3a95b3a9fe_0_9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7" name="Shape 1197"/>
        <p:cNvGrpSpPr/>
        <p:nvPr/>
      </p:nvGrpSpPr>
      <p:grpSpPr>
        <a:xfrm>
          <a:off x="0" y="0"/>
          <a:ext cx="0" cy="0"/>
          <a:chOff x="0" y="0"/>
          <a:chExt cx="0" cy="0"/>
        </a:xfrm>
      </p:grpSpPr>
      <p:sp>
        <p:nvSpPr>
          <p:cNvPr id="1198" name="Google Shape;1198;g3a95b3a9fe_0_9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199" name="Google Shape;1199;g3a95b3a9fe_0_9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00" name="Google Shape;1200;g3a95b3a9fe_0_9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5" name="Shape 1205"/>
        <p:cNvGrpSpPr/>
        <p:nvPr/>
      </p:nvGrpSpPr>
      <p:grpSpPr>
        <a:xfrm>
          <a:off x="0" y="0"/>
          <a:ext cx="0" cy="0"/>
          <a:chOff x="0" y="0"/>
          <a:chExt cx="0" cy="0"/>
        </a:xfrm>
      </p:grpSpPr>
      <p:sp>
        <p:nvSpPr>
          <p:cNvPr id="1206" name="Google Shape;1206;g3a95b3a9fe_0_9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207" name="Google Shape;1207;g3a95b3a9fe_0_9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08" name="Google Shape;1208;g3a95b3a9fe_0_9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3" name="Shape 1213"/>
        <p:cNvGrpSpPr/>
        <p:nvPr/>
      </p:nvGrpSpPr>
      <p:grpSpPr>
        <a:xfrm>
          <a:off x="0" y="0"/>
          <a:ext cx="0" cy="0"/>
          <a:chOff x="0" y="0"/>
          <a:chExt cx="0" cy="0"/>
        </a:xfrm>
      </p:grpSpPr>
      <p:sp>
        <p:nvSpPr>
          <p:cNvPr id="1214" name="Google Shape;1214;g3a95b3a9fe_0_9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5" name="Google Shape;1215;g3a95b3a9fe_0_9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216" name="Google Shape;1216;g3a95b3a9fe_0_9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2" name="Shape 1222"/>
        <p:cNvGrpSpPr/>
        <p:nvPr/>
      </p:nvGrpSpPr>
      <p:grpSpPr>
        <a:xfrm>
          <a:off x="0" y="0"/>
          <a:ext cx="0" cy="0"/>
          <a:chOff x="0" y="0"/>
          <a:chExt cx="0" cy="0"/>
        </a:xfrm>
      </p:grpSpPr>
      <p:sp>
        <p:nvSpPr>
          <p:cNvPr id="1223" name="Google Shape;1223;g3a95b3a9fe_0_9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224" name="Google Shape;1224;g3a95b3a9fe_0_9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25" name="Google Shape;1225;g3a95b3a9fe_0_9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 name="Shape 165"/>
        <p:cNvGrpSpPr/>
        <p:nvPr/>
      </p:nvGrpSpPr>
      <p:grpSpPr>
        <a:xfrm>
          <a:off x="0" y="0"/>
          <a:ext cx="0" cy="0"/>
          <a:chOff x="0" y="0"/>
          <a:chExt cx="0" cy="0"/>
        </a:xfrm>
      </p:grpSpPr>
      <p:sp>
        <p:nvSpPr>
          <p:cNvPr id="166" name="Google Shape;166;g4596b6dae1_1_1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 name="Google Shape;167;g4596b6dae1_1_1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libri"/>
              <a:ea typeface="Calibri"/>
              <a:cs typeface="Calibri"/>
              <a:sym typeface="Calibri"/>
            </a:endParaRPr>
          </a:p>
          <a:p>
            <a:pPr indent="-95250" lvl="0" marL="171450" marR="0" rtl="0" algn="l">
              <a:spcBef>
                <a:spcPts val="0"/>
              </a:spcBef>
              <a:spcAft>
                <a:spcPts val="0"/>
              </a:spcAft>
              <a:buClr>
                <a:schemeClr val="dk1"/>
              </a:buClr>
              <a:buSzPts val="1200"/>
              <a:buFont typeface="Noto Sans Symbols"/>
              <a:buNone/>
            </a:pPr>
            <a:r>
              <a:t/>
            </a:r>
            <a:endParaRPr b="0" i="0" sz="1200" u="none" cap="none" strike="noStrike">
              <a:solidFill>
                <a:schemeClr val="dk1"/>
              </a:solidFill>
              <a:latin typeface="Calibri"/>
              <a:ea typeface="Calibri"/>
              <a:cs typeface="Calibri"/>
              <a:sym typeface="Calibri"/>
            </a:endParaRPr>
          </a:p>
        </p:txBody>
      </p:sp>
      <p:sp>
        <p:nvSpPr>
          <p:cNvPr id="168" name="Google Shape;168;g4596b6dae1_1_1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1" name="Shape 1231"/>
        <p:cNvGrpSpPr/>
        <p:nvPr/>
      </p:nvGrpSpPr>
      <p:grpSpPr>
        <a:xfrm>
          <a:off x="0" y="0"/>
          <a:ext cx="0" cy="0"/>
          <a:chOff x="0" y="0"/>
          <a:chExt cx="0" cy="0"/>
        </a:xfrm>
      </p:grpSpPr>
      <p:sp>
        <p:nvSpPr>
          <p:cNvPr id="1232" name="Google Shape;1232;g3a95b3a9fe_0_99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3" name="Google Shape;1233;g3a95b3a9fe_0_9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8" name="Shape 1238"/>
        <p:cNvGrpSpPr/>
        <p:nvPr/>
      </p:nvGrpSpPr>
      <p:grpSpPr>
        <a:xfrm>
          <a:off x="0" y="0"/>
          <a:ext cx="0" cy="0"/>
          <a:chOff x="0" y="0"/>
          <a:chExt cx="0" cy="0"/>
        </a:xfrm>
      </p:grpSpPr>
      <p:sp>
        <p:nvSpPr>
          <p:cNvPr id="1239" name="Google Shape;1239;g3a95b3a9fe_0_10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240" name="Google Shape;1240;g3a95b3a9fe_0_10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41" name="Google Shape;1241;g3a95b3a9fe_0_10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7" name="Shape 1247"/>
        <p:cNvGrpSpPr/>
        <p:nvPr/>
      </p:nvGrpSpPr>
      <p:grpSpPr>
        <a:xfrm>
          <a:off x="0" y="0"/>
          <a:ext cx="0" cy="0"/>
          <a:chOff x="0" y="0"/>
          <a:chExt cx="0" cy="0"/>
        </a:xfrm>
      </p:grpSpPr>
      <p:sp>
        <p:nvSpPr>
          <p:cNvPr id="1248" name="Google Shape;1248;g3a95b3a9fe_0_10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9" name="Google Shape;1249;g3a95b3a9fe_0_10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250" name="Google Shape;1250;g3a95b3a9fe_0_10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5" name="Shape 1255"/>
        <p:cNvGrpSpPr/>
        <p:nvPr/>
      </p:nvGrpSpPr>
      <p:grpSpPr>
        <a:xfrm>
          <a:off x="0" y="0"/>
          <a:ext cx="0" cy="0"/>
          <a:chOff x="0" y="0"/>
          <a:chExt cx="0" cy="0"/>
        </a:xfrm>
      </p:grpSpPr>
      <p:sp>
        <p:nvSpPr>
          <p:cNvPr id="1256" name="Google Shape;1256;g3a95b3a9fe_0_10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257" name="Google Shape;1257;g3a95b3a9fe_0_10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58" name="Google Shape;1258;g3a95b3a9fe_0_10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4" name="Shape 1264"/>
        <p:cNvGrpSpPr/>
        <p:nvPr/>
      </p:nvGrpSpPr>
      <p:grpSpPr>
        <a:xfrm>
          <a:off x="0" y="0"/>
          <a:ext cx="0" cy="0"/>
          <a:chOff x="0" y="0"/>
          <a:chExt cx="0" cy="0"/>
        </a:xfrm>
      </p:grpSpPr>
      <p:sp>
        <p:nvSpPr>
          <p:cNvPr id="1265" name="Google Shape;1265;g3a95b3a9fe_0_10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266" name="Google Shape;1266;g3a95b3a9fe_0_10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67" name="Google Shape;1267;g3a95b3a9fe_0_10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2" name="Shape 1272"/>
        <p:cNvGrpSpPr/>
        <p:nvPr/>
      </p:nvGrpSpPr>
      <p:grpSpPr>
        <a:xfrm>
          <a:off x="0" y="0"/>
          <a:ext cx="0" cy="0"/>
          <a:chOff x="0" y="0"/>
          <a:chExt cx="0" cy="0"/>
        </a:xfrm>
      </p:grpSpPr>
      <p:sp>
        <p:nvSpPr>
          <p:cNvPr id="1273" name="Google Shape;1273;g3a95b3a9fe_0_10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4" name="Google Shape;1274;g3a95b3a9fe_0_10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275" name="Google Shape;1275;g3a95b3a9fe_0_10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1" name="Shape 1281"/>
        <p:cNvGrpSpPr/>
        <p:nvPr/>
      </p:nvGrpSpPr>
      <p:grpSpPr>
        <a:xfrm>
          <a:off x="0" y="0"/>
          <a:ext cx="0" cy="0"/>
          <a:chOff x="0" y="0"/>
          <a:chExt cx="0" cy="0"/>
        </a:xfrm>
      </p:grpSpPr>
      <p:sp>
        <p:nvSpPr>
          <p:cNvPr id="1282" name="Google Shape;1282;g3a95b3a9fe_0_10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283" name="Google Shape;1283;g3a95b3a9fe_0_10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84" name="Google Shape;1284;g3a95b3a9fe_0_10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a:p>
            <a:pPr indent="0" lvl="0" marL="0" marR="0" rtl="0" algn="l">
              <a:spcBef>
                <a:spcPts val="0"/>
              </a:spcBef>
              <a:spcAft>
                <a:spcPts val="0"/>
              </a:spcAft>
              <a:buClr>
                <a:schemeClr val="dk1"/>
              </a:buClr>
              <a:buFont typeface="Noto Sans Symbols"/>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9" name="Shape 1289"/>
        <p:cNvGrpSpPr/>
        <p:nvPr/>
      </p:nvGrpSpPr>
      <p:grpSpPr>
        <a:xfrm>
          <a:off x="0" y="0"/>
          <a:ext cx="0" cy="0"/>
          <a:chOff x="0" y="0"/>
          <a:chExt cx="0" cy="0"/>
        </a:xfrm>
      </p:grpSpPr>
      <p:sp>
        <p:nvSpPr>
          <p:cNvPr id="1290" name="Google Shape;1290;g3a95b3a9fe_0_10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291" name="Google Shape;1291;g3a95b3a9fe_0_10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92" name="Google Shape;1292;g3a95b3a9fe_0_10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7" name="Shape 1297"/>
        <p:cNvGrpSpPr/>
        <p:nvPr/>
      </p:nvGrpSpPr>
      <p:grpSpPr>
        <a:xfrm>
          <a:off x="0" y="0"/>
          <a:ext cx="0" cy="0"/>
          <a:chOff x="0" y="0"/>
          <a:chExt cx="0" cy="0"/>
        </a:xfrm>
      </p:grpSpPr>
      <p:sp>
        <p:nvSpPr>
          <p:cNvPr id="1298" name="Google Shape;1298;g3a95b3a9fe_0_10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9" name="Google Shape;1299;g3a95b3a9fe_0_10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Font typeface="Noto Sans Symbols"/>
              <a:buNone/>
            </a:pPr>
            <a:r>
              <a:rPr b="0" i="0" lang="en-US" sz="1200" u="none" cap="none" strike="noStrike">
                <a:solidFill>
                  <a:schemeClr val="dk1"/>
                </a:solidFill>
                <a:latin typeface="Questrial"/>
                <a:ea typeface="Questrial"/>
                <a:cs typeface="Questrial"/>
                <a:sym typeface="Questrial"/>
              </a:rPr>
              <a:t> </a:t>
            </a:r>
            <a:endParaRPr b="0" i="0" sz="1400" u="none" cap="none" strike="noStrike">
              <a:solidFill>
                <a:schemeClr val="dk1"/>
              </a:solidFill>
              <a:latin typeface="Cambria"/>
              <a:ea typeface="Cambria"/>
              <a:cs typeface="Cambria"/>
              <a:sym typeface="Cambria"/>
            </a:endParaRPr>
          </a:p>
        </p:txBody>
      </p:sp>
      <p:sp>
        <p:nvSpPr>
          <p:cNvPr id="1300" name="Google Shape;1300;g3a95b3a9fe_0_10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6" name="Shape 1306"/>
        <p:cNvGrpSpPr/>
        <p:nvPr/>
      </p:nvGrpSpPr>
      <p:grpSpPr>
        <a:xfrm>
          <a:off x="0" y="0"/>
          <a:ext cx="0" cy="0"/>
          <a:chOff x="0" y="0"/>
          <a:chExt cx="0" cy="0"/>
        </a:xfrm>
      </p:grpSpPr>
      <p:sp>
        <p:nvSpPr>
          <p:cNvPr id="1307" name="Google Shape;1307;g3a95b3a9fe_0_10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8" name="Google Shape;1308;g3a95b3a9fe_0_10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309" name="Google Shape;1309;g3a95b3a9fe_0_10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 name="Shape 173"/>
        <p:cNvGrpSpPr/>
        <p:nvPr/>
      </p:nvGrpSpPr>
      <p:grpSpPr>
        <a:xfrm>
          <a:off x="0" y="0"/>
          <a:ext cx="0" cy="0"/>
          <a:chOff x="0" y="0"/>
          <a:chExt cx="0" cy="0"/>
        </a:xfrm>
      </p:grpSpPr>
      <p:sp>
        <p:nvSpPr>
          <p:cNvPr id="174" name="Google Shape;174;g3a95b3a9fe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 name="Google Shape;175;g3a95b3a9fe_0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0">
              <a:latin typeface="Arial"/>
              <a:ea typeface="Arial"/>
              <a:cs typeface="Arial"/>
              <a:sym typeface="Arial"/>
            </a:endParaRPr>
          </a:p>
        </p:txBody>
      </p:sp>
      <p:sp>
        <p:nvSpPr>
          <p:cNvPr id="176" name="Google Shape;176;g3a95b3a9fe_0_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4" name="Shape 1314"/>
        <p:cNvGrpSpPr/>
        <p:nvPr/>
      </p:nvGrpSpPr>
      <p:grpSpPr>
        <a:xfrm>
          <a:off x="0" y="0"/>
          <a:ext cx="0" cy="0"/>
          <a:chOff x="0" y="0"/>
          <a:chExt cx="0" cy="0"/>
        </a:xfrm>
      </p:grpSpPr>
      <p:sp>
        <p:nvSpPr>
          <p:cNvPr id="1315" name="Google Shape;1315;g3a95b3a9fe_0_1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6" name="Google Shape;1316;g3a95b3a9fe_0_11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317" name="Google Shape;1317;g3a95b3a9fe_0_11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3" name="Shape 1323"/>
        <p:cNvGrpSpPr/>
        <p:nvPr/>
      </p:nvGrpSpPr>
      <p:grpSpPr>
        <a:xfrm>
          <a:off x="0" y="0"/>
          <a:ext cx="0" cy="0"/>
          <a:chOff x="0" y="0"/>
          <a:chExt cx="0" cy="0"/>
        </a:xfrm>
      </p:grpSpPr>
      <p:sp>
        <p:nvSpPr>
          <p:cNvPr id="1324" name="Google Shape;1324;g3a95b3a9fe_0_11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5" name="Google Shape;1325;g3a95b3a9fe_0_11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326" name="Google Shape;1326;g3a95b3a9fe_0_11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1" name="Shape 1331"/>
        <p:cNvGrpSpPr/>
        <p:nvPr/>
      </p:nvGrpSpPr>
      <p:grpSpPr>
        <a:xfrm>
          <a:off x="0" y="0"/>
          <a:ext cx="0" cy="0"/>
          <a:chOff x="0" y="0"/>
          <a:chExt cx="0" cy="0"/>
        </a:xfrm>
      </p:grpSpPr>
      <p:sp>
        <p:nvSpPr>
          <p:cNvPr id="1332" name="Google Shape;1332;g3a95b3a9fe_0_11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3" name="Google Shape;1333;g3a95b3a9fe_0_11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334" name="Google Shape;1334;g3a95b3a9fe_0_11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0" name="Shape 1340"/>
        <p:cNvGrpSpPr/>
        <p:nvPr/>
      </p:nvGrpSpPr>
      <p:grpSpPr>
        <a:xfrm>
          <a:off x="0" y="0"/>
          <a:ext cx="0" cy="0"/>
          <a:chOff x="0" y="0"/>
          <a:chExt cx="0" cy="0"/>
        </a:xfrm>
      </p:grpSpPr>
      <p:sp>
        <p:nvSpPr>
          <p:cNvPr id="1341" name="Google Shape;1341;g3a95b3a9fe_0_114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2" name="Google Shape;1342;g3a95b3a9fe_0_11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7" name="Shape 1347"/>
        <p:cNvGrpSpPr/>
        <p:nvPr/>
      </p:nvGrpSpPr>
      <p:grpSpPr>
        <a:xfrm>
          <a:off x="0" y="0"/>
          <a:ext cx="0" cy="0"/>
          <a:chOff x="0" y="0"/>
          <a:chExt cx="0" cy="0"/>
        </a:xfrm>
      </p:grpSpPr>
      <p:sp>
        <p:nvSpPr>
          <p:cNvPr id="1348" name="Google Shape;1348;g3a95b3a9fe_0_115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9" name="Google Shape;1349;g3a95b3a9fe_0_11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4" name="Shape 1354"/>
        <p:cNvGrpSpPr/>
        <p:nvPr/>
      </p:nvGrpSpPr>
      <p:grpSpPr>
        <a:xfrm>
          <a:off x="0" y="0"/>
          <a:ext cx="0" cy="0"/>
          <a:chOff x="0" y="0"/>
          <a:chExt cx="0" cy="0"/>
        </a:xfrm>
      </p:grpSpPr>
      <p:sp>
        <p:nvSpPr>
          <p:cNvPr id="1355" name="Google Shape;1355;g3a95b3a9fe_0_118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g3a95b3a9fe_0_11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6" name="Shape 1366"/>
        <p:cNvGrpSpPr/>
        <p:nvPr/>
      </p:nvGrpSpPr>
      <p:grpSpPr>
        <a:xfrm>
          <a:off x="0" y="0"/>
          <a:ext cx="0" cy="0"/>
          <a:chOff x="0" y="0"/>
          <a:chExt cx="0" cy="0"/>
        </a:xfrm>
      </p:grpSpPr>
      <p:sp>
        <p:nvSpPr>
          <p:cNvPr id="1367" name="Google Shape;1367;g3a9b25c8cf_2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8" name="Google Shape;1368;g3a9b25c8cf_2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369" name="Google Shape;1369;g3a9b25c8cf_2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4" name="Shape 1374"/>
        <p:cNvGrpSpPr/>
        <p:nvPr/>
      </p:nvGrpSpPr>
      <p:grpSpPr>
        <a:xfrm>
          <a:off x="0" y="0"/>
          <a:ext cx="0" cy="0"/>
          <a:chOff x="0" y="0"/>
          <a:chExt cx="0" cy="0"/>
        </a:xfrm>
      </p:grpSpPr>
      <p:sp>
        <p:nvSpPr>
          <p:cNvPr id="1375" name="Google Shape;1375;g3a95b3a9fe_0_120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6" name="Google Shape;1376;g3a95b3a9fe_0_12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1" name="Shape 1381"/>
        <p:cNvGrpSpPr/>
        <p:nvPr/>
      </p:nvGrpSpPr>
      <p:grpSpPr>
        <a:xfrm>
          <a:off x="0" y="0"/>
          <a:ext cx="0" cy="0"/>
          <a:chOff x="0" y="0"/>
          <a:chExt cx="0" cy="0"/>
        </a:xfrm>
      </p:grpSpPr>
      <p:sp>
        <p:nvSpPr>
          <p:cNvPr id="1382" name="Google Shape;1382;g3a95b3a9fe_0_120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83" name="Google Shape;1383;g3a95b3a9fe_0_12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0" name="Shape 1390"/>
        <p:cNvGrpSpPr/>
        <p:nvPr/>
      </p:nvGrpSpPr>
      <p:grpSpPr>
        <a:xfrm>
          <a:off x="0" y="0"/>
          <a:ext cx="0" cy="0"/>
          <a:chOff x="0" y="0"/>
          <a:chExt cx="0" cy="0"/>
        </a:xfrm>
      </p:grpSpPr>
      <p:sp>
        <p:nvSpPr>
          <p:cNvPr id="1391" name="Google Shape;1391;g3a95b3a9fe_0_121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2" name="Google Shape;1392;g3a95b3a9fe_0_12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 name="Shape 181"/>
        <p:cNvGrpSpPr/>
        <p:nvPr/>
      </p:nvGrpSpPr>
      <p:grpSpPr>
        <a:xfrm>
          <a:off x="0" y="0"/>
          <a:ext cx="0" cy="0"/>
          <a:chOff x="0" y="0"/>
          <a:chExt cx="0" cy="0"/>
        </a:xfrm>
      </p:grpSpPr>
      <p:sp>
        <p:nvSpPr>
          <p:cNvPr id="182" name="Google Shape;182;g3a95b3a9fe_0_14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g3a95b3a9fe_0_1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8" name="Shape 1398"/>
        <p:cNvGrpSpPr/>
        <p:nvPr/>
      </p:nvGrpSpPr>
      <p:grpSpPr>
        <a:xfrm>
          <a:off x="0" y="0"/>
          <a:ext cx="0" cy="0"/>
          <a:chOff x="0" y="0"/>
          <a:chExt cx="0" cy="0"/>
        </a:xfrm>
      </p:grpSpPr>
      <p:sp>
        <p:nvSpPr>
          <p:cNvPr id="1399" name="Google Shape;1399;g3a95b3a9fe_0_122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g3a95b3a9fe_0_12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5" name="Shape 1405"/>
        <p:cNvGrpSpPr/>
        <p:nvPr/>
      </p:nvGrpSpPr>
      <p:grpSpPr>
        <a:xfrm>
          <a:off x="0" y="0"/>
          <a:ext cx="0" cy="0"/>
          <a:chOff x="0" y="0"/>
          <a:chExt cx="0" cy="0"/>
        </a:xfrm>
      </p:grpSpPr>
      <p:sp>
        <p:nvSpPr>
          <p:cNvPr id="1406" name="Google Shape;1406;g3a95b3a9fe_0_123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07" name="Google Shape;1407;g3a95b3a9fe_0_12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2" name="Shape 1412"/>
        <p:cNvGrpSpPr/>
        <p:nvPr/>
      </p:nvGrpSpPr>
      <p:grpSpPr>
        <a:xfrm>
          <a:off x="0" y="0"/>
          <a:ext cx="0" cy="0"/>
          <a:chOff x="0" y="0"/>
          <a:chExt cx="0" cy="0"/>
        </a:xfrm>
      </p:grpSpPr>
      <p:sp>
        <p:nvSpPr>
          <p:cNvPr id="1413" name="Google Shape;1413;g3a95b3a9fe_0_13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414" name="Google Shape;1414;g3a95b3a9fe_0_13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15" name="Google Shape;1415;g3a95b3a9fe_0_13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0" name="Shape 1420"/>
        <p:cNvGrpSpPr/>
        <p:nvPr/>
      </p:nvGrpSpPr>
      <p:grpSpPr>
        <a:xfrm>
          <a:off x="0" y="0"/>
          <a:ext cx="0" cy="0"/>
          <a:chOff x="0" y="0"/>
          <a:chExt cx="0" cy="0"/>
        </a:xfrm>
      </p:grpSpPr>
      <p:sp>
        <p:nvSpPr>
          <p:cNvPr id="1421" name="Google Shape;1421;g3a95b3a9fe_0_13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2" name="Google Shape;1422;g3a95b3a9fe_0_13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423" name="Google Shape;1423;g3a95b3a9fe_0_13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8" name="Shape 1428"/>
        <p:cNvGrpSpPr/>
        <p:nvPr/>
      </p:nvGrpSpPr>
      <p:grpSpPr>
        <a:xfrm>
          <a:off x="0" y="0"/>
          <a:ext cx="0" cy="0"/>
          <a:chOff x="0" y="0"/>
          <a:chExt cx="0" cy="0"/>
        </a:xfrm>
      </p:grpSpPr>
      <p:sp>
        <p:nvSpPr>
          <p:cNvPr id="1429" name="Google Shape;1429;g3a95b3a9fe_0_13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0" name="Google Shape;1430;g3a95b3a9fe_0_13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431" name="Google Shape;1431;g3a95b3a9fe_0_13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6" name="Shape 1436"/>
        <p:cNvGrpSpPr/>
        <p:nvPr/>
      </p:nvGrpSpPr>
      <p:grpSpPr>
        <a:xfrm>
          <a:off x="0" y="0"/>
          <a:ext cx="0" cy="0"/>
          <a:chOff x="0" y="0"/>
          <a:chExt cx="0" cy="0"/>
        </a:xfrm>
      </p:grpSpPr>
      <p:sp>
        <p:nvSpPr>
          <p:cNvPr id="1437" name="Google Shape;1437;g3a95b3a9fe_0_13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438" name="Google Shape;1438;g3a95b3a9fe_0_13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39" name="Google Shape;1439;g3a95b3a9fe_0_13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4" name="Shape 1444"/>
        <p:cNvGrpSpPr/>
        <p:nvPr/>
      </p:nvGrpSpPr>
      <p:grpSpPr>
        <a:xfrm>
          <a:off x="0" y="0"/>
          <a:ext cx="0" cy="0"/>
          <a:chOff x="0" y="0"/>
          <a:chExt cx="0" cy="0"/>
        </a:xfrm>
      </p:grpSpPr>
      <p:sp>
        <p:nvSpPr>
          <p:cNvPr id="1445" name="Google Shape;1445;g3a95b3a9fe_0_13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6" name="Google Shape;1446;g3a95b3a9fe_0_13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447" name="Google Shape;1447;g3a95b3a9fe_0_13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4" name="Shape 1454"/>
        <p:cNvGrpSpPr/>
        <p:nvPr/>
      </p:nvGrpSpPr>
      <p:grpSpPr>
        <a:xfrm>
          <a:off x="0" y="0"/>
          <a:ext cx="0" cy="0"/>
          <a:chOff x="0" y="0"/>
          <a:chExt cx="0" cy="0"/>
        </a:xfrm>
      </p:grpSpPr>
      <p:sp>
        <p:nvSpPr>
          <p:cNvPr id="1455" name="Google Shape;1455;g3a95b3a9fe_0_13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6" name="Google Shape;1456;g3a95b3a9fe_0_13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457" name="Google Shape;1457;g3a95b3a9fe_0_13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5" name="Shape 1465"/>
        <p:cNvGrpSpPr/>
        <p:nvPr/>
      </p:nvGrpSpPr>
      <p:grpSpPr>
        <a:xfrm>
          <a:off x="0" y="0"/>
          <a:ext cx="0" cy="0"/>
          <a:chOff x="0" y="0"/>
          <a:chExt cx="0" cy="0"/>
        </a:xfrm>
      </p:grpSpPr>
      <p:sp>
        <p:nvSpPr>
          <p:cNvPr id="1466" name="Google Shape;1466;g3a95b3a9fe_0_125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7" name="Google Shape;1467;g3a95b3a9fe_0_12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2" name="Shape 1472"/>
        <p:cNvGrpSpPr/>
        <p:nvPr/>
      </p:nvGrpSpPr>
      <p:grpSpPr>
        <a:xfrm>
          <a:off x="0" y="0"/>
          <a:ext cx="0" cy="0"/>
          <a:chOff x="0" y="0"/>
          <a:chExt cx="0" cy="0"/>
        </a:xfrm>
      </p:grpSpPr>
      <p:sp>
        <p:nvSpPr>
          <p:cNvPr id="1473" name="Google Shape;1473;g3a95b3a9fe_0_12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474" name="Google Shape;1474;g3a95b3a9fe_0_12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75" name="Google Shape;1475;g3a95b3a9fe_0_12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 name="Shape 201"/>
        <p:cNvGrpSpPr/>
        <p:nvPr/>
      </p:nvGrpSpPr>
      <p:grpSpPr>
        <a:xfrm>
          <a:off x="0" y="0"/>
          <a:ext cx="0" cy="0"/>
          <a:chOff x="0" y="0"/>
          <a:chExt cx="0" cy="0"/>
        </a:xfrm>
      </p:grpSpPr>
      <p:sp>
        <p:nvSpPr>
          <p:cNvPr id="202" name="Google Shape;202;g3a95b3a9fe_0_14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g3a95b3a9fe_0_1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0" name="Shape 1480"/>
        <p:cNvGrpSpPr/>
        <p:nvPr/>
      </p:nvGrpSpPr>
      <p:grpSpPr>
        <a:xfrm>
          <a:off x="0" y="0"/>
          <a:ext cx="0" cy="0"/>
          <a:chOff x="0" y="0"/>
          <a:chExt cx="0" cy="0"/>
        </a:xfrm>
      </p:grpSpPr>
      <p:sp>
        <p:nvSpPr>
          <p:cNvPr id="1481" name="Google Shape;1481;g3a95b3a9fe_0_12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482" name="Google Shape;1482;g3a95b3a9fe_0_12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83" name="Google Shape;1483;g3a95b3a9fe_0_12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450"/>
              </a:spcBef>
              <a:spcAft>
                <a:spcPts val="0"/>
              </a:spcAft>
              <a:buNone/>
            </a:pPr>
            <a:r>
              <a:t/>
            </a:r>
            <a:endParaRPr b="0" i="0" sz="1200" u="none" cap="none" strike="noStrike">
              <a:solidFill>
                <a:schemeClr val="dk1"/>
              </a:solidFill>
              <a:latin typeface="Arial"/>
              <a:ea typeface="Arial"/>
              <a:cs typeface="Arial"/>
              <a:sym typeface="Arial"/>
            </a:endParaRPr>
          </a:p>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0" name="Shape 1490"/>
        <p:cNvGrpSpPr/>
        <p:nvPr/>
      </p:nvGrpSpPr>
      <p:grpSpPr>
        <a:xfrm>
          <a:off x="0" y="0"/>
          <a:ext cx="0" cy="0"/>
          <a:chOff x="0" y="0"/>
          <a:chExt cx="0" cy="0"/>
        </a:xfrm>
      </p:grpSpPr>
      <p:sp>
        <p:nvSpPr>
          <p:cNvPr id="1491" name="Google Shape;1491;g3a95b3a9fe_0_12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492" name="Google Shape;1492;g3a95b3a9fe_0_12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93" name="Google Shape;1493;g3a95b3a9fe_0_12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450"/>
              </a:spcBef>
              <a:spcAft>
                <a:spcPts val="0"/>
              </a:spcAft>
              <a:buNone/>
            </a:pPr>
            <a:r>
              <a:t/>
            </a:r>
            <a:endParaRPr b="0" i="0" sz="1200" u="none" cap="none" strike="noStrike">
              <a:solidFill>
                <a:schemeClr val="dk1"/>
              </a:solidFill>
              <a:latin typeface="Arial"/>
              <a:ea typeface="Arial"/>
              <a:cs typeface="Arial"/>
              <a:sym typeface="Arial"/>
            </a:endParaRPr>
          </a:p>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0" name="Shape 1500"/>
        <p:cNvGrpSpPr/>
        <p:nvPr/>
      </p:nvGrpSpPr>
      <p:grpSpPr>
        <a:xfrm>
          <a:off x="0" y="0"/>
          <a:ext cx="0" cy="0"/>
          <a:chOff x="0" y="0"/>
          <a:chExt cx="0" cy="0"/>
        </a:xfrm>
      </p:grpSpPr>
      <p:sp>
        <p:nvSpPr>
          <p:cNvPr id="1501" name="Google Shape;1501;g3a95b3a9fe_0_13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2" name="Google Shape;1502;g3a95b3a9fe_0_13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Questrial"/>
                <a:ea typeface="Questrial"/>
                <a:cs typeface="Questrial"/>
                <a:sym typeface="Questrial"/>
              </a:rPr>
              <a:t> </a:t>
            </a:r>
            <a:endParaRPr b="0" i="0" sz="1400" u="none" cap="none" strike="noStrike">
              <a:solidFill>
                <a:schemeClr val="dk1"/>
              </a:solidFill>
              <a:latin typeface="Cambria"/>
              <a:ea typeface="Cambria"/>
              <a:cs typeface="Cambria"/>
              <a:sym typeface="Cambria"/>
            </a:endParaRPr>
          </a:p>
        </p:txBody>
      </p:sp>
      <p:sp>
        <p:nvSpPr>
          <p:cNvPr id="1503" name="Google Shape;1503;g3a95b3a9fe_0_13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8" name="Shape 1508"/>
        <p:cNvGrpSpPr/>
        <p:nvPr/>
      </p:nvGrpSpPr>
      <p:grpSpPr>
        <a:xfrm>
          <a:off x="0" y="0"/>
          <a:ext cx="0" cy="0"/>
          <a:chOff x="0" y="0"/>
          <a:chExt cx="0" cy="0"/>
        </a:xfrm>
      </p:grpSpPr>
      <p:sp>
        <p:nvSpPr>
          <p:cNvPr id="1509" name="Google Shape;1509;g3a95b3a9fe_0_13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0" name="Google Shape;1510;g3a95b3a9fe_0_13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1511" name="Google Shape;1511;g3a95b3a9fe_0_13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6" name="Shape 1516"/>
        <p:cNvGrpSpPr/>
        <p:nvPr/>
      </p:nvGrpSpPr>
      <p:grpSpPr>
        <a:xfrm>
          <a:off x="0" y="0"/>
          <a:ext cx="0" cy="0"/>
          <a:chOff x="0" y="0"/>
          <a:chExt cx="0" cy="0"/>
        </a:xfrm>
      </p:grpSpPr>
      <p:sp>
        <p:nvSpPr>
          <p:cNvPr id="1517" name="Google Shape;1517;g3a95b3a9fe_0_13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8" name="Google Shape;1518;g3a95b3a9fe_0_13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1519" name="Google Shape;1519;g3a95b3a9fe_0_13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4" name="Shape 1524"/>
        <p:cNvGrpSpPr/>
        <p:nvPr/>
      </p:nvGrpSpPr>
      <p:grpSpPr>
        <a:xfrm>
          <a:off x="0" y="0"/>
          <a:ext cx="0" cy="0"/>
          <a:chOff x="0" y="0"/>
          <a:chExt cx="0" cy="0"/>
        </a:xfrm>
      </p:grpSpPr>
      <p:sp>
        <p:nvSpPr>
          <p:cNvPr id="1525" name="Google Shape;1525;g3a95b3a9fe_0_13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6" name="Google Shape;1526;g3a95b3a9fe_0_13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Questrial"/>
                <a:ea typeface="Questrial"/>
                <a:cs typeface="Questrial"/>
                <a:sym typeface="Questrial"/>
              </a:rPr>
              <a:t> </a:t>
            </a:r>
            <a:endParaRPr b="0" i="0" sz="1400" u="none" cap="none" strike="noStrike">
              <a:solidFill>
                <a:schemeClr val="dk1"/>
              </a:solidFill>
              <a:latin typeface="Cambria"/>
              <a:ea typeface="Cambria"/>
              <a:cs typeface="Cambria"/>
              <a:sym typeface="Cambria"/>
            </a:endParaRPr>
          </a:p>
        </p:txBody>
      </p:sp>
      <p:sp>
        <p:nvSpPr>
          <p:cNvPr id="1527" name="Google Shape;1527;g3a95b3a9fe_0_13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2" name="Shape 1532"/>
        <p:cNvGrpSpPr/>
        <p:nvPr/>
      </p:nvGrpSpPr>
      <p:grpSpPr>
        <a:xfrm>
          <a:off x="0" y="0"/>
          <a:ext cx="0" cy="0"/>
          <a:chOff x="0" y="0"/>
          <a:chExt cx="0" cy="0"/>
        </a:xfrm>
      </p:grpSpPr>
      <p:sp>
        <p:nvSpPr>
          <p:cNvPr id="1533" name="Google Shape;1533;g3a95b3a9fe_0_14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4" name="Google Shape;1534;g3a95b3a9fe_0_14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535" name="Google Shape;1535;g3a95b3a9fe_0_14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0" name="Shape 1540"/>
        <p:cNvGrpSpPr/>
        <p:nvPr/>
      </p:nvGrpSpPr>
      <p:grpSpPr>
        <a:xfrm>
          <a:off x="0" y="0"/>
          <a:ext cx="0" cy="0"/>
          <a:chOff x="0" y="0"/>
          <a:chExt cx="0" cy="0"/>
        </a:xfrm>
      </p:grpSpPr>
      <p:sp>
        <p:nvSpPr>
          <p:cNvPr id="1541" name="Google Shape;1541;g3a95b3a9fe_0_14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2" name="Google Shape;1542;g3a95b3a9fe_0_14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Questrial"/>
                <a:ea typeface="Questrial"/>
                <a:cs typeface="Questrial"/>
                <a:sym typeface="Questrial"/>
              </a:rPr>
              <a:t> </a:t>
            </a:r>
            <a:endParaRPr b="0" i="0" sz="1400" u="none" cap="none" strike="noStrike">
              <a:solidFill>
                <a:schemeClr val="dk1"/>
              </a:solidFill>
              <a:latin typeface="Cambria"/>
              <a:ea typeface="Cambria"/>
              <a:cs typeface="Cambria"/>
              <a:sym typeface="Cambria"/>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543" name="Google Shape;1543;g3a95b3a9fe_0_14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8" name="Shape 1548"/>
        <p:cNvGrpSpPr/>
        <p:nvPr/>
      </p:nvGrpSpPr>
      <p:grpSpPr>
        <a:xfrm>
          <a:off x="0" y="0"/>
          <a:ext cx="0" cy="0"/>
          <a:chOff x="0" y="0"/>
          <a:chExt cx="0" cy="0"/>
        </a:xfrm>
      </p:grpSpPr>
      <p:sp>
        <p:nvSpPr>
          <p:cNvPr id="1549" name="Google Shape;1549;g3a95b3a9fe_0_14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0" name="Google Shape;1550;g3a95b3a9fe_0_14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551" name="Google Shape;1551;g3a95b3a9fe_0_14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7" name="Shape 1557"/>
        <p:cNvGrpSpPr/>
        <p:nvPr/>
      </p:nvGrpSpPr>
      <p:grpSpPr>
        <a:xfrm>
          <a:off x="0" y="0"/>
          <a:ext cx="0" cy="0"/>
          <a:chOff x="0" y="0"/>
          <a:chExt cx="0" cy="0"/>
        </a:xfrm>
      </p:grpSpPr>
      <p:sp>
        <p:nvSpPr>
          <p:cNvPr id="1558" name="Google Shape;1558;g3a95b3a9fe_0_14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9" name="Google Shape;1559;g3a95b3a9fe_0_14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560" name="Google Shape;1560;g3a95b3a9fe_0_14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 name="Shape 208"/>
        <p:cNvGrpSpPr/>
        <p:nvPr/>
      </p:nvGrpSpPr>
      <p:grpSpPr>
        <a:xfrm>
          <a:off x="0" y="0"/>
          <a:ext cx="0" cy="0"/>
          <a:chOff x="0" y="0"/>
          <a:chExt cx="0" cy="0"/>
        </a:xfrm>
      </p:grpSpPr>
      <p:sp>
        <p:nvSpPr>
          <p:cNvPr id="209" name="Google Shape;209;g3a95b3a9fe_0_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 name="Google Shape;210;g3a95b3a9fe_0_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0">
              <a:latin typeface="Arial"/>
              <a:ea typeface="Arial"/>
              <a:cs typeface="Arial"/>
              <a:sym typeface="Arial"/>
            </a:endParaRPr>
          </a:p>
        </p:txBody>
      </p:sp>
      <p:sp>
        <p:nvSpPr>
          <p:cNvPr id="211" name="Google Shape;211;g3a95b3a9fe_0_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5" name="Shape 1565"/>
        <p:cNvGrpSpPr/>
        <p:nvPr/>
      </p:nvGrpSpPr>
      <p:grpSpPr>
        <a:xfrm>
          <a:off x="0" y="0"/>
          <a:ext cx="0" cy="0"/>
          <a:chOff x="0" y="0"/>
          <a:chExt cx="0" cy="0"/>
        </a:xfrm>
      </p:grpSpPr>
      <p:sp>
        <p:nvSpPr>
          <p:cNvPr id="1566" name="Google Shape;1566;g3a95b3a9fe_0_145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7" name="Google Shape;1567;g3a95b3a9fe_0_14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2" name="Shape 1572"/>
        <p:cNvGrpSpPr/>
        <p:nvPr/>
      </p:nvGrpSpPr>
      <p:grpSpPr>
        <a:xfrm>
          <a:off x="0" y="0"/>
          <a:ext cx="0" cy="0"/>
          <a:chOff x="0" y="0"/>
          <a:chExt cx="0" cy="0"/>
        </a:xfrm>
      </p:grpSpPr>
      <p:sp>
        <p:nvSpPr>
          <p:cNvPr id="1573" name="Google Shape;1573;g3a95b3a9fe_0_145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4" name="Google Shape;1574;g3a95b3a9fe_0_14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9" name="Shape 1579"/>
        <p:cNvGrpSpPr/>
        <p:nvPr/>
      </p:nvGrpSpPr>
      <p:grpSpPr>
        <a:xfrm>
          <a:off x="0" y="0"/>
          <a:ext cx="0" cy="0"/>
          <a:chOff x="0" y="0"/>
          <a:chExt cx="0" cy="0"/>
        </a:xfrm>
      </p:grpSpPr>
      <p:sp>
        <p:nvSpPr>
          <p:cNvPr id="1580" name="Google Shape;1580;g3a95b3a9fe_0_146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81" name="Google Shape;1581;g3a95b3a9fe_0_14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86" name="Shape 1586"/>
        <p:cNvGrpSpPr/>
        <p:nvPr/>
      </p:nvGrpSpPr>
      <p:grpSpPr>
        <a:xfrm>
          <a:off x="0" y="0"/>
          <a:ext cx="0" cy="0"/>
          <a:chOff x="0" y="0"/>
          <a:chExt cx="0" cy="0"/>
        </a:xfrm>
      </p:grpSpPr>
      <p:sp>
        <p:nvSpPr>
          <p:cNvPr id="1587" name="Google Shape;1587;g3a95b3a9fe_0_146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88" name="Google Shape;1588;g3a95b3a9fe_0_14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3" name="Shape 1593"/>
        <p:cNvGrpSpPr/>
        <p:nvPr/>
      </p:nvGrpSpPr>
      <p:grpSpPr>
        <a:xfrm>
          <a:off x="0" y="0"/>
          <a:ext cx="0" cy="0"/>
          <a:chOff x="0" y="0"/>
          <a:chExt cx="0" cy="0"/>
        </a:xfrm>
      </p:grpSpPr>
      <p:sp>
        <p:nvSpPr>
          <p:cNvPr id="1594" name="Google Shape;1594;g44d67f53af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5" name="Google Shape;1595;g44d67f53af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Times New Roman"/>
                <a:ea typeface="Times New Roman"/>
                <a:cs typeface="Times New Roman"/>
                <a:sym typeface="Times New Roman"/>
              </a:rPr>
              <a:t> </a:t>
            </a:r>
            <a:endParaRPr b="0" i="0" sz="1400" u="none" cap="none" strike="noStrike">
              <a:solidFill>
                <a:schemeClr val="dk1"/>
              </a:solidFill>
              <a:latin typeface="Cambria"/>
              <a:ea typeface="Cambria"/>
              <a:cs typeface="Cambria"/>
              <a:sym typeface="Cambria"/>
            </a:endParaRPr>
          </a:p>
        </p:txBody>
      </p:sp>
      <p:sp>
        <p:nvSpPr>
          <p:cNvPr id="1596" name="Google Shape;1596;g44d67f53af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1" name="Shape 1601"/>
        <p:cNvGrpSpPr/>
        <p:nvPr/>
      </p:nvGrpSpPr>
      <p:grpSpPr>
        <a:xfrm>
          <a:off x="0" y="0"/>
          <a:ext cx="0" cy="0"/>
          <a:chOff x="0" y="0"/>
          <a:chExt cx="0" cy="0"/>
        </a:xfrm>
      </p:grpSpPr>
      <p:sp>
        <p:nvSpPr>
          <p:cNvPr id="1602" name="Google Shape;1602;g3a95b3a9fe_0_148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03" name="Google Shape;1603;g3a95b3a9fe_0_14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8" name="Shape 1608"/>
        <p:cNvGrpSpPr/>
        <p:nvPr/>
      </p:nvGrpSpPr>
      <p:grpSpPr>
        <a:xfrm>
          <a:off x="0" y="0"/>
          <a:ext cx="0" cy="0"/>
          <a:chOff x="0" y="0"/>
          <a:chExt cx="0" cy="0"/>
        </a:xfrm>
      </p:grpSpPr>
      <p:sp>
        <p:nvSpPr>
          <p:cNvPr id="1609" name="Google Shape;1609;g65787b6391_0_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610" name="Google Shape;1610;g65787b6391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11" name="Google Shape;1611;g65787b6391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Arial"/>
                <a:ea typeface="Arial"/>
                <a:cs typeface="Arial"/>
                <a:sym typeface="Arial"/>
              </a:rPr>
              <a:t>The next is the Elderly and Disabled Credit:</a:t>
            </a:r>
            <a:endParaRPr/>
          </a:p>
          <a:p>
            <a:pPr indent="0" lvl="0" marL="0" marR="0" rtl="0" algn="l">
              <a:spcBef>
                <a:spcPts val="0"/>
              </a:spcBef>
              <a:spcAft>
                <a:spcPts val="0"/>
              </a:spcAft>
              <a:buNone/>
            </a:pPr>
            <a:r>
              <a:rPr b="0" i="0" lang="en-US" sz="1200" u="none" cap="none" strike="noStrike">
                <a:solidFill>
                  <a:schemeClr val="dk1"/>
                </a:solidFill>
                <a:latin typeface="Arial"/>
                <a:ea typeface="Arial"/>
                <a:cs typeface="Arial"/>
                <a:sym typeface="Arial"/>
              </a:rPr>
              <a:t> </a:t>
            </a:r>
            <a:endParaRPr/>
          </a:p>
          <a:p>
            <a:pPr indent="0" lvl="0" marL="0" marR="0" rtl="0" algn="l">
              <a:spcBef>
                <a:spcPts val="0"/>
              </a:spcBef>
              <a:spcAft>
                <a:spcPts val="0"/>
              </a:spcAft>
              <a:buNone/>
            </a:pPr>
            <a:r>
              <a:rPr b="0" i="0" lang="en-US" sz="1200" u="none" cap="none" strike="noStrike">
                <a:solidFill>
                  <a:schemeClr val="dk1"/>
                </a:solidFill>
                <a:latin typeface="Arial"/>
                <a:ea typeface="Arial"/>
                <a:cs typeface="Arial"/>
                <a:sym typeface="Arial"/>
              </a:rPr>
              <a:t>The taxpayer must be:</a:t>
            </a:r>
            <a:endParaRPr/>
          </a:p>
          <a:p>
            <a:pPr indent="0" lvl="1" marL="457200" marR="0" rtl="0" algn="l">
              <a:spcBef>
                <a:spcPts val="0"/>
              </a:spcBef>
              <a:spcAft>
                <a:spcPts val="0"/>
              </a:spcAft>
              <a:buNone/>
            </a:pPr>
            <a:r>
              <a:rPr b="0" i="0" lang="en-US" sz="1200" u="none" cap="none" strike="noStrike">
                <a:solidFill>
                  <a:schemeClr val="dk1"/>
                </a:solidFill>
                <a:latin typeface="Arial"/>
                <a:ea typeface="Arial"/>
                <a:cs typeface="Arial"/>
                <a:sym typeface="Arial"/>
              </a:rPr>
              <a:t>over 65 or</a:t>
            </a:r>
            <a:endParaRPr/>
          </a:p>
          <a:p>
            <a:pPr indent="0" lvl="1" marL="457200" marR="0" rtl="0" algn="l">
              <a:spcBef>
                <a:spcPts val="0"/>
              </a:spcBef>
              <a:spcAft>
                <a:spcPts val="0"/>
              </a:spcAft>
              <a:buNone/>
            </a:pPr>
            <a:r>
              <a:rPr b="0" i="0" lang="en-US" sz="1200" u="none" cap="none" strike="noStrike">
                <a:solidFill>
                  <a:schemeClr val="dk1"/>
                </a:solidFill>
                <a:latin typeface="Arial"/>
                <a:ea typeface="Arial"/>
                <a:cs typeface="Arial"/>
                <a:sym typeface="Arial"/>
              </a:rPr>
              <a:t>retired on permanent and total disability by the end of the year and did not reach the mandatory retirement age before the year</a:t>
            </a:r>
            <a:endParaRPr/>
          </a:p>
          <a:p>
            <a:pPr indent="0" lvl="1" marL="457200" marR="0" rtl="0" algn="l">
              <a:spcBef>
                <a:spcPts val="0"/>
              </a:spcBef>
              <a:spcAft>
                <a:spcPts val="0"/>
              </a:spcAft>
              <a:buNone/>
            </a:pPr>
            <a:r>
              <a:rPr b="0" i="0" lang="en-US" sz="1200" u="none" cap="none" strike="noStrike">
                <a:solidFill>
                  <a:schemeClr val="dk1"/>
                </a:solidFill>
                <a:latin typeface="Arial"/>
                <a:ea typeface="Arial"/>
                <a:cs typeface="Arial"/>
                <a:sym typeface="Arial"/>
              </a:rPr>
              <a:t>They should also have received taxable disability income this year</a:t>
            </a:r>
            <a:endParaRPr/>
          </a:p>
          <a:p>
            <a:pPr indent="0" lvl="1" marL="457200" marR="0" rtl="0" algn="l">
              <a:spcBef>
                <a:spcPts val="0"/>
              </a:spcBef>
              <a:spcAft>
                <a:spcPts val="0"/>
              </a:spcAft>
              <a:buNone/>
            </a:pPr>
            <a:r>
              <a:rPr b="0" i="0" lang="en-US" sz="1200" u="none" cap="none" strike="noStrike">
                <a:solidFill>
                  <a:schemeClr val="dk1"/>
                </a:solidFill>
                <a:latin typeface="Arial"/>
                <a:ea typeface="Arial"/>
                <a:cs typeface="Arial"/>
                <a:sym typeface="Arial"/>
              </a:rPr>
              <a:t>One last thing, the taxpayer needs to keep a physician statement for their records if they claim this credit</a:t>
            </a:r>
            <a:endParaRPr/>
          </a:p>
          <a:p>
            <a:pPr indent="0" lvl="0" marL="0" marR="0" rtl="0" algn="l">
              <a:spcBef>
                <a:spcPts val="0"/>
              </a:spcBef>
              <a:spcAft>
                <a:spcPts val="0"/>
              </a:spcAft>
              <a:buNone/>
            </a:pPr>
            <a:r>
              <a:rPr b="0" i="0" lang="en-US" sz="1200" u="none" cap="none" strike="noStrike">
                <a:solidFill>
                  <a:schemeClr val="dk1"/>
                </a:solidFill>
                <a:latin typeface="Arial"/>
                <a:ea typeface="Arial"/>
                <a:cs typeface="Arial"/>
                <a:sym typeface="Arial"/>
              </a:rPr>
              <a:t> </a:t>
            </a:r>
            <a:endParaRPr/>
          </a:p>
          <a:p>
            <a:pPr indent="0" lvl="0" marL="0" marR="0" rtl="0" algn="l">
              <a:spcBef>
                <a:spcPts val="0"/>
              </a:spcBef>
              <a:spcAft>
                <a:spcPts val="0"/>
              </a:spcAft>
              <a:buNone/>
            </a:pPr>
            <a:r>
              <a:rPr b="0" i="0" lang="en-US" sz="1200" u="none" cap="none" strike="noStrike">
                <a:solidFill>
                  <a:schemeClr val="dk1"/>
                </a:solidFill>
                <a:latin typeface="Arial"/>
                <a:ea typeface="Arial"/>
                <a:cs typeface="Arial"/>
                <a:sym typeface="Arial"/>
              </a:rPr>
              <a:t>Elderly are seldom eligible because of income limits</a:t>
            </a:r>
            <a:endParaRPr/>
          </a:p>
          <a:p>
            <a:pPr indent="0" lvl="0" marL="0" marR="0" rtl="0" algn="l">
              <a:spcBef>
                <a:spcPts val="0"/>
              </a:spcBef>
              <a:spcAft>
                <a:spcPts val="0"/>
              </a:spcAft>
              <a:buNone/>
            </a:pPr>
            <a:r>
              <a:rPr b="0" i="0" lang="en-US" sz="1200" u="none" cap="none" strike="noStrike">
                <a:solidFill>
                  <a:schemeClr val="dk1"/>
                </a:solidFill>
                <a:latin typeface="Arial"/>
                <a:ea typeface="Arial"/>
                <a:cs typeface="Arial"/>
                <a:sym typeface="Arial"/>
              </a:rPr>
              <a:t> </a:t>
            </a:r>
            <a:endParaRPr/>
          </a:p>
          <a:p>
            <a:pPr indent="0" lvl="0" marL="0" marR="0" rtl="0" algn="l">
              <a:spcBef>
                <a:spcPts val="0"/>
              </a:spcBef>
              <a:spcAft>
                <a:spcPts val="0"/>
              </a:spcAft>
              <a:buNone/>
            </a:pPr>
            <a:r>
              <a:rPr b="0" i="0" lang="en-US" sz="1200" u="none" cap="none" strike="noStrike">
                <a:solidFill>
                  <a:schemeClr val="dk1"/>
                </a:solidFill>
                <a:latin typeface="Arial"/>
                <a:ea typeface="Arial"/>
                <a:cs typeface="Arial"/>
                <a:sym typeface="Arial"/>
              </a:rPr>
              <a:t>But Taxwise will automatically calculate the credit on the Schedule R according to what you enter in for social security benefits – so you must link social security benefits from Line 20 (even if you know they are not taxable).</a:t>
            </a:r>
            <a:endParaRPr/>
          </a:p>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5" name="Shape 1615"/>
        <p:cNvGrpSpPr/>
        <p:nvPr/>
      </p:nvGrpSpPr>
      <p:grpSpPr>
        <a:xfrm>
          <a:off x="0" y="0"/>
          <a:ext cx="0" cy="0"/>
          <a:chOff x="0" y="0"/>
          <a:chExt cx="0" cy="0"/>
        </a:xfrm>
      </p:grpSpPr>
      <p:sp>
        <p:nvSpPr>
          <p:cNvPr id="1616" name="Google Shape;1616;g3a95b3a9fe_0_14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7" name="Google Shape;1617;g3a95b3a9fe_0_14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Questrial"/>
                <a:ea typeface="Questrial"/>
                <a:cs typeface="Questrial"/>
                <a:sym typeface="Questrial"/>
              </a:rPr>
              <a:t> </a:t>
            </a:r>
            <a:endParaRPr b="0" i="0" sz="1400" u="none" cap="none" strike="noStrike">
              <a:solidFill>
                <a:schemeClr val="dk1"/>
              </a:solidFill>
              <a:latin typeface="Cambria"/>
              <a:ea typeface="Cambria"/>
              <a:cs typeface="Cambria"/>
              <a:sym typeface="Cambria"/>
            </a:endParaRPr>
          </a:p>
        </p:txBody>
      </p:sp>
      <p:sp>
        <p:nvSpPr>
          <p:cNvPr id="1618" name="Google Shape;1618;g3a95b3a9fe_0_14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3" name="Shape 1623"/>
        <p:cNvGrpSpPr/>
        <p:nvPr/>
      </p:nvGrpSpPr>
      <p:grpSpPr>
        <a:xfrm>
          <a:off x="0" y="0"/>
          <a:ext cx="0" cy="0"/>
          <a:chOff x="0" y="0"/>
          <a:chExt cx="0" cy="0"/>
        </a:xfrm>
      </p:grpSpPr>
      <p:sp>
        <p:nvSpPr>
          <p:cNvPr id="1624" name="Google Shape;1624;g3a95b3a9fe_0_14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5" name="Google Shape;1625;g3a95b3a9fe_0_14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626" name="Google Shape;1626;g3a95b3a9fe_0_14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4" name="Shape 1634"/>
        <p:cNvGrpSpPr/>
        <p:nvPr/>
      </p:nvGrpSpPr>
      <p:grpSpPr>
        <a:xfrm>
          <a:off x="0" y="0"/>
          <a:ext cx="0" cy="0"/>
          <a:chOff x="0" y="0"/>
          <a:chExt cx="0" cy="0"/>
        </a:xfrm>
      </p:grpSpPr>
      <p:sp>
        <p:nvSpPr>
          <p:cNvPr id="1635" name="Google Shape;1635;g3a95b3a9fe_0_15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6" name="Google Shape;1636;g3a95b3a9fe_0_15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Cambria"/>
              <a:ea typeface="Cambria"/>
              <a:cs typeface="Cambria"/>
              <a:sym typeface="Cambria"/>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637" name="Google Shape;1637;g3a95b3a9fe_0_15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 name="Shape 216"/>
        <p:cNvGrpSpPr/>
        <p:nvPr/>
      </p:nvGrpSpPr>
      <p:grpSpPr>
        <a:xfrm>
          <a:off x="0" y="0"/>
          <a:ext cx="0" cy="0"/>
          <a:chOff x="0" y="0"/>
          <a:chExt cx="0" cy="0"/>
        </a:xfrm>
      </p:grpSpPr>
      <p:sp>
        <p:nvSpPr>
          <p:cNvPr id="217" name="Google Shape;217;g3a95b3a9fe_0_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 name="Google Shape;218;g3a95b3a9fe_0_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0">
              <a:latin typeface="Arial"/>
              <a:ea typeface="Arial"/>
              <a:cs typeface="Arial"/>
              <a:sym typeface="Arial"/>
            </a:endParaRPr>
          </a:p>
        </p:txBody>
      </p:sp>
      <p:sp>
        <p:nvSpPr>
          <p:cNvPr id="219" name="Google Shape;219;g3a95b3a9fe_0_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3" name="Shape 1643"/>
        <p:cNvGrpSpPr/>
        <p:nvPr/>
      </p:nvGrpSpPr>
      <p:grpSpPr>
        <a:xfrm>
          <a:off x="0" y="0"/>
          <a:ext cx="0" cy="0"/>
          <a:chOff x="0" y="0"/>
          <a:chExt cx="0" cy="0"/>
        </a:xfrm>
      </p:grpSpPr>
      <p:sp>
        <p:nvSpPr>
          <p:cNvPr id="1644" name="Google Shape;1644;g3a95b3a9fe_0_15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5" name="Google Shape;1645;g3a95b3a9fe_0_15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646" name="Google Shape;1646;g3a95b3a9fe_0_15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1" name="Shape 1651"/>
        <p:cNvGrpSpPr/>
        <p:nvPr/>
      </p:nvGrpSpPr>
      <p:grpSpPr>
        <a:xfrm>
          <a:off x="0" y="0"/>
          <a:ext cx="0" cy="0"/>
          <a:chOff x="0" y="0"/>
          <a:chExt cx="0" cy="0"/>
        </a:xfrm>
      </p:grpSpPr>
      <p:sp>
        <p:nvSpPr>
          <p:cNvPr id="1652" name="Google Shape;1652;g3a95b3a9fe_0_151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53" name="Google Shape;1653;g3a95b3a9fe_0_15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8" name="Shape 1658"/>
        <p:cNvGrpSpPr/>
        <p:nvPr/>
      </p:nvGrpSpPr>
      <p:grpSpPr>
        <a:xfrm>
          <a:off x="0" y="0"/>
          <a:ext cx="0" cy="0"/>
          <a:chOff x="0" y="0"/>
          <a:chExt cx="0" cy="0"/>
        </a:xfrm>
      </p:grpSpPr>
      <p:sp>
        <p:nvSpPr>
          <p:cNvPr id="1659" name="Google Shape;1659;g3a95b3a9fe_0_152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60" name="Google Shape;1660;g3a95b3a9fe_0_15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5" name="Shape 1665"/>
        <p:cNvGrpSpPr/>
        <p:nvPr/>
      </p:nvGrpSpPr>
      <p:grpSpPr>
        <a:xfrm>
          <a:off x="0" y="0"/>
          <a:ext cx="0" cy="0"/>
          <a:chOff x="0" y="0"/>
          <a:chExt cx="0" cy="0"/>
        </a:xfrm>
      </p:grpSpPr>
      <p:sp>
        <p:nvSpPr>
          <p:cNvPr id="1666" name="Google Shape;1666;g3a95b3a9fe_0_12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667" name="Google Shape;1667;g3a95b3a9fe_0_12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68" name="Google Shape;1668;g3a95b3a9fe_0_12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450"/>
              </a:spcBef>
              <a:spcAft>
                <a:spcPts val="0"/>
              </a:spcAft>
              <a:buNone/>
            </a:pPr>
            <a:r>
              <a:t/>
            </a:r>
            <a:endParaRPr b="0" i="0" sz="1200" u="none" cap="none" strike="noStrike">
              <a:solidFill>
                <a:schemeClr val="dk1"/>
              </a:solidFill>
              <a:latin typeface="Arial"/>
              <a:ea typeface="Arial"/>
              <a:cs typeface="Arial"/>
              <a:sym typeface="Arial"/>
            </a:endParaRPr>
          </a:p>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3" name="Shape 1673"/>
        <p:cNvGrpSpPr/>
        <p:nvPr/>
      </p:nvGrpSpPr>
      <p:grpSpPr>
        <a:xfrm>
          <a:off x="0" y="0"/>
          <a:ext cx="0" cy="0"/>
          <a:chOff x="0" y="0"/>
          <a:chExt cx="0" cy="0"/>
        </a:xfrm>
      </p:grpSpPr>
      <p:sp>
        <p:nvSpPr>
          <p:cNvPr id="1674" name="Google Shape;1674;g3a95b3a9fe_0_12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675" name="Google Shape;1675;g3a95b3a9fe_0_12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76" name="Google Shape;1676;g3a95b3a9fe_0_12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450"/>
              </a:spcBef>
              <a:spcAft>
                <a:spcPts val="0"/>
              </a:spcAft>
              <a:buNone/>
            </a:pPr>
            <a:r>
              <a:t/>
            </a:r>
            <a:endParaRPr b="0" i="0" sz="1200" u="none" cap="none" strike="noStrike">
              <a:solidFill>
                <a:schemeClr val="dk1"/>
              </a:solidFill>
              <a:latin typeface="Arial"/>
              <a:ea typeface="Arial"/>
              <a:cs typeface="Arial"/>
              <a:sym typeface="Arial"/>
            </a:endParaRPr>
          </a:p>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3" name="Shape 1683"/>
        <p:cNvGrpSpPr/>
        <p:nvPr/>
      </p:nvGrpSpPr>
      <p:grpSpPr>
        <a:xfrm>
          <a:off x="0" y="0"/>
          <a:ext cx="0" cy="0"/>
          <a:chOff x="0" y="0"/>
          <a:chExt cx="0" cy="0"/>
        </a:xfrm>
      </p:grpSpPr>
      <p:sp>
        <p:nvSpPr>
          <p:cNvPr id="1684" name="Google Shape;1684;g3a95b3a9fe_0_13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685" name="Google Shape;1685;g3a95b3a9fe_0_13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86" name="Google Shape;1686;g3a95b3a9fe_0_13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450"/>
              </a:spcBef>
              <a:spcAft>
                <a:spcPts val="0"/>
              </a:spcAft>
              <a:buNone/>
            </a:pPr>
            <a:r>
              <a:t/>
            </a:r>
            <a:endParaRPr b="0" i="0" sz="1200" u="none" cap="none" strike="noStrike">
              <a:solidFill>
                <a:schemeClr val="dk1"/>
              </a:solidFill>
              <a:latin typeface="Arial"/>
              <a:ea typeface="Arial"/>
              <a:cs typeface="Arial"/>
              <a:sym typeface="Arial"/>
            </a:endParaRPr>
          </a:p>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3" name="Shape 1693"/>
        <p:cNvGrpSpPr/>
        <p:nvPr/>
      </p:nvGrpSpPr>
      <p:grpSpPr>
        <a:xfrm>
          <a:off x="0" y="0"/>
          <a:ext cx="0" cy="0"/>
          <a:chOff x="0" y="0"/>
          <a:chExt cx="0" cy="0"/>
        </a:xfrm>
      </p:grpSpPr>
      <p:sp>
        <p:nvSpPr>
          <p:cNvPr id="1694" name="Google Shape;1694;g4250ac49b7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95" name="Google Shape;1695;g4250ac49b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0" name="Shape 1700"/>
        <p:cNvGrpSpPr/>
        <p:nvPr/>
      </p:nvGrpSpPr>
      <p:grpSpPr>
        <a:xfrm>
          <a:off x="0" y="0"/>
          <a:ext cx="0" cy="0"/>
          <a:chOff x="0" y="0"/>
          <a:chExt cx="0" cy="0"/>
        </a:xfrm>
      </p:grpSpPr>
      <p:sp>
        <p:nvSpPr>
          <p:cNvPr id="1701" name="Google Shape;1701;g438d8d9535_0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2" name="Google Shape;1702;g438d8d9535_0_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
        <p:nvSpPr>
          <p:cNvPr id="1703" name="Google Shape;1703;g438d8d9535_0_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8" name="Shape 1708"/>
        <p:cNvGrpSpPr/>
        <p:nvPr/>
      </p:nvGrpSpPr>
      <p:grpSpPr>
        <a:xfrm>
          <a:off x="0" y="0"/>
          <a:ext cx="0" cy="0"/>
          <a:chOff x="0" y="0"/>
          <a:chExt cx="0" cy="0"/>
        </a:xfrm>
      </p:grpSpPr>
      <p:sp>
        <p:nvSpPr>
          <p:cNvPr id="1709" name="Google Shape;1709;g438d8d9535_0_3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10" name="Google Shape;1710;g438d8d9535_0_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5" name="Shape 1715"/>
        <p:cNvGrpSpPr/>
        <p:nvPr/>
      </p:nvGrpSpPr>
      <p:grpSpPr>
        <a:xfrm>
          <a:off x="0" y="0"/>
          <a:ext cx="0" cy="0"/>
          <a:chOff x="0" y="0"/>
          <a:chExt cx="0" cy="0"/>
        </a:xfrm>
      </p:grpSpPr>
      <p:sp>
        <p:nvSpPr>
          <p:cNvPr id="1716" name="Google Shape;1716;g438d8d953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7" name="Google Shape;1717;g438d8d9535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718" name="Google Shape;1718;g438d8d9535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 name="Shape 66"/>
        <p:cNvGrpSpPr/>
        <p:nvPr/>
      </p:nvGrpSpPr>
      <p:grpSpPr>
        <a:xfrm>
          <a:off x="0" y="0"/>
          <a:ext cx="0" cy="0"/>
          <a:chOff x="0" y="0"/>
          <a:chExt cx="0" cy="0"/>
        </a:xfrm>
      </p:grpSpPr>
      <p:sp>
        <p:nvSpPr>
          <p:cNvPr id="67" name="Google Shape;67;p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 name="Shape 224"/>
        <p:cNvGrpSpPr/>
        <p:nvPr/>
      </p:nvGrpSpPr>
      <p:grpSpPr>
        <a:xfrm>
          <a:off x="0" y="0"/>
          <a:ext cx="0" cy="0"/>
          <a:chOff x="0" y="0"/>
          <a:chExt cx="0" cy="0"/>
        </a:xfrm>
      </p:grpSpPr>
      <p:sp>
        <p:nvSpPr>
          <p:cNvPr id="225" name="Google Shape;225;g3a95b3a9fe_0_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 name="Google Shape;226;g3a95b3a9fe_0_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0">
              <a:latin typeface="Arial"/>
              <a:ea typeface="Arial"/>
              <a:cs typeface="Arial"/>
              <a:sym typeface="Arial"/>
            </a:endParaRPr>
          </a:p>
        </p:txBody>
      </p:sp>
      <p:sp>
        <p:nvSpPr>
          <p:cNvPr id="227" name="Google Shape;227;g3a95b3a9fe_0_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8" name="Shape 1728"/>
        <p:cNvGrpSpPr/>
        <p:nvPr/>
      </p:nvGrpSpPr>
      <p:grpSpPr>
        <a:xfrm>
          <a:off x="0" y="0"/>
          <a:ext cx="0" cy="0"/>
          <a:chOff x="0" y="0"/>
          <a:chExt cx="0" cy="0"/>
        </a:xfrm>
      </p:grpSpPr>
      <p:sp>
        <p:nvSpPr>
          <p:cNvPr id="1729" name="Google Shape;1729;g6b2036f8d2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30" name="Google Shape;1730;g6b2036f8d2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5" name="Shape 1735"/>
        <p:cNvGrpSpPr/>
        <p:nvPr/>
      </p:nvGrpSpPr>
      <p:grpSpPr>
        <a:xfrm>
          <a:off x="0" y="0"/>
          <a:ext cx="0" cy="0"/>
          <a:chOff x="0" y="0"/>
          <a:chExt cx="0" cy="0"/>
        </a:xfrm>
      </p:grpSpPr>
      <p:sp>
        <p:nvSpPr>
          <p:cNvPr id="1736" name="Google Shape;1736;g6b2036f8d2_0_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37" name="Google Shape;1737;g6b2036f8d2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2" name="Shape 1742"/>
        <p:cNvGrpSpPr/>
        <p:nvPr/>
      </p:nvGrpSpPr>
      <p:grpSpPr>
        <a:xfrm>
          <a:off x="0" y="0"/>
          <a:ext cx="0" cy="0"/>
          <a:chOff x="0" y="0"/>
          <a:chExt cx="0" cy="0"/>
        </a:xfrm>
      </p:grpSpPr>
      <p:sp>
        <p:nvSpPr>
          <p:cNvPr id="1743" name="Google Shape;1743;g6b2036f8d2_0_1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4" name="Google Shape;1744;g6b2036f8d2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9" name="Shape 1749"/>
        <p:cNvGrpSpPr/>
        <p:nvPr/>
      </p:nvGrpSpPr>
      <p:grpSpPr>
        <a:xfrm>
          <a:off x="0" y="0"/>
          <a:ext cx="0" cy="0"/>
          <a:chOff x="0" y="0"/>
          <a:chExt cx="0" cy="0"/>
        </a:xfrm>
      </p:grpSpPr>
      <p:sp>
        <p:nvSpPr>
          <p:cNvPr id="1750" name="Google Shape;1750;g3a95b3a9fe_0_116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51" name="Google Shape;1751;g3a95b3a9fe_0_11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1" name="Shape 1761"/>
        <p:cNvGrpSpPr/>
        <p:nvPr/>
      </p:nvGrpSpPr>
      <p:grpSpPr>
        <a:xfrm>
          <a:off x="0" y="0"/>
          <a:ext cx="0" cy="0"/>
          <a:chOff x="0" y="0"/>
          <a:chExt cx="0" cy="0"/>
        </a:xfrm>
      </p:grpSpPr>
      <p:sp>
        <p:nvSpPr>
          <p:cNvPr id="1762" name="Google Shape;1762;p2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63" name="Google Shape;1763;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8" name="Shape 1768"/>
        <p:cNvGrpSpPr/>
        <p:nvPr/>
      </p:nvGrpSpPr>
      <p:grpSpPr>
        <a:xfrm>
          <a:off x="0" y="0"/>
          <a:ext cx="0" cy="0"/>
          <a:chOff x="0" y="0"/>
          <a:chExt cx="0" cy="0"/>
        </a:xfrm>
      </p:grpSpPr>
      <p:sp>
        <p:nvSpPr>
          <p:cNvPr id="1769" name="Google Shape;1769;g3a95b3a9fe_0_117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70" name="Google Shape;1770;g3a95b3a9fe_0_11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6" name="Shape 1776"/>
        <p:cNvGrpSpPr/>
        <p:nvPr/>
      </p:nvGrpSpPr>
      <p:grpSpPr>
        <a:xfrm>
          <a:off x="0" y="0"/>
          <a:ext cx="0" cy="0"/>
          <a:chOff x="0" y="0"/>
          <a:chExt cx="0" cy="0"/>
        </a:xfrm>
      </p:grpSpPr>
      <p:sp>
        <p:nvSpPr>
          <p:cNvPr id="1777" name="Google Shape;1777;g3a95b3a9fe_0_118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78" name="Google Shape;1778;g3a95b3a9fe_0_11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4" name="Shape 1784"/>
        <p:cNvGrpSpPr/>
        <p:nvPr/>
      </p:nvGrpSpPr>
      <p:grpSpPr>
        <a:xfrm>
          <a:off x="0" y="0"/>
          <a:ext cx="0" cy="0"/>
          <a:chOff x="0" y="0"/>
          <a:chExt cx="0" cy="0"/>
        </a:xfrm>
      </p:grpSpPr>
      <p:sp>
        <p:nvSpPr>
          <p:cNvPr id="1785" name="Google Shape;1785;g3a95b3a9fe_0_153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86" name="Google Shape;1786;g3a95b3a9fe_0_15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6" name="Shape 1796"/>
        <p:cNvGrpSpPr/>
        <p:nvPr/>
      </p:nvGrpSpPr>
      <p:grpSpPr>
        <a:xfrm>
          <a:off x="0" y="0"/>
          <a:ext cx="0" cy="0"/>
          <a:chOff x="0" y="0"/>
          <a:chExt cx="0" cy="0"/>
        </a:xfrm>
      </p:grpSpPr>
      <p:sp>
        <p:nvSpPr>
          <p:cNvPr id="1797" name="Google Shape;1797;p3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98" name="Google Shape;1798;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2" name="Shape 1802"/>
        <p:cNvGrpSpPr/>
        <p:nvPr/>
      </p:nvGrpSpPr>
      <p:grpSpPr>
        <a:xfrm>
          <a:off x="0" y="0"/>
          <a:ext cx="0" cy="0"/>
          <a:chOff x="0" y="0"/>
          <a:chExt cx="0" cy="0"/>
        </a:xfrm>
      </p:grpSpPr>
      <p:sp>
        <p:nvSpPr>
          <p:cNvPr id="1803" name="Google Shape;1803;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804" name="Google Shape;1804;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05" name="Google Shape;1805;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 name="Shape 232"/>
        <p:cNvGrpSpPr/>
        <p:nvPr/>
      </p:nvGrpSpPr>
      <p:grpSpPr>
        <a:xfrm>
          <a:off x="0" y="0"/>
          <a:ext cx="0" cy="0"/>
          <a:chOff x="0" y="0"/>
          <a:chExt cx="0" cy="0"/>
        </a:xfrm>
      </p:grpSpPr>
      <p:sp>
        <p:nvSpPr>
          <p:cNvPr id="233" name="Google Shape;233;g3a95b3a9fe_0_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4" name="Google Shape;234;g3a95b3a9fe_0_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0">
              <a:latin typeface="Arial"/>
              <a:ea typeface="Arial"/>
              <a:cs typeface="Arial"/>
              <a:sym typeface="Arial"/>
            </a:endParaRPr>
          </a:p>
        </p:txBody>
      </p:sp>
      <p:sp>
        <p:nvSpPr>
          <p:cNvPr id="235" name="Google Shape;235;g3a95b3a9fe_0_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0" name="Shape 1820"/>
        <p:cNvGrpSpPr/>
        <p:nvPr/>
      </p:nvGrpSpPr>
      <p:grpSpPr>
        <a:xfrm>
          <a:off x="0" y="0"/>
          <a:ext cx="0" cy="0"/>
          <a:chOff x="0" y="0"/>
          <a:chExt cx="0" cy="0"/>
        </a:xfrm>
      </p:grpSpPr>
      <p:sp>
        <p:nvSpPr>
          <p:cNvPr id="1821" name="Google Shape;1821;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822" name="Google Shape;1822;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23" name="Google Shape;1823;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1" name="Shape 1841"/>
        <p:cNvGrpSpPr/>
        <p:nvPr/>
      </p:nvGrpSpPr>
      <p:grpSpPr>
        <a:xfrm>
          <a:off x="0" y="0"/>
          <a:ext cx="0" cy="0"/>
          <a:chOff x="0" y="0"/>
          <a:chExt cx="0" cy="0"/>
        </a:xfrm>
      </p:grpSpPr>
      <p:sp>
        <p:nvSpPr>
          <p:cNvPr id="1842" name="Google Shape;1842;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843" name="Google Shape;1843;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44" name="Google Shape;1844;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7" name="Shape 1867"/>
        <p:cNvGrpSpPr/>
        <p:nvPr/>
      </p:nvGrpSpPr>
      <p:grpSpPr>
        <a:xfrm>
          <a:off x="0" y="0"/>
          <a:ext cx="0" cy="0"/>
          <a:chOff x="0" y="0"/>
          <a:chExt cx="0" cy="0"/>
        </a:xfrm>
      </p:grpSpPr>
      <p:sp>
        <p:nvSpPr>
          <p:cNvPr id="1868" name="Google Shape;1868;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869" name="Google Shape;1869;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70" name="Google Shape;1870;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7" name="Shape 1897"/>
        <p:cNvGrpSpPr/>
        <p:nvPr/>
      </p:nvGrpSpPr>
      <p:grpSpPr>
        <a:xfrm>
          <a:off x="0" y="0"/>
          <a:ext cx="0" cy="0"/>
          <a:chOff x="0" y="0"/>
          <a:chExt cx="0" cy="0"/>
        </a:xfrm>
      </p:grpSpPr>
      <p:sp>
        <p:nvSpPr>
          <p:cNvPr id="1898" name="Google Shape;1898;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899" name="Google Shape;1899;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00" name="Google Shape;1900;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6" name="Shape 1936"/>
        <p:cNvGrpSpPr/>
        <p:nvPr/>
      </p:nvGrpSpPr>
      <p:grpSpPr>
        <a:xfrm>
          <a:off x="0" y="0"/>
          <a:ext cx="0" cy="0"/>
          <a:chOff x="0" y="0"/>
          <a:chExt cx="0" cy="0"/>
        </a:xfrm>
      </p:grpSpPr>
      <p:sp>
        <p:nvSpPr>
          <p:cNvPr id="1937" name="Google Shape;1937;g3a95b3a9fe_0_15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938" name="Google Shape;1938;g3a95b3a9fe_0_15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39" name="Google Shape;1939;g3a95b3a9fe_0_15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44" name="Shape 1944"/>
        <p:cNvGrpSpPr/>
        <p:nvPr/>
      </p:nvGrpSpPr>
      <p:grpSpPr>
        <a:xfrm>
          <a:off x="0" y="0"/>
          <a:ext cx="0" cy="0"/>
          <a:chOff x="0" y="0"/>
          <a:chExt cx="0" cy="0"/>
        </a:xfrm>
      </p:grpSpPr>
      <p:sp>
        <p:nvSpPr>
          <p:cNvPr id="1945" name="Google Shape;1945;g41090c9582_0_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946" name="Google Shape;1946;g41090c9582_0_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47" name="Google Shape;1947;g41090c9582_0_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3" name="Shape 1953"/>
        <p:cNvGrpSpPr/>
        <p:nvPr/>
      </p:nvGrpSpPr>
      <p:grpSpPr>
        <a:xfrm>
          <a:off x="0" y="0"/>
          <a:ext cx="0" cy="0"/>
          <a:chOff x="0" y="0"/>
          <a:chExt cx="0" cy="0"/>
        </a:xfrm>
      </p:grpSpPr>
      <p:sp>
        <p:nvSpPr>
          <p:cNvPr id="1954" name="Google Shape;1954;g3a95b3a9fe_0_16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955" name="Google Shape;1955;g3a95b3a9fe_0_16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56" name="Google Shape;1956;g3a95b3a9fe_0_16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1" name="Shape 1961"/>
        <p:cNvGrpSpPr/>
        <p:nvPr/>
      </p:nvGrpSpPr>
      <p:grpSpPr>
        <a:xfrm>
          <a:off x="0" y="0"/>
          <a:ext cx="0" cy="0"/>
          <a:chOff x="0" y="0"/>
          <a:chExt cx="0" cy="0"/>
        </a:xfrm>
      </p:grpSpPr>
      <p:sp>
        <p:nvSpPr>
          <p:cNvPr id="1962" name="Google Shape;1962;g41090c9582_0_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963" name="Google Shape;1963;g41090c9582_0_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64" name="Google Shape;1964;g41090c9582_0_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70" name="Shape 1970"/>
        <p:cNvGrpSpPr/>
        <p:nvPr/>
      </p:nvGrpSpPr>
      <p:grpSpPr>
        <a:xfrm>
          <a:off x="0" y="0"/>
          <a:ext cx="0" cy="0"/>
          <a:chOff x="0" y="0"/>
          <a:chExt cx="0" cy="0"/>
        </a:xfrm>
      </p:grpSpPr>
      <p:sp>
        <p:nvSpPr>
          <p:cNvPr id="1971" name="Google Shape;1971;g4250ac49b7_0_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72" name="Google Shape;1972;g4250ac49b7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77" name="Shape 1977"/>
        <p:cNvGrpSpPr/>
        <p:nvPr/>
      </p:nvGrpSpPr>
      <p:grpSpPr>
        <a:xfrm>
          <a:off x="0" y="0"/>
          <a:ext cx="0" cy="0"/>
          <a:chOff x="0" y="0"/>
          <a:chExt cx="0" cy="0"/>
        </a:xfrm>
      </p:grpSpPr>
      <p:sp>
        <p:nvSpPr>
          <p:cNvPr id="1978" name="Google Shape;1978;p19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79" name="Google Shape;1979;p1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 name="Shape 240"/>
        <p:cNvGrpSpPr/>
        <p:nvPr/>
      </p:nvGrpSpPr>
      <p:grpSpPr>
        <a:xfrm>
          <a:off x="0" y="0"/>
          <a:ext cx="0" cy="0"/>
          <a:chOff x="0" y="0"/>
          <a:chExt cx="0" cy="0"/>
        </a:xfrm>
      </p:grpSpPr>
      <p:sp>
        <p:nvSpPr>
          <p:cNvPr id="241" name="Google Shape;241;g3a95b3a9fe_0_1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2" name="Google Shape;242;g3a95b3a9fe_0_1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0">
              <a:latin typeface="Arial"/>
              <a:ea typeface="Arial"/>
              <a:cs typeface="Arial"/>
              <a:sym typeface="Arial"/>
            </a:endParaRPr>
          </a:p>
        </p:txBody>
      </p:sp>
      <p:sp>
        <p:nvSpPr>
          <p:cNvPr id="243" name="Google Shape;243;g3a95b3a9fe_0_1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9" name="Shape 1989"/>
        <p:cNvGrpSpPr/>
        <p:nvPr/>
      </p:nvGrpSpPr>
      <p:grpSpPr>
        <a:xfrm>
          <a:off x="0" y="0"/>
          <a:ext cx="0" cy="0"/>
          <a:chOff x="0" y="0"/>
          <a:chExt cx="0" cy="0"/>
        </a:xfrm>
      </p:grpSpPr>
      <p:sp>
        <p:nvSpPr>
          <p:cNvPr id="1990" name="Google Shape;1990;p19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91" name="Google Shape;1991;p1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6" name="Shape 1996"/>
        <p:cNvGrpSpPr/>
        <p:nvPr/>
      </p:nvGrpSpPr>
      <p:grpSpPr>
        <a:xfrm>
          <a:off x="0" y="0"/>
          <a:ext cx="0" cy="0"/>
          <a:chOff x="0" y="0"/>
          <a:chExt cx="0" cy="0"/>
        </a:xfrm>
      </p:grpSpPr>
      <p:sp>
        <p:nvSpPr>
          <p:cNvPr id="1997" name="Google Shape;1997;p2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98" name="Google Shape;1998;p20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999" name="Google Shape;1999;p20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4" name="Shape 2004"/>
        <p:cNvGrpSpPr/>
        <p:nvPr/>
      </p:nvGrpSpPr>
      <p:grpSpPr>
        <a:xfrm>
          <a:off x="0" y="0"/>
          <a:ext cx="0" cy="0"/>
          <a:chOff x="0" y="0"/>
          <a:chExt cx="0" cy="0"/>
        </a:xfrm>
      </p:grpSpPr>
      <p:sp>
        <p:nvSpPr>
          <p:cNvPr id="2005" name="Google Shape;2005;p2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6" name="Google Shape;2006;p20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007" name="Google Shape;2007;p20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2" name="Shape 2012"/>
        <p:cNvGrpSpPr/>
        <p:nvPr/>
      </p:nvGrpSpPr>
      <p:grpSpPr>
        <a:xfrm>
          <a:off x="0" y="0"/>
          <a:ext cx="0" cy="0"/>
          <a:chOff x="0" y="0"/>
          <a:chExt cx="0" cy="0"/>
        </a:xfrm>
      </p:grpSpPr>
      <p:sp>
        <p:nvSpPr>
          <p:cNvPr id="2013" name="Google Shape;2013;p20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14" name="Google Shape;2014;p2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9" name="Shape 2019"/>
        <p:cNvGrpSpPr/>
        <p:nvPr/>
      </p:nvGrpSpPr>
      <p:grpSpPr>
        <a:xfrm>
          <a:off x="0" y="0"/>
          <a:ext cx="0" cy="0"/>
          <a:chOff x="0" y="0"/>
          <a:chExt cx="0" cy="0"/>
        </a:xfrm>
      </p:grpSpPr>
      <p:sp>
        <p:nvSpPr>
          <p:cNvPr id="2020" name="Google Shape;2020;p20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21" name="Google Shape;2021;p2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26" name="Shape 2026"/>
        <p:cNvGrpSpPr/>
        <p:nvPr/>
      </p:nvGrpSpPr>
      <p:grpSpPr>
        <a:xfrm>
          <a:off x="0" y="0"/>
          <a:ext cx="0" cy="0"/>
          <a:chOff x="0" y="0"/>
          <a:chExt cx="0" cy="0"/>
        </a:xfrm>
      </p:grpSpPr>
      <p:sp>
        <p:nvSpPr>
          <p:cNvPr id="2027" name="Google Shape;2027;p2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8" name="Google Shape;2028;p20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029" name="Google Shape;2029;p20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4" name="Shape 2034"/>
        <p:cNvGrpSpPr/>
        <p:nvPr/>
      </p:nvGrpSpPr>
      <p:grpSpPr>
        <a:xfrm>
          <a:off x="0" y="0"/>
          <a:ext cx="0" cy="0"/>
          <a:chOff x="0" y="0"/>
          <a:chExt cx="0" cy="0"/>
        </a:xfrm>
      </p:grpSpPr>
      <p:sp>
        <p:nvSpPr>
          <p:cNvPr id="2035" name="Google Shape;2035;g1dfd6cbb63_0_2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6" name="Google Shape;2036;g1dfd6cbb63_0_2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037" name="Google Shape;2037;g1dfd6cbb63_0_2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7" name="Shape 2047"/>
        <p:cNvGrpSpPr/>
        <p:nvPr/>
      </p:nvGrpSpPr>
      <p:grpSpPr>
        <a:xfrm>
          <a:off x="0" y="0"/>
          <a:ext cx="0" cy="0"/>
          <a:chOff x="0" y="0"/>
          <a:chExt cx="0" cy="0"/>
        </a:xfrm>
      </p:grpSpPr>
      <p:sp>
        <p:nvSpPr>
          <p:cNvPr id="2048" name="Google Shape;2048;g1dfd6cbb63_0_2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49" name="Google Shape;2049;g1dfd6cbb63_0_2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050" name="Google Shape;2050;g1dfd6cbb63_0_2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5" name="Shape 2055"/>
        <p:cNvGrpSpPr/>
        <p:nvPr/>
      </p:nvGrpSpPr>
      <p:grpSpPr>
        <a:xfrm>
          <a:off x="0" y="0"/>
          <a:ext cx="0" cy="0"/>
          <a:chOff x="0" y="0"/>
          <a:chExt cx="0" cy="0"/>
        </a:xfrm>
      </p:grpSpPr>
      <p:sp>
        <p:nvSpPr>
          <p:cNvPr id="2056" name="Google Shape;2056;g1dfd6cbb63_0_2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057" name="Google Shape;2057;g1dfd6cbb63_0_2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58" name="Google Shape;2058;g1dfd6cbb63_0_2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3" name="Shape 2063"/>
        <p:cNvGrpSpPr/>
        <p:nvPr/>
      </p:nvGrpSpPr>
      <p:grpSpPr>
        <a:xfrm>
          <a:off x="0" y="0"/>
          <a:ext cx="0" cy="0"/>
          <a:chOff x="0" y="0"/>
          <a:chExt cx="0" cy="0"/>
        </a:xfrm>
      </p:grpSpPr>
      <p:sp>
        <p:nvSpPr>
          <p:cNvPr id="2064" name="Google Shape;2064;g1dfd6cbb63_0_2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5" name="Google Shape;2065;g1dfd6cbb63_0_2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066" name="Google Shape;2066;g1dfd6cbb63_0_2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8" name="Shape 248"/>
        <p:cNvGrpSpPr/>
        <p:nvPr/>
      </p:nvGrpSpPr>
      <p:grpSpPr>
        <a:xfrm>
          <a:off x="0" y="0"/>
          <a:ext cx="0" cy="0"/>
          <a:chOff x="0" y="0"/>
          <a:chExt cx="0" cy="0"/>
        </a:xfrm>
      </p:grpSpPr>
      <p:sp>
        <p:nvSpPr>
          <p:cNvPr id="249" name="Google Shape;249;g41090c9582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0" name="Google Shape;250;g41090c9582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0">
              <a:latin typeface="Arial"/>
              <a:ea typeface="Arial"/>
              <a:cs typeface="Arial"/>
              <a:sym typeface="Arial"/>
            </a:endParaRPr>
          </a:p>
        </p:txBody>
      </p:sp>
      <p:sp>
        <p:nvSpPr>
          <p:cNvPr id="251" name="Google Shape;251;g41090c9582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1" name="Shape 2071"/>
        <p:cNvGrpSpPr/>
        <p:nvPr/>
      </p:nvGrpSpPr>
      <p:grpSpPr>
        <a:xfrm>
          <a:off x="0" y="0"/>
          <a:ext cx="0" cy="0"/>
          <a:chOff x="0" y="0"/>
          <a:chExt cx="0" cy="0"/>
        </a:xfrm>
      </p:grpSpPr>
      <p:sp>
        <p:nvSpPr>
          <p:cNvPr id="2072" name="Google Shape;2072;g1dfd6cbb63_0_2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073" name="Google Shape;2073;g1dfd6cbb63_0_2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74" name="Google Shape;2074;g1dfd6cbb63_0_2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9" name="Shape 2079"/>
        <p:cNvGrpSpPr/>
        <p:nvPr/>
      </p:nvGrpSpPr>
      <p:grpSpPr>
        <a:xfrm>
          <a:off x="0" y="0"/>
          <a:ext cx="0" cy="0"/>
          <a:chOff x="0" y="0"/>
          <a:chExt cx="0" cy="0"/>
        </a:xfrm>
      </p:grpSpPr>
      <p:sp>
        <p:nvSpPr>
          <p:cNvPr id="2080" name="Google Shape;2080;g3a95b3a9fe_0_17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1" name="Google Shape;2081;g3a95b3a9fe_0_17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082" name="Google Shape;2082;g3a95b3a9fe_0_17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2" name="Shape 2092"/>
        <p:cNvGrpSpPr/>
        <p:nvPr/>
      </p:nvGrpSpPr>
      <p:grpSpPr>
        <a:xfrm>
          <a:off x="0" y="0"/>
          <a:ext cx="0" cy="0"/>
          <a:chOff x="0" y="0"/>
          <a:chExt cx="0" cy="0"/>
        </a:xfrm>
      </p:grpSpPr>
      <p:sp>
        <p:nvSpPr>
          <p:cNvPr id="2093" name="Google Shape;2093;g3a95b3a9fe_0_17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4" name="Google Shape;2094;g3a95b3a9fe_0_17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095" name="Google Shape;2095;g3a95b3a9fe_0_17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0" name="Shape 2100"/>
        <p:cNvGrpSpPr/>
        <p:nvPr/>
      </p:nvGrpSpPr>
      <p:grpSpPr>
        <a:xfrm>
          <a:off x="0" y="0"/>
          <a:ext cx="0" cy="0"/>
          <a:chOff x="0" y="0"/>
          <a:chExt cx="0" cy="0"/>
        </a:xfrm>
      </p:grpSpPr>
      <p:sp>
        <p:nvSpPr>
          <p:cNvPr id="2101" name="Google Shape;2101;g3a95b3a9fe_0_17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2" name="Google Shape;2102;g3a95b3a9fe_0_17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103" name="Google Shape;2103;g3a95b3a9fe_0_17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8" name="Shape 2108"/>
        <p:cNvGrpSpPr/>
        <p:nvPr/>
      </p:nvGrpSpPr>
      <p:grpSpPr>
        <a:xfrm>
          <a:off x="0" y="0"/>
          <a:ext cx="0" cy="0"/>
          <a:chOff x="0" y="0"/>
          <a:chExt cx="0" cy="0"/>
        </a:xfrm>
      </p:grpSpPr>
      <p:sp>
        <p:nvSpPr>
          <p:cNvPr id="2109" name="Google Shape;2109;g6b1a5cd6d7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10" name="Google Shape;2110;g6b1a5cd6d7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111" name="Google Shape;2111;g6b1a5cd6d7_1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8" name="Shape 2118"/>
        <p:cNvGrpSpPr/>
        <p:nvPr/>
      </p:nvGrpSpPr>
      <p:grpSpPr>
        <a:xfrm>
          <a:off x="0" y="0"/>
          <a:ext cx="0" cy="0"/>
          <a:chOff x="0" y="0"/>
          <a:chExt cx="0" cy="0"/>
        </a:xfrm>
      </p:grpSpPr>
      <p:sp>
        <p:nvSpPr>
          <p:cNvPr id="2119" name="Google Shape;2119;g3a95b3a9fe_0_178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20" name="Google Shape;2120;g3a95b3a9fe_0_17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5" name="Shape 2125"/>
        <p:cNvGrpSpPr/>
        <p:nvPr/>
      </p:nvGrpSpPr>
      <p:grpSpPr>
        <a:xfrm>
          <a:off x="0" y="0"/>
          <a:ext cx="0" cy="0"/>
          <a:chOff x="0" y="0"/>
          <a:chExt cx="0" cy="0"/>
        </a:xfrm>
      </p:grpSpPr>
      <p:sp>
        <p:nvSpPr>
          <p:cNvPr id="2126" name="Google Shape;2126;g3a95b3a9fe_0_180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27" name="Google Shape;2127;g3a95b3a9fe_0_18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2" name="Shape 2132"/>
        <p:cNvGrpSpPr/>
        <p:nvPr/>
      </p:nvGrpSpPr>
      <p:grpSpPr>
        <a:xfrm>
          <a:off x="0" y="0"/>
          <a:ext cx="0" cy="0"/>
          <a:chOff x="0" y="0"/>
          <a:chExt cx="0" cy="0"/>
        </a:xfrm>
      </p:grpSpPr>
      <p:sp>
        <p:nvSpPr>
          <p:cNvPr id="2133" name="Google Shape;2133;g6b2036f8d2_0_4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34" name="Google Shape;2134;g6b2036f8d2_0_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3" name="Shape 2143"/>
        <p:cNvGrpSpPr/>
        <p:nvPr/>
      </p:nvGrpSpPr>
      <p:grpSpPr>
        <a:xfrm>
          <a:off x="0" y="0"/>
          <a:ext cx="0" cy="0"/>
          <a:chOff x="0" y="0"/>
          <a:chExt cx="0" cy="0"/>
        </a:xfrm>
      </p:grpSpPr>
      <p:sp>
        <p:nvSpPr>
          <p:cNvPr id="2144" name="Google Shape;2144;g6b2036f8d2_0_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5" name="Google Shape;2145;g6b2036f8d2_0_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146" name="Google Shape;2146;g6b2036f8d2_0_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0" name="Shape 2150"/>
        <p:cNvGrpSpPr/>
        <p:nvPr/>
      </p:nvGrpSpPr>
      <p:grpSpPr>
        <a:xfrm>
          <a:off x="0" y="0"/>
          <a:ext cx="0" cy="0"/>
          <a:chOff x="0" y="0"/>
          <a:chExt cx="0" cy="0"/>
        </a:xfrm>
      </p:grpSpPr>
      <p:sp>
        <p:nvSpPr>
          <p:cNvPr id="2151" name="Google Shape;2151;g6b2036f8d2_0_60: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rgbClr val="000000"/>
              </a:buClr>
              <a:buFont typeface="Arial"/>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152" name="Google Shape;2152;g6b2036f8d2_0_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53" name="Google Shape;2153;g6b2036f8d2_0_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Font typeface="Calibri"/>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Google Shape;262;g3a95b3a9fe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3" name="Google Shape;263;g3a95b3a9fe_0_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0">
              <a:latin typeface="Arial"/>
              <a:ea typeface="Arial"/>
              <a:cs typeface="Arial"/>
              <a:sym typeface="Arial"/>
            </a:endParaRPr>
          </a:p>
        </p:txBody>
      </p:sp>
      <p:sp>
        <p:nvSpPr>
          <p:cNvPr id="264" name="Google Shape;264;g3a95b3a9fe_0_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7" name="Shape 2157"/>
        <p:cNvGrpSpPr/>
        <p:nvPr/>
      </p:nvGrpSpPr>
      <p:grpSpPr>
        <a:xfrm>
          <a:off x="0" y="0"/>
          <a:ext cx="0" cy="0"/>
          <a:chOff x="0" y="0"/>
          <a:chExt cx="0" cy="0"/>
        </a:xfrm>
      </p:grpSpPr>
      <p:sp>
        <p:nvSpPr>
          <p:cNvPr id="2158" name="Google Shape;2158;g6b2036f8d2_0_6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59" name="Google Shape;2159;g6b2036f8d2_0_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3" name="Shape 2163"/>
        <p:cNvGrpSpPr/>
        <p:nvPr/>
      </p:nvGrpSpPr>
      <p:grpSpPr>
        <a:xfrm>
          <a:off x="0" y="0"/>
          <a:ext cx="0" cy="0"/>
          <a:chOff x="0" y="0"/>
          <a:chExt cx="0" cy="0"/>
        </a:xfrm>
      </p:grpSpPr>
      <p:sp>
        <p:nvSpPr>
          <p:cNvPr id="2164" name="Google Shape;2164;g6b2036f8d2_0_7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65" name="Google Shape;2165;g6b2036f8d2_0_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9" name="Shape 2169"/>
        <p:cNvGrpSpPr/>
        <p:nvPr/>
      </p:nvGrpSpPr>
      <p:grpSpPr>
        <a:xfrm>
          <a:off x="0" y="0"/>
          <a:ext cx="0" cy="0"/>
          <a:chOff x="0" y="0"/>
          <a:chExt cx="0" cy="0"/>
        </a:xfrm>
      </p:grpSpPr>
      <p:sp>
        <p:nvSpPr>
          <p:cNvPr id="2170" name="Google Shape;2170;g6b2036f8d2_0_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171" name="Google Shape;2171;g6b2036f8d2_0_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72" name="Google Shape;2172;g6b2036f8d2_0_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76" name="Shape 2176"/>
        <p:cNvGrpSpPr/>
        <p:nvPr/>
      </p:nvGrpSpPr>
      <p:grpSpPr>
        <a:xfrm>
          <a:off x="0" y="0"/>
          <a:ext cx="0" cy="0"/>
          <a:chOff x="0" y="0"/>
          <a:chExt cx="0" cy="0"/>
        </a:xfrm>
      </p:grpSpPr>
      <p:sp>
        <p:nvSpPr>
          <p:cNvPr id="2177" name="Google Shape;2177;g6b2036f8d2_0_82: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rgbClr val="000000"/>
              </a:buClr>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
        <p:nvSpPr>
          <p:cNvPr id="2178" name="Google Shape;2178;g6b2036f8d2_0_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79" name="Google Shape;2179;g6b2036f8d2_0_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Font typeface="Calibri"/>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4" name="Shape 2184"/>
        <p:cNvGrpSpPr/>
        <p:nvPr/>
      </p:nvGrpSpPr>
      <p:grpSpPr>
        <a:xfrm>
          <a:off x="0" y="0"/>
          <a:ext cx="0" cy="0"/>
          <a:chOff x="0" y="0"/>
          <a:chExt cx="0" cy="0"/>
        </a:xfrm>
      </p:grpSpPr>
      <p:sp>
        <p:nvSpPr>
          <p:cNvPr id="2185" name="Google Shape;2185;g6b2036f8d2_0_8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86" name="Google Shape;2186;g6b2036f8d2_0_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1" name="Shape 2191"/>
        <p:cNvGrpSpPr/>
        <p:nvPr/>
      </p:nvGrpSpPr>
      <p:grpSpPr>
        <a:xfrm>
          <a:off x="0" y="0"/>
          <a:ext cx="0" cy="0"/>
          <a:chOff x="0" y="0"/>
          <a:chExt cx="0" cy="0"/>
        </a:xfrm>
      </p:grpSpPr>
      <p:sp>
        <p:nvSpPr>
          <p:cNvPr id="2192" name="Google Shape;2192;g6b2036f8d2_0_9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93" name="Google Shape;2193;g6b2036f8d2_0_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7" name="Shape 2197"/>
        <p:cNvGrpSpPr/>
        <p:nvPr/>
      </p:nvGrpSpPr>
      <p:grpSpPr>
        <a:xfrm>
          <a:off x="0" y="0"/>
          <a:ext cx="0" cy="0"/>
          <a:chOff x="0" y="0"/>
          <a:chExt cx="0" cy="0"/>
        </a:xfrm>
      </p:grpSpPr>
      <p:sp>
        <p:nvSpPr>
          <p:cNvPr id="2198" name="Google Shape;2198;g6b2036f8d2_0_10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99" name="Google Shape;2199;g6b2036f8d2_0_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3" name="Shape 2203"/>
        <p:cNvGrpSpPr/>
        <p:nvPr/>
      </p:nvGrpSpPr>
      <p:grpSpPr>
        <a:xfrm>
          <a:off x="0" y="0"/>
          <a:ext cx="0" cy="0"/>
          <a:chOff x="0" y="0"/>
          <a:chExt cx="0" cy="0"/>
        </a:xfrm>
      </p:grpSpPr>
      <p:sp>
        <p:nvSpPr>
          <p:cNvPr id="2204" name="Google Shape;2204;g6b2036f8d2_0_10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05" name="Google Shape;2205;g6b2036f8d2_0_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9" name="Shape 2209"/>
        <p:cNvGrpSpPr/>
        <p:nvPr/>
      </p:nvGrpSpPr>
      <p:grpSpPr>
        <a:xfrm>
          <a:off x="0" y="0"/>
          <a:ext cx="0" cy="0"/>
          <a:chOff x="0" y="0"/>
          <a:chExt cx="0" cy="0"/>
        </a:xfrm>
      </p:grpSpPr>
      <p:sp>
        <p:nvSpPr>
          <p:cNvPr id="2210" name="Google Shape;2210;g6b2036f8d2_0_11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11" name="Google Shape;2211;g6b2036f8d2_0_1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15" name="Shape 2215"/>
        <p:cNvGrpSpPr/>
        <p:nvPr/>
      </p:nvGrpSpPr>
      <p:grpSpPr>
        <a:xfrm>
          <a:off x="0" y="0"/>
          <a:ext cx="0" cy="0"/>
          <a:chOff x="0" y="0"/>
          <a:chExt cx="0" cy="0"/>
        </a:xfrm>
      </p:grpSpPr>
      <p:sp>
        <p:nvSpPr>
          <p:cNvPr id="2216" name="Google Shape;2216;g6b2036f8d2_0_11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17" name="Google Shape;2217;g6b2036f8d2_0_1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9" name="Shape 269"/>
        <p:cNvGrpSpPr/>
        <p:nvPr/>
      </p:nvGrpSpPr>
      <p:grpSpPr>
        <a:xfrm>
          <a:off x="0" y="0"/>
          <a:ext cx="0" cy="0"/>
          <a:chOff x="0" y="0"/>
          <a:chExt cx="0" cy="0"/>
        </a:xfrm>
      </p:grpSpPr>
      <p:sp>
        <p:nvSpPr>
          <p:cNvPr id="270" name="Google Shape;270;g3a95b3a9fe_0_1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1" name="Google Shape;271;g3a95b3a9fe_0_1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Calibri"/>
              <a:ea typeface="Calibri"/>
              <a:cs typeface="Calibri"/>
              <a:sym typeface="Calibri"/>
            </a:endParaRPr>
          </a:p>
          <a:p>
            <a:pPr indent="-95250" lvl="0" marL="171450" marR="0" rtl="0" algn="l">
              <a:spcBef>
                <a:spcPts val="0"/>
              </a:spcBef>
              <a:spcAft>
                <a:spcPts val="0"/>
              </a:spcAft>
              <a:buClr>
                <a:schemeClr val="dk1"/>
              </a:buClr>
              <a:buSzPts val="1200"/>
              <a:buFont typeface="Noto Sans Symbols"/>
              <a:buNone/>
            </a:pPr>
            <a:r>
              <a:t/>
            </a:r>
            <a:endParaRPr b="0" i="0" sz="1200" u="none" cap="none" strike="noStrike">
              <a:solidFill>
                <a:schemeClr val="dk1"/>
              </a:solidFill>
              <a:latin typeface="Calibri"/>
              <a:ea typeface="Calibri"/>
              <a:cs typeface="Calibri"/>
              <a:sym typeface="Calibri"/>
            </a:endParaRPr>
          </a:p>
        </p:txBody>
      </p:sp>
      <p:sp>
        <p:nvSpPr>
          <p:cNvPr id="272" name="Google Shape;272;g3a95b3a9fe_0_1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1" name="Shape 2221"/>
        <p:cNvGrpSpPr/>
        <p:nvPr/>
      </p:nvGrpSpPr>
      <p:grpSpPr>
        <a:xfrm>
          <a:off x="0" y="0"/>
          <a:ext cx="0" cy="0"/>
          <a:chOff x="0" y="0"/>
          <a:chExt cx="0" cy="0"/>
        </a:xfrm>
      </p:grpSpPr>
      <p:sp>
        <p:nvSpPr>
          <p:cNvPr id="2222" name="Google Shape;2222;g6b2036f8d2_0_12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23" name="Google Shape;2223;g6b2036f8d2_0_1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7" name="Shape 2227"/>
        <p:cNvGrpSpPr/>
        <p:nvPr/>
      </p:nvGrpSpPr>
      <p:grpSpPr>
        <a:xfrm>
          <a:off x="0" y="0"/>
          <a:ext cx="0" cy="0"/>
          <a:chOff x="0" y="0"/>
          <a:chExt cx="0" cy="0"/>
        </a:xfrm>
      </p:grpSpPr>
      <p:sp>
        <p:nvSpPr>
          <p:cNvPr id="2228" name="Google Shape;2228;g6b2036f8d2_0_12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29" name="Google Shape;2229;g6b2036f8d2_0_1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3" name="Shape 2233"/>
        <p:cNvGrpSpPr/>
        <p:nvPr/>
      </p:nvGrpSpPr>
      <p:grpSpPr>
        <a:xfrm>
          <a:off x="0" y="0"/>
          <a:ext cx="0" cy="0"/>
          <a:chOff x="0" y="0"/>
          <a:chExt cx="0" cy="0"/>
        </a:xfrm>
      </p:grpSpPr>
      <p:sp>
        <p:nvSpPr>
          <p:cNvPr id="2234" name="Google Shape;2234;g6b2036f8d2_0_13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35" name="Google Shape;2235;g6b2036f8d2_0_1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9" name="Shape 2239"/>
        <p:cNvGrpSpPr/>
        <p:nvPr/>
      </p:nvGrpSpPr>
      <p:grpSpPr>
        <a:xfrm>
          <a:off x="0" y="0"/>
          <a:ext cx="0" cy="0"/>
          <a:chOff x="0" y="0"/>
          <a:chExt cx="0" cy="0"/>
        </a:xfrm>
      </p:grpSpPr>
      <p:sp>
        <p:nvSpPr>
          <p:cNvPr id="2240" name="Google Shape;2240;g6b2036f8d2_0_13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41" name="Google Shape;2241;g6b2036f8d2_0_1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6" name="Shape 2246"/>
        <p:cNvGrpSpPr/>
        <p:nvPr/>
      </p:nvGrpSpPr>
      <p:grpSpPr>
        <a:xfrm>
          <a:off x="0" y="0"/>
          <a:ext cx="0" cy="0"/>
          <a:chOff x="0" y="0"/>
          <a:chExt cx="0" cy="0"/>
        </a:xfrm>
      </p:grpSpPr>
      <p:sp>
        <p:nvSpPr>
          <p:cNvPr id="2247" name="Google Shape;2247;g6b2036f8d2_0_14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48" name="Google Shape;2248;g6b2036f8d2_0_1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2" name="Shape 2252"/>
        <p:cNvGrpSpPr/>
        <p:nvPr/>
      </p:nvGrpSpPr>
      <p:grpSpPr>
        <a:xfrm>
          <a:off x="0" y="0"/>
          <a:ext cx="0" cy="0"/>
          <a:chOff x="0" y="0"/>
          <a:chExt cx="0" cy="0"/>
        </a:xfrm>
      </p:grpSpPr>
      <p:sp>
        <p:nvSpPr>
          <p:cNvPr id="2253" name="Google Shape;2253;g6b2036f8d2_0_14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54" name="Google Shape;2254;g6b2036f8d2_0_1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8" name="Shape 2258"/>
        <p:cNvGrpSpPr/>
        <p:nvPr/>
      </p:nvGrpSpPr>
      <p:grpSpPr>
        <a:xfrm>
          <a:off x="0" y="0"/>
          <a:ext cx="0" cy="0"/>
          <a:chOff x="0" y="0"/>
          <a:chExt cx="0" cy="0"/>
        </a:xfrm>
      </p:grpSpPr>
      <p:sp>
        <p:nvSpPr>
          <p:cNvPr id="2259" name="Google Shape;2259;g6b2036f8d2_0_15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60" name="Google Shape;2260;g6b2036f8d2_0_1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64" name="Shape 2264"/>
        <p:cNvGrpSpPr/>
        <p:nvPr/>
      </p:nvGrpSpPr>
      <p:grpSpPr>
        <a:xfrm>
          <a:off x="0" y="0"/>
          <a:ext cx="0" cy="0"/>
          <a:chOff x="0" y="0"/>
          <a:chExt cx="0" cy="0"/>
        </a:xfrm>
      </p:grpSpPr>
      <p:sp>
        <p:nvSpPr>
          <p:cNvPr id="2265" name="Google Shape;2265;p3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6" name="Google Shape;2266;p3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267" name="Google Shape;2267;p35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77" name="Shape 2277"/>
        <p:cNvGrpSpPr/>
        <p:nvPr/>
      </p:nvGrpSpPr>
      <p:grpSpPr>
        <a:xfrm>
          <a:off x="0" y="0"/>
          <a:ext cx="0" cy="0"/>
          <a:chOff x="0" y="0"/>
          <a:chExt cx="0" cy="0"/>
        </a:xfrm>
      </p:grpSpPr>
      <p:sp>
        <p:nvSpPr>
          <p:cNvPr id="2278" name="Google Shape;2278;p3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79" name="Google Shape;2279;p3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280" name="Google Shape;2280;p36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85" name="Shape 2285"/>
        <p:cNvGrpSpPr/>
        <p:nvPr/>
      </p:nvGrpSpPr>
      <p:grpSpPr>
        <a:xfrm>
          <a:off x="0" y="0"/>
          <a:ext cx="0" cy="0"/>
          <a:chOff x="0" y="0"/>
          <a:chExt cx="0" cy="0"/>
        </a:xfrm>
      </p:grpSpPr>
      <p:sp>
        <p:nvSpPr>
          <p:cNvPr id="2286" name="Google Shape;2286;p3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287" name="Google Shape;2287;p3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288" name="Google Shape;2288;p3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450"/>
              </a:spcBef>
              <a:spcAft>
                <a:spcPts val="0"/>
              </a:spcAft>
              <a:buNone/>
            </a:pPr>
            <a:r>
              <a:t/>
            </a:r>
            <a:endParaRPr b="0" i="0" sz="1200" u="none" cap="none" strike="noStrike">
              <a:solidFill>
                <a:schemeClr val="dk1"/>
              </a:solidFill>
              <a:latin typeface="Arial"/>
              <a:ea typeface="Arial"/>
              <a:cs typeface="Arial"/>
              <a:sym typeface="Arial"/>
            </a:endParaRPr>
          </a:p>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7" name="Shape 277"/>
        <p:cNvGrpSpPr/>
        <p:nvPr/>
      </p:nvGrpSpPr>
      <p:grpSpPr>
        <a:xfrm>
          <a:off x="0" y="0"/>
          <a:ext cx="0" cy="0"/>
          <a:chOff x="0" y="0"/>
          <a:chExt cx="0" cy="0"/>
        </a:xfrm>
      </p:grpSpPr>
      <p:sp>
        <p:nvSpPr>
          <p:cNvPr id="278" name="Google Shape;278;g3ac0ac92d5_2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9" name="Google Shape;279;g3ac0ac92d5_2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Calibri"/>
              <a:ea typeface="Calibri"/>
              <a:cs typeface="Calibri"/>
              <a:sym typeface="Calibri"/>
            </a:endParaRPr>
          </a:p>
          <a:p>
            <a:pPr indent="-95250" lvl="0" marL="171450" marR="0" rtl="0" algn="l">
              <a:spcBef>
                <a:spcPts val="0"/>
              </a:spcBef>
              <a:spcAft>
                <a:spcPts val="0"/>
              </a:spcAft>
              <a:buClr>
                <a:schemeClr val="dk1"/>
              </a:buClr>
              <a:buSzPts val="1200"/>
              <a:buFont typeface="Noto Sans Symbols"/>
              <a:buNone/>
            </a:pPr>
            <a:r>
              <a:t/>
            </a:r>
            <a:endParaRPr b="0" i="0" sz="1200" u="none" cap="none" strike="noStrike">
              <a:solidFill>
                <a:schemeClr val="dk1"/>
              </a:solidFill>
              <a:latin typeface="Calibri"/>
              <a:ea typeface="Calibri"/>
              <a:cs typeface="Calibri"/>
              <a:sym typeface="Calibri"/>
            </a:endParaRPr>
          </a:p>
        </p:txBody>
      </p:sp>
      <p:sp>
        <p:nvSpPr>
          <p:cNvPr id="280" name="Google Shape;280;g3ac0ac92d5_2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93" name="Shape 2293"/>
        <p:cNvGrpSpPr/>
        <p:nvPr/>
      </p:nvGrpSpPr>
      <p:grpSpPr>
        <a:xfrm>
          <a:off x="0" y="0"/>
          <a:ext cx="0" cy="0"/>
          <a:chOff x="0" y="0"/>
          <a:chExt cx="0" cy="0"/>
        </a:xfrm>
      </p:grpSpPr>
      <p:sp>
        <p:nvSpPr>
          <p:cNvPr id="2294" name="Google Shape;2294;p36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95" name="Google Shape;2295;p3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00" name="Shape 2300"/>
        <p:cNvGrpSpPr/>
        <p:nvPr/>
      </p:nvGrpSpPr>
      <p:grpSpPr>
        <a:xfrm>
          <a:off x="0" y="0"/>
          <a:ext cx="0" cy="0"/>
          <a:chOff x="0" y="0"/>
          <a:chExt cx="0" cy="0"/>
        </a:xfrm>
      </p:grpSpPr>
      <p:sp>
        <p:nvSpPr>
          <p:cNvPr id="2301" name="Google Shape;2301;p3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2" name="Google Shape;2302;p3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Questrial"/>
                <a:ea typeface="Questrial"/>
                <a:cs typeface="Questrial"/>
                <a:sym typeface="Questrial"/>
              </a:rPr>
              <a:t> </a:t>
            </a:r>
            <a:endParaRPr b="0" i="0" sz="1200" u="none" cap="none" strike="noStrike">
              <a:solidFill>
                <a:schemeClr val="dk1"/>
              </a:solidFill>
              <a:latin typeface="Calibri"/>
              <a:ea typeface="Calibri"/>
              <a:cs typeface="Calibri"/>
              <a:sym typeface="Calibri"/>
            </a:endParaRPr>
          </a:p>
        </p:txBody>
      </p:sp>
      <p:sp>
        <p:nvSpPr>
          <p:cNvPr id="2303" name="Google Shape;2303;p3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08" name="Shape 2308"/>
        <p:cNvGrpSpPr/>
        <p:nvPr/>
      </p:nvGrpSpPr>
      <p:grpSpPr>
        <a:xfrm>
          <a:off x="0" y="0"/>
          <a:ext cx="0" cy="0"/>
          <a:chOff x="0" y="0"/>
          <a:chExt cx="0" cy="0"/>
        </a:xfrm>
      </p:grpSpPr>
      <p:sp>
        <p:nvSpPr>
          <p:cNvPr id="2309" name="Google Shape;2309;p3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10" name="Google Shape;2310;p3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Questrial"/>
                <a:ea typeface="Questrial"/>
                <a:cs typeface="Questrial"/>
                <a:sym typeface="Questrial"/>
              </a:rPr>
              <a:t>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311" name="Google Shape;2311;p36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6" name="Shape 2316"/>
        <p:cNvGrpSpPr/>
        <p:nvPr/>
      </p:nvGrpSpPr>
      <p:grpSpPr>
        <a:xfrm>
          <a:off x="0" y="0"/>
          <a:ext cx="0" cy="0"/>
          <a:chOff x="0" y="0"/>
          <a:chExt cx="0" cy="0"/>
        </a:xfrm>
      </p:grpSpPr>
      <p:sp>
        <p:nvSpPr>
          <p:cNvPr id="2317" name="Google Shape;2317;p3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318" name="Google Shape;2318;p3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19" name="Google Shape;2319;p3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Arial"/>
                <a:ea typeface="Arial"/>
                <a:cs typeface="Arial"/>
                <a:sym typeface="Arial"/>
              </a:rPr>
              <a:t> </a:t>
            </a:r>
            <a:endParaRPr/>
          </a:p>
          <a:p>
            <a:pPr indent="0" lvl="0" marL="0" marR="0" rtl="0" algn="l">
              <a:spcBef>
                <a:spcPts val="0"/>
              </a:spcBef>
              <a:spcAft>
                <a:spcPts val="0"/>
              </a:spcAft>
              <a:buNone/>
            </a:pPr>
            <a:r>
              <a:rPr b="0" i="0" lang="en-US" sz="1200" u="none" cap="none" strike="noStrike">
                <a:solidFill>
                  <a:schemeClr val="dk1"/>
                </a:solidFill>
                <a:latin typeface="Arial"/>
                <a:ea typeface="Arial"/>
                <a:cs typeface="Arial"/>
                <a:sym typeface="Arial"/>
              </a:rPr>
              <a:t>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4" name="Shape 2324"/>
        <p:cNvGrpSpPr/>
        <p:nvPr/>
      </p:nvGrpSpPr>
      <p:grpSpPr>
        <a:xfrm>
          <a:off x="0" y="0"/>
          <a:ext cx="0" cy="0"/>
          <a:chOff x="0" y="0"/>
          <a:chExt cx="0" cy="0"/>
        </a:xfrm>
      </p:grpSpPr>
      <p:sp>
        <p:nvSpPr>
          <p:cNvPr id="2325" name="Google Shape;2325;p37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326" name="Google Shape;2326;p3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27" name="Google Shape;2327;p3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32" name="Shape 2332"/>
        <p:cNvGrpSpPr/>
        <p:nvPr/>
      </p:nvGrpSpPr>
      <p:grpSpPr>
        <a:xfrm>
          <a:off x="0" y="0"/>
          <a:ext cx="0" cy="0"/>
          <a:chOff x="0" y="0"/>
          <a:chExt cx="0" cy="0"/>
        </a:xfrm>
      </p:grpSpPr>
      <p:sp>
        <p:nvSpPr>
          <p:cNvPr id="2333" name="Google Shape;2333;p37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334" name="Google Shape;2334;p3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35" name="Google Shape;2335;p37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0" name="Shape 2340"/>
        <p:cNvGrpSpPr/>
        <p:nvPr/>
      </p:nvGrpSpPr>
      <p:grpSpPr>
        <a:xfrm>
          <a:off x="0" y="0"/>
          <a:ext cx="0" cy="0"/>
          <a:chOff x="0" y="0"/>
          <a:chExt cx="0" cy="0"/>
        </a:xfrm>
      </p:grpSpPr>
      <p:sp>
        <p:nvSpPr>
          <p:cNvPr id="2341" name="Google Shape;2341;p37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42" name="Google Shape;2342;p3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7" name="Shape 2347"/>
        <p:cNvGrpSpPr/>
        <p:nvPr/>
      </p:nvGrpSpPr>
      <p:grpSpPr>
        <a:xfrm>
          <a:off x="0" y="0"/>
          <a:ext cx="0" cy="0"/>
          <a:chOff x="0" y="0"/>
          <a:chExt cx="0" cy="0"/>
        </a:xfrm>
      </p:grpSpPr>
      <p:sp>
        <p:nvSpPr>
          <p:cNvPr id="2348" name="Google Shape;2348;p37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349" name="Google Shape;2349;p3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50" name="Google Shape;2350;p37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5" name="Shape 2355"/>
        <p:cNvGrpSpPr/>
        <p:nvPr/>
      </p:nvGrpSpPr>
      <p:grpSpPr>
        <a:xfrm>
          <a:off x="0" y="0"/>
          <a:ext cx="0" cy="0"/>
          <a:chOff x="0" y="0"/>
          <a:chExt cx="0" cy="0"/>
        </a:xfrm>
      </p:grpSpPr>
      <p:sp>
        <p:nvSpPr>
          <p:cNvPr id="2356" name="Google Shape;2356;p37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357" name="Google Shape;2357;p3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58" name="Google Shape;2358;p37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t/>
            </a:r>
            <a:endParaRPr b="0" i="0" sz="800" u="none" cap="none" strike="noStrike">
              <a:solidFill>
                <a:schemeClr val="dk1"/>
              </a:solidFill>
              <a:latin typeface="Arial"/>
              <a:ea typeface="Arial"/>
              <a:cs typeface="Arial"/>
              <a:sym typeface="Arial"/>
            </a:endParaRPr>
          </a:p>
          <a:p>
            <a:pPr indent="0" lvl="0" marL="0" marR="0" rtl="0" algn="l">
              <a:lnSpc>
                <a:spcPct val="80000"/>
              </a:lnSpc>
              <a:spcBef>
                <a:spcPts val="450"/>
              </a:spcBef>
              <a:spcAft>
                <a:spcPts val="0"/>
              </a:spcAft>
              <a:buNone/>
            </a:pPr>
            <a:r>
              <a:rPr b="1" i="0" lang="en-US" sz="800" u="none" cap="none" strike="noStrike">
                <a:solidFill>
                  <a:srgbClr val="FFFFFF"/>
                </a:solidFill>
                <a:latin typeface="Arial"/>
                <a:ea typeface="Arial"/>
                <a:cs typeface="Arial"/>
                <a:sym typeface="Arial"/>
              </a:rPr>
              <a:t>Picture thanks to</a:t>
            </a:r>
            <a:endParaRPr/>
          </a:p>
          <a:p>
            <a:pPr indent="0" lvl="0" marL="0" marR="0" rtl="0" algn="l">
              <a:lnSpc>
                <a:spcPct val="80000"/>
              </a:lnSpc>
              <a:spcBef>
                <a:spcPts val="450"/>
              </a:spcBef>
              <a:spcAft>
                <a:spcPts val="0"/>
              </a:spcAft>
              <a:buNone/>
            </a:pPr>
            <a:r>
              <a:rPr b="1" i="0" lang="en-US" sz="800" u="none" cap="none" strike="noStrike">
                <a:solidFill>
                  <a:srgbClr val="000000"/>
                </a:solidFill>
                <a:latin typeface="Arial"/>
                <a:ea typeface="Arial"/>
                <a:cs typeface="Arial"/>
                <a:sym typeface="Arial"/>
              </a:rPr>
              <a:t>Tax Policy Center, a joint project of the Urban Institute and Brookings Institution, posted February 12, 2014; accessed July 20, 2015; web; http://www.taxpolicycenter.org/briefing-book/key-elements/family/eitc.cfm</a:t>
            </a:r>
            <a:endParaRPr b="1" i="0" sz="8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None/>
            </a:pPr>
            <a:r>
              <a:t/>
            </a:r>
            <a:endParaRPr b="0" i="1" sz="800" u="none" cap="none" strike="noStrike">
              <a:solidFill>
                <a:schemeClr val="dk1"/>
              </a:solidFill>
              <a:latin typeface="Arial"/>
              <a:ea typeface="Arial"/>
              <a:cs typeface="Arial"/>
              <a:sym typeface="Arial"/>
            </a:endParaRPr>
          </a:p>
          <a:p>
            <a:pPr indent="0" lvl="0" marL="0" marR="0" rtl="0" algn="l">
              <a:lnSpc>
                <a:spcPct val="80000"/>
              </a:lnSpc>
              <a:spcBef>
                <a:spcPts val="0"/>
              </a:spcBef>
              <a:spcAft>
                <a:spcPts val="0"/>
              </a:spcAft>
              <a:buNone/>
            </a:pPr>
            <a:r>
              <a:t/>
            </a:r>
            <a:endParaRPr b="0" i="0" sz="800" u="none" cap="none" strike="noStrike">
              <a:solidFill>
                <a:schemeClr val="dk1"/>
              </a:solidFill>
              <a:latin typeface="Arial"/>
              <a:ea typeface="Arial"/>
              <a:cs typeface="Arial"/>
              <a:sym typeface="Arial"/>
            </a:endParaRPr>
          </a:p>
        </p:txBody>
      </p:sp>
    </p:spTree>
  </p:cSld>
  <p:clrMapOvr>
    <a:masterClrMapping/>
  </p:clrMapOvr>
</p:notes>
</file>

<file path=ppt/notesSlides/notesSlide2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64" name="Shape 2364"/>
        <p:cNvGrpSpPr/>
        <p:nvPr/>
      </p:nvGrpSpPr>
      <p:grpSpPr>
        <a:xfrm>
          <a:off x="0" y="0"/>
          <a:ext cx="0" cy="0"/>
          <a:chOff x="0" y="0"/>
          <a:chExt cx="0" cy="0"/>
        </a:xfrm>
      </p:grpSpPr>
      <p:sp>
        <p:nvSpPr>
          <p:cNvPr id="2365" name="Google Shape;2365;p3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66" name="Google Shape;2366;p38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367" name="Google Shape;2367;p38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5" name="Shape 285"/>
        <p:cNvGrpSpPr/>
        <p:nvPr/>
      </p:nvGrpSpPr>
      <p:grpSpPr>
        <a:xfrm>
          <a:off x="0" y="0"/>
          <a:ext cx="0" cy="0"/>
          <a:chOff x="0" y="0"/>
          <a:chExt cx="0" cy="0"/>
        </a:xfrm>
      </p:grpSpPr>
      <p:sp>
        <p:nvSpPr>
          <p:cNvPr id="286" name="Google Shape;286;g3a95b3a9fe_0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7" name="Google Shape;287;g3a95b3a9fe_0_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0">
              <a:latin typeface="Arial"/>
              <a:ea typeface="Arial"/>
              <a:cs typeface="Arial"/>
              <a:sym typeface="Arial"/>
            </a:endParaRPr>
          </a:p>
        </p:txBody>
      </p:sp>
      <p:sp>
        <p:nvSpPr>
          <p:cNvPr id="288" name="Google Shape;288;g3a95b3a9fe_0_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72" name="Shape 2372"/>
        <p:cNvGrpSpPr/>
        <p:nvPr/>
      </p:nvGrpSpPr>
      <p:grpSpPr>
        <a:xfrm>
          <a:off x="0" y="0"/>
          <a:ext cx="0" cy="0"/>
          <a:chOff x="0" y="0"/>
          <a:chExt cx="0" cy="0"/>
        </a:xfrm>
      </p:grpSpPr>
      <p:sp>
        <p:nvSpPr>
          <p:cNvPr id="2373" name="Google Shape;2373;p38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74" name="Google Shape;2374;p3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79" name="Shape 2379"/>
        <p:cNvGrpSpPr/>
        <p:nvPr/>
      </p:nvGrpSpPr>
      <p:grpSpPr>
        <a:xfrm>
          <a:off x="0" y="0"/>
          <a:ext cx="0" cy="0"/>
          <a:chOff x="0" y="0"/>
          <a:chExt cx="0" cy="0"/>
        </a:xfrm>
      </p:grpSpPr>
      <p:sp>
        <p:nvSpPr>
          <p:cNvPr id="2380" name="Google Shape;2380;p38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81" name="Google Shape;2381;p3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6" name="Shape 2386"/>
        <p:cNvGrpSpPr/>
        <p:nvPr/>
      </p:nvGrpSpPr>
      <p:grpSpPr>
        <a:xfrm>
          <a:off x="0" y="0"/>
          <a:ext cx="0" cy="0"/>
          <a:chOff x="0" y="0"/>
          <a:chExt cx="0" cy="0"/>
        </a:xfrm>
      </p:grpSpPr>
      <p:sp>
        <p:nvSpPr>
          <p:cNvPr id="2387" name="Google Shape;2387;p38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88" name="Google Shape;2388;p3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93" name="Shape 2393"/>
        <p:cNvGrpSpPr/>
        <p:nvPr/>
      </p:nvGrpSpPr>
      <p:grpSpPr>
        <a:xfrm>
          <a:off x="0" y="0"/>
          <a:ext cx="0" cy="0"/>
          <a:chOff x="0" y="0"/>
          <a:chExt cx="0" cy="0"/>
        </a:xfrm>
      </p:grpSpPr>
      <p:sp>
        <p:nvSpPr>
          <p:cNvPr id="2394" name="Google Shape;2394;p38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95" name="Google Shape;2395;p3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0" name="Shape 2400"/>
        <p:cNvGrpSpPr/>
        <p:nvPr/>
      </p:nvGrpSpPr>
      <p:grpSpPr>
        <a:xfrm>
          <a:off x="0" y="0"/>
          <a:ext cx="0" cy="0"/>
          <a:chOff x="0" y="0"/>
          <a:chExt cx="0" cy="0"/>
        </a:xfrm>
      </p:grpSpPr>
      <p:sp>
        <p:nvSpPr>
          <p:cNvPr id="2401" name="Google Shape;2401;p38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02" name="Google Shape;2402;p3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7" name="Shape 2407"/>
        <p:cNvGrpSpPr/>
        <p:nvPr/>
      </p:nvGrpSpPr>
      <p:grpSpPr>
        <a:xfrm>
          <a:off x="0" y="0"/>
          <a:ext cx="0" cy="0"/>
          <a:chOff x="0" y="0"/>
          <a:chExt cx="0" cy="0"/>
        </a:xfrm>
      </p:grpSpPr>
      <p:sp>
        <p:nvSpPr>
          <p:cNvPr id="2408" name="Google Shape;2408;p38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09" name="Google Shape;2409;p3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14" name="Shape 2414"/>
        <p:cNvGrpSpPr/>
        <p:nvPr/>
      </p:nvGrpSpPr>
      <p:grpSpPr>
        <a:xfrm>
          <a:off x="0" y="0"/>
          <a:ext cx="0" cy="0"/>
          <a:chOff x="0" y="0"/>
          <a:chExt cx="0" cy="0"/>
        </a:xfrm>
      </p:grpSpPr>
      <p:sp>
        <p:nvSpPr>
          <p:cNvPr id="2415" name="Google Shape;2415;p3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416" name="Google Shape;2416;p3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17" name="Google Shape;2417;p3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3" name="Shape 2423"/>
        <p:cNvGrpSpPr/>
        <p:nvPr/>
      </p:nvGrpSpPr>
      <p:grpSpPr>
        <a:xfrm>
          <a:off x="0" y="0"/>
          <a:ext cx="0" cy="0"/>
          <a:chOff x="0" y="0"/>
          <a:chExt cx="0" cy="0"/>
        </a:xfrm>
      </p:grpSpPr>
      <p:sp>
        <p:nvSpPr>
          <p:cNvPr id="2424" name="Google Shape;2424;p39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425" name="Google Shape;2425;p3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26" name="Google Shape;2426;p39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450"/>
              </a:spcBef>
              <a:spcAft>
                <a:spcPts val="0"/>
              </a:spcAft>
              <a:buNone/>
            </a:pPr>
            <a:r>
              <a:t/>
            </a:r>
            <a:endParaRPr b="0" i="0" sz="1200" u="none" cap="none" strike="noStrike">
              <a:solidFill>
                <a:schemeClr val="dk1"/>
              </a:solidFill>
              <a:latin typeface="Arial"/>
              <a:ea typeface="Arial"/>
              <a:cs typeface="Arial"/>
              <a:sym typeface="Arial"/>
            </a:endParaRPr>
          </a:p>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2" name="Shape 2432"/>
        <p:cNvGrpSpPr/>
        <p:nvPr/>
      </p:nvGrpSpPr>
      <p:grpSpPr>
        <a:xfrm>
          <a:off x="0" y="0"/>
          <a:ext cx="0" cy="0"/>
          <a:chOff x="0" y="0"/>
          <a:chExt cx="0" cy="0"/>
        </a:xfrm>
      </p:grpSpPr>
      <p:sp>
        <p:nvSpPr>
          <p:cNvPr id="2433" name="Google Shape;2433;g7a9d912bc9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34" name="Google Shape;2434;g7a9d912bc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9" name="Shape 2439"/>
        <p:cNvGrpSpPr/>
        <p:nvPr/>
      </p:nvGrpSpPr>
      <p:grpSpPr>
        <a:xfrm>
          <a:off x="0" y="0"/>
          <a:ext cx="0" cy="0"/>
          <a:chOff x="0" y="0"/>
          <a:chExt cx="0" cy="0"/>
        </a:xfrm>
      </p:grpSpPr>
      <p:sp>
        <p:nvSpPr>
          <p:cNvPr id="2440" name="Google Shape;2440;p39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441" name="Google Shape;2441;p3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42" name="Google Shape;2442;p39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3" name="Shape 293"/>
        <p:cNvGrpSpPr/>
        <p:nvPr/>
      </p:nvGrpSpPr>
      <p:grpSpPr>
        <a:xfrm>
          <a:off x="0" y="0"/>
          <a:ext cx="0" cy="0"/>
          <a:chOff x="0" y="0"/>
          <a:chExt cx="0" cy="0"/>
        </a:xfrm>
      </p:grpSpPr>
      <p:sp>
        <p:nvSpPr>
          <p:cNvPr id="294" name="Google Shape;294;g4596b6dae1_1_1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5" name="Google Shape;295;g4596b6dae1_1_1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Calibri"/>
              <a:ea typeface="Calibri"/>
              <a:cs typeface="Calibri"/>
              <a:sym typeface="Calibri"/>
            </a:endParaRPr>
          </a:p>
          <a:p>
            <a:pPr indent="-95250" lvl="0" marL="171450" marR="0" rtl="0" algn="l">
              <a:spcBef>
                <a:spcPts val="0"/>
              </a:spcBef>
              <a:spcAft>
                <a:spcPts val="0"/>
              </a:spcAft>
              <a:buClr>
                <a:schemeClr val="dk1"/>
              </a:buClr>
              <a:buSzPts val="1200"/>
              <a:buFont typeface="Noto Sans Symbols"/>
              <a:buNone/>
            </a:pPr>
            <a:r>
              <a:t/>
            </a:r>
            <a:endParaRPr b="0" i="0" sz="1200" u="none" cap="none" strike="noStrike">
              <a:solidFill>
                <a:schemeClr val="dk1"/>
              </a:solidFill>
              <a:latin typeface="Calibri"/>
              <a:ea typeface="Calibri"/>
              <a:cs typeface="Calibri"/>
              <a:sym typeface="Calibri"/>
            </a:endParaRPr>
          </a:p>
        </p:txBody>
      </p:sp>
      <p:sp>
        <p:nvSpPr>
          <p:cNvPr id="296" name="Google Shape;296;g4596b6dae1_1_1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47" name="Shape 2447"/>
        <p:cNvGrpSpPr/>
        <p:nvPr/>
      </p:nvGrpSpPr>
      <p:grpSpPr>
        <a:xfrm>
          <a:off x="0" y="0"/>
          <a:ext cx="0" cy="0"/>
          <a:chOff x="0" y="0"/>
          <a:chExt cx="0" cy="0"/>
        </a:xfrm>
      </p:grpSpPr>
      <p:sp>
        <p:nvSpPr>
          <p:cNvPr id="2448" name="Google Shape;2448;p39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49" name="Google Shape;2449;p3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54" name="Shape 2454"/>
        <p:cNvGrpSpPr/>
        <p:nvPr/>
      </p:nvGrpSpPr>
      <p:grpSpPr>
        <a:xfrm>
          <a:off x="0" y="0"/>
          <a:ext cx="0" cy="0"/>
          <a:chOff x="0" y="0"/>
          <a:chExt cx="0" cy="0"/>
        </a:xfrm>
      </p:grpSpPr>
      <p:sp>
        <p:nvSpPr>
          <p:cNvPr id="2455" name="Google Shape;2455;p39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56" name="Google Shape;2456;p3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1" name="Shape 2461"/>
        <p:cNvGrpSpPr/>
        <p:nvPr/>
      </p:nvGrpSpPr>
      <p:grpSpPr>
        <a:xfrm>
          <a:off x="0" y="0"/>
          <a:ext cx="0" cy="0"/>
          <a:chOff x="0" y="0"/>
          <a:chExt cx="0" cy="0"/>
        </a:xfrm>
      </p:grpSpPr>
      <p:sp>
        <p:nvSpPr>
          <p:cNvPr id="2462" name="Google Shape;2462;p39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63" name="Google Shape;2463;p3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8" name="Shape 2468"/>
        <p:cNvGrpSpPr/>
        <p:nvPr/>
      </p:nvGrpSpPr>
      <p:grpSpPr>
        <a:xfrm>
          <a:off x="0" y="0"/>
          <a:ext cx="0" cy="0"/>
          <a:chOff x="0" y="0"/>
          <a:chExt cx="0" cy="0"/>
        </a:xfrm>
      </p:grpSpPr>
      <p:sp>
        <p:nvSpPr>
          <p:cNvPr id="2469" name="Google Shape;2469;p39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70" name="Google Shape;2470;p3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75" name="Shape 2475"/>
        <p:cNvGrpSpPr/>
        <p:nvPr/>
      </p:nvGrpSpPr>
      <p:grpSpPr>
        <a:xfrm>
          <a:off x="0" y="0"/>
          <a:ext cx="0" cy="0"/>
          <a:chOff x="0" y="0"/>
          <a:chExt cx="0" cy="0"/>
        </a:xfrm>
      </p:grpSpPr>
      <p:sp>
        <p:nvSpPr>
          <p:cNvPr id="2476" name="Google Shape;2476;p40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77" name="Google Shape;2477;p4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82" name="Shape 2482"/>
        <p:cNvGrpSpPr/>
        <p:nvPr/>
      </p:nvGrpSpPr>
      <p:grpSpPr>
        <a:xfrm>
          <a:off x="0" y="0"/>
          <a:ext cx="0" cy="0"/>
          <a:chOff x="0" y="0"/>
          <a:chExt cx="0" cy="0"/>
        </a:xfrm>
      </p:grpSpPr>
      <p:sp>
        <p:nvSpPr>
          <p:cNvPr id="2483" name="Google Shape;2483;p40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84" name="Google Shape;2484;p4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89" name="Shape 2489"/>
        <p:cNvGrpSpPr/>
        <p:nvPr/>
      </p:nvGrpSpPr>
      <p:grpSpPr>
        <a:xfrm>
          <a:off x="0" y="0"/>
          <a:ext cx="0" cy="0"/>
          <a:chOff x="0" y="0"/>
          <a:chExt cx="0" cy="0"/>
        </a:xfrm>
      </p:grpSpPr>
      <p:sp>
        <p:nvSpPr>
          <p:cNvPr id="2490" name="Google Shape;2490;g1dfd6cbb63_0_21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91" name="Google Shape;2491;g1dfd6cbb63_0_2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6" name="Shape 2496"/>
        <p:cNvGrpSpPr/>
        <p:nvPr/>
      </p:nvGrpSpPr>
      <p:grpSpPr>
        <a:xfrm>
          <a:off x="0" y="0"/>
          <a:ext cx="0" cy="0"/>
          <a:chOff x="0" y="0"/>
          <a:chExt cx="0" cy="0"/>
        </a:xfrm>
      </p:grpSpPr>
      <p:sp>
        <p:nvSpPr>
          <p:cNvPr id="2497" name="Google Shape;2497;p40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98" name="Google Shape;2498;p4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03" name="Shape 2503"/>
        <p:cNvGrpSpPr/>
        <p:nvPr/>
      </p:nvGrpSpPr>
      <p:grpSpPr>
        <a:xfrm>
          <a:off x="0" y="0"/>
          <a:ext cx="0" cy="0"/>
          <a:chOff x="0" y="0"/>
          <a:chExt cx="0" cy="0"/>
        </a:xfrm>
      </p:grpSpPr>
      <p:sp>
        <p:nvSpPr>
          <p:cNvPr id="2504" name="Google Shape;2504;p4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05" name="Google Shape;2505;p40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506" name="Google Shape;2506;p40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16" name="Shape 2516"/>
        <p:cNvGrpSpPr/>
        <p:nvPr/>
      </p:nvGrpSpPr>
      <p:grpSpPr>
        <a:xfrm>
          <a:off x="0" y="0"/>
          <a:ext cx="0" cy="0"/>
          <a:chOff x="0" y="0"/>
          <a:chExt cx="0" cy="0"/>
        </a:xfrm>
      </p:grpSpPr>
      <p:sp>
        <p:nvSpPr>
          <p:cNvPr id="2517" name="Google Shape;2517;p4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18" name="Google Shape;2518;p40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
        <p:nvSpPr>
          <p:cNvPr id="2519" name="Google Shape;2519;p40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1" name="Shape 301"/>
        <p:cNvGrpSpPr/>
        <p:nvPr/>
      </p:nvGrpSpPr>
      <p:grpSpPr>
        <a:xfrm>
          <a:off x="0" y="0"/>
          <a:ext cx="0" cy="0"/>
          <a:chOff x="0" y="0"/>
          <a:chExt cx="0" cy="0"/>
        </a:xfrm>
      </p:grpSpPr>
      <p:sp>
        <p:nvSpPr>
          <p:cNvPr id="302" name="Google Shape;302;g3a95b3a9fe_0_10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g3a95b3a9fe_0_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24" name="Shape 2524"/>
        <p:cNvGrpSpPr/>
        <p:nvPr/>
      </p:nvGrpSpPr>
      <p:grpSpPr>
        <a:xfrm>
          <a:off x="0" y="0"/>
          <a:ext cx="0" cy="0"/>
          <a:chOff x="0" y="0"/>
          <a:chExt cx="0" cy="0"/>
        </a:xfrm>
      </p:grpSpPr>
      <p:sp>
        <p:nvSpPr>
          <p:cNvPr id="2525" name="Google Shape;2525;p407:notes"/>
          <p:cNvSpPr txBox="1"/>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526" name="Google Shape;2526;p4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527" name="Google Shape;2527;p40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2" name="Shape 2532"/>
        <p:cNvGrpSpPr/>
        <p:nvPr/>
      </p:nvGrpSpPr>
      <p:grpSpPr>
        <a:xfrm>
          <a:off x="0" y="0"/>
          <a:ext cx="0" cy="0"/>
          <a:chOff x="0" y="0"/>
          <a:chExt cx="0" cy="0"/>
        </a:xfrm>
      </p:grpSpPr>
      <p:sp>
        <p:nvSpPr>
          <p:cNvPr id="2533" name="Google Shape;2533;p4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34" name="Google Shape;2534;p40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2535" name="Google Shape;2535;p40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0" name="Shape 2540"/>
        <p:cNvGrpSpPr/>
        <p:nvPr/>
      </p:nvGrpSpPr>
      <p:grpSpPr>
        <a:xfrm>
          <a:off x="0" y="0"/>
          <a:ext cx="0" cy="0"/>
          <a:chOff x="0" y="0"/>
          <a:chExt cx="0" cy="0"/>
        </a:xfrm>
      </p:grpSpPr>
      <p:sp>
        <p:nvSpPr>
          <p:cNvPr id="2541" name="Google Shape;2541;p4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42" name="Google Shape;2542;p4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543" name="Google Shape;2543;p4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9" name="Shape 2549"/>
        <p:cNvGrpSpPr/>
        <p:nvPr/>
      </p:nvGrpSpPr>
      <p:grpSpPr>
        <a:xfrm>
          <a:off x="0" y="0"/>
          <a:ext cx="0" cy="0"/>
          <a:chOff x="0" y="0"/>
          <a:chExt cx="0" cy="0"/>
        </a:xfrm>
      </p:grpSpPr>
      <p:sp>
        <p:nvSpPr>
          <p:cNvPr id="2550" name="Google Shape;2550;p413:notes"/>
          <p:cNvSpPr txBox="1"/>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551" name="Google Shape;2551;p4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552" name="Google Shape;2552;p4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2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57" name="Shape 2557"/>
        <p:cNvGrpSpPr/>
        <p:nvPr/>
      </p:nvGrpSpPr>
      <p:grpSpPr>
        <a:xfrm>
          <a:off x="0" y="0"/>
          <a:ext cx="0" cy="0"/>
          <a:chOff x="0" y="0"/>
          <a:chExt cx="0" cy="0"/>
        </a:xfrm>
      </p:grpSpPr>
      <p:sp>
        <p:nvSpPr>
          <p:cNvPr id="2558" name="Google Shape;2558;p4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559" name="Google Shape;2559;p4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
        <p:nvSpPr>
          <p:cNvPr id="2560" name="Google Shape;2560;p4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Tree>
  </p:cSld>
  <p:clrMapOvr>
    <a:masterClrMapping/>
  </p:clrMapOvr>
</p:notes>
</file>

<file path=ppt/notesSlides/notesSlide2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6" name="Shape 2566"/>
        <p:cNvGrpSpPr/>
        <p:nvPr/>
      </p:nvGrpSpPr>
      <p:grpSpPr>
        <a:xfrm>
          <a:off x="0" y="0"/>
          <a:ext cx="0" cy="0"/>
          <a:chOff x="0" y="0"/>
          <a:chExt cx="0" cy="0"/>
        </a:xfrm>
      </p:grpSpPr>
      <p:sp>
        <p:nvSpPr>
          <p:cNvPr id="2567" name="Google Shape;2567;p4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568" name="Google Shape;2568;p4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
        <p:nvSpPr>
          <p:cNvPr id="2569" name="Google Shape;2569;p4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Tree>
  </p:cSld>
  <p:clrMapOvr>
    <a:masterClrMapping/>
  </p:clrMapOvr>
</p:notes>
</file>

<file path=ppt/notesSlides/notesSlide2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74" name="Shape 2574"/>
        <p:cNvGrpSpPr/>
        <p:nvPr/>
      </p:nvGrpSpPr>
      <p:grpSpPr>
        <a:xfrm>
          <a:off x="0" y="0"/>
          <a:ext cx="0" cy="0"/>
          <a:chOff x="0" y="0"/>
          <a:chExt cx="0" cy="0"/>
        </a:xfrm>
      </p:grpSpPr>
      <p:sp>
        <p:nvSpPr>
          <p:cNvPr id="2575" name="Google Shape;2575;p4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76" name="Google Shape;2576;p4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Questrial"/>
                <a:ea typeface="Questrial"/>
                <a:cs typeface="Questrial"/>
                <a:sym typeface="Questrial"/>
              </a:rPr>
              <a:t> </a:t>
            </a:r>
            <a:endParaRPr b="0" i="0" sz="1400" u="none" cap="none" strike="noStrike">
              <a:solidFill>
                <a:schemeClr val="dk1"/>
              </a:solidFill>
              <a:latin typeface="Cambria"/>
              <a:ea typeface="Cambria"/>
              <a:cs typeface="Cambria"/>
              <a:sym typeface="Cambria"/>
            </a:endParaRPr>
          </a:p>
          <a:p>
            <a:pPr indent="0" lvl="0" marL="0" marR="0" rtl="0" algn="l">
              <a:spcBef>
                <a:spcPts val="450"/>
              </a:spcBef>
              <a:spcAft>
                <a:spcPts val="0"/>
              </a:spcAft>
              <a:buNone/>
            </a:pPr>
            <a:r>
              <a:t/>
            </a:r>
            <a:endParaRPr b="0" i="0" sz="1200" u="none" cap="none" strike="noStrike">
              <a:solidFill>
                <a:schemeClr val="dk1"/>
              </a:solidFill>
              <a:latin typeface="Arial"/>
              <a:ea typeface="Arial"/>
              <a:cs typeface="Arial"/>
              <a:sym typeface="Arial"/>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577" name="Google Shape;2577;p4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82" name="Shape 2582"/>
        <p:cNvGrpSpPr/>
        <p:nvPr/>
      </p:nvGrpSpPr>
      <p:grpSpPr>
        <a:xfrm>
          <a:off x="0" y="0"/>
          <a:ext cx="0" cy="0"/>
          <a:chOff x="0" y="0"/>
          <a:chExt cx="0" cy="0"/>
        </a:xfrm>
      </p:grpSpPr>
      <p:sp>
        <p:nvSpPr>
          <p:cNvPr id="2583" name="Google Shape;2583;p4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84" name="Google Shape;2584;p4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585" name="Google Shape;2585;p4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0" name="Shape 2590"/>
        <p:cNvGrpSpPr/>
        <p:nvPr/>
      </p:nvGrpSpPr>
      <p:grpSpPr>
        <a:xfrm>
          <a:off x="0" y="0"/>
          <a:ext cx="0" cy="0"/>
          <a:chOff x="0" y="0"/>
          <a:chExt cx="0" cy="0"/>
        </a:xfrm>
      </p:grpSpPr>
      <p:sp>
        <p:nvSpPr>
          <p:cNvPr id="2591" name="Google Shape;2591;p427:notes"/>
          <p:cNvSpPr txBox="1"/>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592" name="Google Shape;2592;p4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593" name="Google Shape;2593;p4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Tree>
  </p:cSld>
  <p:clrMapOvr>
    <a:masterClrMapping/>
  </p:clrMapOvr>
</p:notes>
</file>

<file path=ppt/notesSlides/notesSlide2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8" name="Shape 2598"/>
        <p:cNvGrpSpPr/>
        <p:nvPr/>
      </p:nvGrpSpPr>
      <p:grpSpPr>
        <a:xfrm>
          <a:off x="0" y="0"/>
          <a:ext cx="0" cy="0"/>
          <a:chOff x="0" y="0"/>
          <a:chExt cx="0" cy="0"/>
        </a:xfrm>
      </p:grpSpPr>
      <p:sp>
        <p:nvSpPr>
          <p:cNvPr id="2599" name="Google Shape;2599;p429:notes"/>
          <p:cNvSpPr txBox="1"/>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600" name="Google Shape;2600;p4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601" name="Google Shape;2601;p4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 name="Shape 73"/>
        <p:cNvGrpSpPr/>
        <p:nvPr/>
      </p:nvGrpSpPr>
      <p:grpSpPr>
        <a:xfrm>
          <a:off x="0" y="0"/>
          <a:ext cx="0" cy="0"/>
          <a:chOff x="0" y="0"/>
          <a:chExt cx="0" cy="0"/>
        </a:xfrm>
      </p:grpSpPr>
      <p:sp>
        <p:nvSpPr>
          <p:cNvPr id="74" name="Google Shape;7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 name="Google Shape;75;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
        <p:nvSpPr>
          <p:cNvPr id="76" name="Google Shape;76;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8" name="Shape 308"/>
        <p:cNvGrpSpPr/>
        <p:nvPr/>
      </p:nvGrpSpPr>
      <p:grpSpPr>
        <a:xfrm>
          <a:off x="0" y="0"/>
          <a:ext cx="0" cy="0"/>
          <a:chOff x="0" y="0"/>
          <a:chExt cx="0" cy="0"/>
        </a:xfrm>
      </p:grpSpPr>
      <p:sp>
        <p:nvSpPr>
          <p:cNvPr id="309" name="Google Shape;309;g3a95b3a9fe_0_10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g3a95b3a9fe_0_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06" name="Shape 2606"/>
        <p:cNvGrpSpPr/>
        <p:nvPr/>
      </p:nvGrpSpPr>
      <p:grpSpPr>
        <a:xfrm>
          <a:off x="0" y="0"/>
          <a:ext cx="0" cy="0"/>
          <a:chOff x="0" y="0"/>
          <a:chExt cx="0" cy="0"/>
        </a:xfrm>
      </p:grpSpPr>
      <p:sp>
        <p:nvSpPr>
          <p:cNvPr id="2607" name="Google Shape;2607;p4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08" name="Google Shape;2608;p4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609" name="Google Shape;2609;p4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4" name="Shape 2614"/>
        <p:cNvGrpSpPr/>
        <p:nvPr/>
      </p:nvGrpSpPr>
      <p:grpSpPr>
        <a:xfrm>
          <a:off x="0" y="0"/>
          <a:ext cx="0" cy="0"/>
          <a:chOff x="0" y="0"/>
          <a:chExt cx="0" cy="0"/>
        </a:xfrm>
      </p:grpSpPr>
      <p:sp>
        <p:nvSpPr>
          <p:cNvPr id="2615" name="Google Shape;2615;p4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16" name="Google Shape;2616;p4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617" name="Google Shape;2617;p4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22" name="Shape 2622"/>
        <p:cNvGrpSpPr/>
        <p:nvPr/>
      </p:nvGrpSpPr>
      <p:grpSpPr>
        <a:xfrm>
          <a:off x="0" y="0"/>
          <a:ext cx="0" cy="0"/>
          <a:chOff x="0" y="0"/>
          <a:chExt cx="0" cy="0"/>
        </a:xfrm>
      </p:grpSpPr>
      <p:sp>
        <p:nvSpPr>
          <p:cNvPr id="2623" name="Google Shape;2623;p436:notes"/>
          <p:cNvSpPr txBox="1"/>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624" name="Google Shape;2624;p4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625" name="Google Shape;2625;p4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3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30" name="Shape 2630"/>
        <p:cNvGrpSpPr/>
        <p:nvPr/>
      </p:nvGrpSpPr>
      <p:grpSpPr>
        <a:xfrm>
          <a:off x="0" y="0"/>
          <a:ext cx="0" cy="0"/>
          <a:chOff x="0" y="0"/>
          <a:chExt cx="0" cy="0"/>
        </a:xfrm>
      </p:grpSpPr>
      <p:sp>
        <p:nvSpPr>
          <p:cNvPr id="2631" name="Google Shape;2631;p4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32" name="Google Shape;2632;p48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633" name="Google Shape;2633;p48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43" name="Shape 2643"/>
        <p:cNvGrpSpPr/>
        <p:nvPr/>
      </p:nvGrpSpPr>
      <p:grpSpPr>
        <a:xfrm>
          <a:off x="0" y="0"/>
          <a:ext cx="0" cy="0"/>
          <a:chOff x="0" y="0"/>
          <a:chExt cx="0" cy="0"/>
        </a:xfrm>
      </p:grpSpPr>
      <p:sp>
        <p:nvSpPr>
          <p:cNvPr id="2644" name="Google Shape;2644;p48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45" name="Google Shape;2645;p4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50" name="Shape 2650"/>
        <p:cNvGrpSpPr/>
        <p:nvPr/>
      </p:nvGrpSpPr>
      <p:grpSpPr>
        <a:xfrm>
          <a:off x="0" y="0"/>
          <a:ext cx="0" cy="0"/>
          <a:chOff x="0" y="0"/>
          <a:chExt cx="0" cy="0"/>
        </a:xfrm>
      </p:grpSpPr>
      <p:sp>
        <p:nvSpPr>
          <p:cNvPr id="2651" name="Google Shape;2651;g3ac0ac92d5_1_25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52" name="Google Shape;2652;g3ac0ac92d5_1_2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57" name="Shape 2657"/>
        <p:cNvGrpSpPr/>
        <p:nvPr/>
      </p:nvGrpSpPr>
      <p:grpSpPr>
        <a:xfrm>
          <a:off x="0" y="0"/>
          <a:ext cx="0" cy="0"/>
          <a:chOff x="0" y="0"/>
          <a:chExt cx="0" cy="0"/>
        </a:xfrm>
      </p:grpSpPr>
      <p:sp>
        <p:nvSpPr>
          <p:cNvPr id="2658" name="Google Shape;2658;g3ac0ac92d5_1_26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59" name="Google Shape;2659;g3ac0ac92d5_1_2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64" name="Shape 2664"/>
        <p:cNvGrpSpPr/>
        <p:nvPr/>
      </p:nvGrpSpPr>
      <p:grpSpPr>
        <a:xfrm>
          <a:off x="0" y="0"/>
          <a:ext cx="0" cy="0"/>
          <a:chOff x="0" y="0"/>
          <a:chExt cx="0" cy="0"/>
        </a:xfrm>
      </p:grpSpPr>
      <p:sp>
        <p:nvSpPr>
          <p:cNvPr id="2665" name="Google Shape;2665;g3ac0ac92d5_1_25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66" name="Google Shape;2666;g3ac0ac92d5_1_2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2" name="Shape 2672"/>
        <p:cNvGrpSpPr/>
        <p:nvPr/>
      </p:nvGrpSpPr>
      <p:grpSpPr>
        <a:xfrm>
          <a:off x="0" y="0"/>
          <a:ext cx="0" cy="0"/>
          <a:chOff x="0" y="0"/>
          <a:chExt cx="0" cy="0"/>
        </a:xfrm>
      </p:grpSpPr>
      <p:sp>
        <p:nvSpPr>
          <p:cNvPr id="2673" name="Google Shape;2673;g57a33bdb03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674" name="Google Shape;2674;g57a33bdb03_1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75" name="Google Shape;2675;g57a33bdb03_1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1" name="Shape 2681"/>
        <p:cNvGrpSpPr/>
        <p:nvPr/>
      </p:nvGrpSpPr>
      <p:grpSpPr>
        <a:xfrm>
          <a:off x="0" y="0"/>
          <a:ext cx="0" cy="0"/>
          <a:chOff x="0" y="0"/>
          <a:chExt cx="0" cy="0"/>
        </a:xfrm>
      </p:grpSpPr>
      <p:sp>
        <p:nvSpPr>
          <p:cNvPr id="2682" name="Google Shape;2682;g57a33bdb03_1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683" name="Google Shape;2683;g57a33bdb03_1_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84" name="Google Shape;2684;g57a33bdb03_1_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5" name="Shape 315"/>
        <p:cNvGrpSpPr/>
        <p:nvPr/>
      </p:nvGrpSpPr>
      <p:grpSpPr>
        <a:xfrm>
          <a:off x="0" y="0"/>
          <a:ext cx="0" cy="0"/>
          <a:chOff x="0" y="0"/>
          <a:chExt cx="0" cy="0"/>
        </a:xfrm>
      </p:grpSpPr>
      <p:sp>
        <p:nvSpPr>
          <p:cNvPr id="316" name="Google Shape;316;g3a95b3a9fe_0_2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 name="Google Shape;317;g3a95b3a9fe_0_2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18" name="Google Shape;318;g3a95b3a9fe_0_2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97" name="Shape 2697"/>
        <p:cNvGrpSpPr/>
        <p:nvPr/>
      </p:nvGrpSpPr>
      <p:grpSpPr>
        <a:xfrm>
          <a:off x="0" y="0"/>
          <a:ext cx="0" cy="0"/>
          <a:chOff x="0" y="0"/>
          <a:chExt cx="0" cy="0"/>
        </a:xfrm>
      </p:grpSpPr>
      <p:sp>
        <p:nvSpPr>
          <p:cNvPr id="2698" name="Google Shape;2698;p49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99" name="Google Shape;2699;p4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06" name="Shape 2706"/>
        <p:cNvGrpSpPr/>
        <p:nvPr/>
      </p:nvGrpSpPr>
      <p:grpSpPr>
        <a:xfrm>
          <a:off x="0" y="0"/>
          <a:ext cx="0" cy="0"/>
          <a:chOff x="0" y="0"/>
          <a:chExt cx="0" cy="0"/>
        </a:xfrm>
      </p:grpSpPr>
      <p:sp>
        <p:nvSpPr>
          <p:cNvPr id="2707" name="Google Shape;2707;g3b9e835725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08" name="Google Shape;2708;g3b9e83572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13" name="Shape 2713"/>
        <p:cNvGrpSpPr/>
        <p:nvPr/>
      </p:nvGrpSpPr>
      <p:grpSpPr>
        <a:xfrm>
          <a:off x="0" y="0"/>
          <a:ext cx="0" cy="0"/>
          <a:chOff x="0" y="0"/>
          <a:chExt cx="0" cy="0"/>
        </a:xfrm>
      </p:grpSpPr>
      <p:sp>
        <p:nvSpPr>
          <p:cNvPr id="2714" name="Google Shape;2714;g3b960640cd_0_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15" name="Google Shape;2715;g3b960640cd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22" name="Shape 2722"/>
        <p:cNvGrpSpPr/>
        <p:nvPr/>
      </p:nvGrpSpPr>
      <p:grpSpPr>
        <a:xfrm>
          <a:off x="0" y="0"/>
          <a:ext cx="0" cy="0"/>
          <a:chOff x="0" y="0"/>
          <a:chExt cx="0" cy="0"/>
        </a:xfrm>
      </p:grpSpPr>
      <p:sp>
        <p:nvSpPr>
          <p:cNvPr id="2723" name="Google Shape;2723;p49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24" name="Google Shape;2724;p4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29" name="Shape 2729"/>
        <p:cNvGrpSpPr/>
        <p:nvPr/>
      </p:nvGrpSpPr>
      <p:grpSpPr>
        <a:xfrm>
          <a:off x="0" y="0"/>
          <a:ext cx="0" cy="0"/>
          <a:chOff x="0" y="0"/>
          <a:chExt cx="0" cy="0"/>
        </a:xfrm>
      </p:grpSpPr>
      <p:sp>
        <p:nvSpPr>
          <p:cNvPr id="2730" name="Google Shape;2730;p49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31" name="Google Shape;2731;p4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9" name="Shape 2739"/>
        <p:cNvGrpSpPr/>
        <p:nvPr/>
      </p:nvGrpSpPr>
      <p:grpSpPr>
        <a:xfrm>
          <a:off x="0" y="0"/>
          <a:ext cx="0" cy="0"/>
          <a:chOff x="0" y="0"/>
          <a:chExt cx="0" cy="0"/>
        </a:xfrm>
      </p:grpSpPr>
      <p:sp>
        <p:nvSpPr>
          <p:cNvPr id="2740" name="Google Shape;2740;p49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41" name="Google Shape;2741;p4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46" name="Shape 2746"/>
        <p:cNvGrpSpPr/>
        <p:nvPr/>
      </p:nvGrpSpPr>
      <p:grpSpPr>
        <a:xfrm>
          <a:off x="0" y="0"/>
          <a:ext cx="0" cy="0"/>
          <a:chOff x="0" y="0"/>
          <a:chExt cx="0" cy="0"/>
        </a:xfrm>
      </p:grpSpPr>
      <p:sp>
        <p:nvSpPr>
          <p:cNvPr id="2747" name="Google Shape;2747;p49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48" name="Google Shape;2748;p4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53" name="Shape 2753"/>
        <p:cNvGrpSpPr/>
        <p:nvPr/>
      </p:nvGrpSpPr>
      <p:grpSpPr>
        <a:xfrm>
          <a:off x="0" y="0"/>
          <a:ext cx="0" cy="0"/>
          <a:chOff x="0" y="0"/>
          <a:chExt cx="0" cy="0"/>
        </a:xfrm>
      </p:grpSpPr>
      <p:sp>
        <p:nvSpPr>
          <p:cNvPr id="2754" name="Google Shape;2754;p49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55" name="Google Shape;2755;p4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60" name="Shape 2760"/>
        <p:cNvGrpSpPr/>
        <p:nvPr/>
      </p:nvGrpSpPr>
      <p:grpSpPr>
        <a:xfrm>
          <a:off x="0" y="0"/>
          <a:ext cx="0" cy="0"/>
          <a:chOff x="0" y="0"/>
          <a:chExt cx="0" cy="0"/>
        </a:xfrm>
      </p:grpSpPr>
      <p:sp>
        <p:nvSpPr>
          <p:cNvPr id="2761" name="Google Shape;2761;g3bab8bbe71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62" name="Google Shape;2762;g3bab8bbe71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2763" name="Google Shape;2763;g3bab8bbe71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73" name="Shape 2773"/>
        <p:cNvGrpSpPr/>
        <p:nvPr/>
      </p:nvGrpSpPr>
      <p:grpSpPr>
        <a:xfrm>
          <a:off x="0" y="0"/>
          <a:ext cx="0" cy="0"/>
          <a:chOff x="0" y="0"/>
          <a:chExt cx="0" cy="0"/>
        </a:xfrm>
      </p:grpSpPr>
      <p:sp>
        <p:nvSpPr>
          <p:cNvPr id="2774" name="Google Shape;2774;g3bab8bbe71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75" name="Google Shape;2775;g3bab8bbe71_0_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2776" name="Google Shape;2776;g3bab8bbe71_0_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8" name="Shape 328"/>
        <p:cNvGrpSpPr/>
        <p:nvPr/>
      </p:nvGrpSpPr>
      <p:grpSpPr>
        <a:xfrm>
          <a:off x="0" y="0"/>
          <a:ext cx="0" cy="0"/>
          <a:chOff x="0" y="0"/>
          <a:chExt cx="0" cy="0"/>
        </a:xfrm>
      </p:grpSpPr>
      <p:sp>
        <p:nvSpPr>
          <p:cNvPr id="329" name="Google Shape;329;g3a95b3a9fe_0_1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0" name="Google Shape;330;g3a95b3a9fe_0_1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
        <p:nvSpPr>
          <p:cNvPr id="331" name="Google Shape;331;g3a95b3a9fe_0_1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1" name="Shape 2781"/>
        <p:cNvGrpSpPr/>
        <p:nvPr/>
      </p:nvGrpSpPr>
      <p:grpSpPr>
        <a:xfrm>
          <a:off x="0" y="0"/>
          <a:ext cx="0" cy="0"/>
          <a:chOff x="0" y="0"/>
          <a:chExt cx="0" cy="0"/>
        </a:xfrm>
      </p:grpSpPr>
      <p:sp>
        <p:nvSpPr>
          <p:cNvPr id="2782" name="Google Shape;2782;g3bab8bbe71_0_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83" name="Google Shape;2783;g3bab8bbe71_0_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2784" name="Google Shape;2784;g3bab8bbe71_0_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9" name="Shape 2789"/>
        <p:cNvGrpSpPr/>
        <p:nvPr/>
      </p:nvGrpSpPr>
      <p:grpSpPr>
        <a:xfrm>
          <a:off x="0" y="0"/>
          <a:ext cx="0" cy="0"/>
          <a:chOff x="0" y="0"/>
          <a:chExt cx="0" cy="0"/>
        </a:xfrm>
      </p:grpSpPr>
      <p:sp>
        <p:nvSpPr>
          <p:cNvPr id="2790" name="Google Shape;2790;g258f4b5c83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91" name="Google Shape;2791;g258f4b5c83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2792" name="Google Shape;2792;g258f4b5c83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99" name="Shape 2799"/>
        <p:cNvGrpSpPr/>
        <p:nvPr/>
      </p:nvGrpSpPr>
      <p:grpSpPr>
        <a:xfrm>
          <a:off x="0" y="0"/>
          <a:ext cx="0" cy="0"/>
          <a:chOff x="0" y="0"/>
          <a:chExt cx="0" cy="0"/>
        </a:xfrm>
      </p:grpSpPr>
      <p:sp>
        <p:nvSpPr>
          <p:cNvPr id="2800" name="Google Shape;2800;p49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01" name="Google Shape;2801;p4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06" name="Shape 2806"/>
        <p:cNvGrpSpPr/>
        <p:nvPr/>
      </p:nvGrpSpPr>
      <p:grpSpPr>
        <a:xfrm>
          <a:off x="0" y="0"/>
          <a:ext cx="0" cy="0"/>
          <a:chOff x="0" y="0"/>
          <a:chExt cx="0" cy="0"/>
        </a:xfrm>
      </p:grpSpPr>
      <p:sp>
        <p:nvSpPr>
          <p:cNvPr id="2807" name="Google Shape;2807;p500:notes"/>
          <p:cNvSpPr txBox="1"/>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2808" name="Google Shape;2808;p5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809" name="Google Shape;2809;p50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3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16" name="Shape 2816"/>
        <p:cNvGrpSpPr/>
        <p:nvPr/>
      </p:nvGrpSpPr>
      <p:grpSpPr>
        <a:xfrm>
          <a:off x="0" y="0"/>
          <a:ext cx="0" cy="0"/>
          <a:chOff x="0" y="0"/>
          <a:chExt cx="0" cy="0"/>
        </a:xfrm>
      </p:grpSpPr>
      <p:sp>
        <p:nvSpPr>
          <p:cNvPr id="2817" name="Google Shape;2817;g444f363e99_0_0:notes"/>
          <p:cNvSpPr txBox="1"/>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2818" name="Google Shape;2818;g444f363e9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819" name="Google Shape;2819;g444f363e99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3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27" name="Shape 2827"/>
        <p:cNvGrpSpPr/>
        <p:nvPr/>
      </p:nvGrpSpPr>
      <p:grpSpPr>
        <a:xfrm>
          <a:off x="0" y="0"/>
          <a:ext cx="0" cy="0"/>
          <a:chOff x="0" y="0"/>
          <a:chExt cx="0" cy="0"/>
        </a:xfrm>
      </p:grpSpPr>
      <p:sp>
        <p:nvSpPr>
          <p:cNvPr id="2828" name="Google Shape;2828;g41090c9582_1_3:notes"/>
          <p:cNvSpPr txBox="1"/>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2829" name="Google Shape;2829;g41090c9582_1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830" name="Google Shape;2830;g41090c9582_1_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3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39" name="Shape 2839"/>
        <p:cNvGrpSpPr/>
        <p:nvPr/>
      </p:nvGrpSpPr>
      <p:grpSpPr>
        <a:xfrm>
          <a:off x="0" y="0"/>
          <a:ext cx="0" cy="0"/>
          <a:chOff x="0" y="0"/>
          <a:chExt cx="0" cy="0"/>
        </a:xfrm>
      </p:grpSpPr>
      <p:sp>
        <p:nvSpPr>
          <p:cNvPr id="2840" name="Google Shape;2840;g3bace66095_1_0:notes"/>
          <p:cNvSpPr txBox="1"/>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2841" name="Google Shape;2841;g3bace66095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842" name="Google Shape;2842;g3bace66095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3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53" name="Shape 2853"/>
        <p:cNvGrpSpPr/>
        <p:nvPr/>
      </p:nvGrpSpPr>
      <p:grpSpPr>
        <a:xfrm>
          <a:off x="0" y="0"/>
          <a:ext cx="0" cy="0"/>
          <a:chOff x="0" y="0"/>
          <a:chExt cx="0" cy="0"/>
        </a:xfrm>
      </p:grpSpPr>
      <p:sp>
        <p:nvSpPr>
          <p:cNvPr id="2854" name="Google Shape;2854;p50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55" name="Google Shape;2855;p5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60" name="Shape 2860"/>
        <p:cNvGrpSpPr/>
        <p:nvPr/>
      </p:nvGrpSpPr>
      <p:grpSpPr>
        <a:xfrm>
          <a:off x="0" y="0"/>
          <a:ext cx="0" cy="0"/>
          <a:chOff x="0" y="0"/>
          <a:chExt cx="0" cy="0"/>
        </a:xfrm>
      </p:grpSpPr>
      <p:sp>
        <p:nvSpPr>
          <p:cNvPr id="2861" name="Google Shape;2861;p5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62" name="Google Shape;2862;p50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863" name="Google Shape;2863;p50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68" name="Shape 2868"/>
        <p:cNvGrpSpPr/>
        <p:nvPr/>
      </p:nvGrpSpPr>
      <p:grpSpPr>
        <a:xfrm>
          <a:off x="0" y="0"/>
          <a:ext cx="0" cy="0"/>
          <a:chOff x="0" y="0"/>
          <a:chExt cx="0" cy="0"/>
        </a:xfrm>
      </p:grpSpPr>
      <p:sp>
        <p:nvSpPr>
          <p:cNvPr id="2869" name="Google Shape;2869;p50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70" name="Google Shape;2870;p5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6" name="Shape 336"/>
        <p:cNvGrpSpPr/>
        <p:nvPr/>
      </p:nvGrpSpPr>
      <p:grpSpPr>
        <a:xfrm>
          <a:off x="0" y="0"/>
          <a:ext cx="0" cy="0"/>
          <a:chOff x="0" y="0"/>
          <a:chExt cx="0" cy="0"/>
        </a:xfrm>
      </p:grpSpPr>
      <p:sp>
        <p:nvSpPr>
          <p:cNvPr id="337" name="Google Shape;337;g3a95b3a9fe_0_1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8" name="Google Shape;338;g3a95b3a9fe_0_1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95250" lvl="0" marL="171450" marR="0" rtl="0" algn="l">
              <a:spcBef>
                <a:spcPts val="0"/>
              </a:spcBef>
              <a:spcAft>
                <a:spcPts val="0"/>
              </a:spcAft>
              <a:buClr>
                <a:schemeClr val="dk1"/>
              </a:buClr>
              <a:buSzPts val="1200"/>
              <a:buFont typeface="Noto Sans Symbols"/>
              <a:buNone/>
            </a:pPr>
            <a:r>
              <a:t/>
            </a:r>
            <a:endParaRPr b="0" i="0" sz="1200" u="none" cap="none" strike="noStrike">
              <a:solidFill>
                <a:schemeClr val="dk1"/>
              </a:solidFill>
              <a:latin typeface="Calibri"/>
              <a:ea typeface="Calibri"/>
              <a:cs typeface="Calibri"/>
              <a:sym typeface="Calibri"/>
            </a:endParaRPr>
          </a:p>
        </p:txBody>
      </p:sp>
      <p:sp>
        <p:nvSpPr>
          <p:cNvPr id="339" name="Google Shape;339;g3a95b3a9fe_0_1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75" name="Shape 2875"/>
        <p:cNvGrpSpPr/>
        <p:nvPr/>
      </p:nvGrpSpPr>
      <p:grpSpPr>
        <a:xfrm>
          <a:off x="0" y="0"/>
          <a:ext cx="0" cy="0"/>
          <a:chOff x="0" y="0"/>
          <a:chExt cx="0" cy="0"/>
        </a:xfrm>
      </p:grpSpPr>
      <p:sp>
        <p:nvSpPr>
          <p:cNvPr id="2876" name="Google Shape;2876;p5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77" name="Google Shape;2877;p50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878" name="Google Shape;2878;p50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88" name="Shape 2888"/>
        <p:cNvGrpSpPr/>
        <p:nvPr/>
      </p:nvGrpSpPr>
      <p:grpSpPr>
        <a:xfrm>
          <a:off x="0" y="0"/>
          <a:ext cx="0" cy="0"/>
          <a:chOff x="0" y="0"/>
          <a:chExt cx="0" cy="0"/>
        </a:xfrm>
      </p:grpSpPr>
      <p:sp>
        <p:nvSpPr>
          <p:cNvPr id="2889" name="Google Shape;2889;p5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90" name="Google Shape;2890;p50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891" name="Google Shape;2891;p50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96" name="Shape 2896"/>
        <p:cNvGrpSpPr/>
        <p:nvPr/>
      </p:nvGrpSpPr>
      <p:grpSpPr>
        <a:xfrm>
          <a:off x="0" y="0"/>
          <a:ext cx="0" cy="0"/>
          <a:chOff x="0" y="0"/>
          <a:chExt cx="0" cy="0"/>
        </a:xfrm>
      </p:grpSpPr>
      <p:sp>
        <p:nvSpPr>
          <p:cNvPr id="2897" name="Google Shape;2897;g1e1ba6d00b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98" name="Google Shape;2898;g1e1ba6d00b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899" name="Google Shape;2899;g1e1ba6d00b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04" name="Shape 2904"/>
        <p:cNvGrpSpPr/>
        <p:nvPr/>
      </p:nvGrpSpPr>
      <p:grpSpPr>
        <a:xfrm>
          <a:off x="0" y="0"/>
          <a:ext cx="0" cy="0"/>
          <a:chOff x="0" y="0"/>
          <a:chExt cx="0" cy="0"/>
        </a:xfrm>
      </p:grpSpPr>
      <p:sp>
        <p:nvSpPr>
          <p:cNvPr id="2905" name="Google Shape;2905;g41d2c374ba_3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06" name="Google Shape;2906;g41d2c374ba_3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907" name="Google Shape;2907;g41d2c374ba_3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11" name="Shape 2911"/>
        <p:cNvGrpSpPr/>
        <p:nvPr/>
      </p:nvGrpSpPr>
      <p:grpSpPr>
        <a:xfrm>
          <a:off x="0" y="0"/>
          <a:ext cx="0" cy="0"/>
          <a:chOff x="0" y="0"/>
          <a:chExt cx="0" cy="0"/>
        </a:xfrm>
      </p:grpSpPr>
      <p:sp>
        <p:nvSpPr>
          <p:cNvPr id="2912" name="Google Shape;2912;g1dfd6cbb63_0_29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13" name="Google Shape;2913;g1dfd6cbb63_0_2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23" name="Shape 2923"/>
        <p:cNvGrpSpPr/>
        <p:nvPr/>
      </p:nvGrpSpPr>
      <p:grpSpPr>
        <a:xfrm>
          <a:off x="0" y="0"/>
          <a:ext cx="0" cy="0"/>
          <a:chOff x="0" y="0"/>
          <a:chExt cx="0" cy="0"/>
        </a:xfrm>
      </p:grpSpPr>
      <p:sp>
        <p:nvSpPr>
          <p:cNvPr id="2924" name="Google Shape;2924;g1e188144be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25" name="Google Shape;2925;g1e188144be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926" name="Google Shape;2926;g1e188144be_0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31" name="Shape 2931"/>
        <p:cNvGrpSpPr/>
        <p:nvPr/>
      </p:nvGrpSpPr>
      <p:grpSpPr>
        <a:xfrm>
          <a:off x="0" y="0"/>
          <a:ext cx="0" cy="0"/>
          <a:chOff x="0" y="0"/>
          <a:chExt cx="0" cy="0"/>
        </a:xfrm>
      </p:grpSpPr>
      <p:sp>
        <p:nvSpPr>
          <p:cNvPr id="2932" name="Google Shape;2932;g1e188144be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33" name="Google Shape;2933;g1e188144be_0_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934" name="Google Shape;2934;g1e188144be_0_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39" name="Shape 2939"/>
        <p:cNvGrpSpPr/>
        <p:nvPr/>
      </p:nvGrpSpPr>
      <p:grpSpPr>
        <a:xfrm>
          <a:off x="0" y="0"/>
          <a:ext cx="0" cy="0"/>
          <a:chOff x="0" y="0"/>
          <a:chExt cx="0" cy="0"/>
        </a:xfrm>
      </p:grpSpPr>
      <p:sp>
        <p:nvSpPr>
          <p:cNvPr id="2940" name="Google Shape;2940;g1e188144be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41" name="Google Shape;2941;g1e188144be_0_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942" name="Google Shape;2942;g1e188144be_0_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47" name="Shape 2947"/>
        <p:cNvGrpSpPr/>
        <p:nvPr/>
      </p:nvGrpSpPr>
      <p:grpSpPr>
        <a:xfrm>
          <a:off x="0" y="0"/>
          <a:ext cx="0" cy="0"/>
          <a:chOff x="0" y="0"/>
          <a:chExt cx="0" cy="0"/>
        </a:xfrm>
      </p:grpSpPr>
      <p:sp>
        <p:nvSpPr>
          <p:cNvPr id="2948" name="Google Shape;2948;g1e188144be_0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49" name="Google Shape;2949;g1e188144be_0_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950" name="Google Shape;2950;g1e188144be_0_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55" name="Shape 2955"/>
        <p:cNvGrpSpPr/>
        <p:nvPr/>
      </p:nvGrpSpPr>
      <p:grpSpPr>
        <a:xfrm>
          <a:off x="0" y="0"/>
          <a:ext cx="0" cy="0"/>
          <a:chOff x="0" y="0"/>
          <a:chExt cx="0" cy="0"/>
        </a:xfrm>
      </p:grpSpPr>
      <p:sp>
        <p:nvSpPr>
          <p:cNvPr id="2956" name="Google Shape;2956;g2012d6d16f_1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57" name="Google Shape;2957;g2012d6d16f_1_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958" name="Google Shape;2958;g2012d6d16f_1_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4" name="Shape 344"/>
        <p:cNvGrpSpPr/>
        <p:nvPr/>
      </p:nvGrpSpPr>
      <p:grpSpPr>
        <a:xfrm>
          <a:off x="0" y="0"/>
          <a:ext cx="0" cy="0"/>
          <a:chOff x="0" y="0"/>
          <a:chExt cx="0" cy="0"/>
        </a:xfrm>
      </p:grpSpPr>
      <p:sp>
        <p:nvSpPr>
          <p:cNvPr id="345" name="Google Shape;345;g3a95b3a9fe_0_18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g3a95b3a9fe_0_1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63" name="Shape 2963"/>
        <p:cNvGrpSpPr/>
        <p:nvPr/>
      </p:nvGrpSpPr>
      <p:grpSpPr>
        <a:xfrm>
          <a:off x="0" y="0"/>
          <a:ext cx="0" cy="0"/>
          <a:chOff x="0" y="0"/>
          <a:chExt cx="0" cy="0"/>
        </a:xfrm>
      </p:grpSpPr>
      <p:sp>
        <p:nvSpPr>
          <p:cNvPr id="2964" name="Google Shape;2964;g2012d6d16f_1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65" name="Google Shape;2965;g2012d6d16f_1_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966" name="Google Shape;2966;g2012d6d16f_1_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71" name="Shape 2971"/>
        <p:cNvGrpSpPr/>
        <p:nvPr/>
      </p:nvGrpSpPr>
      <p:grpSpPr>
        <a:xfrm>
          <a:off x="0" y="0"/>
          <a:ext cx="0" cy="0"/>
          <a:chOff x="0" y="0"/>
          <a:chExt cx="0" cy="0"/>
        </a:xfrm>
      </p:grpSpPr>
      <p:sp>
        <p:nvSpPr>
          <p:cNvPr id="2972" name="Google Shape;2972;g2012d6d16f_1_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73" name="Google Shape;2973;g2012d6d16f_1_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974" name="Google Shape;2974;g2012d6d16f_1_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79" name="Shape 2979"/>
        <p:cNvGrpSpPr/>
        <p:nvPr/>
      </p:nvGrpSpPr>
      <p:grpSpPr>
        <a:xfrm>
          <a:off x="0" y="0"/>
          <a:ext cx="0" cy="0"/>
          <a:chOff x="0" y="0"/>
          <a:chExt cx="0" cy="0"/>
        </a:xfrm>
      </p:grpSpPr>
      <p:sp>
        <p:nvSpPr>
          <p:cNvPr id="2980" name="Google Shape;2980;g2012d6d16f_1_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81" name="Google Shape;2981;g2012d6d16f_1_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982" name="Google Shape;2982;g2012d6d16f_1_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87" name="Shape 2987"/>
        <p:cNvGrpSpPr/>
        <p:nvPr/>
      </p:nvGrpSpPr>
      <p:grpSpPr>
        <a:xfrm>
          <a:off x="0" y="0"/>
          <a:ext cx="0" cy="0"/>
          <a:chOff x="0" y="0"/>
          <a:chExt cx="0" cy="0"/>
        </a:xfrm>
      </p:grpSpPr>
      <p:sp>
        <p:nvSpPr>
          <p:cNvPr id="2988" name="Google Shape;2988;g3ac0ac92d5_1_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89" name="Google Shape;2989;g3ac0ac92d5_1_1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990" name="Google Shape;2990;g3ac0ac92d5_1_1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95" name="Shape 2995"/>
        <p:cNvGrpSpPr/>
        <p:nvPr/>
      </p:nvGrpSpPr>
      <p:grpSpPr>
        <a:xfrm>
          <a:off x="0" y="0"/>
          <a:ext cx="0" cy="0"/>
          <a:chOff x="0" y="0"/>
          <a:chExt cx="0" cy="0"/>
        </a:xfrm>
      </p:grpSpPr>
      <p:sp>
        <p:nvSpPr>
          <p:cNvPr id="2996" name="Google Shape;2996;g3ac0ac92d5_1_1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997" name="Google Shape;2997;g3ac0ac92d5_1_1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998" name="Google Shape;2998;g3ac0ac92d5_1_1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3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03" name="Shape 3003"/>
        <p:cNvGrpSpPr/>
        <p:nvPr/>
      </p:nvGrpSpPr>
      <p:grpSpPr>
        <a:xfrm>
          <a:off x="0" y="0"/>
          <a:ext cx="0" cy="0"/>
          <a:chOff x="0" y="0"/>
          <a:chExt cx="0" cy="0"/>
        </a:xfrm>
      </p:grpSpPr>
      <p:sp>
        <p:nvSpPr>
          <p:cNvPr id="3004" name="Google Shape;3004;g3ac0ac92d5_1_1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05" name="Google Shape;3005;g3ac0ac92d5_1_1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006" name="Google Shape;3006;g3ac0ac92d5_1_1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16" name="Shape 3016"/>
        <p:cNvGrpSpPr/>
        <p:nvPr/>
      </p:nvGrpSpPr>
      <p:grpSpPr>
        <a:xfrm>
          <a:off x="0" y="0"/>
          <a:ext cx="0" cy="0"/>
          <a:chOff x="0" y="0"/>
          <a:chExt cx="0" cy="0"/>
        </a:xfrm>
      </p:grpSpPr>
      <p:sp>
        <p:nvSpPr>
          <p:cNvPr id="3017" name="Google Shape;3017;g3ac0ac92d5_1_1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18" name="Google Shape;3018;g3ac0ac92d5_1_1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019" name="Google Shape;3019;g3ac0ac92d5_1_1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24" name="Shape 3024"/>
        <p:cNvGrpSpPr/>
        <p:nvPr/>
      </p:nvGrpSpPr>
      <p:grpSpPr>
        <a:xfrm>
          <a:off x="0" y="0"/>
          <a:ext cx="0" cy="0"/>
          <a:chOff x="0" y="0"/>
          <a:chExt cx="0" cy="0"/>
        </a:xfrm>
      </p:grpSpPr>
      <p:sp>
        <p:nvSpPr>
          <p:cNvPr id="3025" name="Google Shape;3025;g4596b6dae1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6" name="Google Shape;3026;g4596b6dae1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027" name="Google Shape;3027;g4596b6dae1_1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37" name="Shape 3037"/>
        <p:cNvGrpSpPr/>
        <p:nvPr/>
      </p:nvGrpSpPr>
      <p:grpSpPr>
        <a:xfrm>
          <a:off x="0" y="0"/>
          <a:ext cx="0" cy="0"/>
          <a:chOff x="0" y="0"/>
          <a:chExt cx="0" cy="0"/>
        </a:xfrm>
      </p:grpSpPr>
      <p:sp>
        <p:nvSpPr>
          <p:cNvPr id="3038" name="Google Shape;3038;g3ac0ac92d5_1_1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39" name="Google Shape;3039;g3ac0ac92d5_1_1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040" name="Google Shape;3040;g3ac0ac92d5_1_1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46" name="Shape 3046"/>
        <p:cNvGrpSpPr/>
        <p:nvPr/>
      </p:nvGrpSpPr>
      <p:grpSpPr>
        <a:xfrm>
          <a:off x="0" y="0"/>
          <a:ext cx="0" cy="0"/>
          <a:chOff x="0" y="0"/>
          <a:chExt cx="0" cy="0"/>
        </a:xfrm>
      </p:grpSpPr>
      <p:sp>
        <p:nvSpPr>
          <p:cNvPr id="3047" name="Google Shape;3047;g3ac0ac92d5_1_1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48" name="Google Shape;3048;g3ac0ac92d5_1_1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049" name="Google Shape;3049;g3ac0ac92d5_1_1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1" name="Shape 351"/>
        <p:cNvGrpSpPr/>
        <p:nvPr/>
      </p:nvGrpSpPr>
      <p:grpSpPr>
        <a:xfrm>
          <a:off x="0" y="0"/>
          <a:ext cx="0" cy="0"/>
          <a:chOff x="0" y="0"/>
          <a:chExt cx="0" cy="0"/>
        </a:xfrm>
      </p:grpSpPr>
      <p:sp>
        <p:nvSpPr>
          <p:cNvPr id="352" name="Google Shape;352;g3a95b3a9fe_0_1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3" name="Google Shape;353;g3a95b3a9fe_0_1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95250" lvl="0" marL="171450" marR="0" rtl="0" algn="l">
              <a:spcBef>
                <a:spcPts val="0"/>
              </a:spcBef>
              <a:spcAft>
                <a:spcPts val="0"/>
              </a:spcAft>
              <a:buClr>
                <a:schemeClr val="dk1"/>
              </a:buClr>
              <a:buSzPts val="1200"/>
              <a:buFont typeface="Noto Sans Symbols"/>
              <a:buNone/>
            </a:pPr>
            <a:r>
              <a:t/>
            </a:r>
            <a:endParaRPr b="0" i="0" sz="1200" u="none" cap="none" strike="noStrike">
              <a:solidFill>
                <a:schemeClr val="dk1"/>
              </a:solidFill>
              <a:latin typeface="Calibri"/>
              <a:ea typeface="Calibri"/>
              <a:cs typeface="Calibri"/>
              <a:sym typeface="Calibri"/>
            </a:endParaRPr>
          </a:p>
        </p:txBody>
      </p:sp>
      <p:sp>
        <p:nvSpPr>
          <p:cNvPr id="354" name="Google Shape;354;g3a95b3a9fe_0_1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54" name="Shape 3054"/>
        <p:cNvGrpSpPr/>
        <p:nvPr/>
      </p:nvGrpSpPr>
      <p:grpSpPr>
        <a:xfrm>
          <a:off x="0" y="0"/>
          <a:ext cx="0" cy="0"/>
          <a:chOff x="0" y="0"/>
          <a:chExt cx="0" cy="0"/>
        </a:xfrm>
      </p:grpSpPr>
      <p:sp>
        <p:nvSpPr>
          <p:cNvPr id="3055" name="Google Shape;3055;g3ac0ac92d5_1_1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3056" name="Google Shape;3056;g3ac0ac92d5_1_1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057" name="Google Shape;3057;g3ac0ac92d5_1_1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3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62" name="Shape 3062"/>
        <p:cNvGrpSpPr/>
        <p:nvPr/>
      </p:nvGrpSpPr>
      <p:grpSpPr>
        <a:xfrm>
          <a:off x="0" y="0"/>
          <a:ext cx="0" cy="0"/>
          <a:chOff x="0" y="0"/>
          <a:chExt cx="0" cy="0"/>
        </a:xfrm>
      </p:grpSpPr>
      <p:sp>
        <p:nvSpPr>
          <p:cNvPr id="3063" name="Google Shape;3063;g3ac0ac92d5_1_1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64" name="Google Shape;3064;g3ac0ac92d5_1_1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065" name="Google Shape;3065;g3ac0ac92d5_1_1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71" name="Shape 3071"/>
        <p:cNvGrpSpPr/>
        <p:nvPr/>
      </p:nvGrpSpPr>
      <p:grpSpPr>
        <a:xfrm>
          <a:off x="0" y="0"/>
          <a:ext cx="0" cy="0"/>
          <a:chOff x="0" y="0"/>
          <a:chExt cx="0" cy="0"/>
        </a:xfrm>
      </p:grpSpPr>
      <p:sp>
        <p:nvSpPr>
          <p:cNvPr id="3072" name="Google Shape;3072;g4397ae6b8a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73" name="Google Shape;3073;g4397ae6b8a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074" name="Google Shape;3074;g4397ae6b8a_0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80" name="Shape 3080"/>
        <p:cNvGrpSpPr/>
        <p:nvPr/>
      </p:nvGrpSpPr>
      <p:grpSpPr>
        <a:xfrm>
          <a:off x="0" y="0"/>
          <a:ext cx="0" cy="0"/>
          <a:chOff x="0" y="0"/>
          <a:chExt cx="0" cy="0"/>
        </a:xfrm>
      </p:grpSpPr>
      <p:sp>
        <p:nvSpPr>
          <p:cNvPr id="3081" name="Google Shape;3081;g3ac0ac92d5_1_1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82" name="Google Shape;3082;g3ac0ac92d5_1_1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083" name="Google Shape;3083;g3ac0ac92d5_1_1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90" name="Shape 3090"/>
        <p:cNvGrpSpPr/>
        <p:nvPr/>
      </p:nvGrpSpPr>
      <p:grpSpPr>
        <a:xfrm>
          <a:off x="0" y="0"/>
          <a:ext cx="0" cy="0"/>
          <a:chOff x="0" y="0"/>
          <a:chExt cx="0" cy="0"/>
        </a:xfrm>
      </p:grpSpPr>
      <p:sp>
        <p:nvSpPr>
          <p:cNvPr id="3091" name="Google Shape;3091;g3ac0ac92d5_1_1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92" name="Google Shape;3092;g3ac0ac92d5_1_1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093" name="Google Shape;3093;g3ac0ac92d5_1_1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99" name="Shape 3099"/>
        <p:cNvGrpSpPr/>
        <p:nvPr/>
      </p:nvGrpSpPr>
      <p:grpSpPr>
        <a:xfrm>
          <a:off x="0" y="0"/>
          <a:ext cx="0" cy="0"/>
          <a:chOff x="0" y="0"/>
          <a:chExt cx="0" cy="0"/>
        </a:xfrm>
      </p:grpSpPr>
      <p:sp>
        <p:nvSpPr>
          <p:cNvPr id="3100" name="Google Shape;3100;g4397ae6b8a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01" name="Google Shape;3101;g4397ae6b8a_0_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102" name="Google Shape;3102;g4397ae6b8a_0_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08" name="Shape 3108"/>
        <p:cNvGrpSpPr/>
        <p:nvPr/>
      </p:nvGrpSpPr>
      <p:grpSpPr>
        <a:xfrm>
          <a:off x="0" y="0"/>
          <a:ext cx="0" cy="0"/>
          <a:chOff x="0" y="0"/>
          <a:chExt cx="0" cy="0"/>
        </a:xfrm>
      </p:grpSpPr>
      <p:sp>
        <p:nvSpPr>
          <p:cNvPr id="3109" name="Google Shape;3109;g3ac0ac92d5_1_1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10" name="Google Shape;3110;g3ac0ac92d5_1_1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111" name="Google Shape;3111;g3ac0ac92d5_1_1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17" name="Shape 3117"/>
        <p:cNvGrpSpPr/>
        <p:nvPr/>
      </p:nvGrpSpPr>
      <p:grpSpPr>
        <a:xfrm>
          <a:off x="0" y="0"/>
          <a:ext cx="0" cy="0"/>
          <a:chOff x="0" y="0"/>
          <a:chExt cx="0" cy="0"/>
        </a:xfrm>
      </p:grpSpPr>
      <p:sp>
        <p:nvSpPr>
          <p:cNvPr id="3118" name="Google Shape;3118;g3ac0ac92d5_1_1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19" name="Google Shape;3119;g3ac0ac92d5_1_1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120" name="Google Shape;3120;g3ac0ac92d5_1_1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26" name="Shape 3126"/>
        <p:cNvGrpSpPr/>
        <p:nvPr/>
      </p:nvGrpSpPr>
      <p:grpSpPr>
        <a:xfrm>
          <a:off x="0" y="0"/>
          <a:ext cx="0" cy="0"/>
          <a:chOff x="0" y="0"/>
          <a:chExt cx="0" cy="0"/>
        </a:xfrm>
      </p:grpSpPr>
      <p:sp>
        <p:nvSpPr>
          <p:cNvPr id="3127" name="Google Shape;3127;g4596b6dae1_1_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28" name="Google Shape;3128;g4596b6dae1_1_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129" name="Google Shape;3129;g4596b6dae1_1_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37" name="Shape 3137"/>
        <p:cNvGrpSpPr/>
        <p:nvPr/>
      </p:nvGrpSpPr>
      <p:grpSpPr>
        <a:xfrm>
          <a:off x="0" y="0"/>
          <a:ext cx="0" cy="0"/>
          <a:chOff x="0" y="0"/>
          <a:chExt cx="0" cy="0"/>
        </a:xfrm>
      </p:grpSpPr>
      <p:sp>
        <p:nvSpPr>
          <p:cNvPr id="3138" name="Google Shape;3138;g3ac0ac92d5_1_1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39" name="Google Shape;3139;g3ac0ac92d5_1_1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140" name="Google Shape;3140;g3ac0ac92d5_1_1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1" name="Shape 361"/>
        <p:cNvGrpSpPr/>
        <p:nvPr/>
      </p:nvGrpSpPr>
      <p:grpSpPr>
        <a:xfrm>
          <a:off x="0" y="0"/>
          <a:ext cx="0" cy="0"/>
          <a:chOff x="0" y="0"/>
          <a:chExt cx="0" cy="0"/>
        </a:xfrm>
      </p:grpSpPr>
      <p:sp>
        <p:nvSpPr>
          <p:cNvPr id="362" name="Google Shape;362;g3a95b3a9fe_0_2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3" name="Google Shape;363;g3a95b3a9fe_0_2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64" name="Google Shape;364;g3a95b3a9fe_0_2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47" name="Shape 3147"/>
        <p:cNvGrpSpPr/>
        <p:nvPr/>
      </p:nvGrpSpPr>
      <p:grpSpPr>
        <a:xfrm>
          <a:off x="0" y="0"/>
          <a:ext cx="0" cy="0"/>
          <a:chOff x="0" y="0"/>
          <a:chExt cx="0" cy="0"/>
        </a:xfrm>
      </p:grpSpPr>
      <p:sp>
        <p:nvSpPr>
          <p:cNvPr id="3148" name="Google Shape;3148;g3ac0ac92d5_1_2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49" name="Google Shape;3149;g3ac0ac92d5_1_2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150" name="Google Shape;3150;g3ac0ac92d5_1_2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56" name="Shape 3156"/>
        <p:cNvGrpSpPr/>
        <p:nvPr/>
      </p:nvGrpSpPr>
      <p:grpSpPr>
        <a:xfrm>
          <a:off x="0" y="0"/>
          <a:ext cx="0" cy="0"/>
          <a:chOff x="0" y="0"/>
          <a:chExt cx="0" cy="0"/>
        </a:xfrm>
      </p:grpSpPr>
      <p:sp>
        <p:nvSpPr>
          <p:cNvPr id="3157" name="Google Shape;3157;g4596b6dae1_1_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58" name="Google Shape;3158;g4596b6dae1_1_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159" name="Google Shape;3159;g4596b6dae1_1_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67" name="Shape 3167"/>
        <p:cNvGrpSpPr/>
        <p:nvPr/>
      </p:nvGrpSpPr>
      <p:grpSpPr>
        <a:xfrm>
          <a:off x="0" y="0"/>
          <a:ext cx="0" cy="0"/>
          <a:chOff x="0" y="0"/>
          <a:chExt cx="0" cy="0"/>
        </a:xfrm>
      </p:grpSpPr>
      <p:sp>
        <p:nvSpPr>
          <p:cNvPr id="3168" name="Google Shape;3168;g3ac0ac92d5_1_2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69" name="Google Shape;3169;g3ac0ac92d5_1_2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170" name="Google Shape;3170;g3ac0ac92d5_1_2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78" name="Shape 3178"/>
        <p:cNvGrpSpPr/>
        <p:nvPr/>
      </p:nvGrpSpPr>
      <p:grpSpPr>
        <a:xfrm>
          <a:off x="0" y="0"/>
          <a:ext cx="0" cy="0"/>
          <a:chOff x="0" y="0"/>
          <a:chExt cx="0" cy="0"/>
        </a:xfrm>
      </p:grpSpPr>
      <p:sp>
        <p:nvSpPr>
          <p:cNvPr id="3179" name="Google Shape;3179;g3ac0ac92d5_1_2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80" name="Google Shape;3180;g3ac0ac92d5_1_2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181" name="Google Shape;3181;g3ac0ac92d5_1_2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87" name="Shape 3187"/>
        <p:cNvGrpSpPr/>
        <p:nvPr/>
      </p:nvGrpSpPr>
      <p:grpSpPr>
        <a:xfrm>
          <a:off x="0" y="0"/>
          <a:ext cx="0" cy="0"/>
          <a:chOff x="0" y="0"/>
          <a:chExt cx="0" cy="0"/>
        </a:xfrm>
      </p:grpSpPr>
      <p:sp>
        <p:nvSpPr>
          <p:cNvPr id="3188" name="Google Shape;3188;g3ac0ac92d5_1_2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89" name="Google Shape;3189;g3ac0ac92d5_1_2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190" name="Google Shape;3190;g3ac0ac92d5_1_2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97" name="Shape 3197"/>
        <p:cNvGrpSpPr/>
        <p:nvPr/>
      </p:nvGrpSpPr>
      <p:grpSpPr>
        <a:xfrm>
          <a:off x="0" y="0"/>
          <a:ext cx="0" cy="0"/>
          <a:chOff x="0" y="0"/>
          <a:chExt cx="0" cy="0"/>
        </a:xfrm>
      </p:grpSpPr>
      <p:sp>
        <p:nvSpPr>
          <p:cNvPr id="3198" name="Google Shape;3198;g1e188144be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99" name="Google Shape;3199;g1e188144be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09" name="Shape 3209"/>
        <p:cNvGrpSpPr/>
        <p:nvPr/>
      </p:nvGrpSpPr>
      <p:grpSpPr>
        <a:xfrm>
          <a:off x="0" y="0"/>
          <a:ext cx="0" cy="0"/>
          <a:chOff x="0" y="0"/>
          <a:chExt cx="0" cy="0"/>
        </a:xfrm>
      </p:grpSpPr>
      <p:sp>
        <p:nvSpPr>
          <p:cNvPr id="3210" name="Google Shape;3210;g1dfd6cbb63_0_3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11" name="Google Shape;3211;g1dfd6cbb63_0_3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212" name="Google Shape;3212;g1dfd6cbb63_0_3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17" name="Shape 3217"/>
        <p:cNvGrpSpPr/>
        <p:nvPr/>
      </p:nvGrpSpPr>
      <p:grpSpPr>
        <a:xfrm>
          <a:off x="0" y="0"/>
          <a:ext cx="0" cy="0"/>
          <a:chOff x="0" y="0"/>
          <a:chExt cx="0" cy="0"/>
        </a:xfrm>
      </p:grpSpPr>
      <p:sp>
        <p:nvSpPr>
          <p:cNvPr id="3218" name="Google Shape;3218;g1dfd6cbb63_0_3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19" name="Google Shape;3219;g1dfd6cbb63_0_3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220" name="Google Shape;3220;g1dfd6cbb63_0_3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25" name="Shape 3225"/>
        <p:cNvGrpSpPr/>
        <p:nvPr/>
      </p:nvGrpSpPr>
      <p:grpSpPr>
        <a:xfrm>
          <a:off x="0" y="0"/>
          <a:ext cx="0" cy="0"/>
          <a:chOff x="0" y="0"/>
          <a:chExt cx="0" cy="0"/>
        </a:xfrm>
      </p:grpSpPr>
      <p:sp>
        <p:nvSpPr>
          <p:cNvPr id="3226" name="Google Shape;3226;p5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27" name="Google Shape;3227;p5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228" name="Google Shape;3228;p5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38" name="Shape 3238"/>
        <p:cNvGrpSpPr/>
        <p:nvPr/>
      </p:nvGrpSpPr>
      <p:grpSpPr>
        <a:xfrm>
          <a:off x="0" y="0"/>
          <a:ext cx="0" cy="0"/>
          <a:chOff x="0" y="0"/>
          <a:chExt cx="0" cy="0"/>
        </a:xfrm>
      </p:grpSpPr>
      <p:sp>
        <p:nvSpPr>
          <p:cNvPr id="3239" name="Google Shape;3239;p5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40" name="Google Shape;3240;p59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241" name="Google Shape;3241;p59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9" name="Shape 369"/>
        <p:cNvGrpSpPr/>
        <p:nvPr/>
      </p:nvGrpSpPr>
      <p:grpSpPr>
        <a:xfrm>
          <a:off x="0" y="0"/>
          <a:ext cx="0" cy="0"/>
          <a:chOff x="0" y="0"/>
          <a:chExt cx="0" cy="0"/>
        </a:xfrm>
      </p:grpSpPr>
      <p:sp>
        <p:nvSpPr>
          <p:cNvPr id="370" name="Google Shape;370;g3a95b3a9fe_0_2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371" name="Google Shape;371;g3a95b3a9fe_0_2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72" name="Google Shape;372;g3a95b3a9fe_0_2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3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47" name="Shape 3247"/>
        <p:cNvGrpSpPr/>
        <p:nvPr/>
      </p:nvGrpSpPr>
      <p:grpSpPr>
        <a:xfrm>
          <a:off x="0" y="0"/>
          <a:ext cx="0" cy="0"/>
          <a:chOff x="0" y="0"/>
          <a:chExt cx="0" cy="0"/>
        </a:xfrm>
      </p:grpSpPr>
      <p:sp>
        <p:nvSpPr>
          <p:cNvPr id="3248" name="Google Shape;3248;p5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49" name="Google Shape;3249;p59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250" name="Google Shape;3250;p59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55" name="Shape 3255"/>
        <p:cNvGrpSpPr/>
        <p:nvPr/>
      </p:nvGrpSpPr>
      <p:grpSpPr>
        <a:xfrm>
          <a:off x="0" y="0"/>
          <a:ext cx="0" cy="0"/>
          <a:chOff x="0" y="0"/>
          <a:chExt cx="0" cy="0"/>
        </a:xfrm>
      </p:grpSpPr>
      <p:sp>
        <p:nvSpPr>
          <p:cNvPr id="3256" name="Google Shape;3256;p5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57" name="Google Shape;3257;p59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258" name="Google Shape;3258;p59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63" name="Shape 3263"/>
        <p:cNvGrpSpPr/>
        <p:nvPr/>
      </p:nvGrpSpPr>
      <p:grpSpPr>
        <a:xfrm>
          <a:off x="0" y="0"/>
          <a:ext cx="0" cy="0"/>
          <a:chOff x="0" y="0"/>
          <a:chExt cx="0" cy="0"/>
        </a:xfrm>
      </p:grpSpPr>
      <p:sp>
        <p:nvSpPr>
          <p:cNvPr id="3264" name="Google Shape;3264;p5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65" name="Google Shape;3265;p59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3266" name="Google Shape;3266;p59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71" name="Shape 3271"/>
        <p:cNvGrpSpPr/>
        <p:nvPr/>
      </p:nvGrpSpPr>
      <p:grpSpPr>
        <a:xfrm>
          <a:off x="0" y="0"/>
          <a:ext cx="0" cy="0"/>
          <a:chOff x="0" y="0"/>
          <a:chExt cx="0" cy="0"/>
        </a:xfrm>
      </p:grpSpPr>
      <p:sp>
        <p:nvSpPr>
          <p:cNvPr id="3272" name="Google Shape;3272;p5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73" name="Google Shape;3273;p59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274" name="Google Shape;3274;p59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79" name="Shape 3279"/>
        <p:cNvGrpSpPr/>
        <p:nvPr/>
      </p:nvGrpSpPr>
      <p:grpSpPr>
        <a:xfrm>
          <a:off x="0" y="0"/>
          <a:ext cx="0" cy="0"/>
          <a:chOff x="0" y="0"/>
          <a:chExt cx="0" cy="0"/>
        </a:xfrm>
      </p:grpSpPr>
      <p:sp>
        <p:nvSpPr>
          <p:cNvPr id="3280" name="Google Shape;3280;p6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81" name="Google Shape;3281;p60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3282" name="Google Shape;3282;p60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87" name="Shape 3287"/>
        <p:cNvGrpSpPr/>
        <p:nvPr/>
      </p:nvGrpSpPr>
      <p:grpSpPr>
        <a:xfrm>
          <a:off x="0" y="0"/>
          <a:ext cx="0" cy="0"/>
          <a:chOff x="0" y="0"/>
          <a:chExt cx="0" cy="0"/>
        </a:xfrm>
      </p:grpSpPr>
      <p:sp>
        <p:nvSpPr>
          <p:cNvPr id="3288" name="Google Shape;3288;p6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89" name="Google Shape;3289;p60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3290" name="Google Shape;3290;p60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95" name="Shape 3295"/>
        <p:cNvGrpSpPr/>
        <p:nvPr/>
      </p:nvGrpSpPr>
      <p:grpSpPr>
        <a:xfrm>
          <a:off x="0" y="0"/>
          <a:ext cx="0" cy="0"/>
          <a:chOff x="0" y="0"/>
          <a:chExt cx="0" cy="0"/>
        </a:xfrm>
      </p:grpSpPr>
      <p:sp>
        <p:nvSpPr>
          <p:cNvPr id="3296" name="Google Shape;3296;p6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97" name="Google Shape;3297;p60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298" name="Google Shape;3298;p60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03" name="Shape 3303"/>
        <p:cNvGrpSpPr/>
        <p:nvPr/>
      </p:nvGrpSpPr>
      <p:grpSpPr>
        <a:xfrm>
          <a:off x="0" y="0"/>
          <a:ext cx="0" cy="0"/>
          <a:chOff x="0" y="0"/>
          <a:chExt cx="0" cy="0"/>
        </a:xfrm>
      </p:grpSpPr>
      <p:sp>
        <p:nvSpPr>
          <p:cNvPr id="3304" name="Google Shape;3304;p6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05" name="Google Shape;3305;p60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3306" name="Google Shape;3306;p60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11" name="Shape 3311"/>
        <p:cNvGrpSpPr/>
        <p:nvPr/>
      </p:nvGrpSpPr>
      <p:grpSpPr>
        <a:xfrm>
          <a:off x="0" y="0"/>
          <a:ext cx="0" cy="0"/>
          <a:chOff x="0" y="0"/>
          <a:chExt cx="0" cy="0"/>
        </a:xfrm>
      </p:grpSpPr>
      <p:sp>
        <p:nvSpPr>
          <p:cNvPr id="3312" name="Google Shape;3312;p60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13" name="Google Shape;3313;p6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18" name="Shape 3318"/>
        <p:cNvGrpSpPr/>
        <p:nvPr/>
      </p:nvGrpSpPr>
      <p:grpSpPr>
        <a:xfrm>
          <a:off x="0" y="0"/>
          <a:ext cx="0" cy="0"/>
          <a:chOff x="0" y="0"/>
          <a:chExt cx="0" cy="0"/>
        </a:xfrm>
      </p:grpSpPr>
      <p:sp>
        <p:nvSpPr>
          <p:cNvPr id="3319" name="Google Shape;3319;p61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20" name="Google Shape;3320;p6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7" name="Shape 377"/>
        <p:cNvGrpSpPr/>
        <p:nvPr/>
      </p:nvGrpSpPr>
      <p:grpSpPr>
        <a:xfrm>
          <a:off x="0" y="0"/>
          <a:ext cx="0" cy="0"/>
          <a:chOff x="0" y="0"/>
          <a:chExt cx="0" cy="0"/>
        </a:xfrm>
      </p:grpSpPr>
      <p:sp>
        <p:nvSpPr>
          <p:cNvPr id="378" name="Google Shape;378;g3a95b3a9fe_0_2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379" name="Google Shape;379;g3a95b3a9fe_0_2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80" name="Google Shape;380;g3a95b3a9fe_0_2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3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25" name="Shape 3325"/>
        <p:cNvGrpSpPr/>
        <p:nvPr/>
      </p:nvGrpSpPr>
      <p:grpSpPr>
        <a:xfrm>
          <a:off x="0" y="0"/>
          <a:ext cx="0" cy="0"/>
          <a:chOff x="0" y="0"/>
          <a:chExt cx="0" cy="0"/>
        </a:xfrm>
      </p:grpSpPr>
      <p:sp>
        <p:nvSpPr>
          <p:cNvPr id="3326" name="Google Shape;3326;p61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27" name="Google Shape;3327;p6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32" name="Shape 3332"/>
        <p:cNvGrpSpPr/>
        <p:nvPr/>
      </p:nvGrpSpPr>
      <p:grpSpPr>
        <a:xfrm>
          <a:off x="0" y="0"/>
          <a:ext cx="0" cy="0"/>
          <a:chOff x="0" y="0"/>
          <a:chExt cx="0" cy="0"/>
        </a:xfrm>
      </p:grpSpPr>
      <p:sp>
        <p:nvSpPr>
          <p:cNvPr id="3333" name="Google Shape;3333;p61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34" name="Google Shape;3334;p6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39" name="Shape 3339"/>
        <p:cNvGrpSpPr/>
        <p:nvPr/>
      </p:nvGrpSpPr>
      <p:grpSpPr>
        <a:xfrm>
          <a:off x="0" y="0"/>
          <a:ext cx="0" cy="0"/>
          <a:chOff x="0" y="0"/>
          <a:chExt cx="0" cy="0"/>
        </a:xfrm>
      </p:grpSpPr>
      <p:sp>
        <p:nvSpPr>
          <p:cNvPr id="3340" name="Google Shape;3340;p61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41" name="Google Shape;3341;p6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45" name="Shape 3345"/>
        <p:cNvGrpSpPr/>
        <p:nvPr/>
      </p:nvGrpSpPr>
      <p:grpSpPr>
        <a:xfrm>
          <a:off x="0" y="0"/>
          <a:ext cx="0" cy="0"/>
          <a:chOff x="0" y="0"/>
          <a:chExt cx="0" cy="0"/>
        </a:xfrm>
      </p:grpSpPr>
      <p:sp>
        <p:nvSpPr>
          <p:cNvPr id="3346" name="Google Shape;3346;p61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47" name="Google Shape;3347;p6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52" name="Shape 3352"/>
        <p:cNvGrpSpPr/>
        <p:nvPr/>
      </p:nvGrpSpPr>
      <p:grpSpPr>
        <a:xfrm>
          <a:off x="0" y="0"/>
          <a:ext cx="0" cy="0"/>
          <a:chOff x="0" y="0"/>
          <a:chExt cx="0" cy="0"/>
        </a:xfrm>
      </p:grpSpPr>
      <p:sp>
        <p:nvSpPr>
          <p:cNvPr id="3353" name="Google Shape;3353;p61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54" name="Google Shape;3354;p6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59" name="Shape 3359"/>
        <p:cNvGrpSpPr/>
        <p:nvPr/>
      </p:nvGrpSpPr>
      <p:grpSpPr>
        <a:xfrm>
          <a:off x="0" y="0"/>
          <a:ext cx="0" cy="0"/>
          <a:chOff x="0" y="0"/>
          <a:chExt cx="0" cy="0"/>
        </a:xfrm>
      </p:grpSpPr>
      <p:sp>
        <p:nvSpPr>
          <p:cNvPr id="3360" name="Google Shape;3360;p61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61" name="Google Shape;3361;p6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66" name="Shape 3366"/>
        <p:cNvGrpSpPr/>
        <p:nvPr/>
      </p:nvGrpSpPr>
      <p:grpSpPr>
        <a:xfrm>
          <a:off x="0" y="0"/>
          <a:ext cx="0" cy="0"/>
          <a:chOff x="0" y="0"/>
          <a:chExt cx="0" cy="0"/>
        </a:xfrm>
      </p:grpSpPr>
      <p:sp>
        <p:nvSpPr>
          <p:cNvPr id="3367" name="Google Shape;3367;p61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68" name="Google Shape;3368;p6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73" name="Shape 3373"/>
        <p:cNvGrpSpPr/>
        <p:nvPr/>
      </p:nvGrpSpPr>
      <p:grpSpPr>
        <a:xfrm>
          <a:off x="0" y="0"/>
          <a:ext cx="0" cy="0"/>
          <a:chOff x="0" y="0"/>
          <a:chExt cx="0" cy="0"/>
        </a:xfrm>
      </p:grpSpPr>
      <p:sp>
        <p:nvSpPr>
          <p:cNvPr id="3374" name="Google Shape;3374;p61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75" name="Google Shape;3375;p6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80" name="Shape 3380"/>
        <p:cNvGrpSpPr/>
        <p:nvPr/>
      </p:nvGrpSpPr>
      <p:grpSpPr>
        <a:xfrm>
          <a:off x="0" y="0"/>
          <a:ext cx="0" cy="0"/>
          <a:chOff x="0" y="0"/>
          <a:chExt cx="0" cy="0"/>
        </a:xfrm>
      </p:grpSpPr>
      <p:sp>
        <p:nvSpPr>
          <p:cNvPr id="3381" name="Google Shape;3381;p61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82" name="Google Shape;3382;p6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87" name="Shape 3387"/>
        <p:cNvGrpSpPr/>
        <p:nvPr/>
      </p:nvGrpSpPr>
      <p:grpSpPr>
        <a:xfrm>
          <a:off x="0" y="0"/>
          <a:ext cx="0" cy="0"/>
          <a:chOff x="0" y="0"/>
          <a:chExt cx="0" cy="0"/>
        </a:xfrm>
      </p:grpSpPr>
      <p:sp>
        <p:nvSpPr>
          <p:cNvPr id="3388" name="Google Shape;3388;p62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89" name="Google Shape;3389;p6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6" name="Shape 386"/>
        <p:cNvGrpSpPr/>
        <p:nvPr/>
      </p:nvGrpSpPr>
      <p:grpSpPr>
        <a:xfrm>
          <a:off x="0" y="0"/>
          <a:ext cx="0" cy="0"/>
          <a:chOff x="0" y="0"/>
          <a:chExt cx="0" cy="0"/>
        </a:xfrm>
      </p:grpSpPr>
      <p:sp>
        <p:nvSpPr>
          <p:cNvPr id="387" name="Google Shape;387;g3a95b3a9fe_0_2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388" name="Google Shape;388;g3a95b3a9fe_0_2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89" name="Google Shape;389;g3a95b3a9fe_0_2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3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94" name="Shape 3394"/>
        <p:cNvGrpSpPr/>
        <p:nvPr/>
      </p:nvGrpSpPr>
      <p:grpSpPr>
        <a:xfrm>
          <a:off x="0" y="0"/>
          <a:ext cx="0" cy="0"/>
          <a:chOff x="0" y="0"/>
          <a:chExt cx="0" cy="0"/>
        </a:xfrm>
      </p:grpSpPr>
      <p:sp>
        <p:nvSpPr>
          <p:cNvPr id="3395" name="Google Shape;3395;g65c946dd6f_1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96" name="Google Shape;3396;g65c946dd6f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01" name="Shape 3401"/>
        <p:cNvGrpSpPr/>
        <p:nvPr/>
      </p:nvGrpSpPr>
      <p:grpSpPr>
        <a:xfrm>
          <a:off x="0" y="0"/>
          <a:ext cx="0" cy="0"/>
          <a:chOff x="0" y="0"/>
          <a:chExt cx="0" cy="0"/>
        </a:xfrm>
      </p:grpSpPr>
      <p:sp>
        <p:nvSpPr>
          <p:cNvPr id="3402" name="Google Shape;3402;p62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03" name="Google Shape;3403;p6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08" name="Shape 3408"/>
        <p:cNvGrpSpPr/>
        <p:nvPr/>
      </p:nvGrpSpPr>
      <p:grpSpPr>
        <a:xfrm>
          <a:off x="0" y="0"/>
          <a:ext cx="0" cy="0"/>
          <a:chOff x="0" y="0"/>
          <a:chExt cx="0" cy="0"/>
        </a:xfrm>
      </p:grpSpPr>
      <p:sp>
        <p:nvSpPr>
          <p:cNvPr id="3409" name="Google Shape;3409;p62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10" name="Google Shape;3410;p6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15" name="Shape 3415"/>
        <p:cNvGrpSpPr/>
        <p:nvPr/>
      </p:nvGrpSpPr>
      <p:grpSpPr>
        <a:xfrm>
          <a:off x="0" y="0"/>
          <a:ext cx="0" cy="0"/>
          <a:chOff x="0" y="0"/>
          <a:chExt cx="0" cy="0"/>
        </a:xfrm>
      </p:grpSpPr>
      <p:sp>
        <p:nvSpPr>
          <p:cNvPr id="3416" name="Google Shape;3416;p62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17" name="Google Shape;3417;p6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22" name="Shape 3422"/>
        <p:cNvGrpSpPr/>
        <p:nvPr/>
      </p:nvGrpSpPr>
      <p:grpSpPr>
        <a:xfrm>
          <a:off x="0" y="0"/>
          <a:ext cx="0" cy="0"/>
          <a:chOff x="0" y="0"/>
          <a:chExt cx="0" cy="0"/>
        </a:xfrm>
      </p:grpSpPr>
      <p:sp>
        <p:nvSpPr>
          <p:cNvPr id="3423" name="Google Shape;3423;p62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24" name="Google Shape;3424;p6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29" name="Shape 3429"/>
        <p:cNvGrpSpPr/>
        <p:nvPr/>
      </p:nvGrpSpPr>
      <p:grpSpPr>
        <a:xfrm>
          <a:off x="0" y="0"/>
          <a:ext cx="0" cy="0"/>
          <a:chOff x="0" y="0"/>
          <a:chExt cx="0" cy="0"/>
        </a:xfrm>
      </p:grpSpPr>
      <p:sp>
        <p:nvSpPr>
          <p:cNvPr id="3430" name="Google Shape;3430;p62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31" name="Google Shape;3431;p6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36" name="Shape 3436"/>
        <p:cNvGrpSpPr/>
        <p:nvPr/>
      </p:nvGrpSpPr>
      <p:grpSpPr>
        <a:xfrm>
          <a:off x="0" y="0"/>
          <a:ext cx="0" cy="0"/>
          <a:chOff x="0" y="0"/>
          <a:chExt cx="0" cy="0"/>
        </a:xfrm>
      </p:grpSpPr>
      <p:sp>
        <p:nvSpPr>
          <p:cNvPr id="3437" name="Google Shape;3437;p6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38" name="Google Shape;3438;p6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439" name="Google Shape;3439;p6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45" name="Shape 3445"/>
        <p:cNvGrpSpPr/>
        <p:nvPr/>
      </p:nvGrpSpPr>
      <p:grpSpPr>
        <a:xfrm>
          <a:off x="0" y="0"/>
          <a:ext cx="0" cy="0"/>
          <a:chOff x="0" y="0"/>
          <a:chExt cx="0" cy="0"/>
        </a:xfrm>
      </p:grpSpPr>
      <p:sp>
        <p:nvSpPr>
          <p:cNvPr id="3446" name="Google Shape;3446;p62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47" name="Google Shape;3447;p6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52" name="Shape 3452"/>
        <p:cNvGrpSpPr/>
        <p:nvPr/>
      </p:nvGrpSpPr>
      <p:grpSpPr>
        <a:xfrm>
          <a:off x="0" y="0"/>
          <a:ext cx="0" cy="0"/>
          <a:chOff x="0" y="0"/>
          <a:chExt cx="0" cy="0"/>
        </a:xfrm>
      </p:grpSpPr>
      <p:sp>
        <p:nvSpPr>
          <p:cNvPr id="3453" name="Google Shape;3453;p63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54" name="Google Shape;3454;p6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59" name="Shape 3459"/>
        <p:cNvGrpSpPr/>
        <p:nvPr/>
      </p:nvGrpSpPr>
      <p:grpSpPr>
        <a:xfrm>
          <a:off x="0" y="0"/>
          <a:ext cx="0" cy="0"/>
          <a:chOff x="0" y="0"/>
          <a:chExt cx="0" cy="0"/>
        </a:xfrm>
      </p:grpSpPr>
      <p:sp>
        <p:nvSpPr>
          <p:cNvPr id="3460" name="Google Shape;3460;p63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61" name="Google Shape;3461;p6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 name="Shape 81"/>
        <p:cNvGrpSpPr/>
        <p:nvPr/>
      </p:nvGrpSpPr>
      <p:grpSpPr>
        <a:xfrm>
          <a:off x="0" y="0"/>
          <a:ext cx="0" cy="0"/>
          <a:chOff x="0" y="0"/>
          <a:chExt cx="0" cy="0"/>
        </a:xfrm>
      </p:grpSpPr>
      <p:sp>
        <p:nvSpPr>
          <p:cNvPr id="82" name="Google Shape;82;p1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4" name="Shape 394"/>
        <p:cNvGrpSpPr/>
        <p:nvPr/>
      </p:nvGrpSpPr>
      <p:grpSpPr>
        <a:xfrm>
          <a:off x="0" y="0"/>
          <a:ext cx="0" cy="0"/>
          <a:chOff x="0" y="0"/>
          <a:chExt cx="0" cy="0"/>
        </a:xfrm>
      </p:grpSpPr>
      <p:sp>
        <p:nvSpPr>
          <p:cNvPr id="395" name="Google Shape;395;g3a95b3a9fe_0_5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396" name="Google Shape;396;g3a95b3a9fe_0_5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97" name="Google Shape;397;g3a95b3a9fe_0_5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4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71" name="Shape 3471"/>
        <p:cNvGrpSpPr/>
        <p:nvPr/>
      </p:nvGrpSpPr>
      <p:grpSpPr>
        <a:xfrm>
          <a:off x="0" y="0"/>
          <a:ext cx="0" cy="0"/>
          <a:chOff x="0" y="0"/>
          <a:chExt cx="0" cy="0"/>
        </a:xfrm>
      </p:grpSpPr>
      <p:sp>
        <p:nvSpPr>
          <p:cNvPr id="3472" name="Google Shape;3472;p63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73" name="Google Shape;3473;p6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78" name="Shape 3478"/>
        <p:cNvGrpSpPr/>
        <p:nvPr/>
      </p:nvGrpSpPr>
      <p:grpSpPr>
        <a:xfrm>
          <a:off x="0" y="0"/>
          <a:ext cx="0" cy="0"/>
          <a:chOff x="0" y="0"/>
          <a:chExt cx="0" cy="0"/>
        </a:xfrm>
      </p:grpSpPr>
      <p:sp>
        <p:nvSpPr>
          <p:cNvPr id="3479" name="Google Shape;3479;g65c946dd6f_1_13:notes"/>
          <p:cNvSpPr txBox="1"/>
          <p:nvPr>
            <p:ph idx="1" type="body"/>
          </p:nvPr>
        </p:nvSpPr>
        <p:spPr>
          <a:xfrm>
            <a:off x="685800" y="4400551"/>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80" name="Google Shape;3480;g65c946dd6f_1_13: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84" name="Shape 3484"/>
        <p:cNvGrpSpPr/>
        <p:nvPr/>
      </p:nvGrpSpPr>
      <p:grpSpPr>
        <a:xfrm>
          <a:off x="0" y="0"/>
          <a:ext cx="0" cy="0"/>
          <a:chOff x="0" y="0"/>
          <a:chExt cx="0" cy="0"/>
        </a:xfrm>
      </p:grpSpPr>
      <p:sp>
        <p:nvSpPr>
          <p:cNvPr id="3485" name="Google Shape;3485;g65c946dd6f_1_18:notes"/>
          <p:cNvSpPr txBox="1"/>
          <p:nvPr>
            <p:ph idx="1" type="body"/>
          </p:nvPr>
        </p:nvSpPr>
        <p:spPr>
          <a:xfrm>
            <a:off x="685800" y="4400551"/>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86" name="Google Shape;3486;g65c946dd6f_1_18: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90" name="Shape 3490"/>
        <p:cNvGrpSpPr/>
        <p:nvPr/>
      </p:nvGrpSpPr>
      <p:grpSpPr>
        <a:xfrm>
          <a:off x="0" y="0"/>
          <a:ext cx="0" cy="0"/>
          <a:chOff x="0" y="0"/>
          <a:chExt cx="0" cy="0"/>
        </a:xfrm>
      </p:grpSpPr>
      <p:sp>
        <p:nvSpPr>
          <p:cNvPr id="3491" name="Google Shape;3491;p63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92" name="Google Shape;3492;p6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97" name="Shape 3497"/>
        <p:cNvGrpSpPr/>
        <p:nvPr/>
      </p:nvGrpSpPr>
      <p:grpSpPr>
        <a:xfrm>
          <a:off x="0" y="0"/>
          <a:ext cx="0" cy="0"/>
          <a:chOff x="0" y="0"/>
          <a:chExt cx="0" cy="0"/>
        </a:xfrm>
      </p:grpSpPr>
      <p:sp>
        <p:nvSpPr>
          <p:cNvPr id="3498" name="Google Shape;3498;p63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99" name="Google Shape;3499;p6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04" name="Shape 3504"/>
        <p:cNvGrpSpPr/>
        <p:nvPr/>
      </p:nvGrpSpPr>
      <p:grpSpPr>
        <a:xfrm>
          <a:off x="0" y="0"/>
          <a:ext cx="0" cy="0"/>
          <a:chOff x="0" y="0"/>
          <a:chExt cx="0" cy="0"/>
        </a:xfrm>
      </p:grpSpPr>
      <p:sp>
        <p:nvSpPr>
          <p:cNvPr id="3505" name="Google Shape;3505;g65c946dd6f_1_38:notes"/>
          <p:cNvSpPr txBox="1"/>
          <p:nvPr>
            <p:ph idx="1" type="body"/>
          </p:nvPr>
        </p:nvSpPr>
        <p:spPr>
          <a:xfrm>
            <a:off x="685800" y="4400551"/>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06" name="Google Shape;3506;g65c946dd6f_1_38: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10" name="Shape 3510"/>
        <p:cNvGrpSpPr/>
        <p:nvPr/>
      </p:nvGrpSpPr>
      <p:grpSpPr>
        <a:xfrm>
          <a:off x="0" y="0"/>
          <a:ext cx="0" cy="0"/>
          <a:chOff x="0" y="0"/>
          <a:chExt cx="0" cy="0"/>
        </a:xfrm>
      </p:grpSpPr>
      <p:sp>
        <p:nvSpPr>
          <p:cNvPr id="3511" name="Google Shape;3511;p63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12" name="Google Shape;3512;p6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17" name="Shape 3517"/>
        <p:cNvGrpSpPr/>
        <p:nvPr/>
      </p:nvGrpSpPr>
      <p:grpSpPr>
        <a:xfrm>
          <a:off x="0" y="0"/>
          <a:ext cx="0" cy="0"/>
          <a:chOff x="0" y="0"/>
          <a:chExt cx="0" cy="0"/>
        </a:xfrm>
      </p:grpSpPr>
      <p:sp>
        <p:nvSpPr>
          <p:cNvPr id="3518" name="Google Shape;3518;g65c946dd6f_1_52:notes"/>
          <p:cNvSpPr txBox="1"/>
          <p:nvPr>
            <p:ph idx="1" type="body"/>
          </p:nvPr>
        </p:nvSpPr>
        <p:spPr>
          <a:xfrm>
            <a:off x="685800" y="4400551"/>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19" name="Google Shape;3519;g65c946dd6f_1_52: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24" name="Shape 3524"/>
        <p:cNvGrpSpPr/>
        <p:nvPr/>
      </p:nvGrpSpPr>
      <p:grpSpPr>
        <a:xfrm>
          <a:off x="0" y="0"/>
          <a:ext cx="0" cy="0"/>
          <a:chOff x="0" y="0"/>
          <a:chExt cx="0" cy="0"/>
        </a:xfrm>
      </p:grpSpPr>
      <p:sp>
        <p:nvSpPr>
          <p:cNvPr id="3525" name="Google Shape;3525;p63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26" name="Google Shape;3526;p6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31" name="Shape 3531"/>
        <p:cNvGrpSpPr/>
        <p:nvPr/>
      </p:nvGrpSpPr>
      <p:grpSpPr>
        <a:xfrm>
          <a:off x="0" y="0"/>
          <a:ext cx="0" cy="0"/>
          <a:chOff x="0" y="0"/>
          <a:chExt cx="0" cy="0"/>
        </a:xfrm>
      </p:grpSpPr>
      <p:sp>
        <p:nvSpPr>
          <p:cNvPr id="3532" name="Google Shape;3532;p63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33" name="Google Shape;3533;p6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2" name="Shape 402"/>
        <p:cNvGrpSpPr/>
        <p:nvPr/>
      </p:nvGrpSpPr>
      <p:grpSpPr>
        <a:xfrm>
          <a:off x="0" y="0"/>
          <a:ext cx="0" cy="0"/>
          <a:chOff x="0" y="0"/>
          <a:chExt cx="0" cy="0"/>
        </a:xfrm>
      </p:grpSpPr>
      <p:sp>
        <p:nvSpPr>
          <p:cNvPr id="403" name="Google Shape;403;g3a95b3a9fe_0_2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4" name="Google Shape;404;g3a95b3a9fe_0_2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405" name="Google Shape;405;g3a95b3a9fe_0_2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4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38" name="Shape 3538"/>
        <p:cNvGrpSpPr/>
        <p:nvPr/>
      </p:nvGrpSpPr>
      <p:grpSpPr>
        <a:xfrm>
          <a:off x="0" y="0"/>
          <a:ext cx="0" cy="0"/>
          <a:chOff x="0" y="0"/>
          <a:chExt cx="0" cy="0"/>
        </a:xfrm>
      </p:grpSpPr>
      <p:sp>
        <p:nvSpPr>
          <p:cNvPr id="3539" name="Google Shape;3539;g65c946dd6f_1_6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40" name="Google Shape;3540;g65c946dd6f_1_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45" name="Shape 3545"/>
        <p:cNvGrpSpPr/>
        <p:nvPr/>
      </p:nvGrpSpPr>
      <p:grpSpPr>
        <a:xfrm>
          <a:off x="0" y="0"/>
          <a:ext cx="0" cy="0"/>
          <a:chOff x="0" y="0"/>
          <a:chExt cx="0" cy="0"/>
        </a:xfrm>
      </p:grpSpPr>
      <p:sp>
        <p:nvSpPr>
          <p:cNvPr id="3546" name="Google Shape;3546;g65c946dd6f_1_7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47" name="Google Shape;3547;g65c946dd6f_1_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52" name="Shape 3552"/>
        <p:cNvGrpSpPr/>
        <p:nvPr/>
      </p:nvGrpSpPr>
      <p:grpSpPr>
        <a:xfrm>
          <a:off x="0" y="0"/>
          <a:ext cx="0" cy="0"/>
          <a:chOff x="0" y="0"/>
          <a:chExt cx="0" cy="0"/>
        </a:xfrm>
      </p:grpSpPr>
      <p:sp>
        <p:nvSpPr>
          <p:cNvPr id="3553" name="Google Shape;3553;p63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54" name="Google Shape;3554;p6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59" name="Shape 3559"/>
        <p:cNvGrpSpPr/>
        <p:nvPr/>
      </p:nvGrpSpPr>
      <p:grpSpPr>
        <a:xfrm>
          <a:off x="0" y="0"/>
          <a:ext cx="0" cy="0"/>
          <a:chOff x="0" y="0"/>
          <a:chExt cx="0" cy="0"/>
        </a:xfrm>
      </p:grpSpPr>
      <p:sp>
        <p:nvSpPr>
          <p:cNvPr id="3560" name="Google Shape;3560;p64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61" name="Google Shape;3561;p6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66" name="Shape 3566"/>
        <p:cNvGrpSpPr/>
        <p:nvPr/>
      </p:nvGrpSpPr>
      <p:grpSpPr>
        <a:xfrm>
          <a:off x="0" y="0"/>
          <a:ext cx="0" cy="0"/>
          <a:chOff x="0" y="0"/>
          <a:chExt cx="0" cy="0"/>
        </a:xfrm>
      </p:grpSpPr>
      <p:sp>
        <p:nvSpPr>
          <p:cNvPr id="3567" name="Google Shape;3567;p64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68" name="Google Shape;3568;p6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73" name="Shape 3573"/>
        <p:cNvGrpSpPr/>
        <p:nvPr/>
      </p:nvGrpSpPr>
      <p:grpSpPr>
        <a:xfrm>
          <a:off x="0" y="0"/>
          <a:ext cx="0" cy="0"/>
          <a:chOff x="0" y="0"/>
          <a:chExt cx="0" cy="0"/>
        </a:xfrm>
      </p:grpSpPr>
      <p:sp>
        <p:nvSpPr>
          <p:cNvPr id="3574" name="Google Shape;3574;p6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75" name="Google Shape;3575;p6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576" name="Google Shape;3576;p6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4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86" name="Shape 3586"/>
        <p:cNvGrpSpPr/>
        <p:nvPr/>
      </p:nvGrpSpPr>
      <p:grpSpPr>
        <a:xfrm>
          <a:off x="0" y="0"/>
          <a:ext cx="0" cy="0"/>
          <a:chOff x="0" y="0"/>
          <a:chExt cx="0" cy="0"/>
        </a:xfrm>
      </p:grpSpPr>
      <p:sp>
        <p:nvSpPr>
          <p:cNvPr id="3587" name="Google Shape;3587;p64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88" name="Google Shape;3588;p6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93" name="Shape 3593"/>
        <p:cNvGrpSpPr/>
        <p:nvPr/>
      </p:nvGrpSpPr>
      <p:grpSpPr>
        <a:xfrm>
          <a:off x="0" y="0"/>
          <a:ext cx="0" cy="0"/>
          <a:chOff x="0" y="0"/>
          <a:chExt cx="0" cy="0"/>
        </a:xfrm>
      </p:grpSpPr>
      <p:sp>
        <p:nvSpPr>
          <p:cNvPr id="3594" name="Google Shape;3594;p64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95" name="Google Shape;3595;p6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00" name="Shape 3600"/>
        <p:cNvGrpSpPr/>
        <p:nvPr/>
      </p:nvGrpSpPr>
      <p:grpSpPr>
        <a:xfrm>
          <a:off x="0" y="0"/>
          <a:ext cx="0" cy="0"/>
          <a:chOff x="0" y="0"/>
          <a:chExt cx="0" cy="0"/>
        </a:xfrm>
      </p:grpSpPr>
      <p:sp>
        <p:nvSpPr>
          <p:cNvPr id="3601" name="Google Shape;3601;p64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02" name="Google Shape;3602;p6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07" name="Shape 3607"/>
        <p:cNvGrpSpPr/>
        <p:nvPr/>
      </p:nvGrpSpPr>
      <p:grpSpPr>
        <a:xfrm>
          <a:off x="0" y="0"/>
          <a:ext cx="0" cy="0"/>
          <a:chOff x="0" y="0"/>
          <a:chExt cx="0" cy="0"/>
        </a:xfrm>
      </p:grpSpPr>
      <p:sp>
        <p:nvSpPr>
          <p:cNvPr id="3608" name="Google Shape;3608;p64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09" name="Google Shape;3609;p6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0" name="Shape 410"/>
        <p:cNvGrpSpPr/>
        <p:nvPr/>
      </p:nvGrpSpPr>
      <p:grpSpPr>
        <a:xfrm>
          <a:off x="0" y="0"/>
          <a:ext cx="0" cy="0"/>
          <a:chOff x="0" y="0"/>
          <a:chExt cx="0" cy="0"/>
        </a:xfrm>
      </p:grpSpPr>
      <p:sp>
        <p:nvSpPr>
          <p:cNvPr id="411" name="Google Shape;411;g3a95b3a9fe_0_2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412" name="Google Shape;412;g3a95b3a9fe_0_2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13" name="Google Shape;413;g3a95b3a9fe_0_2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4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14" name="Shape 3614"/>
        <p:cNvGrpSpPr/>
        <p:nvPr/>
      </p:nvGrpSpPr>
      <p:grpSpPr>
        <a:xfrm>
          <a:off x="0" y="0"/>
          <a:ext cx="0" cy="0"/>
          <a:chOff x="0" y="0"/>
          <a:chExt cx="0" cy="0"/>
        </a:xfrm>
      </p:grpSpPr>
      <p:sp>
        <p:nvSpPr>
          <p:cNvPr id="3615" name="Google Shape;3615;p64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16" name="Google Shape;3616;p6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21" name="Shape 3621"/>
        <p:cNvGrpSpPr/>
        <p:nvPr/>
      </p:nvGrpSpPr>
      <p:grpSpPr>
        <a:xfrm>
          <a:off x="0" y="0"/>
          <a:ext cx="0" cy="0"/>
          <a:chOff x="0" y="0"/>
          <a:chExt cx="0" cy="0"/>
        </a:xfrm>
      </p:grpSpPr>
      <p:sp>
        <p:nvSpPr>
          <p:cNvPr id="3622" name="Google Shape;3622;p6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23" name="Google Shape;3623;p6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624" name="Google Shape;3624;p6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0" name="Shape 420"/>
        <p:cNvGrpSpPr/>
        <p:nvPr/>
      </p:nvGrpSpPr>
      <p:grpSpPr>
        <a:xfrm>
          <a:off x="0" y="0"/>
          <a:ext cx="0" cy="0"/>
          <a:chOff x="0" y="0"/>
          <a:chExt cx="0" cy="0"/>
        </a:xfrm>
      </p:grpSpPr>
      <p:sp>
        <p:nvSpPr>
          <p:cNvPr id="421" name="Google Shape;421;g3a95b3a9fe_0_2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2" name="Google Shape;422;g3a95b3a9fe_0_2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423" name="Google Shape;423;g3a95b3a9fe_0_2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8" name="Shape 428"/>
        <p:cNvGrpSpPr/>
        <p:nvPr/>
      </p:nvGrpSpPr>
      <p:grpSpPr>
        <a:xfrm>
          <a:off x="0" y="0"/>
          <a:ext cx="0" cy="0"/>
          <a:chOff x="0" y="0"/>
          <a:chExt cx="0" cy="0"/>
        </a:xfrm>
      </p:grpSpPr>
      <p:sp>
        <p:nvSpPr>
          <p:cNvPr id="429" name="Google Shape;429;g3a95b3a9fe_0_2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0" name="Google Shape;430;g3a95b3a9fe_0_2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431" name="Google Shape;431;g3a95b3a9fe_0_2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6" name="Shape 436"/>
        <p:cNvGrpSpPr/>
        <p:nvPr/>
      </p:nvGrpSpPr>
      <p:grpSpPr>
        <a:xfrm>
          <a:off x="0" y="0"/>
          <a:ext cx="0" cy="0"/>
          <a:chOff x="0" y="0"/>
          <a:chExt cx="0" cy="0"/>
        </a:xfrm>
      </p:grpSpPr>
      <p:sp>
        <p:nvSpPr>
          <p:cNvPr id="437" name="Google Shape;437;g3a95b3a9fe_0_2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438" name="Google Shape;438;g3a95b3a9fe_0_2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39" name="Google Shape;439;g3a95b3a9fe_0_2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450"/>
              </a:spcBef>
              <a:spcAft>
                <a:spcPts val="0"/>
              </a:spcAft>
              <a:buNone/>
            </a:pPr>
            <a:r>
              <a:t/>
            </a:r>
            <a:endParaRPr b="1"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4" name="Shape 444"/>
        <p:cNvGrpSpPr/>
        <p:nvPr/>
      </p:nvGrpSpPr>
      <p:grpSpPr>
        <a:xfrm>
          <a:off x="0" y="0"/>
          <a:ext cx="0" cy="0"/>
          <a:chOff x="0" y="0"/>
          <a:chExt cx="0" cy="0"/>
        </a:xfrm>
      </p:grpSpPr>
      <p:sp>
        <p:nvSpPr>
          <p:cNvPr id="445" name="Google Shape;445;g3a95b3a9fe_0_2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446" name="Google Shape;446;g3a95b3a9fe_0_2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47" name="Google Shape;447;g3a95b3a9fe_0_2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2" name="Shape 452"/>
        <p:cNvGrpSpPr/>
        <p:nvPr/>
      </p:nvGrpSpPr>
      <p:grpSpPr>
        <a:xfrm>
          <a:off x="0" y="0"/>
          <a:ext cx="0" cy="0"/>
          <a:chOff x="0" y="0"/>
          <a:chExt cx="0" cy="0"/>
        </a:xfrm>
      </p:grpSpPr>
      <p:sp>
        <p:nvSpPr>
          <p:cNvPr id="453" name="Google Shape;453;g3a95b3a9fe_0_2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454" name="Google Shape;454;g3a95b3a9fe_0_2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55" name="Google Shape;455;g3a95b3a9fe_0_2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0" name="Shape 460"/>
        <p:cNvGrpSpPr/>
        <p:nvPr/>
      </p:nvGrpSpPr>
      <p:grpSpPr>
        <a:xfrm>
          <a:off x="0" y="0"/>
          <a:ext cx="0" cy="0"/>
          <a:chOff x="0" y="0"/>
          <a:chExt cx="0" cy="0"/>
        </a:xfrm>
      </p:grpSpPr>
      <p:sp>
        <p:nvSpPr>
          <p:cNvPr id="461" name="Google Shape;461;g3a95b3a9fe_0_2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462" name="Google Shape;462;g3a95b3a9fe_0_2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63" name="Google Shape;463;g3a95b3a9fe_0_2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8" name="Shape 468"/>
        <p:cNvGrpSpPr/>
        <p:nvPr/>
      </p:nvGrpSpPr>
      <p:grpSpPr>
        <a:xfrm>
          <a:off x="0" y="0"/>
          <a:ext cx="0" cy="0"/>
          <a:chOff x="0" y="0"/>
          <a:chExt cx="0" cy="0"/>
        </a:xfrm>
      </p:grpSpPr>
      <p:sp>
        <p:nvSpPr>
          <p:cNvPr id="469" name="Google Shape;469;g3a95b3a9fe_0_3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0" name="Google Shape;470;g3a95b3a9fe_0_3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
        <p:nvSpPr>
          <p:cNvPr id="471" name="Google Shape;471;g3a95b3a9fe_0_3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 name="Shape 88"/>
        <p:cNvGrpSpPr/>
        <p:nvPr/>
      </p:nvGrpSpPr>
      <p:grpSpPr>
        <a:xfrm>
          <a:off x="0" y="0"/>
          <a:ext cx="0" cy="0"/>
          <a:chOff x="0" y="0"/>
          <a:chExt cx="0" cy="0"/>
        </a:xfrm>
      </p:grpSpPr>
      <p:sp>
        <p:nvSpPr>
          <p:cNvPr id="89" name="Google Shape;89;p1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6" name="Shape 476"/>
        <p:cNvGrpSpPr/>
        <p:nvPr/>
      </p:nvGrpSpPr>
      <p:grpSpPr>
        <a:xfrm>
          <a:off x="0" y="0"/>
          <a:ext cx="0" cy="0"/>
          <a:chOff x="0" y="0"/>
          <a:chExt cx="0" cy="0"/>
        </a:xfrm>
      </p:grpSpPr>
      <p:sp>
        <p:nvSpPr>
          <p:cNvPr id="477" name="Google Shape;477;g3a95b3a9fe_0_3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478" name="Google Shape;478;g3a95b3a9fe_0_3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79" name="Google Shape;479;g3a95b3a9fe_0_3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4" name="Shape 484"/>
        <p:cNvGrpSpPr/>
        <p:nvPr/>
      </p:nvGrpSpPr>
      <p:grpSpPr>
        <a:xfrm>
          <a:off x="0" y="0"/>
          <a:ext cx="0" cy="0"/>
          <a:chOff x="0" y="0"/>
          <a:chExt cx="0" cy="0"/>
        </a:xfrm>
      </p:grpSpPr>
      <p:sp>
        <p:nvSpPr>
          <p:cNvPr id="485" name="Google Shape;485;g3a95b3a9fe_0_3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486" name="Google Shape;486;g3a95b3a9fe_0_3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87" name="Google Shape;487;g3a95b3a9fe_0_3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2" name="Shape 492"/>
        <p:cNvGrpSpPr/>
        <p:nvPr/>
      </p:nvGrpSpPr>
      <p:grpSpPr>
        <a:xfrm>
          <a:off x="0" y="0"/>
          <a:ext cx="0" cy="0"/>
          <a:chOff x="0" y="0"/>
          <a:chExt cx="0" cy="0"/>
        </a:xfrm>
      </p:grpSpPr>
      <p:sp>
        <p:nvSpPr>
          <p:cNvPr id="493" name="Google Shape;493;g3a95b3a9fe_0_32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g3a95b3a9fe_0_3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9" name="Shape 499"/>
        <p:cNvGrpSpPr/>
        <p:nvPr/>
      </p:nvGrpSpPr>
      <p:grpSpPr>
        <a:xfrm>
          <a:off x="0" y="0"/>
          <a:ext cx="0" cy="0"/>
          <a:chOff x="0" y="0"/>
          <a:chExt cx="0" cy="0"/>
        </a:xfrm>
      </p:grpSpPr>
      <p:sp>
        <p:nvSpPr>
          <p:cNvPr id="500" name="Google Shape;500;g3a95b3a9fe_0_3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501" name="Google Shape;501;g3a95b3a9fe_0_3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02" name="Google Shape;502;g3a95b3a9fe_0_3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7" name="Shape 507"/>
        <p:cNvGrpSpPr/>
        <p:nvPr/>
      </p:nvGrpSpPr>
      <p:grpSpPr>
        <a:xfrm>
          <a:off x="0" y="0"/>
          <a:ext cx="0" cy="0"/>
          <a:chOff x="0" y="0"/>
          <a:chExt cx="0" cy="0"/>
        </a:xfrm>
      </p:grpSpPr>
      <p:sp>
        <p:nvSpPr>
          <p:cNvPr id="508" name="Google Shape;508;g3a95b3a9fe_0_3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9" name="Google Shape;509;g3a95b3a9fe_0_3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510" name="Google Shape;510;g3a95b3a9fe_0_3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5" name="Shape 515"/>
        <p:cNvGrpSpPr/>
        <p:nvPr/>
      </p:nvGrpSpPr>
      <p:grpSpPr>
        <a:xfrm>
          <a:off x="0" y="0"/>
          <a:ext cx="0" cy="0"/>
          <a:chOff x="0" y="0"/>
          <a:chExt cx="0" cy="0"/>
        </a:xfrm>
      </p:grpSpPr>
      <p:sp>
        <p:nvSpPr>
          <p:cNvPr id="516" name="Google Shape;516;g3a95b3a9fe_0_3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517" name="Google Shape;517;g3a95b3a9fe_0_3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18" name="Google Shape;518;g3a95b3a9fe_0_3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3" name="Shape 523"/>
        <p:cNvGrpSpPr/>
        <p:nvPr/>
      </p:nvGrpSpPr>
      <p:grpSpPr>
        <a:xfrm>
          <a:off x="0" y="0"/>
          <a:ext cx="0" cy="0"/>
          <a:chOff x="0" y="0"/>
          <a:chExt cx="0" cy="0"/>
        </a:xfrm>
      </p:grpSpPr>
      <p:sp>
        <p:nvSpPr>
          <p:cNvPr id="524" name="Google Shape;524;g3a95b3a9fe_0_3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525" name="Google Shape;525;g3a95b3a9fe_0_3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26" name="Google Shape;526;g3a95b3a9fe_0_3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1" name="Shape 531"/>
        <p:cNvGrpSpPr/>
        <p:nvPr/>
      </p:nvGrpSpPr>
      <p:grpSpPr>
        <a:xfrm>
          <a:off x="0" y="0"/>
          <a:ext cx="0" cy="0"/>
          <a:chOff x="0" y="0"/>
          <a:chExt cx="0" cy="0"/>
        </a:xfrm>
      </p:grpSpPr>
      <p:sp>
        <p:nvSpPr>
          <p:cNvPr id="532" name="Google Shape;532;g3a95b3a9fe_0_3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533" name="Google Shape;533;g3a95b3a9fe_0_3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34" name="Google Shape;534;g3a95b3a9fe_0_3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0" name="Shape 540"/>
        <p:cNvGrpSpPr/>
        <p:nvPr/>
      </p:nvGrpSpPr>
      <p:grpSpPr>
        <a:xfrm>
          <a:off x="0" y="0"/>
          <a:ext cx="0" cy="0"/>
          <a:chOff x="0" y="0"/>
          <a:chExt cx="0" cy="0"/>
        </a:xfrm>
      </p:grpSpPr>
      <p:sp>
        <p:nvSpPr>
          <p:cNvPr id="541" name="Google Shape;541;g3a95b3a9fe_0_36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g3a95b3a9fe_0_3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7" name="Shape 547"/>
        <p:cNvGrpSpPr/>
        <p:nvPr/>
      </p:nvGrpSpPr>
      <p:grpSpPr>
        <a:xfrm>
          <a:off x="0" y="0"/>
          <a:ext cx="0" cy="0"/>
          <a:chOff x="0" y="0"/>
          <a:chExt cx="0" cy="0"/>
        </a:xfrm>
      </p:grpSpPr>
      <p:sp>
        <p:nvSpPr>
          <p:cNvPr id="548" name="Google Shape;548;g3a95b3a9fe_0_37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g3a95b3a9fe_0_3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 name="Shape 95"/>
        <p:cNvGrpSpPr/>
        <p:nvPr/>
      </p:nvGrpSpPr>
      <p:grpSpPr>
        <a:xfrm>
          <a:off x="0" y="0"/>
          <a:ext cx="0" cy="0"/>
          <a:chOff x="0" y="0"/>
          <a:chExt cx="0" cy="0"/>
        </a:xfrm>
      </p:grpSpPr>
      <p:sp>
        <p:nvSpPr>
          <p:cNvPr id="96" name="Google Shape;96;g3b960640cd_0_1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g3b960640cd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4" name="Shape 554"/>
        <p:cNvGrpSpPr/>
        <p:nvPr/>
      </p:nvGrpSpPr>
      <p:grpSpPr>
        <a:xfrm>
          <a:off x="0" y="0"/>
          <a:ext cx="0" cy="0"/>
          <a:chOff x="0" y="0"/>
          <a:chExt cx="0" cy="0"/>
        </a:xfrm>
      </p:grpSpPr>
      <p:sp>
        <p:nvSpPr>
          <p:cNvPr id="555" name="Google Shape;555;g3a95b3a9fe_0_3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6" name="Google Shape;556;g3a95b3a9fe_0_3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557" name="Google Shape;557;g3a95b3a9fe_0_3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2" name="Shape 562"/>
        <p:cNvGrpSpPr/>
        <p:nvPr/>
      </p:nvGrpSpPr>
      <p:grpSpPr>
        <a:xfrm>
          <a:off x="0" y="0"/>
          <a:ext cx="0" cy="0"/>
          <a:chOff x="0" y="0"/>
          <a:chExt cx="0" cy="0"/>
        </a:xfrm>
      </p:grpSpPr>
      <p:sp>
        <p:nvSpPr>
          <p:cNvPr id="563" name="Google Shape;563;g3a95b3a9fe_0_38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g3a95b3a9fe_0_3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9" name="Shape 569"/>
        <p:cNvGrpSpPr/>
        <p:nvPr/>
      </p:nvGrpSpPr>
      <p:grpSpPr>
        <a:xfrm>
          <a:off x="0" y="0"/>
          <a:ext cx="0" cy="0"/>
          <a:chOff x="0" y="0"/>
          <a:chExt cx="0" cy="0"/>
        </a:xfrm>
      </p:grpSpPr>
      <p:sp>
        <p:nvSpPr>
          <p:cNvPr id="570" name="Google Shape;570;g3a95b3a9fe_0_391:notes"/>
          <p:cNvSpPr txBox="1"/>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571" name="Google Shape;571;g3a95b3a9fe_0_3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72" name="Google Shape;572;g3a95b3a9fe_0_3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7" name="Shape 577"/>
        <p:cNvGrpSpPr/>
        <p:nvPr/>
      </p:nvGrpSpPr>
      <p:grpSpPr>
        <a:xfrm>
          <a:off x="0" y="0"/>
          <a:ext cx="0" cy="0"/>
          <a:chOff x="0" y="0"/>
          <a:chExt cx="0" cy="0"/>
        </a:xfrm>
      </p:grpSpPr>
      <p:sp>
        <p:nvSpPr>
          <p:cNvPr id="578" name="Google Shape;578;g3a95b3a9fe_0_39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g3a95b3a9fe_0_3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4" name="Shape 584"/>
        <p:cNvGrpSpPr/>
        <p:nvPr/>
      </p:nvGrpSpPr>
      <p:grpSpPr>
        <a:xfrm>
          <a:off x="0" y="0"/>
          <a:ext cx="0" cy="0"/>
          <a:chOff x="0" y="0"/>
          <a:chExt cx="0" cy="0"/>
        </a:xfrm>
      </p:grpSpPr>
      <p:sp>
        <p:nvSpPr>
          <p:cNvPr id="585" name="Google Shape;585;g3a95b3a9fe_0_4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6" name="Google Shape;586;g3a95b3a9fe_0_4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587" name="Google Shape;587;g3a95b3a9fe_0_4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2" name="Shape 592"/>
        <p:cNvGrpSpPr/>
        <p:nvPr/>
      </p:nvGrpSpPr>
      <p:grpSpPr>
        <a:xfrm>
          <a:off x="0" y="0"/>
          <a:ext cx="0" cy="0"/>
          <a:chOff x="0" y="0"/>
          <a:chExt cx="0" cy="0"/>
        </a:xfrm>
      </p:grpSpPr>
      <p:sp>
        <p:nvSpPr>
          <p:cNvPr id="593" name="Google Shape;593;g3a95b3a9fe_0_4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594" name="Google Shape;594;g3a95b3a9fe_0_4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95" name="Google Shape;595;g3a95b3a9fe_0_4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2" name="Shape 602"/>
        <p:cNvGrpSpPr/>
        <p:nvPr/>
      </p:nvGrpSpPr>
      <p:grpSpPr>
        <a:xfrm>
          <a:off x="0" y="0"/>
          <a:ext cx="0" cy="0"/>
          <a:chOff x="0" y="0"/>
          <a:chExt cx="0" cy="0"/>
        </a:xfrm>
      </p:grpSpPr>
      <p:sp>
        <p:nvSpPr>
          <p:cNvPr id="603" name="Google Shape;603;g3a95b3a9fe_0_4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604" name="Google Shape;604;g3a95b3a9fe_0_4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05" name="Google Shape;605;g3a95b3a9fe_0_4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1" name="Shape 611"/>
        <p:cNvGrpSpPr/>
        <p:nvPr/>
      </p:nvGrpSpPr>
      <p:grpSpPr>
        <a:xfrm>
          <a:off x="0" y="0"/>
          <a:ext cx="0" cy="0"/>
          <a:chOff x="0" y="0"/>
          <a:chExt cx="0" cy="0"/>
        </a:xfrm>
      </p:grpSpPr>
      <p:sp>
        <p:nvSpPr>
          <p:cNvPr id="612" name="Google Shape;612;g3a95b3a9fe_0_4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3" name="Google Shape;613;g3a95b3a9fe_0_4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614" name="Google Shape;614;g3a95b3a9fe_0_4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9" name="Shape 619"/>
        <p:cNvGrpSpPr/>
        <p:nvPr/>
      </p:nvGrpSpPr>
      <p:grpSpPr>
        <a:xfrm>
          <a:off x="0" y="0"/>
          <a:ext cx="0" cy="0"/>
          <a:chOff x="0" y="0"/>
          <a:chExt cx="0" cy="0"/>
        </a:xfrm>
      </p:grpSpPr>
      <p:sp>
        <p:nvSpPr>
          <p:cNvPr id="620" name="Google Shape;620;g3a95b3a9fe_0_4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1" name="Google Shape;621;g3a95b3a9fe_0_4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622" name="Google Shape;622;g3a95b3a9fe_0_4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8" name="Shape 628"/>
        <p:cNvGrpSpPr/>
        <p:nvPr/>
      </p:nvGrpSpPr>
      <p:grpSpPr>
        <a:xfrm>
          <a:off x="0" y="0"/>
          <a:ext cx="0" cy="0"/>
          <a:chOff x="0" y="0"/>
          <a:chExt cx="0" cy="0"/>
        </a:xfrm>
      </p:grpSpPr>
      <p:sp>
        <p:nvSpPr>
          <p:cNvPr id="629" name="Google Shape;629;g3a95b3a9fe_0_4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0" name="Google Shape;630;g3a95b3a9fe_0_4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631" name="Google Shape;631;g3a95b3a9fe_0_4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 name="Shape 102"/>
        <p:cNvGrpSpPr/>
        <p:nvPr/>
      </p:nvGrpSpPr>
      <p:grpSpPr>
        <a:xfrm>
          <a:off x="0" y="0"/>
          <a:ext cx="0" cy="0"/>
          <a:chOff x="0" y="0"/>
          <a:chExt cx="0" cy="0"/>
        </a:xfrm>
      </p:grpSpPr>
      <p:sp>
        <p:nvSpPr>
          <p:cNvPr id="103" name="Google Shape;103;g3ac0ac92d5_1_24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g3ac0ac92d5_1_2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6" name="Shape 636"/>
        <p:cNvGrpSpPr/>
        <p:nvPr/>
      </p:nvGrpSpPr>
      <p:grpSpPr>
        <a:xfrm>
          <a:off x="0" y="0"/>
          <a:ext cx="0" cy="0"/>
          <a:chOff x="0" y="0"/>
          <a:chExt cx="0" cy="0"/>
        </a:xfrm>
      </p:grpSpPr>
      <p:sp>
        <p:nvSpPr>
          <p:cNvPr id="637" name="Google Shape;637;g3a95b3a9fe_0_4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638" name="Google Shape;638;g3a95b3a9fe_0_4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39" name="Google Shape;639;g3a95b3a9fe_0_4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45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4" name="Shape 644"/>
        <p:cNvGrpSpPr/>
        <p:nvPr/>
      </p:nvGrpSpPr>
      <p:grpSpPr>
        <a:xfrm>
          <a:off x="0" y="0"/>
          <a:ext cx="0" cy="0"/>
          <a:chOff x="0" y="0"/>
          <a:chExt cx="0" cy="0"/>
        </a:xfrm>
      </p:grpSpPr>
      <p:sp>
        <p:nvSpPr>
          <p:cNvPr id="645" name="Google Shape;645;g3a95b3a9fe_0_4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646" name="Google Shape;646;g3a95b3a9fe_0_4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47" name="Google Shape;647;g3a95b3a9fe_0_4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450"/>
              </a:spcBef>
              <a:spcAft>
                <a:spcPts val="0"/>
              </a:spcAft>
              <a:buNone/>
            </a:pPr>
            <a:r>
              <a:t/>
            </a:r>
            <a:endParaRPr b="1"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2" name="Shape 652"/>
        <p:cNvGrpSpPr/>
        <p:nvPr/>
      </p:nvGrpSpPr>
      <p:grpSpPr>
        <a:xfrm>
          <a:off x="0" y="0"/>
          <a:ext cx="0" cy="0"/>
          <a:chOff x="0" y="0"/>
          <a:chExt cx="0" cy="0"/>
        </a:xfrm>
      </p:grpSpPr>
      <p:sp>
        <p:nvSpPr>
          <p:cNvPr id="653" name="Google Shape;653;g3a95b3a9fe_0_4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4" name="Google Shape;654;g3a95b3a9fe_0_4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655" name="Google Shape;655;g3a95b3a9fe_0_4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0" name="Shape 660"/>
        <p:cNvGrpSpPr/>
        <p:nvPr/>
      </p:nvGrpSpPr>
      <p:grpSpPr>
        <a:xfrm>
          <a:off x="0" y="0"/>
          <a:ext cx="0" cy="0"/>
          <a:chOff x="0" y="0"/>
          <a:chExt cx="0" cy="0"/>
        </a:xfrm>
      </p:grpSpPr>
      <p:sp>
        <p:nvSpPr>
          <p:cNvPr id="661" name="Google Shape;661;g3a95b3a9fe_0_4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662" name="Google Shape;662;g3a95b3a9fe_0_4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63" name="Google Shape;663;g3a95b3a9fe_0_4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450"/>
              </a:spcBef>
              <a:spcAft>
                <a:spcPts val="0"/>
              </a:spcAft>
              <a:buNone/>
            </a:pPr>
            <a:r>
              <a:t/>
            </a:r>
            <a:endParaRPr b="0" i="0" sz="1200" u="none" cap="none" strike="noStrike">
              <a:solidFill>
                <a:schemeClr val="dk1"/>
              </a:solidFill>
              <a:latin typeface="Arial"/>
              <a:ea typeface="Arial"/>
              <a:cs typeface="Arial"/>
              <a:sym typeface="Arial"/>
            </a:endParaRPr>
          </a:p>
          <a:p>
            <a:pPr indent="0" lvl="0" marL="0" marR="0" rtl="0" algn="l">
              <a:spcBef>
                <a:spcPts val="45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8" name="Shape 668"/>
        <p:cNvGrpSpPr/>
        <p:nvPr/>
      </p:nvGrpSpPr>
      <p:grpSpPr>
        <a:xfrm>
          <a:off x="0" y="0"/>
          <a:ext cx="0" cy="0"/>
          <a:chOff x="0" y="0"/>
          <a:chExt cx="0" cy="0"/>
        </a:xfrm>
      </p:grpSpPr>
      <p:sp>
        <p:nvSpPr>
          <p:cNvPr id="669" name="Google Shape;669;g3a95b3a9fe_0_4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0" name="Google Shape;670;g3a95b3a9fe_0_4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671" name="Google Shape;671;g3a95b3a9fe_0_4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6" name="Shape 676"/>
        <p:cNvGrpSpPr/>
        <p:nvPr/>
      </p:nvGrpSpPr>
      <p:grpSpPr>
        <a:xfrm>
          <a:off x="0" y="0"/>
          <a:ext cx="0" cy="0"/>
          <a:chOff x="0" y="0"/>
          <a:chExt cx="0" cy="0"/>
        </a:xfrm>
      </p:grpSpPr>
      <p:sp>
        <p:nvSpPr>
          <p:cNvPr id="677" name="Google Shape;677;g3a95b3a9fe_0_4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678" name="Google Shape;678;g3a95b3a9fe_0_4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79" name="Google Shape;679;g3a95b3a9fe_0_4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45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4" name="Shape 684"/>
        <p:cNvGrpSpPr/>
        <p:nvPr/>
      </p:nvGrpSpPr>
      <p:grpSpPr>
        <a:xfrm>
          <a:off x="0" y="0"/>
          <a:ext cx="0" cy="0"/>
          <a:chOff x="0" y="0"/>
          <a:chExt cx="0" cy="0"/>
        </a:xfrm>
      </p:grpSpPr>
      <p:sp>
        <p:nvSpPr>
          <p:cNvPr id="685" name="Google Shape;685;g3a95b3a9fe_0_4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686" name="Google Shape;686;g3a95b3a9fe_0_4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87" name="Google Shape;687;g3a95b3a9fe_0_4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450"/>
              </a:spcBef>
              <a:spcAft>
                <a:spcPts val="0"/>
              </a:spcAft>
              <a:buNone/>
            </a:pPr>
            <a:r>
              <a:t/>
            </a:r>
            <a:endParaRPr b="0" i="0" sz="1200" u="none" cap="none" strike="noStrike">
              <a:solidFill>
                <a:schemeClr val="dk1"/>
              </a:solidFill>
              <a:latin typeface="Arial"/>
              <a:ea typeface="Arial"/>
              <a:cs typeface="Arial"/>
              <a:sym typeface="Arial"/>
            </a:endParaRPr>
          </a:p>
          <a:p>
            <a:pPr indent="0" lvl="0" marL="0" marR="0" rtl="0" algn="l">
              <a:spcBef>
                <a:spcPts val="450"/>
              </a:spcBef>
              <a:spcAft>
                <a:spcPts val="0"/>
              </a:spcAft>
              <a:buNone/>
            </a:pPr>
            <a:r>
              <a:t/>
            </a:r>
            <a:endParaRPr b="0" i="0" sz="1200" u="none" cap="none" strike="noStrike">
              <a:solidFill>
                <a:schemeClr val="dk1"/>
              </a:solidFill>
              <a:latin typeface="Arial"/>
              <a:ea typeface="Arial"/>
              <a:cs typeface="Arial"/>
              <a:sym typeface="Arial"/>
            </a:endParaRPr>
          </a:p>
          <a:p>
            <a:pPr indent="0" lvl="0" marL="0" marR="0" rtl="0" algn="l">
              <a:spcBef>
                <a:spcPts val="45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2" name="Shape 692"/>
        <p:cNvGrpSpPr/>
        <p:nvPr/>
      </p:nvGrpSpPr>
      <p:grpSpPr>
        <a:xfrm>
          <a:off x="0" y="0"/>
          <a:ext cx="0" cy="0"/>
          <a:chOff x="0" y="0"/>
          <a:chExt cx="0" cy="0"/>
        </a:xfrm>
      </p:grpSpPr>
      <p:sp>
        <p:nvSpPr>
          <p:cNvPr id="693" name="Google Shape;693;g3a95b3a9fe_0_4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694" name="Google Shape;694;g3a95b3a9fe_0_4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95" name="Google Shape;695;g3a95b3a9fe_0_4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45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1" name="Shape 701"/>
        <p:cNvGrpSpPr/>
        <p:nvPr/>
      </p:nvGrpSpPr>
      <p:grpSpPr>
        <a:xfrm>
          <a:off x="0" y="0"/>
          <a:ext cx="0" cy="0"/>
          <a:chOff x="0" y="0"/>
          <a:chExt cx="0" cy="0"/>
        </a:xfrm>
      </p:grpSpPr>
      <p:sp>
        <p:nvSpPr>
          <p:cNvPr id="702" name="Google Shape;702;g3a95b3a9fe_0_5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703" name="Google Shape;703;g3a95b3a9fe_0_5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04" name="Google Shape;704;g3a95b3a9fe_0_5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9" name="Shape 709"/>
        <p:cNvGrpSpPr/>
        <p:nvPr/>
      </p:nvGrpSpPr>
      <p:grpSpPr>
        <a:xfrm>
          <a:off x="0" y="0"/>
          <a:ext cx="0" cy="0"/>
          <a:chOff x="0" y="0"/>
          <a:chExt cx="0" cy="0"/>
        </a:xfrm>
      </p:grpSpPr>
      <p:sp>
        <p:nvSpPr>
          <p:cNvPr id="710" name="Google Shape;710;g3a95b3a9fe_0_51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g3a95b3a9fe_0_5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 name="Shape 109"/>
        <p:cNvGrpSpPr/>
        <p:nvPr/>
      </p:nvGrpSpPr>
      <p:grpSpPr>
        <a:xfrm>
          <a:off x="0" y="0"/>
          <a:ext cx="0" cy="0"/>
          <a:chOff x="0" y="0"/>
          <a:chExt cx="0" cy="0"/>
        </a:xfrm>
      </p:grpSpPr>
      <p:sp>
        <p:nvSpPr>
          <p:cNvPr id="110" name="Google Shape;110;p1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6" name="Shape 716"/>
        <p:cNvGrpSpPr/>
        <p:nvPr/>
      </p:nvGrpSpPr>
      <p:grpSpPr>
        <a:xfrm>
          <a:off x="0" y="0"/>
          <a:ext cx="0" cy="0"/>
          <a:chOff x="0" y="0"/>
          <a:chExt cx="0" cy="0"/>
        </a:xfrm>
      </p:grpSpPr>
      <p:sp>
        <p:nvSpPr>
          <p:cNvPr id="717" name="Google Shape;717;g3a95b3a9fe_0_5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718" name="Google Shape;718;g3a95b3a9fe_0_5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19" name="Google Shape;719;g3a95b3a9fe_0_5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4" name="Shape 724"/>
        <p:cNvGrpSpPr/>
        <p:nvPr/>
      </p:nvGrpSpPr>
      <p:grpSpPr>
        <a:xfrm>
          <a:off x="0" y="0"/>
          <a:ext cx="0" cy="0"/>
          <a:chOff x="0" y="0"/>
          <a:chExt cx="0" cy="0"/>
        </a:xfrm>
      </p:grpSpPr>
      <p:sp>
        <p:nvSpPr>
          <p:cNvPr id="725" name="Google Shape;725;g3a95b3a9fe_0_5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726" name="Google Shape;726;g3a95b3a9fe_0_5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27" name="Google Shape;727;g3a95b3a9fe_0_5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2" name="Shape 732"/>
        <p:cNvGrpSpPr/>
        <p:nvPr/>
      </p:nvGrpSpPr>
      <p:grpSpPr>
        <a:xfrm>
          <a:off x="0" y="0"/>
          <a:ext cx="0" cy="0"/>
          <a:chOff x="0" y="0"/>
          <a:chExt cx="0" cy="0"/>
        </a:xfrm>
      </p:grpSpPr>
      <p:sp>
        <p:nvSpPr>
          <p:cNvPr id="733" name="Google Shape;733;g3a95b3a9fe_0_54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g3a95b3a9fe_0_5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4" name="Shape 744"/>
        <p:cNvGrpSpPr/>
        <p:nvPr/>
      </p:nvGrpSpPr>
      <p:grpSpPr>
        <a:xfrm>
          <a:off x="0" y="0"/>
          <a:ext cx="0" cy="0"/>
          <a:chOff x="0" y="0"/>
          <a:chExt cx="0" cy="0"/>
        </a:xfrm>
      </p:grpSpPr>
      <p:sp>
        <p:nvSpPr>
          <p:cNvPr id="745" name="Google Shape;745;g3a95b3a9fe_0_55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g3a95b3a9fe_0_5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1" name="Shape 751"/>
        <p:cNvGrpSpPr/>
        <p:nvPr/>
      </p:nvGrpSpPr>
      <p:grpSpPr>
        <a:xfrm>
          <a:off x="0" y="0"/>
          <a:ext cx="0" cy="0"/>
          <a:chOff x="0" y="0"/>
          <a:chExt cx="0" cy="0"/>
        </a:xfrm>
      </p:grpSpPr>
      <p:sp>
        <p:nvSpPr>
          <p:cNvPr id="752" name="Google Shape;752;g1dfd6cbb63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53" name="Google Shape;753;g1dfd6cbb63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g1dfd6cbb63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1" name="Shape 761"/>
        <p:cNvGrpSpPr/>
        <p:nvPr/>
      </p:nvGrpSpPr>
      <p:grpSpPr>
        <a:xfrm>
          <a:off x="0" y="0"/>
          <a:ext cx="0" cy="0"/>
          <a:chOff x="0" y="0"/>
          <a:chExt cx="0" cy="0"/>
        </a:xfrm>
      </p:grpSpPr>
      <p:sp>
        <p:nvSpPr>
          <p:cNvPr id="762" name="Google Shape;762;g3a95b3a9fe_0_5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763" name="Google Shape;763;g3a95b3a9fe_0_5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64" name="Google Shape;764;g3a95b3a9fe_0_5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9" name="Shape 769"/>
        <p:cNvGrpSpPr/>
        <p:nvPr/>
      </p:nvGrpSpPr>
      <p:grpSpPr>
        <a:xfrm>
          <a:off x="0" y="0"/>
          <a:ext cx="0" cy="0"/>
          <a:chOff x="0" y="0"/>
          <a:chExt cx="0" cy="0"/>
        </a:xfrm>
      </p:grpSpPr>
      <p:sp>
        <p:nvSpPr>
          <p:cNvPr id="770" name="Google Shape;770;g3a95b3a9fe_0_5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1" name="Google Shape;771;g3a95b3a9fe_0_5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772" name="Google Shape;772;g3a95b3a9fe_0_5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7" name="Shape 777"/>
        <p:cNvGrpSpPr/>
        <p:nvPr/>
      </p:nvGrpSpPr>
      <p:grpSpPr>
        <a:xfrm>
          <a:off x="0" y="0"/>
          <a:ext cx="0" cy="0"/>
          <a:chOff x="0" y="0"/>
          <a:chExt cx="0" cy="0"/>
        </a:xfrm>
      </p:grpSpPr>
      <p:sp>
        <p:nvSpPr>
          <p:cNvPr id="778" name="Google Shape;778;g3a95b3a9fe_0_5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779" name="Google Shape;779;g3a95b3a9fe_0_5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80" name="Google Shape;780;g3a95b3a9fe_0_5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7" name="Shape 787"/>
        <p:cNvGrpSpPr/>
        <p:nvPr/>
      </p:nvGrpSpPr>
      <p:grpSpPr>
        <a:xfrm>
          <a:off x="0" y="0"/>
          <a:ext cx="0" cy="0"/>
          <a:chOff x="0" y="0"/>
          <a:chExt cx="0" cy="0"/>
        </a:xfrm>
      </p:grpSpPr>
      <p:sp>
        <p:nvSpPr>
          <p:cNvPr id="788" name="Google Shape;788;g3a95b3a9fe_0_5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789" name="Google Shape;789;g3a95b3a9fe_0_5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90" name="Google Shape;790;g3a95b3a9fe_0_5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6" name="Shape 796"/>
        <p:cNvGrpSpPr/>
        <p:nvPr/>
      </p:nvGrpSpPr>
      <p:grpSpPr>
        <a:xfrm>
          <a:off x="0" y="0"/>
          <a:ext cx="0" cy="0"/>
          <a:chOff x="0" y="0"/>
          <a:chExt cx="0" cy="0"/>
        </a:xfrm>
      </p:grpSpPr>
      <p:sp>
        <p:nvSpPr>
          <p:cNvPr id="797" name="Google Shape;797;g3a95b3a9fe_0_5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798" name="Google Shape;798;g3a95b3a9fe_0_5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99" name="Google Shape;799;g3a95b3a9fe_0_5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 name="Shape 116"/>
        <p:cNvGrpSpPr/>
        <p:nvPr/>
      </p:nvGrpSpPr>
      <p:grpSpPr>
        <a:xfrm>
          <a:off x="0" y="0"/>
          <a:ext cx="0" cy="0"/>
          <a:chOff x="0" y="0"/>
          <a:chExt cx="0" cy="0"/>
        </a:xfrm>
      </p:grpSpPr>
      <p:sp>
        <p:nvSpPr>
          <p:cNvPr id="117" name="Google Shape;117;p1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4" name="Shape 804"/>
        <p:cNvGrpSpPr/>
        <p:nvPr/>
      </p:nvGrpSpPr>
      <p:grpSpPr>
        <a:xfrm>
          <a:off x="0" y="0"/>
          <a:ext cx="0" cy="0"/>
          <a:chOff x="0" y="0"/>
          <a:chExt cx="0" cy="0"/>
        </a:xfrm>
      </p:grpSpPr>
      <p:sp>
        <p:nvSpPr>
          <p:cNvPr id="805" name="Google Shape;805;g3a95b3a9fe_0_5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806" name="Google Shape;806;g3a95b3a9fe_0_5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07" name="Google Shape;807;g3a95b3a9fe_0_5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5" name="Shape 815"/>
        <p:cNvGrpSpPr/>
        <p:nvPr/>
      </p:nvGrpSpPr>
      <p:grpSpPr>
        <a:xfrm>
          <a:off x="0" y="0"/>
          <a:ext cx="0" cy="0"/>
          <a:chOff x="0" y="0"/>
          <a:chExt cx="0" cy="0"/>
        </a:xfrm>
      </p:grpSpPr>
      <p:sp>
        <p:nvSpPr>
          <p:cNvPr id="816" name="Google Shape;816;g3a95b3a9fe_0_6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7" name="Google Shape;817;g3a95b3a9fe_0_6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818" name="Google Shape;818;g3a95b3a9fe_0_6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3" name="Shape 823"/>
        <p:cNvGrpSpPr/>
        <p:nvPr/>
      </p:nvGrpSpPr>
      <p:grpSpPr>
        <a:xfrm>
          <a:off x="0" y="0"/>
          <a:ext cx="0" cy="0"/>
          <a:chOff x="0" y="0"/>
          <a:chExt cx="0" cy="0"/>
        </a:xfrm>
      </p:grpSpPr>
      <p:sp>
        <p:nvSpPr>
          <p:cNvPr id="824" name="Google Shape;824;g3a95b3a9fe_0_6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5" name="Google Shape;825;g3a95b3a9fe_0_6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826" name="Google Shape;826;g3a95b3a9fe_0_6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1" name="Shape 831"/>
        <p:cNvGrpSpPr/>
        <p:nvPr/>
      </p:nvGrpSpPr>
      <p:grpSpPr>
        <a:xfrm>
          <a:off x="0" y="0"/>
          <a:ext cx="0" cy="0"/>
          <a:chOff x="0" y="0"/>
          <a:chExt cx="0" cy="0"/>
        </a:xfrm>
      </p:grpSpPr>
      <p:sp>
        <p:nvSpPr>
          <p:cNvPr id="832" name="Google Shape;832;g3a95b3a9fe_0_6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3" name="Google Shape;833;g3a95b3a9fe_0_6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834" name="Google Shape;834;g3a95b3a9fe_0_6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9" name="Shape 839"/>
        <p:cNvGrpSpPr/>
        <p:nvPr/>
      </p:nvGrpSpPr>
      <p:grpSpPr>
        <a:xfrm>
          <a:off x="0" y="0"/>
          <a:ext cx="0" cy="0"/>
          <a:chOff x="0" y="0"/>
          <a:chExt cx="0" cy="0"/>
        </a:xfrm>
      </p:grpSpPr>
      <p:sp>
        <p:nvSpPr>
          <p:cNvPr id="840" name="Google Shape;840;g3a95b3a9fe_0_6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841" name="Google Shape;841;g3a95b3a9fe_0_6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42" name="Google Shape;842;g3a95b3a9fe_0_6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7" name="Shape 847"/>
        <p:cNvGrpSpPr/>
        <p:nvPr/>
      </p:nvGrpSpPr>
      <p:grpSpPr>
        <a:xfrm>
          <a:off x="0" y="0"/>
          <a:ext cx="0" cy="0"/>
          <a:chOff x="0" y="0"/>
          <a:chExt cx="0" cy="0"/>
        </a:xfrm>
      </p:grpSpPr>
      <p:sp>
        <p:nvSpPr>
          <p:cNvPr id="848" name="Google Shape;848;g3a95b3a9fe_0_6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9" name="Google Shape;849;g3a95b3a9fe_0_6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i="1" sz="1200" u="none" cap="none" strike="noStrike">
              <a:solidFill>
                <a:schemeClr val="dk1"/>
              </a:solidFill>
              <a:latin typeface="Questrial"/>
              <a:ea typeface="Questrial"/>
              <a:cs typeface="Questrial"/>
              <a:sym typeface="Questrial"/>
            </a:endParaRPr>
          </a:p>
        </p:txBody>
      </p:sp>
      <p:sp>
        <p:nvSpPr>
          <p:cNvPr id="850" name="Google Shape;850;g3a95b3a9fe_0_6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5" name="Shape 855"/>
        <p:cNvGrpSpPr/>
        <p:nvPr/>
      </p:nvGrpSpPr>
      <p:grpSpPr>
        <a:xfrm>
          <a:off x="0" y="0"/>
          <a:ext cx="0" cy="0"/>
          <a:chOff x="0" y="0"/>
          <a:chExt cx="0" cy="0"/>
        </a:xfrm>
      </p:grpSpPr>
      <p:sp>
        <p:nvSpPr>
          <p:cNvPr id="856" name="Google Shape;856;g3a95b3a9fe_0_6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7" name="Google Shape;857;g3a95b3a9fe_0_6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858" name="Google Shape;858;g3a95b3a9fe_0_6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3" name="Shape 863"/>
        <p:cNvGrpSpPr/>
        <p:nvPr/>
      </p:nvGrpSpPr>
      <p:grpSpPr>
        <a:xfrm>
          <a:off x="0" y="0"/>
          <a:ext cx="0" cy="0"/>
          <a:chOff x="0" y="0"/>
          <a:chExt cx="0" cy="0"/>
        </a:xfrm>
      </p:grpSpPr>
      <p:sp>
        <p:nvSpPr>
          <p:cNvPr id="864" name="Google Shape;864;g3a95b3a9fe_0_6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5" name="Google Shape;865;g3a95b3a9fe_0_6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866" name="Google Shape;866;g3a95b3a9fe_0_6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1" name="Shape 871"/>
        <p:cNvGrpSpPr/>
        <p:nvPr/>
      </p:nvGrpSpPr>
      <p:grpSpPr>
        <a:xfrm>
          <a:off x="0" y="0"/>
          <a:ext cx="0" cy="0"/>
          <a:chOff x="0" y="0"/>
          <a:chExt cx="0" cy="0"/>
        </a:xfrm>
      </p:grpSpPr>
      <p:sp>
        <p:nvSpPr>
          <p:cNvPr id="872" name="Google Shape;872;g3a95b3a9fe_0_6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873" name="Google Shape;873;g3a95b3a9fe_0_6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74" name="Google Shape;874;g3a95b3a9fe_0_6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450"/>
              </a:spcBef>
              <a:spcAft>
                <a:spcPts val="0"/>
              </a:spcAft>
              <a:buNone/>
            </a:pPr>
            <a:r>
              <a:t/>
            </a:r>
            <a:endParaRPr b="0" i="0" sz="1200" u="none" cap="none" strike="noStrike">
              <a:solidFill>
                <a:schemeClr val="dk1"/>
              </a:solidFill>
              <a:latin typeface="Arial"/>
              <a:ea typeface="Arial"/>
              <a:cs typeface="Arial"/>
              <a:sym typeface="Arial"/>
            </a:endParaRPr>
          </a:p>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9" name="Shape 879"/>
        <p:cNvGrpSpPr/>
        <p:nvPr/>
      </p:nvGrpSpPr>
      <p:grpSpPr>
        <a:xfrm>
          <a:off x="0" y="0"/>
          <a:ext cx="0" cy="0"/>
          <a:chOff x="0" y="0"/>
          <a:chExt cx="0" cy="0"/>
        </a:xfrm>
      </p:grpSpPr>
      <p:sp>
        <p:nvSpPr>
          <p:cNvPr id="880" name="Google Shape;880;g3a95b3a9fe_0_6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1" name="Google Shape;881;g3a95b3a9fe_0_6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a:p>
            <a:pPr indent="-95250" lvl="0" marL="171450" marR="0" rtl="0" algn="l">
              <a:spcBef>
                <a:spcPts val="0"/>
              </a:spcBef>
              <a:spcAft>
                <a:spcPts val="0"/>
              </a:spcAft>
              <a:buClr>
                <a:schemeClr val="dk1"/>
              </a:buClr>
              <a:buSzPts val="1200"/>
              <a:buFont typeface="Noto Sans Symbols"/>
              <a:buNone/>
            </a:pPr>
            <a:r>
              <a:t/>
            </a:r>
            <a:endParaRPr b="0" i="0" sz="1200" u="none" cap="none" strike="noStrike">
              <a:solidFill>
                <a:schemeClr val="dk1"/>
              </a:solidFill>
              <a:latin typeface="Questrial"/>
              <a:ea typeface="Questrial"/>
              <a:cs typeface="Questrial"/>
              <a:sym typeface="Questrial"/>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882" name="Google Shape;882;g3a95b3a9fe_0_6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3" name="Shape 13"/>
        <p:cNvGrpSpPr/>
        <p:nvPr/>
      </p:nvGrpSpPr>
      <p:grpSpPr>
        <a:xfrm>
          <a:off x="0" y="0"/>
          <a:ext cx="0" cy="0"/>
          <a:chOff x="0" y="0"/>
          <a:chExt cx="0" cy="0"/>
        </a:xfrm>
      </p:grpSpPr>
      <p:sp>
        <p:nvSpPr>
          <p:cNvPr id="14" name="Google Shape;14;p2"/>
          <p:cNvSpPr txBox="1"/>
          <p:nvPr>
            <p:ph type="ctrTitle"/>
          </p:nvPr>
        </p:nvSpPr>
        <p:spPr>
          <a:xfrm>
            <a:off x="914400" y="2130428"/>
            <a:ext cx="10363200" cy="1470025"/>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2"/>
              </a:buClr>
              <a:buSzPts val="1400"/>
              <a:buFont typeface="Questrial"/>
              <a:buNone/>
              <a:defRPr b="1" i="0" sz="4800" u="none" cap="none" strike="noStrike">
                <a:solidFill>
                  <a:schemeClr val="dk2"/>
                </a:solidFill>
                <a:latin typeface="Questrial"/>
                <a:ea typeface="Questrial"/>
                <a:cs typeface="Questrial"/>
                <a:sym typeface="Questrial"/>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15" name="Google Shape;15;p2"/>
          <p:cNvSpPr txBox="1"/>
          <p:nvPr>
            <p:ph idx="1" type="subTitle"/>
          </p:nvPr>
        </p:nvSpPr>
        <p:spPr>
          <a:xfrm>
            <a:off x="1828800" y="3886200"/>
            <a:ext cx="8534400" cy="1752600"/>
          </a:xfrm>
          <a:prstGeom prst="rect">
            <a:avLst/>
          </a:prstGeom>
          <a:noFill/>
          <a:ln>
            <a:noFill/>
          </a:ln>
        </p:spPr>
        <p:txBody>
          <a:bodyPr anchorCtr="0" anchor="t" bIns="91425" lIns="91425" spcFirstLastPara="1" rIns="91425" wrap="square" tIns="91425">
            <a:noAutofit/>
          </a:bodyPr>
          <a:lstStyle>
            <a:lvl1pPr indent="0" lvl="0" marL="0" marR="0" rtl="0" algn="ctr">
              <a:spcBef>
                <a:spcPts val="800"/>
              </a:spcBef>
              <a:spcAft>
                <a:spcPts val="0"/>
              </a:spcAft>
              <a:buClr>
                <a:srgbClr val="A6BD91"/>
              </a:buClr>
              <a:buSzPts val="4000"/>
              <a:buFont typeface="Noto Sans Symbols"/>
              <a:buNone/>
              <a:defRPr b="0" i="0" sz="4000" u="none" cap="none" strike="noStrike">
                <a:solidFill>
                  <a:srgbClr val="A6BD91"/>
                </a:solidFill>
                <a:latin typeface="Questrial"/>
                <a:ea typeface="Questrial"/>
                <a:cs typeface="Questrial"/>
                <a:sym typeface="Questrial"/>
              </a:defRPr>
            </a:lvl1pPr>
            <a:lvl2pPr indent="0" lvl="1" marL="457200" marR="0" rtl="0" algn="ctr">
              <a:spcBef>
                <a:spcPts val="720"/>
              </a:spcBef>
              <a:spcAft>
                <a:spcPts val="0"/>
              </a:spcAft>
              <a:buClr>
                <a:srgbClr val="A6BD91"/>
              </a:buClr>
              <a:buSzPts val="3600"/>
              <a:buFont typeface="Arial"/>
              <a:buNone/>
              <a:defRPr b="0" i="0" sz="3600" u="none" cap="none" strike="noStrike">
                <a:solidFill>
                  <a:srgbClr val="A6BD91"/>
                </a:solidFill>
                <a:latin typeface="Questrial"/>
                <a:ea typeface="Questrial"/>
                <a:cs typeface="Questrial"/>
                <a:sym typeface="Questrial"/>
              </a:defRPr>
            </a:lvl2pPr>
            <a:lvl3pPr indent="0" lvl="2" marL="914400" marR="0" rtl="0" algn="ctr">
              <a:spcBef>
                <a:spcPts val="640"/>
              </a:spcBef>
              <a:spcAft>
                <a:spcPts val="0"/>
              </a:spcAft>
              <a:buClr>
                <a:srgbClr val="A6BD91"/>
              </a:buClr>
              <a:buSzPts val="3200"/>
              <a:buFont typeface="Courier New"/>
              <a:buNone/>
              <a:defRPr b="0" i="0" sz="3200" u="none" cap="none" strike="noStrike">
                <a:solidFill>
                  <a:srgbClr val="A6BD91"/>
                </a:solidFill>
                <a:latin typeface="Questrial"/>
                <a:ea typeface="Questrial"/>
                <a:cs typeface="Questrial"/>
                <a:sym typeface="Questrial"/>
              </a:defRPr>
            </a:lvl3pPr>
            <a:lvl4pPr indent="0" lvl="3" marL="1371600" marR="0" rtl="0" algn="ctr">
              <a:spcBef>
                <a:spcPts val="560"/>
              </a:spcBef>
              <a:spcAft>
                <a:spcPts val="0"/>
              </a:spcAft>
              <a:buClr>
                <a:srgbClr val="A6BD91"/>
              </a:buClr>
              <a:buSzPts val="2800"/>
              <a:buFont typeface="Arial"/>
              <a:buNone/>
              <a:defRPr b="0" i="0" sz="2800" u="none" cap="none" strike="noStrike">
                <a:solidFill>
                  <a:srgbClr val="A6BD91"/>
                </a:solidFill>
                <a:latin typeface="Questrial"/>
                <a:ea typeface="Questrial"/>
                <a:cs typeface="Questrial"/>
                <a:sym typeface="Questrial"/>
              </a:defRPr>
            </a:lvl4pPr>
            <a:lvl5pPr indent="0" lvl="4" marL="1828800" marR="0" rtl="0" algn="ctr">
              <a:spcBef>
                <a:spcPts val="560"/>
              </a:spcBef>
              <a:spcAft>
                <a:spcPts val="0"/>
              </a:spcAft>
              <a:buClr>
                <a:srgbClr val="A6BD91"/>
              </a:buClr>
              <a:buSzPts val="2800"/>
              <a:buFont typeface="Arial"/>
              <a:buNone/>
              <a:defRPr b="0" i="0" sz="2800" u="none" cap="none" strike="noStrike">
                <a:solidFill>
                  <a:srgbClr val="A6BD91"/>
                </a:solidFill>
                <a:latin typeface="Questrial"/>
                <a:ea typeface="Questrial"/>
                <a:cs typeface="Questrial"/>
                <a:sym typeface="Questrial"/>
              </a:defRPr>
            </a:lvl5pPr>
            <a:lvl6pPr indent="0" lvl="5" marL="2286000" marR="0" rtl="0" algn="ctr">
              <a:spcBef>
                <a:spcPts val="400"/>
              </a:spcBef>
              <a:spcAft>
                <a:spcPts val="0"/>
              </a:spcAft>
              <a:buClr>
                <a:srgbClr val="A6BD91"/>
              </a:buClr>
              <a:buSzPts val="2000"/>
              <a:buFont typeface="Arial"/>
              <a:buNone/>
              <a:defRPr b="0" i="0" sz="2000" u="none" cap="none" strike="noStrike">
                <a:solidFill>
                  <a:srgbClr val="A6BD91"/>
                </a:solidFill>
                <a:latin typeface="Questrial"/>
                <a:ea typeface="Questrial"/>
                <a:cs typeface="Questrial"/>
                <a:sym typeface="Questrial"/>
              </a:defRPr>
            </a:lvl6pPr>
            <a:lvl7pPr indent="0" lvl="6" marL="2743200" marR="0" rtl="0" algn="ctr">
              <a:spcBef>
                <a:spcPts val="400"/>
              </a:spcBef>
              <a:spcAft>
                <a:spcPts val="0"/>
              </a:spcAft>
              <a:buClr>
                <a:srgbClr val="A6BD91"/>
              </a:buClr>
              <a:buSzPts val="2000"/>
              <a:buFont typeface="Arial"/>
              <a:buNone/>
              <a:defRPr b="0" i="0" sz="2000" u="none" cap="none" strike="noStrike">
                <a:solidFill>
                  <a:srgbClr val="A6BD91"/>
                </a:solidFill>
                <a:latin typeface="Questrial"/>
                <a:ea typeface="Questrial"/>
                <a:cs typeface="Questrial"/>
                <a:sym typeface="Questrial"/>
              </a:defRPr>
            </a:lvl7pPr>
            <a:lvl8pPr indent="0" lvl="7" marL="3200400" marR="0" rtl="0" algn="ctr">
              <a:spcBef>
                <a:spcPts val="400"/>
              </a:spcBef>
              <a:spcAft>
                <a:spcPts val="0"/>
              </a:spcAft>
              <a:buClr>
                <a:srgbClr val="A6BD91"/>
              </a:buClr>
              <a:buSzPts val="2000"/>
              <a:buFont typeface="Arial"/>
              <a:buNone/>
              <a:defRPr b="0" i="0" sz="2000" u="none" cap="none" strike="noStrike">
                <a:solidFill>
                  <a:srgbClr val="A6BD91"/>
                </a:solidFill>
                <a:latin typeface="Questrial"/>
                <a:ea typeface="Questrial"/>
                <a:cs typeface="Questrial"/>
                <a:sym typeface="Questrial"/>
              </a:defRPr>
            </a:lvl8pPr>
            <a:lvl9pPr indent="0" lvl="8" marL="3657600" marR="0" rtl="0" algn="ctr">
              <a:spcBef>
                <a:spcPts val="400"/>
              </a:spcBef>
              <a:spcAft>
                <a:spcPts val="0"/>
              </a:spcAft>
              <a:buClr>
                <a:srgbClr val="A6BD91"/>
              </a:buClr>
              <a:buSzPts val="2000"/>
              <a:buFont typeface="Arial"/>
              <a:buNone/>
              <a:defRPr b="0" i="0" sz="2000" u="none" cap="none" strike="noStrike">
                <a:solidFill>
                  <a:srgbClr val="A6BD91"/>
                </a:solidFill>
                <a:latin typeface="Questrial"/>
                <a:ea typeface="Questrial"/>
                <a:cs typeface="Questrial"/>
                <a:sym typeface="Questrial"/>
              </a:defRPr>
            </a:lvl9pPr>
          </a:lstStyle>
          <a:p/>
        </p:txBody>
      </p:sp>
      <p:sp>
        <p:nvSpPr>
          <p:cNvPr id="16" name="Google Shape;16;p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7" name="Shape 17"/>
        <p:cNvGrpSpPr/>
        <p:nvPr/>
      </p:nvGrpSpPr>
      <p:grpSpPr>
        <a:xfrm>
          <a:off x="0" y="0"/>
          <a:ext cx="0" cy="0"/>
          <a:chOff x="0" y="0"/>
          <a:chExt cx="0" cy="0"/>
        </a:xfrm>
      </p:grpSpPr>
      <p:sp>
        <p:nvSpPr>
          <p:cNvPr id="18" name="Google Shape;18;p3"/>
          <p:cNvSpPr txBox="1"/>
          <p:nvPr>
            <p:ph type="title"/>
          </p:nvPr>
        </p:nvSpPr>
        <p:spPr>
          <a:xfrm>
            <a:off x="609600" y="274638"/>
            <a:ext cx="109728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2"/>
              </a:buClr>
              <a:buSzPts val="1400"/>
              <a:buFont typeface="Questrial"/>
              <a:buNone/>
              <a:defRPr b="1" i="0" sz="4800" u="none" cap="none" strike="noStrike">
                <a:solidFill>
                  <a:schemeClr val="dk2"/>
                </a:solidFill>
                <a:latin typeface="Questrial"/>
                <a:ea typeface="Questrial"/>
                <a:cs typeface="Questrial"/>
                <a:sym typeface="Questrial"/>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19" name="Google Shape;19;p3"/>
          <p:cNvSpPr txBox="1"/>
          <p:nvPr>
            <p:ph idx="1" type="body"/>
          </p:nvPr>
        </p:nvSpPr>
        <p:spPr>
          <a:xfrm>
            <a:off x="609600" y="1600203"/>
            <a:ext cx="10972800" cy="4525963"/>
          </a:xfrm>
          <a:prstGeom prst="rect">
            <a:avLst/>
          </a:prstGeom>
          <a:noFill/>
          <a:ln>
            <a:noFill/>
          </a:ln>
        </p:spPr>
        <p:txBody>
          <a:bodyPr anchorCtr="0" anchor="t" bIns="91425" lIns="91425" spcFirstLastPara="1" rIns="91425" wrap="square" tIns="91425">
            <a:noAutofit/>
          </a:bodyPr>
          <a:lstStyle>
            <a:lvl1pPr indent="-482600" lvl="0" marL="457200" marR="0" rtl="0" algn="l">
              <a:spcBef>
                <a:spcPts val="800"/>
              </a:spcBef>
              <a:spcAft>
                <a:spcPts val="0"/>
              </a:spcAft>
              <a:buClr>
                <a:schemeClr val="dk1"/>
              </a:buClr>
              <a:buSzPts val="4000"/>
              <a:buFont typeface="Noto Sans Symbols"/>
              <a:buChar char="➢"/>
              <a:defRPr b="0" i="0" sz="4000" u="none" cap="none" strike="noStrike">
                <a:solidFill>
                  <a:schemeClr val="dk1"/>
                </a:solidFill>
                <a:latin typeface="Questrial"/>
                <a:ea typeface="Questrial"/>
                <a:cs typeface="Questrial"/>
                <a:sym typeface="Questrial"/>
              </a:defRPr>
            </a:lvl1pPr>
            <a:lvl2pPr indent="-457200" lvl="1" marL="914400" marR="0" rtl="0" algn="l">
              <a:spcBef>
                <a:spcPts val="720"/>
              </a:spcBef>
              <a:spcAft>
                <a:spcPts val="0"/>
              </a:spcAft>
              <a:buClr>
                <a:schemeClr val="dk1"/>
              </a:buClr>
              <a:buSzPts val="3600"/>
              <a:buFont typeface="Arial"/>
              <a:buChar char="•"/>
              <a:defRPr b="0" i="0" sz="3600" u="none" cap="none" strike="noStrike">
                <a:solidFill>
                  <a:schemeClr val="dk1"/>
                </a:solidFill>
                <a:latin typeface="Questrial"/>
                <a:ea typeface="Questrial"/>
                <a:cs typeface="Questrial"/>
                <a:sym typeface="Questrial"/>
              </a:defRPr>
            </a:lvl2pPr>
            <a:lvl3pPr indent="-431800" lvl="2" marL="1371600" marR="0" rtl="0" algn="l">
              <a:spcBef>
                <a:spcPts val="640"/>
              </a:spcBef>
              <a:spcAft>
                <a:spcPts val="0"/>
              </a:spcAft>
              <a:buClr>
                <a:schemeClr val="dk1"/>
              </a:buClr>
              <a:buSzPts val="3200"/>
              <a:buFont typeface="Courier New"/>
              <a:buChar char="o"/>
              <a:defRPr b="0" i="0" sz="3200" u="none" cap="none" strike="noStrike">
                <a:solidFill>
                  <a:schemeClr val="dk1"/>
                </a:solidFill>
                <a:latin typeface="Questrial"/>
                <a:ea typeface="Questrial"/>
                <a:cs typeface="Questrial"/>
                <a:sym typeface="Questrial"/>
              </a:defRPr>
            </a:lvl3pPr>
            <a:lvl4pPr indent="-406400" lvl="3" marL="1828800" marR="0" rtl="0" algn="l">
              <a:spcBef>
                <a:spcPts val="560"/>
              </a:spcBef>
              <a:spcAft>
                <a:spcPts val="0"/>
              </a:spcAft>
              <a:buClr>
                <a:schemeClr val="dk1"/>
              </a:buClr>
              <a:buSzPts val="2800"/>
              <a:buFont typeface="Arial"/>
              <a:buChar char="–"/>
              <a:defRPr b="0" i="0" sz="2800" u="none" cap="none" strike="noStrike">
                <a:solidFill>
                  <a:schemeClr val="dk1"/>
                </a:solidFill>
                <a:latin typeface="Questrial"/>
                <a:ea typeface="Questrial"/>
                <a:cs typeface="Questrial"/>
                <a:sym typeface="Questrial"/>
              </a:defRPr>
            </a:lvl4pPr>
            <a:lvl5pPr indent="-406400" lvl="4" marL="2286000" marR="0" rtl="0" algn="l">
              <a:spcBef>
                <a:spcPts val="560"/>
              </a:spcBef>
              <a:spcAft>
                <a:spcPts val="0"/>
              </a:spcAft>
              <a:buClr>
                <a:schemeClr val="dk1"/>
              </a:buClr>
              <a:buSzPts val="2800"/>
              <a:buFont typeface="Arial"/>
              <a:buChar char="»"/>
              <a:defRPr b="0" i="0" sz="2800" u="none" cap="none" strike="noStrike">
                <a:solidFill>
                  <a:schemeClr val="dk1"/>
                </a:solidFill>
                <a:latin typeface="Questrial"/>
                <a:ea typeface="Questrial"/>
                <a:cs typeface="Questrial"/>
                <a:sym typeface="Quest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9pPr>
          </a:lstStyle>
          <a:p/>
        </p:txBody>
      </p:sp>
      <p:sp>
        <p:nvSpPr>
          <p:cNvPr id="20" name="Google Shape;20;p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1" name="Shape 21"/>
        <p:cNvGrpSpPr/>
        <p:nvPr/>
      </p:nvGrpSpPr>
      <p:grpSpPr>
        <a:xfrm>
          <a:off x="0" y="0"/>
          <a:ext cx="0" cy="0"/>
          <a:chOff x="0" y="0"/>
          <a:chExt cx="0" cy="0"/>
        </a:xfrm>
      </p:grpSpPr>
      <p:sp>
        <p:nvSpPr>
          <p:cNvPr id="22" name="Google Shape;22;p4"/>
          <p:cNvSpPr txBox="1"/>
          <p:nvPr>
            <p:ph idx="10" type="dt"/>
          </p:nvPr>
        </p:nvSpPr>
        <p:spPr>
          <a:xfrm rot="-5400000">
            <a:off x="10474869" y="1584960"/>
            <a:ext cx="2438399" cy="48768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sz="1800">
                <a:solidFill>
                  <a:schemeClr val="dk1"/>
                </a:solidFill>
                <a:latin typeface="Questrial"/>
                <a:ea typeface="Questrial"/>
                <a:cs typeface="Questrial"/>
                <a:sym typeface="Questrial"/>
              </a:defRPr>
            </a:lvl1pPr>
            <a:lvl2pPr indent="0" lvl="1" marL="457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9pPr>
          </a:lstStyle>
          <a:p/>
        </p:txBody>
      </p:sp>
      <p:sp>
        <p:nvSpPr>
          <p:cNvPr id="23" name="Google Shape;23;p4"/>
          <p:cNvSpPr txBox="1"/>
          <p:nvPr>
            <p:ph idx="11" type="ftr"/>
          </p:nvPr>
        </p:nvSpPr>
        <p:spPr>
          <a:xfrm rot="-5400000">
            <a:off x="10510428" y="3987800"/>
            <a:ext cx="2367281" cy="48768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sz="1800">
                <a:solidFill>
                  <a:schemeClr val="dk1"/>
                </a:solidFill>
                <a:latin typeface="Questrial"/>
                <a:ea typeface="Questrial"/>
                <a:cs typeface="Questrial"/>
                <a:sym typeface="Questrial"/>
              </a:defRPr>
            </a:lvl1pPr>
            <a:lvl2pPr indent="0" lvl="1" marL="457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9pPr>
          </a:lstStyle>
          <a:p/>
        </p:txBody>
      </p:sp>
      <p:sp>
        <p:nvSpPr>
          <p:cNvPr id="24" name="Google Shape;24;p4"/>
          <p:cNvSpPr/>
          <p:nvPr>
            <p:ph idx="12" type="sldNum"/>
          </p:nvPr>
        </p:nvSpPr>
        <p:spPr>
          <a:xfrm>
            <a:off x="11375717" y="5648960"/>
            <a:ext cx="731520" cy="396240"/>
          </a:xfrm>
          <a:prstGeom prst="bracketPair">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5"/>
          <p:cNvSpPr txBox="1"/>
          <p:nvPr>
            <p:ph type="title"/>
          </p:nvPr>
        </p:nvSpPr>
        <p:spPr>
          <a:xfrm>
            <a:off x="609600" y="274638"/>
            <a:ext cx="109728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2"/>
              </a:buClr>
              <a:buSzPts val="1400"/>
              <a:buFont typeface="Questrial"/>
              <a:buNone/>
              <a:defRPr b="1" i="0" sz="4800" u="none" cap="none" strike="noStrike">
                <a:solidFill>
                  <a:schemeClr val="dk2"/>
                </a:solidFill>
                <a:latin typeface="Questrial"/>
                <a:ea typeface="Questrial"/>
                <a:cs typeface="Questrial"/>
                <a:sym typeface="Questrial"/>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27" name="Google Shape;27;p5"/>
          <p:cNvSpPr txBox="1"/>
          <p:nvPr>
            <p:ph idx="10" type="dt"/>
          </p:nvPr>
        </p:nvSpPr>
        <p:spPr>
          <a:xfrm rot="-5400000">
            <a:off x="10474869" y="1584960"/>
            <a:ext cx="2438399" cy="48768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sz="1800">
                <a:solidFill>
                  <a:schemeClr val="dk1"/>
                </a:solidFill>
                <a:latin typeface="Questrial"/>
                <a:ea typeface="Questrial"/>
                <a:cs typeface="Questrial"/>
                <a:sym typeface="Questrial"/>
              </a:defRPr>
            </a:lvl1pPr>
            <a:lvl2pPr indent="0" lvl="1" marL="457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9pPr>
          </a:lstStyle>
          <a:p/>
        </p:txBody>
      </p:sp>
      <p:sp>
        <p:nvSpPr>
          <p:cNvPr id="28" name="Google Shape;28;p5"/>
          <p:cNvSpPr txBox="1"/>
          <p:nvPr>
            <p:ph idx="11" type="ftr"/>
          </p:nvPr>
        </p:nvSpPr>
        <p:spPr>
          <a:xfrm rot="-5400000">
            <a:off x="10510428" y="3987800"/>
            <a:ext cx="2367281" cy="48768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sz="1800">
                <a:solidFill>
                  <a:schemeClr val="dk1"/>
                </a:solidFill>
                <a:latin typeface="Questrial"/>
                <a:ea typeface="Questrial"/>
                <a:cs typeface="Questrial"/>
                <a:sym typeface="Questrial"/>
              </a:defRPr>
            </a:lvl1pPr>
            <a:lvl2pPr indent="0" lvl="1" marL="457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9pPr>
          </a:lstStyle>
          <a:p/>
        </p:txBody>
      </p:sp>
      <p:sp>
        <p:nvSpPr>
          <p:cNvPr id="29" name="Google Shape;29;p5"/>
          <p:cNvSpPr/>
          <p:nvPr>
            <p:ph idx="12" type="sldNum"/>
          </p:nvPr>
        </p:nvSpPr>
        <p:spPr>
          <a:xfrm>
            <a:off x="11375717" y="5648960"/>
            <a:ext cx="731520" cy="396240"/>
          </a:xfrm>
          <a:prstGeom prst="bracketPair">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ext, and Content" type="txAndObj">
  <p:cSld name="TEXT_AND_OBJECT">
    <p:spTree>
      <p:nvGrpSpPr>
        <p:cNvPr id="30" name="Shape 30"/>
        <p:cNvGrpSpPr/>
        <p:nvPr/>
      </p:nvGrpSpPr>
      <p:grpSpPr>
        <a:xfrm>
          <a:off x="0" y="0"/>
          <a:ext cx="0" cy="0"/>
          <a:chOff x="0" y="0"/>
          <a:chExt cx="0" cy="0"/>
        </a:xfrm>
      </p:grpSpPr>
      <p:sp>
        <p:nvSpPr>
          <p:cNvPr id="31" name="Google Shape;31;p6"/>
          <p:cNvSpPr txBox="1"/>
          <p:nvPr>
            <p:ph type="title"/>
          </p:nvPr>
        </p:nvSpPr>
        <p:spPr>
          <a:xfrm>
            <a:off x="609600" y="533400"/>
            <a:ext cx="109728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2"/>
              </a:buClr>
              <a:buSzPts val="1400"/>
              <a:buFont typeface="Questrial"/>
              <a:buNone/>
              <a:defRPr b="1" i="0" sz="4800" u="none" cap="none" strike="noStrike">
                <a:solidFill>
                  <a:schemeClr val="dk2"/>
                </a:solidFill>
                <a:latin typeface="Questrial"/>
                <a:ea typeface="Questrial"/>
                <a:cs typeface="Questrial"/>
                <a:sym typeface="Questrial"/>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32" name="Google Shape;32;p6"/>
          <p:cNvSpPr txBox="1"/>
          <p:nvPr>
            <p:ph idx="1" type="body"/>
          </p:nvPr>
        </p:nvSpPr>
        <p:spPr>
          <a:xfrm>
            <a:off x="609600" y="1600201"/>
            <a:ext cx="5384700" cy="4526100"/>
          </a:xfrm>
          <a:prstGeom prst="rect">
            <a:avLst/>
          </a:prstGeom>
          <a:noFill/>
          <a:ln>
            <a:noFill/>
          </a:ln>
        </p:spPr>
        <p:txBody>
          <a:bodyPr anchorCtr="0" anchor="t" bIns="91425" lIns="91425" spcFirstLastPara="1" rIns="91425" wrap="square" tIns="91425">
            <a:noAutofit/>
          </a:bodyPr>
          <a:lstStyle>
            <a:lvl1pPr indent="-482600" lvl="0" marL="457200" marR="0" rtl="0" algn="l">
              <a:spcBef>
                <a:spcPts val="800"/>
              </a:spcBef>
              <a:spcAft>
                <a:spcPts val="0"/>
              </a:spcAft>
              <a:buClr>
                <a:schemeClr val="dk1"/>
              </a:buClr>
              <a:buSzPts val="4000"/>
              <a:buFont typeface="Noto Sans Symbols"/>
              <a:buChar char="➢"/>
              <a:defRPr b="0" i="0" sz="4000" u="none" cap="none" strike="noStrike">
                <a:solidFill>
                  <a:schemeClr val="dk1"/>
                </a:solidFill>
                <a:latin typeface="Questrial"/>
                <a:ea typeface="Questrial"/>
                <a:cs typeface="Questrial"/>
                <a:sym typeface="Questrial"/>
              </a:defRPr>
            </a:lvl1pPr>
            <a:lvl2pPr indent="-457200" lvl="1" marL="914400" marR="0" rtl="0" algn="l">
              <a:spcBef>
                <a:spcPts val="720"/>
              </a:spcBef>
              <a:spcAft>
                <a:spcPts val="0"/>
              </a:spcAft>
              <a:buClr>
                <a:schemeClr val="dk1"/>
              </a:buClr>
              <a:buSzPts val="3600"/>
              <a:buFont typeface="Arial"/>
              <a:buChar char="•"/>
              <a:defRPr b="0" i="0" sz="3600" u="none" cap="none" strike="noStrike">
                <a:solidFill>
                  <a:schemeClr val="dk1"/>
                </a:solidFill>
                <a:latin typeface="Questrial"/>
                <a:ea typeface="Questrial"/>
                <a:cs typeface="Questrial"/>
                <a:sym typeface="Questrial"/>
              </a:defRPr>
            </a:lvl2pPr>
            <a:lvl3pPr indent="-431800" lvl="2" marL="1371600" marR="0" rtl="0" algn="l">
              <a:spcBef>
                <a:spcPts val="640"/>
              </a:spcBef>
              <a:spcAft>
                <a:spcPts val="0"/>
              </a:spcAft>
              <a:buClr>
                <a:schemeClr val="dk1"/>
              </a:buClr>
              <a:buSzPts val="3200"/>
              <a:buFont typeface="Courier New"/>
              <a:buChar char="o"/>
              <a:defRPr b="0" i="0" sz="3200" u="none" cap="none" strike="noStrike">
                <a:solidFill>
                  <a:schemeClr val="dk1"/>
                </a:solidFill>
                <a:latin typeface="Questrial"/>
                <a:ea typeface="Questrial"/>
                <a:cs typeface="Questrial"/>
                <a:sym typeface="Questrial"/>
              </a:defRPr>
            </a:lvl3pPr>
            <a:lvl4pPr indent="-406400" lvl="3" marL="1828800" marR="0" rtl="0" algn="l">
              <a:spcBef>
                <a:spcPts val="560"/>
              </a:spcBef>
              <a:spcAft>
                <a:spcPts val="0"/>
              </a:spcAft>
              <a:buClr>
                <a:schemeClr val="dk1"/>
              </a:buClr>
              <a:buSzPts val="2800"/>
              <a:buFont typeface="Arial"/>
              <a:buChar char="–"/>
              <a:defRPr b="0" i="0" sz="2800" u="none" cap="none" strike="noStrike">
                <a:solidFill>
                  <a:schemeClr val="dk1"/>
                </a:solidFill>
                <a:latin typeface="Questrial"/>
                <a:ea typeface="Questrial"/>
                <a:cs typeface="Questrial"/>
                <a:sym typeface="Questrial"/>
              </a:defRPr>
            </a:lvl4pPr>
            <a:lvl5pPr indent="-406400" lvl="4" marL="2286000" marR="0" rtl="0" algn="l">
              <a:spcBef>
                <a:spcPts val="560"/>
              </a:spcBef>
              <a:spcAft>
                <a:spcPts val="0"/>
              </a:spcAft>
              <a:buClr>
                <a:schemeClr val="dk1"/>
              </a:buClr>
              <a:buSzPts val="2800"/>
              <a:buFont typeface="Arial"/>
              <a:buChar char="»"/>
              <a:defRPr b="0" i="0" sz="2800" u="none" cap="none" strike="noStrike">
                <a:solidFill>
                  <a:schemeClr val="dk1"/>
                </a:solidFill>
                <a:latin typeface="Questrial"/>
                <a:ea typeface="Questrial"/>
                <a:cs typeface="Questrial"/>
                <a:sym typeface="Quest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9pPr>
          </a:lstStyle>
          <a:p/>
        </p:txBody>
      </p:sp>
      <p:sp>
        <p:nvSpPr>
          <p:cNvPr id="33" name="Google Shape;33;p6"/>
          <p:cNvSpPr txBox="1"/>
          <p:nvPr>
            <p:ph idx="2" type="body"/>
          </p:nvPr>
        </p:nvSpPr>
        <p:spPr>
          <a:xfrm>
            <a:off x="6197600" y="1600201"/>
            <a:ext cx="5384700" cy="4526100"/>
          </a:xfrm>
          <a:prstGeom prst="rect">
            <a:avLst/>
          </a:prstGeom>
          <a:noFill/>
          <a:ln>
            <a:noFill/>
          </a:ln>
        </p:spPr>
        <p:txBody>
          <a:bodyPr anchorCtr="0" anchor="t" bIns="91425" lIns="91425" spcFirstLastPara="1" rIns="91425" wrap="square" tIns="91425">
            <a:noAutofit/>
          </a:bodyPr>
          <a:lstStyle>
            <a:lvl1pPr indent="-482600" lvl="0" marL="457200" marR="0" rtl="0" algn="l">
              <a:spcBef>
                <a:spcPts val="800"/>
              </a:spcBef>
              <a:spcAft>
                <a:spcPts val="0"/>
              </a:spcAft>
              <a:buClr>
                <a:schemeClr val="dk1"/>
              </a:buClr>
              <a:buSzPts val="4000"/>
              <a:buFont typeface="Noto Sans Symbols"/>
              <a:buChar char="➢"/>
              <a:defRPr b="0" i="0" sz="4000" u="none" cap="none" strike="noStrike">
                <a:solidFill>
                  <a:schemeClr val="dk1"/>
                </a:solidFill>
                <a:latin typeface="Questrial"/>
                <a:ea typeface="Questrial"/>
                <a:cs typeface="Questrial"/>
                <a:sym typeface="Questrial"/>
              </a:defRPr>
            </a:lvl1pPr>
            <a:lvl2pPr indent="-457200" lvl="1" marL="914400" marR="0" rtl="0" algn="l">
              <a:spcBef>
                <a:spcPts val="720"/>
              </a:spcBef>
              <a:spcAft>
                <a:spcPts val="0"/>
              </a:spcAft>
              <a:buClr>
                <a:schemeClr val="dk1"/>
              </a:buClr>
              <a:buSzPts val="3600"/>
              <a:buFont typeface="Arial"/>
              <a:buChar char="•"/>
              <a:defRPr b="0" i="0" sz="3600" u="none" cap="none" strike="noStrike">
                <a:solidFill>
                  <a:schemeClr val="dk1"/>
                </a:solidFill>
                <a:latin typeface="Questrial"/>
                <a:ea typeface="Questrial"/>
                <a:cs typeface="Questrial"/>
                <a:sym typeface="Questrial"/>
              </a:defRPr>
            </a:lvl2pPr>
            <a:lvl3pPr indent="-431800" lvl="2" marL="1371600" marR="0" rtl="0" algn="l">
              <a:spcBef>
                <a:spcPts val="640"/>
              </a:spcBef>
              <a:spcAft>
                <a:spcPts val="0"/>
              </a:spcAft>
              <a:buClr>
                <a:schemeClr val="dk1"/>
              </a:buClr>
              <a:buSzPts val="3200"/>
              <a:buFont typeface="Courier New"/>
              <a:buChar char="o"/>
              <a:defRPr b="0" i="0" sz="3200" u="none" cap="none" strike="noStrike">
                <a:solidFill>
                  <a:schemeClr val="dk1"/>
                </a:solidFill>
                <a:latin typeface="Questrial"/>
                <a:ea typeface="Questrial"/>
                <a:cs typeface="Questrial"/>
                <a:sym typeface="Questrial"/>
              </a:defRPr>
            </a:lvl3pPr>
            <a:lvl4pPr indent="-406400" lvl="3" marL="1828800" marR="0" rtl="0" algn="l">
              <a:spcBef>
                <a:spcPts val="560"/>
              </a:spcBef>
              <a:spcAft>
                <a:spcPts val="0"/>
              </a:spcAft>
              <a:buClr>
                <a:schemeClr val="dk1"/>
              </a:buClr>
              <a:buSzPts val="2800"/>
              <a:buFont typeface="Arial"/>
              <a:buChar char="–"/>
              <a:defRPr b="0" i="0" sz="2800" u="none" cap="none" strike="noStrike">
                <a:solidFill>
                  <a:schemeClr val="dk1"/>
                </a:solidFill>
                <a:latin typeface="Questrial"/>
                <a:ea typeface="Questrial"/>
                <a:cs typeface="Questrial"/>
                <a:sym typeface="Questrial"/>
              </a:defRPr>
            </a:lvl4pPr>
            <a:lvl5pPr indent="-406400" lvl="4" marL="2286000" marR="0" rtl="0" algn="l">
              <a:spcBef>
                <a:spcPts val="560"/>
              </a:spcBef>
              <a:spcAft>
                <a:spcPts val="0"/>
              </a:spcAft>
              <a:buClr>
                <a:schemeClr val="dk1"/>
              </a:buClr>
              <a:buSzPts val="2800"/>
              <a:buFont typeface="Arial"/>
              <a:buChar char="»"/>
              <a:defRPr b="0" i="0" sz="2800" u="none" cap="none" strike="noStrike">
                <a:solidFill>
                  <a:schemeClr val="dk1"/>
                </a:solidFill>
                <a:latin typeface="Questrial"/>
                <a:ea typeface="Questrial"/>
                <a:cs typeface="Questrial"/>
                <a:sym typeface="Quest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9pPr>
          </a:lstStyle>
          <a:p/>
        </p:txBody>
      </p:sp>
      <p:sp>
        <p:nvSpPr>
          <p:cNvPr id="34" name="Google Shape;34;p6"/>
          <p:cNvSpPr txBox="1"/>
          <p:nvPr>
            <p:ph idx="11" type="ftr"/>
          </p:nvPr>
        </p:nvSpPr>
        <p:spPr>
          <a:xfrm>
            <a:off x="4165600" y="6356351"/>
            <a:ext cx="3860700" cy="3651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sz="1800">
                <a:solidFill>
                  <a:schemeClr val="dk1"/>
                </a:solidFill>
                <a:latin typeface="Questrial"/>
                <a:ea typeface="Questrial"/>
                <a:cs typeface="Questrial"/>
                <a:sym typeface="Questrial"/>
              </a:defRPr>
            </a:lvl1pPr>
            <a:lvl2pPr indent="0" lvl="1" marL="457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38" name="Shape 38"/>
        <p:cNvGrpSpPr/>
        <p:nvPr/>
      </p:nvGrpSpPr>
      <p:grpSpPr>
        <a:xfrm>
          <a:off x="0" y="0"/>
          <a:ext cx="0" cy="0"/>
          <a:chOff x="0" y="0"/>
          <a:chExt cx="0" cy="0"/>
        </a:xfrm>
      </p:grpSpPr>
      <p:sp>
        <p:nvSpPr>
          <p:cNvPr id="39" name="Google Shape;39;p8"/>
          <p:cNvSpPr txBox="1"/>
          <p:nvPr>
            <p:ph type="ctrTitle"/>
          </p:nvPr>
        </p:nvSpPr>
        <p:spPr>
          <a:xfrm>
            <a:off x="914400" y="2130428"/>
            <a:ext cx="10363200" cy="1470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2"/>
              </a:buClr>
              <a:buSzPts val="1400"/>
              <a:buFont typeface="Questrial"/>
              <a:buNone/>
              <a:defRPr b="1" i="0" sz="4800" u="none" cap="none" strike="noStrike">
                <a:solidFill>
                  <a:schemeClr val="dk2"/>
                </a:solidFill>
                <a:latin typeface="Questrial"/>
                <a:ea typeface="Questrial"/>
                <a:cs typeface="Questrial"/>
                <a:sym typeface="Questrial"/>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40" name="Google Shape;40;p8"/>
          <p:cNvSpPr txBox="1"/>
          <p:nvPr>
            <p:ph idx="1" type="subTitle"/>
          </p:nvPr>
        </p:nvSpPr>
        <p:spPr>
          <a:xfrm>
            <a:off x="1828800" y="3886200"/>
            <a:ext cx="8534400" cy="1752600"/>
          </a:xfrm>
          <a:prstGeom prst="rect">
            <a:avLst/>
          </a:prstGeom>
          <a:noFill/>
          <a:ln>
            <a:noFill/>
          </a:ln>
        </p:spPr>
        <p:txBody>
          <a:bodyPr anchorCtr="0" anchor="t" bIns="91425" lIns="91425" spcFirstLastPara="1" rIns="91425" wrap="square" tIns="91425">
            <a:noAutofit/>
          </a:bodyPr>
          <a:lstStyle>
            <a:lvl1pPr indent="0" lvl="0" marL="0" marR="0" rtl="0" algn="ctr">
              <a:spcBef>
                <a:spcPts val="800"/>
              </a:spcBef>
              <a:spcAft>
                <a:spcPts val="0"/>
              </a:spcAft>
              <a:buClr>
                <a:srgbClr val="A6BD91"/>
              </a:buClr>
              <a:buSzPts val="4000"/>
              <a:buFont typeface="Noto Sans Symbols"/>
              <a:buNone/>
              <a:defRPr b="0" i="0" sz="4000" u="none" cap="none" strike="noStrike">
                <a:solidFill>
                  <a:srgbClr val="A6BD91"/>
                </a:solidFill>
                <a:latin typeface="Questrial"/>
                <a:ea typeface="Questrial"/>
                <a:cs typeface="Questrial"/>
                <a:sym typeface="Questrial"/>
              </a:defRPr>
            </a:lvl1pPr>
            <a:lvl2pPr indent="0" lvl="1" marL="457200" marR="0" rtl="0" algn="ctr">
              <a:spcBef>
                <a:spcPts val="720"/>
              </a:spcBef>
              <a:spcAft>
                <a:spcPts val="0"/>
              </a:spcAft>
              <a:buClr>
                <a:srgbClr val="A6BD91"/>
              </a:buClr>
              <a:buSzPts val="3600"/>
              <a:buFont typeface="Arial"/>
              <a:buNone/>
              <a:defRPr b="0" i="0" sz="3600" u="none" cap="none" strike="noStrike">
                <a:solidFill>
                  <a:srgbClr val="A6BD91"/>
                </a:solidFill>
                <a:latin typeface="Questrial"/>
                <a:ea typeface="Questrial"/>
                <a:cs typeface="Questrial"/>
                <a:sym typeface="Questrial"/>
              </a:defRPr>
            </a:lvl2pPr>
            <a:lvl3pPr indent="0" lvl="2" marL="914400" marR="0" rtl="0" algn="ctr">
              <a:spcBef>
                <a:spcPts val="640"/>
              </a:spcBef>
              <a:spcAft>
                <a:spcPts val="0"/>
              </a:spcAft>
              <a:buClr>
                <a:srgbClr val="A6BD91"/>
              </a:buClr>
              <a:buSzPts val="3200"/>
              <a:buFont typeface="Noto Sans Symbols"/>
              <a:buNone/>
              <a:defRPr b="0" i="0" sz="3200" u="none" cap="none" strike="noStrike">
                <a:solidFill>
                  <a:srgbClr val="A6BD91"/>
                </a:solidFill>
                <a:latin typeface="Questrial"/>
                <a:ea typeface="Questrial"/>
                <a:cs typeface="Questrial"/>
                <a:sym typeface="Questrial"/>
              </a:defRPr>
            </a:lvl3pPr>
            <a:lvl4pPr indent="0" lvl="3" marL="1371600" marR="0" rtl="0" algn="ctr">
              <a:spcBef>
                <a:spcPts val="560"/>
              </a:spcBef>
              <a:spcAft>
                <a:spcPts val="0"/>
              </a:spcAft>
              <a:buClr>
                <a:srgbClr val="A6BD91"/>
              </a:buClr>
              <a:buSzPts val="2800"/>
              <a:buFont typeface="Arial"/>
              <a:buNone/>
              <a:defRPr b="0" i="0" sz="2800" u="none" cap="none" strike="noStrike">
                <a:solidFill>
                  <a:srgbClr val="A6BD91"/>
                </a:solidFill>
                <a:latin typeface="Questrial"/>
                <a:ea typeface="Questrial"/>
                <a:cs typeface="Questrial"/>
                <a:sym typeface="Questrial"/>
              </a:defRPr>
            </a:lvl4pPr>
            <a:lvl5pPr indent="0" lvl="4" marL="1828800" marR="0" rtl="0" algn="ctr">
              <a:spcBef>
                <a:spcPts val="560"/>
              </a:spcBef>
              <a:spcAft>
                <a:spcPts val="0"/>
              </a:spcAft>
              <a:buClr>
                <a:srgbClr val="A6BD91"/>
              </a:buClr>
              <a:buSzPts val="2800"/>
              <a:buFont typeface="Arial"/>
              <a:buNone/>
              <a:defRPr b="0" i="0" sz="2800" u="none" cap="none" strike="noStrike">
                <a:solidFill>
                  <a:srgbClr val="A6BD91"/>
                </a:solidFill>
                <a:latin typeface="Questrial"/>
                <a:ea typeface="Questrial"/>
                <a:cs typeface="Questrial"/>
                <a:sym typeface="Questrial"/>
              </a:defRPr>
            </a:lvl5pPr>
            <a:lvl6pPr indent="0" lvl="5" marL="2286000" marR="0" rtl="0" algn="ctr">
              <a:spcBef>
                <a:spcPts val="400"/>
              </a:spcBef>
              <a:spcAft>
                <a:spcPts val="0"/>
              </a:spcAft>
              <a:buClr>
                <a:srgbClr val="A6BD91"/>
              </a:buClr>
              <a:buSzPts val="2000"/>
              <a:buFont typeface="Arial"/>
              <a:buNone/>
              <a:defRPr b="0" i="0" sz="2000" u="none" cap="none" strike="noStrike">
                <a:solidFill>
                  <a:srgbClr val="A6BD91"/>
                </a:solidFill>
                <a:latin typeface="Questrial"/>
                <a:ea typeface="Questrial"/>
                <a:cs typeface="Questrial"/>
                <a:sym typeface="Questrial"/>
              </a:defRPr>
            </a:lvl6pPr>
            <a:lvl7pPr indent="0" lvl="6" marL="2743200" marR="0" rtl="0" algn="ctr">
              <a:spcBef>
                <a:spcPts val="400"/>
              </a:spcBef>
              <a:spcAft>
                <a:spcPts val="0"/>
              </a:spcAft>
              <a:buClr>
                <a:srgbClr val="A6BD91"/>
              </a:buClr>
              <a:buSzPts val="2000"/>
              <a:buFont typeface="Arial"/>
              <a:buNone/>
              <a:defRPr b="0" i="0" sz="2000" u="none" cap="none" strike="noStrike">
                <a:solidFill>
                  <a:srgbClr val="A6BD91"/>
                </a:solidFill>
                <a:latin typeface="Questrial"/>
                <a:ea typeface="Questrial"/>
                <a:cs typeface="Questrial"/>
                <a:sym typeface="Questrial"/>
              </a:defRPr>
            </a:lvl7pPr>
            <a:lvl8pPr indent="0" lvl="7" marL="3200400" marR="0" rtl="0" algn="ctr">
              <a:spcBef>
                <a:spcPts val="400"/>
              </a:spcBef>
              <a:spcAft>
                <a:spcPts val="0"/>
              </a:spcAft>
              <a:buClr>
                <a:srgbClr val="A6BD91"/>
              </a:buClr>
              <a:buSzPts val="2000"/>
              <a:buFont typeface="Arial"/>
              <a:buNone/>
              <a:defRPr b="0" i="0" sz="2000" u="none" cap="none" strike="noStrike">
                <a:solidFill>
                  <a:srgbClr val="A6BD91"/>
                </a:solidFill>
                <a:latin typeface="Questrial"/>
                <a:ea typeface="Questrial"/>
                <a:cs typeface="Questrial"/>
                <a:sym typeface="Questrial"/>
              </a:defRPr>
            </a:lvl8pPr>
            <a:lvl9pPr indent="0" lvl="8" marL="3657600" marR="0" rtl="0" algn="ctr">
              <a:spcBef>
                <a:spcPts val="400"/>
              </a:spcBef>
              <a:spcAft>
                <a:spcPts val="0"/>
              </a:spcAft>
              <a:buClr>
                <a:srgbClr val="A6BD91"/>
              </a:buClr>
              <a:buSzPts val="2000"/>
              <a:buFont typeface="Arial"/>
              <a:buNone/>
              <a:defRPr b="0" i="0" sz="2000" u="none" cap="none" strike="noStrike">
                <a:solidFill>
                  <a:srgbClr val="A6BD91"/>
                </a:solidFill>
                <a:latin typeface="Questrial"/>
                <a:ea typeface="Questrial"/>
                <a:cs typeface="Questrial"/>
                <a:sym typeface="Questria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41" name="Shape 41"/>
        <p:cNvGrpSpPr/>
        <p:nvPr/>
      </p:nvGrpSpPr>
      <p:grpSpPr>
        <a:xfrm>
          <a:off x="0" y="0"/>
          <a:ext cx="0" cy="0"/>
          <a:chOff x="0" y="0"/>
          <a:chExt cx="0" cy="0"/>
        </a:xfrm>
      </p:grpSpPr>
      <p:sp>
        <p:nvSpPr>
          <p:cNvPr id="42" name="Google Shape;42;p9"/>
          <p:cNvSpPr txBox="1"/>
          <p:nvPr>
            <p:ph type="title"/>
          </p:nvPr>
        </p:nvSpPr>
        <p:spPr>
          <a:xfrm>
            <a:off x="609600" y="274638"/>
            <a:ext cx="109728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2"/>
              </a:buClr>
              <a:buSzPts val="1400"/>
              <a:buFont typeface="Questrial"/>
              <a:buNone/>
              <a:defRPr b="1" i="0" sz="4800" u="none" cap="none" strike="noStrike">
                <a:solidFill>
                  <a:schemeClr val="dk2"/>
                </a:solidFill>
                <a:latin typeface="Questrial"/>
                <a:ea typeface="Questrial"/>
                <a:cs typeface="Questrial"/>
                <a:sym typeface="Questrial"/>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43" name="Google Shape;43;p9"/>
          <p:cNvSpPr txBox="1"/>
          <p:nvPr>
            <p:ph idx="1" type="body"/>
          </p:nvPr>
        </p:nvSpPr>
        <p:spPr>
          <a:xfrm>
            <a:off x="609600" y="1600203"/>
            <a:ext cx="10972800" cy="4526100"/>
          </a:xfrm>
          <a:prstGeom prst="rect">
            <a:avLst/>
          </a:prstGeom>
          <a:noFill/>
          <a:ln>
            <a:noFill/>
          </a:ln>
        </p:spPr>
        <p:txBody>
          <a:bodyPr anchorCtr="0" anchor="t" bIns="91425" lIns="91425" spcFirstLastPara="1" rIns="91425" wrap="square" tIns="91425">
            <a:noAutofit/>
          </a:bodyPr>
          <a:lstStyle>
            <a:lvl1pPr indent="-482600" lvl="0" marL="457200" marR="0" rtl="0" algn="l">
              <a:spcBef>
                <a:spcPts val="800"/>
              </a:spcBef>
              <a:spcAft>
                <a:spcPts val="0"/>
              </a:spcAft>
              <a:buClr>
                <a:schemeClr val="dk1"/>
              </a:buClr>
              <a:buSzPts val="4000"/>
              <a:buFont typeface="Noto Sans Symbols"/>
              <a:buChar char="➢"/>
              <a:defRPr b="0" i="0" sz="4000" u="none" cap="none" strike="noStrike">
                <a:solidFill>
                  <a:schemeClr val="dk1"/>
                </a:solidFill>
                <a:latin typeface="Questrial"/>
                <a:ea typeface="Questrial"/>
                <a:cs typeface="Questrial"/>
                <a:sym typeface="Questrial"/>
              </a:defRPr>
            </a:lvl1pPr>
            <a:lvl2pPr indent="-457200" lvl="1" marL="914400" marR="0" rtl="0" algn="l">
              <a:spcBef>
                <a:spcPts val="720"/>
              </a:spcBef>
              <a:spcAft>
                <a:spcPts val="0"/>
              </a:spcAft>
              <a:buClr>
                <a:schemeClr val="dk1"/>
              </a:buClr>
              <a:buSzPts val="3600"/>
              <a:buFont typeface="Arial"/>
              <a:buChar char="•"/>
              <a:defRPr b="0" i="0" sz="3600" u="none" cap="none" strike="noStrike">
                <a:solidFill>
                  <a:schemeClr val="dk1"/>
                </a:solidFill>
                <a:latin typeface="Questrial"/>
                <a:ea typeface="Questrial"/>
                <a:cs typeface="Questrial"/>
                <a:sym typeface="Questrial"/>
              </a:defRPr>
            </a:lvl2pPr>
            <a:lvl3pPr indent="-431800" lvl="2" marL="1371600" marR="0" rtl="0" algn="l">
              <a:spcBef>
                <a:spcPts val="640"/>
              </a:spcBef>
              <a:spcAft>
                <a:spcPts val="0"/>
              </a:spcAft>
              <a:buClr>
                <a:schemeClr val="dk1"/>
              </a:buClr>
              <a:buSzPts val="3200"/>
              <a:buFont typeface="Noto Sans Symbols"/>
              <a:buChar char="▪"/>
              <a:defRPr b="0" i="0" sz="3200" u="none" cap="none" strike="noStrike">
                <a:solidFill>
                  <a:schemeClr val="dk1"/>
                </a:solidFill>
                <a:latin typeface="Questrial"/>
                <a:ea typeface="Questrial"/>
                <a:cs typeface="Questrial"/>
                <a:sym typeface="Questrial"/>
              </a:defRPr>
            </a:lvl3pPr>
            <a:lvl4pPr indent="-406400" lvl="3" marL="1828800" marR="0" rtl="0" algn="l">
              <a:spcBef>
                <a:spcPts val="560"/>
              </a:spcBef>
              <a:spcAft>
                <a:spcPts val="0"/>
              </a:spcAft>
              <a:buClr>
                <a:schemeClr val="dk1"/>
              </a:buClr>
              <a:buSzPts val="2800"/>
              <a:buFont typeface="Arial"/>
              <a:buChar char="–"/>
              <a:defRPr b="0" i="0" sz="2800" u="none" cap="none" strike="noStrike">
                <a:solidFill>
                  <a:schemeClr val="dk1"/>
                </a:solidFill>
                <a:latin typeface="Questrial"/>
                <a:ea typeface="Questrial"/>
                <a:cs typeface="Questrial"/>
                <a:sym typeface="Questrial"/>
              </a:defRPr>
            </a:lvl4pPr>
            <a:lvl5pPr indent="-406400" lvl="4" marL="2286000" marR="0" rtl="0" algn="l">
              <a:spcBef>
                <a:spcPts val="560"/>
              </a:spcBef>
              <a:spcAft>
                <a:spcPts val="0"/>
              </a:spcAft>
              <a:buClr>
                <a:schemeClr val="dk1"/>
              </a:buClr>
              <a:buSzPts val="2800"/>
              <a:buFont typeface="Arial"/>
              <a:buChar char="»"/>
              <a:defRPr b="0" i="0" sz="2800" u="none" cap="none" strike="noStrike">
                <a:solidFill>
                  <a:schemeClr val="dk1"/>
                </a:solidFill>
                <a:latin typeface="Questrial"/>
                <a:ea typeface="Questrial"/>
                <a:cs typeface="Questrial"/>
                <a:sym typeface="Quest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47" name="Shape 47"/>
        <p:cNvGrpSpPr/>
        <p:nvPr/>
      </p:nvGrpSpPr>
      <p:grpSpPr>
        <a:xfrm>
          <a:off x="0" y="0"/>
          <a:ext cx="0" cy="0"/>
          <a:chOff x="0" y="0"/>
          <a:chExt cx="0" cy="0"/>
        </a:xfrm>
      </p:grpSpPr>
      <p:sp>
        <p:nvSpPr>
          <p:cNvPr id="48" name="Google Shape;48;p11"/>
          <p:cNvSpPr txBox="1"/>
          <p:nvPr>
            <p:ph type="ctrTitle"/>
          </p:nvPr>
        </p:nvSpPr>
        <p:spPr>
          <a:xfrm>
            <a:off x="914400" y="2130428"/>
            <a:ext cx="10363200" cy="1470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2"/>
              </a:buClr>
              <a:buSzPts val="1400"/>
              <a:buFont typeface="Questrial"/>
              <a:buNone/>
              <a:defRPr b="1" i="0" sz="4800" u="none" cap="none" strike="noStrike">
                <a:solidFill>
                  <a:schemeClr val="dk2"/>
                </a:solidFill>
                <a:latin typeface="Questrial"/>
                <a:ea typeface="Questrial"/>
                <a:cs typeface="Questrial"/>
                <a:sym typeface="Questrial"/>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49" name="Google Shape;49;p11"/>
          <p:cNvSpPr txBox="1"/>
          <p:nvPr>
            <p:ph idx="1" type="subTitle"/>
          </p:nvPr>
        </p:nvSpPr>
        <p:spPr>
          <a:xfrm>
            <a:off x="1828800" y="3886200"/>
            <a:ext cx="8534400" cy="1752600"/>
          </a:xfrm>
          <a:prstGeom prst="rect">
            <a:avLst/>
          </a:prstGeom>
          <a:noFill/>
          <a:ln>
            <a:noFill/>
          </a:ln>
        </p:spPr>
        <p:txBody>
          <a:bodyPr anchorCtr="0" anchor="t" bIns="91425" lIns="91425" spcFirstLastPara="1" rIns="91425" wrap="square" tIns="91425">
            <a:noAutofit/>
          </a:bodyPr>
          <a:lstStyle>
            <a:lvl1pPr indent="0" lvl="0" marL="0" marR="0" rtl="0" algn="ctr">
              <a:spcBef>
                <a:spcPts val="800"/>
              </a:spcBef>
              <a:spcAft>
                <a:spcPts val="0"/>
              </a:spcAft>
              <a:buClr>
                <a:srgbClr val="A6BD91"/>
              </a:buClr>
              <a:buSzPts val="4000"/>
              <a:buFont typeface="Noto Sans Symbols"/>
              <a:buNone/>
              <a:defRPr b="0" i="0" sz="4000" u="none" cap="none" strike="noStrike">
                <a:solidFill>
                  <a:srgbClr val="A6BD91"/>
                </a:solidFill>
                <a:latin typeface="Questrial"/>
                <a:ea typeface="Questrial"/>
                <a:cs typeface="Questrial"/>
                <a:sym typeface="Questrial"/>
              </a:defRPr>
            </a:lvl1pPr>
            <a:lvl2pPr indent="0" lvl="1" marL="457200" marR="0" rtl="0" algn="ctr">
              <a:spcBef>
                <a:spcPts val="720"/>
              </a:spcBef>
              <a:spcAft>
                <a:spcPts val="0"/>
              </a:spcAft>
              <a:buClr>
                <a:srgbClr val="A6BD91"/>
              </a:buClr>
              <a:buSzPts val="3600"/>
              <a:buFont typeface="Arial"/>
              <a:buNone/>
              <a:defRPr b="0" i="0" sz="3600" u="none" cap="none" strike="noStrike">
                <a:solidFill>
                  <a:srgbClr val="A6BD91"/>
                </a:solidFill>
                <a:latin typeface="Questrial"/>
                <a:ea typeface="Questrial"/>
                <a:cs typeface="Questrial"/>
                <a:sym typeface="Questrial"/>
              </a:defRPr>
            </a:lvl2pPr>
            <a:lvl3pPr indent="0" lvl="2" marL="914400" marR="0" rtl="0" algn="ctr">
              <a:spcBef>
                <a:spcPts val="640"/>
              </a:spcBef>
              <a:spcAft>
                <a:spcPts val="0"/>
              </a:spcAft>
              <a:buClr>
                <a:srgbClr val="A6BD91"/>
              </a:buClr>
              <a:buSzPts val="3200"/>
              <a:buFont typeface="Noto Sans Symbols"/>
              <a:buNone/>
              <a:defRPr b="0" i="0" sz="3200" u="none" cap="none" strike="noStrike">
                <a:solidFill>
                  <a:srgbClr val="A6BD91"/>
                </a:solidFill>
                <a:latin typeface="Questrial"/>
                <a:ea typeface="Questrial"/>
                <a:cs typeface="Questrial"/>
                <a:sym typeface="Questrial"/>
              </a:defRPr>
            </a:lvl3pPr>
            <a:lvl4pPr indent="0" lvl="3" marL="1371600" marR="0" rtl="0" algn="ctr">
              <a:spcBef>
                <a:spcPts val="560"/>
              </a:spcBef>
              <a:spcAft>
                <a:spcPts val="0"/>
              </a:spcAft>
              <a:buClr>
                <a:srgbClr val="A6BD91"/>
              </a:buClr>
              <a:buSzPts val="2800"/>
              <a:buFont typeface="Arial"/>
              <a:buNone/>
              <a:defRPr b="0" i="0" sz="2800" u="none" cap="none" strike="noStrike">
                <a:solidFill>
                  <a:srgbClr val="A6BD91"/>
                </a:solidFill>
                <a:latin typeface="Questrial"/>
                <a:ea typeface="Questrial"/>
                <a:cs typeface="Questrial"/>
                <a:sym typeface="Questrial"/>
              </a:defRPr>
            </a:lvl4pPr>
            <a:lvl5pPr indent="0" lvl="4" marL="1828800" marR="0" rtl="0" algn="ctr">
              <a:spcBef>
                <a:spcPts val="560"/>
              </a:spcBef>
              <a:spcAft>
                <a:spcPts val="0"/>
              </a:spcAft>
              <a:buClr>
                <a:srgbClr val="A6BD91"/>
              </a:buClr>
              <a:buSzPts val="2800"/>
              <a:buFont typeface="Arial"/>
              <a:buNone/>
              <a:defRPr b="0" i="0" sz="2800" u="none" cap="none" strike="noStrike">
                <a:solidFill>
                  <a:srgbClr val="A6BD91"/>
                </a:solidFill>
                <a:latin typeface="Questrial"/>
                <a:ea typeface="Questrial"/>
                <a:cs typeface="Questrial"/>
                <a:sym typeface="Questrial"/>
              </a:defRPr>
            </a:lvl5pPr>
            <a:lvl6pPr indent="0" lvl="5" marL="2286000" marR="0" rtl="0" algn="ctr">
              <a:spcBef>
                <a:spcPts val="400"/>
              </a:spcBef>
              <a:spcAft>
                <a:spcPts val="0"/>
              </a:spcAft>
              <a:buClr>
                <a:srgbClr val="A6BD91"/>
              </a:buClr>
              <a:buSzPts val="2000"/>
              <a:buFont typeface="Arial"/>
              <a:buNone/>
              <a:defRPr b="0" i="0" sz="2000" u="none" cap="none" strike="noStrike">
                <a:solidFill>
                  <a:srgbClr val="A6BD91"/>
                </a:solidFill>
                <a:latin typeface="Questrial"/>
                <a:ea typeface="Questrial"/>
                <a:cs typeface="Questrial"/>
                <a:sym typeface="Questrial"/>
              </a:defRPr>
            </a:lvl6pPr>
            <a:lvl7pPr indent="0" lvl="6" marL="2743200" marR="0" rtl="0" algn="ctr">
              <a:spcBef>
                <a:spcPts val="400"/>
              </a:spcBef>
              <a:spcAft>
                <a:spcPts val="0"/>
              </a:spcAft>
              <a:buClr>
                <a:srgbClr val="A6BD91"/>
              </a:buClr>
              <a:buSzPts val="2000"/>
              <a:buFont typeface="Arial"/>
              <a:buNone/>
              <a:defRPr b="0" i="0" sz="2000" u="none" cap="none" strike="noStrike">
                <a:solidFill>
                  <a:srgbClr val="A6BD91"/>
                </a:solidFill>
                <a:latin typeface="Questrial"/>
                <a:ea typeface="Questrial"/>
                <a:cs typeface="Questrial"/>
                <a:sym typeface="Questrial"/>
              </a:defRPr>
            </a:lvl7pPr>
            <a:lvl8pPr indent="0" lvl="7" marL="3200400" marR="0" rtl="0" algn="ctr">
              <a:spcBef>
                <a:spcPts val="400"/>
              </a:spcBef>
              <a:spcAft>
                <a:spcPts val="0"/>
              </a:spcAft>
              <a:buClr>
                <a:srgbClr val="A6BD91"/>
              </a:buClr>
              <a:buSzPts val="2000"/>
              <a:buFont typeface="Arial"/>
              <a:buNone/>
              <a:defRPr b="0" i="0" sz="2000" u="none" cap="none" strike="noStrike">
                <a:solidFill>
                  <a:srgbClr val="A6BD91"/>
                </a:solidFill>
                <a:latin typeface="Questrial"/>
                <a:ea typeface="Questrial"/>
                <a:cs typeface="Questrial"/>
                <a:sym typeface="Questrial"/>
              </a:defRPr>
            </a:lvl8pPr>
            <a:lvl9pPr indent="0" lvl="8" marL="3657600" marR="0" rtl="0" algn="ctr">
              <a:spcBef>
                <a:spcPts val="400"/>
              </a:spcBef>
              <a:spcAft>
                <a:spcPts val="0"/>
              </a:spcAft>
              <a:buClr>
                <a:srgbClr val="A6BD91"/>
              </a:buClr>
              <a:buSzPts val="2000"/>
              <a:buFont typeface="Arial"/>
              <a:buNone/>
              <a:defRPr b="0" i="0" sz="2000" u="none" cap="none" strike="noStrike">
                <a:solidFill>
                  <a:srgbClr val="A6BD91"/>
                </a:solidFill>
                <a:latin typeface="Questrial"/>
                <a:ea typeface="Questrial"/>
                <a:cs typeface="Questrial"/>
                <a:sym typeface="Questria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50" name="Shape 50"/>
        <p:cNvGrpSpPr/>
        <p:nvPr/>
      </p:nvGrpSpPr>
      <p:grpSpPr>
        <a:xfrm>
          <a:off x="0" y="0"/>
          <a:ext cx="0" cy="0"/>
          <a:chOff x="0" y="0"/>
          <a:chExt cx="0" cy="0"/>
        </a:xfrm>
      </p:grpSpPr>
      <p:sp>
        <p:nvSpPr>
          <p:cNvPr id="51" name="Google Shape;51;p12"/>
          <p:cNvSpPr txBox="1"/>
          <p:nvPr>
            <p:ph type="title"/>
          </p:nvPr>
        </p:nvSpPr>
        <p:spPr>
          <a:xfrm>
            <a:off x="609600" y="274638"/>
            <a:ext cx="109728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2"/>
              </a:buClr>
              <a:buSzPts val="1400"/>
              <a:buFont typeface="Questrial"/>
              <a:buNone/>
              <a:defRPr b="1" i="0" sz="4800" u="none" cap="none" strike="noStrike">
                <a:solidFill>
                  <a:schemeClr val="dk2"/>
                </a:solidFill>
                <a:latin typeface="Questrial"/>
                <a:ea typeface="Questrial"/>
                <a:cs typeface="Questrial"/>
                <a:sym typeface="Questrial"/>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52" name="Google Shape;52;p12"/>
          <p:cNvSpPr txBox="1"/>
          <p:nvPr>
            <p:ph idx="1" type="body"/>
          </p:nvPr>
        </p:nvSpPr>
        <p:spPr>
          <a:xfrm>
            <a:off x="609600" y="1600203"/>
            <a:ext cx="10972800" cy="4526100"/>
          </a:xfrm>
          <a:prstGeom prst="rect">
            <a:avLst/>
          </a:prstGeom>
          <a:noFill/>
          <a:ln>
            <a:noFill/>
          </a:ln>
        </p:spPr>
        <p:txBody>
          <a:bodyPr anchorCtr="0" anchor="t" bIns="91425" lIns="91425" spcFirstLastPara="1" rIns="91425" wrap="square" tIns="91425">
            <a:noAutofit/>
          </a:bodyPr>
          <a:lstStyle>
            <a:lvl1pPr indent="-482600" lvl="0" marL="457200" marR="0" rtl="0" algn="l">
              <a:spcBef>
                <a:spcPts val="800"/>
              </a:spcBef>
              <a:spcAft>
                <a:spcPts val="0"/>
              </a:spcAft>
              <a:buClr>
                <a:schemeClr val="dk1"/>
              </a:buClr>
              <a:buSzPts val="4000"/>
              <a:buFont typeface="Noto Sans Symbols"/>
              <a:buChar char="➢"/>
              <a:defRPr b="0" i="0" sz="4000" u="none" cap="none" strike="noStrike">
                <a:solidFill>
                  <a:schemeClr val="dk1"/>
                </a:solidFill>
                <a:latin typeface="Questrial"/>
                <a:ea typeface="Questrial"/>
                <a:cs typeface="Questrial"/>
                <a:sym typeface="Questrial"/>
              </a:defRPr>
            </a:lvl1pPr>
            <a:lvl2pPr indent="-457200" lvl="1" marL="914400" marR="0" rtl="0" algn="l">
              <a:spcBef>
                <a:spcPts val="720"/>
              </a:spcBef>
              <a:spcAft>
                <a:spcPts val="0"/>
              </a:spcAft>
              <a:buClr>
                <a:schemeClr val="dk1"/>
              </a:buClr>
              <a:buSzPts val="3600"/>
              <a:buFont typeface="Arial"/>
              <a:buChar char="•"/>
              <a:defRPr b="0" i="0" sz="3600" u="none" cap="none" strike="noStrike">
                <a:solidFill>
                  <a:schemeClr val="dk1"/>
                </a:solidFill>
                <a:latin typeface="Questrial"/>
                <a:ea typeface="Questrial"/>
                <a:cs typeface="Questrial"/>
                <a:sym typeface="Questrial"/>
              </a:defRPr>
            </a:lvl2pPr>
            <a:lvl3pPr indent="-431800" lvl="2" marL="1371600" marR="0" rtl="0" algn="l">
              <a:spcBef>
                <a:spcPts val="640"/>
              </a:spcBef>
              <a:spcAft>
                <a:spcPts val="0"/>
              </a:spcAft>
              <a:buClr>
                <a:schemeClr val="dk1"/>
              </a:buClr>
              <a:buSzPts val="3200"/>
              <a:buFont typeface="Noto Sans Symbols"/>
              <a:buChar char="▪"/>
              <a:defRPr b="0" i="0" sz="3200" u="none" cap="none" strike="noStrike">
                <a:solidFill>
                  <a:schemeClr val="dk1"/>
                </a:solidFill>
                <a:latin typeface="Questrial"/>
                <a:ea typeface="Questrial"/>
                <a:cs typeface="Questrial"/>
                <a:sym typeface="Questrial"/>
              </a:defRPr>
            </a:lvl3pPr>
            <a:lvl4pPr indent="-406400" lvl="3" marL="1828800" marR="0" rtl="0" algn="l">
              <a:spcBef>
                <a:spcPts val="560"/>
              </a:spcBef>
              <a:spcAft>
                <a:spcPts val="0"/>
              </a:spcAft>
              <a:buClr>
                <a:schemeClr val="dk1"/>
              </a:buClr>
              <a:buSzPts val="2800"/>
              <a:buFont typeface="Arial"/>
              <a:buChar char="–"/>
              <a:defRPr b="0" i="0" sz="2800" u="none" cap="none" strike="noStrike">
                <a:solidFill>
                  <a:schemeClr val="dk1"/>
                </a:solidFill>
                <a:latin typeface="Questrial"/>
                <a:ea typeface="Questrial"/>
                <a:cs typeface="Questrial"/>
                <a:sym typeface="Questrial"/>
              </a:defRPr>
            </a:lvl4pPr>
            <a:lvl5pPr indent="-406400" lvl="4" marL="2286000" marR="0" rtl="0" algn="l">
              <a:spcBef>
                <a:spcPts val="560"/>
              </a:spcBef>
              <a:spcAft>
                <a:spcPts val="0"/>
              </a:spcAft>
              <a:buClr>
                <a:schemeClr val="dk1"/>
              </a:buClr>
              <a:buSzPts val="2800"/>
              <a:buFont typeface="Arial"/>
              <a:buChar char="»"/>
              <a:defRPr b="0" i="0" sz="2800" u="none" cap="none" strike="noStrike">
                <a:solidFill>
                  <a:schemeClr val="dk1"/>
                </a:solidFill>
                <a:latin typeface="Questrial"/>
                <a:ea typeface="Questrial"/>
                <a:cs typeface="Questrial"/>
                <a:sym typeface="Quest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6.xml"/><Relationship Id="rId3" Type="http://schemas.openxmlformats.org/officeDocument/2006/relationships/slideLayout" Target="../slideLayouts/slideLayout7.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8.xml"/><Relationship Id="rId3" Type="http://schemas.openxmlformats.org/officeDocument/2006/relationships/slideLayout" Target="../slideLayouts/slideLayout9.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1">
            <a:alphaModFix amt="7000"/>
          </a:blip>
          <a:stretch>
            <a:fillRect b="0" l="0" r="0" t="0"/>
          </a:stretch>
        </a:blip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609600" y="274638"/>
            <a:ext cx="109728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2"/>
              </a:buClr>
              <a:buSzPts val="1400"/>
              <a:buFont typeface="Questrial"/>
              <a:buNone/>
              <a:defRPr b="1" i="0" sz="4800" u="none" cap="none" strike="noStrike">
                <a:solidFill>
                  <a:schemeClr val="dk2"/>
                </a:solidFill>
                <a:latin typeface="Questrial"/>
                <a:ea typeface="Questrial"/>
                <a:cs typeface="Questrial"/>
                <a:sym typeface="Questrial"/>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11" name="Google Shape;11;p1"/>
          <p:cNvSpPr txBox="1"/>
          <p:nvPr>
            <p:ph idx="1" type="body"/>
          </p:nvPr>
        </p:nvSpPr>
        <p:spPr>
          <a:xfrm>
            <a:off x="609600" y="1600203"/>
            <a:ext cx="10972800" cy="4525963"/>
          </a:xfrm>
          <a:prstGeom prst="rect">
            <a:avLst/>
          </a:prstGeom>
          <a:noFill/>
          <a:ln>
            <a:noFill/>
          </a:ln>
        </p:spPr>
        <p:txBody>
          <a:bodyPr anchorCtr="0" anchor="t" bIns="91425" lIns="91425" spcFirstLastPara="1" rIns="91425" wrap="square" tIns="91425">
            <a:noAutofit/>
          </a:bodyPr>
          <a:lstStyle>
            <a:lvl1pPr indent="-482600" lvl="0" marL="457200" marR="0" rtl="0" algn="l">
              <a:spcBef>
                <a:spcPts val="800"/>
              </a:spcBef>
              <a:spcAft>
                <a:spcPts val="0"/>
              </a:spcAft>
              <a:buClr>
                <a:schemeClr val="dk1"/>
              </a:buClr>
              <a:buSzPts val="4000"/>
              <a:buFont typeface="Noto Sans Symbols"/>
              <a:buChar char="➢"/>
              <a:defRPr b="0" i="0" sz="4000" u="none" cap="none" strike="noStrike">
                <a:solidFill>
                  <a:schemeClr val="dk1"/>
                </a:solidFill>
                <a:latin typeface="Questrial"/>
                <a:ea typeface="Questrial"/>
                <a:cs typeface="Questrial"/>
                <a:sym typeface="Questrial"/>
              </a:defRPr>
            </a:lvl1pPr>
            <a:lvl2pPr indent="-457200" lvl="1" marL="914400" marR="0" rtl="0" algn="l">
              <a:spcBef>
                <a:spcPts val="720"/>
              </a:spcBef>
              <a:spcAft>
                <a:spcPts val="0"/>
              </a:spcAft>
              <a:buClr>
                <a:schemeClr val="dk1"/>
              </a:buClr>
              <a:buSzPts val="3600"/>
              <a:buFont typeface="Arial"/>
              <a:buChar char="•"/>
              <a:defRPr b="0" i="0" sz="3600" u="none" cap="none" strike="noStrike">
                <a:solidFill>
                  <a:schemeClr val="dk1"/>
                </a:solidFill>
                <a:latin typeface="Questrial"/>
                <a:ea typeface="Questrial"/>
                <a:cs typeface="Questrial"/>
                <a:sym typeface="Questrial"/>
              </a:defRPr>
            </a:lvl2pPr>
            <a:lvl3pPr indent="-431800" lvl="2" marL="1371600" marR="0" rtl="0" algn="l">
              <a:spcBef>
                <a:spcPts val="640"/>
              </a:spcBef>
              <a:spcAft>
                <a:spcPts val="0"/>
              </a:spcAft>
              <a:buClr>
                <a:schemeClr val="dk1"/>
              </a:buClr>
              <a:buSzPts val="3200"/>
              <a:buFont typeface="Courier New"/>
              <a:buChar char="o"/>
              <a:defRPr b="0" i="0" sz="3200" u="none" cap="none" strike="noStrike">
                <a:solidFill>
                  <a:schemeClr val="dk1"/>
                </a:solidFill>
                <a:latin typeface="Questrial"/>
                <a:ea typeface="Questrial"/>
                <a:cs typeface="Questrial"/>
                <a:sym typeface="Questrial"/>
              </a:defRPr>
            </a:lvl3pPr>
            <a:lvl4pPr indent="-406400" lvl="3" marL="1828800" marR="0" rtl="0" algn="l">
              <a:spcBef>
                <a:spcPts val="560"/>
              </a:spcBef>
              <a:spcAft>
                <a:spcPts val="0"/>
              </a:spcAft>
              <a:buClr>
                <a:schemeClr val="dk1"/>
              </a:buClr>
              <a:buSzPts val="2800"/>
              <a:buFont typeface="Arial"/>
              <a:buChar char="–"/>
              <a:defRPr b="0" i="0" sz="2800" u="none" cap="none" strike="noStrike">
                <a:solidFill>
                  <a:schemeClr val="dk1"/>
                </a:solidFill>
                <a:latin typeface="Questrial"/>
                <a:ea typeface="Questrial"/>
                <a:cs typeface="Questrial"/>
                <a:sym typeface="Questrial"/>
              </a:defRPr>
            </a:lvl4pPr>
            <a:lvl5pPr indent="-406400" lvl="4" marL="2286000" marR="0" rtl="0" algn="l">
              <a:spcBef>
                <a:spcPts val="560"/>
              </a:spcBef>
              <a:spcAft>
                <a:spcPts val="0"/>
              </a:spcAft>
              <a:buClr>
                <a:schemeClr val="dk1"/>
              </a:buClr>
              <a:buSzPts val="2800"/>
              <a:buFont typeface="Arial"/>
              <a:buChar char="»"/>
              <a:defRPr b="0" i="0" sz="2800" u="none" cap="none" strike="noStrike">
                <a:solidFill>
                  <a:schemeClr val="dk1"/>
                </a:solidFill>
                <a:latin typeface="Questrial"/>
                <a:ea typeface="Questrial"/>
                <a:cs typeface="Questrial"/>
                <a:sym typeface="Quest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9pPr>
          </a:lstStyle>
          <a:p/>
        </p:txBody>
      </p:sp>
      <p:sp>
        <p:nvSpPr>
          <p:cNvPr id="12" name="Google Shape;12;p1"/>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lvl="0" algn="r">
              <a:buNone/>
              <a:defRPr sz="1300">
                <a:solidFill>
                  <a:schemeClr val="dk1"/>
                </a:solidFill>
                <a:latin typeface="Questrial"/>
                <a:ea typeface="Questrial"/>
                <a:cs typeface="Questrial"/>
                <a:sym typeface="Questrial"/>
              </a:defRPr>
            </a:lvl1pPr>
            <a:lvl2pPr lvl="1" algn="r">
              <a:buNone/>
              <a:defRPr sz="1300">
                <a:solidFill>
                  <a:schemeClr val="dk1"/>
                </a:solidFill>
                <a:latin typeface="Questrial"/>
                <a:ea typeface="Questrial"/>
                <a:cs typeface="Questrial"/>
                <a:sym typeface="Questrial"/>
              </a:defRPr>
            </a:lvl2pPr>
            <a:lvl3pPr lvl="2" algn="r">
              <a:buNone/>
              <a:defRPr sz="1300">
                <a:solidFill>
                  <a:schemeClr val="dk1"/>
                </a:solidFill>
                <a:latin typeface="Questrial"/>
                <a:ea typeface="Questrial"/>
                <a:cs typeface="Questrial"/>
                <a:sym typeface="Questrial"/>
              </a:defRPr>
            </a:lvl3pPr>
            <a:lvl4pPr lvl="3" algn="r">
              <a:buNone/>
              <a:defRPr sz="1300">
                <a:solidFill>
                  <a:schemeClr val="dk1"/>
                </a:solidFill>
                <a:latin typeface="Questrial"/>
                <a:ea typeface="Questrial"/>
                <a:cs typeface="Questrial"/>
                <a:sym typeface="Questrial"/>
              </a:defRPr>
            </a:lvl4pPr>
            <a:lvl5pPr lvl="4" algn="r">
              <a:buNone/>
              <a:defRPr sz="1300">
                <a:solidFill>
                  <a:schemeClr val="dk1"/>
                </a:solidFill>
                <a:latin typeface="Questrial"/>
                <a:ea typeface="Questrial"/>
                <a:cs typeface="Questrial"/>
                <a:sym typeface="Questrial"/>
              </a:defRPr>
            </a:lvl5pPr>
            <a:lvl6pPr lvl="5" algn="r">
              <a:buNone/>
              <a:defRPr sz="1300">
                <a:solidFill>
                  <a:schemeClr val="dk1"/>
                </a:solidFill>
                <a:latin typeface="Questrial"/>
                <a:ea typeface="Questrial"/>
                <a:cs typeface="Questrial"/>
                <a:sym typeface="Questrial"/>
              </a:defRPr>
            </a:lvl6pPr>
            <a:lvl7pPr lvl="6" algn="r">
              <a:buNone/>
              <a:defRPr sz="1300">
                <a:solidFill>
                  <a:schemeClr val="dk1"/>
                </a:solidFill>
                <a:latin typeface="Questrial"/>
                <a:ea typeface="Questrial"/>
                <a:cs typeface="Questrial"/>
                <a:sym typeface="Questrial"/>
              </a:defRPr>
            </a:lvl7pPr>
            <a:lvl8pPr lvl="7" algn="r">
              <a:buNone/>
              <a:defRPr sz="1300">
                <a:solidFill>
                  <a:schemeClr val="dk1"/>
                </a:solidFill>
                <a:latin typeface="Questrial"/>
                <a:ea typeface="Questrial"/>
                <a:cs typeface="Questrial"/>
                <a:sym typeface="Questrial"/>
              </a:defRPr>
            </a:lvl8pPr>
            <a:lvl9pPr lvl="8" algn="r">
              <a:buNone/>
              <a:defRPr sz="1300">
                <a:solidFill>
                  <a:schemeClr val="dk1"/>
                </a:solidFill>
                <a:latin typeface="Questrial"/>
                <a:ea typeface="Questrial"/>
                <a:cs typeface="Questrial"/>
                <a:sym typeface="Quest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1">
            <a:alphaModFix amt="7000"/>
          </a:blip>
          <a:stretch>
            <a:fillRect b="0" l="0" r="0" t="0"/>
          </a:stretch>
        </a:blipFill>
      </p:bgPr>
    </p:bg>
    <p:spTree>
      <p:nvGrpSpPr>
        <p:cNvPr id="35" name="Shape 35"/>
        <p:cNvGrpSpPr/>
        <p:nvPr/>
      </p:nvGrpSpPr>
      <p:grpSpPr>
        <a:xfrm>
          <a:off x="0" y="0"/>
          <a:ext cx="0" cy="0"/>
          <a:chOff x="0" y="0"/>
          <a:chExt cx="0" cy="0"/>
        </a:xfrm>
      </p:grpSpPr>
      <p:sp>
        <p:nvSpPr>
          <p:cNvPr id="36" name="Google Shape;36;p7"/>
          <p:cNvSpPr txBox="1"/>
          <p:nvPr>
            <p:ph type="title"/>
          </p:nvPr>
        </p:nvSpPr>
        <p:spPr>
          <a:xfrm>
            <a:off x="609600" y="274638"/>
            <a:ext cx="109728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2"/>
              </a:buClr>
              <a:buSzPts val="1400"/>
              <a:buFont typeface="Questrial"/>
              <a:buNone/>
              <a:defRPr b="1" i="0" sz="4800" u="none" cap="none" strike="noStrike">
                <a:solidFill>
                  <a:schemeClr val="dk2"/>
                </a:solidFill>
                <a:latin typeface="Questrial"/>
                <a:ea typeface="Questrial"/>
                <a:cs typeface="Questrial"/>
                <a:sym typeface="Questrial"/>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37" name="Google Shape;37;p7"/>
          <p:cNvSpPr txBox="1"/>
          <p:nvPr>
            <p:ph idx="1" type="body"/>
          </p:nvPr>
        </p:nvSpPr>
        <p:spPr>
          <a:xfrm>
            <a:off x="609600" y="1600203"/>
            <a:ext cx="10972800" cy="4526100"/>
          </a:xfrm>
          <a:prstGeom prst="rect">
            <a:avLst/>
          </a:prstGeom>
          <a:noFill/>
          <a:ln>
            <a:noFill/>
          </a:ln>
        </p:spPr>
        <p:txBody>
          <a:bodyPr anchorCtr="0" anchor="t" bIns="91425" lIns="91425" spcFirstLastPara="1" rIns="91425" wrap="square" tIns="91425">
            <a:noAutofit/>
          </a:bodyPr>
          <a:lstStyle>
            <a:lvl1pPr indent="-482600" lvl="0" marL="457200" marR="0" rtl="0" algn="l">
              <a:spcBef>
                <a:spcPts val="800"/>
              </a:spcBef>
              <a:spcAft>
                <a:spcPts val="0"/>
              </a:spcAft>
              <a:buClr>
                <a:schemeClr val="dk1"/>
              </a:buClr>
              <a:buSzPts val="4000"/>
              <a:buFont typeface="Noto Sans Symbols"/>
              <a:buChar char="➢"/>
              <a:defRPr b="0" i="0" sz="4000" u="none" cap="none" strike="noStrike">
                <a:solidFill>
                  <a:schemeClr val="dk1"/>
                </a:solidFill>
                <a:latin typeface="Questrial"/>
                <a:ea typeface="Questrial"/>
                <a:cs typeface="Questrial"/>
                <a:sym typeface="Questrial"/>
              </a:defRPr>
            </a:lvl1pPr>
            <a:lvl2pPr indent="-457200" lvl="1" marL="914400" marR="0" rtl="0" algn="l">
              <a:spcBef>
                <a:spcPts val="720"/>
              </a:spcBef>
              <a:spcAft>
                <a:spcPts val="0"/>
              </a:spcAft>
              <a:buClr>
                <a:schemeClr val="dk1"/>
              </a:buClr>
              <a:buSzPts val="3600"/>
              <a:buFont typeface="Arial"/>
              <a:buChar char="•"/>
              <a:defRPr b="0" i="0" sz="3600" u="none" cap="none" strike="noStrike">
                <a:solidFill>
                  <a:schemeClr val="dk1"/>
                </a:solidFill>
                <a:latin typeface="Questrial"/>
                <a:ea typeface="Questrial"/>
                <a:cs typeface="Questrial"/>
                <a:sym typeface="Questrial"/>
              </a:defRPr>
            </a:lvl2pPr>
            <a:lvl3pPr indent="-431800" lvl="2" marL="1371600" marR="0" rtl="0" algn="l">
              <a:spcBef>
                <a:spcPts val="640"/>
              </a:spcBef>
              <a:spcAft>
                <a:spcPts val="0"/>
              </a:spcAft>
              <a:buClr>
                <a:schemeClr val="dk1"/>
              </a:buClr>
              <a:buSzPts val="3200"/>
              <a:buFont typeface="Noto Sans Symbols"/>
              <a:buChar char="▪"/>
              <a:defRPr b="0" i="0" sz="3200" u="none" cap="none" strike="noStrike">
                <a:solidFill>
                  <a:schemeClr val="dk1"/>
                </a:solidFill>
                <a:latin typeface="Questrial"/>
                <a:ea typeface="Questrial"/>
                <a:cs typeface="Questrial"/>
                <a:sym typeface="Questrial"/>
              </a:defRPr>
            </a:lvl3pPr>
            <a:lvl4pPr indent="-406400" lvl="3" marL="1828800" marR="0" rtl="0" algn="l">
              <a:spcBef>
                <a:spcPts val="560"/>
              </a:spcBef>
              <a:spcAft>
                <a:spcPts val="0"/>
              </a:spcAft>
              <a:buClr>
                <a:schemeClr val="dk1"/>
              </a:buClr>
              <a:buSzPts val="2800"/>
              <a:buFont typeface="Arial"/>
              <a:buChar char="–"/>
              <a:defRPr b="0" i="0" sz="2800" u="none" cap="none" strike="noStrike">
                <a:solidFill>
                  <a:schemeClr val="dk1"/>
                </a:solidFill>
                <a:latin typeface="Questrial"/>
                <a:ea typeface="Questrial"/>
                <a:cs typeface="Questrial"/>
                <a:sym typeface="Questrial"/>
              </a:defRPr>
            </a:lvl4pPr>
            <a:lvl5pPr indent="-406400" lvl="4" marL="2286000" marR="0" rtl="0" algn="l">
              <a:spcBef>
                <a:spcPts val="560"/>
              </a:spcBef>
              <a:spcAft>
                <a:spcPts val="0"/>
              </a:spcAft>
              <a:buClr>
                <a:schemeClr val="dk1"/>
              </a:buClr>
              <a:buSzPts val="2800"/>
              <a:buFont typeface="Arial"/>
              <a:buChar char="»"/>
              <a:defRPr b="0" i="0" sz="2800" u="none" cap="none" strike="noStrike">
                <a:solidFill>
                  <a:schemeClr val="dk1"/>
                </a:solidFill>
                <a:latin typeface="Questrial"/>
                <a:ea typeface="Questrial"/>
                <a:cs typeface="Questrial"/>
                <a:sym typeface="Quest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9pPr>
          </a:lstStyle>
          <a:p/>
        </p:txBody>
      </p:sp>
    </p:spTree>
  </p:cSld>
  <p:clrMap accent1="accent1" accent2="accent2" accent3="accent3" accent4="accent4" accent5="accent5" accent6="accent6" bg1="lt1" bg2="dk2" tx1="dk1" tx2="lt2" folHlink="folHlink" hlink="hlink"/>
  <p:sldLayoutIdLst>
    <p:sldLayoutId id="2147483653" r:id="rId2"/>
    <p:sldLayoutId id="2147483654" r:id="rId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1">
            <a:alphaModFix amt="7000"/>
          </a:blip>
          <a:stretch>
            <a:fillRect b="0" l="0" r="0" t="0"/>
          </a:stretch>
        </a:blipFill>
      </p:bgPr>
    </p:bg>
    <p:spTree>
      <p:nvGrpSpPr>
        <p:cNvPr id="44" name="Shape 44"/>
        <p:cNvGrpSpPr/>
        <p:nvPr/>
      </p:nvGrpSpPr>
      <p:grpSpPr>
        <a:xfrm>
          <a:off x="0" y="0"/>
          <a:ext cx="0" cy="0"/>
          <a:chOff x="0" y="0"/>
          <a:chExt cx="0" cy="0"/>
        </a:xfrm>
      </p:grpSpPr>
      <p:sp>
        <p:nvSpPr>
          <p:cNvPr id="45" name="Google Shape;45;p10"/>
          <p:cNvSpPr txBox="1"/>
          <p:nvPr>
            <p:ph type="title"/>
          </p:nvPr>
        </p:nvSpPr>
        <p:spPr>
          <a:xfrm>
            <a:off x="609600" y="274638"/>
            <a:ext cx="109728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2"/>
              </a:buClr>
              <a:buSzPts val="1400"/>
              <a:buFont typeface="Questrial"/>
              <a:buNone/>
              <a:defRPr b="1" i="0" sz="4800" u="none" cap="none" strike="noStrike">
                <a:solidFill>
                  <a:schemeClr val="dk2"/>
                </a:solidFill>
                <a:latin typeface="Questrial"/>
                <a:ea typeface="Questrial"/>
                <a:cs typeface="Questrial"/>
                <a:sym typeface="Questrial"/>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46" name="Google Shape;46;p10"/>
          <p:cNvSpPr txBox="1"/>
          <p:nvPr>
            <p:ph idx="1" type="body"/>
          </p:nvPr>
        </p:nvSpPr>
        <p:spPr>
          <a:xfrm>
            <a:off x="609600" y="1600203"/>
            <a:ext cx="10972800" cy="4526100"/>
          </a:xfrm>
          <a:prstGeom prst="rect">
            <a:avLst/>
          </a:prstGeom>
          <a:noFill/>
          <a:ln>
            <a:noFill/>
          </a:ln>
        </p:spPr>
        <p:txBody>
          <a:bodyPr anchorCtr="0" anchor="t" bIns="91425" lIns="91425" spcFirstLastPara="1" rIns="91425" wrap="square" tIns="91425">
            <a:noAutofit/>
          </a:bodyPr>
          <a:lstStyle>
            <a:lvl1pPr indent="-482600" lvl="0" marL="457200" marR="0" rtl="0" algn="l">
              <a:spcBef>
                <a:spcPts val="800"/>
              </a:spcBef>
              <a:spcAft>
                <a:spcPts val="0"/>
              </a:spcAft>
              <a:buClr>
                <a:schemeClr val="dk1"/>
              </a:buClr>
              <a:buSzPts val="4000"/>
              <a:buFont typeface="Noto Sans Symbols"/>
              <a:buChar char="➢"/>
              <a:defRPr b="0" i="0" sz="4000" u="none" cap="none" strike="noStrike">
                <a:solidFill>
                  <a:schemeClr val="dk1"/>
                </a:solidFill>
                <a:latin typeface="Questrial"/>
                <a:ea typeface="Questrial"/>
                <a:cs typeface="Questrial"/>
                <a:sym typeface="Questrial"/>
              </a:defRPr>
            </a:lvl1pPr>
            <a:lvl2pPr indent="-457200" lvl="1" marL="914400" marR="0" rtl="0" algn="l">
              <a:spcBef>
                <a:spcPts val="720"/>
              </a:spcBef>
              <a:spcAft>
                <a:spcPts val="0"/>
              </a:spcAft>
              <a:buClr>
                <a:schemeClr val="dk1"/>
              </a:buClr>
              <a:buSzPts val="3600"/>
              <a:buFont typeface="Arial"/>
              <a:buChar char="•"/>
              <a:defRPr b="0" i="0" sz="3600" u="none" cap="none" strike="noStrike">
                <a:solidFill>
                  <a:schemeClr val="dk1"/>
                </a:solidFill>
                <a:latin typeface="Questrial"/>
                <a:ea typeface="Questrial"/>
                <a:cs typeface="Questrial"/>
                <a:sym typeface="Questrial"/>
              </a:defRPr>
            </a:lvl2pPr>
            <a:lvl3pPr indent="-431800" lvl="2" marL="1371600" marR="0" rtl="0" algn="l">
              <a:spcBef>
                <a:spcPts val="640"/>
              </a:spcBef>
              <a:spcAft>
                <a:spcPts val="0"/>
              </a:spcAft>
              <a:buClr>
                <a:schemeClr val="dk1"/>
              </a:buClr>
              <a:buSzPts val="3200"/>
              <a:buFont typeface="Noto Sans Symbols"/>
              <a:buChar char="▪"/>
              <a:defRPr b="0" i="0" sz="3200" u="none" cap="none" strike="noStrike">
                <a:solidFill>
                  <a:schemeClr val="dk1"/>
                </a:solidFill>
                <a:latin typeface="Questrial"/>
                <a:ea typeface="Questrial"/>
                <a:cs typeface="Questrial"/>
                <a:sym typeface="Questrial"/>
              </a:defRPr>
            </a:lvl3pPr>
            <a:lvl4pPr indent="-406400" lvl="3" marL="1828800" marR="0" rtl="0" algn="l">
              <a:spcBef>
                <a:spcPts val="560"/>
              </a:spcBef>
              <a:spcAft>
                <a:spcPts val="0"/>
              </a:spcAft>
              <a:buClr>
                <a:schemeClr val="dk1"/>
              </a:buClr>
              <a:buSzPts val="2800"/>
              <a:buFont typeface="Arial"/>
              <a:buChar char="–"/>
              <a:defRPr b="0" i="0" sz="2800" u="none" cap="none" strike="noStrike">
                <a:solidFill>
                  <a:schemeClr val="dk1"/>
                </a:solidFill>
                <a:latin typeface="Questrial"/>
                <a:ea typeface="Questrial"/>
                <a:cs typeface="Questrial"/>
                <a:sym typeface="Questrial"/>
              </a:defRPr>
            </a:lvl4pPr>
            <a:lvl5pPr indent="-406400" lvl="4" marL="2286000" marR="0" rtl="0" algn="l">
              <a:spcBef>
                <a:spcPts val="560"/>
              </a:spcBef>
              <a:spcAft>
                <a:spcPts val="0"/>
              </a:spcAft>
              <a:buClr>
                <a:schemeClr val="dk1"/>
              </a:buClr>
              <a:buSzPts val="2800"/>
              <a:buFont typeface="Arial"/>
              <a:buChar char="»"/>
              <a:defRPr b="0" i="0" sz="2800" u="none" cap="none" strike="noStrike">
                <a:solidFill>
                  <a:schemeClr val="dk1"/>
                </a:solidFill>
                <a:latin typeface="Questrial"/>
                <a:ea typeface="Questrial"/>
                <a:cs typeface="Questrial"/>
                <a:sym typeface="Quest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9pPr>
          </a:lstStyle>
          <a:p/>
        </p:txBody>
      </p:sp>
    </p:spTree>
  </p:cSld>
  <p:clrMap accent1="accent1" accent2="accent2" accent3="accent3" accent4="accent4" accent5="accent5" accent6="accent6" bg1="lt1" bg2="dk2" tx1="dk1" tx2="lt2" folHlink="folHlink" hlink="hlink"/>
  <p:sldLayoutIdLst>
    <p:sldLayoutId id="2147483655" r:id="rId2"/>
    <p:sldLayoutId id="2147483656" r:id="rId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hyperlink" Target="http://vita.taxslayerpro.com/IRSTRAINING" TargetMode="Externa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4.xml"/><Relationship Id="rId3" Type="http://schemas.openxmlformats.org/officeDocument/2006/relationships/image" Target="../media/image4.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6.xml"/><Relationship Id="rId3" Type="http://schemas.openxmlformats.org/officeDocument/2006/relationships/image" Target="../media/image62.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7.xml"/><Relationship Id="rId3" Type="http://schemas.openxmlformats.org/officeDocument/2006/relationships/image" Target="../media/image64.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 Id="rId3" Type="http://schemas.openxmlformats.org/officeDocument/2006/relationships/image" Target="../media/image88.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9.xml"/><Relationship Id="rId3" Type="http://schemas.openxmlformats.org/officeDocument/2006/relationships/image" Target="../media/image3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3.xml"/><Relationship Id="rId3" Type="http://schemas.openxmlformats.org/officeDocument/2006/relationships/image" Target="../media/image27.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4.xml"/><Relationship Id="rId3" Type="http://schemas.openxmlformats.org/officeDocument/2006/relationships/image" Target="../media/image6.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6.xml"/><Relationship Id="rId3" Type="http://schemas.openxmlformats.org/officeDocument/2006/relationships/image" Target="../media/image7.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0.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3.xml"/><Relationship Id="rId3" Type="http://schemas.openxmlformats.org/officeDocument/2006/relationships/image" Target="../media/image9.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9.xml"/><Relationship Id="rId3"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0.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3.xml"/><Relationship Id="rId3" Type="http://schemas.openxmlformats.org/officeDocument/2006/relationships/image" Target="../media/image15.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5.xml"/><Relationship Id="rId3" Type="http://schemas.openxmlformats.org/officeDocument/2006/relationships/image" Target="../media/image10.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8.xml"/><Relationship Id="rId3" Type="http://schemas.openxmlformats.org/officeDocument/2006/relationships/image" Target="../media/image11.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0.xml"/><Relationship Id="rId3" Type="http://schemas.openxmlformats.org/officeDocument/2006/relationships/image" Target="../media/image13.png"/><Relationship Id="rId4" Type="http://schemas.openxmlformats.org/officeDocument/2006/relationships/image" Target="../media/image12.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5.xml"/><Relationship Id="rId3" Type="http://schemas.openxmlformats.org/officeDocument/2006/relationships/image" Target="../media/image4.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8.xml"/><Relationship Id="rId3" Type="http://schemas.openxmlformats.org/officeDocument/2006/relationships/image" Target="../media/image37.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9.xml"/><Relationship Id="rId3" Type="http://schemas.openxmlformats.org/officeDocument/2006/relationships/image" Target="../media/image7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7.png"/><Relationship Id="rId4" Type="http://schemas.openxmlformats.org/officeDocument/2006/relationships/image" Target="../media/image14.png"/><Relationship Id="rId5" Type="http://schemas.openxmlformats.org/officeDocument/2006/relationships/image" Target="../media/image19.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0.xml"/><Relationship Id="rId3" Type="http://schemas.openxmlformats.org/officeDocument/2006/relationships/image" Target="../media/image23.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5.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6.xml"/><Relationship Id="rId3" Type="http://schemas.openxmlformats.org/officeDocument/2006/relationships/image" Target="../media/image37.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7.xml"/><Relationship Id="rId3" Type="http://schemas.openxmlformats.org/officeDocument/2006/relationships/image" Target="../media/image82.png"/><Relationship Id="rId4" Type="http://schemas.openxmlformats.org/officeDocument/2006/relationships/image" Target="../media/image24.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8.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0.xml"/><Relationship Id="rId3" Type="http://schemas.openxmlformats.org/officeDocument/2006/relationships/image" Target="../media/image41.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1.xml"/><Relationship Id="rId3" Type="http://schemas.openxmlformats.org/officeDocument/2006/relationships/image" Target="../media/image24.png"/><Relationship Id="rId4" Type="http://schemas.openxmlformats.org/officeDocument/2006/relationships/image" Target="../media/image61.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4.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5.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6.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8.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0.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1.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3.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4.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5.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6.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8.xml"/><Relationship Id="rId3" Type="http://schemas.openxmlformats.org/officeDocument/2006/relationships/image" Target="../media/image6.png"/><Relationship Id="rId4" Type="http://schemas.openxmlformats.org/officeDocument/2006/relationships/image" Target="../media/image21.png"/><Relationship Id="rId5" Type="http://schemas.openxmlformats.org/officeDocument/2006/relationships/image" Target="../media/image20.png"/><Relationship Id="rId6" Type="http://schemas.openxmlformats.org/officeDocument/2006/relationships/image" Target="../media/image22.pn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0.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1.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3.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4.xml"/><Relationship Id="rId3" Type="http://schemas.openxmlformats.org/officeDocument/2006/relationships/image" Target="../media/image37.pn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5.xml"/><Relationship Id="rId3" Type="http://schemas.openxmlformats.org/officeDocument/2006/relationships/image" Target="../media/image76.png"/><Relationship Id="rId4" Type="http://schemas.openxmlformats.org/officeDocument/2006/relationships/image" Target="../media/image24.pn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6.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8.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9.xml"/><Relationship Id="rId3"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0.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1.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3.xml"/><Relationship Id="rId3" Type="http://schemas.openxmlformats.org/officeDocument/2006/relationships/image" Target="../media/image4.png"/></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4.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5.xml"/><Relationship Id="rId3" Type="http://schemas.openxmlformats.org/officeDocument/2006/relationships/image" Target="../media/image65.png"/></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6.xml"/><Relationship Id="rId3" Type="http://schemas.openxmlformats.org/officeDocument/2006/relationships/image" Target="../media/image71.png"/></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7.xml"/><Relationship Id="rId3" Type="http://schemas.openxmlformats.org/officeDocument/2006/relationships/image" Target="../media/image4.png"/></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8.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9.xml"/><Relationship Id="rId3"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0.xml"/><Relationship Id="rId3" Type="http://schemas.openxmlformats.org/officeDocument/2006/relationships/image" Target="../media/image25.png"/><Relationship Id="rId4" Type="http://schemas.openxmlformats.org/officeDocument/2006/relationships/image" Target="../media/image26.png"/></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1.xml"/><Relationship Id="rId3" Type="http://schemas.openxmlformats.org/officeDocument/2006/relationships/image" Target="../media/image25.png"/><Relationship Id="rId4" Type="http://schemas.openxmlformats.org/officeDocument/2006/relationships/image" Target="../media/image26.png"/></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2.xml"/><Relationship Id="rId3" Type="http://schemas.openxmlformats.org/officeDocument/2006/relationships/image" Target="../media/image25.png"/><Relationship Id="rId4" Type="http://schemas.openxmlformats.org/officeDocument/2006/relationships/image" Target="../media/image26.png"/></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3.xml"/><Relationship Id="rId3" Type="http://schemas.openxmlformats.org/officeDocument/2006/relationships/image" Target="../media/image25.png"/><Relationship Id="rId4" Type="http://schemas.openxmlformats.org/officeDocument/2006/relationships/image" Target="../media/image26.png"/></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4.xml"/><Relationship Id="rId3" Type="http://schemas.openxmlformats.org/officeDocument/2006/relationships/image" Target="../media/image79.png"/><Relationship Id="rId4" Type="http://schemas.openxmlformats.org/officeDocument/2006/relationships/image" Target="../media/image81.png"/></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5.xml"/><Relationship Id="rId3" Type="http://schemas.openxmlformats.org/officeDocument/2006/relationships/image" Target="../media/image28.jpg"/><Relationship Id="rId4" Type="http://schemas.openxmlformats.org/officeDocument/2006/relationships/image" Target="../media/image29.jpg"/></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6.xml"/><Relationship Id="rId3" Type="http://schemas.openxmlformats.org/officeDocument/2006/relationships/image" Target="../media/image31.jpg"/></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7.xml"/><Relationship Id="rId3" Type="http://schemas.openxmlformats.org/officeDocument/2006/relationships/image" Target="../media/image30.jpg"/><Relationship Id="rId4" Type="http://schemas.openxmlformats.org/officeDocument/2006/relationships/image" Target="../media/image32.jpg"/></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8.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9.xml"/><Relationship Id="rId3" Type="http://schemas.openxmlformats.org/officeDocument/2006/relationships/image" Target="../media/image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0.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1.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3.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4.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5.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6.xml"/><Relationship Id="rId3" Type="http://schemas.openxmlformats.org/officeDocument/2006/relationships/image" Target="../media/image4.png"/></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7.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8.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6.png"/></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0.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1.xml"/><Relationship Id="rId3" Type="http://schemas.openxmlformats.org/officeDocument/2006/relationships/image" Target="../media/image4.png"/></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2.xml"/><Relationship Id="rId3" Type="http://schemas.openxmlformats.org/officeDocument/2006/relationships/hyperlink" Target="http://www.healthcare.gov/" TargetMode="Externa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3.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4.xml"/><Relationship Id="rId3" Type="http://schemas.openxmlformats.org/officeDocument/2006/relationships/image" Target="../media/image68.png"/></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5.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6.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7.xml"/><Relationship Id="rId3" Type="http://schemas.openxmlformats.org/officeDocument/2006/relationships/image" Target="../media/image33.png"/></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8.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0.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1.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3.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4.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5.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6.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7.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8.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0.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1.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3.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4.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5.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6.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7.xml"/><Relationship Id="rId3" Type="http://schemas.openxmlformats.org/officeDocument/2006/relationships/image" Target="../media/image4.png"/></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8.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0.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1.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3.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4.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5.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6.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7.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8.xml"/><Relationship Id="rId3" Type="http://schemas.openxmlformats.org/officeDocument/2006/relationships/image" Target="../media/image52.png"/></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0.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1.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3.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4.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5.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6.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7.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8.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0.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1.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3.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4.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5.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6.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7.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8.xml"/><Relationship Id="rId3" Type="http://schemas.openxmlformats.org/officeDocument/2006/relationships/image" Target="../media/image4.png"/></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0.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1.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2.xml"/><Relationship Id="rId3" Type="http://schemas.openxmlformats.org/officeDocument/2006/relationships/image" Target="../media/image35.png"/></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3.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4.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5.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6.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7.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8.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0.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1.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2.xml"/><Relationship Id="rId3" Type="http://schemas.openxmlformats.org/officeDocument/2006/relationships/hyperlink" Target="https://apps.irs.gov/app/tax-withholding-estimator" TargetMode="Externa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3.xml"/><Relationship Id="rId3" Type="http://schemas.openxmlformats.org/officeDocument/2006/relationships/image" Target="../media/image4.png"/></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4.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5.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6.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7.xml"/><Relationship Id="rId3" Type="http://schemas.openxmlformats.org/officeDocument/2006/relationships/image" Target="../media/image51.png"/></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8.xml"/><Relationship Id="rId3" Type="http://schemas.openxmlformats.org/officeDocument/2006/relationships/image" Target="../media/image80.png"/></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9.xml"/><Relationship Id="rId3" Type="http://schemas.openxmlformats.org/officeDocument/2006/relationships/image" Target="../media/image5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4.png"/></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0.xml"/><Relationship Id="rId3" Type="http://schemas.openxmlformats.org/officeDocument/2006/relationships/image" Target="../media/image38.png"/></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1.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2.xml"/><Relationship Id="rId3" Type="http://schemas.openxmlformats.org/officeDocument/2006/relationships/image" Target="../media/image39.png"/></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3.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4.xml"/><Relationship Id="rId3" Type="http://schemas.openxmlformats.org/officeDocument/2006/relationships/image" Target="../media/image40.png"/></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5.xml"/><Relationship Id="rId3" Type="http://schemas.openxmlformats.org/officeDocument/2006/relationships/image" Target="../media/image42.png"/></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6.xml"/><Relationship Id="rId3" Type="http://schemas.openxmlformats.org/officeDocument/2006/relationships/image" Target="../media/image43.png"/></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7.xml"/><Relationship Id="rId3" Type="http://schemas.openxmlformats.org/officeDocument/2006/relationships/image" Target="../media/image50.png"/></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8.xml"/><Relationship Id="rId3" Type="http://schemas.openxmlformats.org/officeDocument/2006/relationships/image" Target="../media/image44.png"/></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0.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1.xml"/><Relationship Id="rId3" Type="http://schemas.openxmlformats.org/officeDocument/2006/relationships/image" Target="../media/image45.png"/><Relationship Id="rId4" Type="http://schemas.openxmlformats.org/officeDocument/2006/relationships/image" Target="../media/image46.png"/></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2.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3.xml"/><Relationship Id="rId3" Type="http://schemas.openxmlformats.org/officeDocument/2006/relationships/image" Target="../media/image78.png"/><Relationship Id="rId4" Type="http://schemas.openxmlformats.org/officeDocument/2006/relationships/image" Target="../media/image59.png"/><Relationship Id="rId5" Type="http://schemas.openxmlformats.org/officeDocument/2006/relationships/image" Target="../media/image36.png"/></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4.xml"/><Relationship Id="rId3" Type="http://schemas.openxmlformats.org/officeDocument/2006/relationships/image" Target="../media/image74.png"/></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5.xml"/><Relationship Id="rId3" Type="http://schemas.openxmlformats.org/officeDocument/2006/relationships/image" Target="../media/image36.png"/></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6.xml"/><Relationship Id="rId3" Type="http://schemas.openxmlformats.org/officeDocument/2006/relationships/image" Target="../media/image36.png"/></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7.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8.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0.xml"/><Relationship Id="rId3" Type="http://schemas.openxmlformats.org/officeDocument/2006/relationships/image" Target="../media/image4.png"/></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1.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2.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3.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4.xml"/><Relationship Id="rId3" Type="http://schemas.openxmlformats.org/officeDocument/2006/relationships/image" Target="../media/image4.png"/></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5.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6.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7.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8.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0.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1.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2.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3.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4.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5.xml"/><Relationship Id="rId3" Type="http://schemas.openxmlformats.org/officeDocument/2006/relationships/image" Target="../media/image4.png"/></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6.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7.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8.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4.png"/></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0.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1.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2.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3.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4.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5.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6.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7.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8.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0.xml"/></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1.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2.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3.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4.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5.xml"/><Relationship Id="rId3" Type="http://schemas.openxmlformats.org/officeDocument/2006/relationships/image" Target="../media/image4.png"/></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6.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7.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8.xml"/><Relationship Id="rId3" Type="http://schemas.openxmlformats.org/officeDocument/2006/relationships/image" Target="../media/image4.png"/></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9.xml"/><Relationship Id="rId3" Type="http://schemas.openxmlformats.org/officeDocument/2006/relationships/image" Target="../media/image4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0.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1.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2.xml"/></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3.xml"/></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4.xml"/></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5.xml"/></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6.xml"/></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7.xml"/></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8.xml"/><Relationship Id="rId3" Type="http://schemas.openxmlformats.org/officeDocument/2006/relationships/image" Target="../media/image48.png"/></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9.xml"/><Relationship Id="rId3" Type="http://schemas.openxmlformats.org/officeDocument/2006/relationships/image" Target="../media/image8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png"/></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0.xml"/><Relationship Id="rId3" Type="http://schemas.openxmlformats.org/officeDocument/2006/relationships/image" Target="../media/image49.png"/></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1.xml"/><Relationship Id="rId3" Type="http://schemas.openxmlformats.org/officeDocument/2006/relationships/image" Target="../media/image83.png"/></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2.xml"/><Relationship Id="rId3" Type="http://schemas.openxmlformats.org/officeDocument/2006/relationships/image" Target="../media/image1.png"/><Relationship Id="rId4" Type="http://schemas.openxmlformats.org/officeDocument/2006/relationships/image" Target="../media/image85.png"/></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3.xml"/><Relationship Id="rId3" Type="http://schemas.openxmlformats.org/officeDocument/2006/relationships/image" Target="../media/image55.png"/></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4.xml"/><Relationship Id="rId3" Type="http://schemas.openxmlformats.org/officeDocument/2006/relationships/image" Target="../media/image54.png"/></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5.xml"/><Relationship Id="rId3" Type="http://schemas.openxmlformats.org/officeDocument/2006/relationships/image" Target="../media/image57.png"/></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6.xml"/><Relationship Id="rId3" Type="http://schemas.openxmlformats.org/officeDocument/2006/relationships/image" Target="../media/image56.png"/></Relationships>
</file>

<file path=ppt/slides/_rels/slide3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7.xml"/><Relationship Id="rId3" Type="http://schemas.openxmlformats.org/officeDocument/2006/relationships/image" Target="../media/image86.png"/></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8.xml"/><Relationship Id="rId3" Type="http://schemas.openxmlformats.org/officeDocument/2006/relationships/image" Target="../media/image58.png"/></Relationships>
</file>

<file path=ppt/slides/_rels/slide3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9.xml"/><Relationship Id="rId3" Type="http://schemas.openxmlformats.org/officeDocument/2006/relationships/image" Target="../media/image6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3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0.xml"/><Relationship Id="rId3" Type="http://schemas.openxmlformats.org/officeDocument/2006/relationships/image" Target="../media/image60.png"/></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1.xml"/><Relationship Id="rId3" Type="http://schemas.openxmlformats.org/officeDocument/2006/relationships/image" Target="../media/image63.png"/></Relationships>
</file>

<file path=ppt/slides/_rels/slide3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2.xml"/><Relationship Id="rId3" Type="http://schemas.openxmlformats.org/officeDocument/2006/relationships/image" Target="../media/image70.png"/></Relationships>
</file>

<file path=ppt/slides/_rels/slide3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3.xml"/><Relationship Id="rId3" Type="http://schemas.openxmlformats.org/officeDocument/2006/relationships/image" Target="../media/image72.png"/></Relationships>
</file>

<file path=ppt/slides/_rels/slide3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4.xml"/><Relationship Id="rId3" Type="http://schemas.openxmlformats.org/officeDocument/2006/relationships/image" Target="../media/image77.png"/></Relationships>
</file>

<file path=ppt/slides/_rels/slide3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5.xml"/><Relationship Id="rId3" Type="http://schemas.openxmlformats.org/officeDocument/2006/relationships/image" Target="../media/image87.png"/></Relationships>
</file>

<file path=ppt/slides/_rels/slide3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6.xml"/><Relationship Id="rId3" Type="http://schemas.openxmlformats.org/officeDocument/2006/relationships/image" Target="../media/image66.png"/><Relationship Id="rId4" Type="http://schemas.openxmlformats.org/officeDocument/2006/relationships/image" Target="../media/image67.png"/></Relationships>
</file>

<file path=ppt/slides/_rels/slide3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7.xml"/><Relationship Id="rId3" Type="http://schemas.openxmlformats.org/officeDocument/2006/relationships/image" Target="../media/image75.png"/></Relationships>
</file>

<file path=ppt/slides/_rels/slide3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8.xml"/></Relationships>
</file>

<file path=ppt/slides/_rels/slide3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9.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s://vimeo.com/309923110/7d62b4b127"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0.xml"/></Relationships>
</file>

<file path=ppt/slides/_rels/slide40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1.xml"/></Relationships>
</file>

<file path=ppt/slides/_rels/slide40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2.xml"/></Relationships>
</file>

<file path=ppt/slides/_rels/slide4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3.xml"/></Relationships>
</file>

<file path=ppt/slides/_rels/slide4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4.xml"/></Relationships>
</file>

<file path=ppt/slides/_rels/slide4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5.xml"/></Relationships>
</file>

<file path=ppt/slides/_rels/slide4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6.xml"/></Relationships>
</file>

<file path=ppt/slides/_rels/slide4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7.xml"/></Relationships>
</file>

<file path=ppt/slides/_rels/slide4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8.xml"/></Relationships>
</file>

<file path=ppt/slides/_rels/slide4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0.xml"/></Relationships>
</file>

<file path=ppt/slides/_rels/slide4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1.xml"/></Relationships>
</file>

<file path=ppt/slides/_rels/slide4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2.xml"/></Relationships>
</file>

<file path=ppt/slides/_rels/slide4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3.xml"/><Relationship Id="rId3" Type="http://schemas.openxmlformats.org/officeDocument/2006/relationships/hyperlink" Target="mailto:WI.Voltax@irs.gov" TargetMode="External"/></Relationships>
</file>

<file path=ppt/slides/_rels/slide4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4.xml"/><Relationship Id="rId3" Type="http://schemas.openxmlformats.org/officeDocument/2006/relationships/hyperlink" Target="http://volunteers.generationforchange.org/" TargetMode="External"/></Relationships>
</file>

<file path=ppt/slides/_rels/slide4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5.xml"/><Relationship Id="rId3" Type="http://schemas.openxmlformats.org/officeDocument/2006/relationships/image" Target="../media/image4.png"/></Relationships>
</file>

<file path=ppt/slides/_rels/slide4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6.xml"/><Relationship Id="rId3" Type="http://schemas.openxmlformats.org/officeDocument/2006/relationships/hyperlink" Target="https://drive.google.com/file/d/1KICWNfjuvQNCRi9DEKwoiTZZlTJCknwe/view?usp=sharing" TargetMode="External"/><Relationship Id="rId4" Type="http://schemas.openxmlformats.org/officeDocument/2006/relationships/hyperlink" Target="https://drive.google.com/file/d/10MDhUuvado2inrijLTC836A9UZWwE1ip/view?usp=sharing" TargetMode="External"/><Relationship Id="rId5" Type="http://schemas.openxmlformats.org/officeDocument/2006/relationships/hyperlink" Target="https://vimeo.com/150838658" TargetMode="External"/></Relationships>
</file>

<file path=ppt/slides/_rels/slide4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7.xml"/></Relationships>
</file>

<file path=ppt/slides/_rels/slide4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8.xml"/><Relationship Id="rId3" Type="http://schemas.openxmlformats.org/officeDocument/2006/relationships/hyperlink" Target="http://volunteers.generationforchange.org/" TargetMode="External"/></Relationships>
</file>

<file path=ppt/slides/_rels/slide4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34.png"/></Relationships>
</file>

<file path=ppt/slides/_rels/slide4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0.xml"/><Relationship Id="rId3" Type="http://schemas.openxmlformats.org/officeDocument/2006/relationships/hyperlink" Target="http://www.impactamerica.com/taxprep" TargetMode="External"/></Relationships>
</file>

<file path=ppt/slides/_rels/slide4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1.xml"/><Relationship Id="rId3" Type="http://schemas.openxmlformats.org/officeDocument/2006/relationships/image" Target="../media/image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3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www.impactamerica.com/taxprep"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2.xml"/><Relationship Id="rId3" Type="http://schemas.openxmlformats.org/officeDocument/2006/relationships/image" Target="../media/image4.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18.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18.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 name="Shape 57"/>
        <p:cNvGrpSpPr/>
        <p:nvPr/>
      </p:nvGrpSpPr>
      <p:grpSpPr>
        <a:xfrm>
          <a:off x="0" y="0"/>
          <a:ext cx="0" cy="0"/>
          <a:chOff x="0" y="0"/>
          <a:chExt cx="0" cy="0"/>
        </a:xfrm>
      </p:grpSpPr>
      <p:pic>
        <p:nvPicPr>
          <p:cNvPr descr="Impact-logo_SaveFirst-green.eps" id="58" name="Google Shape;58;p13"/>
          <p:cNvPicPr preferRelativeResize="0"/>
          <p:nvPr/>
        </p:nvPicPr>
        <p:blipFill rotWithShape="1">
          <a:blip r:embed="rId3">
            <a:alphaModFix/>
          </a:blip>
          <a:srcRect b="34976" l="19561" r="20646" t="31742"/>
          <a:stretch/>
        </p:blipFill>
        <p:spPr>
          <a:xfrm>
            <a:off x="1440089" y="413266"/>
            <a:ext cx="9264600" cy="4243500"/>
          </a:xfrm>
          <a:prstGeom prst="rect">
            <a:avLst/>
          </a:prstGeom>
          <a:noFill/>
          <a:ln>
            <a:noFill/>
          </a:ln>
        </p:spPr>
      </p:pic>
      <p:sp>
        <p:nvSpPr>
          <p:cNvPr id="59" name="Google Shape;59;p13"/>
          <p:cNvSpPr/>
          <p:nvPr/>
        </p:nvSpPr>
        <p:spPr>
          <a:xfrm>
            <a:off x="1524003" y="-184666"/>
            <a:ext cx="184731" cy="36933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60" name="Google Shape;60;p13"/>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61" name="Google Shape;61;p13"/>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62" name="Google Shape;62;p13"/>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63" name="Google Shape;63;p13"/>
          <p:cNvSpPr txBox="1"/>
          <p:nvPr/>
        </p:nvSpPr>
        <p:spPr>
          <a:xfrm>
            <a:off x="-1461427" y="1481721"/>
            <a:ext cx="18466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64" name="Google Shape;64;p13"/>
          <p:cNvSpPr txBox="1"/>
          <p:nvPr/>
        </p:nvSpPr>
        <p:spPr>
          <a:xfrm>
            <a:off x="1440163" y="4749375"/>
            <a:ext cx="9264600" cy="1816200"/>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u="none">
                <a:solidFill>
                  <a:schemeClr val="dk2"/>
                </a:solidFill>
                <a:latin typeface="Questrial"/>
                <a:ea typeface="Questrial"/>
                <a:cs typeface="Questrial"/>
                <a:sym typeface="Questrial"/>
              </a:rPr>
              <a:t>Volunteer Basic Tax Training</a:t>
            </a:r>
            <a:endParaRPr/>
          </a:p>
          <a:p>
            <a:pPr indent="0" lvl="0" marL="0" marR="0" rtl="0" algn="ctr">
              <a:spcBef>
                <a:spcPts val="0"/>
              </a:spcBef>
              <a:spcAft>
                <a:spcPts val="0"/>
              </a:spcAft>
              <a:buClr>
                <a:schemeClr val="dk2"/>
              </a:buClr>
              <a:buFont typeface="Questrial"/>
              <a:buNone/>
            </a:pPr>
            <a:r>
              <a:rPr b="1" lang="en-US" sz="5400" u="none">
                <a:solidFill>
                  <a:schemeClr val="dk2"/>
                </a:solidFill>
                <a:latin typeface="Questrial"/>
                <a:ea typeface="Questrial"/>
                <a:cs typeface="Questrial"/>
                <a:sym typeface="Questrial"/>
              </a:rPr>
              <a:t>A Session</a:t>
            </a:r>
            <a:endParaRPr/>
          </a:p>
        </p:txBody>
      </p:sp>
      <p:sp>
        <p:nvSpPr>
          <p:cNvPr id="65" name="Google Shape;65;p1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 name="Shape 127"/>
        <p:cNvGrpSpPr/>
        <p:nvPr/>
      </p:nvGrpSpPr>
      <p:grpSpPr>
        <a:xfrm>
          <a:off x="0" y="0"/>
          <a:ext cx="0" cy="0"/>
          <a:chOff x="0" y="0"/>
          <a:chExt cx="0" cy="0"/>
        </a:xfrm>
      </p:grpSpPr>
      <p:pic>
        <p:nvPicPr>
          <p:cNvPr descr="Impact-logo_SaveFirst-green.eps" id="128" name="Google Shape;128;p22"/>
          <p:cNvPicPr preferRelativeResize="0"/>
          <p:nvPr/>
        </p:nvPicPr>
        <p:blipFill rotWithShape="1">
          <a:blip r:embed="rId3">
            <a:alphaModFix/>
          </a:blip>
          <a:srcRect b="34976" l="19561" r="20646" t="31742"/>
          <a:stretch/>
        </p:blipFill>
        <p:spPr>
          <a:xfrm>
            <a:off x="1440089" y="413266"/>
            <a:ext cx="9264733" cy="4243519"/>
          </a:xfrm>
          <a:prstGeom prst="rect">
            <a:avLst/>
          </a:prstGeom>
          <a:noFill/>
          <a:ln>
            <a:noFill/>
          </a:ln>
        </p:spPr>
      </p:pic>
      <p:sp>
        <p:nvSpPr>
          <p:cNvPr id="129" name="Google Shape;129;p22"/>
          <p:cNvSpPr/>
          <p:nvPr/>
        </p:nvSpPr>
        <p:spPr>
          <a:xfrm>
            <a:off x="1524003" y="-184666"/>
            <a:ext cx="184731" cy="36933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30" name="Google Shape;130;p22"/>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31" name="Google Shape;131;p22"/>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32" name="Google Shape;132;p22"/>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133" name="Google Shape;133;p22"/>
          <p:cNvSpPr txBox="1"/>
          <p:nvPr/>
        </p:nvSpPr>
        <p:spPr>
          <a:xfrm>
            <a:off x="-1461427" y="1481721"/>
            <a:ext cx="18466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134" name="Google Shape;134;p22"/>
          <p:cNvSpPr txBox="1"/>
          <p:nvPr/>
        </p:nvSpPr>
        <p:spPr>
          <a:xfrm>
            <a:off x="1732277" y="4749376"/>
            <a:ext cx="8727445" cy="1506406"/>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Creating a TaxSlayer Account</a:t>
            </a:r>
            <a:endParaRPr/>
          </a:p>
        </p:txBody>
      </p:sp>
      <p:sp>
        <p:nvSpPr>
          <p:cNvPr id="135" name="Google Shape;135;p2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1" name="Shape 891"/>
        <p:cNvGrpSpPr/>
        <p:nvPr/>
      </p:nvGrpSpPr>
      <p:grpSpPr>
        <a:xfrm>
          <a:off x="0" y="0"/>
          <a:ext cx="0" cy="0"/>
          <a:chOff x="0" y="0"/>
          <a:chExt cx="0" cy="0"/>
        </a:xfrm>
      </p:grpSpPr>
      <p:sp>
        <p:nvSpPr>
          <p:cNvPr id="892" name="Google Shape;892;p11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Head of Household: Separated Parents</a:t>
            </a:r>
            <a:endParaRPr/>
          </a:p>
        </p:txBody>
      </p:sp>
      <p:sp>
        <p:nvSpPr>
          <p:cNvPr id="893" name="Google Shape;893;p112"/>
          <p:cNvSpPr txBox="1"/>
          <p:nvPr>
            <p:ph idx="1" type="body"/>
          </p:nvPr>
        </p:nvSpPr>
        <p:spPr>
          <a:xfrm>
            <a:off x="609600" y="133845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Even if the custodial parent has given up </a:t>
            </a:r>
            <a:r>
              <a:rPr lang="en-US"/>
              <a:t>the</a:t>
            </a:r>
            <a:r>
              <a:rPr b="0" i="0" lang="en-US" sz="4000" u="none" cap="none" strike="noStrike">
                <a:solidFill>
                  <a:schemeClr val="dk1"/>
                </a:solidFill>
                <a:latin typeface="Questrial"/>
                <a:ea typeface="Questrial"/>
                <a:cs typeface="Questrial"/>
                <a:sym typeface="Questrial"/>
              </a:rPr>
              <a:t> right to claim the dependency exemption for a child (Form 8332), </a:t>
            </a:r>
            <a:r>
              <a:rPr lang="en-US"/>
              <a:t>they</a:t>
            </a:r>
            <a:r>
              <a:rPr b="0" i="0" lang="en-US" sz="4000" u="none" cap="none" strike="noStrike">
                <a:solidFill>
                  <a:schemeClr val="dk1"/>
                </a:solidFill>
                <a:latin typeface="Questrial"/>
                <a:ea typeface="Questrial"/>
                <a:cs typeface="Questrial"/>
                <a:sym typeface="Questrial"/>
              </a:rPr>
              <a:t> can file Head of Household using that child as </a:t>
            </a:r>
            <a:r>
              <a:rPr lang="en-US"/>
              <a:t>their</a:t>
            </a:r>
            <a:r>
              <a:rPr b="0" i="0" lang="en-US" sz="4000" u="none" cap="none" strike="noStrike">
                <a:solidFill>
                  <a:schemeClr val="dk1"/>
                </a:solidFill>
                <a:latin typeface="Questrial"/>
                <a:ea typeface="Questrial"/>
                <a:cs typeface="Questrial"/>
                <a:sym typeface="Questrial"/>
              </a:rPr>
              <a:t> qualifying person</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Noncustodial parent can never claim Head of Household</a:t>
            </a:r>
            <a:endParaRPr/>
          </a:p>
        </p:txBody>
      </p:sp>
      <p:sp>
        <p:nvSpPr>
          <p:cNvPr id="894" name="Google Shape;894;p112"/>
          <p:cNvSpPr/>
          <p:nvPr/>
        </p:nvSpPr>
        <p:spPr>
          <a:xfrm>
            <a:off x="394800" y="5689045"/>
            <a:ext cx="11187600" cy="9936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800">
                <a:solidFill>
                  <a:schemeClr val="accent3"/>
                </a:solidFill>
                <a:latin typeface="Questrial"/>
                <a:ea typeface="Questrial"/>
                <a:cs typeface="Questrial"/>
                <a:sym typeface="Questrial"/>
              </a:rPr>
              <a:t>This situation is complicated to determine. </a:t>
            </a:r>
            <a:r>
              <a:rPr b="1" lang="en-US" sz="2800" u="sng">
                <a:solidFill>
                  <a:schemeClr val="accent3"/>
                </a:solidFill>
                <a:latin typeface="Questrial"/>
                <a:ea typeface="Questrial"/>
                <a:cs typeface="Questrial"/>
                <a:sym typeface="Questrial"/>
              </a:rPr>
              <a:t>SEE YOUR SITE COORDINATOR</a:t>
            </a:r>
            <a:r>
              <a:rPr b="1" lang="en-US" sz="2800">
                <a:solidFill>
                  <a:schemeClr val="accent3"/>
                </a:solidFill>
                <a:latin typeface="Questrial"/>
                <a:ea typeface="Questrial"/>
                <a:cs typeface="Questrial"/>
                <a:sym typeface="Questrial"/>
              </a:rPr>
              <a:t> </a:t>
            </a:r>
            <a:endParaRPr b="1" i="1" sz="2800">
              <a:solidFill>
                <a:schemeClr val="accent3"/>
              </a:solidFill>
              <a:latin typeface="Questrial"/>
              <a:ea typeface="Questrial"/>
              <a:cs typeface="Questrial"/>
              <a:sym typeface="Questrial"/>
            </a:endParaRPr>
          </a:p>
        </p:txBody>
      </p:sp>
      <p:sp>
        <p:nvSpPr>
          <p:cNvPr id="895" name="Google Shape;895;p11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4"/>
                                        </p:tgtEl>
                                        <p:attrNameLst>
                                          <p:attrName>style.visibility</p:attrName>
                                        </p:attrNameLst>
                                      </p:cBhvr>
                                      <p:to>
                                        <p:strVal val="visible"/>
                                      </p:to>
                                    </p:set>
                                    <p:animEffect filter="fade" transition="in">
                                      <p:cBhvr>
                                        <p:cTn dur="500"/>
                                        <p:tgtEl>
                                          <p:spTgt spid="8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0" name="Shape 900"/>
        <p:cNvGrpSpPr/>
        <p:nvPr/>
      </p:nvGrpSpPr>
      <p:grpSpPr>
        <a:xfrm>
          <a:off x="0" y="0"/>
          <a:ext cx="0" cy="0"/>
          <a:chOff x="0" y="0"/>
          <a:chExt cx="0" cy="0"/>
        </a:xfrm>
      </p:grpSpPr>
      <p:sp>
        <p:nvSpPr>
          <p:cNvPr id="901" name="Google Shape;901;p11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Widow(er) </a:t>
            </a:r>
            <a:br>
              <a:rPr b="1" i="0" lang="en-US" sz="4800" u="none" cap="none" strike="noStrike">
                <a:solidFill>
                  <a:schemeClr val="dk2"/>
                </a:solidFill>
                <a:latin typeface="Questrial"/>
                <a:ea typeface="Questrial"/>
                <a:cs typeface="Questrial"/>
                <a:sym typeface="Questrial"/>
              </a:rPr>
            </a:br>
            <a:r>
              <a:rPr b="1" i="0" lang="en-US" sz="4800" u="none" cap="none" strike="noStrike">
                <a:solidFill>
                  <a:schemeClr val="dk2"/>
                </a:solidFill>
                <a:latin typeface="Questrial"/>
                <a:ea typeface="Questrial"/>
                <a:cs typeface="Questrial"/>
                <a:sym typeface="Questrial"/>
              </a:rPr>
              <a:t>with Dependent Child</a:t>
            </a:r>
            <a:endParaRPr/>
          </a:p>
        </p:txBody>
      </p:sp>
      <p:sp>
        <p:nvSpPr>
          <p:cNvPr id="902" name="Google Shape;902;p113"/>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 taxpayer files QW if his/her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Spouse died recently, AND</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The taxpayer did not remarry, AND</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The taxpayer has a dependent child (son, daughter, stepson, stepdaughter), AND</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The taxpayer provides over half the costs to maintain the main home for </a:t>
            </a:r>
            <a:r>
              <a:rPr lang="en-US"/>
              <a:t>taxpayer</a:t>
            </a:r>
            <a:r>
              <a:rPr b="0" i="0" lang="en-US" sz="3600" u="none" cap="none" strike="noStrike">
                <a:solidFill>
                  <a:schemeClr val="dk1"/>
                </a:solidFill>
                <a:latin typeface="Questrial"/>
                <a:ea typeface="Questrial"/>
                <a:cs typeface="Questrial"/>
                <a:sym typeface="Questrial"/>
              </a:rPr>
              <a:t> and the child.</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903" name="Google Shape;903;p11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8" name="Shape 908"/>
        <p:cNvGrpSpPr/>
        <p:nvPr/>
      </p:nvGrpSpPr>
      <p:grpSpPr>
        <a:xfrm>
          <a:off x="0" y="0"/>
          <a:ext cx="0" cy="0"/>
          <a:chOff x="0" y="0"/>
          <a:chExt cx="0" cy="0"/>
        </a:xfrm>
      </p:grpSpPr>
      <p:sp>
        <p:nvSpPr>
          <p:cNvPr id="909" name="Google Shape;909;p11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Unmarried, Widowed Taxpayer?</a:t>
            </a:r>
            <a:endParaRPr/>
          </a:p>
        </p:txBody>
      </p:sp>
      <p:sp>
        <p:nvSpPr>
          <p:cNvPr id="910" name="Google Shape;910;p114"/>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If the spouse died during the current tax year: </a:t>
            </a:r>
            <a:r>
              <a:rPr b="1" i="0" lang="en-US" sz="4000" u="none" cap="none" strike="noStrike">
                <a:solidFill>
                  <a:schemeClr val="accent1"/>
                </a:solidFill>
                <a:latin typeface="Questrial"/>
                <a:ea typeface="Questrial"/>
                <a:cs typeface="Questrial"/>
                <a:sym typeface="Questrial"/>
              </a:rPr>
              <a:t>Married Filing Jointly</a:t>
            </a:r>
            <a:r>
              <a:rPr b="0" i="0" lang="en-US" sz="4000" u="none" cap="none" strike="noStrike">
                <a:solidFill>
                  <a:schemeClr val="accent1"/>
                </a:solidFill>
                <a:latin typeface="Questrial"/>
                <a:ea typeface="Questrial"/>
                <a:cs typeface="Questrial"/>
                <a:sym typeface="Questrial"/>
              </a:rPr>
              <a:t> </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If the spouse died during one of the two preceding tax years and taxpayer has a qualifying child: </a:t>
            </a:r>
            <a:r>
              <a:rPr b="1" i="0" lang="en-US" sz="4000" u="none" cap="none" strike="noStrike">
                <a:solidFill>
                  <a:schemeClr val="accent1"/>
                </a:solidFill>
                <a:latin typeface="Questrial"/>
                <a:ea typeface="Questrial"/>
                <a:cs typeface="Questrial"/>
                <a:sym typeface="Questrial"/>
              </a:rPr>
              <a:t>Qualifying Widow(er)</a:t>
            </a:r>
            <a:r>
              <a:rPr b="0" i="0" lang="en-US" sz="4000" u="none" cap="none" strike="noStrike">
                <a:solidFill>
                  <a:schemeClr val="accent1"/>
                </a:solidFill>
                <a:latin typeface="Questrial"/>
                <a:ea typeface="Questrial"/>
                <a:cs typeface="Questrial"/>
                <a:sym typeface="Questrial"/>
              </a:rPr>
              <a:t> </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If the spouse died three or more years before the current year:  </a:t>
            </a:r>
            <a:r>
              <a:rPr b="1" i="0" lang="en-US" sz="4000" u="none" cap="none" strike="noStrike">
                <a:solidFill>
                  <a:schemeClr val="accent1"/>
                </a:solidFill>
                <a:latin typeface="Questrial"/>
                <a:ea typeface="Questrial"/>
                <a:cs typeface="Questrial"/>
                <a:sym typeface="Questrial"/>
              </a:rPr>
              <a:t>Single or Head of Household</a:t>
            </a:r>
            <a:endParaRPr/>
          </a:p>
          <a:p>
            <a:pPr indent="-165100" lvl="0" marL="342900" marR="0" rtl="0" algn="l">
              <a:lnSpc>
                <a:spcPct val="90000"/>
              </a:lnSpc>
              <a:spcBef>
                <a:spcPts val="560"/>
              </a:spcBef>
              <a:spcAft>
                <a:spcPts val="0"/>
              </a:spcAft>
              <a:buClr>
                <a:schemeClr val="dk1"/>
              </a:buClr>
              <a:buSzPts val="2800"/>
              <a:buFont typeface="Noto Sans Symbols"/>
              <a:buNone/>
            </a:pPr>
            <a:r>
              <a:t/>
            </a:r>
            <a:endParaRPr b="0" i="0" sz="2800" u="none" cap="none" strike="noStrike">
              <a:solidFill>
                <a:schemeClr val="dk1"/>
              </a:solidFill>
              <a:latin typeface="Questrial"/>
              <a:ea typeface="Questrial"/>
              <a:cs typeface="Questrial"/>
              <a:sym typeface="Questrial"/>
            </a:endParaRPr>
          </a:p>
        </p:txBody>
      </p:sp>
      <p:sp>
        <p:nvSpPr>
          <p:cNvPr id="911" name="Google Shape;911;p11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6" name="Shape 916"/>
        <p:cNvGrpSpPr/>
        <p:nvPr/>
      </p:nvGrpSpPr>
      <p:grpSpPr>
        <a:xfrm>
          <a:off x="0" y="0"/>
          <a:ext cx="0" cy="0"/>
          <a:chOff x="0" y="0"/>
          <a:chExt cx="0" cy="0"/>
        </a:xfrm>
      </p:grpSpPr>
      <p:sp>
        <p:nvSpPr>
          <p:cNvPr id="917" name="Google Shape;917;p115"/>
          <p:cNvSpPr txBox="1"/>
          <p:nvPr>
            <p:ph type="title"/>
          </p:nvPr>
        </p:nvSpPr>
        <p:spPr>
          <a:xfrm>
            <a:off x="556325" y="248013"/>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From Lowest to Highest Tax Burden</a:t>
            </a:r>
            <a:endParaRPr/>
          </a:p>
        </p:txBody>
      </p:sp>
      <p:grpSp>
        <p:nvGrpSpPr>
          <p:cNvPr id="918" name="Google Shape;918;p115"/>
          <p:cNvGrpSpPr/>
          <p:nvPr/>
        </p:nvGrpSpPr>
        <p:grpSpPr>
          <a:xfrm>
            <a:off x="332087" y="1417638"/>
            <a:ext cx="11527890" cy="5115000"/>
            <a:chOff x="-277513" y="0"/>
            <a:chExt cx="11527890" cy="5115000"/>
          </a:xfrm>
        </p:grpSpPr>
        <p:sp>
          <p:nvSpPr>
            <p:cNvPr id="919" name="Google Shape;919;p115"/>
            <p:cNvSpPr/>
            <p:nvPr/>
          </p:nvSpPr>
          <p:spPr>
            <a:xfrm rot="4396435">
              <a:off x="3628155" y="1017861"/>
              <a:ext cx="4415618" cy="3079278"/>
            </a:xfrm>
            <a:custGeom>
              <a:rect b="b" l="l" r="r" t="t"/>
              <a:pathLst>
                <a:path extrusionOk="0" h="120000" w="120000">
                  <a:moveTo>
                    <a:pt x="0" y="120000"/>
                  </a:moveTo>
                  <a:quadBezTo>
                    <a:pt x="20000" y="40000"/>
                    <a:pt x="93749" y="15000"/>
                  </a:quadBezTo>
                  <a:lnTo>
                    <a:pt x="92570" y="0"/>
                  </a:lnTo>
                  <a:lnTo>
                    <a:pt x="120000" y="18786"/>
                  </a:lnTo>
                  <a:lnTo>
                    <a:pt x="96465" y="49572"/>
                  </a:lnTo>
                  <a:lnTo>
                    <a:pt x="95286" y="34572"/>
                  </a:lnTo>
                  <a:quadBezTo>
                    <a:pt x="30000" y="44572"/>
                    <a:pt x="0" y="120000"/>
                  </a:quadBezTo>
                  <a:close/>
                </a:path>
              </a:pathLst>
            </a:custGeom>
            <a:solidFill>
              <a:srgbClr val="F2B529"/>
            </a:solidFill>
            <a:ln cap="flat" cmpd="sng" w="38100">
              <a:solidFill>
                <a:srgbClr val="FFFFFF"/>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115"/>
            <p:cNvSpPr/>
            <p:nvPr/>
          </p:nvSpPr>
          <p:spPr>
            <a:xfrm>
              <a:off x="5470744" y="1557049"/>
              <a:ext cx="111600" cy="111600"/>
            </a:xfrm>
            <a:prstGeom prst="ellipse">
              <a:avLst/>
            </a:prstGeom>
            <a:solidFill>
              <a:srgbClr val="F4D6AB"/>
            </a:solidFill>
            <a:ln cap="flat" cmpd="sng" w="38100">
              <a:solidFill>
                <a:srgbClr val="FFFFFF"/>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115"/>
            <p:cNvSpPr/>
            <p:nvPr/>
          </p:nvSpPr>
          <p:spPr>
            <a:xfrm>
              <a:off x="6441905" y="2503862"/>
              <a:ext cx="111600" cy="111600"/>
            </a:xfrm>
            <a:prstGeom prst="ellipse">
              <a:avLst/>
            </a:prstGeom>
            <a:solidFill>
              <a:srgbClr val="F4D6AB"/>
            </a:solidFill>
            <a:ln cap="flat" cmpd="sng" w="38100">
              <a:solidFill>
                <a:srgbClr val="FFFFFF"/>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115"/>
            <p:cNvSpPr/>
            <p:nvPr/>
          </p:nvSpPr>
          <p:spPr>
            <a:xfrm>
              <a:off x="-277513" y="0"/>
              <a:ext cx="9301200" cy="81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115"/>
            <p:cNvSpPr txBox="1"/>
            <p:nvPr/>
          </p:nvSpPr>
          <p:spPr>
            <a:xfrm>
              <a:off x="-277513" y="0"/>
              <a:ext cx="9301200" cy="818400"/>
            </a:xfrm>
            <a:prstGeom prst="rect">
              <a:avLst/>
            </a:prstGeom>
            <a:noFill/>
            <a:ln>
              <a:noFill/>
            </a:ln>
          </p:spPr>
          <p:txBody>
            <a:bodyPr anchorCtr="0" anchor="b" bIns="45700" lIns="45700" spcFirstLastPara="1" rIns="45700" wrap="square" tIns="45700">
              <a:noAutofit/>
            </a:bodyPr>
            <a:lstStyle/>
            <a:p>
              <a:pPr indent="0" lvl="0" marL="0" marR="0" rtl="0" algn="ctr">
                <a:lnSpc>
                  <a:spcPct val="90000"/>
                </a:lnSpc>
                <a:spcBef>
                  <a:spcPts val="0"/>
                </a:spcBef>
                <a:spcAft>
                  <a:spcPts val="0"/>
                </a:spcAft>
                <a:buNone/>
              </a:pPr>
              <a:r>
                <a:rPr b="1" lang="en-US" sz="3600">
                  <a:solidFill>
                    <a:srgbClr val="77A042"/>
                  </a:solidFill>
                  <a:latin typeface="Questrial"/>
                  <a:ea typeface="Questrial"/>
                  <a:cs typeface="Questrial"/>
                  <a:sym typeface="Questrial"/>
                </a:rPr>
                <a:t>Married Filing Jointly &amp; Qualifying Widow(er)</a:t>
              </a:r>
              <a:endParaRPr b="1" sz="3600">
                <a:solidFill>
                  <a:srgbClr val="77A042"/>
                </a:solidFill>
                <a:latin typeface="Questrial"/>
                <a:ea typeface="Questrial"/>
                <a:cs typeface="Questrial"/>
                <a:sym typeface="Questrial"/>
              </a:endParaRPr>
            </a:p>
          </p:txBody>
        </p:sp>
        <p:sp>
          <p:nvSpPr>
            <p:cNvPr id="924" name="Google Shape;924;p115"/>
            <p:cNvSpPr/>
            <p:nvPr/>
          </p:nvSpPr>
          <p:spPr>
            <a:xfrm>
              <a:off x="6511569" y="1203592"/>
              <a:ext cx="3785100" cy="81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115"/>
            <p:cNvSpPr txBox="1"/>
            <p:nvPr/>
          </p:nvSpPr>
          <p:spPr>
            <a:xfrm>
              <a:off x="6511569" y="1203592"/>
              <a:ext cx="3785100" cy="818400"/>
            </a:xfrm>
            <a:prstGeom prst="rect">
              <a:avLst/>
            </a:prstGeom>
            <a:noFill/>
            <a:ln>
              <a:noFill/>
            </a:ln>
          </p:spPr>
          <p:txBody>
            <a:bodyPr anchorCtr="0" anchor="ctr" bIns="45700" lIns="45700" spcFirstLastPara="1" rIns="45700" wrap="square" tIns="45700">
              <a:noAutofit/>
            </a:bodyPr>
            <a:lstStyle/>
            <a:p>
              <a:pPr indent="0" lvl="0" marL="0" marR="0" rtl="0" algn="l">
                <a:lnSpc>
                  <a:spcPct val="90000"/>
                </a:lnSpc>
                <a:spcBef>
                  <a:spcPts val="0"/>
                </a:spcBef>
                <a:spcAft>
                  <a:spcPts val="0"/>
                </a:spcAft>
                <a:buNone/>
              </a:pPr>
              <a:r>
                <a:rPr b="1" lang="en-US" sz="3600">
                  <a:solidFill>
                    <a:srgbClr val="77A042"/>
                  </a:solidFill>
                  <a:latin typeface="Questrial"/>
                  <a:ea typeface="Questrial"/>
                  <a:cs typeface="Questrial"/>
                  <a:sym typeface="Questrial"/>
                </a:rPr>
                <a:t>Head of Household</a:t>
              </a:r>
              <a:endParaRPr b="1" sz="3600">
                <a:solidFill>
                  <a:srgbClr val="77A042"/>
                </a:solidFill>
                <a:latin typeface="Questrial"/>
                <a:ea typeface="Questrial"/>
                <a:cs typeface="Questrial"/>
                <a:sym typeface="Questrial"/>
              </a:endParaRPr>
            </a:p>
          </p:txBody>
        </p:sp>
        <p:sp>
          <p:nvSpPr>
            <p:cNvPr id="926" name="Google Shape;926;p115"/>
            <p:cNvSpPr/>
            <p:nvPr/>
          </p:nvSpPr>
          <p:spPr>
            <a:xfrm>
              <a:off x="3332103" y="2150405"/>
              <a:ext cx="2813400" cy="81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115"/>
            <p:cNvSpPr txBox="1"/>
            <p:nvPr/>
          </p:nvSpPr>
          <p:spPr>
            <a:xfrm>
              <a:off x="3332103" y="2150405"/>
              <a:ext cx="2813400" cy="818400"/>
            </a:xfrm>
            <a:prstGeom prst="rect">
              <a:avLst/>
            </a:prstGeom>
            <a:noFill/>
            <a:ln>
              <a:noFill/>
            </a:ln>
          </p:spPr>
          <p:txBody>
            <a:bodyPr anchorCtr="0" anchor="ctr" bIns="45700" lIns="45700" spcFirstLastPara="1" rIns="45700" wrap="square" tIns="45700">
              <a:noAutofit/>
            </a:bodyPr>
            <a:lstStyle/>
            <a:p>
              <a:pPr indent="0" lvl="0" marL="0" marR="0" rtl="0" algn="r">
                <a:lnSpc>
                  <a:spcPct val="90000"/>
                </a:lnSpc>
                <a:spcBef>
                  <a:spcPts val="0"/>
                </a:spcBef>
                <a:spcAft>
                  <a:spcPts val="0"/>
                </a:spcAft>
                <a:buNone/>
              </a:pPr>
              <a:r>
                <a:rPr b="1" lang="en-US" sz="3600">
                  <a:solidFill>
                    <a:srgbClr val="77A042"/>
                  </a:solidFill>
                  <a:latin typeface="Questrial"/>
                  <a:ea typeface="Questrial"/>
                  <a:cs typeface="Questrial"/>
                  <a:sym typeface="Questrial"/>
                </a:rPr>
                <a:t>Single</a:t>
              </a:r>
              <a:endParaRPr b="1" sz="3600">
                <a:solidFill>
                  <a:srgbClr val="77A042"/>
                </a:solidFill>
                <a:latin typeface="Questrial"/>
                <a:ea typeface="Questrial"/>
                <a:cs typeface="Questrial"/>
                <a:sym typeface="Questrial"/>
              </a:endParaRPr>
            </a:p>
          </p:txBody>
        </p:sp>
        <p:sp>
          <p:nvSpPr>
            <p:cNvPr id="928" name="Google Shape;928;p115"/>
            <p:cNvSpPr/>
            <p:nvPr/>
          </p:nvSpPr>
          <p:spPr>
            <a:xfrm>
              <a:off x="3853877" y="4464557"/>
              <a:ext cx="73965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115"/>
            <p:cNvSpPr txBox="1"/>
            <p:nvPr/>
          </p:nvSpPr>
          <p:spPr>
            <a:xfrm>
              <a:off x="3853877" y="4464557"/>
              <a:ext cx="7396500" cy="482700"/>
            </a:xfrm>
            <a:prstGeom prst="rect">
              <a:avLst/>
            </a:prstGeom>
            <a:noFill/>
            <a:ln>
              <a:noFill/>
            </a:ln>
          </p:spPr>
          <p:txBody>
            <a:bodyPr anchorCtr="0" anchor="t" bIns="45700" lIns="45700" spcFirstLastPara="1" rIns="45700" wrap="square" tIns="45700">
              <a:noAutofit/>
            </a:bodyPr>
            <a:lstStyle/>
            <a:p>
              <a:pPr indent="0" lvl="0" marL="0" marR="0" rtl="0" algn="ctr">
                <a:lnSpc>
                  <a:spcPct val="90000"/>
                </a:lnSpc>
                <a:spcBef>
                  <a:spcPts val="0"/>
                </a:spcBef>
                <a:spcAft>
                  <a:spcPts val="0"/>
                </a:spcAft>
                <a:buNone/>
              </a:pPr>
              <a:r>
                <a:rPr b="1" lang="en-US" sz="3600">
                  <a:solidFill>
                    <a:srgbClr val="77A042"/>
                  </a:solidFill>
                  <a:latin typeface="Questrial"/>
                  <a:ea typeface="Questrial"/>
                  <a:cs typeface="Questrial"/>
                  <a:sym typeface="Questrial"/>
                </a:rPr>
                <a:t>Married Filing Separately</a:t>
              </a:r>
              <a:endParaRPr b="1" sz="3600">
                <a:solidFill>
                  <a:srgbClr val="77A042"/>
                </a:solidFill>
                <a:latin typeface="Questrial"/>
                <a:ea typeface="Questrial"/>
                <a:cs typeface="Questrial"/>
                <a:sym typeface="Questrial"/>
              </a:endParaRPr>
            </a:p>
          </p:txBody>
        </p:sp>
      </p:grpSp>
      <p:sp>
        <p:nvSpPr>
          <p:cNvPr id="930" name="Google Shape;930;p11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5" name="Shape 935"/>
        <p:cNvGrpSpPr/>
        <p:nvPr/>
      </p:nvGrpSpPr>
      <p:grpSpPr>
        <a:xfrm>
          <a:off x="0" y="0"/>
          <a:ext cx="0" cy="0"/>
          <a:chOff x="0" y="0"/>
          <a:chExt cx="0" cy="0"/>
        </a:xfrm>
      </p:grpSpPr>
      <p:sp>
        <p:nvSpPr>
          <p:cNvPr id="936" name="Google Shape;936;p11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937" name="Google Shape;937;p116"/>
          <p:cNvSpPr txBox="1"/>
          <p:nvPr>
            <p:ph idx="1" type="body"/>
          </p:nvPr>
        </p:nvSpPr>
        <p:spPr>
          <a:xfrm>
            <a:off x="609600" y="1600203"/>
            <a:ext cx="10972800" cy="45261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	Lily left her husband in August of the tax year, but they did not get divorced. She took her children with her, supported them during all of the tax year, and will claim them as dependents.  Lily refuses to file a joint return with her husband.  </a:t>
            </a:r>
            <a:endParaRPr/>
          </a:p>
          <a:p>
            <a:pPr indent="-342900" lvl="0" marL="342900" marR="0" rtl="0" algn="ctr">
              <a:spcBef>
                <a:spcPts val="80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Which filing status should she use?</a:t>
            </a:r>
            <a:endParaRPr/>
          </a:p>
        </p:txBody>
      </p:sp>
      <p:sp>
        <p:nvSpPr>
          <p:cNvPr id="938" name="Google Shape;938;p11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3" name="Shape 943"/>
        <p:cNvGrpSpPr/>
        <p:nvPr/>
      </p:nvGrpSpPr>
      <p:grpSpPr>
        <a:xfrm>
          <a:off x="0" y="0"/>
          <a:ext cx="0" cy="0"/>
          <a:chOff x="0" y="0"/>
          <a:chExt cx="0" cy="0"/>
        </a:xfrm>
      </p:grpSpPr>
      <p:sp>
        <p:nvSpPr>
          <p:cNvPr id="944" name="Google Shape;944;p11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 – Answer</a:t>
            </a:r>
            <a:endParaRPr/>
          </a:p>
        </p:txBody>
      </p:sp>
      <p:sp>
        <p:nvSpPr>
          <p:cNvPr id="945" name="Google Shape;945;p117"/>
          <p:cNvSpPr txBox="1"/>
          <p:nvPr>
            <p:ph idx="1" type="body"/>
          </p:nvPr>
        </p:nvSpPr>
        <p:spPr>
          <a:xfrm>
            <a:off x="609600" y="1600203"/>
            <a:ext cx="10972800" cy="4526100"/>
          </a:xfrm>
          <a:prstGeom prst="rect">
            <a:avLst/>
          </a:prstGeom>
          <a:gradFill>
            <a:gsLst>
              <a:gs pos="0">
                <a:srgbClr val="FFE57F"/>
              </a:gs>
              <a:gs pos="35000">
                <a:srgbClr val="FFEBA5"/>
              </a:gs>
              <a:gs pos="100000">
                <a:srgbClr val="FFF8D9"/>
              </a:gs>
            </a:gsLst>
            <a:lin ang="16200038" scaled="0"/>
          </a:gradFill>
          <a:ln cap="flat" cmpd="sng" w="9525">
            <a:solidFill>
              <a:srgbClr val="F0B125"/>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lnSpc>
                <a:spcPct val="80000"/>
              </a:lnSpc>
              <a:spcBef>
                <a:spcPts val="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Married Filing Separately.</a:t>
            </a:r>
            <a:endParaRPr/>
          </a:p>
          <a:p>
            <a:pPr indent="-342900" lvl="0" marL="342900" marR="0" rtl="0" algn="ctr">
              <a:lnSpc>
                <a:spcPct val="80000"/>
              </a:lnSpc>
              <a:spcBef>
                <a:spcPts val="80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Because Lily lived with her husband for </a:t>
            </a:r>
            <a:r>
              <a:rPr b="1" i="1" lang="en-US" sz="4000" u="none" cap="none" strike="noStrike">
                <a:solidFill>
                  <a:srgbClr val="CA8F0C"/>
                </a:solidFill>
                <a:latin typeface="Questrial"/>
                <a:ea typeface="Questrial"/>
                <a:cs typeface="Questrial"/>
                <a:sym typeface="Questrial"/>
              </a:rPr>
              <a:t>some part </a:t>
            </a:r>
            <a:r>
              <a:rPr b="1" i="0" lang="en-US" sz="4000" u="none" cap="none" strike="noStrike">
                <a:solidFill>
                  <a:srgbClr val="CA8F0C"/>
                </a:solidFill>
                <a:latin typeface="Questrial"/>
                <a:ea typeface="Questrial"/>
                <a:cs typeface="Questrial"/>
                <a:sym typeface="Questrial"/>
              </a:rPr>
              <a:t>of the last six months of the year, she cannot file as Head of Household.</a:t>
            </a:r>
            <a:endParaRPr/>
          </a:p>
        </p:txBody>
      </p:sp>
      <p:sp>
        <p:nvSpPr>
          <p:cNvPr id="946" name="Google Shape;946;p11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5"/>
                                        </p:tgtEl>
                                        <p:attrNameLst>
                                          <p:attrName>style.visibility</p:attrName>
                                        </p:attrNameLst>
                                      </p:cBhvr>
                                      <p:to>
                                        <p:strVal val="visible"/>
                                      </p:to>
                                    </p:set>
                                    <p:animEffect filter="fade" transition="in">
                                      <p:cBhvr>
                                        <p:cTn dur="1000"/>
                                        <p:tgtEl>
                                          <p:spTgt spid="9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1" name="Shape 951"/>
        <p:cNvGrpSpPr/>
        <p:nvPr/>
      </p:nvGrpSpPr>
      <p:grpSpPr>
        <a:xfrm>
          <a:off x="0" y="0"/>
          <a:ext cx="0" cy="0"/>
          <a:chOff x="0" y="0"/>
          <a:chExt cx="0" cy="0"/>
        </a:xfrm>
      </p:grpSpPr>
      <p:sp>
        <p:nvSpPr>
          <p:cNvPr id="952" name="Google Shape;952;p11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953" name="Google Shape;953;p118"/>
          <p:cNvSpPr txBox="1"/>
          <p:nvPr>
            <p:ph idx="1" type="body"/>
          </p:nvPr>
        </p:nvSpPr>
        <p:spPr>
          <a:xfrm>
            <a:off x="609600" y="1600203"/>
            <a:ext cx="10972800" cy="45261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Em left her husband in February of the tax year, but they did not get divorced. She took her children with her, supported them all year, and will claim them as dependents.  Em refuses to file a joint return with her husband.  </a:t>
            </a:r>
            <a:endParaRPr/>
          </a:p>
          <a:p>
            <a:pPr indent="-342900" lvl="0" marL="342900" marR="0" rtl="0" algn="ctr">
              <a:spcBef>
                <a:spcPts val="80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Which filing status should she use?</a:t>
            </a:r>
            <a:endParaRPr/>
          </a:p>
        </p:txBody>
      </p:sp>
      <p:sp>
        <p:nvSpPr>
          <p:cNvPr id="954" name="Google Shape;954;p11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9" name="Shape 959"/>
        <p:cNvGrpSpPr/>
        <p:nvPr/>
      </p:nvGrpSpPr>
      <p:grpSpPr>
        <a:xfrm>
          <a:off x="0" y="0"/>
          <a:ext cx="0" cy="0"/>
          <a:chOff x="0" y="0"/>
          <a:chExt cx="0" cy="0"/>
        </a:xfrm>
      </p:grpSpPr>
      <p:sp>
        <p:nvSpPr>
          <p:cNvPr id="960" name="Google Shape;960;p11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 – Answer</a:t>
            </a:r>
            <a:endParaRPr/>
          </a:p>
        </p:txBody>
      </p:sp>
      <p:sp>
        <p:nvSpPr>
          <p:cNvPr id="961" name="Google Shape;961;p119"/>
          <p:cNvSpPr txBox="1"/>
          <p:nvPr>
            <p:ph idx="1" type="body"/>
          </p:nvPr>
        </p:nvSpPr>
        <p:spPr>
          <a:xfrm>
            <a:off x="609600" y="1600203"/>
            <a:ext cx="10972800" cy="4526100"/>
          </a:xfrm>
          <a:prstGeom prst="rect">
            <a:avLst/>
          </a:prstGeom>
          <a:gradFill>
            <a:gsLst>
              <a:gs pos="0">
                <a:srgbClr val="FFE57F"/>
              </a:gs>
              <a:gs pos="35000">
                <a:srgbClr val="FFEBA5"/>
              </a:gs>
              <a:gs pos="100000">
                <a:srgbClr val="FFF8D9"/>
              </a:gs>
            </a:gsLst>
            <a:lin ang="16200038" scaled="0"/>
          </a:gradFill>
          <a:ln cap="flat" cmpd="sng" w="9525">
            <a:solidFill>
              <a:srgbClr val="F0B125"/>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lnSpc>
                <a:spcPct val="90000"/>
              </a:lnSpc>
              <a:spcBef>
                <a:spcPts val="0"/>
              </a:spcBef>
              <a:spcAft>
                <a:spcPts val="0"/>
              </a:spcAft>
              <a:buClr>
                <a:srgbClr val="000000"/>
              </a:buClr>
              <a:buFont typeface="Noto Sans Symbols"/>
              <a:buNone/>
            </a:pPr>
            <a:r>
              <a:rPr b="1" i="0" lang="en-US" sz="4000" u="none" cap="none" strike="noStrike">
                <a:solidFill>
                  <a:srgbClr val="CA8F0C"/>
                </a:solidFill>
                <a:latin typeface="Questrial"/>
                <a:ea typeface="Questrial"/>
                <a:cs typeface="Questrial"/>
                <a:sym typeface="Questrial"/>
              </a:rPr>
              <a:t>Head of Household.</a:t>
            </a:r>
            <a:endParaRPr/>
          </a:p>
          <a:p>
            <a:pPr indent="-342900" lvl="0" marL="342900" marR="0" rtl="0" algn="ctr">
              <a:lnSpc>
                <a:spcPct val="90000"/>
              </a:lnSpc>
              <a:spcBef>
                <a:spcPts val="700"/>
              </a:spcBef>
              <a:spcAft>
                <a:spcPts val="0"/>
              </a:spcAft>
              <a:buClr>
                <a:srgbClr val="000000"/>
              </a:buClr>
              <a:buFont typeface="Noto Sans Symbols"/>
              <a:buNone/>
            </a:pPr>
            <a:r>
              <a:rPr b="1" i="0" lang="en-US" sz="4000" u="none" cap="none" strike="noStrike">
                <a:solidFill>
                  <a:srgbClr val="CA8F0C"/>
                </a:solidFill>
                <a:latin typeface="Questrial"/>
                <a:ea typeface="Questrial"/>
                <a:cs typeface="Questrial"/>
                <a:sym typeface="Questrial"/>
              </a:rPr>
              <a:t>A legally married taxpayer can be considered unmarried and file as HoH if he/she has not lived with the spouse at any time during the last six months of the tax year. </a:t>
            </a:r>
            <a:endParaRPr/>
          </a:p>
        </p:txBody>
      </p:sp>
      <p:sp>
        <p:nvSpPr>
          <p:cNvPr id="962" name="Google Shape;962;p11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1"/>
                                        </p:tgtEl>
                                        <p:attrNameLst>
                                          <p:attrName>style.visibility</p:attrName>
                                        </p:attrNameLst>
                                      </p:cBhvr>
                                      <p:to>
                                        <p:strVal val="visible"/>
                                      </p:to>
                                    </p:set>
                                    <p:animEffect filter="fade" transition="in">
                                      <p:cBhvr>
                                        <p:cTn dur="1000"/>
                                        <p:tgtEl>
                                          <p:spTgt spid="9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7" name="Shape 967"/>
        <p:cNvGrpSpPr/>
        <p:nvPr/>
      </p:nvGrpSpPr>
      <p:grpSpPr>
        <a:xfrm>
          <a:off x="0" y="0"/>
          <a:ext cx="0" cy="0"/>
          <a:chOff x="0" y="0"/>
          <a:chExt cx="0" cy="0"/>
        </a:xfrm>
      </p:grpSpPr>
      <p:sp>
        <p:nvSpPr>
          <p:cNvPr id="968" name="Google Shape;968;p12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969" name="Google Shape;969;p120"/>
          <p:cNvSpPr txBox="1"/>
          <p:nvPr>
            <p:ph idx="1" type="body"/>
          </p:nvPr>
        </p:nvSpPr>
        <p:spPr>
          <a:xfrm>
            <a:off x="609600" y="1600203"/>
            <a:ext cx="10972800" cy="45261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Lane, a single woman, lives alone. She provides full support for her mother, Theresa, who lives in a nearby town.  Since Theresa had no income for the year, Lane paid all costs to maintain her home and will claim her as a dependent.  </a:t>
            </a:r>
            <a:endParaRPr/>
          </a:p>
          <a:p>
            <a:pPr indent="-342900" lvl="0" marL="342900" marR="0" rtl="0" algn="ctr">
              <a:spcBef>
                <a:spcPts val="80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What is Lane’s filing status?</a:t>
            </a:r>
            <a:endParaRPr/>
          </a:p>
        </p:txBody>
      </p:sp>
      <p:sp>
        <p:nvSpPr>
          <p:cNvPr id="970" name="Google Shape;970;p12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5" name="Shape 975"/>
        <p:cNvGrpSpPr/>
        <p:nvPr/>
      </p:nvGrpSpPr>
      <p:grpSpPr>
        <a:xfrm>
          <a:off x="0" y="0"/>
          <a:ext cx="0" cy="0"/>
          <a:chOff x="0" y="0"/>
          <a:chExt cx="0" cy="0"/>
        </a:xfrm>
      </p:grpSpPr>
      <p:sp>
        <p:nvSpPr>
          <p:cNvPr id="976" name="Google Shape;976;p12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 – Answer</a:t>
            </a:r>
            <a:endParaRPr/>
          </a:p>
        </p:txBody>
      </p:sp>
      <p:sp>
        <p:nvSpPr>
          <p:cNvPr id="977" name="Google Shape;977;p121"/>
          <p:cNvSpPr txBox="1"/>
          <p:nvPr>
            <p:ph idx="1" type="body"/>
          </p:nvPr>
        </p:nvSpPr>
        <p:spPr>
          <a:xfrm>
            <a:off x="609600" y="1600203"/>
            <a:ext cx="10972800" cy="4526100"/>
          </a:xfrm>
          <a:prstGeom prst="rect">
            <a:avLst/>
          </a:prstGeom>
          <a:gradFill>
            <a:gsLst>
              <a:gs pos="0">
                <a:srgbClr val="FFE57F"/>
              </a:gs>
              <a:gs pos="35000">
                <a:srgbClr val="FFEBA5"/>
              </a:gs>
              <a:gs pos="100000">
                <a:srgbClr val="FFF8D9"/>
              </a:gs>
            </a:gsLst>
            <a:lin ang="16200038" scaled="0"/>
          </a:gradFill>
          <a:ln cap="flat" cmpd="sng" w="9525">
            <a:solidFill>
              <a:srgbClr val="F0B125"/>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lnSpc>
                <a:spcPct val="80000"/>
              </a:lnSpc>
              <a:spcBef>
                <a:spcPts val="0"/>
              </a:spcBef>
              <a:spcAft>
                <a:spcPts val="0"/>
              </a:spcAft>
              <a:buClr>
                <a:srgbClr val="000000"/>
              </a:buClr>
              <a:buFont typeface="Noto Sans Symbols"/>
              <a:buNone/>
            </a:pPr>
            <a:r>
              <a:rPr b="1" i="0" lang="en-US" sz="4000" u="none" cap="none" strike="noStrike">
                <a:solidFill>
                  <a:srgbClr val="CA8F0C"/>
                </a:solidFill>
                <a:latin typeface="Questrial"/>
                <a:ea typeface="Questrial"/>
                <a:cs typeface="Questrial"/>
                <a:sym typeface="Questrial"/>
              </a:rPr>
              <a:t>Head of Household.</a:t>
            </a:r>
            <a:endParaRPr/>
          </a:p>
          <a:p>
            <a:pPr indent="-342900" lvl="0" marL="342900" marR="0" rtl="0" algn="ctr">
              <a:lnSpc>
                <a:spcPct val="80000"/>
              </a:lnSpc>
              <a:spcBef>
                <a:spcPts val="80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A taxpayer can file as Head of Household on the basis of a dependent parent who does not live with him/her only if the taxpayer pays ½ of the costs of keeping up the parent’s home.</a:t>
            </a:r>
            <a:endParaRPr b="1" i="0" sz="4000" u="none" cap="none" strike="noStrike">
              <a:solidFill>
                <a:srgbClr val="CA8F0C"/>
              </a:solidFill>
              <a:latin typeface="Questrial"/>
              <a:ea typeface="Questrial"/>
              <a:cs typeface="Questrial"/>
              <a:sym typeface="Questrial"/>
            </a:endParaRPr>
          </a:p>
        </p:txBody>
      </p:sp>
      <p:sp>
        <p:nvSpPr>
          <p:cNvPr id="978" name="Google Shape;978;p12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7"/>
                                        </p:tgtEl>
                                        <p:attrNameLst>
                                          <p:attrName>style.visibility</p:attrName>
                                        </p:attrNameLst>
                                      </p:cBhvr>
                                      <p:to>
                                        <p:strVal val="visible"/>
                                      </p:to>
                                    </p:set>
                                    <p:animEffect filter="fade" transition="in">
                                      <p:cBhvr>
                                        <p:cTn dur="1000"/>
                                        <p:tgtEl>
                                          <p:spTgt spid="9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 name="Shape 140"/>
        <p:cNvGrpSpPr/>
        <p:nvPr/>
      </p:nvGrpSpPr>
      <p:grpSpPr>
        <a:xfrm>
          <a:off x="0" y="0"/>
          <a:ext cx="0" cy="0"/>
          <a:chOff x="0" y="0"/>
          <a:chExt cx="0" cy="0"/>
        </a:xfrm>
      </p:grpSpPr>
      <p:sp>
        <p:nvSpPr>
          <p:cNvPr id="141" name="Google Shape;141;p2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Creating a TaxSlayer Account</a:t>
            </a:r>
            <a:endParaRPr/>
          </a:p>
        </p:txBody>
      </p:sp>
      <p:sp>
        <p:nvSpPr>
          <p:cNvPr id="142" name="Google Shape;142;p23"/>
          <p:cNvSpPr txBox="1"/>
          <p:nvPr>
            <p:ph idx="1" type="body"/>
          </p:nvPr>
        </p:nvSpPr>
        <p:spPr>
          <a:xfrm>
            <a:off x="609600" y="1305679"/>
            <a:ext cx="10972800" cy="40476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4000"/>
              <a:buFont typeface="Noto Sans Symbols"/>
              <a:buChar char="➢"/>
            </a:pPr>
            <a:r>
              <a:rPr lang="en-US"/>
              <a:t>Go to </a:t>
            </a:r>
            <a:r>
              <a:rPr lang="en-US" u="sng">
                <a:solidFill>
                  <a:schemeClr val="hlink"/>
                </a:solidFill>
                <a:hlinkClick r:id="rId3"/>
              </a:rPr>
              <a:t>vita.taxslayerpro.com/IRSTRAINING</a:t>
            </a:r>
            <a:endParaRPr/>
          </a:p>
          <a:p>
            <a:pPr indent="-285750" lvl="1" marL="742950" marR="0" rtl="0" algn="l">
              <a:lnSpc>
                <a:spcPct val="100000"/>
              </a:lnSpc>
              <a:spcBef>
                <a:spcPts val="0"/>
              </a:spcBef>
              <a:spcAft>
                <a:spcPts val="0"/>
              </a:spcAft>
              <a:buClr>
                <a:schemeClr val="dk1"/>
              </a:buClr>
              <a:buSzPts val="3600"/>
              <a:buFont typeface="Arial"/>
              <a:buChar char="•"/>
            </a:pPr>
            <a:r>
              <a:rPr lang="en-US"/>
              <a:t>password:TRAINPROWEB</a:t>
            </a:r>
            <a:endParaRPr/>
          </a:p>
          <a:p>
            <a:pPr indent="-342900" lvl="0" marL="342900" marR="0" rtl="0" algn="l">
              <a:lnSpc>
                <a:spcPct val="100000"/>
              </a:lnSpc>
              <a:spcBef>
                <a:spcPts val="0"/>
              </a:spcBef>
              <a:spcAft>
                <a:spcPts val="0"/>
              </a:spcAft>
              <a:buClr>
                <a:schemeClr val="dk1"/>
              </a:buClr>
              <a:buSzPts val="4000"/>
              <a:buFont typeface="Noto Sans Symbols"/>
              <a:buChar char="➢"/>
            </a:pPr>
            <a:r>
              <a:rPr lang="en-US"/>
              <a:t>Username format</a:t>
            </a:r>
            <a:endParaRPr/>
          </a:p>
          <a:p>
            <a:pPr indent="-285750" lvl="1" marL="742950" marR="0" rtl="0" algn="l">
              <a:lnSpc>
                <a:spcPct val="100000"/>
              </a:lnSpc>
              <a:spcBef>
                <a:spcPts val="0"/>
              </a:spcBef>
              <a:spcAft>
                <a:spcPts val="0"/>
              </a:spcAft>
              <a:buClr>
                <a:schemeClr val="dk1"/>
              </a:buClr>
              <a:buSzPts val="3600"/>
              <a:buFont typeface="Arial"/>
              <a:buChar char="•"/>
            </a:pPr>
            <a:r>
              <a:rPr lang="en-US"/>
              <a:t>(Last name, First Initial, the word “TRAIN”)</a:t>
            </a:r>
            <a:endParaRPr/>
          </a:p>
          <a:p>
            <a:pPr indent="-285750" lvl="1" marL="742950" marR="0" rtl="0" algn="l">
              <a:lnSpc>
                <a:spcPct val="100000"/>
              </a:lnSpc>
              <a:spcBef>
                <a:spcPts val="0"/>
              </a:spcBef>
              <a:spcAft>
                <a:spcPts val="0"/>
              </a:spcAft>
              <a:buClr>
                <a:schemeClr val="dk1"/>
              </a:buClr>
              <a:buSzPts val="3600"/>
              <a:buFont typeface="Arial"/>
              <a:buChar char="•"/>
            </a:pPr>
            <a:r>
              <a:rPr lang="en-US"/>
              <a:t>DOEJTRAIN</a:t>
            </a:r>
            <a:endParaRPr/>
          </a:p>
          <a:p>
            <a:pPr indent="-342900" lvl="0" marL="342900" marR="0" rtl="0" algn="l">
              <a:lnSpc>
                <a:spcPct val="100000"/>
              </a:lnSpc>
              <a:spcBef>
                <a:spcPts val="0"/>
              </a:spcBef>
              <a:spcAft>
                <a:spcPts val="0"/>
              </a:spcAft>
              <a:buClr>
                <a:schemeClr val="dk1"/>
              </a:buClr>
              <a:buSzPts val="4000"/>
              <a:buFont typeface="Noto Sans Symbols"/>
              <a:buChar char="➢"/>
            </a:pPr>
            <a:r>
              <a:rPr lang="en-US"/>
              <a:t>Password</a:t>
            </a:r>
            <a:endParaRPr/>
          </a:p>
          <a:p>
            <a:pPr indent="-285750" lvl="1" marL="742950" marR="0" rtl="0" algn="l">
              <a:lnSpc>
                <a:spcPct val="100000"/>
              </a:lnSpc>
              <a:spcBef>
                <a:spcPts val="0"/>
              </a:spcBef>
              <a:spcAft>
                <a:spcPts val="0"/>
              </a:spcAft>
              <a:buClr>
                <a:schemeClr val="dk1"/>
              </a:buClr>
              <a:buSzPts val="3600"/>
              <a:buFont typeface="Arial"/>
              <a:buChar char="•"/>
            </a:pPr>
            <a:r>
              <a:rPr lang="en-US"/>
              <a:t>SaveFirstTaxes2020!</a:t>
            </a:r>
            <a:endParaRPr/>
          </a:p>
          <a:p>
            <a:pPr indent="-342900" lvl="0" marL="342900" marR="0" rtl="0" algn="l">
              <a:lnSpc>
                <a:spcPct val="100000"/>
              </a:lnSpc>
              <a:spcBef>
                <a:spcPts val="0"/>
              </a:spcBef>
              <a:spcAft>
                <a:spcPts val="0"/>
              </a:spcAft>
              <a:buClr>
                <a:schemeClr val="dk1"/>
              </a:buClr>
              <a:buSzPts val="4000"/>
              <a:buFont typeface="Noto Sans Symbols"/>
              <a:buChar char="➢"/>
            </a:pPr>
            <a:r>
              <a:rPr lang="en-US"/>
              <a:t>Program Type: VITA</a:t>
            </a:r>
            <a:endParaRPr/>
          </a:p>
          <a:p>
            <a:pPr indent="-342900" lvl="0" marL="342900" marR="0" rtl="0" algn="l">
              <a:lnSpc>
                <a:spcPct val="100000"/>
              </a:lnSpc>
              <a:spcBef>
                <a:spcPts val="0"/>
              </a:spcBef>
              <a:spcAft>
                <a:spcPts val="0"/>
              </a:spcAft>
              <a:buClr>
                <a:schemeClr val="dk1"/>
              </a:buClr>
              <a:buSzPts val="4000"/>
              <a:buFont typeface="Noto Sans Symbols"/>
              <a:buChar char="➢"/>
            </a:pPr>
            <a:r>
              <a:rPr lang="en-US"/>
              <a:t>SIDN: Leave blank</a:t>
            </a:r>
            <a:endParaRPr/>
          </a:p>
        </p:txBody>
      </p:sp>
      <p:sp>
        <p:nvSpPr>
          <p:cNvPr id="143" name="Google Shape;143;p2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3" name="Shape 983"/>
        <p:cNvGrpSpPr/>
        <p:nvPr/>
      </p:nvGrpSpPr>
      <p:grpSpPr>
        <a:xfrm>
          <a:off x="0" y="0"/>
          <a:ext cx="0" cy="0"/>
          <a:chOff x="0" y="0"/>
          <a:chExt cx="0" cy="0"/>
        </a:xfrm>
      </p:grpSpPr>
      <p:sp>
        <p:nvSpPr>
          <p:cNvPr id="984" name="Google Shape;984;p122"/>
          <p:cNvSpPr txBox="1"/>
          <p:nvPr>
            <p:ph type="title"/>
          </p:nvPr>
        </p:nvSpPr>
        <p:spPr>
          <a:xfrm>
            <a:off x="6858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985" name="Google Shape;985;p122"/>
          <p:cNvSpPr txBox="1"/>
          <p:nvPr>
            <p:ph idx="1" type="body"/>
          </p:nvPr>
        </p:nvSpPr>
        <p:spPr>
          <a:xfrm>
            <a:off x="609600" y="1600203"/>
            <a:ext cx="10972800" cy="45261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Noto Sans Symbols"/>
              <a:buNone/>
            </a:pPr>
            <a:r>
              <a:rPr b="1" i="0" lang="en-US" sz="3700" u="none" cap="none" strike="noStrike">
                <a:solidFill>
                  <a:schemeClr val="dk1"/>
                </a:solidFill>
                <a:latin typeface="Questrial"/>
                <a:ea typeface="Questrial"/>
                <a:cs typeface="Questrial"/>
                <a:sym typeface="Questrial"/>
              </a:rPr>
              <a:t>Brian and Ashley were happily married since 1965.  They had no children, but Brian’s brother, who they claim an exemption for, lived with them for the last 10 years.  Ashley passed away two years ago.  Even after her death, Brian continued to maintain the entire cost for the home and his brother still lived there.</a:t>
            </a:r>
            <a:endParaRPr/>
          </a:p>
          <a:p>
            <a:pPr indent="0" lvl="0" marL="0" marR="0" rtl="0" algn="ctr">
              <a:spcBef>
                <a:spcPts val="740"/>
              </a:spcBef>
              <a:spcAft>
                <a:spcPts val="0"/>
              </a:spcAft>
              <a:buClr>
                <a:schemeClr val="dk1"/>
              </a:buClr>
              <a:buFont typeface="Noto Sans Symbols"/>
              <a:buNone/>
            </a:pPr>
            <a:r>
              <a:rPr b="1" i="0" lang="en-US" sz="3700" u="none" cap="none" strike="noStrike">
                <a:solidFill>
                  <a:schemeClr val="dk1"/>
                </a:solidFill>
                <a:latin typeface="Questrial"/>
                <a:ea typeface="Questrial"/>
                <a:cs typeface="Questrial"/>
                <a:sym typeface="Questrial"/>
              </a:rPr>
              <a:t>What is Brian’s filing status?</a:t>
            </a:r>
            <a:endParaRPr/>
          </a:p>
        </p:txBody>
      </p:sp>
      <p:sp>
        <p:nvSpPr>
          <p:cNvPr id="986" name="Google Shape;986;p12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1" name="Shape 991"/>
        <p:cNvGrpSpPr/>
        <p:nvPr/>
      </p:nvGrpSpPr>
      <p:grpSpPr>
        <a:xfrm>
          <a:off x="0" y="0"/>
          <a:ext cx="0" cy="0"/>
          <a:chOff x="0" y="0"/>
          <a:chExt cx="0" cy="0"/>
        </a:xfrm>
      </p:grpSpPr>
      <p:sp>
        <p:nvSpPr>
          <p:cNvPr id="992" name="Google Shape;992;p12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 – Answer </a:t>
            </a:r>
            <a:endParaRPr/>
          </a:p>
        </p:txBody>
      </p:sp>
      <p:sp>
        <p:nvSpPr>
          <p:cNvPr id="993" name="Google Shape;993;p123"/>
          <p:cNvSpPr txBox="1"/>
          <p:nvPr>
            <p:ph idx="1" type="body"/>
          </p:nvPr>
        </p:nvSpPr>
        <p:spPr>
          <a:xfrm>
            <a:off x="609600" y="1600203"/>
            <a:ext cx="10972800" cy="4526100"/>
          </a:xfrm>
          <a:prstGeom prst="rect">
            <a:avLst/>
          </a:prstGeom>
          <a:gradFill>
            <a:gsLst>
              <a:gs pos="0">
                <a:srgbClr val="FFE57F"/>
              </a:gs>
              <a:gs pos="35000">
                <a:srgbClr val="FFEBA5"/>
              </a:gs>
              <a:gs pos="100000">
                <a:srgbClr val="FFF8D9"/>
              </a:gs>
            </a:gsLst>
            <a:lin ang="16200038" scaled="0"/>
          </a:gradFill>
          <a:ln cap="flat" cmpd="sng" w="9525">
            <a:solidFill>
              <a:srgbClr val="F0B125"/>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Head of Household. </a:t>
            </a:r>
            <a:endParaRPr/>
          </a:p>
          <a:p>
            <a:pPr indent="0" lvl="0" marL="0" marR="0" rtl="0" algn="ctr">
              <a:spcBef>
                <a:spcPts val="80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Brian cannot file as Qualifying Widow(er) with dependent child, because his brother is NOT his dependent </a:t>
            </a:r>
            <a:r>
              <a:rPr b="1" i="0" lang="en-US" sz="4000" u="sng" cap="none" strike="noStrike">
                <a:solidFill>
                  <a:srgbClr val="CA8F0C"/>
                </a:solidFill>
                <a:latin typeface="Questrial"/>
                <a:ea typeface="Questrial"/>
                <a:cs typeface="Questrial"/>
                <a:sym typeface="Questrial"/>
              </a:rPr>
              <a:t>child</a:t>
            </a:r>
            <a:r>
              <a:rPr b="1" i="0" lang="en-US" sz="4000" u="none" cap="none" strike="noStrike">
                <a:solidFill>
                  <a:srgbClr val="CA8F0C"/>
                </a:solidFill>
                <a:latin typeface="Questrial"/>
                <a:ea typeface="Questrial"/>
                <a:cs typeface="Questrial"/>
                <a:sym typeface="Questrial"/>
              </a:rPr>
              <a:t>. Even though he is his dependent, he is not Brian’s </a:t>
            </a:r>
            <a:r>
              <a:rPr b="1" i="0" lang="en-US" sz="4000" u="sng" cap="none" strike="noStrike">
                <a:solidFill>
                  <a:srgbClr val="CA8F0C"/>
                </a:solidFill>
                <a:latin typeface="Questrial"/>
                <a:ea typeface="Questrial"/>
                <a:cs typeface="Questrial"/>
                <a:sym typeface="Questrial"/>
              </a:rPr>
              <a:t>child</a:t>
            </a:r>
            <a:r>
              <a:rPr b="1" i="0" lang="en-US" sz="4000" u="none" cap="none" strike="noStrike">
                <a:solidFill>
                  <a:srgbClr val="CA8F0C"/>
                </a:solidFill>
                <a:latin typeface="Questrial"/>
                <a:ea typeface="Questrial"/>
                <a:cs typeface="Questrial"/>
                <a:sym typeface="Questrial"/>
              </a:rPr>
              <a:t>.</a:t>
            </a:r>
            <a:endParaRPr/>
          </a:p>
        </p:txBody>
      </p:sp>
      <p:sp>
        <p:nvSpPr>
          <p:cNvPr id="994" name="Google Shape;994;p12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3"/>
                                        </p:tgtEl>
                                        <p:attrNameLst>
                                          <p:attrName>style.visibility</p:attrName>
                                        </p:attrNameLst>
                                      </p:cBhvr>
                                      <p:to>
                                        <p:strVal val="visible"/>
                                      </p:to>
                                    </p:set>
                                    <p:animEffect filter="fade" transition="in">
                                      <p:cBhvr>
                                        <p:cTn dur="1000"/>
                                        <p:tgtEl>
                                          <p:spTgt spid="9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8" name="Shape 998"/>
        <p:cNvGrpSpPr/>
        <p:nvPr/>
      </p:nvGrpSpPr>
      <p:grpSpPr>
        <a:xfrm>
          <a:off x="0" y="0"/>
          <a:ext cx="0" cy="0"/>
          <a:chOff x="0" y="0"/>
          <a:chExt cx="0" cy="0"/>
        </a:xfrm>
      </p:grpSpPr>
      <p:sp>
        <p:nvSpPr>
          <p:cNvPr id="999" name="Google Shape;999;p124"/>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TaxSlayer – Be</a:t>
            </a:r>
            <a:r>
              <a:rPr lang="en-US"/>
              <a:t>lla Brown</a:t>
            </a:r>
            <a:endParaRPr/>
          </a:p>
        </p:txBody>
      </p:sp>
      <p:sp>
        <p:nvSpPr>
          <p:cNvPr id="1000" name="Google Shape;1000;p124"/>
          <p:cNvSpPr txBox="1"/>
          <p:nvPr>
            <p:ph idx="1" type="body"/>
          </p:nvPr>
        </p:nvSpPr>
        <p:spPr>
          <a:xfrm>
            <a:off x="609600" y="971016"/>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Login to TaxSlayer</a:t>
            </a:r>
            <a:endParaRPr/>
          </a:p>
          <a:p>
            <a:pPr indent="-285750" lvl="1" marL="742950" marR="0" rtl="0" algn="l">
              <a:lnSpc>
                <a:spcPct val="90000"/>
              </a:lnSpc>
              <a:spcBef>
                <a:spcPts val="666"/>
              </a:spcBef>
              <a:spcAft>
                <a:spcPts val="0"/>
              </a:spcAft>
              <a:buClr>
                <a:srgbClr val="FF0000"/>
              </a:buClr>
              <a:buSzPts val="3330"/>
              <a:buFont typeface="Arial"/>
              <a:buChar char="•"/>
            </a:pPr>
            <a:r>
              <a:rPr b="0" i="0" lang="en-US" sz="3330" u="sng" cap="none" strike="noStrike">
                <a:solidFill>
                  <a:srgbClr val="FF0000"/>
                </a:solidFill>
                <a:latin typeface="Questrial"/>
                <a:ea typeface="Questrial"/>
                <a:cs typeface="Questrial"/>
                <a:sym typeface="Questrial"/>
              </a:rPr>
              <a:t>Vita.taxslayerpro.com/irstraining</a:t>
            </a:r>
            <a:r>
              <a:rPr b="0" i="0" lang="en-US" sz="3330" u="none" cap="none" strike="noStrike">
                <a:solidFill>
                  <a:schemeClr val="dk1"/>
                </a:solidFill>
                <a:latin typeface="Questrial"/>
                <a:ea typeface="Questrial"/>
                <a:cs typeface="Questrial"/>
                <a:sym typeface="Questrial"/>
              </a:rPr>
              <a:t> </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Password: TRAINPROWEB</a:t>
            </a:r>
            <a:endParaRPr b="0" i="0" sz="3330" u="none" cap="none" strike="noStrike">
              <a:solidFill>
                <a:schemeClr val="dk1"/>
              </a:solidFill>
              <a:latin typeface="Questrial"/>
              <a:ea typeface="Questrial"/>
              <a:cs typeface="Questrial"/>
              <a:sym typeface="Questrial"/>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Username: </a:t>
            </a:r>
            <a:r>
              <a:rPr lang="en-US" sz="3330"/>
              <a:t>DOEJTRAIN</a:t>
            </a:r>
            <a:r>
              <a:rPr b="0" i="0" lang="en-US" sz="3330" u="none" cap="none" strike="noStrike">
                <a:solidFill>
                  <a:schemeClr val="dk1"/>
                </a:solidFill>
                <a:latin typeface="Questrial"/>
                <a:ea typeface="Questrial"/>
                <a:cs typeface="Questrial"/>
                <a:sym typeface="Questrial"/>
              </a:rPr>
              <a:t> (last name, first initial, TRAIN)</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Password: S</a:t>
            </a:r>
            <a:r>
              <a:rPr lang="en-US" sz="3330"/>
              <a:t>aveFirstTaxes2019!</a:t>
            </a:r>
            <a:endParaRP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Enter </a:t>
            </a:r>
            <a:r>
              <a:rPr lang="en-US" sz="3700"/>
              <a:t>filing status, personal information, and dependents</a:t>
            </a:r>
            <a:endParaRPr/>
          </a:p>
        </p:txBody>
      </p:sp>
      <p:sp>
        <p:nvSpPr>
          <p:cNvPr id="1001" name="Google Shape;1001;p12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6" name="Shape 1006"/>
        <p:cNvGrpSpPr/>
        <p:nvPr/>
      </p:nvGrpSpPr>
      <p:grpSpPr>
        <a:xfrm>
          <a:off x="0" y="0"/>
          <a:ext cx="0" cy="0"/>
          <a:chOff x="0" y="0"/>
          <a:chExt cx="0" cy="0"/>
        </a:xfrm>
      </p:grpSpPr>
      <p:sp>
        <p:nvSpPr>
          <p:cNvPr id="1007" name="Google Shape;1007;p12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008" name="Google Shape;1008;p125"/>
          <p:cNvSpPr txBox="1"/>
          <p:nvPr>
            <p:ph idx="1" type="body"/>
          </p:nvPr>
        </p:nvSpPr>
        <p:spPr>
          <a:xfrm>
            <a:off x="609600" y="2356200"/>
            <a:ext cx="10972800" cy="19908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t/>
            </a:r>
            <a:endParaRPr b="1">
              <a:solidFill>
                <a:schemeClr val="accent3"/>
              </a:solidFill>
            </a:endParaRPr>
          </a:p>
          <a:p>
            <a:pPr indent="0" lvl="0" marL="0" marR="0" rtl="0" algn="ctr">
              <a:spcBef>
                <a:spcPts val="0"/>
              </a:spcBef>
              <a:spcAft>
                <a:spcPts val="0"/>
              </a:spcAft>
              <a:buNone/>
            </a:pPr>
            <a:r>
              <a:rPr b="1" i="1" lang="en-US" sz="4800">
                <a:solidFill>
                  <a:schemeClr val="accent3"/>
                </a:solidFill>
              </a:rPr>
              <a:t>Let’s take a break!</a:t>
            </a:r>
            <a:endParaRPr i="1" sz="4800"/>
          </a:p>
          <a:p>
            <a:pPr indent="0" lvl="0" marL="457200" marR="0" rtl="0" algn="l">
              <a:spcBef>
                <a:spcPts val="720"/>
              </a:spcBef>
              <a:spcAft>
                <a:spcPts val="0"/>
              </a:spcAft>
              <a:buNone/>
            </a:pPr>
            <a:r>
              <a:t/>
            </a:r>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2" name="Shape 1012"/>
        <p:cNvGrpSpPr/>
        <p:nvPr/>
      </p:nvGrpSpPr>
      <p:grpSpPr>
        <a:xfrm>
          <a:off x="0" y="0"/>
          <a:ext cx="0" cy="0"/>
          <a:chOff x="0" y="0"/>
          <a:chExt cx="0" cy="0"/>
        </a:xfrm>
      </p:grpSpPr>
      <p:pic>
        <p:nvPicPr>
          <p:cNvPr descr="Impact-logo_SaveFirst-green.eps" id="1013" name="Google Shape;1013;p126"/>
          <p:cNvPicPr preferRelativeResize="0"/>
          <p:nvPr/>
        </p:nvPicPr>
        <p:blipFill rotWithShape="1">
          <a:blip r:embed="rId3">
            <a:alphaModFix/>
          </a:blip>
          <a:srcRect b="34976" l="19563" r="20645" t="31741"/>
          <a:stretch/>
        </p:blipFill>
        <p:spPr>
          <a:xfrm>
            <a:off x="1440064" y="0"/>
            <a:ext cx="9264600" cy="4243500"/>
          </a:xfrm>
          <a:prstGeom prst="rect">
            <a:avLst/>
          </a:prstGeom>
          <a:noFill/>
          <a:ln>
            <a:noFill/>
          </a:ln>
        </p:spPr>
      </p:pic>
      <p:sp>
        <p:nvSpPr>
          <p:cNvPr id="1014" name="Google Shape;1014;p126"/>
          <p:cNvSpPr/>
          <p:nvPr/>
        </p:nvSpPr>
        <p:spPr>
          <a:xfrm>
            <a:off x="1524003" y="-184666"/>
            <a:ext cx="184800" cy="3693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015" name="Google Shape;1015;p126"/>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016" name="Google Shape;1016;p126"/>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017" name="Google Shape;1017;p126"/>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1018" name="Google Shape;1018;p126"/>
          <p:cNvSpPr txBox="1"/>
          <p:nvPr/>
        </p:nvSpPr>
        <p:spPr>
          <a:xfrm>
            <a:off x="-1461427" y="1481721"/>
            <a:ext cx="1848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1019" name="Google Shape;1019;p12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020" name="Google Shape;1020;p126"/>
          <p:cNvSpPr txBox="1"/>
          <p:nvPr/>
        </p:nvSpPr>
        <p:spPr>
          <a:xfrm>
            <a:off x="864000" y="4572813"/>
            <a:ext cx="10734000" cy="1431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rtl="0" algn="ctr">
              <a:spcBef>
                <a:spcPts val="0"/>
              </a:spcBef>
              <a:spcAft>
                <a:spcPts val="0"/>
              </a:spcAft>
              <a:buNone/>
            </a:pPr>
            <a:r>
              <a:rPr b="1" lang="en-US" sz="5400">
                <a:solidFill>
                  <a:schemeClr val="dk2"/>
                </a:solidFill>
                <a:latin typeface="Questrial"/>
                <a:ea typeface="Questrial"/>
                <a:cs typeface="Questrial"/>
                <a:sym typeface="Questrial"/>
              </a:rPr>
              <a:t>Income (Part III of I/I form) </a:t>
            </a:r>
            <a:endParaRPr b="1"/>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5" name="Shape 1025"/>
        <p:cNvGrpSpPr/>
        <p:nvPr/>
      </p:nvGrpSpPr>
      <p:grpSpPr>
        <a:xfrm>
          <a:off x="0" y="0"/>
          <a:ext cx="0" cy="0"/>
          <a:chOff x="0" y="0"/>
          <a:chExt cx="0" cy="0"/>
        </a:xfrm>
      </p:grpSpPr>
      <p:sp>
        <p:nvSpPr>
          <p:cNvPr id="1026" name="Google Shape;1026;p12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Income Objectives</a:t>
            </a:r>
            <a:endParaRPr/>
          </a:p>
        </p:txBody>
      </p:sp>
      <p:sp>
        <p:nvSpPr>
          <p:cNvPr id="1027" name="Google Shape;1027;p127"/>
          <p:cNvSpPr txBox="1"/>
          <p:nvPr>
            <p:ph idx="1" type="body"/>
          </p:nvPr>
        </p:nvSpPr>
        <p:spPr>
          <a:xfrm>
            <a:off x="609600" y="1600199"/>
            <a:ext cx="10972800" cy="43533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4000" u="none" cap="none" strike="noStrike">
                <a:solidFill>
                  <a:schemeClr val="accent3"/>
                </a:solidFill>
                <a:latin typeface="Questrial"/>
                <a:ea typeface="Questrial"/>
                <a:cs typeface="Questrial"/>
                <a:sym typeface="Questrial"/>
              </a:rPr>
              <a:t>After completing this section, the volunteer will be able to:</a:t>
            </a:r>
            <a:endParaRPr/>
          </a:p>
          <a:p>
            <a:pPr indent="-285750" lvl="1" marL="742950" marR="0" rtl="0" algn="l">
              <a:spcBef>
                <a:spcPts val="720"/>
              </a:spcBef>
              <a:spcAft>
                <a:spcPts val="0"/>
              </a:spcAft>
              <a:buClr>
                <a:schemeClr val="accent3"/>
              </a:buClr>
              <a:buSzPts val="3600"/>
              <a:buFont typeface="Arial"/>
              <a:buChar char="•"/>
            </a:pPr>
            <a:r>
              <a:rPr b="1" i="0" lang="en-US" sz="3600" u="none" cap="none" strike="noStrike">
                <a:solidFill>
                  <a:schemeClr val="accent3"/>
                </a:solidFill>
                <a:latin typeface="Questrial"/>
                <a:ea typeface="Questrial"/>
                <a:cs typeface="Questrial"/>
                <a:sym typeface="Questrial"/>
              </a:rPr>
              <a:t>Recognize various types of income documents</a:t>
            </a:r>
            <a:endParaRPr/>
          </a:p>
          <a:p>
            <a:pPr indent="-285750" lvl="1" marL="742950" marR="0" rtl="0" algn="l">
              <a:spcBef>
                <a:spcPts val="720"/>
              </a:spcBef>
              <a:spcAft>
                <a:spcPts val="0"/>
              </a:spcAft>
              <a:buClr>
                <a:schemeClr val="accent3"/>
              </a:buClr>
              <a:buSzPts val="3600"/>
              <a:buFont typeface="Arial"/>
              <a:buChar char="•"/>
            </a:pPr>
            <a:r>
              <a:rPr b="1" i="0" lang="en-US" sz="3600" u="none" cap="none" strike="noStrike">
                <a:solidFill>
                  <a:schemeClr val="accent3"/>
                </a:solidFill>
                <a:latin typeface="Questrial"/>
                <a:ea typeface="Questrial"/>
                <a:cs typeface="Questrial"/>
                <a:sym typeface="Questrial"/>
              </a:rPr>
              <a:t>Summarize the taxability of each type of income to the taxpayer</a:t>
            </a:r>
            <a:endParaRPr b="1" i="0" sz="3600" u="none" cap="none" strike="noStrike">
              <a:solidFill>
                <a:schemeClr val="accent3"/>
              </a:solidFill>
              <a:latin typeface="Questrial"/>
              <a:ea typeface="Questrial"/>
              <a:cs typeface="Questrial"/>
              <a:sym typeface="Questrial"/>
            </a:endParaRPr>
          </a:p>
          <a:p>
            <a:pPr indent="-285750" lvl="1" marL="742950" marR="0" rtl="0" algn="l">
              <a:spcBef>
                <a:spcPts val="720"/>
              </a:spcBef>
              <a:spcAft>
                <a:spcPts val="0"/>
              </a:spcAft>
              <a:buClr>
                <a:schemeClr val="accent3"/>
              </a:buClr>
              <a:buSzPts val="3600"/>
              <a:buFont typeface="Arial"/>
              <a:buChar char="•"/>
            </a:pPr>
            <a:r>
              <a:rPr b="1" lang="en-US">
                <a:solidFill>
                  <a:schemeClr val="accent3"/>
                </a:solidFill>
              </a:rPr>
              <a:t>Use I/I form, Scope of Service, Summary Chart to ensure accurate return preparation</a:t>
            </a:r>
            <a:endParaRPr b="1">
              <a:solidFill>
                <a:schemeClr val="accent3"/>
              </a:solidFill>
            </a:endParaRPr>
          </a:p>
        </p:txBody>
      </p:sp>
      <p:sp>
        <p:nvSpPr>
          <p:cNvPr id="1028" name="Google Shape;1028;p12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7">
                                            <p:txEl>
                                              <p:pRg end="0" st="0"/>
                                            </p:txEl>
                                          </p:spTgt>
                                        </p:tgtEl>
                                        <p:attrNameLst>
                                          <p:attrName>style.visibility</p:attrName>
                                        </p:attrNameLst>
                                      </p:cBhvr>
                                      <p:to>
                                        <p:strVal val="visible"/>
                                      </p:to>
                                    </p:set>
                                    <p:animEffect filter="fade" transition="in">
                                      <p:cBhvr>
                                        <p:cTn dur="1000"/>
                                        <p:tgtEl>
                                          <p:spTgt spid="102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7">
                                            <p:txEl>
                                              <p:pRg end="1" st="1"/>
                                            </p:txEl>
                                          </p:spTgt>
                                        </p:tgtEl>
                                        <p:attrNameLst>
                                          <p:attrName>style.visibility</p:attrName>
                                        </p:attrNameLst>
                                      </p:cBhvr>
                                      <p:to>
                                        <p:strVal val="visible"/>
                                      </p:to>
                                    </p:set>
                                    <p:animEffect filter="fade" transition="in">
                                      <p:cBhvr>
                                        <p:cTn dur="1000"/>
                                        <p:tgtEl>
                                          <p:spTgt spid="102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7">
                                            <p:txEl>
                                              <p:pRg end="2" st="2"/>
                                            </p:txEl>
                                          </p:spTgt>
                                        </p:tgtEl>
                                        <p:attrNameLst>
                                          <p:attrName>style.visibility</p:attrName>
                                        </p:attrNameLst>
                                      </p:cBhvr>
                                      <p:to>
                                        <p:strVal val="visible"/>
                                      </p:to>
                                    </p:set>
                                    <p:animEffect filter="fade" transition="in">
                                      <p:cBhvr>
                                        <p:cTn dur="1000"/>
                                        <p:tgtEl>
                                          <p:spTgt spid="102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7">
                                            <p:txEl>
                                              <p:pRg end="3" st="3"/>
                                            </p:txEl>
                                          </p:spTgt>
                                        </p:tgtEl>
                                        <p:attrNameLst>
                                          <p:attrName>style.visibility</p:attrName>
                                        </p:attrNameLst>
                                      </p:cBhvr>
                                      <p:to>
                                        <p:strVal val="visible"/>
                                      </p:to>
                                    </p:set>
                                    <p:animEffect filter="fade" transition="in">
                                      <p:cBhvr>
                                        <p:cTn dur="1000"/>
                                        <p:tgtEl>
                                          <p:spTgt spid="1027">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2" name="Shape 1032"/>
        <p:cNvGrpSpPr/>
        <p:nvPr/>
      </p:nvGrpSpPr>
      <p:grpSpPr>
        <a:xfrm>
          <a:off x="0" y="0"/>
          <a:ext cx="0" cy="0"/>
          <a:chOff x="0" y="0"/>
          <a:chExt cx="0" cy="0"/>
        </a:xfrm>
      </p:grpSpPr>
      <p:sp>
        <p:nvSpPr>
          <p:cNvPr id="1033" name="Google Shape;1033;p128"/>
          <p:cNvSpPr txBox="1"/>
          <p:nvPr>
            <p:ph type="title"/>
          </p:nvPr>
        </p:nvSpPr>
        <p:spPr>
          <a:xfrm>
            <a:off x="609600" y="-160187"/>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Income</a:t>
            </a:r>
            <a:endParaRPr/>
          </a:p>
        </p:txBody>
      </p:sp>
      <p:sp>
        <p:nvSpPr>
          <p:cNvPr id="1034" name="Google Shape;1034;p128"/>
          <p:cNvSpPr txBox="1"/>
          <p:nvPr>
            <p:ph idx="1" type="body"/>
          </p:nvPr>
        </p:nvSpPr>
        <p:spPr>
          <a:xfrm>
            <a:off x="143675" y="658304"/>
            <a:ext cx="10972800" cy="3186900"/>
          </a:xfrm>
          <a:prstGeom prst="rect">
            <a:avLst/>
          </a:prstGeom>
          <a:noFill/>
          <a:ln>
            <a:noFill/>
          </a:ln>
        </p:spPr>
        <p:txBody>
          <a:bodyPr anchorCtr="0" anchor="t" bIns="45700" lIns="91425" spcFirstLastPara="1" rIns="91425" wrap="square" tIns="45700">
            <a:noAutofit/>
          </a:bodyPr>
          <a:lstStyle/>
          <a:p>
            <a:pPr indent="-514350" lvl="0" marL="628650" marR="0" rtl="0" algn="l">
              <a:lnSpc>
                <a:spcPct val="100000"/>
              </a:lnSpc>
              <a:spcBef>
                <a:spcPts val="0"/>
              </a:spcBef>
              <a:spcAft>
                <a:spcPts val="0"/>
              </a:spcAft>
              <a:buClr>
                <a:schemeClr val="dk1"/>
              </a:buClr>
              <a:buSzPts val="4300"/>
              <a:buFont typeface="Noto Sans Symbols"/>
              <a:buChar char="➢"/>
            </a:pPr>
            <a:r>
              <a:rPr b="1" lang="en-US" sz="4300"/>
              <a:t>Let’s look at the I/I form:</a:t>
            </a:r>
            <a:endParaRPr b="1" sz="4300"/>
          </a:p>
          <a:p>
            <a:pPr indent="0" lvl="0" marL="0" marR="0" rtl="0" algn="l">
              <a:lnSpc>
                <a:spcPct val="100000"/>
              </a:lnSpc>
              <a:spcBef>
                <a:spcPts val="0"/>
              </a:spcBef>
              <a:spcAft>
                <a:spcPts val="0"/>
              </a:spcAft>
              <a:buNone/>
            </a:pPr>
            <a:r>
              <a:t/>
            </a:r>
            <a:endParaRPr b="1" sz="4300"/>
          </a:p>
          <a:p>
            <a:pPr indent="0" lvl="0" marL="114300" marR="0" rtl="0" algn="l">
              <a:spcBef>
                <a:spcPts val="800"/>
              </a:spcBef>
              <a:spcAft>
                <a:spcPts val="0"/>
              </a:spcAft>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035" name="Google Shape;1035;p128"/>
          <p:cNvSpPr/>
          <p:nvPr/>
        </p:nvSpPr>
        <p:spPr>
          <a:xfrm>
            <a:off x="210000" y="5215500"/>
            <a:ext cx="11535000" cy="1642500"/>
          </a:xfrm>
          <a:prstGeom prst="rect">
            <a:avLst/>
          </a:prstGeom>
          <a:solidFill>
            <a:schemeClr val="accent1"/>
          </a:solidFill>
          <a:ln cap="flat" cmpd="sng" w="25400">
            <a:solidFill>
              <a:srgbClr val="B08420"/>
            </a:solidFill>
            <a:prstDash val="solid"/>
            <a:round/>
            <a:headEnd len="sm" w="sm" type="none"/>
            <a:tailEnd len="sm" w="sm" type="none"/>
          </a:ln>
        </p:spPr>
        <p:txBody>
          <a:bodyPr anchorCtr="0" anchor="ctr" bIns="45700" lIns="91425" spcFirstLastPara="1" rIns="91425" wrap="square" tIns="45700">
            <a:noAutofit/>
          </a:bodyPr>
          <a:lstStyle/>
          <a:p>
            <a:pPr indent="0" lvl="1" marL="0" marR="0" rtl="0" algn="ctr">
              <a:spcBef>
                <a:spcPts val="0"/>
              </a:spcBef>
              <a:spcAft>
                <a:spcPts val="0"/>
              </a:spcAft>
              <a:buClr>
                <a:schemeClr val="lt1"/>
              </a:buClr>
              <a:buFont typeface="Noto Sans Symbols"/>
              <a:buNone/>
            </a:pPr>
            <a:r>
              <a:rPr b="1" lang="en-US" sz="2200">
                <a:solidFill>
                  <a:schemeClr val="lt1"/>
                </a:solidFill>
                <a:latin typeface="Questrial"/>
                <a:ea typeface="Questrial"/>
                <a:cs typeface="Questrial"/>
                <a:sym typeface="Questrial"/>
              </a:rPr>
              <a:t>During the interview process, you will refer to this part of the I/I form and clarify with the taxpayer to ensure they answered the question correctly. Ask clarifying questions: If they only marked having one type of income, you should ask “Did you have any other types of income? Interest or self-employment? What about Social Security or retirement?”</a:t>
            </a:r>
            <a:endParaRPr sz="2200"/>
          </a:p>
        </p:txBody>
      </p:sp>
      <p:sp>
        <p:nvSpPr>
          <p:cNvPr id="1036" name="Google Shape;1036;p12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037" name="Google Shape;1037;p128"/>
          <p:cNvPicPr preferRelativeResize="0"/>
          <p:nvPr/>
        </p:nvPicPr>
        <p:blipFill>
          <a:blip r:embed="rId3">
            <a:alphaModFix/>
          </a:blip>
          <a:stretch>
            <a:fillRect/>
          </a:stretch>
        </p:blipFill>
        <p:spPr>
          <a:xfrm>
            <a:off x="210062" y="1347913"/>
            <a:ext cx="11534877" cy="3811250"/>
          </a:xfrm>
          <a:prstGeom prst="rect">
            <a:avLst/>
          </a:prstGeom>
          <a:noFill/>
          <a:ln cap="flat" cmpd="sng" w="9525">
            <a:solidFill>
              <a:srgbClr val="54534A"/>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3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3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3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3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3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1" name="Shape 1041"/>
        <p:cNvGrpSpPr/>
        <p:nvPr/>
      </p:nvGrpSpPr>
      <p:grpSpPr>
        <a:xfrm>
          <a:off x="0" y="0"/>
          <a:ext cx="0" cy="0"/>
          <a:chOff x="0" y="0"/>
          <a:chExt cx="0" cy="0"/>
        </a:xfrm>
      </p:grpSpPr>
      <p:sp>
        <p:nvSpPr>
          <p:cNvPr id="1042" name="Google Shape;1042;p129"/>
          <p:cNvSpPr txBox="1"/>
          <p:nvPr>
            <p:ph idx="1" type="body"/>
          </p:nvPr>
        </p:nvSpPr>
        <p:spPr>
          <a:xfrm>
            <a:off x="609600" y="862129"/>
            <a:ext cx="10972800" cy="318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1" sz="4300"/>
          </a:p>
          <a:p>
            <a:pPr indent="0" lvl="0" marL="0" marR="0" rtl="0" algn="l">
              <a:lnSpc>
                <a:spcPct val="100000"/>
              </a:lnSpc>
              <a:spcBef>
                <a:spcPts val="0"/>
              </a:spcBef>
              <a:spcAft>
                <a:spcPts val="0"/>
              </a:spcAft>
              <a:buNone/>
            </a:pPr>
            <a:r>
              <a:t/>
            </a:r>
            <a:endParaRPr b="1" sz="4300"/>
          </a:p>
          <a:p>
            <a:pPr indent="0" lvl="0" marL="114300" marR="0" rtl="0" algn="l">
              <a:spcBef>
                <a:spcPts val="800"/>
              </a:spcBef>
              <a:spcAft>
                <a:spcPts val="0"/>
              </a:spcAft>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043" name="Google Shape;1043;p129"/>
          <p:cNvSpPr/>
          <p:nvPr/>
        </p:nvSpPr>
        <p:spPr>
          <a:xfrm>
            <a:off x="372600" y="4852100"/>
            <a:ext cx="11209800" cy="1875900"/>
          </a:xfrm>
          <a:prstGeom prst="rect">
            <a:avLst/>
          </a:prstGeom>
          <a:solidFill>
            <a:schemeClr val="accent1"/>
          </a:solidFill>
          <a:ln cap="flat" cmpd="sng" w="25400">
            <a:solidFill>
              <a:srgbClr val="B08420"/>
            </a:solidFill>
            <a:prstDash val="solid"/>
            <a:round/>
            <a:headEnd len="sm" w="sm" type="none"/>
            <a:tailEnd len="sm" w="sm" type="none"/>
          </a:ln>
        </p:spPr>
        <p:txBody>
          <a:bodyPr anchorCtr="0" anchor="ctr" bIns="45700" lIns="91425" spcFirstLastPara="1" rIns="91425" wrap="square" tIns="45700">
            <a:noAutofit/>
          </a:bodyPr>
          <a:lstStyle/>
          <a:p>
            <a:pPr indent="0" lvl="1" marL="457200" marR="0" rtl="0" algn="ctr">
              <a:spcBef>
                <a:spcPts val="0"/>
              </a:spcBef>
              <a:spcAft>
                <a:spcPts val="0"/>
              </a:spcAft>
              <a:buClr>
                <a:schemeClr val="lt1"/>
              </a:buClr>
              <a:buFont typeface="Noto Sans Symbols"/>
              <a:buNone/>
            </a:pPr>
            <a:r>
              <a:rPr b="1" lang="en-US" sz="3000">
                <a:solidFill>
                  <a:schemeClr val="lt1"/>
                </a:solidFill>
                <a:latin typeface="Questrial"/>
                <a:ea typeface="Questrial"/>
                <a:cs typeface="Questrial"/>
                <a:sym typeface="Questrial"/>
              </a:rPr>
              <a:t>All of these boxes must be checked yes or no. Otherwise, the document is incorrectly filled out. If the taxpayer marked unsure, clarify with them what the question is asking and change the checkbox to “Yes” or “No” accordingly.</a:t>
            </a:r>
            <a:r>
              <a:rPr b="1" lang="en-US" sz="3000">
                <a:solidFill>
                  <a:schemeClr val="lt1"/>
                </a:solidFill>
                <a:latin typeface="Questrial"/>
                <a:ea typeface="Questrial"/>
                <a:cs typeface="Questrial"/>
                <a:sym typeface="Questrial"/>
              </a:rPr>
              <a:t> </a:t>
            </a:r>
            <a:endParaRPr sz="3000"/>
          </a:p>
        </p:txBody>
      </p:sp>
      <p:sp>
        <p:nvSpPr>
          <p:cNvPr id="1044" name="Google Shape;1044;p12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045" name="Google Shape;1045;p129"/>
          <p:cNvSpPr txBox="1"/>
          <p:nvPr>
            <p:ph type="title"/>
          </p:nvPr>
        </p:nvSpPr>
        <p:spPr>
          <a:xfrm>
            <a:off x="609600" y="-160187"/>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Income</a:t>
            </a:r>
            <a:endParaRPr/>
          </a:p>
        </p:txBody>
      </p:sp>
      <p:pic>
        <p:nvPicPr>
          <p:cNvPr id="1046" name="Google Shape;1046;p129"/>
          <p:cNvPicPr preferRelativeResize="0"/>
          <p:nvPr/>
        </p:nvPicPr>
        <p:blipFill>
          <a:blip r:embed="rId3">
            <a:alphaModFix/>
          </a:blip>
          <a:stretch>
            <a:fillRect/>
          </a:stretch>
        </p:blipFill>
        <p:spPr>
          <a:xfrm>
            <a:off x="210062" y="1011838"/>
            <a:ext cx="11534877" cy="3811250"/>
          </a:xfrm>
          <a:prstGeom prst="rect">
            <a:avLst/>
          </a:prstGeom>
          <a:noFill/>
          <a:ln cap="flat" cmpd="sng" w="9525">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2">
                                            <p:txEl>
                                              <p:pRg end="0" st="0"/>
                                            </p:txEl>
                                          </p:spTgt>
                                        </p:tgtEl>
                                        <p:attrNameLst>
                                          <p:attrName>style.visibility</p:attrName>
                                        </p:attrNameLst>
                                      </p:cBhvr>
                                      <p:to>
                                        <p:strVal val="visible"/>
                                      </p:to>
                                    </p:set>
                                    <p:animEffect filter="fade" transition="in">
                                      <p:cBhvr>
                                        <p:cTn dur="500"/>
                                        <p:tgtEl>
                                          <p:spTgt spid="104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2">
                                            <p:txEl>
                                              <p:pRg end="1" st="1"/>
                                            </p:txEl>
                                          </p:spTgt>
                                        </p:tgtEl>
                                        <p:attrNameLst>
                                          <p:attrName>style.visibility</p:attrName>
                                        </p:attrNameLst>
                                      </p:cBhvr>
                                      <p:to>
                                        <p:strVal val="visible"/>
                                      </p:to>
                                    </p:set>
                                    <p:animEffect filter="fade" transition="in">
                                      <p:cBhvr>
                                        <p:cTn dur="500"/>
                                        <p:tgtEl>
                                          <p:spTgt spid="104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2">
                                            <p:txEl>
                                              <p:pRg end="2" st="2"/>
                                            </p:txEl>
                                          </p:spTgt>
                                        </p:tgtEl>
                                        <p:attrNameLst>
                                          <p:attrName>style.visibility</p:attrName>
                                        </p:attrNameLst>
                                      </p:cBhvr>
                                      <p:to>
                                        <p:strVal val="visible"/>
                                      </p:to>
                                    </p:set>
                                    <p:animEffect filter="fade" transition="in">
                                      <p:cBhvr>
                                        <p:cTn dur="500"/>
                                        <p:tgtEl>
                                          <p:spTgt spid="1042">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0" name="Shape 1050"/>
        <p:cNvGrpSpPr/>
        <p:nvPr/>
      </p:nvGrpSpPr>
      <p:grpSpPr>
        <a:xfrm>
          <a:off x="0" y="0"/>
          <a:ext cx="0" cy="0"/>
          <a:chOff x="0" y="0"/>
          <a:chExt cx="0" cy="0"/>
        </a:xfrm>
      </p:grpSpPr>
      <p:sp>
        <p:nvSpPr>
          <p:cNvPr id="1051" name="Google Shape;1051;p130"/>
          <p:cNvSpPr txBox="1"/>
          <p:nvPr>
            <p:ph type="title"/>
          </p:nvPr>
        </p:nvSpPr>
        <p:spPr>
          <a:xfrm>
            <a:off x="609600" y="-810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Income</a:t>
            </a:r>
            <a:endParaRPr/>
          </a:p>
        </p:txBody>
      </p:sp>
      <p:sp>
        <p:nvSpPr>
          <p:cNvPr id="1052" name="Google Shape;1052;p130"/>
          <p:cNvSpPr txBox="1"/>
          <p:nvPr>
            <p:ph idx="1" type="body"/>
          </p:nvPr>
        </p:nvSpPr>
        <p:spPr>
          <a:xfrm>
            <a:off x="321775" y="829475"/>
            <a:ext cx="4357200" cy="4577100"/>
          </a:xfrm>
          <a:prstGeom prst="rect">
            <a:avLst/>
          </a:prstGeom>
          <a:noFill/>
          <a:ln>
            <a:noFill/>
          </a:ln>
        </p:spPr>
        <p:txBody>
          <a:bodyPr anchorCtr="0" anchor="t" bIns="45700" lIns="91425" spcFirstLastPara="1" rIns="91425" wrap="square" tIns="45700">
            <a:noAutofit/>
          </a:bodyPr>
          <a:lstStyle/>
          <a:p>
            <a:pPr indent="-317500" lvl="0" marL="342900" rtl="0" algn="l">
              <a:spcBef>
                <a:spcPts val="0"/>
              </a:spcBef>
              <a:spcAft>
                <a:spcPts val="0"/>
              </a:spcAft>
              <a:buSzPts val="3600"/>
              <a:buChar char="➢"/>
            </a:pPr>
            <a:r>
              <a:rPr lang="en-US" sz="3600"/>
              <a:t>Let’s look at the scope of service chart!</a:t>
            </a:r>
            <a:endParaRPr sz="3600"/>
          </a:p>
          <a:p>
            <a:pPr indent="-317500" lvl="0" marL="342900" rtl="0" algn="l">
              <a:spcBef>
                <a:spcPts val="0"/>
              </a:spcBef>
              <a:spcAft>
                <a:spcPts val="0"/>
              </a:spcAft>
              <a:buSzPts val="3600"/>
              <a:buChar char="➢"/>
            </a:pPr>
            <a:r>
              <a:rPr lang="en-US" sz="3600"/>
              <a:t>If a form is </a:t>
            </a:r>
            <a:r>
              <a:rPr lang="en-US" sz="3600">
                <a:solidFill>
                  <a:srgbClr val="FF0000"/>
                </a:solidFill>
              </a:rPr>
              <a:t>out of scope</a:t>
            </a:r>
            <a:r>
              <a:rPr lang="en-US" sz="3600"/>
              <a:t> for you, just set it aside for your advanced volunteer and make a note on the I/I supplement form.</a:t>
            </a:r>
            <a:endParaRPr sz="3600"/>
          </a:p>
          <a:p>
            <a:pPr indent="0" lvl="0" marL="0" rtl="0" algn="l">
              <a:spcBef>
                <a:spcPts val="0"/>
              </a:spcBef>
              <a:spcAft>
                <a:spcPts val="0"/>
              </a:spcAft>
              <a:buNone/>
            </a:pPr>
            <a:r>
              <a:t/>
            </a:r>
            <a:endParaRPr/>
          </a:p>
        </p:txBody>
      </p:sp>
      <p:sp>
        <p:nvSpPr>
          <p:cNvPr id="1053" name="Google Shape;1053;p13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054" name="Google Shape;1054;p130"/>
          <p:cNvPicPr preferRelativeResize="0"/>
          <p:nvPr/>
        </p:nvPicPr>
        <p:blipFill>
          <a:blip r:embed="rId3">
            <a:alphaModFix/>
          </a:blip>
          <a:stretch>
            <a:fillRect/>
          </a:stretch>
        </p:blipFill>
        <p:spPr>
          <a:xfrm>
            <a:off x="5310575" y="829476"/>
            <a:ext cx="5285989" cy="5940701"/>
          </a:xfrm>
          <a:prstGeom prst="rect">
            <a:avLst/>
          </a:prstGeom>
          <a:noFill/>
          <a:ln cap="flat" cmpd="sng" w="19050">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5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5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8" name="Shape 1058"/>
        <p:cNvGrpSpPr/>
        <p:nvPr/>
      </p:nvGrpSpPr>
      <p:grpSpPr>
        <a:xfrm>
          <a:off x="0" y="0"/>
          <a:ext cx="0" cy="0"/>
          <a:chOff x="0" y="0"/>
          <a:chExt cx="0" cy="0"/>
        </a:xfrm>
      </p:grpSpPr>
      <p:sp>
        <p:nvSpPr>
          <p:cNvPr id="1059" name="Google Shape;1059;p131"/>
          <p:cNvSpPr txBox="1"/>
          <p:nvPr>
            <p:ph type="title"/>
          </p:nvPr>
        </p:nvSpPr>
        <p:spPr>
          <a:xfrm>
            <a:off x="609600" y="-810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Income</a:t>
            </a:r>
            <a:endParaRPr/>
          </a:p>
        </p:txBody>
      </p:sp>
      <p:sp>
        <p:nvSpPr>
          <p:cNvPr id="1060" name="Google Shape;1060;p131"/>
          <p:cNvSpPr txBox="1"/>
          <p:nvPr>
            <p:ph idx="1" type="body"/>
          </p:nvPr>
        </p:nvSpPr>
        <p:spPr>
          <a:xfrm>
            <a:off x="99925" y="1264900"/>
            <a:ext cx="4357200" cy="4577100"/>
          </a:xfrm>
          <a:prstGeom prst="rect">
            <a:avLst/>
          </a:prstGeom>
          <a:noFill/>
          <a:ln>
            <a:noFill/>
          </a:ln>
        </p:spPr>
        <p:txBody>
          <a:bodyPr anchorCtr="0" anchor="t" bIns="45700" lIns="91425" spcFirstLastPara="1" rIns="91425" wrap="square" tIns="45700">
            <a:noAutofit/>
          </a:bodyPr>
          <a:lstStyle/>
          <a:p>
            <a:pPr indent="-317500" lvl="0" marL="342900" rtl="0" algn="l">
              <a:spcBef>
                <a:spcPts val="0"/>
              </a:spcBef>
              <a:spcAft>
                <a:spcPts val="0"/>
              </a:spcAft>
              <a:buSzPts val="3600"/>
              <a:buChar char="➢"/>
            </a:pPr>
            <a:r>
              <a:rPr lang="en-US" sz="3600"/>
              <a:t>Making notes on the I/I supplement form is crucial!</a:t>
            </a:r>
            <a:endParaRPr sz="3600"/>
          </a:p>
          <a:p>
            <a:pPr indent="-317500" lvl="0" marL="342900" rtl="0" algn="l">
              <a:spcBef>
                <a:spcPts val="0"/>
              </a:spcBef>
              <a:spcAft>
                <a:spcPts val="0"/>
              </a:spcAft>
              <a:buSzPts val="3600"/>
              <a:buChar char="➢"/>
            </a:pPr>
            <a:r>
              <a:rPr lang="en-US" sz="3600"/>
              <a:t>It lets the quality reviewer know what needs to be entered in addition to the Quality Review</a:t>
            </a:r>
            <a:endParaRPr sz="3600"/>
          </a:p>
          <a:p>
            <a:pPr indent="0" lvl="0" marL="0" rtl="0" algn="l">
              <a:spcBef>
                <a:spcPts val="0"/>
              </a:spcBef>
              <a:spcAft>
                <a:spcPts val="0"/>
              </a:spcAft>
              <a:buNone/>
            </a:pPr>
            <a:r>
              <a:t/>
            </a:r>
            <a:endParaRPr/>
          </a:p>
        </p:txBody>
      </p:sp>
      <p:sp>
        <p:nvSpPr>
          <p:cNvPr id="1061" name="Google Shape;1061;p13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062" name="Google Shape;1062;p131"/>
          <p:cNvPicPr preferRelativeResize="0"/>
          <p:nvPr/>
        </p:nvPicPr>
        <p:blipFill>
          <a:blip r:embed="rId3">
            <a:alphaModFix/>
          </a:blip>
          <a:stretch>
            <a:fillRect/>
          </a:stretch>
        </p:blipFill>
        <p:spPr>
          <a:xfrm>
            <a:off x="4557487" y="1264900"/>
            <a:ext cx="7375472" cy="3222176"/>
          </a:xfrm>
          <a:prstGeom prst="rect">
            <a:avLst/>
          </a:prstGeom>
          <a:noFill/>
          <a:ln cap="flat" cmpd="sng" w="19050">
            <a:solidFill>
              <a:schemeClr val="dk2"/>
            </a:solidFill>
            <a:prstDash val="solid"/>
            <a:round/>
            <a:headEnd len="sm" w="sm" type="none"/>
            <a:tailEnd len="sm" w="sm" type="none"/>
          </a:ln>
        </p:spPr>
      </p:pic>
      <p:sp>
        <p:nvSpPr>
          <p:cNvPr id="1063" name="Google Shape;1063;p131"/>
          <p:cNvSpPr txBox="1"/>
          <p:nvPr>
            <p:ph idx="1" type="body"/>
          </p:nvPr>
        </p:nvSpPr>
        <p:spPr>
          <a:xfrm>
            <a:off x="4939925" y="3313600"/>
            <a:ext cx="6764400" cy="4577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800"/>
              <a:t>Need to enter: 1099-R and self-employment(1099-MISC box 7) </a:t>
            </a:r>
            <a:endParaRPr sz="18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6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6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 name="Shape 148"/>
        <p:cNvGrpSpPr/>
        <p:nvPr/>
      </p:nvGrpSpPr>
      <p:grpSpPr>
        <a:xfrm>
          <a:off x="0" y="0"/>
          <a:ext cx="0" cy="0"/>
          <a:chOff x="0" y="0"/>
          <a:chExt cx="0" cy="0"/>
        </a:xfrm>
      </p:grpSpPr>
      <p:pic>
        <p:nvPicPr>
          <p:cNvPr descr="Impact-logo_SaveFirst-green.eps" id="149" name="Google Shape;149;p24"/>
          <p:cNvPicPr preferRelativeResize="0"/>
          <p:nvPr/>
        </p:nvPicPr>
        <p:blipFill rotWithShape="1">
          <a:blip r:embed="rId3">
            <a:alphaModFix/>
          </a:blip>
          <a:srcRect b="34976" l="19563" r="20645" t="31741"/>
          <a:stretch/>
        </p:blipFill>
        <p:spPr>
          <a:xfrm>
            <a:off x="1440089" y="413266"/>
            <a:ext cx="9264600" cy="4243500"/>
          </a:xfrm>
          <a:prstGeom prst="rect">
            <a:avLst/>
          </a:prstGeom>
          <a:noFill/>
          <a:ln>
            <a:noFill/>
          </a:ln>
        </p:spPr>
      </p:pic>
      <p:sp>
        <p:nvSpPr>
          <p:cNvPr id="150" name="Google Shape;150;p24"/>
          <p:cNvSpPr/>
          <p:nvPr/>
        </p:nvSpPr>
        <p:spPr>
          <a:xfrm>
            <a:off x="1524003" y="-184666"/>
            <a:ext cx="184800" cy="3693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51" name="Google Shape;151;p24"/>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52" name="Google Shape;152;p24"/>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53" name="Google Shape;153;p24"/>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154" name="Google Shape;154;p24"/>
          <p:cNvSpPr txBox="1"/>
          <p:nvPr/>
        </p:nvSpPr>
        <p:spPr>
          <a:xfrm>
            <a:off x="-1461427" y="1481721"/>
            <a:ext cx="1848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155" name="Google Shape;155;p24"/>
          <p:cNvSpPr txBox="1"/>
          <p:nvPr/>
        </p:nvSpPr>
        <p:spPr>
          <a:xfrm>
            <a:off x="1732277" y="4749376"/>
            <a:ext cx="8727300" cy="15063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Conducting a Thorough Interview</a:t>
            </a:r>
            <a:endParaRPr/>
          </a:p>
        </p:txBody>
      </p:sp>
      <p:sp>
        <p:nvSpPr>
          <p:cNvPr id="156" name="Google Shape;156;p2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8" name="Shape 1068"/>
        <p:cNvGrpSpPr/>
        <p:nvPr/>
      </p:nvGrpSpPr>
      <p:grpSpPr>
        <a:xfrm>
          <a:off x="0" y="0"/>
          <a:ext cx="0" cy="0"/>
          <a:chOff x="0" y="0"/>
          <a:chExt cx="0" cy="0"/>
        </a:xfrm>
      </p:grpSpPr>
      <p:sp>
        <p:nvSpPr>
          <p:cNvPr id="1069" name="Google Shape;1069;p13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Taxable Income</a:t>
            </a:r>
            <a:endParaRPr/>
          </a:p>
        </p:txBody>
      </p:sp>
      <p:sp>
        <p:nvSpPr>
          <p:cNvPr id="1070" name="Google Shape;1070;p132"/>
          <p:cNvSpPr txBox="1"/>
          <p:nvPr>
            <p:ph idx="1" type="body"/>
          </p:nvPr>
        </p:nvSpPr>
        <p:spPr>
          <a:xfrm>
            <a:off x="609600" y="1600200"/>
            <a:ext cx="54864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Wages</a:t>
            </a:r>
            <a:endParaRPr/>
          </a:p>
          <a:p>
            <a:pPr indent="-342900" lvl="0" marL="342900" marR="0" rtl="0" algn="l">
              <a:lnSpc>
                <a:spcPct val="90000"/>
              </a:lnSpc>
              <a:spcBef>
                <a:spcPts val="560"/>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Unemployment Compensation</a:t>
            </a:r>
            <a:endParaRPr/>
          </a:p>
          <a:p>
            <a:pPr indent="-342900" lvl="0" marL="342900" marR="0" rtl="0" algn="l">
              <a:lnSpc>
                <a:spcPct val="90000"/>
              </a:lnSpc>
              <a:spcBef>
                <a:spcPts val="560"/>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Some Social Security Benefits</a:t>
            </a:r>
            <a:endParaRPr/>
          </a:p>
          <a:p>
            <a:pPr indent="-342900" lvl="0" marL="342900" marR="0" rtl="0" algn="l">
              <a:lnSpc>
                <a:spcPct val="90000"/>
              </a:lnSpc>
              <a:spcBef>
                <a:spcPts val="560"/>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Self-Employment Income</a:t>
            </a:r>
            <a:endParaRPr/>
          </a:p>
          <a:p>
            <a:pPr indent="-342900" lvl="0" marL="342900" marR="0" rtl="0" algn="l">
              <a:lnSpc>
                <a:spcPct val="90000"/>
              </a:lnSpc>
              <a:spcBef>
                <a:spcPts val="560"/>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Nonemployee Compensation</a:t>
            </a:r>
            <a:endParaRPr/>
          </a:p>
          <a:p>
            <a:pPr indent="-342900" lvl="0" marL="342900" marR="0" rtl="0" algn="l">
              <a:lnSpc>
                <a:spcPct val="90000"/>
              </a:lnSpc>
              <a:spcBef>
                <a:spcPts val="560"/>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Dividends</a:t>
            </a:r>
            <a:endParaRPr/>
          </a:p>
          <a:p>
            <a:pPr indent="-342900" lvl="0" marL="342900" marR="0" rtl="0" algn="l">
              <a:lnSpc>
                <a:spcPct val="90000"/>
              </a:lnSpc>
              <a:spcBef>
                <a:spcPts val="560"/>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Interest</a:t>
            </a:r>
            <a:endParaRPr/>
          </a:p>
          <a:p>
            <a:pPr indent="-342900" lvl="0" marL="342900" marR="0" rtl="0" algn="l">
              <a:lnSpc>
                <a:spcPct val="90000"/>
              </a:lnSpc>
              <a:spcBef>
                <a:spcPts val="560"/>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Gambling Winnings</a:t>
            </a:r>
            <a:endParaRPr/>
          </a:p>
          <a:p>
            <a:pPr indent="-342900" lvl="0" marL="342900" marR="0" rtl="0" algn="l">
              <a:lnSpc>
                <a:spcPct val="90000"/>
              </a:lnSpc>
              <a:spcBef>
                <a:spcPts val="560"/>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Awards</a:t>
            </a:r>
            <a:endParaRPr/>
          </a:p>
          <a:p>
            <a:pPr indent="-165100" lvl="0" marL="342900" marR="0" rtl="0" algn="l">
              <a:lnSpc>
                <a:spcPct val="90000"/>
              </a:lnSpc>
              <a:spcBef>
                <a:spcPts val="560"/>
              </a:spcBef>
              <a:spcAft>
                <a:spcPts val="0"/>
              </a:spcAft>
              <a:buClr>
                <a:schemeClr val="dk1"/>
              </a:buClr>
              <a:buSzPts val="2800"/>
              <a:buFont typeface="Noto Sans Symbols"/>
              <a:buNone/>
            </a:pPr>
            <a:r>
              <a:t/>
            </a:r>
            <a:endParaRPr b="0" i="0" sz="2800" u="none" cap="none" strike="noStrike">
              <a:solidFill>
                <a:schemeClr val="dk1"/>
              </a:solidFill>
              <a:latin typeface="Questrial"/>
              <a:ea typeface="Questrial"/>
              <a:cs typeface="Questrial"/>
              <a:sym typeface="Questrial"/>
            </a:endParaRPr>
          </a:p>
        </p:txBody>
      </p:sp>
      <p:sp>
        <p:nvSpPr>
          <p:cNvPr id="1071" name="Google Shape;1071;p132"/>
          <p:cNvSpPr txBox="1"/>
          <p:nvPr/>
        </p:nvSpPr>
        <p:spPr>
          <a:xfrm>
            <a:off x="6096000" y="1600200"/>
            <a:ext cx="5486400" cy="4526100"/>
          </a:xfrm>
          <a:prstGeom prst="rect">
            <a:avLst/>
          </a:prstGeom>
          <a:noFill/>
          <a:ln>
            <a:noFill/>
          </a:ln>
        </p:spPr>
        <p:txBody>
          <a:bodyPr anchorCtr="0" anchor="t" bIns="45700" lIns="91425" spcFirstLastPara="1" rIns="91425" wrap="square" tIns="45700">
            <a:noAutofit/>
          </a:bodyPr>
          <a:lstStyle/>
          <a:p>
            <a:pPr indent="-257175" lvl="0" marL="257175" marR="0" rtl="0" algn="l">
              <a:lnSpc>
                <a:spcPct val="90000"/>
              </a:lnSpc>
              <a:spcBef>
                <a:spcPts val="0"/>
              </a:spcBef>
              <a:spcAft>
                <a:spcPts val="0"/>
              </a:spcAft>
              <a:buClr>
                <a:schemeClr val="dk1"/>
              </a:buClr>
              <a:buSzPts val="2800"/>
              <a:buFont typeface="Noto Sans Symbols"/>
              <a:buChar char="➢"/>
            </a:pPr>
            <a:r>
              <a:rPr lang="en-US" sz="2800">
                <a:solidFill>
                  <a:schemeClr val="dk1"/>
                </a:solidFill>
                <a:latin typeface="Questrial"/>
                <a:ea typeface="Questrial"/>
                <a:cs typeface="Questrial"/>
                <a:sym typeface="Questrial"/>
              </a:rPr>
              <a:t>Prizes</a:t>
            </a:r>
            <a:endParaRPr/>
          </a:p>
          <a:p>
            <a:pPr indent="-257175" lvl="0" marL="257175" marR="0" rtl="0" algn="l">
              <a:lnSpc>
                <a:spcPct val="90000"/>
              </a:lnSpc>
              <a:spcBef>
                <a:spcPts val="560"/>
              </a:spcBef>
              <a:spcAft>
                <a:spcPts val="0"/>
              </a:spcAft>
              <a:buClr>
                <a:schemeClr val="dk1"/>
              </a:buClr>
              <a:buSzPts val="2800"/>
              <a:buFont typeface="Noto Sans Symbols"/>
              <a:buChar char="➢"/>
            </a:pPr>
            <a:r>
              <a:rPr lang="en-US" sz="2800">
                <a:solidFill>
                  <a:schemeClr val="dk1"/>
                </a:solidFill>
                <a:latin typeface="Questrial"/>
                <a:ea typeface="Questrial"/>
                <a:cs typeface="Questrial"/>
                <a:sym typeface="Questrial"/>
              </a:rPr>
              <a:t>Punitive Damages (from a Lawsuit Settlement)</a:t>
            </a:r>
            <a:endParaRPr/>
          </a:p>
          <a:p>
            <a:pPr indent="-257175" lvl="0" marL="257175" marR="0" rtl="0" algn="l">
              <a:lnSpc>
                <a:spcPct val="90000"/>
              </a:lnSpc>
              <a:spcBef>
                <a:spcPts val="560"/>
              </a:spcBef>
              <a:spcAft>
                <a:spcPts val="0"/>
              </a:spcAft>
              <a:buClr>
                <a:schemeClr val="dk1"/>
              </a:buClr>
              <a:buSzPts val="2800"/>
              <a:buFont typeface="Noto Sans Symbols"/>
              <a:buChar char="➢"/>
            </a:pPr>
            <a:r>
              <a:rPr lang="en-US" sz="2800">
                <a:solidFill>
                  <a:schemeClr val="dk1"/>
                </a:solidFill>
                <a:latin typeface="Questrial"/>
                <a:ea typeface="Questrial"/>
                <a:cs typeface="Questrial"/>
                <a:sym typeface="Questrial"/>
              </a:rPr>
              <a:t>Refund of State Taxes</a:t>
            </a:r>
            <a:endParaRPr/>
          </a:p>
          <a:p>
            <a:pPr indent="-257175" lvl="0" marL="257175" marR="0" rtl="0" algn="l">
              <a:lnSpc>
                <a:spcPct val="90000"/>
              </a:lnSpc>
              <a:spcBef>
                <a:spcPts val="560"/>
              </a:spcBef>
              <a:spcAft>
                <a:spcPts val="0"/>
              </a:spcAft>
              <a:buClr>
                <a:schemeClr val="dk1"/>
              </a:buClr>
              <a:buSzPts val="2800"/>
              <a:buFont typeface="Noto Sans Symbols"/>
              <a:buChar char="➢"/>
            </a:pPr>
            <a:r>
              <a:rPr lang="en-US" sz="2800">
                <a:solidFill>
                  <a:schemeClr val="dk1"/>
                </a:solidFill>
                <a:latin typeface="Questrial"/>
                <a:ea typeface="Questrial"/>
                <a:cs typeface="Questrial"/>
                <a:sym typeface="Questrial"/>
              </a:rPr>
              <a:t>Jury Duty Fees</a:t>
            </a:r>
            <a:endParaRPr/>
          </a:p>
          <a:p>
            <a:pPr indent="-257175" lvl="0" marL="257175" marR="0" rtl="0" algn="l">
              <a:lnSpc>
                <a:spcPct val="90000"/>
              </a:lnSpc>
              <a:spcBef>
                <a:spcPts val="560"/>
              </a:spcBef>
              <a:spcAft>
                <a:spcPts val="0"/>
              </a:spcAft>
              <a:buClr>
                <a:schemeClr val="dk1"/>
              </a:buClr>
              <a:buSzPts val="2800"/>
              <a:buFont typeface="Noto Sans Symbols"/>
              <a:buChar char="➢"/>
            </a:pPr>
            <a:r>
              <a:rPr lang="en-US" sz="2800">
                <a:solidFill>
                  <a:schemeClr val="dk1"/>
                </a:solidFill>
                <a:latin typeface="Questrial"/>
                <a:ea typeface="Questrial"/>
                <a:cs typeface="Questrial"/>
                <a:sym typeface="Questrial"/>
              </a:rPr>
              <a:t>Tips</a:t>
            </a:r>
            <a:endParaRPr/>
          </a:p>
          <a:p>
            <a:pPr indent="-257175" lvl="0" marL="257175" marR="0" rtl="0" algn="l">
              <a:lnSpc>
                <a:spcPct val="90000"/>
              </a:lnSpc>
              <a:spcBef>
                <a:spcPts val="560"/>
              </a:spcBef>
              <a:spcAft>
                <a:spcPts val="0"/>
              </a:spcAft>
              <a:buClr>
                <a:schemeClr val="dk1"/>
              </a:buClr>
              <a:buSzPts val="2800"/>
              <a:buFont typeface="Noto Sans Symbols"/>
              <a:buChar char="➢"/>
            </a:pPr>
            <a:r>
              <a:rPr lang="en-US" sz="2800">
                <a:solidFill>
                  <a:schemeClr val="dk1"/>
                </a:solidFill>
                <a:latin typeface="Questrial"/>
                <a:ea typeface="Questrial"/>
                <a:cs typeface="Questrial"/>
                <a:sym typeface="Questrial"/>
              </a:rPr>
              <a:t>Retirement Annuities</a:t>
            </a:r>
            <a:endParaRPr/>
          </a:p>
          <a:p>
            <a:pPr indent="-257175" lvl="0" marL="257175" marR="0" rtl="0" algn="l">
              <a:lnSpc>
                <a:spcPct val="90000"/>
              </a:lnSpc>
              <a:spcBef>
                <a:spcPts val="560"/>
              </a:spcBef>
              <a:spcAft>
                <a:spcPts val="0"/>
              </a:spcAft>
              <a:buClr>
                <a:schemeClr val="dk1"/>
              </a:buClr>
              <a:buSzPts val="2800"/>
              <a:buFont typeface="Noto Sans Symbols"/>
              <a:buChar char="➢"/>
            </a:pPr>
            <a:r>
              <a:rPr lang="en-US" sz="2800">
                <a:solidFill>
                  <a:schemeClr val="dk1"/>
                </a:solidFill>
                <a:latin typeface="Questrial"/>
                <a:ea typeface="Questrial"/>
                <a:cs typeface="Questrial"/>
                <a:sym typeface="Questrial"/>
              </a:rPr>
              <a:t>Retirement Pensions</a:t>
            </a:r>
            <a:endParaRPr/>
          </a:p>
          <a:p>
            <a:pPr indent="-257175" lvl="0" marL="257175" marR="0" rtl="0" algn="l">
              <a:lnSpc>
                <a:spcPct val="90000"/>
              </a:lnSpc>
              <a:spcBef>
                <a:spcPts val="560"/>
              </a:spcBef>
              <a:spcAft>
                <a:spcPts val="0"/>
              </a:spcAft>
              <a:buClr>
                <a:schemeClr val="dk1"/>
              </a:buClr>
              <a:buSzPts val="2800"/>
              <a:buFont typeface="Noto Sans Symbols"/>
              <a:buChar char="➢"/>
            </a:pPr>
            <a:r>
              <a:rPr lang="en-US" sz="2800">
                <a:solidFill>
                  <a:schemeClr val="dk1"/>
                </a:solidFill>
                <a:latin typeface="Questrial"/>
                <a:ea typeface="Questrial"/>
                <a:cs typeface="Questrial"/>
                <a:sym typeface="Questrial"/>
              </a:rPr>
              <a:t>Retirement IRA Distributions</a:t>
            </a:r>
            <a:endParaRPr/>
          </a:p>
          <a:p>
            <a:pPr indent="0" lvl="0" marL="0" marR="0" rtl="0" algn="l">
              <a:lnSpc>
                <a:spcPct val="90000"/>
              </a:lnSpc>
              <a:spcBef>
                <a:spcPts val="560"/>
              </a:spcBef>
              <a:spcAft>
                <a:spcPts val="0"/>
              </a:spcAft>
              <a:buClr>
                <a:schemeClr val="dk1"/>
              </a:buClr>
              <a:buFont typeface="Noto Sans Symbols"/>
              <a:buNone/>
            </a:pPr>
            <a:r>
              <a:t/>
            </a:r>
            <a:endParaRPr sz="2800">
              <a:solidFill>
                <a:schemeClr val="dk1"/>
              </a:solidFill>
              <a:latin typeface="Questrial"/>
              <a:ea typeface="Questrial"/>
              <a:cs typeface="Questrial"/>
              <a:sym typeface="Questrial"/>
            </a:endParaRPr>
          </a:p>
        </p:txBody>
      </p:sp>
      <p:sp>
        <p:nvSpPr>
          <p:cNvPr id="1072" name="Google Shape;1072;p13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0">
                                            <p:txEl>
                                              <p:pRg end="0" st="0"/>
                                            </p:txEl>
                                          </p:spTgt>
                                        </p:tgtEl>
                                        <p:attrNameLst>
                                          <p:attrName>style.visibility</p:attrName>
                                        </p:attrNameLst>
                                      </p:cBhvr>
                                      <p:to>
                                        <p:strVal val="visible"/>
                                      </p:to>
                                    </p:set>
                                    <p:animEffect filter="fade" transition="in">
                                      <p:cBhvr>
                                        <p:cTn dur="500"/>
                                        <p:tgtEl>
                                          <p:spTgt spid="107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0">
                                            <p:txEl>
                                              <p:pRg end="1" st="1"/>
                                            </p:txEl>
                                          </p:spTgt>
                                        </p:tgtEl>
                                        <p:attrNameLst>
                                          <p:attrName>style.visibility</p:attrName>
                                        </p:attrNameLst>
                                      </p:cBhvr>
                                      <p:to>
                                        <p:strVal val="visible"/>
                                      </p:to>
                                    </p:set>
                                    <p:animEffect filter="fade" transition="in">
                                      <p:cBhvr>
                                        <p:cTn dur="500"/>
                                        <p:tgtEl>
                                          <p:spTgt spid="107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0">
                                            <p:txEl>
                                              <p:pRg end="2" st="2"/>
                                            </p:txEl>
                                          </p:spTgt>
                                        </p:tgtEl>
                                        <p:attrNameLst>
                                          <p:attrName>style.visibility</p:attrName>
                                        </p:attrNameLst>
                                      </p:cBhvr>
                                      <p:to>
                                        <p:strVal val="visible"/>
                                      </p:to>
                                    </p:set>
                                    <p:animEffect filter="fade" transition="in">
                                      <p:cBhvr>
                                        <p:cTn dur="500"/>
                                        <p:tgtEl>
                                          <p:spTgt spid="107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0">
                                            <p:txEl>
                                              <p:pRg end="3" st="3"/>
                                            </p:txEl>
                                          </p:spTgt>
                                        </p:tgtEl>
                                        <p:attrNameLst>
                                          <p:attrName>style.visibility</p:attrName>
                                        </p:attrNameLst>
                                      </p:cBhvr>
                                      <p:to>
                                        <p:strVal val="visible"/>
                                      </p:to>
                                    </p:set>
                                    <p:animEffect filter="fade" transition="in">
                                      <p:cBhvr>
                                        <p:cTn dur="500"/>
                                        <p:tgtEl>
                                          <p:spTgt spid="107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0">
                                            <p:txEl>
                                              <p:pRg end="4" st="4"/>
                                            </p:txEl>
                                          </p:spTgt>
                                        </p:tgtEl>
                                        <p:attrNameLst>
                                          <p:attrName>style.visibility</p:attrName>
                                        </p:attrNameLst>
                                      </p:cBhvr>
                                      <p:to>
                                        <p:strVal val="visible"/>
                                      </p:to>
                                    </p:set>
                                    <p:animEffect filter="fade" transition="in">
                                      <p:cBhvr>
                                        <p:cTn dur="500"/>
                                        <p:tgtEl>
                                          <p:spTgt spid="1070">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0">
                                            <p:txEl>
                                              <p:pRg end="5" st="5"/>
                                            </p:txEl>
                                          </p:spTgt>
                                        </p:tgtEl>
                                        <p:attrNameLst>
                                          <p:attrName>style.visibility</p:attrName>
                                        </p:attrNameLst>
                                      </p:cBhvr>
                                      <p:to>
                                        <p:strVal val="visible"/>
                                      </p:to>
                                    </p:set>
                                    <p:animEffect filter="fade" transition="in">
                                      <p:cBhvr>
                                        <p:cTn dur="500"/>
                                        <p:tgtEl>
                                          <p:spTgt spid="1070">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0">
                                            <p:txEl>
                                              <p:pRg end="6" st="6"/>
                                            </p:txEl>
                                          </p:spTgt>
                                        </p:tgtEl>
                                        <p:attrNameLst>
                                          <p:attrName>style.visibility</p:attrName>
                                        </p:attrNameLst>
                                      </p:cBhvr>
                                      <p:to>
                                        <p:strVal val="visible"/>
                                      </p:to>
                                    </p:set>
                                    <p:animEffect filter="fade" transition="in">
                                      <p:cBhvr>
                                        <p:cTn dur="500"/>
                                        <p:tgtEl>
                                          <p:spTgt spid="1070">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0">
                                            <p:txEl>
                                              <p:pRg end="7" st="7"/>
                                            </p:txEl>
                                          </p:spTgt>
                                        </p:tgtEl>
                                        <p:attrNameLst>
                                          <p:attrName>style.visibility</p:attrName>
                                        </p:attrNameLst>
                                      </p:cBhvr>
                                      <p:to>
                                        <p:strVal val="visible"/>
                                      </p:to>
                                    </p:set>
                                    <p:animEffect filter="fade" transition="in">
                                      <p:cBhvr>
                                        <p:cTn dur="500"/>
                                        <p:tgtEl>
                                          <p:spTgt spid="1070">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0">
                                            <p:txEl>
                                              <p:pRg end="8" st="8"/>
                                            </p:txEl>
                                          </p:spTgt>
                                        </p:tgtEl>
                                        <p:attrNameLst>
                                          <p:attrName>style.visibility</p:attrName>
                                        </p:attrNameLst>
                                      </p:cBhvr>
                                      <p:to>
                                        <p:strVal val="visible"/>
                                      </p:to>
                                    </p:set>
                                    <p:animEffect filter="fade" transition="in">
                                      <p:cBhvr>
                                        <p:cTn dur="500"/>
                                        <p:tgtEl>
                                          <p:spTgt spid="1070">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0">
                                            <p:txEl>
                                              <p:pRg end="9" st="9"/>
                                            </p:txEl>
                                          </p:spTgt>
                                        </p:tgtEl>
                                        <p:attrNameLst>
                                          <p:attrName>style.visibility</p:attrName>
                                        </p:attrNameLst>
                                      </p:cBhvr>
                                      <p:to>
                                        <p:strVal val="visible"/>
                                      </p:to>
                                    </p:set>
                                    <p:animEffect filter="fade" transition="in">
                                      <p:cBhvr>
                                        <p:cTn dur="500"/>
                                        <p:tgtEl>
                                          <p:spTgt spid="1070">
                                            <p:txEl>
                                              <p:pRg end="9" st="9"/>
                                            </p:txEl>
                                          </p:spTgt>
                                        </p:tgtEl>
                                      </p:cBhvr>
                                    </p:animEffect>
                                  </p:childTnLst>
                                </p:cTn>
                              </p:par>
                              <p:par>
                                <p:cTn fill="hold" nodeType="withEffect" presetClass="entr" presetID="10" presetSubtype="0">
                                  <p:stCondLst>
                                    <p:cond delay="0"/>
                                  </p:stCondLst>
                                  <p:childTnLst>
                                    <p:set>
                                      <p:cBhvr>
                                        <p:cTn dur="1" fill="hold">
                                          <p:stCondLst>
                                            <p:cond delay="0"/>
                                          </p:stCondLst>
                                        </p:cTn>
                                        <p:tgtEl>
                                          <p:spTgt spid="1071"/>
                                        </p:tgtEl>
                                        <p:attrNameLst>
                                          <p:attrName>style.visibility</p:attrName>
                                        </p:attrNameLst>
                                      </p:cBhvr>
                                      <p:to>
                                        <p:strVal val="visible"/>
                                      </p:to>
                                    </p:set>
                                    <p:animEffect filter="fade" transition="in">
                                      <p:cBhvr>
                                        <p:cTn dur="500"/>
                                        <p:tgtEl>
                                          <p:spTgt spid="10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7" name="Shape 1077"/>
        <p:cNvGrpSpPr/>
        <p:nvPr/>
      </p:nvGrpSpPr>
      <p:grpSpPr>
        <a:xfrm>
          <a:off x="0" y="0"/>
          <a:ext cx="0" cy="0"/>
          <a:chOff x="0" y="0"/>
          <a:chExt cx="0" cy="0"/>
        </a:xfrm>
      </p:grpSpPr>
      <p:sp>
        <p:nvSpPr>
          <p:cNvPr id="1078" name="Google Shape;1078;p13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Nontaxable Income</a:t>
            </a:r>
            <a:endParaRPr/>
          </a:p>
        </p:txBody>
      </p:sp>
      <p:sp>
        <p:nvSpPr>
          <p:cNvPr id="1079" name="Google Shape;1079;p133"/>
          <p:cNvSpPr txBox="1"/>
          <p:nvPr>
            <p:ph idx="1" type="body"/>
          </p:nvPr>
        </p:nvSpPr>
        <p:spPr>
          <a:xfrm>
            <a:off x="609600" y="1600200"/>
            <a:ext cx="54864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Child Support</a:t>
            </a:r>
            <a:endParaRPr/>
          </a:p>
          <a:p>
            <a:pPr indent="-342900" lvl="0" marL="342900" marR="0" rtl="0" algn="l">
              <a:spcBef>
                <a:spcPts val="560"/>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Gifts</a:t>
            </a:r>
            <a:endParaRPr/>
          </a:p>
          <a:p>
            <a:pPr indent="-342900" lvl="0" marL="342900" marR="0" rtl="0" algn="l">
              <a:spcBef>
                <a:spcPts val="560"/>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Life Insurance Proceeds</a:t>
            </a:r>
            <a:endParaRPr/>
          </a:p>
          <a:p>
            <a:pPr indent="-342900" lvl="0" marL="342900" marR="0" rtl="0" algn="l">
              <a:spcBef>
                <a:spcPts val="560"/>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Other Insurance Payments</a:t>
            </a:r>
            <a:endParaRPr/>
          </a:p>
          <a:p>
            <a:pPr indent="-342900" lvl="0" marL="342900" marR="0" rtl="0" algn="l">
              <a:spcBef>
                <a:spcPts val="560"/>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Sickness/Injury Payments (Third Party Sick Pay)</a:t>
            </a:r>
            <a:endParaRPr/>
          </a:p>
          <a:p>
            <a:pPr indent="-165100" lvl="0" marL="342900" marR="0" rtl="0" algn="l">
              <a:spcBef>
                <a:spcPts val="560"/>
              </a:spcBef>
              <a:spcAft>
                <a:spcPts val="0"/>
              </a:spcAft>
              <a:buClr>
                <a:schemeClr val="dk1"/>
              </a:buClr>
              <a:buSzPts val="2800"/>
              <a:buFont typeface="Noto Sans Symbols"/>
              <a:buNone/>
            </a:pPr>
            <a:r>
              <a:t/>
            </a:r>
            <a:endParaRPr b="0" i="0" sz="2800" u="none" cap="none" strike="noStrike">
              <a:solidFill>
                <a:schemeClr val="dk1"/>
              </a:solidFill>
              <a:latin typeface="Questrial"/>
              <a:ea typeface="Questrial"/>
              <a:cs typeface="Questrial"/>
              <a:sym typeface="Questrial"/>
            </a:endParaRPr>
          </a:p>
          <a:p>
            <a:pPr indent="-165100" lvl="0" marL="342900" marR="0" rtl="0" algn="l">
              <a:spcBef>
                <a:spcPts val="560"/>
              </a:spcBef>
              <a:spcAft>
                <a:spcPts val="0"/>
              </a:spcAft>
              <a:buClr>
                <a:schemeClr val="dk1"/>
              </a:buClr>
              <a:buSzPts val="2800"/>
              <a:buFont typeface="Noto Sans Symbols"/>
              <a:buNone/>
            </a:pPr>
            <a:r>
              <a:t/>
            </a:r>
            <a:endParaRPr b="0" i="0" sz="2800" u="none" cap="none" strike="noStrike">
              <a:solidFill>
                <a:schemeClr val="dk1"/>
              </a:solidFill>
              <a:latin typeface="Questrial"/>
              <a:ea typeface="Questrial"/>
              <a:cs typeface="Questrial"/>
              <a:sym typeface="Questrial"/>
            </a:endParaRPr>
          </a:p>
          <a:p>
            <a:pPr indent="-165100" lvl="0" marL="342900" marR="0" rtl="0" algn="l">
              <a:spcBef>
                <a:spcPts val="560"/>
              </a:spcBef>
              <a:spcAft>
                <a:spcPts val="0"/>
              </a:spcAft>
              <a:buClr>
                <a:schemeClr val="dk1"/>
              </a:buClr>
              <a:buSzPts val="2800"/>
              <a:buFont typeface="Noto Sans Symbols"/>
              <a:buNone/>
            </a:pPr>
            <a:r>
              <a:t/>
            </a:r>
            <a:endParaRPr b="0" i="0" sz="2800" u="none" cap="none" strike="noStrike">
              <a:solidFill>
                <a:schemeClr val="dk1"/>
              </a:solidFill>
              <a:latin typeface="Questrial"/>
              <a:ea typeface="Questrial"/>
              <a:cs typeface="Questrial"/>
              <a:sym typeface="Questrial"/>
            </a:endParaRPr>
          </a:p>
        </p:txBody>
      </p:sp>
      <p:sp>
        <p:nvSpPr>
          <p:cNvPr id="1080" name="Google Shape;1080;p133"/>
          <p:cNvSpPr txBox="1"/>
          <p:nvPr/>
        </p:nvSpPr>
        <p:spPr>
          <a:xfrm>
            <a:off x="6096000" y="1600200"/>
            <a:ext cx="5486400" cy="4526100"/>
          </a:xfrm>
          <a:prstGeom prst="rect">
            <a:avLst/>
          </a:prstGeom>
          <a:noFill/>
          <a:ln>
            <a:noFill/>
          </a:ln>
        </p:spPr>
        <p:txBody>
          <a:bodyPr anchorCtr="0" anchor="t" bIns="45700" lIns="91425" spcFirstLastPara="1" rIns="91425" wrap="square" tIns="45700">
            <a:noAutofit/>
          </a:bodyPr>
          <a:lstStyle/>
          <a:p>
            <a:pPr indent="-257175" lvl="0" marL="257175" marR="0" rtl="0" algn="l">
              <a:spcBef>
                <a:spcPts val="0"/>
              </a:spcBef>
              <a:spcAft>
                <a:spcPts val="0"/>
              </a:spcAft>
              <a:buClr>
                <a:schemeClr val="dk1"/>
              </a:buClr>
              <a:buSzPts val="2800"/>
              <a:buFont typeface="Noto Sans Symbols"/>
              <a:buChar char="➢"/>
            </a:pPr>
            <a:r>
              <a:rPr lang="en-US" sz="2800">
                <a:solidFill>
                  <a:schemeClr val="dk1"/>
                </a:solidFill>
                <a:latin typeface="Questrial"/>
                <a:ea typeface="Questrial"/>
                <a:cs typeface="Questrial"/>
                <a:sym typeface="Questrial"/>
              </a:rPr>
              <a:t>Public Assistance Payments</a:t>
            </a:r>
            <a:endParaRPr/>
          </a:p>
          <a:p>
            <a:pPr indent="-257175" lvl="0" marL="257175" marR="0" rtl="0" algn="l">
              <a:spcBef>
                <a:spcPts val="560"/>
              </a:spcBef>
              <a:spcAft>
                <a:spcPts val="0"/>
              </a:spcAft>
              <a:buClr>
                <a:schemeClr val="dk1"/>
              </a:buClr>
              <a:buSzPts val="2800"/>
              <a:buFont typeface="Noto Sans Symbols"/>
              <a:buChar char="➢"/>
            </a:pPr>
            <a:r>
              <a:rPr lang="en-US" sz="2800">
                <a:solidFill>
                  <a:schemeClr val="dk1"/>
                </a:solidFill>
                <a:latin typeface="Questrial"/>
                <a:ea typeface="Questrial"/>
                <a:cs typeface="Questrial"/>
                <a:sym typeface="Questrial"/>
              </a:rPr>
              <a:t>Worker’s Compensation</a:t>
            </a:r>
            <a:endParaRPr/>
          </a:p>
          <a:p>
            <a:pPr indent="-257175" lvl="0" marL="257175" marR="0" rtl="0" algn="l">
              <a:spcBef>
                <a:spcPts val="560"/>
              </a:spcBef>
              <a:spcAft>
                <a:spcPts val="0"/>
              </a:spcAft>
              <a:buClr>
                <a:schemeClr val="dk1"/>
              </a:buClr>
              <a:buSzPts val="2800"/>
              <a:buFont typeface="Noto Sans Symbols"/>
              <a:buChar char="➢"/>
            </a:pPr>
            <a:r>
              <a:rPr lang="en-US" sz="2800">
                <a:solidFill>
                  <a:schemeClr val="dk1"/>
                </a:solidFill>
                <a:latin typeface="Questrial"/>
                <a:ea typeface="Questrial"/>
                <a:cs typeface="Questrial"/>
                <a:sym typeface="Questrial"/>
              </a:rPr>
              <a:t>Veterans’ Benefits</a:t>
            </a:r>
            <a:endParaRPr/>
          </a:p>
          <a:p>
            <a:pPr indent="-257175" lvl="0" marL="257175" marR="0" rtl="0" algn="l">
              <a:spcBef>
                <a:spcPts val="560"/>
              </a:spcBef>
              <a:spcAft>
                <a:spcPts val="0"/>
              </a:spcAft>
              <a:buClr>
                <a:schemeClr val="dk1"/>
              </a:buClr>
              <a:buSzPts val="2800"/>
              <a:buFont typeface="Noto Sans Symbols"/>
              <a:buChar char="➢"/>
            </a:pPr>
            <a:r>
              <a:rPr lang="en-US" sz="2800">
                <a:solidFill>
                  <a:schemeClr val="dk1"/>
                </a:solidFill>
                <a:latin typeface="Questrial"/>
                <a:ea typeface="Questrial"/>
                <a:cs typeface="Questrial"/>
                <a:sym typeface="Questrial"/>
              </a:rPr>
              <a:t>Supplemental Security Income (SSI)</a:t>
            </a:r>
            <a:endParaRPr/>
          </a:p>
          <a:p>
            <a:pPr indent="-257175" lvl="0" marL="257175" marR="0" rtl="0" algn="l">
              <a:spcBef>
                <a:spcPts val="560"/>
              </a:spcBef>
              <a:spcAft>
                <a:spcPts val="0"/>
              </a:spcAft>
              <a:buClr>
                <a:schemeClr val="dk1"/>
              </a:buClr>
              <a:buSzPts val="2800"/>
              <a:buFont typeface="Noto Sans Symbols"/>
              <a:buChar char="➢"/>
            </a:pPr>
            <a:r>
              <a:rPr lang="en-US" sz="2800">
                <a:solidFill>
                  <a:schemeClr val="dk1"/>
                </a:solidFill>
                <a:latin typeface="Questrial"/>
                <a:ea typeface="Questrial"/>
                <a:cs typeface="Questrial"/>
                <a:sym typeface="Questrial"/>
              </a:rPr>
              <a:t>Inheritances</a:t>
            </a:r>
            <a:endParaRPr/>
          </a:p>
          <a:p>
            <a:pPr indent="-257175" lvl="0" marL="257175" marR="0" rtl="0" algn="l">
              <a:spcBef>
                <a:spcPts val="560"/>
              </a:spcBef>
              <a:spcAft>
                <a:spcPts val="0"/>
              </a:spcAft>
              <a:buClr>
                <a:schemeClr val="dk1"/>
              </a:buClr>
              <a:buSzPts val="2800"/>
              <a:buFont typeface="Noto Sans Symbols"/>
              <a:buChar char="➢"/>
            </a:pPr>
            <a:r>
              <a:rPr lang="en-US" sz="2800">
                <a:solidFill>
                  <a:schemeClr val="dk1"/>
                </a:solidFill>
                <a:latin typeface="Questrial"/>
                <a:ea typeface="Questrial"/>
                <a:cs typeface="Questrial"/>
                <a:sym typeface="Questrial"/>
              </a:rPr>
              <a:t>Federal Income Tax Refunds</a:t>
            </a:r>
            <a:endParaRPr/>
          </a:p>
          <a:p>
            <a:pPr indent="-79375" lvl="0" marL="257175" marR="0" rtl="0" algn="l">
              <a:spcBef>
                <a:spcPts val="560"/>
              </a:spcBef>
              <a:spcAft>
                <a:spcPts val="0"/>
              </a:spcAft>
              <a:buClr>
                <a:schemeClr val="dk1"/>
              </a:buClr>
              <a:buSzPts val="2800"/>
              <a:buFont typeface="Noto Sans Symbols"/>
              <a:buNone/>
            </a:pPr>
            <a:r>
              <a:t/>
            </a:r>
            <a:endParaRPr sz="2800">
              <a:solidFill>
                <a:schemeClr val="dk1"/>
              </a:solidFill>
              <a:latin typeface="Questrial"/>
              <a:ea typeface="Questrial"/>
              <a:cs typeface="Questrial"/>
              <a:sym typeface="Questrial"/>
            </a:endParaRPr>
          </a:p>
          <a:p>
            <a:pPr indent="0" lvl="0" marL="0" marR="0" rtl="0" algn="l">
              <a:spcBef>
                <a:spcPts val="560"/>
              </a:spcBef>
              <a:spcAft>
                <a:spcPts val="0"/>
              </a:spcAft>
              <a:buClr>
                <a:schemeClr val="dk1"/>
              </a:buClr>
              <a:buFont typeface="Noto Sans Symbols"/>
              <a:buNone/>
            </a:pPr>
            <a:r>
              <a:t/>
            </a:r>
            <a:endParaRPr sz="2800">
              <a:solidFill>
                <a:schemeClr val="dk1"/>
              </a:solidFill>
              <a:latin typeface="Questrial"/>
              <a:ea typeface="Questrial"/>
              <a:cs typeface="Questrial"/>
              <a:sym typeface="Questrial"/>
            </a:endParaRPr>
          </a:p>
        </p:txBody>
      </p:sp>
      <p:sp>
        <p:nvSpPr>
          <p:cNvPr id="1081" name="Google Shape;1081;p13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9">
                                            <p:txEl>
                                              <p:pRg end="0" st="0"/>
                                            </p:txEl>
                                          </p:spTgt>
                                        </p:tgtEl>
                                        <p:attrNameLst>
                                          <p:attrName>style.visibility</p:attrName>
                                        </p:attrNameLst>
                                      </p:cBhvr>
                                      <p:to>
                                        <p:strVal val="visible"/>
                                      </p:to>
                                    </p:set>
                                    <p:animEffect filter="fade" transition="in">
                                      <p:cBhvr>
                                        <p:cTn dur="500"/>
                                        <p:tgtEl>
                                          <p:spTgt spid="107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9">
                                            <p:txEl>
                                              <p:pRg end="1" st="1"/>
                                            </p:txEl>
                                          </p:spTgt>
                                        </p:tgtEl>
                                        <p:attrNameLst>
                                          <p:attrName>style.visibility</p:attrName>
                                        </p:attrNameLst>
                                      </p:cBhvr>
                                      <p:to>
                                        <p:strVal val="visible"/>
                                      </p:to>
                                    </p:set>
                                    <p:animEffect filter="fade" transition="in">
                                      <p:cBhvr>
                                        <p:cTn dur="500"/>
                                        <p:tgtEl>
                                          <p:spTgt spid="107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9">
                                            <p:txEl>
                                              <p:pRg end="2" st="2"/>
                                            </p:txEl>
                                          </p:spTgt>
                                        </p:tgtEl>
                                        <p:attrNameLst>
                                          <p:attrName>style.visibility</p:attrName>
                                        </p:attrNameLst>
                                      </p:cBhvr>
                                      <p:to>
                                        <p:strVal val="visible"/>
                                      </p:to>
                                    </p:set>
                                    <p:animEffect filter="fade" transition="in">
                                      <p:cBhvr>
                                        <p:cTn dur="500"/>
                                        <p:tgtEl>
                                          <p:spTgt spid="107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9">
                                            <p:txEl>
                                              <p:pRg end="3" st="3"/>
                                            </p:txEl>
                                          </p:spTgt>
                                        </p:tgtEl>
                                        <p:attrNameLst>
                                          <p:attrName>style.visibility</p:attrName>
                                        </p:attrNameLst>
                                      </p:cBhvr>
                                      <p:to>
                                        <p:strVal val="visible"/>
                                      </p:to>
                                    </p:set>
                                    <p:animEffect filter="fade" transition="in">
                                      <p:cBhvr>
                                        <p:cTn dur="500"/>
                                        <p:tgtEl>
                                          <p:spTgt spid="107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9">
                                            <p:txEl>
                                              <p:pRg end="4" st="4"/>
                                            </p:txEl>
                                          </p:spTgt>
                                        </p:tgtEl>
                                        <p:attrNameLst>
                                          <p:attrName>style.visibility</p:attrName>
                                        </p:attrNameLst>
                                      </p:cBhvr>
                                      <p:to>
                                        <p:strVal val="visible"/>
                                      </p:to>
                                    </p:set>
                                    <p:animEffect filter="fade" transition="in">
                                      <p:cBhvr>
                                        <p:cTn dur="500"/>
                                        <p:tgtEl>
                                          <p:spTgt spid="1079">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9">
                                            <p:txEl>
                                              <p:pRg end="5" st="5"/>
                                            </p:txEl>
                                          </p:spTgt>
                                        </p:tgtEl>
                                        <p:attrNameLst>
                                          <p:attrName>style.visibility</p:attrName>
                                        </p:attrNameLst>
                                      </p:cBhvr>
                                      <p:to>
                                        <p:strVal val="visible"/>
                                      </p:to>
                                    </p:set>
                                    <p:animEffect filter="fade" transition="in">
                                      <p:cBhvr>
                                        <p:cTn dur="500"/>
                                        <p:tgtEl>
                                          <p:spTgt spid="1079">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9">
                                            <p:txEl>
                                              <p:pRg end="6" st="6"/>
                                            </p:txEl>
                                          </p:spTgt>
                                        </p:tgtEl>
                                        <p:attrNameLst>
                                          <p:attrName>style.visibility</p:attrName>
                                        </p:attrNameLst>
                                      </p:cBhvr>
                                      <p:to>
                                        <p:strVal val="visible"/>
                                      </p:to>
                                    </p:set>
                                    <p:animEffect filter="fade" transition="in">
                                      <p:cBhvr>
                                        <p:cTn dur="500"/>
                                        <p:tgtEl>
                                          <p:spTgt spid="1079">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9">
                                            <p:txEl>
                                              <p:pRg end="7" st="7"/>
                                            </p:txEl>
                                          </p:spTgt>
                                        </p:tgtEl>
                                        <p:attrNameLst>
                                          <p:attrName>style.visibility</p:attrName>
                                        </p:attrNameLst>
                                      </p:cBhvr>
                                      <p:to>
                                        <p:strVal val="visible"/>
                                      </p:to>
                                    </p:set>
                                    <p:animEffect filter="fade" transition="in">
                                      <p:cBhvr>
                                        <p:cTn dur="500"/>
                                        <p:tgtEl>
                                          <p:spTgt spid="1079">
                                            <p:txEl>
                                              <p:pRg end="7" st="7"/>
                                            </p:txEl>
                                          </p:spTgt>
                                        </p:tgtEl>
                                      </p:cBhvr>
                                    </p:animEffect>
                                  </p:childTnLst>
                                </p:cTn>
                              </p:par>
                              <p:par>
                                <p:cTn fill="hold" nodeType="withEffect" presetClass="entr" presetID="10" presetSubtype="0">
                                  <p:stCondLst>
                                    <p:cond delay="0"/>
                                  </p:stCondLst>
                                  <p:childTnLst>
                                    <p:set>
                                      <p:cBhvr>
                                        <p:cTn dur="1" fill="hold">
                                          <p:stCondLst>
                                            <p:cond delay="0"/>
                                          </p:stCondLst>
                                        </p:cTn>
                                        <p:tgtEl>
                                          <p:spTgt spid="1080"/>
                                        </p:tgtEl>
                                        <p:attrNameLst>
                                          <p:attrName>style.visibility</p:attrName>
                                        </p:attrNameLst>
                                      </p:cBhvr>
                                      <p:to>
                                        <p:strVal val="visible"/>
                                      </p:to>
                                    </p:set>
                                    <p:animEffect filter="fade" transition="in">
                                      <p:cBhvr>
                                        <p:cTn dur="500"/>
                                        <p:tgtEl>
                                          <p:spTgt spid="10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5" name="Shape 1085"/>
        <p:cNvGrpSpPr/>
        <p:nvPr/>
      </p:nvGrpSpPr>
      <p:grpSpPr>
        <a:xfrm>
          <a:off x="0" y="0"/>
          <a:ext cx="0" cy="0"/>
          <a:chOff x="0" y="0"/>
          <a:chExt cx="0" cy="0"/>
        </a:xfrm>
      </p:grpSpPr>
      <p:sp>
        <p:nvSpPr>
          <p:cNvPr id="1086" name="Google Shape;1086;p13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Taxable &amp; Nontaxable Income</a:t>
            </a:r>
            <a:endParaRPr/>
          </a:p>
        </p:txBody>
      </p:sp>
      <p:sp>
        <p:nvSpPr>
          <p:cNvPr id="1087" name="Google Shape;1087;p134"/>
          <p:cNvSpPr txBox="1"/>
          <p:nvPr>
            <p:ph idx="1" type="body"/>
          </p:nvPr>
        </p:nvSpPr>
        <p:spPr>
          <a:xfrm>
            <a:off x="609600" y="1600203"/>
            <a:ext cx="10972800" cy="45261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11112" lvl="0" marL="11112" marR="0" rtl="0" algn="ctr">
              <a:spcBef>
                <a:spcPts val="0"/>
              </a:spcBef>
              <a:spcAft>
                <a:spcPts val="0"/>
              </a:spcAft>
              <a:buClr>
                <a:schemeClr val="accent3"/>
              </a:buClr>
              <a:buFont typeface="Noto Sans Symbols"/>
              <a:buNone/>
            </a:pPr>
            <a:r>
              <a:rPr b="1" i="0" lang="en-US" sz="4000" u="none" cap="none" strike="noStrike">
                <a:solidFill>
                  <a:schemeClr val="accent3"/>
                </a:solidFill>
                <a:latin typeface="Questrial"/>
                <a:ea typeface="Questrial"/>
                <a:cs typeface="Questrial"/>
                <a:sym typeface="Questrial"/>
              </a:rPr>
              <a:t>Open the Publication 4012 to the Income Tab to </a:t>
            </a:r>
            <a:endParaRPr/>
          </a:p>
          <a:p>
            <a:pPr indent="-11112" lvl="0" marL="11112" marR="0" rtl="0" algn="ctr">
              <a:spcBef>
                <a:spcPts val="800"/>
              </a:spcBef>
              <a:spcAft>
                <a:spcPts val="0"/>
              </a:spcAft>
              <a:buClr>
                <a:schemeClr val="accent3"/>
              </a:buClr>
              <a:buFont typeface="Noto Sans Symbols"/>
              <a:buNone/>
            </a:pPr>
            <a:r>
              <a:rPr b="1" i="0" lang="en-US" sz="4000" u="sng" cap="none" strike="noStrike">
                <a:solidFill>
                  <a:schemeClr val="accent3"/>
                </a:solidFill>
                <a:latin typeface="Questrial"/>
                <a:ea typeface="Questrial"/>
                <a:cs typeface="Questrial"/>
                <a:sym typeface="Questrial"/>
              </a:rPr>
              <a:t>Income Quick References Guide</a:t>
            </a:r>
            <a:endParaRPr b="0" i="0" sz="4400" u="none" cap="none" strike="noStrike">
              <a:solidFill>
                <a:schemeClr val="dk1"/>
              </a:solidFill>
              <a:latin typeface="Questrial"/>
              <a:ea typeface="Questrial"/>
              <a:cs typeface="Questrial"/>
              <a:sym typeface="Questrial"/>
            </a:endParaRPr>
          </a:p>
          <a:p>
            <a:pPr indent="-11112" lvl="0" marL="11112" marR="0" rtl="0" algn="ctr">
              <a:spcBef>
                <a:spcPts val="800"/>
              </a:spcBef>
              <a:spcAft>
                <a:spcPts val="0"/>
              </a:spcAft>
              <a:buClr>
                <a:schemeClr val="accent3"/>
              </a:buClr>
              <a:buFont typeface="Noto Sans Symbols"/>
              <a:buNone/>
            </a:pPr>
            <a:r>
              <a:rPr b="1" i="0" lang="en-US" sz="4000" u="none" cap="none" strike="noStrike">
                <a:solidFill>
                  <a:schemeClr val="accent3"/>
                </a:solidFill>
                <a:latin typeface="Questrial"/>
                <a:ea typeface="Questrial"/>
                <a:cs typeface="Questrial"/>
                <a:sym typeface="Questrial"/>
              </a:rPr>
              <a:t>for a more complete listing of </a:t>
            </a:r>
            <a:endParaRPr/>
          </a:p>
          <a:p>
            <a:pPr indent="-11112" lvl="0" marL="11112" marR="0" rtl="0" algn="ctr">
              <a:spcBef>
                <a:spcPts val="800"/>
              </a:spcBef>
              <a:spcAft>
                <a:spcPts val="0"/>
              </a:spcAft>
              <a:buClr>
                <a:schemeClr val="accent3"/>
              </a:buClr>
              <a:buFont typeface="Noto Sans Symbols"/>
              <a:buNone/>
            </a:pPr>
            <a:r>
              <a:rPr b="1" i="0" lang="en-US" sz="4000" u="none" cap="none" strike="noStrike">
                <a:solidFill>
                  <a:schemeClr val="accent3"/>
                </a:solidFill>
                <a:latin typeface="Questrial"/>
                <a:ea typeface="Questrial"/>
                <a:cs typeface="Questrial"/>
                <a:sym typeface="Questrial"/>
              </a:rPr>
              <a:t>taxable and nontaxable income</a:t>
            </a:r>
            <a:endParaRPr/>
          </a:p>
        </p:txBody>
      </p:sp>
      <p:sp>
        <p:nvSpPr>
          <p:cNvPr id="1088" name="Google Shape;1088;p13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7">
                                            <p:txEl>
                                              <p:pRg end="0" st="0"/>
                                            </p:txEl>
                                          </p:spTgt>
                                        </p:tgtEl>
                                        <p:attrNameLst>
                                          <p:attrName>style.visibility</p:attrName>
                                        </p:attrNameLst>
                                      </p:cBhvr>
                                      <p:to>
                                        <p:strVal val="visible"/>
                                      </p:to>
                                    </p:set>
                                    <p:animEffect filter="fade" transition="in">
                                      <p:cBhvr>
                                        <p:cTn dur="500"/>
                                        <p:tgtEl>
                                          <p:spTgt spid="108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7">
                                            <p:txEl>
                                              <p:pRg end="1" st="1"/>
                                            </p:txEl>
                                          </p:spTgt>
                                        </p:tgtEl>
                                        <p:attrNameLst>
                                          <p:attrName>style.visibility</p:attrName>
                                        </p:attrNameLst>
                                      </p:cBhvr>
                                      <p:to>
                                        <p:strVal val="visible"/>
                                      </p:to>
                                    </p:set>
                                    <p:animEffect filter="fade" transition="in">
                                      <p:cBhvr>
                                        <p:cTn dur="500"/>
                                        <p:tgtEl>
                                          <p:spTgt spid="108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7">
                                            <p:txEl>
                                              <p:pRg end="2" st="2"/>
                                            </p:txEl>
                                          </p:spTgt>
                                        </p:tgtEl>
                                        <p:attrNameLst>
                                          <p:attrName>style.visibility</p:attrName>
                                        </p:attrNameLst>
                                      </p:cBhvr>
                                      <p:to>
                                        <p:strVal val="visible"/>
                                      </p:to>
                                    </p:set>
                                    <p:animEffect filter="fade" transition="in">
                                      <p:cBhvr>
                                        <p:cTn dur="500"/>
                                        <p:tgtEl>
                                          <p:spTgt spid="108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7">
                                            <p:txEl>
                                              <p:pRg end="3" st="3"/>
                                            </p:txEl>
                                          </p:spTgt>
                                        </p:tgtEl>
                                        <p:attrNameLst>
                                          <p:attrName>style.visibility</p:attrName>
                                        </p:attrNameLst>
                                      </p:cBhvr>
                                      <p:to>
                                        <p:strVal val="visible"/>
                                      </p:to>
                                    </p:set>
                                    <p:animEffect filter="fade" transition="in">
                                      <p:cBhvr>
                                        <p:cTn dur="500"/>
                                        <p:tgtEl>
                                          <p:spTgt spid="1087">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3" name="Shape 1093"/>
        <p:cNvGrpSpPr/>
        <p:nvPr/>
      </p:nvGrpSpPr>
      <p:grpSpPr>
        <a:xfrm>
          <a:off x="0" y="0"/>
          <a:ext cx="0" cy="0"/>
          <a:chOff x="0" y="0"/>
          <a:chExt cx="0" cy="0"/>
        </a:xfrm>
      </p:grpSpPr>
      <p:sp>
        <p:nvSpPr>
          <p:cNvPr id="1094" name="Google Shape;1094;p135"/>
          <p:cNvSpPr txBox="1"/>
          <p:nvPr>
            <p:ph type="title"/>
          </p:nvPr>
        </p:nvSpPr>
        <p:spPr>
          <a:xfrm>
            <a:off x="609600" y="721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Earned vs. Unearned Income</a:t>
            </a:r>
            <a:endParaRPr/>
          </a:p>
        </p:txBody>
      </p:sp>
      <p:sp>
        <p:nvSpPr>
          <p:cNvPr id="1095" name="Google Shape;1095;p13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096" name="Google Shape;1096;p135"/>
          <p:cNvPicPr preferRelativeResize="0"/>
          <p:nvPr/>
        </p:nvPicPr>
        <p:blipFill rotWithShape="1">
          <a:blip r:embed="rId3">
            <a:alphaModFix/>
          </a:blip>
          <a:srcRect b="1953" l="1990" r="931" t="1837"/>
          <a:stretch/>
        </p:blipFill>
        <p:spPr>
          <a:xfrm>
            <a:off x="1287456" y="1112850"/>
            <a:ext cx="9617087" cy="5686349"/>
          </a:xfrm>
          <a:prstGeom prst="rect">
            <a:avLst/>
          </a:prstGeom>
          <a:noFill/>
          <a:ln cap="flat" cmpd="sng" w="9525">
            <a:solidFill>
              <a:srgbClr val="54534A"/>
            </a:solidFill>
            <a:prstDash val="solid"/>
            <a:round/>
            <a:headEnd len="sm" w="sm" type="none"/>
            <a:tailEnd len="sm" w="sm" type="none"/>
          </a:ln>
        </p:spPr>
      </p:pic>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1" name="Shape 1101"/>
        <p:cNvGrpSpPr/>
        <p:nvPr/>
      </p:nvGrpSpPr>
      <p:grpSpPr>
        <a:xfrm>
          <a:off x="0" y="0"/>
          <a:ext cx="0" cy="0"/>
          <a:chOff x="0" y="0"/>
          <a:chExt cx="0" cy="0"/>
        </a:xfrm>
      </p:grpSpPr>
      <p:sp>
        <p:nvSpPr>
          <p:cNvPr id="1102" name="Google Shape;1102;p13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W-2: Wage and Tax Statement</a:t>
            </a:r>
            <a:endParaRPr/>
          </a:p>
        </p:txBody>
      </p:sp>
      <p:pic>
        <p:nvPicPr>
          <p:cNvPr id="1103" name="Google Shape;1103;p136"/>
          <p:cNvPicPr preferRelativeResize="0"/>
          <p:nvPr>
            <p:ph idx="1" type="body"/>
          </p:nvPr>
        </p:nvPicPr>
        <p:blipFill rotWithShape="1">
          <a:blip r:embed="rId3">
            <a:alphaModFix/>
          </a:blip>
          <a:srcRect b="0" l="0" r="0" t="0"/>
          <a:stretch/>
        </p:blipFill>
        <p:spPr>
          <a:xfrm>
            <a:off x="2503357" y="1417638"/>
            <a:ext cx="7185300" cy="4526100"/>
          </a:xfrm>
          <a:prstGeom prst="rect">
            <a:avLst/>
          </a:prstGeom>
          <a:noFill/>
          <a:ln>
            <a:noFill/>
          </a:ln>
          <a:effectLst>
            <a:outerShdw blurRad="190500" rotWithShape="0" algn="tl">
              <a:srgbClr val="000000">
                <a:alpha val="69800"/>
              </a:srgbClr>
            </a:outerShdw>
          </a:effectLst>
        </p:spPr>
      </p:pic>
      <p:sp>
        <p:nvSpPr>
          <p:cNvPr id="1104" name="Google Shape;1104;p13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105" name="Google Shape;1105;p136"/>
          <p:cNvSpPr/>
          <p:nvPr/>
        </p:nvSpPr>
        <p:spPr>
          <a:xfrm>
            <a:off x="6052825" y="5455850"/>
            <a:ext cx="444300" cy="4026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9" name="Shape 1109"/>
        <p:cNvGrpSpPr/>
        <p:nvPr/>
      </p:nvGrpSpPr>
      <p:grpSpPr>
        <a:xfrm>
          <a:off x="0" y="0"/>
          <a:ext cx="0" cy="0"/>
          <a:chOff x="0" y="0"/>
          <a:chExt cx="0" cy="0"/>
        </a:xfrm>
      </p:grpSpPr>
      <p:sp>
        <p:nvSpPr>
          <p:cNvPr id="1110" name="Google Shape;1110;p13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W-2: Wages, Tips, Other Compensation</a:t>
            </a:r>
            <a:endParaRPr/>
          </a:p>
        </p:txBody>
      </p:sp>
      <p:sp>
        <p:nvSpPr>
          <p:cNvPr id="1111" name="Google Shape;1111;p137"/>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0" lvl="0" marL="0" marR="0" rtl="0" algn="l">
              <a:spcBef>
                <a:spcPts val="800"/>
              </a:spcBef>
              <a:spcAft>
                <a:spcPts val="0"/>
              </a:spcAft>
              <a:buNone/>
            </a:pPr>
            <a:r>
              <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Classified as </a:t>
            </a:r>
            <a:r>
              <a:rPr b="1" i="0" lang="en-US" sz="4000" u="none" cap="none" strike="noStrike">
                <a:solidFill>
                  <a:schemeClr val="dk1"/>
                </a:solidFill>
                <a:latin typeface="Questrial"/>
                <a:ea typeface="Questrial"/>
                <a:cs typeface="Questrial"/>
                <a:sym typeface="Questrial"/>
              </a:rPr>
              <a:t>earned income</a:t>
            </a:r>
            <a:endParaRPr b="1" i="0" sz="4000" u="none" cap="none" strike="noStrike">
              <a:solidFill>
                <a:schemeClr val="dk1"/>
              </a:solidFill>
              <a:latin typeface="Questrial"/>
              <a:ea typeface="Questrial"/>
              <a:cs typeface="Questrial"/>
              <a:sym typeface="Questrial"/>
            </a:endParaRPr>
          </a:p>
          <a:p>
            <a:pPr indent="-342900" lvl="0" marL="342900" rtl="0" algn="l">
              <a:lnSpc>
                <a:spcPct val="90000"/>
              </a:lnSpc>
              <a:spcBef>
                <a:spcPts val="800"/>
              </a:spcBef>
              <a:spcAft>
                <a:spcPts val="0"/>
              </a:spcAft>
              <a:buClr>
                <a:schemeClr val="dk1"/>
              </a:buClr>
              <a:buSzPts val="4000"/>
              <a:buFont typeface="Noto Sans Symbols"/>
              <a:buChar char="➢"/>
            </a:pPr>
            <a:r>
              <a:rPr lang="en-US"/>
              <a:t>The federal tax system is a “pay as you go” system, meaning that tax is paid as income is earned during the year</a:t>
            </a:r>
            <a:endParaRPr/>
          </a:p>
          <a:p>
            <a:pPr indent="-342900" lvl="0" marL="342900" rtl="0" algn="l">
              <a:lnSpc>
                <a:spcPct val="90000"/>
              </a:lnSpc>
              <a:spcBef>
                <a:spcPts val="800"/>
              </a:spcBef>
              <a:spcAft>
                <a:spcPts val="0"/>
              </a:spcAft>
              <a:buClr>
                <a:schemeClr val="dk1"/>
              </a:buClr>
              <a:buSzPts val="4000"/>
              <a:buFont typeface="Noto Sans Symbols"/>
              <a:buChar char="➢"/>
            </a:pPr>
            <a:r>
              <a:rPr lang="en-US"/>
              <a:t>The tax paid is referred to as </a:t>
            </a:r>
            <a:r>
              <a:rPr b="1" lang="en-US">
                <a:solidFill>
                  <a:schemeClr val="accent1"/>
                </a:solidFill>
              </a:rPr>
              <a:t>withholding</a:t>
            </a:r>
            <a:endParaRPr b="1"/>
          </a:p>
        </p:txBody>
      </p:sp>
      <p:sp>
        <p:nvSpPr>
          <p:cNvPr id="1112" name="Google Shape;1112;p13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1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7" name="Shape 1117"/>
        <p:cNvGrpSpPr/>
        <p:nvPr/>
      </p:nvGrpSpPr>
      <p:grpSpPr>
        <a:xfrm>
          <a:off x="0" y="0"/>
          <a:ext cx="0" cy="0"/>
          <a:chOff x="0" y="0"/>
          <a:chExt cx="0" cy="0"/>
        </a:xfrm>
      </p:grpSpPr>
      <p:sp>
        <p:nvSpPr>
          <p:cNvPr id="1118" name="Google Shape;1118;p138"/>
          <p:cNvSpPr txBox="1"/>
          <p:nvPr>
            <p:ph type="title"/>
          </p:nvPr>
        </p:nvSpPr>
        <p:spPr>
          <a:xfrm>
            <a:off x="260100" y="112150"/>
            <a:ext cx="113223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W-2: Federal Income Tax Withheld</a:t>
            </a:r>
            <a:endParaRPr/>
          </a:p>
        </p:txBody>
      </p:sp>
      <p:sp>
        <p:nvSpPr>
          <p:cNvPr id="1119" name="Google Shape;1119;p138"/>
          <p:cNvSpPr txBox="1"/>
          <p:nvPr>
            <p:ph idx="1" type="body"/>
          </p:nvPr>
        </p:nvSpPr>
        <p:spPr>
          <a:xfrm>
            <a:off x="609600" y="1255155"/>
            <a:ext cx="10972800" cy="13503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3600"/>
              <a:buFont typeface="Noto Sans Symbols"/>
              <a:buChar char="➢"/>
            </a:pPr>
            <a:r>
              <a:rPr b="0" i="0" lang="en-US" sz="3600" u="none" cap="none" strike="noStrike">
                <a:solidFill>
                  <a:schemeClr val="dk1"/>
                </a:solidFill>
                <a:latin typeface="Questrial"/>
                <a:ea typeface="Questrial"/>
                <a:cs typeface="Questrial"/>
                <a:sym typeface="Questrial"/>
              </a:rPr>
              <a:t>This amount is determined prior to starting a job by filling out a Form W-4</a:t>
            </a:r>
            <a:endParaRPr/>
          </a:p>
        </p:txBody>
      </p:sp>
      <p:pic>
        <p:nvPicPr>
          <p:cNvPr id="1120" name="Google Shape;1120;p138"/>
          <p:cNvPicPr preferRelativeResize="0"/>
          <p:nvPr/>
        </p:nvPicPr>
        <p:blipFill rotWithShape="1">
          <a:blip r:embed="rId3">
            <a:alphaModFix/>
          </a:blip>
          <a:srcRect b="3879" l="4353" r="390" t="2197"/>
          <a:stretch/>
        </p:blipFill>
        <p:spPr>
          <a:xfrm>
            <a:off x="5620512" y="2275334"/>
            <a:ext cx="6060600" cy="2853000"/>
          </a:xfrm>
          <a:prstGeom prst="rect">
            <a:avLst/>
          </a:prstGeom>
          <a:noFill/>
          <a:ln>
            <a:noFill/>
          </a:ln>
          <a:effectLst>
            <a:outerShdw blurRad="190500" rotWithShape="0" algn="tl">
              <a:srgbClr val="000000">
                <a:alpha val="69800"/>
              </a:srgbClr>
            </a:outerShdw>
          </a:effectLst>
        </p:spPr>
      </p:pic>
      <p:sp>
        <p:nvSpPr>
          <p:cNvPr id="1121" name="Google Shape;1121;p138"/>
          <p:cNvSpPr/>
          <p:nvPr/>
        </p:nvSpPr>
        <p:spPr>
          <a:xfrm>
            <a:off x="609600" y="2441285"/>
            <a:ext cx="6510600" cy="3108600"/>
          </a:xfrm>
          <a:prstGeom prst="rect">
            <a:avLst/>
          </a:prstGeom>
          <a:noFill/>
          <a:ln>
            <a:noFill/>
          </a:ln>
        </p:spPr>
        <p:txBody>
          <a:bodyPr anchorCtr="0" anchor="t" bIns="45700" lIns="91425" spcFirstLastPara="1" rIns="91425" wrap="square" tIns="45700">
            <a:noAutofit/>
          </a:bodyPr>
          <a:lstStyle/>
          <a:p>
            <a:pPr indent="-571500" lvl="0" marL="571500" marR="0" rtl="0" algn="l">
              <a:spcBef>
                <a:spcPts val="0"/>
              </a:spcBef>
              <a:spcAft>
                <a:spcPts val="0"/>
              </a:spcAft>
              <a:buClr>
                <a:schemeClr val="dk1"/>
              </a:buClr>
              <a:buSzPts val="3600"/>
              <a:buFont typeface="Noto Sans Symbols"/>
              <a:buChar char="➢"/>
            </a:pPr>
            <a:r>
              <a:rPr lang="en-US" sz="3600">
                <a:solidFill>
                  <a:schemeClr val="dk1"/>
                </a:solidFill>
                <a:latin typeface="Questrial"/>
                <a:ea typeface="Questrial"/>
                <a:cs typeface="Questrial"/>
                <a:sym typeface="Questrial"/>
              </a:rPr>
              <a:t>Personal Allowances</a:t>
            </a:r>
            <a:endParaRPr/>
          </a:p>
          <a:p>
            <a:pPr indent="-571500" lvl="1" marL="1028700" marR="0" rtl="0" algn="l">
              <a:spcBef>
                <a:spcPts val="0"/>
              </a:spcBef>
              <a:spcAft>
                <a:spcPts val="0"/>
              </a:spcAft>
              <a:buClr>
                <a:schemeClr val="dk1"/>
              </a:buClr>
              <a:buSzPts val="3200"/>
              <a:buFont typeface="Arial"/>
              <a:buChar char="•"/>
            </a:pPr>
            <a:r>
              <a:rPr b="0" i="0" lang="en-US" sz="3200" u="none" cap="none" strike="noStrike">
                <a:solidFill>
                  <a:schemeClr val="dk1"/>
                </a:solidFill>
                <a:latin typeface="Questrial"/>
                <a:ea typeface="Questrial"/>
                <a:cs typeface="Questrial"/>
                <a:sym typeface="Questrial"/>
              </a:rPr>
              <a:t>Single/Married</a:t>
            </a:r>
            <a:endParaRPr/>
          </a:p>
          <a:p>
            <a:pPr indent="-571500" lvl="1" marL="1028700" marR="0" rtl="0" algn="l">
              <a:spcBef>
                <a:spcPts val="0"/>
              </a:spcBef>
              <a:spcAft>
                <a:spcPts val="0"/>
              </a:spcAft>
              <a:buClr>
                <a:schemeClr val="dk1"/>
              </a:buClr>
              <a:buSzPts val="3200"/>
              <a:buFont typeface="Arial"/>
              <a:buChar char="•"/>
            </a:pPr>
            <a:r>
              <a:rPr b="0" i="0" lang="en-US" sz="3200" u="none" cap="none" strike="noStrike">
                <a:solidFill>
                  <a:schemeClr val="dk1"/>
                </a:solidFill>
                <a:latin typeface="Questrial"/>
                <a:ea typeface="Questrial"/>
                <a:cs typeface="Questrial"/>
                <a:sym typeface="Questrial"/>
              </a:rPr>
              <a:t>Dependents</a:t>
            </a:r>
            <a:endParaRPr/>
          </a:p>
          <a:p>
            <a:pPr indent="-571500" lvl="1" marL="1028700" marR="0" rtl="0" algn="l">
              <a:spcBef>
                <a:spcPts val="0"/>
              </a:spcBef>
              <a:spcAft>
                <a:spcPts val="0"/>
              </a:spcAft>
              <a:buClr>
                <a:schemeClr val="dk1"/>
              </a:buClr>
              <a:buSzPts val="3200"/>
              <a:buFont typeface="Arial"/>
              <a:buChar char="•"/>
            </a:pPr>
            <a:r>
              <a:rPr b="0" i="0" lang="en-US" sz="3200" u="none" cap="none" strike="noStrike">
                <a:solidFill>
                  <a:schemeClr val="dk1"/>
                </a:solidFill>
                <a:latin typeface="Questrial"/>
                <a:ea typeface="Questrial"/>
                <a:cs typeface="Questrial"/>
                <a:sym typeface="Questrial"/>
              </a:rPr>
              <a:t>Spouse information</a:t>
            </a:r>
            <a:endParaRPr/>
          </a:p>
          <a:p>
            <a:pPr indent="-571500" lvl="1" marL="1028700" marR="0" rtl="0" algn="l">
              <a:spcBef>
                <a:spcPts val="0"/>
              </a:spcBef>
              <a:spcAft>
                <a:spcPts val="0"/>
              </a:spcAft>
              <a:buClr>
                <a:schemeClr val="dk1"/>
              </a:buClr>
              <a:buSzPts val="3200"/>
              <a:buFont typeface="Arial"/>
              <a:buChar char="•"/>
            </a:pPr>
            <a:r>
              <a:rPr b="0" i="0" lang="en-US" sz="3200" u="none" cap="none" strike="noStrike">
                <a:solidFill>
                  <a:schemeClr val="dk1"/>
                </a:solidFill>
                <a:latin typeface="Questrial"/>
                <a:ea typeface="Questrial"/>
                <a:cs typeface="Questrial"/>
                <a:sym typeface="Questrial"/>
              </a:rPr>
              <a:t>Childcare Expenses</a:t>
            </a:r>
            <a:endParaRPr/>
          </a:p>
          <a:p>
            <a:pPr indent="-368300" lvl="1" marL="1028700" marR="0" rtl="0" algn="l">
              <a:spcBef>
                <a:spcPts val="0"/>
              </a:spcBef>
              <a:spcAft>
                <a:spcPts val="0"/>
              </a:spcAft>
              <a:buClr>
                <a:schemeClr val="dk1"/>
              </a:buClr>
              <a:buSzPts val="3200"/>
              <a:buFont typeface="Arial"/>
              <a:buNone/>
            </a:pPr>
            <a:r>
              <a:t/>
            </a:r>
            <a:endParaRPr b="0" i="0" sz="3200" u="none" cap="none" strike="noStrike">
              <a:solidFill>
                <a:schemeClr val="dk1"/>
              </a:solidFill>
              <a:latin typeface="Questrial"/>
              <a:ea typeface="Questrial"/>
              <a:cs typeface="Questrial"/>
              <a:sym typeface="Questrial"/>
            </a:endParaRPr>
          </a:p>
        </p:txBody>
      </p:sp>
      <p:sp>
        <p:nvSpPr>
          <p:cNvPr id="1122" name="Google Shape;1122;p138"/>
          <p:cNvSpPr/>
          <p:nvPr/>
        </p:nvSpPr>
        <p:spPr>
          <a:xfrm>
            <a:off x="560288" y="5018254"/>
            <a:ext cx="11071500" cy="1200300"/>
          </a:xfrm>
          <a:prstGeom prst="rect">
            <a:avLst/>
          </a:prstGeom>
          <a:noFill/>
          <a:ln>
            <a:noFill/>
          </a:ln>
        </p:spPr>
        <p:txBody>
          <a:bodyPr anchorCtr="0" anchor="t" bIns="45700" lIns="91425" spcFirstLastPara="1" rIns="91425" wrap="square" tIns="45700">
            <a:noAutofit/>
          </a:bodyPr>
          <a:lstStyle/>
          <a:p>
            <a:pPr indent="-571500" lvl="0" marL="571500" marR="0" rtl="0" algn="l">
              <a:spcBef>
                <a:spcPts val="0"/>
              </a:spcBef>
              <a:spcAft>
                <a:spcPts val="0"/>
              </a:spcAft>
              <a:buClr>
                <a:schemeClr val="dk1"/>
              </a:buClr>
              <a:buSzPts val="3600"/>
              <a:buFont typeface="Noto Sans Symbols"/>
              <a:buChar char="➢"/>
            </a:pPr>
            <a:r>
              <a:rPr lang="en-US" sz="3600">
                <a:solidFill>
                  <a:schemeClr val="dk1"/>
                </a:solidFill>
                <a:latin typeface="Questrial"/>
                <a:ea typeface="Questrial"/>
                <a:cs typeface="Questrial"/>
                <a:sym typeface="Questrial"/>
              </a:rPr>
              <a:t>The number of personal allowances listed determines how much federal income tax is withheld from pay</a:t>
            </a:r>
            <a:endParaRPr/>
          </a:p>
        </p:txBody>
      </p:sp>
      <p:sp>
        <p:nvSpPr>
          <p:cNvPr id="1123" name="Google Shape;1123;p13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1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2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2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8" name="Shape 1128"/>
        <p:cNvGrpSpPr/>
        <p:nvPr/>
      </p:nvGrpSpPr>
      <p:grpSpPr>
        <a:xfrm>
          <a:off x="0" y="0"/>
          <a:ext cx="0" cy="0"/>
          <a:chOff x="0" y="0"/>
          <a:chExt cx="0" cy="0"/>
        </a:xfrm>
      </p:grpSpPr>
      <p:sp>
        <p:nvSpPr>
          <p:cNvPr id="1129" name="Google Shape;1129;p13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W-2: FICA Taxes</a:t>
            </a:r>
            <a:endParaRPr/>
          </a:p>
        </p:txBody>
      </p:sp>
      <p:sp>
        <p:nvSpPr>
          <p:cNvPr id="1130" name="Google Shape;1130;p139"/>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800"/>
              </a:spcBef>
              <a:spcAft>
                <a:spcPts val="0"/>
              </a:spcAft>
              <a:buClr>
                <a:schemeClr val="dk1"/>
              </a:buClr>
              <a:buSzPts val="4000"/>
              <a:buFont typeface="Noto Sans Symbols"/>
              <a:buChar char="➢"/>
            </a:pPr>
            <a:r>
              <a:rPr b="1" i="0" lang="en-US" sz="4000" u="none" cap="none" strike="noStrike">
                <a:solidFill>
                  <a:schemeClr val="dk1"/>
                </a:solidFill>
                <a:latin typeface="Questrial"/>
                <a:ea typeface="Questrial"/>
                <a:cs typeface="Questrial"/>
                <a:sym typeface="Questrial"/>
              </a:rPr>
              <a:t>F</a:t>
            </a:r>
            <a:r>
              <a:rPr b="0" i="0" lang="en-US" sz="4000" u="none" cap="none" strike="noStrike">
                <a:solidFill>
                  <a:schemeClr val="dk1"/>
                </a:solidFill>
                <a:latin typeface="Questrial"/>
                <a:ea typeface="Questrial"/>
                <a:cs typeface="Questrial"/>
                <a:sym typeface="Questrial"/>
              </a:rPr>
              <a:t>ederal </a:t>
            </a:r>
            <a:r>
              <a:rPr b="1" i="0" lang="en-US" sz="4000" u="none" cap="none" strike="noStrike">
                <a:solidFill>
                  <a:schemeClr val="dk1"/>
                </a:solidFill>
                <a:latin typeface="Questrial"/>
                <a:ea typeface="Questrial"/>
                <a:cs typeface="Questrial"/>
                <a:sym typeface="Questrial"/>
              </a:rPr>
              <a:t>I</a:t>
            </a:r>
            <a:r>
              <a:rPr b="0" i="0" lang="en-US" sz="4000" u="none" cap="none" strike="noStrike">
                <a:solidFill>
                  <a:schemeClr val="dk1"/>
                </a:solidFill>
                <a:latin typeface="Questrial"/>
                <a:ea typeface="Questrial"/>
                <a:cs typeface="Questrial"/>
                <a:sym typeface="Questrial"/>
              </a:rPr>
              <a:t>nsurance </a:t>
            </a:r>
            <a:r>
              <a:rPr b="1" i="0" lang="en-US" sz="4000" u="none" cap="none" strike="noStrike">
                <a:solidFill>
                  <a:schemeClr val="dk1"/>
                </a:solidFill>
                <a:latin typeface="Questrial"/>
                <a:ea typeface="Questrial"/>
                <a:cs typeface="Questrial"/>
                <a:sym typeface="Questrial"/>
              </a:rPr>
              <a:t>C</a:t>
            </a:r>
            <a:r>
              <a:rPr b="0" i="0" lang="en-US" sz="4000" u="none" cap="none" strike="noStrike">
                <a:solidFill>
                  <a:schemeClr val="dk1"/>
                </a:solidFill>
                <a:latin typeface="Questrial"/>
                <a:ea typeface="Questrial"/>
                <a:cs typeface="Questrial"/>
                <a:sym typeface="Questrial"/>
              </a:rPr>
              <a:t>ontributions </a:t>
            </a:r>
            <a:r>
              <a:rPr b="1" i="0" lang="en-US" sz="4000" u="none" cap="none" strike="noStrike">
                <a:solidFill>
                  <a:schemeClr val="dk1"/>
                </a:solidFill>
                <a:latin typeface="Questrial"/>
                <a:ea typeface="Questrial"/>
                <a:cs typeface="Questrial"/>
                <a:sym typeface="Questrial"/>
              </a:rPr>
              <a:t>A</a:t>
            </a:r>
            <a:r>
              <a:rPr b="0" i="0" lang="en-US" sz="4000" u="none" cap="none" strike="noStrike">
                <a:solidFill>
                  <a:schemeClr val="dk1"/>
                </a:solidFill>
                <a:latin typeface="Questrial"/>
                <a:ea typeface="Questrial"/>
                <a:cs typeface="Questrial"/>
                <a:sym typeface="Questrial"/>
              </a:rPr>
              <a:t>ct </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Employment tax imposed on employees AND employers specifically to fund Social Security and Medicare programs</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FICA is the part of the Internal Revenue Code that gives the federal government the authority to collect these taxes</a:t>
            </a:r>
            <a:endParaRPr/>
          </a:p>
        </p:txBody>
      </p:sp>
      <p:sp>
        <p:nvSpPr>
          <p:cNvPr id="1131" name="Google Shape;1131;p13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6" name="Shape 1136"/>
        <p:cNvGrpSpPr/>
        <p:nvPr/>
      </p:nvGrpSpPr>
      <p:grpSpPr>
        <a:xfrm>
          <a:off x="0" y="0"/>
          <a:ext cx="0" cy="0"/>
          <a:chOff x="0" y="0"/>
          <a:chExt cx="0" cy="0"/>
        </a:xfrm>
      </p:grpSpPr>
      <p:sp>
        <p:nvSpPr>
          <p:cNvPr id="1137" name="Google Shape;1137;p14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W-2: Box 12 Codes</a:t>
            </a:r>
            <a:endParaRPr/>
          </a:p>
        </p:txBody>
      </p:sp>
      <p:sp>
        <p:nvSpPr>
          <p:cNvPr id="1138" name="Google Shape;1138;p140"/>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lang="en-US"/>
              <a:t>In </a:t>
            </a:r>
            <a:r>
              <a:rPr b="0" i="0" lang="en-US" sz="4000" u="none" cap="none" strike="noStrike">
                <a:solidFill>
                  <a:schemeClr val="dk1"/>
                </a:solidFill>
                <a:latin typeface="Questrial"/>
                <a:ea typeface="Questrial"/>
                <a:cs typeface="Questrial"/>
                <a:sym typeface="Questrial"/>
              </a:rPr>
              <a:t>Box 12 reports a variety of amounts with corresponding codes</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This information MAY be needed to complete the tax return</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Reports information such as:</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401(k) retirement contributions </a:t>
            </a:r>
            <a:r>
              <a:rPr b="1" i="0" lang="en-US" sz="3600" u="none" cap="none" strike="noStrike">
                <a:solidFill>
                  <a:schemeClr val="dk1"/>
                </a:solidFill>
                <a:latin typeface="Questrial"/>
                <a:ea typeface="Questrial"/>
                <a:cs typeface="Questrial"/>
                <a:sym typeface="Questrial"/>
              </a:rPr>
              <a:t>(D)</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Cost of employer-sponsored health coverage </a:t>
            </a:r>
            <a:r>
              <a:rPr b="1" i="0" lang="en-US" sz="3600" u="none" cap="none" strike="noStrike">
                <a:solidFill>
                  <a:schemeClr val="dk1"/>
                </a:solidFill>
                <a:latin typeface="Questrial"/>
                <a:ea typeface="Questrial"/>
                <a:cs typeface="Questrial"/>
                <a:sym typeface="Questrial"/>
              </a:rPr>
              <a:t>(DD)</a:t>
            </a:r>
            <a:endParaRPr/>
          </a:p>
        </p:txBody>
      </p:sp>
      <p:sp>
        <p:nvSpPr>
          <p:cNvPr id="1139" name="Google Shape;1139;p14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3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4" name="Shape 1144"/>
        <p:cNvGrpSpPr/>
        <p:nvPr/>
      </p:nvGrpSpPr>
      <p:grpSpPr>
        <a:xfrm>
          <a:off x="0" y="0"/>
          <a:ext cx="0" cy="0"/>
          <a:chOff x="0" y="0"/>
          <a:chExt cx="0" cy="0"/>
        </a:xfrm>
      </p:grpSpPr>
      <p:sp>
        <p:nvSpPr>
          <p:cNvPr id="1145" name="Google Shape;1145;p14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W-2: Box 13</a:t>
            </a:r>
            <a:endParaRPr/>
          </a:p>
        </p:txBody>
      </p:sp>
      <p:sp>
        <p:nvSpPr>
          <p:cNvPr id="1146" name="Google Shape;1146;p141"/>
          <p:cNvSpPr txBox="1"/>
          <p:nvPr>
            <p:ph idx="1" type="body"/>
          </p:nvPr>
        </p:nvSpPr>
        <p:spPr>
          <a:xfrm>
            <a:off x="609600" y="1600205"/>
            <a:ext cx="10972800" cy="48597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“Retirement Plan” is checked if the taxpayer makes contributions to a retirement plan through the employer</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“Third Party Sick Pay” is checked if the amount in box 1 reflects the amount of sick pay paid during the year</a:t>
            </a:r>
            <a:endParaRPr/>
          </a:p>
        </p:txBody>
      </p:sp>
      <p:sp>
        <p:nvSpPr>
          <p:cNvPr id="1147" name="Google Shape;1147;p14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4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 name="Shape 161"/>
        <p:cNvGrpSpPr/>
        <p:nvPr/>
      </p:nvGrpSpPr>
      <p:grpSpPr>
        <a:xfrm>
          <a:off x="0" y="0"/>
          <a:ext cx="0" cy="0"/>
          <a:chOff x="0" y="0"/>
          <a:chExt cx="0" cy="0"/>
        </a:xfrm>
      </p:grpSpPr>
      <p:sp>
        <p:nvSpPr>
          <p:cNvPr id="162" name="Google Shape;162;p2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Interview</a:t>
            </a:r>
            <a:r>
              <a:rPr b="1" i="0" lang="en-US" sz="4800" u="none" cap="none" strike="noStrike">
                <a:solidFill>
                  <a:schemeClr val="dk2"/>
                </a:solidFill>
                <a:latin typeface="Questrial"/>
                <a:ea typeface="Questrial"/>
                <a:cs typeface="Questrial"/>
                <a:sym typeface="Questrial"/>
              </a:rPr>
              <a:t> Objectives</a:t>
            </a:r>
            <a:endParaRPr/>
          </a:p>
        </p:txBody>
      </p:sp>
      <p:sp>
        <p:nvSpPr>
          <p:cNvPr id="163" name="Google Shape;163;p25"/>
          <p:cNvSpPr txBox="1"/>
          <p:nvPr>
            <p:ph idx="1" type="body"/>
          </p:nvPr>
        </p:nvSpPr>
        <p:spPr>
          <a:xfrm>
            <a:off x="609600" y="1600200"/>
            <a:ext cx="10972800" cy="43803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4000" u="none" cap="none" strike="noStrike">
                <a:solidFill>
                  <a:schemeClr val="accent3"/>
                </a:solidFill>
                <a:latin typeface="Questrial"/>
                <a:ea typeface="Questrial"/>
                <a:cs typeface="Questrial"/>
                <a:sym typeface="Questrial"/>
              </a:rPr>
              <a:t>After completing this section, the volunteer will be able to:</a:t>
            </a:r>
            <a:endParaRPr/>
          </a:p>
          <a:p>
            <a:pPr indent="-285750" lvl="1" marL="742950" marR="0" rtl="0" algn="l">
              <a:spcBef>
                <a:spcPts val="720"/>
              </a:spcBef>
              <a:spcAft>
                <a:spcPts val="0"/>
              </a:spcAft>
              <a:buClr>
                <a:schemeClr val="accent3"/>
              </a:buClr>
              <a:buSzPts val="3600"/>
              <a:buFont typeface="Arial"/>
              <a:buChar char="•"/>
            </a:pPr>
            <a:r>
              <a:rPr b="1" lang="en-US">
                <a:solidFill>
                  <a:schemeClr val="accent3"/>
                </a:solidFill>
              </a:rPr>
              <a:t>Conduct a thorough interview with taxpayer to ensure accurate return preparation</a:t>
            </a:r>
            <a:endParaRPr/>
          </a:p>
          <a:p>
            <a:pPr indent="-285750" lvl="1" marL="742950" marR="0" rtl="0" algn="l">
              <a:spcBef>
                <a:spcPts val="720"/>
              </a:spcBef>
              <a:spcAft>
                <a:spcPts val="0"/>
              </a:spcAft>
              <a:buClr>
                <a:schemeClr val="accent3"/>
              </a:buClr>
              <a:buSzPts val="3600"/>
              <a:buFont typeface="Arial"/>
              <a:buChar char="•"/>
            </a:pPr>
            <a:r>
              <a:rPr b="1" lang="en-US">
                <a:solidFill>
                  <a:schemeClr val="accent3"/>
                </a:solidFill>
              </a:rPr>
              <a:t>Navigate use of I/I form, Scope of Service Chart, and Summary Chart to complete return preparation</a:t>
            </a:r>
            <a:endParaRPr/>
          </a:p>
        </p:txBody>
      </p:sp>
      <p:sp>
        <p:nvSpPr>
          <p:cNvPr id="164" name="Google Shape;164;p2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
                                            <p:txEl>
                                              <p:pRg end="0" st="0"/>
                                            </p:txEl>
                                          </p:spTgt>
                                        </p:tgtEl>
                                        <p:attrNameLst>
                                          <p:attrName>style.visibility</p:attrName>
                                        </p:attrNameLst>
                                      </p:cBhvr>
                                      <p:to>
                                        <p:strVal val="visible"/>
                                      </p:to>
                                    </p:set>
                                    <p:animEffect filter="fade" transition="in">
                                      <p:cBhvr>
                                        <p:cTn dur="1000"/>
                                        <p:tgtEl>
                                          <p:spTgt spid="16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
                                            <p:txEl>
                                              <p:pRg end="1" st="1"/>
                                            </p:txEl>
                                          </p:spTgt>
                                        </p:tgtEl>
                                        <p:attrNameLst>
                                          <p:attrName>style.visibility</p:attrName>
                                        </p:attrNameLst>
                                      </p:cBhvr>
                                      <p:to>
                                        <p:strVal val="visible"/>
                                      </p:to>
                                    </p:set>
                                    <p:animEffect filter="fade" transition="in">
                                      <p:cBhvr>
                                        <p:cTn dur="1000"/>
                                        <p:tgtEl>
                                          <p:spTgt spid="16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
                                            <p:txEl>
                                              <p:pRg end="2" st="2"/>
                                            </p:txEl>
                                          </p:spTgt>
                                        </p:tgtEl>
                                        <p:attrNameLst>
                                          <p:attrName>style.visibility</p:attrName>
                                        </p:attrNameLst>
                                      </p:cBhvr>
                                      <p:to>
                                        <p:strVal val="visible"/>
                                      </p:to>
                                    </p:set>
                                    <p:animEffect filter="fade" transition="in">
                                      <p:cBhvr>
                                        <p:cTn dur="1000"/>
                                        <p:tgtEl>
                                          <p:spTgt spid="163">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2" name="Shape 1152"/>
        <p:cNvGrpSpPr/>
        <p:nvPr/>
      </p:nvGrpSpPr>
      <p:grpSpPr>
        <a:xfrm>
          <a:off x="0" y="0"/>
          <a:ext cx="0" cy="0"/>
          <a:chOff x="0" y="0"/>
          <a:chExt cx="0" cy="0"/>
        </a:xfrm>
      </p:grpSpPr>
      <p:sp>
        <p:nvSpPr>
          <p:cNvPr id="1153" name="Google Shape;1153;p14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W-2: Other</a:t>
            </a:r>
            <a:endParaRPr/>
          </a:p>
        </p:txBody>
      </p:sp>
      <p:sp>
        <p:nvSpPr>
          <p:cNvPr id="1154" name="Google Shape;1154;p142"/>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Other information is reported in box 14</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information listed is not always clear—even to the taxpayer</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There is no standard list of codes, and employers can list any description they choose</a:t>
            </a:r>
            <a:endParaRPr/>
          </a:p>
        </p:txBody>
      </p:sp>
      <p:sp>
        <p:nvSpPr>
          <p:cNvPr id="1155" name="Google Shape;1155;p14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5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0" name="Shape 1160"/>
        <p:cNvGrpSpPr/>
        <p:nvPr/>
      </p:nvGrpSpPr>
      <p:grpSpPr>
        <a:xfrm>
          <a:off x="0" y="0"/>
          <a:ext cx="0" cy="0"/>
          <a:chOff x="0" y="0"/>
          <a:chExt cx="0" cy="0"/>
        </a:xfrm>
      </p:grpSpPr>
      <p:sp>
        <p:nvSpPr>
          <p:cNvPr id="1161" name="Google Shape;1161;p14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W-2: Other</a:t>
            </a:r>
            <a:endParaRPr/>
          </a:p>
        </p:txBody>
      </p:sp>
      <p:sp>
        <p:nvSpPr>
          <p:cNvPr id="1162" name="Google Shape;1162;p143"/>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Employer may report information such as: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Union dues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Health insurance premiums deducted</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Nontaxable income</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Educational assistance payments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Various types of retirement plan contributions</a:t>
            </a:r>
            <a:endParaRPr/>
          </a:p>
        </p:txBody>
      </p:sp>
      <p:sp>
        <p:nvSpPr>
          <p:cNvPr id="1163" name="Google Shape;1163;p14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6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7" name="Shape 1167"/>
        <p:cNvGrpSpPr/>
        <p:nvPr/>
      </p:nvGrpSpPr>
      <p:grpSpPr>
        <a:xfrm>
          <a:off x="0" y="0"/>
          <a:ext cx="0" cy="0"/>
          <a:chOff x="0" y="0"/>
          <a:chExt cx="0" cy="0"/>
        </a:xfrm>
      </p:grpSpPr>
      <p:sp>
        <p:nvSpPr>
          <p:cNvPr id="1168" name="Google Shape;1168;p144"/>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W-2: State and Local Wages, Tax</a:t>
            </a:r>
            <a:endParaRPr/>
          </a:p>
        </p:txBody>
      </p:sp>
      <p:sp>
        <p:nvSpPr>
          <p:cNvPr id="1169" name="Google Shape;1169;p144"/>
          <p:cNvSpPr txBox="1"/>
          <p:nvPr>
            <p:ph idx="1" type="body"/>
          </p:nvPr>
        </p:nvSpPr>
        <p:spPr>
          <a:xfrm>
            <a:off x="609600" y="979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Reported in boxes 16, 17, 18, and 19</a:t>
            </a:r>
            <a:endParaRPr/>
          </a:p>
          <a:p>
            <a:pPr indent="-342900" lvl="0" marL="342900" marR="0" rtl="0" algn="l">
              <a:spcBef>
                <a:spcPts val="800"/>
              </a:spcBef>
              <a:spcAft>
                <a:spcPts val="0"/>
              </a:spcAft>
              <a:buClr>
                <a:schemeClr val="dk1"/>
              </a:buClr>
              <a:buSzPts val="4000"/>
              <a:buFont typeface="Noto Sans Symbols"/>
              <a:buChar char="➢"/>
            </a:pPr>
            <a:r>
              <a:rPr lang="en-US"/>
              <a:t>Most states </a:t>
            </a:r>
            <a:r>
              <a:rPr b="0" i="0" lang="en-US" sz="4000" u="none" cap="none" strike="noStrike">
                <a:solidFill>
                  <a:schemeClr val="dk1"/>
                </a:solidFill>
                <a:latin typeface="Questrial"/>
                <a:ea typeface="Questrial"/>
                <a:cs typeface="Questrial"/>
                <a:sym typeface="Questrial"/>
              </a:rPr>
              <a:t>also has an individual income tax, which we will discuss in the B Session</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This information will be transferred to complete the state return </a:t>
            </a:r>
            <a:endParaRPr b="0" i="0" sz="4000" u="none" cap="none" strike="noStrike">
              <a:solidFill>
                <a:schemeClr val="dk1"/>
              </a:solidFill>
              <a:latin typeface="Questrial"/>
              <a:ea typeface="Questrial"/>
              <a:cs typeface="Questrial"/>
              <a:sym typeface="Questrial"/>
            </a:endParaRPr>
          </a:p>
          <a:p>
            <a:pPr indent="-342900" lvl="0" marL="342900" rtl="0" algn="l">
              <a:spcBef>
                <a:spcPts val="800"/>
              </a:spcBef>
              <a:spcAft>
                <a:spcPts val="0"/>
              </a:spcAft>
              <a:buClr>
                <a:schemeClr val="dk1"/>
              </a:buClr>
              <a:buSzPts val="4000"/>
              <a:buFont typeface="Noto Sans Symbols"/>
              <a:buChar char="➢"/>
            </a:pPr>
            <a:r>
              <a:rPr lang="en-US"/>
              <a:t>Some localities also impose income tax</a:t>
            </a:r>
            <a:endParaRPr/>
          </a:p>
          <a:p>
            <a:pPr indent="0" lvl="0" marL="0" marR="0" rtl="0" algn="l">
              <a:spcBef>
                <a:spcPts val="800"/>
              </a:spcBef>
              <a:spcAft>
                <a:spcPts val="0"/>
              </a:spcAft>
              <a:buNone/>
            </a:pPr>
            <a:r>
              <a:t/>
            </a:r>
            <a:endParaRPr/>
          </a:p>
        </p:txBody>
      </p:sp>
      <p:sp>
        <p:nvSpPr>
          <p:cNvPr id="1170" name="Google Shape;1170;p14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171" name="Google Shape;1171;p144"/>
          <p:cNvSpPr/>
          <p:nvPr/>
        </p:nvSpPr>
        <p:spPr>
          <a:xfrm>
            <a:off x="609600" y="5300250"/>
            <a:ext cx="10972800" cy="1370700"/>
          </a:xfrm>
          <a:prstGeom prst="rect">
            <a:avLst/>
          </a:prstGeom>
          <a:solidFill>
            <a:schemeClr val="accent3"/>
          </a:solidFill>
          <a:ln cap="flat" cmpd="sng" w="25400">
            <a:solidFill>
              <a:srgbClr val="2B535E"/>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700">
                <a:solidFill>
                  <a:schemeClr val="lt1"/>
                </a:solidFill>
                <a:latin typeface="Questrial"/>
                <a:ea typeface="Questrial"/>
                <a:cs typeface="Questrial"/>
                <a:sym typeface="Questrial"/>
              </a:rPr>
              <a:t>State wage and tax information will be used to file the appropriate state income tax return (covered in B Session if applicable to your state) </a:t>
            </a:r>
            <a:endParaRPr b="1" sz="2700">
              <a:solidFill>
                <a:schemeClr val="lt1"/>
              </a:solidFill>
              <a:latin typeface="Questrial"/>
              <a:ea typeface="Questrial"/>
              <a:cs typeface="Questrial"/>
              <a:sym typeface="Quest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6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6" name="Shape 1176"/>
        <p:cNvGrpSpPr/>
        <p:nvPr/>
      </p:nvGrpSpPr>
      <p:grpSpPr>
        <a:xfrm>
          <a:off x="0" y="0"/>
          <a:ext cx="0" cy="0"/>
          <a:chOff x="0" y="0"/>
          <a:chExt cx="0" cy="0"/>
        </a:xfrm>
      </p:grpSpPr>
      <p:pic>
        <p:nvPicPr>
          <p:cNvPr descr="SSA 1099.png" id="1177" name="Google Shape;1177;p145"/>
          <p:cNvPicPr preferRelativeResize="0"/>
          <p:nvPr/>
        </p:nvPicPr>
        <p:blipFill>
          <a:blip r:embed="rId3">
            <a:alphaModFix/>
          </a:blip>
          <a:stretch>
            <a:fillRect/>
          </a:stretch>
        </p:blipFill>
        <p:spPr>
          <a:xfrm>
            <a:off x="3733801" y="1692640"/>
            <a:ext cx="4775686" cy="4155845"/>
          </a:xfrm>
          <a:prstGeom prst="rect">
            <a:avLst/>
          </a:prstGeom>
          <a:noFill/>
          <a:ln>
            <a:noFill/>
          </a:ln>
          <a:effectLst>
            <a:outerShdw blurRad="190500" rotWithShape="0" algn="tl">
              <a:srgbClr val="000000">
                <a:alpha val="69800"/>
              </a:srgbClr>
            </a:outerShdw>
          </a:effectLst>
        </p:spPr>
      </p:pic>
      <p:sp>
        <p:nvSpPr>
          <p:cNvPr id="1178" name="Google Shape;1178;p14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SSA-1099: </a:t>
            </a:r>
            <a:br>
              <a:rPr b="1" i="0" lang="en-US" sz="4800" u="none" cap="none" strike="noStrike">
                <a:solidFill>
                  <a:schemeClr val="dk2"/>
                </a:solidFill>
                <a:latin typeface="Questrial"/>
                <a:ea typeface="Questrial"/>
                <a:cs typeface="Questrial"/>
                <a:sym typeface="Questrial"/>
              </a:rPr>
            </a:br>
            <a:r>
              <a:rPr b="1" i="0" lang="en-US" sz="4800" u="none" cap="none" strike="noStrike">
                <a:solidFill>
                  <a:schemeClr val="dk2"/>
                </a:solidFill>
                <a:latin typeface="Questrial"/>
                <a:ea typeface="Questrial"/>
                <a:cs typeface="Questrial"/>
                <a:sym typeface="Questrial"/>
              </a:rPr>
              <a:t>Social Security Benefit Statement</a:t>
            </a:r>
            <a:endParaRPr/>
          </a:p>
        </p:txBody>
      </p:sp>
      <p:sp>
        <p:nvSpPr>
          <p:cNvPr id="1179" name="Google Shape;1179;p14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180" name="Google Shape;1180;p145"/>
          <p:cNvSpPr/>
          <p:nvPr/>
        </p:nvSpPr>
        <p:spPr>
          <a:xfrm>
            <a:off x="4150875" y="1874150"/>
            <a:ext cx="277800" cy="249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5" name="Shape 1185"/>
        <p:cNvGrpSpPr/>
        <p:nvPr/>
      </p:nvGrpSpPr>
      <p:grpSpPr>
        <a:xfrm>
          <a:off x="0" y="0"/>
          <a:ext cx="0" cy="0"/>
          <a:chOff x="0" y="0"/>
          <a:chExt cx="0" cy="0"/>
        </a:xfrm>
      </p:grpSpPr>
      <p:sp>
        <p:nvSpPr>
          <p:cNvPr id="1186" name="Google Shape;1186;p14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SSA-1099: Social Security Benefits</a:t>
            </a:r>
            <a:endParaRPr/>
          </a:p>
        </p:txBody>
      </p:sp>
      <p:sp>
        <p:nvSpPr>
          <p:cNvPr id="1187" name="Google Shape;1187;p146"/>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Social Security benefits include monthly retirement, survivor, and disability benefits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They do NOT include Supplemental Security Income (SSI): aimed at helping low-income elderly, blind, and disabled individuals pay for basic needs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Classified as </a:t>
            </a:r>
            <a:r>
              <a:rPr b="1" i="0" lang="en-US" sz="4000" u="none" cap="none" strike="noStrike">
                <a:solidFill>
                  <a:schemeClr val="dk1"/>
                </a:solidFill>
                <a:latin typeface="Questrial"/>
                <a:ea typeface="Questrial"/>
                <a:cs typeface="Questrial"/>
                <a:sym typeface="Questrial"/>
              </a:rPr>
              <a:t>unearned income</a:t>
            </a:r>
            <a:endParaRPr b="0" i="0" sz="4000" u="none" cap="none" strike="noStrike">
              <a:solidFill>
                <a:schemeClr val="dk1"/>
              </a:solidFill>
              <a:latin typeface="Questrial"/>
              <a:ea typeface="Questrial"/>
              <a:cs typeface="Questrial"/>
              <a:sym typeface="Questrial"/>
            </a:endParaRPr>
          </a:p>
          <a:p>
            <a:pPr indent="0" lvl="0" marL="0" marR="0" rtl="0" algn="l">
              <a:spcBef>
                <a:spcPts val="800"/>
              </a:spcBef>
              <a:spcAft>
                <a:spcPts val="0"/>
              </a:spcAft>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188" name="Google Shape;1188;p14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3" name="Shape 1193"/>
        <p:cNvGrpSpPr/>
        <p:nvPr/>
      </p:nvGrpSpPr>
      <p:grpSpPr>
        <a:xfrm>
          <a:off x="0" y="0"/>
          <a:ext cx="0" cy="0"/>
          <a:chOff x="0" y="0"/>
          <a:chExt cx="0" cy="0"/>
        </a:xfrm>
      </p:grpSpPr>
      <p:sp>
        <p:nvSpPr>
          <p:cNvPr id="1194" name="Google Shape;1194;p14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SSA-1099: Social Security Benefits</a:t>
            </a:r>
            <a:endParaRPr/>
          </a:p>
        </p:txBody>
      </p:sp>
      <p:sp>
        <p:nvSpPr>
          <p:cNvPr id="1195" name="Google Shape;1195;p147"/>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Some portion of the Social Security benefits may be taxable.</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Generally, if Social Security benefits are the only source of income, then they are not taxable.</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Dependent upon filing status and other reportable income</a:t>
            </a:r>
            <a:endParaRPr b="0" i="0" sz="3600" u="none" cap="none" strike="noStrike">
              <a:solidFill>
                <a:schemeClr val="dk1"/>
              </a:solidFill>
              <a:latin typeface="Questrial"/>
              <a:ea typeface="Questrial"/>
              <a:cs typeface="Questrial"/>
              <a:sym typeface="Questrial"/>
            </a:endParaRPr>
          </a:p>
          <a:p>
            <a:pPr indent="-285750" lvl="1" marL="742950" marR="0" rtl="0" algn="l">
              <a:spcBef>
                <a:spcPts val="720"/>
              </a:spcBef>
              <a:spcAft>
                <a:spcPts val="0"/>
              </a:spcAft>
              <a:buClr>
                <a:schemeClr val="dk1"/>
              </a:buClr>
              <a:buSzPts val="3600"/>
              <a:buFont typeface="Arial"/>
              <a:buChar char="•"/>
            </a:pPr>
            <a:r>
              <a:rPr lang="en-US"/>
              <a:t>As the preparer, simply input the SSA-1099 and the software calculates the taxable portion!</a:t>
            </a:r>
            <a:endParaRPr/>
          </a:p>
          <a:p>
            <a:pPr indent="-342900" lvl="0" marL="342900" marR="0" rtl="0" algn="l">
              <a:spcBef>
                <a:spcPts val="800"/>
              </a:spcBef>
              <a:spcAft>
                <a:spcPts val="0"/>
              </a:spcAft>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196" name="Google Shape;1196;p14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1" name="Shape 1201"/>
        <p:cNvGrpSpPr/>
        <p:nvPr/>
      </p:nvGrpSpPr>
      <p:grpSpPr>
        <a:xfrm>
          <a:off x="0" y="0"/>
          <a:ext cx="0" cy="0"/>
          <a:chOff x="0" y="0"/>
          <a:chExt cx="0" cy="0"/>
        </a:xfrm>
      </p:grpSpPr>
      <p:sp>
        <p:nvSpPr>
          <p:cNvPr id="1202" name="Google Shape;1202;p14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SSA-1099: Medicare Premiums</a:t>
            </a:r>
            <a:endParaRPr/>
          </a:p>
        </p:txBody>
      </p:sp>
      <p:sp>
        <p:nvSpPr>
          <p:cNvPr id="1203" name="Google Shape;1203;p148"/>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Many taxpayers will have Medicare insurance premiums (part B) and/or Medicare prescription drug premiums (part D) deducted from benefits</a:t>
            </a:r>
            <a:endParaRPr/>
          </a:p>
        </p:txBody>
      </p:sp>
      <p:sp>
        <p:nvSpPr>
          <p:cNvPr id="1204" name="Google Shape;1204;p14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9" name="Shape 1209"/>
        <p:cNvGrpSpPr/>
        <p:nvPr/>
      </p:nvGrpSpPr>
      <p:grpSpPr>
        <a:xfrm>
          <a:off x="0" y="0"/>
          <a:ext cx="0" cy="0"/>
          <a:chOff x="0" y="0"/>
          <a:chExt cx="0" cy="0"/>
        </a:xfrm>
      </p:grpSpPr>
      <p:sp>
        <p:nvSpPr>
          <p:cNvPr id="1210" name="Google Shape;1210;p14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SSA-1099: Voluntary Federal Income Tax Withholding</a:t>
            </a:r>
            <a:endParaRPr/>
          </a:p>
        </p:txBody>
      </p:sp>
      <p:sp>
        <p:nvSpPr>
          <p:cNvPr id="1211" name="Google Shape;1211;p149"/>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Taxpayers can choose to have federal income tax withheld from benefits (if taxpayers know their benefits may be partially taxable)</a:t>
            </a:r>
            <a:endParaRPr/>
          </a:p>
        </p:txBody>
      </p:sp>
      <p:sp>
        <p:nvSpPr>
          <p:cNvPr id="1212" name="Google Shape;1212;p14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1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17" name="Shape 1217"/>
        <p:cNvGrpSpPr/>
        <p:nvPr/>
      </p:nvGrpSpPr>
      <p:grpSpPr>
        <a:xfrm>
          <a:off x="0" y="0"/>
          <a:ext cx="0" cy="0"/>
          <a:chOff x="0" y="0"/>
          <a:chExt cx="0" cy="0"/>
        </a:xfrm>
      </p:grpSpPr>
      <p:sp>
        <p:nvSpPr>
          <p:cNvPr id="1218" name="Google Shape;1218;p15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SSA-1099: Lump Sum Benefit Payments</a:t>
            </a:r>
            <a:endParaRPr/>
          </a:p>
        </p:txBody>
      </p:sp>
      <p:sp>
        <p:nvSpPr>
          <p:cNvPr id="1219" name="Google Shape;1219;p150"/>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Reported in box 3</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Some taxpayers may have received a lump-sum benefit payment (for current tax year and prior tax years)</a:t>
            </a:r>
            <a:endParaRPr/>
          </a:p>
          <a:p>
            <a:pPr indent="0" lvl="0" marL="0" marR="0" rtl="0" algn="l">
              <a:spcBef>
                <a:spcPts val="800"/>
              </a:spcBef>
              <a:spcAft>
                <a:spcPts val="0"/>
              </a:spcAft>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220" name="Google Shape;1220;p150"/>
          <p:cNvSpPr txBox="1"/>
          <p:nvPr/>
        </p:nvSpPr>
        <p:spPr>
          <a:xfrm>
            <a:off x="609600" y="4740442"/>
            <a:ext cx="10972800" cy="13233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4000">
                <a:solidFill>
                  <a:schemeClr val="accent3"/>
                </a:solidFill>
                <a:latin typeface="Questrial"/>
                <a:ea typeface="Questrial"/>
                <a:cs typeface="Questrial"/>
                <a:sym typeface="Questrial"/>
              </a:rPr>
              <a:t>See your site coordinator if a taxpayer received lump-sum benefits</a:t>
            </a:r>
            <a:endParaRPr/>
          </a:p>
        </p:txBody>
      </p:sp>
      <p:sp>
        <p:nvSpPr>
          <p:cNvPr id="1221" name="Google Shape;1221;p15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1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6" name="Shape 1226"/>
        <p:cNvGrpSpPr/>
        <p:nvPr/>
      </p:nvGrpSpPr>
      <p:grpSpPr>
        <a:xfrm>
          <a:off x="0" y="0"/>
          <a:ext cx="0" cy="0"/>
          <a:chOff x="0" y="0"/>
          <a:chExt cx="0" cy="0"/>
        </a:xfrm>
      </p:grpSpPr>
      <p:sp>
        <p:nvSpPr>
          <p:cNvPr id="1227" name="Google Shape;1227;p15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1099-G: Certain Government Payments</a:t>
            </a:r>
            <a:endParaRPr b="1" i="0" sz="4800" u="none" cap="none" strike="noStrike">
              <a:solidFill>
                <a:schemeClr val="dk2"/>
              </a:solidFill>
              <a:latin typeface="Questrial"/>
              <a:ea typeface="Questrial"/>
              <a:cs typeface="Questrial"/>
              <a:sym typeface="Questrial"/>
            </a:endParaRPr>
          </a:p>
        </p:txBody>
      </p:sp>
      <p:pic>
        <p:nvPicPr>
          <p:cNvPr id="1228" name="Google Shape;1228;p151"/>
          <p:cNvPicPr preferRelativeResize="0"/>
          <p:nvPr/>
        </p:nvPicPr>
        <p:blipFill rotWithShape="1">
          <a:blip r:embed="rId3">
            <a:alphaModFix amt="93000"/>
          </a:blip>
          <a:srcRect b="0" l="0" r="0" t="0"/>
          <a:stretch/>
        </p:blipFill>
        <p:spPr>
          <a:xfrm>
            <a:off x="1530350" y="1949823"/>
            <a:ext cx="9131400" cy="3962400"/>
          </a:xfrm>
          <a:prstGeom prst="rect">
            <a:avLst/>
          </a:prstGeom>
          <a:noFill/>
          <a:ln>
            <a:noFill/>
          </a:ln>
          <a:effectLst>
            <a:outerShdw blurRad="190500" rotWithShape="0" algn="tl">
              <a:srgbClr val="000000">
                <a:alpha val="69800"/>
              </a:srgbClr>
            </a:outerShdw>
          </a:effectLst>
        </p:spPr>
      </p:pic>
      <p:sp>
        <p:nvSpPr>
          <p:cNvPr id="1229" name="Google Shape;1229;p15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230" name="Google Shape;1230;p151"/>
          <p:cNvSpPr/>
          <p:nvPr/>
        </p:nvSpPr>
        <p:spPr>
          <a:xfrm>
            <a:off x="8107450" y="2554400"/>
            <a:ext cx="444300" cy="402600"/>
          </a:xfrm>
          <a:prstGeom prst="rect">
            <a:avLst/>
          </a:pr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 name="Shape 169"/>
        <p:cNvGrpSpPr/>
        <p:nvPr/>
      </p:nvGrpSpPr>
      <p:grpSpPr>
        <a:xfrm>
          <a:off x="0" y="0"/>
          <a:ext cx="0" cy="0"/>
          <a:chOff x="0" y="0"/>
          <a:chExt cx="0" cy="0"/>
        </a:xfrm>
      </p:grpSpPr>
      <p:sp>
        <p:nvSpPr>
          <p:cNvPr id="170" name="Google Shape;170;p26"/>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Conducting a Thorough Interview</a:t>
            </a:r>
            <a:endParaRPr/>
          </a:p>
        </p:txBody>
      </p:sp>
      <p:sp>
        <p:nvSpPr>
          <p:cNvPr id="171" name="Google Shape;171;p26"/>
          <p:cNvSpPr txBox="1"/>
          <p:nvPr>
            <p:ph idx="1" type="body"/>
          </p:nvPr>
        </p:nvSpPr>
        <p:spPr>
          <a:xfrm>
            <a:off x="235200" y="1028700"/>
            <a:ext cx="11721600" cy="4800600"/>
          </a:xfrm>
          <a:prstGeom prst="rect">
            <a:avLst/>
          </a:prstGeom>
          <a:noFill/>
          <a:ln>
            <a:noFill/>
          </a:ln>
        </p:spPr>
        <p:txBody>
          <a:bodyPr anchorCtr="0" anchor="t" bIns="45700" lIns="91425" spcFirstLastPara="1" rIns="91425" wrap="square" tIns="45700">
            <a:noAutofit/>
          </a:bodyPr>
          <a:lstStyle/>
          <a:p>
            <a:pPr indent="-317500" lvl="0" marL="342900" marR="0" rtl="0" algn="l">
              <a:spcBef>
                <a:spcPts val="0"/>
              </a:spcBef>
              <a:spcAft>
                <a:spcPts val="0"/>
              </a:spcAft>
              <a:buClr>
                <a:schemeClr val="dk1"/>
              </a:buClr>
              <a:buSzPts val="3600"/>
              <a:buFont typeface="Noto Sans Symbols"/>
              <a:buChar char="➢"/>
            </a:pPr>
            <a:r>
              <a:rPr b="0" i="0" lang="en-US" sz="3600" u="none" cap="none" strike="noStrike">
                <a:solidFill>
                  <a:schemeClr val="dk1"/>
                </a:solidFill>
                <a:latin typeface="Questrial"/>
                <a:ea typeface="Questrial"/>
                <a:cs typeface="Questrial"/>
                <a:sym typeface="Questrial"/>
              </a:rPr>
              <a:t>Taxpayer completes pages 1, 2, and 3 of Intake/Interview Form</a:t>
            </a:r>
            <a:r>
              <a:rPr lang="en-US" sz="3600"/>
              <a:t>.</a:t>
            </a:r>
            <a:endParaRPr sz="3600"/>
          </a:p>
          <a:p>
            <a:pPr indent="-317500" lvl="0" marL="342900" rtl="0" algn="l">
              <a:spcBef>
                <a:spcPts val="800"/>
              </a:spcBef>
              <a:spcAft>
                <a:spcPts val="0"/>
              </a:spcAft>
              <a:buClr>
                <a:schemeClr val="dk1"/>
              </a:buClr>
              <a:buSzPts val="3600"/>
              <a:buFont typeface="Noto Sans Symbols"/>
              <a:buChar char="➢"/>
            </a:pPr>
            <a:r>
              <a:rPr lang="en-US" sz="3600"/>
              <a:t>Verify photo ID(s) &amp; Social Security card(s)</a:t>
            </a:r>
            <a:endParaRPr sz="3600"/>
          </a:p>
          <a:p>
            <a:pPr indent="-317500" lvl="0" marL="342900" marR="0" rtl="0" algn="l">
              <a:spcBef>
                <a:spcPts val="0"/>
              </a:spcBef>
              <a:spcAft>
                <a:spcPts val="0"/>
              </a:spcAft>
              <a:buClr>
                <a:schemeClr val="dk1"/>
              </a:buClr>
              <a:buSzPts val="3600"/>
              <a:buFont typeface="Noto Sans Symbols"/>
              <a:buChar char="➢"/>
            </a:pPr>
            <a:r>
              <a:rPr lang="en-US" sz="3600"/>
              <a:t>Go through the entire I/I form with them, asking clarifying questions and determining what is in scope for you.</a:t>
            </a:r>
            <a:endParaRPr sz="3600"/>
          </a:p>
          <a:p>
            <a:pPr indent="-317500" lvl="0" marL="342900" marR="0" rtl="0" algn="l">
              <a:spcBef>
                <a:spcPts val="800"/>
              </a:spcBef>
              <a:spcAft>
                <a:spcPts val="0"/>
              </a:spcAft>
              <a:buClr>
                <a:schemeClr val="dk1"/>
              </a:buClr>
              <a:buSzPts val="3600"/>
              <a:buFont typeface="Noto Sans Symbols"/>
              <a:buChar char="➢"/>
            </a:pPr>
            <a:r>
              <a:rPr b="0" i="0" lang="en-US" sz="3600" u="none" cap="none" strike="noStrike">
                <a:solidFill>
                  <a:schemeClr val="dk1"/>
                </a:solidFill>
                <a:latin typeface="Questrial"/>
                <a:ea typeface="Questrial"/>
                <a:cs typeface="Questrial"/>
                <a:sym typeface="Questrial"/>
              </a:rPr>
              <a:t>Ensure taxpayer cannot be a dependent of anyone else (Pub 4012: </a:t>
            </a:r>
            <a:r>
              <a:rPr lang="en-US" sz="3600"/>
              <a:t>Tab C</a:t>
            </a:r>
            <a:r>
              <a:rPr b="0" i="0" lang="en-US" sz="3600" u="none" cap="none" strike="noStrike">
                <a:solidFill>
                  <a:schemeClr val="dk1"/>
                </a:solidFill>
                <a:latin typeface="Questrial"/>
                <a:ea typeface="Questrial"/>
                <a:cs typeface="Questrial"/>
                <a:sym typeface="Questrial"/>
              </a:rPr>
              <a:t>)</a:t>
            </a:r>
            <a:endParaRPr sz="3600"/>
          </a:p>
          <a:p>
            <a:pPr indent="-317500" lvl="0" marL="342900" marR="0" rtl="0" algn="l">
              <a:spcBef>
                <a:spcPts val="800"/>
              </a:spcBef>
              <a:spcAft>
                <a:spcPts val="0"/>
              </a:spcAft>
              <a:buClr>
                <a:schemeClr val="dk1"/>
              </a:buClr>
              <a:buSzPts val="3600"/>
              <a:buFont typeface="Noto Sans Symbols"/>
              <a:buChar char="➢"/>
            </a:pPr>
            <a:r>
              <a:rPr b="0" i="0" lang="en-US" sz="3600" u="none" cap="none" strike="noStrike">
                <a:solidFill>
                  <a:schemeClr val="dk1"/>
                </a:solidFill>
                <a:latin typeface="Questrial"/>
                <a:ea typeface="Questrial"/>
                <a:cs typeface="Questrial"/>
                <a:sym typeface="Questrial"/>
              </a:rPr>
              <a:t>Determine dependents (Pub 4012: </a:t>
            </a:r>
            <a:r>
              <a:rPr lang="en-US" sz="3600"/>
              <a:t>Tab C</a:t>
            </a:r>
            <a:r>
              <a:rPr b="0" i="0" lang="en-US" sz="3600" u="none" cap="none" strike="noStrike">
                <a:solidFill>
                  <a:schemeClr val="dk1"/>
                </a:solidFill>
                <a:latin typeface="Questrial"/>
                <a:ea typeface="Questrial"/>
                <a:cs typeface="Questrial"/>
                <a:sym typeface="Questrial"/>
              </a:rPr>
              <a:t>)</a:t>
            </a:r>
            <a:endParaRPr b="0" i="0" sz="3600" u="none" cap="none" strike="noStrike">
              <a:solidFill>
                <a:schemeClr val="dk1"/>
              </a:solidFill>
              <a:latin typeface="Questrial"/>
              <a:ea typeface="Questrial"/>
              <a:cs typeface="Questrial"/>
              <a:sym typeface="Questrial"/>
            </a:endParaRPr>
          </a:p>
        </p:txBody>
      </p:sp>
      <p:sp>
        <p:nvSpPr>
          <p:cNvPr id="172" name="Google Shape;172;p2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4" name="Shape 1234"/>
        <p:cNvGrpSpPr/>
        <p:nvPr/>
      </p:nvGrpSpPr>
      <p:grpSpPr>
        <a:xfrm>
          <a:off x="0" y="0"/>
          <a:ext cx="0" cy="0"/>
          <a:chOff x="0" y="0"/>
          <a:chExt cx="0" cy="0"/>
        </a:xfrm>
      </p:grpSpPr>
      <p:sp>
        <p:nvSpPr>
          <p:cNvPr id="1235" name="Google Shape;1235;p15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1099-G: Unemployment Compensation</a:t>
            </a:r>
            <a:endParaRPr/>
          </a:p>
        </p:txBody>
      </p:sp>
      <p:sp>
        <p:nvSpPr>
          <p:cNvPr id="1236" name="Google Shape;1236;p152"/>
          <p:cNvSpPr txBox="1"/>
          <p:nvPr>
            <p:ph idx="1" type="body"/>
          </p:nvPr>
        </p:nvSpPr>
        <p:spPr>
          <a:xfrm>
            <a:off x="609600" y="1165953"/>
            <a:ext cx="10972800" cy="4526100"/>
          </a:xfrm>
          <a:prstGeom prst="rect">
            <a:avLst/>
          </a:prstGeom>
          <a:noFill/>
          <a:ln>
            <a:noFill/>
          </a:ln>
        </p:spPr>
        <p:txBody>
          <a:bodyPr anchorCtr="0" anchor="t" bIns="45700" lIns="91425" spcFirstLastPara="1" rIns="91425" wrap="square" tIns="45700">
            <a:noAutofit/>
          </a:bodyPr>
          <a:lstStyle/>
          <a:p>
            <a:pPr indent="0" lvl="0" marL="0" marR="0" rtl="0" algn="l">
              <a:spcBef>
                <a:spcPts val="800"/>
              </a:spcBef>
              <a:spcAft>
                <a:spcPts val="0"/>
              </a:spcAft>
              <a:buNone/>
            </a:pPr>
            <a:r>
              <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Unemployment compensation is fully taxable income</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Classified as </a:t>
            </a:r>
            <a:r>
              <a:rPr b="1" i="0" lang="en-US" sz="4000" u="none" cap="none" strike="noStrike">
                <a:solidFill>
                  <a:schemeClr val="dk1"/>
                </a:solidFill>
                <a:latin typeface="Questrial"/>
                <a:ea typeface="Questrial"/>
                <a:cs typeface="Questrial"/>
                <a:sym typeface="Questrial"/>
              </a:rPr>
              <a:t>unearned income</a:t>
            </a:r>
            <a:endParaRPr b="1" i="0" sz="4000" u="none" cap="none" strike="noStrike">
              <a:solidFill>
                <a:schemeClr val="dk1"/>
              </a:solidFill>
              <a:latin typeface="Questrial"/>
              <a:ea typeface="Questrial"/>
              <a:cs typeface="Questrial"/>
              <a:sym typeface="Questrial"/>
            </a:endParaRPr>
          </a:p>
          <a:p>
            <a:pPr indent="-342900" lvl="0" marL="342900" rtl="0" algn="l">
              <a:spcBef>
                <a:spcPts val="800"/>
              </a:spcBef>
              <a:spcAft>
                <a:spcPts val="0"/>
              </a:spcAft>
              <a:buClr>
                <a:schemeClr val="dk1"/>
              </a:buClr>
              <a:buSzPts val="4000"/>
              <a:buFont typeface="Noto Sans Symbols"/>
              <a:buChar char="➢"/>
            </a:pPr>
            <a:r>
              <a:rPr lang="en-US"/>
              <a:t>Taxpayers can choose to have federal income tax withheld on unemployment compensation</a:t>
            </a:r>
            <a:endParaRPr/>
          </a:p>
          <a:p>
            <a:pPr indent="0" lvl="0" marL="0" marR="0" rtl="0" algn="l">
              <a:spcBef>
                <a:spcPts val="800"/>
              </a:spcBef>
              <a:spcAft>
                <a:spcPts val="0"/>
              </a:spcAft>
              <a:buNone/>
            </a:pPr>
            <a:r>
              <a:t/>
            </a:r>
            <a:endParaRPr b="1"/>
          </a:p>
        </p:txBody>
      </p:sp>
      <p:sp>
        <p:nvSpPr>
          <p:cNvPr id="1237" name="Google Shape;1237;p15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3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2" name="Shape 1242"/>
        <p:cNvGrpSpPr/>
        <p:nvPr/>
      </p:nvGrpSpPr>
      <p:grpSpPr>
        <a:xfrm>
          <a:off x="0" y="0"/>
          <a:ext cx="0" cy="0"/>
          <a:chOff x="0" y="0"/>
          <a:chExt cx="0" cy="0"/>
        </a:xfrm>
      </p:grpSpPr>
      <p:sp>
        <p:nvSpPr>
          <p:cNvPr id="1243" name="Google Shape;1243;p15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Prior Year State Tax Refund</a:t>
            </a:r>
            <a:endParaRPr/>
          </a:p>
        </p:txBody>
      </p:sp>
      <p:sp>
        <p:nvSpPr>
          <p:cNvPr id="1244" name="Google Shape;1244;p153"/>
          <p:cNvSpPr txBox="1"/>
          <p:nvPr>
            <p:ph idx="1" type="body"/>
          </p:nvPr>
        </p:nvSpPr>
        <p:spPr>
          <a:xfrm>
            <a:off x="434850" y="1612338"/>
            <a:ext cx="113223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20000"/>
              </a:lnSpc>
              <a:spcBef>
                <a:spcPts val="0"/>
              </a:spcBef>
              <a:spcAft>
                <a:spcPts val="0"/>
              </a:spcAft>
              <a:buClr>
                <a:schemeClr val="dk1"/>
              </a:buClr>
              <a:buSzPts val="4000"/>
              <a:buFont typeface="Noto Sans Symbols"/>
              <a:buChar char="➢"/>
            </a:pPr>
            <a:r>
              <a:rPr lang="en-US"/>
              <a:t>If the form has an amount in box 2, the taxpayer </a:t>
            </a:r>
            <a:r>
              <a:rPr i="1" lang="en-US"/>
              <a:t>may</a:t>
            </a:r>
            <a:r>
              <a:rPr lang="en-US"/>
              <a:t> need to report their prior year refund. </a:t>
            </a:r>
            <a:endParaRPr/>
          </a:p>
          <a:p>
            <a:pPr indent="-342900" lvl="0" marL="342900" marR="0" rtl="0" algn="l">
              <a:lnSpc>
                <a:spcPct val="120000"/>
              </a:lnSpc>
              <a:spcBef>
                <a:spcPts val="0"/>
              </a:spcBef>
              <a:spcAft>
                <a:spcPts val="0"/>
              </a:spcAft>
              <a:buClr>
                <a:srgbClr val="FF0000"/>
              </a:buClr>
              <a:buSzPts val="4000"/>
              <a:buFont typeface="Noto Sans Symbols"/>
              <a:buChar char="➢"/>
            </a:pPr>
            <a:r>
              <a:rPr lang="en-US">
                <a:solidFill>
                  <a:srgbClr val="FF0000"/>
                </a:solidFill>
              </a:rPr>
              <a:t>Out of Scope for Basic Volunteers</a:t>
            </a:r>
            <a:endParaRPr>
              <a:solidFill>
                <a:srgbClr val="FF0000"/>
              </a:solidFill>
            </a:endParaRPr>
          </a:p>
          <a:p>
            <a:pPr indent="0" lvl="0" marL="0" marR="0" rtl="0" algn="l">
              <a:lnSpc>
                <a:spcPct val="120000"/>
              </a:lnSpc>
              <a:spcBef>
                <a:spcPts val="0"/>
              </a:spcBef>
              <a:spcAft>
                <a:spcPts val="0"/>
              </a:spcAft>
              <a:buNone/>
            </a:pPr>
            <a:r>
              <a:t/>
            </a:r>
            <a:endParaRPr/>
          </a:p>
          <a:p>
            <a:pPr indent="-342900" lvl="0" marL="342900" marR="0" rtl="0" algn="ctr">
              <a:lnSpc>
                <a:spcPct val="80000"/>
              </a:lnSpc>
              <a:spcBef>
                <a:spcPts val="640"/>
              </a:spcBef>
              <a:spcAft>
                <a:spcPts val="0"/>
              </a:spcAft>
              <a:buClr>
                <a:schemeClr val="dk1"/>
              </a:buClr>
              <a:buFont typeface="Noto Sans Symbols"/>
              <a:buNone/>
            </a:pPr>
            <a:r>
              <a:t/>
            </a:r>
            <a:endParaRPr b="1" i="1" sz="3200" u="none" cap="none" strike="noStrike">
              <a:solidFill>
                <a:srgbClr val="FFFFFF"/>
              </a:solidFill>
              <a:latin typeface="Questrial"/>
              <a:ea typeface="Questrial"/>
              <a:cs typeface="Questrial"/>
              <a:sym typeface="Questrial"/>
            </a:endParaRPr>
          </a:p>
        </p:txBody>
      </p:sp>
      <p:sp>
        <p:nvSpPr>
          <p:cNvPr id="1245" name="Google Shape;1245;p15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246" name="Google Shape;1246;p153"/>
          <p:cNvSpPr txBox="1"/>
          <p:nvPr/>
        </p:nvSpPr>
        <p:spPr>
          <a:xfrm>
            <a:off x="609600" y="4994825"/>
            <a:ext cx="10972800" cy="1338300"/>
          </a:xfrm>
          <a:prstGeom prst="rect">
            <a:avLst/>
          </a:prstGeom>
          <a:gradFill>
            <a:gsLst>
              <a:gs pos="0">
                <a:srgbClr val="CABBCD"/>
              </a:gs>
              <a:gs pos="35000">
                <a:srgbClr val="DBCFDB"/>
              </a:gs>
              <a:gs pos="100000">
                <a:srgbClr val="F2EBF2"/>
              </a:gs>
            </a:gsLst>
            <a:lin ang="16200038" scaled="0"/>
          </a:gradFill>
          <a:ln cap="flat" cmpd="sng" w="9525">
            <a:solidFill>
              <a:srgbClr val="674F6A"/>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4000">
                <a:solidFill>
                  <a:schemeClr val="accent2"/>
                </a:solidFill>
                <a:latin typeface="Questrial"/>
                <a:ea typeface="Questrial"/>
                <a:cs typeface="Questrial"/>
                <a:sym typeface="Questrial"/>
              </a:rPr>
              <a:t>A more advanced volunteer will need to enter the Form 1099-G with an amount in Box 2. </a:t>
            </a:r>
            <a:endParaRPr/>
          </a:p>
        </p:txBody>
      </p:sp>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1" name="Shape 1251"/>
        <p:cNvGrpSpPr/>
        <p:nvPr/>
      </p:nvGrpSpPr>
      <p:grpSpPr>
        <a:xfrm>
          <a:off x="0" y="0"/>
          <a:ext cx="0" cy="0"/>
          <a:chOff x="0" y="0"/>
          <a:chExt cx="0" cy="0"/>
        </a:xfrm>
      </p:grpSpPr>
      <p:sp>
        <p:nvSpPr>
          <p:cNvPr id="1252" name="Google Shape;1252;p154"/>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Household Employee Income</a:t>
            </a:r>
            <a:endParaRPr/>
          </a:p>
        </p:txBody>
      </p:sp>
      <p:sp>
        <p:nvSpPr>
          <p:cNvPr id="1253" name="Google Shape;1253;p154"/>
          <p:cNvSpPr txBox="1"/>
          <p:nvPr>
            <p:ph idx="1" type="body"/>
          </p:nvPr>
        </p:nvSpPr>
        <p:spPr>
          <a:xfrm>
            <a:off x="265050" y="1165950"/>
            <a:ext cx="116619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If a household employee earns less than $2,000 a year, the employer is not required to issue a Form W-2 </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However, this income must still be reported on the taxpayer’s income tax return</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Classified as </a:t>
            </a:r>
            <a:r>
              <a:rPr b="1" i="0" lang="en-US" sz="4000" u="none" cap="none" strike="noStrike">
                <a:solidFill>
                  <a:schemeClr val="dk1"/>
                </a:solidFill>
                <a:latin typeface="Questrial"/>
                <a:ea typeface="Questrial"/>
                <a:cs typeface="Questrial"/>
                <a:sym typeface="Questrial"/>
              </a:rPr>
              <a:t>earned income</a:t>
            </a:r>
            <a:endParaRPr b="1"/>
          </a:p>
          <a:p>
            <a:pPr indent="0" lvl="0" marL="0" marR="0" rtl="0" algn="l">
              <a:lnSpc>
                <a:spcPct val="120000"/>
              </a:lnSpc>
              <a:spcBef>
                <a:spcPts val="0"/>
              </a:spcBef>
              <a:spcAft>
                <a:spcPts val="0"/>
              </a:spcAft>
              <a:buNone/>
            </a:pPr>
            <a:r>
              <a:t/>
            </a:r>
            <a:endParaRPr b="1"/>
          </a:p>
        </p:txBody>
      </p:sp>
      <p:sp>
        <p:nvSpPr>
          <p:cNvPr id="1254" name="Google Shape;1254;p15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9" name="Shape 1259"/>
        <p:cNvGrpSpPr/>
        <p:nvPr/>
      </p:nvGrpSpPr>
      <p:grpSpPr>
        <a:xfrm>
          <a:off x="0" y="0"/>
          <a:ext cx="0" cy="0"/>
          <a:chOff x="0" y="0"/>
          <a:chExt cx="0" cy="0"/>
        </a:xfrm>
      </p:grpSpPr>
      <p:sp>
        <p:nvSpPr>
          <p:cNvPr id="1260" name="Google Shape;1260;p15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1099-INT: Interest Income</a:t>
            </a:r>
            <a:endParaRPr/>
          </a:p>
        </p:txBody>
      </p:sp>
      <p:pic>
        <p:nvPicPr>
          <p:cNvPr id="1261" name="Google Shape;1261;p155"/>
          <p:cNvPicPr preferRelativeResize="0"/>
          <p:nvPr/>
        </p:nvPicPr>
        <p:blipFill rotWithShape="1">
          <a:blip r:embed="rId3">
            <a:alphaModFix/>
          </a:blip>
          <a:srcRect b="0" l="0" r="0" t="0"/>
          <a:stretch/>
        </p:blipFill>
        <p:spPr>
          <a:xfrm>
            <a:off x="2408642" y="1303338"/>
            <a:ext cx="7374600" cy="4870200"/>
          </a:xfrm>
          <a:prstGeom prst="rect">
            <a:avLst/>
          </a:prstGeom>
          <a:noFill/>
          <a:ln>
            <a:noFill/>
          </a:ln>
          <a:effectLst>
            <a:outerShdw blurRad="190500" rotWithShape="0" algn="tl">
              <a:srgbClr val="000000">
                <a:alpha val="69800"/>
              </a:srgbClr>
            </a:outerShdw>
          </a:effectLst>
        </p:spPr>
      </p:pic>
      <p:sp>
        <p:nvSpPr>
          <p:cNvPr id="1262" name="Google Shape;1262;p15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263" name="Google Shape;1263;p155"/>
          <p:cNvSpPr/>
          <p:nvPr/>
        </p:nvSpPr>
        <p:spPr>
          <a:xfrm>
            <a:off x="7926975" y="1749200"/>
            <a:ext cx="444300" cy="4026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8" name="Shape 1268"/>
        <p:cNvGrpSpPr/>
        <p:nvPr/>
      </p:nvGrpSpPr>
      <p:grpSpPr>
        <a:xfrm>
          <a:off x="0" y="0"/>
          <a:ext cx="0" cy="0"/>
          <a:chOff x="0" y="0"/>
          <a:chExt cx="0" cy="0"/>
        </a:xfrm>
      </p:grpSpPr>
      <p:sp>
        <p:nvSpPr>
          <p:cNvPr id="1269" name="Google Shape;1269;p15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1099-INT: Interest &amp; Interest on U.S. Savings Bonds &amp; Treas. Obligations</a:t>
            </a:r>
            <a:endParaRPr/>
          </a:p>
        </p:txBody>
      </p:sp>
      <p:sp>
        <p:nvSpPr>
          <p:cNvPr id="1270" name="Google Shape;1270;p156"/>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Money earns interest when it is:</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Deposited into bank accounts (e.g., savings account)</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Used to buy certificates of deposit (CDs) or bonds</a:t>
            </a:r>
            <a:endParaRPr b="0" i="0" sz="4000" u="none" cap="none" strike="noStrike">
              <a:solidFill>
                <a:schemeClr val="dk1"/>
              </a:solidFill>
              <a:latin typeface="Questrial"/>
              <a:ea typeface="Questrial"/>
              <a:cs typeface="Questrial"/>
              <a:sym typeface="Questrial"/>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Classified as</a:t>
            </a:r>
            <a:r>
              <a:rPr b="0" i="1" lang="en-US" sz="4000" u="none" cap="none" strike="noStrike">
                <a:solidFill>
                  <a:schemeClr val="dk1"/>
                </a:solidFill>
                <a:latin typeface="Questrial"/>
                <a:ea typeface="Questrial"/>
                <a:cs typeface="Questrial"/>
                <a:sym typeface="Questrial"/>
              </a:rPr>
              <a:t> </a:t>
            </a:r>
            <a:r>
              <a:rPr b="1" i="0" lang="en-US" sz="4000" u="none" cap="none" strike="noStrike">
                <a:solidFill>
                  <a:schemeClr val="dk1"/>
                </a:solidFill>
                <a:latin typeface="Questrial"/>
                <a:ea typeface="Questrial"/>
                <a:cs typeface="Questrial"/>
                <a:sym typeface="Questrial"/>
              </a:rPr>
              <a:t>unearned</a:t>
            </a:r>
            <a:r>
              <a:rPr b="0" i="0" lang="en-US" sz="4000" u="none" cap="none" strike="noStrike">
                <a:solidFill>
                  <a:schemeClr val="dk1"/>
                </a:solidFill>
                <a:latin typeface="Questrial"/>
                <a:ea typeface="Questrial"/>
                <a:cs typeface="Questrial"/>
                <a:sym typeface="Questrial"/>
              </a:rPr>
              <a:t> </a:t>
            </a:r>
            <a:r>
              <a:rPr b="1" i="0" lang="en-US" sz="4000" u="none" cap="none" strike="noStrike">
                <a:solidFill>
                  <a:schemeClr val="dk1"/>
                </a:solidFill>
                <a:latin typeface="Questrial"/>
                <a:ea typeface="Questrial"/>
                <a:cs typeface="Questrial"/>
                <a:sym typeface="Questrial"/>
              </a:rPr>
              <a:t>income</a:t>
            </a:r>
            <a:endParaRPr b="1" i="0" sz="4000" u="none" cap="none" strike="noStrike">
              <a:solidFill>
                <a:schemeClr val="dk1"/>
              </a:solidFill>
              <a:latin typeface="Questrial"/>
              <a:ea typeface="Questrial"/>
              <a:cs typeface="Questrial"/>
              <a:sym typeface="Questrial"/>
            </a:endParaRPr>
          </a:p>
          <a:p>
            <a:pPr indent="-342900" lvl="0" marL="342900" rtl="0" algn="l">
              <a:spcBef>
                <a:spcPts val="800"/>
              </a:spcBef>
              <a:spcAft>
                <a:spcPts val="0"/>
              </a:spcAft>
              <a:buClr>
                <a:schemeClr val="dk1"/>
              </a:buClr>
              <a:buSzPts val="4000"/>
              <a:buFont typeface="Noto Sans Symbols"/>
              <a:buChar char="➢"/>
            </a:pPr>
            <a:r>
              <a:rPr lang="en-US"/>
              <a:t>Taxpayer may have had federal income tax withheld in some circumstances</a:t>
            </a:r>
            <a:endParaRPr b="1"/>
          </a:p>
          <a:p>
            <a:pPr indent="-57150" lvl="1" marL="742950" marR="0" rtl="0" algn="l">
              <a:lnSpc>
                <a:spcPct val="90000"/>
              </a:lnSpc>
              <a:spcBef>
                <a:spcPts val="720"/>
              </a:spcBef>
              <a:spcAft>
                <a:spcPts val="0"/>
              </a:spcAft>
              <a:buClr>
                <a:schemeClr val="dk1"/>
              </a:buClr>
              <a:buSzPts val="3600"/>
              <a:buFont typeface="Arial"/>
              <a:buNone/>
            </a:pPr>
            <a:r>
              <a:t/>
            </a:r>
            <a:endParaRPr b="0" i="0" sz="3600" u="none" cap="none" strike="noStrike">
              <a:solidFill>
                <a:srgbClr val="FFFFFF"/>
              </a:solidFill>
              <a:latin typeface="Questrial"/>
              <a:ea typeface="Questrial"/>
              <a:cs typeface="Questrial"/>
              <a:sym typeface="Questrial"/>
            </a:endParaRPr>
          </a:p>
          <a:p>
            <a:pPr indent="-88900" lvl="0" marL="342900" marR="0" rtl="0" algn="l">
              <a:lnSpc>
                <a:spcPct val="90000"/>
              </a:lnSpc>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271" name="Google Shape;1271;p15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6" name="Shape 1276"/>
        <p:cNvGrpSpPr/>
        <p:nvPr/>
      </p:nvGrpSpPr>
      <p:grpSpPr>
        <a:xfrm>
          <a:off x="0" y="0"/>
          <a:ext cx="0" cy="0"/>
          <a:chOff x="0" y="0"/>
          <a:chExt cx="0" cy="0"/>
        </a:xfrm>
      </p:grpSpPr>
      <p:sp>
        <p:nvSpPr>
          <p:cNvPr id="1277" name="Google Shape;1277;p15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1099-DIV: Dividends and Distributions</a:t>
            </a:r>
            <a:endParaRPr/>
          </a:p>
        </p:txBody>
      </p:sp>
      <p:pic>
        <p:nvPicPr>
          <p:cNvPr id="1278" name="Google Shape;1278;p157"/>
          <p:cNvPicPr preferRelativeResize="0"/>
          <p:nvPr>
            <p:ph idx="1" type="body"/>
          </p:nvPr>
        </p:nvPicPr>
        <p:blipFill rotWithShape="1">
          <a:blip r:embed="rId3">
            <a:alphaModFix/>
          </a:blip>
          <a:srcRect b="0" l="0" r="0" t="0"/>
          <a:stretch/>
        </p:blipFill>
        <p:spPr>
          <a:xfrm>
            <a:off x="2684853" y="1600200"/>
            <a:ext cx="6822300" cy="4526100"/>
          </a:xfrm>
          <a:prstGeom prst="rect">
            <a:avLst/>
          </a:prstGeom>
          <a:noFill/>
          <a:ln>
            <a:noFill/>
          </a:ln>
          <a:effectLst>
            <a:outerShdw blurRad="190500" rotWithShape="0" algn="tl">
              <a:srgbClr val="000000">
                <a:alpha val="69800"/>
              </a:srgbClr>
            </a:outerShdw>
          </a:effectLst>
        </p:spPr>
      </p:pic>
      <p:sp>
        <p:nvSpPr>
          <p:cNvPr id="1279" name="Google Shape;1279;p15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280" name="Google Shape;1280;p157"/>
          <p:cNvSpPr/>
          <p:nvPr/>
        </p:nvSpPr>
        <p:spPr>
          <a:xfrm>
            <a:off x="7621550" y="2040750"/>
            <a:ext cx="360900" cy="3471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5" name="Shape 1285"/>
        <p:cNvGrpSpPr/>
        <p:nvPr/>
      </p:nvGrpSpPr>
      <p:grpSpPr>
        <a:xfrm>
          <a:off x="0" y="0"/>
          <a:ext cx="0" cy="0"/>
          <a:chOff x="0" y="0"/>
          <a:chExt cx="0" cy="0"/>
        </a:xfrm>
      </p:grpSpPr>
      <p:sp>
        <p:nvSpPr>
          <p:cNvPr id="1286" name="Google Shape;1286;p15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1099-DIV: Ordinary and Qualified Dividends</a:t>
            </a:r>
            <a:endParaRPr/>
          </a:p>
        </p:txBody>
      </p:sp>
      <p:sp>
        <p:nvSpPr>
          <p:cNvPr id="1287" name="Google Shape;1287;p158"/>
          <p:cNvSpPr txBox="1"/>
          <p:nvPr>
            <p:ph idx="1" type="body"/>
          </p:nvPr>
        </p:nvSpPr>
        <p:spPr>
          <a:xfrm>
            <a:off x="436250" y="141765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 dividend is a distributions of a portion of a company’s earnings to shareholders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E.g., if a taxpayer has investments in a stock, then dividends paid by the corporation are taxable</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Classified as </a:t>
            </a:r>
            <a:r>
              <a:rPr b="1" i="0" lang="en-US" sz="4000" u="none" cap="none" strike="noStrike">
                <a:solidFill>
                  <a:schemeClr val="dk1"/>
                </a:solidFill>
                <a:latin typeface="Questrial"/>
                <a:ea typeface="Questrial"/>
                <a:cs typeface="Questrial"/>
                <a:sym typeface="Questrial"/>
              </a:rPr>
              <a:t>unearned income</a:t>
            </a:r>
            <a:endParaRPr b="1" i="0" sz="4000" u="none" cap="none" strike="noStrike">
              <a:solidFill>
                <a:schemeClr val="dk1"/>
              </a:solidFill>
              <a:latin typeface="Questrial"/>
              <a:ea typeface="Questrial"/>
              <a:cs typeface="Questrial"/>
              <a:sym typeface="Questrial"/>
            </a:endParaRPr>
          </a:p>
          <a:p>
            <a:pPr indent="-342900" lvl="0" marL="342900" rtl="0" algn="l">
              <a:spcBef>
                <a:spcPts val="800"/>
              </a:spcBef>
              <a:spcAft>
                <a:spcPts val="0"/>
              </a:spcAft>
              <a:buClr>
                <a:schemeClr val="dk1"/>
              </a:buClr>
              <a:buSzPts val="4000"/>
              <a:buFont typeface="Noto Sans Symbols"/>
              <a:buChar char="➢"/>
            </a:pPr>
            <a:r>
              <a:rPr lang="en-US"/>
              <a:t>Taxpayer may have had federal income tax withheld in some circumstances</a:t>
            </a:r>
            <a:endParaRPr b="1"/>
          </a:p>
        </p:txBody>
      </p:sp>
      <p:sp>
        <p:nvSpPr>
          <p:cNvPr id="1288" name="Google Shape;1288;p15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3" name="Shape 1293"/>
        <p:cNvGrpSpPr/>
        <p:nvPr/>
      </p:nvGrpSpPr>
      <p:grpSpPr>
        <a:xfrm>
          <a:off x="0" y="0"/>
          <a:ext cx="0" cy="0"/>
          <a:chOff x="0" y="0"/>
          <a:chExt cx="0" cy="0"/>
        </a:xfrm>
      </p:grpSpPr>
      <p:sp>
        <p:nvSpPr>
          <p:cNvPr id="1294" name="Google Shape;1294;p15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1099-DIV: Capital Gains Distributions</a:t>
            </a:r>
            <a:endParaRPr b="1" i="0" sz="4800" u="none" cap="none" strike="noStrike">
              <a:solidFill>
                <a:schemeClr val="dk2"/>
              </a:solidFill>
              <a:latin typeface="Questrial"/>
              <a:ea typeface="Questrial"/>
              <a:cs typeface="Questrial"/>
              <a:sym typeface="Questrial"/>
            </a:endParaRPr>
          </a:p>
        </p:txBody>
      </p:sp>
      <p:sp>
        <p:nvSpPr>
          <p:cNvPr id="1295" name="Google Shape;1295;p159"/>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Capital gains distributions occur when a taxpayer sells stocks and securities in a mutual fund</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Capital gains are taxable!</a:t>
            </a:r>
            <a:endParaRPr b="0" i="0" sz="4000" u="none" cap="none" strike="noStrike">
              <a:solidFill>
                <a:schemeClr val="dk1"/>
              </a:solidFill>
              <a:latin typeface="Questrial"/>
              <a:ea typeface="Questrial"/>
              <a:cs typeface="Questrial"/>
              <a:sym typeface="Questrial"/>
            </a:endParaRPr>
          </a:p>
        </p:txBody>
      </p:sp>
      <p:sp>
        <p:nvSpPr>
          <p:cNvPr id="1296" name="Google Shape;1296;p15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9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1" name="Shape 1301"/>
        <p:cNvGrpSpPr/>
        <p:nvPr/>
      </p:nvGrpSpPr>
      <p:grpSpPr>
        <a:xfrm>
          <a:off x="0" y="0"/>
          <a:ext cx="0" cy="0"/>
          <a:chOff x="0" y="0"/>
          <a:chExt cx="0" cy="0"/>
        </a:xfrm>
      </p:grpSpPr>
      <p:sp>
        <p:nvSpPr>
          <p:cNvPr id="1302" name="Google Shape;1302;p16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W</a:t>
            </a:r>
            <a:r>
              <a:rPr lang="en-US"/>
              <a:t>-2</a:t>
            </a:r>
            <a:r>
              <a:rPr b="1" i="0" lang="en-US" sz="4800" u="none" cap="none" strike="noStrike">
                <a:solidFill>
                  <a:schemeClr val="dk2"/>
                </a:solidFill>
                <a:latin typeface="Questrial"/>
                <a:ea typeface="Questrial"/>
                <a:cs typeface="Questrial"/>
                <a:sym typeface="Questrial"/>
              </a:rPr>
              <a:t>G: Certain Gambling Winnings</a:t>
            </a:r>
            <a:endParaRPr/>
          </a:p>
        </p:txBody>
      </p:sp>
      <p:pic>
        <p:nvPicPr>
          <p:cNvPr id="1303" name="Google Shape;1303;p160"/>
          <p:cNvPicPr preferRelativeResize="0"/>
          <p:nvPr>
            <p:ph idx="1" type="body"/>
          </p:nvPr>
        </p:nvPicPr>
        <p:blipFill rotWithShape="1">
          <a:blip r:embed="rId3">
            <a:alphaModFix/>
          </a:blip>
          <a:srcRect b="0" l="0" r="0" t="0"/>
          <a:stretch/>
        </p:blipFill>
        <p:spPr>
          <a:xfrm>
            <a:off x="2407149" y="1619538"/>
            <a:ext cx="7377600" cy="4860600"/>
          </a:xfrm>
          <a:prstGeom prst="rect">
            <a:avLst/>
          </a:prstGeom>
          <a:noFill/>
          <a:ln>
            <a:noFill/>
          </a:ln>
          <a:effectLst>
            <a:outerShdw blurRad="190500" rotWithShape="0" algn="tl">
              <a:srgbClr val="000000">
                <a:alpha val="69800"/>
              </a:srgbClr>
            </a:outerShdw>
          </a:effectLst>
        </p:spPr>
      </p:pic>
      <p:sp>
        <p:nvSpPr>
          <p:cNvPr id="1304" name="Google Shape;1304;p16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305" name="Google Shape;1305;p160"/>
          <p:cNvSpPr/>
          <p:nvPr/>
        </p:nvSpPr>
        <p:spPr>
          <a:xfrm>
            <a:off x="9342975" y="2012975"/>
            <a:ext cx="347100" cy="2637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0" name="Shape 1310"/>
        <p:cNvGrpSpPr/>
        <p:nvPr/>
      </p:nvGrpSpPr>
      <p:grpSpPr>
        <a:xfrm>
          <a:off x="0" y="0"/>
          <a:ext cx="0" cy="0"/>
          <a:chOff x="0" y="0"/>
          <a:chExt cx="0" cy="0"/>
        </a:xfrm>
      </p:grpSpPr>
      <p:sp>
        <p:nvSpPr>
          <p:cNvPr id="1311" name="Google Shape;1311;p16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W</a:t>
            </a:r>
            <a:r>
              <a:rPr lang="en-US"/>
              <a:t>-2</a:t>
            </a:r>
            <a:r>
              <a:rPr b="1" i="0" lang="en-US" sz="4800" u="none" cap="none" strike="noStrike">
                <a:solidFill>
                  <a:schemeClr val="dk2"/>
                </a:solidFill>
                <a:latin typeface="Questrial"/>
                <a:ea typeface="Questrial"/>
                <a:cs typeface="Questrial"/>
                <a:sym typeface="Questrial"/>
              </a:rPr>
              <a:t>G: Certain Gambling Winnings</a:t>
            </a:r>
            <a:endParaRPr/>
          </a:p>
        </p:txBody>
      </p:sp>
      <p:sp>
        <p:nvSpPr>
          <p:cNvPr id="1312" name="Google Shape;1312;p161"/>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 taxpayer may receive one or more Form W2-Gs reporting gambling winnings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Classified as </a:t>
            </a:r>
            <a:r>
              <a:rPr b="1" i="0" lang="en-US" sz="4000" u="none" cap="none" strike="noStrike">
                <a:solidFill>
                  <a:schemeClr val="dk1"/>
                </a:solidFill>
                <a:latin typeface="Questrial"/>
                <a:ea typeface="Questrial"/>
                <a:cs typeface="Questrial"/>
                <a:sym typeface="Questrial"/>
              </a:rPr>
              <a:t>unearned income</a:t>
            </a:r>
            <a:endParaRPr/>
          </a:p>
          <a:p>
            <a:pPr indent="-342900" lvl="0" marL="342900" marR="0" rtl="0" algn="l">
              <a:spcBef>
                <a:spcPts val="800"/>
              </a:spcBef>
              <a:spcAft>
                <a:spcPts val="0"/>
              </a:spcAft>
              <a:buClr>
                <a:schemeClr val="dk1"/>
              </a:buClr>
              <a:buSzPts val="4000"/>
              <a:buFont typeface="Noto Sans Symbols"/>
              <a:buChar char="➢"/>
            </a:pPr>
            <a:r>
              <a:rPr b="1" i="0" lang="en-US" sz="4000" u="none" cap="none" strike="noStrike">
                <a:solidFill>
                  <a:schemeClr val="dk1"/>
                </a:solidFill>
                <a:latin typeface="Questrial"/>
                <a:ea typeface="Questrial"/>
                <a:cs typeface="Questrial"/>
                <a:sym typeface="Questrial"/>
              </a:rPr>
              <a:t>Note:</a:t>
            </a:r>
            <a:r>
              <a:rPr b="0" i="0" lang="en-US" sz="4000" u="none" cap="none" strike="noStrike">
                <a:solidFill>
                  <a:schemeClr val="dk1"/>
                </a:solidFill>
                <a:latin typeface="Questrial"/>
                <a:ea typeface="Questrial"/>
                <a:cs typeface="Questrial"/>
                <a:sym typeface="Questrial"/>
              </a:rPr>
              <a:t> If a taxpayer has gambling winnings</a:t>
            </a:r>
            <a:r>
              <a:rPr b="1" i="0" lang="en-US" sz="4000" u="none" cap="none" strike="noStrike">
                <a:solidFill>
                  <a:schemeClr val="dk1"/>
                </a:solidFill>
                <a:latin typeface="Questrial"/>
                <a:ea typeface="Questrial"/>
                <a:cs typeface="Questrial"/>
                <a:sym typeface="Questrial"/>
              </a:rPr>
              <a:t> not </a:t>
            </a:r>
            <a:r>
              <a:rPr b="0" i="0" lang="en-US" sz="4000" u="none" cap="none" strike="noStrike">
                <a:solidFill>
                  <a:schemeClr val="dk1"/>
                </a:solidFill>
                <a:latin typeface="Questrial"/>
                <a:ea typeface="Questrial"/>
                <a:cs typeface="Questrial"/>
                <a:sym typeface="Questrial"/>
              </a:rPr>
              <a:t>reported on a Form W2-G, they must still be reported as income on the tax return</a:t>
            </a:r>
            <a:endParaRPr/>
          </a:p>
        </p:txBody>
      </p:sp>
      <p:sp>
        <p:nvSpPr>
          <p:cNvPr id="1313" name="Google Shape;1313;p16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7" name="Shape 177"/>
        <p:cNvGrpSpPr/>
        <p:nvPr/>
      </p:nvGrpSpPr>
      <p:grpSpPr>
        <a:xfrm>
          <a:off x="0" y="0"/>
          <a:ext cx="0" cy="0"/>
          <a:chOff x="0" y="0"/>
          <a:chExt cx="0" cy="0"/>
        </a:xfrm>
      </p:grpSpPr>
      <p:sp>
        <p:nvSpPr>
          <p:cNvPr id="178" name="Google Shape;178;p2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Conducting a Thorough Interview</a:t>
            </a:r>
            <a:endParaRPr/>
          </a:p>
        </p:txBody>
      </p:sp>
      <p:sp>
        <p:nvSpPr>
          <p:cNvPr id="179" name="Google Shape;179;p27"/>
          <p:cNvSpPr txBox="1"/>
          <p:nvPr>
            <p:ph idx="1" type="body"/>
          </p:nvPr>
        </p:nvSpPr>
        <p:spPr>
          <a:xfrm>
            <a:off x="609600" y="1600204"/>
            <a:ext cx="10972800" cy="40476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4000"/>
              <a:buFont typeface="Noto Sans Symbols"/>
              <a:buChar char="➢"/>
            </a:pPr>
            <a:r>
              <a:rPr lang="en-US"/>
              <a:t>The first thing you ask from the taxpayer is for photo ID and Social Security Card</a:t>
            </a:r>
            <a:endParaRPr/>
          </a:p>
          <a:p>
            <a:pPr indent="-342900" lvl="0" marL="342900" marR="0" rtl="0" algn="l">
              <a:lnSpc>
                <a:spcPct val="100000"/>
              </a:lnSpc>
              <a:spcBef>
                <a:spcPts val="0"/>
              </a:spcBef>
              <a:spcAft>
                <a:spcPts val="0"/>
              </a:spcAft>
              <a:buClr>
                <a:schemeClr val="dk1"/>
              </a:buClr>
              <a:buSzPts val="4000"/>
              <a:buFont typeface="Noto Sans Symbols"/>
              <a:buChar char="➢"/>
            </a:pPr>
            <a:r>
              <a:rPr lang="en-US"/>
              <a:t>If a taxpayer is filing jointly with a spouse, the spouse needs to be present with their photo ID and Social Security Card as well.</a:t>
            </a:r>
            <a:endParaRPr/>
          </a:p>
        </p:txBody>
      </p:sp>
      <p:sp>
        <p:nvSpPr>
          <p:cNvPr id="180" name="Google Shape;180;p2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8" name="Shape 1318"/>
        <p:cNvGrpSpPr/>
        <p:nvPr/>
      </p:nvGrpSpPr>
      <p:grpSpPr>
        <a:xfrm>
          <a:off x="0" y="0"/>
          <a:ext cx="0" cy="0"/>
          <a:chOff x="0" y="0"/>
          <a:chExt cx="0" cy="0"/>
        </a:xfrm>
      </p:grpSpPr>
      <p:sp>
        <p:nvSpPr>
          <p:cNvPr id="1319" name="Google Shape;1319;p16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1099-MISC: Miscellaneous Income</a:t>
            </a:r>
            <a:endParaRPr/>
          </a:p>
        </p:txBody>
      </p:sp>
      <p:pic>
        <p:nvPicPr>
          <p:cNvPr id="1320" name="Google Shape;1320;p162"/>
          <p:cNvPicPr preferRelativeResize="0"/>
          <p:nvPr>
            <p:ph idx="1" type="body"/>
          </p:nvPr>
        </p:nvPicPr>
        <p:blipFill rotWithShape="1">
          <a:blip r:embed="rId3">
            <a:alphaModFix/>
          </a:blip>
          <a:srcRect b="0" l="0" r="0" t="0"/>
          <a:stretch/>
        </p:blipFill>
        <p:spPr>
          <a:xfrm>
            <a:off x="2593430" y="2028360"/>
            <a:ext cx="7005300" cy="4526100"/>
          </a:xfrm>
          <a:prstGeom prst="rect">
            <a:avLst/>
          </a:prstGeom>
          <a:noFill/>
          <a:ln>
            <a:noFill/>
          </a:ln>
          <a:effectLst>
            <a:outerShdw blurRad="190500" rotWithShape="0" algn="tl">
              <a:srgbClr val="000000">
                <a:alpha val="69800"/>
              </a:srgbClr>
            </a:outerShdw>
          </a:effectLst>
        </p:spPr>
      </p:pic>
      <p:pic>
        <p:nvPicPr>
          <p:cNvPr id="1321" name="Google Shape;1321;p162"/>
          <p:cNvPicPr preferRelativeResize="0"/>
          <p:nvPr/>
        </p:nvPicPr>
        <p:blipFill>
          <a:blip r:embed="rId4">
            <a:alphaModFix/>
          </a:blip>
          <a:stretch>
            <a:fillRect/>
          </a:stretch>
        </p:blipFill>
        <p:spPr>
          <a:xfrm>
            <a:off x="7275400" y="2444975"/>
            <a:ext cx="707250" cy="388575"/>
          </a:xfrm>
          <a:prstGeom prst="rect">
            <a:avLst/>
          </a:prstGeom>
          <a:noFill/>
          <a:ln>
            <a:noFill/>
          </a:ln>
        </p:spPr>
      </p:pic>
      <p:sp>
        <p:nvSpPr>
          <p:cNvPr id="1322" name="Google Shape;1322;p16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7" name="Shape 1327"/>
        <p:cNvGrpSpPr/>
        <p:nvPr/>
      </p:nvGrpSpPr>
      <p:grpSpPr>
        <a:xfrm>
          <a:off x="0" y="0"/>
          <a:ext cx="0" cy="0"/>
          <a:chOff x="0" y="0"/>
          <a:chExt cx="0" cy="0"/>
        </a:xfrm>
      </p:grpSpPr>
      <p:sp>
        <p:nvSpPr>
          <p:cNvPr id="1328" name="Google Shape;1328;p163"/>
          <p:cNvSpPr txBox="1"/>
          <p:nvPr>
            <p:ph type="title"/>
          </p:nvPr>
        </p:nvSpPr>
        <p:spPr>
          <a:xfrm>
            <a:off x="609600" y="11518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1099-MISC: Other Income </a:t>
            </a:r>
            <a:endParaRPr/>
          </a:p>
        </p:txBody>
      </p:sp>
      <p:sp>
        <p:nvSpPr>
          <p:cNvPr id="1329" name="Google Shape;1329;p163"/>
          <p:cNvSpPr txBox="1"/>
          <p:nvPr>
            <p:ph idx="1" type="body"/>
          </p:nvPr>
        </p:nvSpPr>
        <p:spPr>
          <a:xfrm>
            <a:off x="316850" y="1258188"/>
            <a:ext cx="11823900" cy="48429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Reported in box 3</a:t>
            </a:r>
            <a:endParaRP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Other income reported in this box is generally:</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Prizes</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Awards</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Taxable damages (from a lawsuit settlement)</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Other taxable income</a:t>
            </a:r>
            <a:endParaRPr/>
          </a:p>
          <a:p>
            <a:pPr indent="-317500" lvl="0" marL="342900" marR="0" rtl="0" algn="l">
              <a:lnSpc>
                <a:spcPct val="90000"/>
              </a:lnSpc>
              <a:spcBef>
                <a:spcPts val="740"/>
              </a:spcBef>
              <a:spcAft>
                <a:spcPts val="0"/>
              </a:spcAft>
              <a:buClr>
                <a:schemeClr val="dk1"/>
              </a:buClr>
              <a:buSzPts val="3300"/>
              <a:buFont typeface="Noto Sans Symbols"/>
              <a:buChar char="➢"/>
            </a:pPr>
            <a:r>
              <a:rPr b="0" i="0" lang="en-US" sz="3300" u="none" cap="none" strike="noStrike">
                <a:solidFill>
                  <a:schemeClr val="dk1"/>
                </a:solidFill>
                <a:latin typeface="Questrial"/>
                <a:ea typeface="Questrial"/>
                <a:cs typeface="Questrial"/>
                <a:sym typeface="Questrial"/>
              </a:rPr>
              <a:t>Other income in box 3 is classified as </a:t>
            </a:r>
            <a:r>
              <a:rPr b="1" i="0" lang="en-US" sz="3300" u="none" cap="none" strike="noStrike">
                <a:solidFill>
                  <a:schemeClr val="dk1"/>
                </a:solidFill>
                <a:latin typeface="Questrial"/>
                <a:ea typeface="Questrial"/>
                <a:cs typeface="Questrial"/>
                <a:sym typeface="Questrial"/>
              </a:rPr>
              <a:t>unearned income</a:t>
            </a:r>
            <a:endParaRPr b="1" i="0" sz="3300" u="none" cap="none" strike="noStrike">
              <a:solidFill>
                <a:schemeClr val="dk1"/>
              </a:solidFill>
              <a:latin typeface="Questrial"/>
              <a:ea typeface="Questrial"/>
              <a:cs typeface="Questrial"/>
              <a:sym typeface="Questrial"/>
            </a:endParaRPr>
          </a:p>
          <a:p>
            <a:pPr indent="-298450" lvl="0" marL="342900" rtl="0" algn="l">
              <a:spcBef>
                <a:spcPts val="800"/>
              </a:spcBef>
              <a:spcAft>
                <a:spcPts val="0"/>
              </a:spcAft>
              <a:buClr>
                <a:schemeClr val="dk1"/>
              </a:buClr>
              <a:buSzPts val="3300"/>
              <a:buFont typeface="Noto Sans Symbols"/>
              <a:buChar char="➢"/>
            </a:pPr>
            <a:r>
              <a:rPr lang="en-US" sz="3300"/>
              <a:t>Taxpayers can choose to have federal income tax withheld on other income in box 3</a:t>
            </a:r>
            <a:endParaRPr b="1" sz="3300"/>
          </a:p>
        </p:txBody>
      </p:sp>
      <p:sp>
        <p:nvSpPr>
          <p:cNvPr id="1330" name="Google Shape;1330;p16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2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5" name="Shape 1335"/>
        <p:cNvGrpSpPr/>
        <p:nvPr/>
      </p:nvGrpSpPr>
      <p:grpSpPr>
        <a:xfrm>
          <a:off x="0" y="0"/>
          <a:ext cx="0" cy="0"/>
          <a:chOff x="0" y="0"/>
          <a:chExt cx="0" cy="0"/>
        </a:xfrm>
      </p:grpSpPr>
      <p:sp>
        <p:nvSpPr>
          <p:cNvPr id="1336" name="Google Shape;1336;p16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1099-MISC: Nonemployee Compensation</a:t>
            </a:r>
            <a:endParaRPr/>
          </a:p>
        </p:txBody>
      </p:sp>
      <p:sp>
        <p:nvSpPr>
          <p:cNvPr id="1337" name="Google Shape;1337;p164"/>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Reported in box 7</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This is business/self-employment income</a:t>
            </a:r>
            <a:endParaRPr/>
          </a:p>
          <a:p>
            <a:pPr indent="-342900" lvl="0" marL="342900" marR="0" rtl="0" algn="l">
              <a:spcBef>
                <a:spcPts val="800"/>
              </a:spcBef>
              <a:spcAft>
                <a:spcPts val="0"/>
              </a:spcAft>
              <a:buClr>
                <a:srgbClr val="C00000"/>
              </a:buClr>
              <a:buSzPts val="4000"/>
              <a:buFont typeface="Noto Sans Symbols"/>
              <a:buChar char="➢"/>
            </a:pPr>
            <a:r>
              <a:rPr b="1" i="1" lang="en-US" sz="4000" u="none" cap="none" strike="noStrike">
                <a:solidFill>
                  <a:srgbClr val="C00000"/>
                </a:solidFill>
                <a:latin typeface="Questrial"/>
                <a:ea typeface="Questrial"/>
                <a:cs typeface="Questrial"/>
                <a:sym typeface="Questrial"/>
              </a:rPr>
              <a:t>Out of scope for basic volunteers</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338" name="Google Shape;1338;p164"/>
          <p:cNvSpPr txBox="1"/>
          <p:nvPr/>
        </p:nvSpPr>
        <p:spPr>
          <a:xfrm>
            <a:off x="609600" y="4187175"/>
            <a:ext cx="10972800" cy="1338300"/>
          </a:xfrm>
          <a:prstGeom prst="rect">
            <a:avLst/>
          </a:prstGeom>
          <a:gradFill>
            <a:gsLst>
              <a:gs pos="0">
                <a:srgbClr val="CABBCD"/>
              </a:gs>
              <a:gs pos="35000">
                <a:srgbClr val="DBCFDB"/>
              </a:gs>
              <a:gs pos="100000">
                <a:srgbClr val="F2EBF2"/>
              </a:gs>
            </a:gsLst>
            <a:lin ang="16200038" scaled="0"/>
          </a:gradFill>
          <a:ln cap="flat" cmpd="sng" w="9525">
            <a:solidFill>
              <a:srgbClr val="674F6A"/>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4000">
                <a:solidFill>
                  <a:schemeClr val="accent2"/>
                </a:solidFill>
                <a:latin typeface="Questrial"/>
                <a:ea typeface="Questrial"/>
                <a:cs typeface="Questrial"/>
                <a:sym typeface="Questrial"/>
              </a:rPr>
              <a:t>A more advanced volunteer will need to enter the Form 1099-MISC with an amount in Box 7. </a:t>
            </a:r>
            <a:endParaRPr/>
          </a:p>
        </p:txBody>
      </p:sp>
      <p:sp>
        <p:nvSpPr>
          <p:cNvPr id="1339" name="Google Shape;1339;p16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3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3" name="Shape 1343"/>
        <p:cNvGrpSpPr/>
        <p:nvPr/>
      </p:nvGrpSpPr>
      <p:grpSpPr>
        <a:xfrm>
          <a:off x="0" y="0"/>
          <a:ext cx="0" cy="0"/>
          <a:chOff x="0" y="0"/>
          <a:chExt cx="0" cy="0"/>
        </a:xfrm>
      </p:grpSpPr>
      <p:sp>
        <p:nvSpPr>
          <p:cNvPr id="1344" name="Google Shape;1344;p16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Out of Scope for Basic Volunteers</a:t>
            </a:r>
            <a:endParaRPr/>
          </a:p>
        </p:txBody>
      </p:sp>
      <p:sp>
        <p:nvSpPr>
          <p:cNvPr id="1345" name="Google Shape;1345;p165"/>
          <p:cNvSpPr txBox="1"/>
          <p:nvPr>
            <p:ph idx="1" type="body"/>
          </p:nvPr>
        </p:nvSpPr>
        <p:spPr>
          <a:xfrm>
            <a:off x="261750" y="1417650"/>
            <a:ext cx="116685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Self-Employment/Business Income (including income reported in box 7 of Form 1099-MISC)</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Sale of Stock (Form 1099-B)</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IRA/Pension Income (Form 1099-R)</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Any form of income we did not just cover</a:t>
            </a:r>
            <a:endParaRPr/>
          </a:p>
          <a:p>
            <a:pPr indent="0" lvl="0" marL="0" marR="0" rtl="0" algn="ctr">
              <a:lnSpc>
                <a:spcPct val="90000"/>
              </a:lnSpc>
              <a:spcBef>
                <a:spcPts val="800"/>
              </a:spcBef>
              <a:spcAft>
                <a:spcPts val="0"/>
              </a:spcAft>
              <a:buClr>
                <a:schemeClr val="accent1"/>
              </a:buClr>
              <a:buFont typeface="Noto Sans Symbols"/>
              <a:buNone/>
            </a:pPr>
            <a:r>
              <a:rPr b="1" i="1" lang="en-US" sz="4000" u="none" cap="none" strike="noStrike">
                <a:solidFill>
                  <a:schemeClr val="accent1"/>
                </a:solidFill>
                <a:latin typeface="Questrial"/>
                <a:ea typeface="Questrial"/>
                <a:cs typeface="Questrial"/>
                <a:sym typeface="Questrial"/>
              </a:rPr>
              <a:t>Impact America staff or Advanced trained volunteers must prepare these for taxpayers          at our sites</a:t>
            </a:r>
            <a:endParaRPr/>
          </a:p>
        </p:txBody>
      </p:sp>
      <p:sp>
        <p:nvSpPr>
          <p:cNvPr id="1346" name="Google Shape;1346;p16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0" name="Shape 1350"/>
        <p:cNvGrpSpPr/>
        <p:nvPr/>
      </p:nvGrpSpPr>
      <p:grpSpPr>
        <a:xfrm>
          <a:off x="0" y="0"/>
          <a:ext cx="0" cy="0"/>
          <a:chOff x="0" y="0"/>
          <a:chExt cx="0" cy="0"/>
        </a:xfrm>
      </p:grpSpPr>
      <p:sp>
        <p:nvSpPr>
          <p:cNvPr id="1351" name="Google Shape;1351;p166"/>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TaxSlayer – Be</a:t>
            </a:r>
            <a:r>
              <a:rPr lang="en-US"/>
              <a:t>lla Brown</a:t>
            </a:r>
            <a:endParaRPr/>
          </a:p>
        </p:txBody>
      </p:sp>
      <p:sp>
        <p:nvSpPr>
          <p:cNvPr id="1352" name="Google Shape;1352;p166"/>
          <p:cNvSpPr txBox="1"/>
          <p:nvPr>
            <p:ph idx="1" type="body"/>
          </p:nvPr>
        </p:nvSpPr>
        <p:spPr>
          <a:xfrm>
            <a:off x="609600" y="971016"/>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Login to TaxSlayer</a:t>
            </a:r>
            <a:endParaRPr/>
          </a:p>
          <a:p>
            <a:pPr indent="-285750" lvl="1" marL="742950" marR="0" rtl="0" algn="l">
              <a:lnSpc>
                <a:spcPct val="90000"/>
              </a:lnSpc>
              <a:spcBef>
                <a:spcPts val="666"/>
              </a:spcBef>
              <a:spcAft>
                <a:spcPts val="0"/>
              </a:spcAft>
              <a:buClr>
                <a:srgbClr val="FF0000"/>
              </a:buClr>
              <a:buSzPts val="3330"/>
              <a:buFont typeface="Arial"/>
              <a:buChar char="•"/>
            </a:pPr>
            <a:r>
              <a:rPr b="0" i="0" lang="en-US" sz="3330" u="sng" cap="none" strike="noStrike">
                <a:solidFill>
                  <a:srgbClr val="FF0000"/>
                </a:solidFill>
                <a:latin typeface="Questrial"/>
                <a:ea typeface="Questrial"/>
                <a:cs typeface="Questrial"/>
                <a:sym typeface="Questrial"/>
              </a:rPr>
              <a:t>Vita.taxslayerpro.com/irstraining</a:t>
            </a:r>
            <a:r>
              <a:rPr b="0" i="0" lang="en-US" sz="3330" u="none" cap="none" strike="noStrike">
                <a:solidFill>
                  <a:schemeClr val="dk1"/>
                </a:solidFill>
                <a:latin typeface="Questrial"/>
                <a:ea typeface="Questrial"/>
                <a:cs typeface="Questrial"/>
                <a:sym typeface="Questrial"/>
              </a:rPr>
              <a:t> </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Password: TRAINPROWEB</a:t>
            </a:r>
            <a:endParaRPr b="0" i="0" sz="3330" u="none" cap="none" strike="noStrike">
              <a:solidFill>
                <a:schemeClr val="dk1"/>
              </a:solidFill>
              <a:latin typeface="Questrial"/>
              <a:ea typeface="Questrial"/>
              <a:cs typeface="Questrial"/>
              <a:sym typeface="Questrial"/>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Username: </a:t>
            </a:r>
            <a:r>
              <a:rPr lang="en-US" sz="3330"/>
              <a:t>DOEJ</a:t>
            </a:r>
            <a:r>
              <a:rPr b="0" i="0" lang="en-US" sz="3330" u="none" cap="none" strike="noStrike">
                <a:solidFill>
                  <a:schemeClr val="dk1"/>
                </a:solidFill>
                <a:latin typeface="Questrial"/>
                <a:ea typeface="Questrial"/>
                <a:cs typeface="Questrial"/>
                <a:sym typeface="Questrial"/>
              </a:rPr>
              <a:t>TRAIN (last name, first initial, TRAIN)</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Password: </a:t>
            </a:r>
            <a:r>
              <a:rPr lang="en-US" sz="3330"/>
              <a:t>SaveFirstTaxes2020!</a:t>
            </a:r>
            <a:endParaRP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Enter all income (wages, social security, unemployment, interest, dividends, gambling winnings, household employee, jury duty, other income)</a:t>
            </a:r>
            <a:endParaRPr/>
          </a:p>
        </p:txBody>
      </p:sp>
      <p:sp>
        <p:nvSpPr>
          <p:cNvPr id="1353" name="Google Shape;1353;p16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7" name="Shape 1357"/>
        <p:cNvGrpSpPr/>
        <p:nvPr/>
      </p:nvGrpSpPr>
      <p:grpSpPr>
        <a:xfrm>
          <a:off x="0" y="0"/>
          <a:ext cx="0" cy="0"/>
          <a:chOff x="0" y="0"/>
          <a:chExt cx="0" cy="0"/>
        </a:xfrm>
      </p:grpSpPr>
      <p:pic>
        <p:nvPicPr>
          <p:cNvPr descr="Impact-logo_SaveFirst-green.eps" id="1358" name="Google Shape;1358;p167"/>
          <p:cNvPicPr preferRelativeResize="0"/>
          <p:nvPr/>
        </p:nvPicPr>
        <p:blipFill rotWithShape="1">
          <a:blip r:embed="rId3">
            <a:alphaModFix/>
          </a:blip>
          <a:srcRect b="34976" l="19563" r="20645" t="31741"/>
          <a:stretch/>
        </p:blipFill>
        <p:spPr>
          <a:xfrm>
            <a:off x="1440064" y="0"/>
            <a:ext cx="9264600" cy="4243500"/>
          </a:xfrm>
          <a:prstGeom prst="rect">
            <a:avLst/>
          </a:prstGeom>
          <a:noFill/>
          <a:ln>
            <a:noFill/>
          </a:ln>
        </p:spPr>
      </p:pic>
      <p:sp>
        <p:nvSpPr>
          <p:cNvPr id="1359" name="Google Shape;1359;p167"/>
          <p:cNvSpPr/>
          <p:nvPr/>
        </p:nvSpPr>
        <p:spPr>
          <a:xfrm>
            <a:off x="1524003" y="-184666"/>
            <a:ext cx="184800" cy="3693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360" name="Google Shape;1360;p167"/>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361" name="Google Shape;1361;p167"/>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362" name="Google Shape;1362;p167"/>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1363" name="Google Shape;1363;p167"/>
          <p:cNvSpPr txBox="1"/>
          <p:nvPr/>
        </p:nvSpPr>
        <p:spPr>
          <a:xfrm>
            <a:off x="-1461427" y="1481721"/>
            <a:ext cx="1848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1364" name="Google Shape;1364;p16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365" name="Google Shape;1365;p167"/>
          <p:cNvSpPr txBox="1"/>
          <p:nvPr/>
        </p:nvSpPr>
        <p:spPr>
          <a:xfrm>
            <a:off x="864000" y="4572813"/>
            <a:ext cx="10734000" cy="1431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rtl="0" algn="ctr">
              <a:spcBef>
                <a:spcPts val="0"/>
              </a:spcBef>
              <a:spcAft>
                <a:spcPts val="0"/>
              </a:spcAft>
              <a:buNone/>
            </a:pPr>
            <a:r>
              <a:rPr b="1" lang="en-US" sz="5400">
                <a:solidFill>
                  <a:schemeClr val="dk2"/>
                </a:solidFill>
                <a:latin typeface="Questrial"/>
                <a:ea typeface="Questrial"/>
                <a:cs typeface="Questrial"/>
                <a:sym typeface="Questrial"/>
              </a:rPr>
              <a:t>Expenses</a:t>
            </a:r>
            <a:r>
              <a:rPr b="1" lang="en-US" sz="5400">
                <a:solidFill>
                  <a:schemeClr val="dk2"/>
                </a:solidFill>
                <a:latin typeface="Questrial"/>
                <a:ea typeface="Questrial"/>
                <a:cs typeface="Questrial"/>
                <a:sym typeface="Questrial"/>
              </a:rPr>
              <a:t> (Part IV of I/I form) </a:t>
            </a:r>
            <a:endParaRPr b="1"/>
          </a:p>
        </p:txBody>
      </p:sp>
    </p:spTree>
  </p:cSld>
  <p:clrMapOvr>
    <a:masterClrMapping/>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0" name="Shape 1370"/>
        <p:cNvGrpSpPr/>
        <p:nvPr/>
      </p:nvGrpSpPr>
      <p:grpSpPr>
        <a:xfrm>
          <a:off x="0" y="0"/>
          <a:ext cx="0" cy="0"/>
          <a:chOff x="0" y="0"/>
          <a:chExt cx="0" cy="0"/>
        </a:xfrm>
      </p:grpSpPr>
      <p:sp>
        <p:nvSpPr>
          <p:cNvPr id="1371" name="Google Shape;1371;p16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Expenses</a:t>
            </a:r>
            <a:r>
              <a:rPr b="1" i="0" lang="en-US" sz="4800" u="none" cap="none" strike="noStrike">
                <a:solidFill>
                  <a:schemeClr val="dk2"/>
                </a:solidFill>
                <a:latin typeface="Questrial"/>
                <a:ea typeface="Questrial"/>
                <a:cs typeface="Questrial"/>
                <a:sym typeface="Questrial"/>
              </a:rPr>
              <a:t> Objectives</a:t>
            </a:r>
            <a:endParaRPr/>
          </a:p>
        </p:txBody>
      </p:sp>
      <p:sp>
        <p:nvSpPr>
          <p:cNvPr id="1372" name="Google Shape;1372;p168"/>
          <p:cNvSpPr txBox="1"/>
          <p:nvPr>
            <p:ph idx="1" type="body"/>
          </p:nvPr>
        </p:nvSpPr>
        <p:spPr>
          <a:xfrm>
            <a:off x="609600" y="1600204"/>
            <a:ext cx="10972800" cy="32199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4000" u="none" cap="none" strike="noStrike">
                <a:solidFill>
                  <a:schemeClr val="accent3"/>
                </a:solidFill>
                <a:latin typeface="Questrial"/>
                <a:ea typeface="Questrial"/>
                <a:cs typeface="Questrial"/>
                <a:sym typeface="Questrial"/>
              </a:rPr>
              <a:t>After completing this section, the volunteer will be able to:</a:t>
            </a:r>
            <a:endParaRPr/>
          </a:p>
          <a:p>
            <a:pPr indent="-285750" lvl="1" marL="742950" marR="0" rtl="0" algn="l">
              <a:spcBef>
                <a:spcPts val="720"/>
              </a:spcBef>
              <a:spcAft>
                <a:spcPts val="0"/>
              </a:spcAft>
              <a:buClr>
                <a:schemeClr val="accent3"/>
              </a:buClr>
              <a:buSzPts val="3600"/>
              <a:buFont typeface="Arial"/>
              <a:buChar char="•"/>
            </a:pPr>
            <a:r>
              <a:rPr b="1" lang="en-US" sz="4000">
                <a:solidFill>
                  <a:schemeClr val="accent3"/>
                </a:solidFill>
              </a:rPr>
              <a:t>Interpret taxpayer expenses </a:t>
            </a:r>
            <a:endParaRPr b="1" sz="4000">
              <a:solidFill>
                <a:schemeClr val="accent3"/>
              </a:solidFill>
            </a:endParaRPr>
          </a:p>
          <a:p>
            <a:pPr indent="-285750" lvl="1" marL="742950" rtl="0" algn="l">
              <a:spcBef>
                <a:spcPts val="720"/>
              </a:spcBef>
              <a:spcAft>
                <a:spcPts val="0"/>
              </a:spcAft>
              <a:buClr>
                <a:schemeClr val="accent3"/>
              </a:buClr>
              <a:buSzPts val="3600"/>
              <a:buFont typeface="Arial"/>
              <a:buChar char="•"/>
            </a:pPr>
            <a:r>
              <a:rPr b="1" lang="en-US">
                <a:solidFill>
                  <a:schemeClr val="accent3"/>
                </a:solidFill>
              </a:rPr>
              <a:t>Use I/I form, Scope of Service, Summary Chart to ensure accurate return preparation</a:t>
            </a:r>
            <a:endParaRPr b="1" sz="4000">
              <a:solidFill>
                <a:schemeClr val="accent3"/>
              </a:solidFill>
            </a:endParaRPr>
          </a:p>
        </p:txBody>
      </p:sp>
      <p:sp>
        <p:nvSpPr>
          <p:cNvPr id="1373" name="Google Shape;1373;p16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2">
                                            <p:txEl>
                                              <p:pRg end="0" st="0"/>
                                            </p:txEl>
                                          </p:spTgt>
                                        </p:tgtEl>
                                        <p:attrNameLst>
                                          <p:attrName>style.visibility</p:attrName>
                                        </p:attrNameLst>
                                      </p:cBhvr>
                                      <p:to>
                                        <p:strVal val="visible"/>
                                      </p:to>
                                    </p:set>
                                    <p:animEffect filter="fade" transition="in">
                                      <p:cBhvr>
                                        <p:cTn dur="1000"/>
                                        <p:tgtEl>
                                          <p:spTgt spid="137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2">
                                            <p:txEl>
                                              <p:pRg end="1" st="1"/>
                                            </p:txEl>
                                          </p:spTgt>
                                        </p:tgtEl>
                                        <p:attrNameLst>
                                          <p:attrName>style.visibility</p:attrName>
                                        </p:attrNameLst>
                                      </p:cBhvr>
                                      <p:to>
                                        <p:strVal val="visible"/>
                                      </p:to>
                                    </p:set>
                                    <p:animEffect filter="fade" transition="in">
                                      <p:cBhvr>
                                        <p:cTn dur="1000"/>
                                        <p:tgtEl>
                                          <p:spTgt spid="137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2">
                                            <p:txEl>
                                              <p:pRg end="2" st="2"/>
                                            </p:txEl>
                                          </p:spTgt>
                                        </p:tgtEl>
                                        <p:attrNameLst>
                                          <p:attrName>style.visibility</p:attrName>
                                        </p:attrNameLst>
                                      </p:cBhvr>
                                      <p:to>
                                        <p:strVal val="visible"/>
                                      </p:to>
                                    </p:set>
                                    <p:animEffect filter="fade" transition="in">
                                      <p:cBhvr>
                                        <p:cTn dur="1000"/>
                                        <p:tgtEl>
                                          <p:spTgt spid="1372">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7" name="Shape 1377"/>
        <p:cNvGrpSpPr/>
        <p:nvPr/>
      </p:nvGrpSpPr>
      <p:grpSpPr>
        <a:xfrm>
          <a:off x="0" y="0"/>
          <a:ext cx="0" cy="0"/>
          <a:chOff x="0" y="0"/>
          <a:chExt cx="0" cy="0"/>
        </a:xfrm>
      </p:grpSpPr>
      <p:sp>
        <p:nvSpPr>
          <p:cNvPr id="1378" name="Google Shape;1378;p16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Expenses</a:t>
            </a:r>
            <a:endParaRPr/>
          </a:p>
        </p:txBody>
      </p:sp>
      <p:sp>
        <p:nvSpPr>
          <p:cNvPr id="1379" name="Google Shape;1379;p169"/>
          <p:cNvSpPr txBox="1"/>
          <p:nvPr>
            <p:ph idx="1" type="body"/>
          </p:nvPr>
        </p:nvSpPr>
        <p:spPr>
          <a:xfrm>
            <a:off x="609600" y="1600203"/>
            <a:ext cx="10972800" cy="18288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lang="en-US"/>
              <a:t>Most things in the “Expenses” category result in tax benefits that can be divided up into the following categories</a:t>
            </a:r>
            <a:endParaRPr/>
          </a:p>
          <a:p>
            <a:pPr indent="-285750" lvl="1" marL="742950" marR="0" rtl="0" algn="l">
              <a:spcBef>
                <a:spcPts val="0"/>
              </a:spcBef>
              <a:spcAft>
                <a:spcPts val="0"/>
              </a:spcAft>
              <a:buSzPts val="3600"/>
              <a:buChar char="•"/>
            </a:pPr>
            <a:r>
              <a:rPr lang="en-US"/>
              <a:t>Adjustments</a:t>
            </a:r>
            <a:endParaRPr/>
          </a:p>
          <a:p>
            <a:pPr indent="-285750" lvl="1" marL="742950" marR="0" rtl="0" algn="l">
              <a:spcBef>
                <a:spcPts val="0"/>
              </a:spcBef>
              <a:spcAft>
                <a:spcPts val="0"/>
              </a:spcAft>
              <a:buSzPts val="3600"/>
              <a:buChar char="•"/>
            </a:pPr>
            <a:r>
              <a:rPr lang="en-US"/>
              <a:t>Credits</a:t>
            </a:r>
            <a:endParaRPr/>
          </a:p>
          <a:p>
            <a:pPr indent="-285750" lvl="1" marL="742950" marR="0" rtl="0" algn="l">
              <a:spcBef>
                <a:spcPts val="0"/>
              </a:spcBef>
              <a:spcAft>
                <a:spcPts val="0"/>
              </a:spcAft>
              <a:buSzPts val="3600"/>
              <a:buChar char="•"/>
            </a:pPr>
            <a:r>
              <a:rPr lang="en-US"/>
              <a:t>Itemized deductions</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380" name="Google Shape;1380;p16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7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4" name="Shape 1384"/>
        <p:cNvGrpSpPr/>
        <p:nvPr/>
      </p:nvGrpSpPr>
      <p:grpSpPr>
        <a:xfrm>
          <a:off x="0" y="0"/>
          <a:ext cx="0" cy="0"/>
          <a:chOff x="0" y="0"/>
          <a:chExt cx="0" cy="0"/>
        </a:xfrm>
      </p:grpSpPr>
      <p:sp>
        <p:nvSpPr>
          <p:cNvPr id="1385" name="Google Shape;1385;p170"/>
          <p:cNvSpPr txBox="1"/>
          <p:nvPr>
            <p:ph type="title"/>
          </p:nvPr>
        </p:nvSpPr>
        <p:spPr>
          <a:xfrm>
            <a:off x="586450" y="-810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Adjustment</a:t>
            </a:r>
            <a:endParaRPr/>
          </a:p>
        </p:txBody>
      </p:sp>
      <p:sp>
        <p:nvSpPr>
          <p:cNvPr id="1386" name="Google Shape;1386;p170"/>
          <p:cNvSpPr txBox="1"/>
          <p:nvPr>
            <p:ph idx="1" type="body"/>
          </p:nvPr>
        </p:nvSpPr>
        <p:spPr>
          <a:xfrm>
            <a:off x="609600" y="877503"/>
            <a:ext cx="10972800" cy="18288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lang="en-US"/>
              <a:t>Let’s look at the I/I form: Some of these are adjustments, some are itemized deductions, and some are credits.</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387" name="Google Shape;1387;p170"/>
          <p:cNvSpPr/>
          <p:nvPr/>
        </p:nvSpPr>
        <p:spPr>
          <a:xfrm>
            <a:off x="609600" y="5501650"/>
            <a:ext cx="10972800" cy="1252200"/>
          </a:xfrm>
          <a:prstGeom prst="rect">
            <a:avLst/>
          </a:prstGeom>
          <a:solidFill>
            <a:schemeClr val="accent1"/>
          </a:solidFill>
          <a:ln cap="flat" cmpd="sng" w="25400">
            <a:solidFill>
              <a:srgbClr val="B08420"/>
            </a:solidFill>
            <a:prstDash val="solid"/>
            <a:round/>
            <a:headEnd len="sm" w="sm" type="none"/>
            <a:tailEnd len="sm" w="sm" type="none"/>
          </a:ln>
        </p:spPr>
        <p:txBody>
          <a:bodyPr anchorCtr="0" anchor="t" bIns="45700" lIns="91425" spcFirstLastPara="1" rIns="91425" wrap="square" tIns="45700">
            <a:noAutofit/>
          </a:bodyPr>
          <a:lstStyle/>
          <a:p>
            <a:pPr indent="0" lvl="1" marL="457200" rtl="0" algn="ctr">
              <a:spcBef>
                <a:spcPts val="0"/>
              </a:spcBef>
              <a:spcAft>
                <a:spcPts val="0"/>
              </a:spcAft>
              <a:buClr>
                <a:schemeClr val="lt1"/>
              </a:buClr>
              <a:buFont typeface="Noto Sans Symbols"/>
              <a:buNone/>
            </a:pPr>
            <a:r>
              <a:rPr b="1" lang="en-US" sz="2400">
                <a:solidFill>
                  <a:schemeClr val="lt1"/>
                </a:solidFill>
                <a:latin typeface="Questrial"/>
                <a:ea typeface="Questrial"/>
                <a:cs typeface="Questrial"/>
                <a:sym typeface="Questrial"/>
              </a:rPr>
              <a:t>During the interview process, you will refer to this part of the I/I form and clarify with the taxpayer to ensure they answered the question correctly. Ask clarifying questions. </a:t>
            </a:r>
            <a:endParaRPr/>
          </a:p>
        </p:txBody>
      </p:sp>
      <p:sp>
        <p:nvSpPr>
          <p:cNvPr id="1388" name="Google Shape;1388;p17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389" name="Google Shape;1389;p170"/>
          <p:cNvPicPr preferRelativeResize="0"/>
          <p:nvPr/>
        </p:nvPicPr>
        <p:blipFill>
          <a:blip r:embed="rId3">
            <a:alphaModFix/>
          </a:blip>
          <a:stretch>
            <a:fillRect/>
          </a:stretch>
        </p:blipFill>
        <p:spPr>
          <a:xfrm>
            <a:off x="53050" y="2934900"/>
            <a:ext cx="12039600" cy="2271402"/>
          </a:xfrm>
          <a:prstGeom prst="rect">
            <a:avLst/>
          </a:prstGeom>
          <a:noFill/>
          <a:ln cap="flat" cmpd="sng" w="19050">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8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8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8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3" name="Shape 1393"/>
        <p:cNvGrpSpPr/>
        <p:nvPr/>
      </p:nvGrpSpPr>
      <p:grpSpPr>
        <a:xfrm>
          <a:off x="0" y="0"/>
          <a:ext cx="0" cy="0"/>
          <a:chOff x="0" y="0"/>
          <a:chExt cx="0" cy="0"/>
        </a:xfrm>
      </p:grpSpPr>
      <p:sp>
        <p:nvSpPr>
          <p:cNvPr id="1394" name="Google Shape;1394;p171"/>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Adjustment</a:t>
            </a:r>
            <a:endParaRPr/>
          </a:p>
        </p:txBody>
      </p:sp>
      <p:sp>
        <p:nvSpPr>
          <p:cNvPr id="1395" name="Google Shape;1395;p171"/>
          <p:cNvSpPr txBox="1"/>
          <p:nvPr>
            <p:ph idx="1" type="body"/>
          </p:nvPr>
        </p:nvSpPr>
        <p:spPr>
          <a:xfrm>
            <a:off x="188650" y="571050"/>
            <a:ext cx="4617300" cy="46887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lang="en-US"/>
              <a:t>Let’s look at the scope of service chart.</a:t>
            </a:r>
            <a:endParaRPr/>
          </a:p>
          <a:p>
            <a:pPr indent="-342900" lvl="0" marL="342900" rtl="0" algn="l">
              <a:spcBef>
                <a:spcPts val="0"/>
              </a:spcBef>
              <a:spcAft>
                <a:spcPts val="0"/>
              </a:spcAft>
              <a:buClr>
                <a:schemeClr val="dk1"/>
              </a:buClr>
              <a:buSzPts val="4000"/>
              <a:buFont typeface="Noto Sans Symbols"/>
              <a:buChar char="➢"/>
            </a:pPr>
            <a:r>
              <a:rPr lang="en-US" sz="3600"/>
              <a:t>If an adjustment is out of scope for you, just set it aside for your advanced volunteer and make a note on the the I/I supplement form.</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396" name="Google Shape;1396;p17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397" name="Google Shape;1397;p171"/>
          <p:cNvPicPr preferRelativeResize="0"/>
          <p:nvPr/>
        </p:nvPicPr>
        <p:blipFill>
          <a:blip r:embed="rId3">
            <a:alphaModFix/>
          </a:blip>
          <a:stretch>
            <a:fillRect/>
          </a:stretch>
        </p:blipFill>
        <p:spPr>
          <a:xfrm>
            <a:off x="4805950" y="1417288"/>
            <a:ext cx="7081251" cy="3269240"/>
          </a:xfrm>
          <a:prstGeom prst="rect">
            <a:avLst/>
          </a:prstGeom>
          <a:noFill/>
          <a:ln cap="flat" cmpd="sng" w="19050">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5"/>
                                        </p:tgtEl>
                                        <p:attrNameLst>
                                          <p:attrName>style.visibility</p:attrName>
                                        </p:attrNameLst>
                                      </p:cBhvr>
                                      <p:to>
                                        <p:strVal val="visible"/>
                                      </p:to>
                                    </p:set>
                                    <p:animEffect filter="fade" transition="in">
                                      <p:cBhvr>
                                        <p:cTn dur="500"/>
                                        <p:tgtEl>
                                          <p:spTgt spid="13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9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4" name="Shape 184"/>
        <p:cNvGrpSpPr/>
        <p:nvPr/>
      </p:nvGrpSpPr>
      <p:grpSpPr>
        <a:xfrm>
          <a:off x="0" y="0"/>
          <a:ext cx="0" cy="0"/>
          <a:chOff x="0" y="0"/>
          <a:chExt cx="0" cy="0"/>
        </a:xfrm>
      </p:grpSpPr>
      <p:sp>
        <p:nvSpPr>
          <p:cNvPr id="185" name="Google Shape;185;p28"/>
          <p:cNvSpPr txBox="1"/>
          <p:nvPr>
            <p:ph idx="1" type="body"/>
          </p:nvPr>
        </p:nvSpPr>
        <p:spPr>
          <a:xfrm>
            <a:off x="59575" y="1347825"/>
            <a:ext cx="5247900" cy="4526100"/>
          </a:xfrm>
          <a:prstGeom prst="rect">
            <a:avLst/>
          </a:prstGeom>
          <a:noFill/>
          <a:ln>
            <a:noFill/>
          </a:ln>
        </p:spPr>
        <p:txBody>
          <a:bodyPr anchorCtr="0" anchor="t" bIns="45700" lIns="91425" spcFirstLastPara="1" rIns="91425" wrap="square" tIns="45700">
            <a:noAutofit/>
          </a:bodyPr>
          <a:lstStyle/>
          <a:p>
            <a:pPr indent="457200" lvl="0" marL="457200" marR="0" rtl="0" algn="l">
              <a:lnSpc>
                <a:spcPct val="90000"/>
              </a:lnSpc>
              <a:spcBef>
                <a:spcPts val="0"/>
              </a:spcBef>
              <a:spcAft>
                <a:spcPts val="0"/>
              </a:spcAft>
              <a:buNone/>
            </a:pPr>
            <a:r>
              <a:rPr b="1" lang="en-US" sz="3500"/>
              <a:t>    Photo ID’s</a:t>
            </a:r>
            <a:endParaRPr b="1" sz="3500"/>
          </a:p>
          <a:p>
            <a:pPr indent="0" lvl="0" marL="342900" marR="0" rtl="0" algn="l">
              <a:lnSpc>
                <a:spcPct val="90000"/>
              </a:lnSpc>
              <a:spcBef>
                <a:spcPts val="0"/>
              </a:spcBef>
              <a:spcAft>
                <a:spcPts val="0"/>
              </a:spcAft>
              <a:buNone/>
            </a:pPr>
            <a:r>
              <a:t/>
            </a:r>
            <a:endParaRPr sz="2200"/>
          </a:p>
          <a:p>
            <a:pPr indent="0" lvl="0" marL="342900" marR="0" rtl="0" algn="ctr">
              <a:lnSpc>
                <a:spcPct val="90000"/>
              </a:lnSpc>
              <a:spcBef>
                <a:spcPts val="0"/>
              </a:spcBef>
              <a:spcAft>
                <a:spcPts val="0"/>
              </a:spcAft>
              <a:buNone/>
            </a:pPr>
            <a:r>
              <a:t/>
            </a:r>
            <a:endParaRPr sz="2200"/>
          </a:p>
          <a:p>
            <a:pPr indent="0" lvl="0" marL="342900" marR="0" rtl="0" algn="ctr">
              <a:lnSpc>
                <a:spcPct val="90000"/>
              </a:lnSpc>
              <a:spcBef>
                <a:spcPts val="0"/>
              </a:spcBef>
              <a:spcAft>
                <a:spcPts val="0"/>
              </a:spcAft>
              <a:buNone/>
            </a:pPr>
            <a:r>
              <a:rPr lang="en-US" sz="2200">
                <a:solidFill>
                  <a:srgbClr val="000000"/>
                </a:solidFill>
              </a:rPr>
              <a:t>Taxpayer</a:t>
            </a:r>
            <a:r>
              <a:rPr lang="en-US" sz="2200"/>
              <a:t> 	</a:t>
            </a:r>
            <a:r>
              <a:rPr lang="en-US" sz="2200">
                <a:solidFill>
                  <a:srgbClr val="000000"/>
                </a:solidFill>
              </a:rPr>
              <a:t>Spouse(if applicable)</a:t>
            </a:r>
            <a:endParaRPr sz="2200">
              <a:solidFill>
                <a:srgbClr val="000000"/>
              </a:solidFill>
            </a:endParaRPr>
          </a:p>
          <a:p>
            <a:pPr indent="0" lvl="0" marL="0" marR="0" rtl="0" algn="l">
              <a:lnSpc>
                <a:spcPct val="90000"/>
              </a:lnSpc>
              <a:spcBef>
                <a:spcPts val="800"/>
              </a:spcBef>
              <a:spcAft>
                <a:spcPts val="0"/>
              </a:spcAft>
              <a:buNone/>
            </a:pPr>
            <a:r>
              <a:t/>
            </a:r>
            <a:endParaRPr/>
          </a:p>
        </p:txBody>
      </p:sp>
      <p:sp>
        <p:nvSpPr>
          <p:cNvPr id="186" name="Google Shape;186;p2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87" name="Google Shape;187;p28"/>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Conducting a Thorough Interview</a:t>
            </a:r>
            <a:endParaRPr/>
          </a:p>
        </p:txBody>
      </p:sp>
      <p:pic>
        <p:nvPicPr>
          <p:cNvPr id="188" name="Google Shape;188;p28"/>
          <p:cNvPicPr preferRelativeResize="0"/>
          <p:nvPr/>
        </p:nvPicPr>
        <p:blipFill>
          <a:blip r:embed="rId3">
            <a:alphaModFix/>
          </a:blip>
          <a:stretch>
            <a:fillRect/>
          </a:stretch>
        </p:blipFill>
        <p:spPr>
          <a:xfrm>
            <a:off x="6575325" y="3085045"/>
            <a:ext cx="2417475" cy="1719225"/>
          </a:xfrm>
          <a:prstGeom prst="rect">
            <a:avLst/>
          </a:prstGeom>
          <a:noFill/>
          <a:ln cap="flat" cmpd="sng" w="9525">
            <a:solidFill>
              <a:schemeClr val="dk2"/>
            </a:solidFill>
            <a:prstDash val="solid"/>
            <a:round/>
            <a:headEnd len="sm" w="sm" type="none"/>
            <a:tailEnd len="sm" w="sm" type="none"/>
          </a:ln>
        </p:spPr>
      </p:pic>
      <p:pic>
        <p:nvPicPr>
          <p:cNvPr id="189" name="Google Shape;189;p28"/>
          <p:cNvPicPr preferRelativeResize="0"/>
          <p:nvPr/>
        </p:nvPicPr>
        <p:blipFill>
          <a:blip r:embed="rId4">
            <a:alphaModFix/>
          </a:blip>
          <a:stretch>
            <a:fillRect/>
          </a:stretch>
        </p:blipFill>
        <p:spPr>
          <a:xfrm>
            <a:off x="711275" y="3018798"/>
            <a:ext cx="4251801" cy="2539719"/>
          </a:xfrm>
          <a:prstGeom prst="rect">
            <a:avLst/>
          </a:prstGeom>
          <a:noFill/>
          <a:ln cap="flat" cmpd="sng" w="9525">
            <a:solidFill>
              <a:schemeClr val="dk2"/>
            </a:solidFill>
            <a:prstDash val="solid"/>
            <a:round/>
            <a:headEnd len="sm" w="sm" type="none"/>
            <a:tailEnd len="sm" w="sm" type="none"/>
          </a:ln>
        </p:spPr>
      </p:pic>
      <p:sp>
        <p:nvSpPr>
          <p:cNvPr id="190" name="Google Shape;190;p28"/>
          <p:cNvSpPr txBox="1"/>
          <p:nvPr/>
        </p:nvSpPr>
        <p:spPr>
          <a:xfrm>
            <a:off x="4888600" y="1223250"/>
            <a:ext cx="7109400" cy="1215300"/>
          </a:xfrm>
          <a:prstGeom prst="rect">
            <a:avLst/>
          </a:prstGeom>
          <a:noFill/>
          <a:ln>
            <a:noFill/>
          </a:ln>
        </p:spPr>
        <p:txBody>
          <a:bodyPr anchorCtr="0" anchor="t" bIns="91425" lIns="91425" spcFirstLastPara="1" rIns="91425" wrap="square" tIns="91425">
            <a:noAutofit/>
          </a:bodyPr>
          <a:lstStyle/>
          <a:p>
            <a:pPr indent="0" lvl="0" marL="342900" rtl="0" algn="l">
              <a:lnSpc>
                <a:spcPct val="90000"/>
              </a:lnSpc>
              <a:spcBef>
                <a:spcPts val="800"/>
              </a:spcBef>
              <a:spcAft>
                <a:spcPts val="0"/>
              </a:spcAft>
              <a:buNone/>
            </a:pPr>
            <a:r>
              <a:rPr b="1" lang="en-US" sz="3500">
                <a:solidFill>
                  <a:schemeClr val="dk1"/>
                </a:solidFill>
                <a:latin typeface="Questrial"/>
                <a:ea typeface="Questrial"/>
                <a:cs typeface="Questrial"/>
                <a:sym typeface="Questrial"/>
              </a:rPr>
              <a:t>                </a:t>
            </a:r>
            <a:r>
              <a:rPr b="1" lang="en-US" sz="3500">
                <a:solidFill>
                  <a:schemeClr val="dk1"/>
                </a:solidFill>
                <a:latin typeface="Questrial"/>
                <a:ea typeface="Questrial"/>
                <a:cs typeface="Questrial"/>
                <a:sym typeface="Questrial"/>
              </a:rPr>
              <a:t>Social Security Cards</a:t>
            </a:r>
            <a:endParaRPr b="1" sz="3500">
              <a:solidFill>
                <a:schemeClr val="dk1"/>
              </a:solidFill>
              <a:latin typeface="Questrial"/>
              <a:ea typeface="Questrial"/>
              <a:cs typeface="Questrial"/>
              <a:sym typeface="Questrial"/>
            </a:endParaRPr>
          </a:p>
          <a:p>
            <a:pPr indent="0" lvl="0" marL="342900" rtl="0" algn="l">
              <a:lnSpc>
                <a:spcPct val="90000"/>
              </a:lnSpc>
              <a:spcBef>
                <a:spcPts val="800"/>
              </a:spcBef>
              <a:spcAft>
                <a:spcPts val="0"/>
              </a:spcAft>
              <a:buNone/>
            </a:pPr>
            <a:r>
              <a:t/>
            </a:r>
            <a:endParaRPr sz="2200">
              <a:solidFill>
                <a:schemeClr val="dk1"/>
              </a:solidFill>
              <a:latin typeface="Questrial"/>
              <a:ea typeface="Questrial"/>
              <a:cs typeface="Questrial"/>
              <a:sym typeface="Questrial"/>
            </a:endParaRPr>
          </a:p>
          <a:p>
            <a:pPr indent="0" lvl="0" marL="342900" rtl="0" algn="ctr">
              <a:lnSpc>
                <a:spcPct val="90000"/>
              </a:lnSpc>
              <a:spcBef>
                <a:spcPts val="0"/>
              </a:spcBef>
              <a:spcAft>
                <a:spcPts val="0"/>
              </a:spcAft>
              <a:buNone/>
            </a:pPr>
            <a:r>
              <a:rPr lang="en-US" sz="2200">
                <a:latin typeface="Questrial"/>
                <a:ea typeface="Questrial"/>
                <a:cs typeface="Questrial"/>
                <a:sym typeface="Questrial"/>
              </a:rPr>
              <a:t>Taxpayer 	Spouse(if applicable)	   Dependents</a:t>
            </a:r>
            <a:endParaRPr sz="2200">
              <a:latin typeface="Questrial"/>
              <a:ea typeface="Questrial"/>
              <a:cs typeface="Questrial"/>
              <a:sym typeface="Questrial"/>
            </a:endParaRPr>
          </a:p>
          <a:p>
            <a:pPr indent="0" lvl="0" marL="0" rtl="0" algn="l">
              <a:lnSpc>
                <a:spcPct val="90000"/>
              </a:lnSpc>
              <a:spcBef>
                <a:spcPts val="720"/>
              </a:spcBef>
              <a:spcAft>
                <a:spcPts val="0"/>
              </a:spcAft>
              <a:buNone/>
            </a:pPr>
            <a:r>
              <a:t/>
            </a:r>
            <a:endParaRPr sz="2200">
              <a:latin typeface="Questrial"/>
              <a:ea typeface="Questrial"/>
              <a:cs typeface="Questrial"/>
              <a:sym typeface="Questrial"/>
            </a:endParaRPr>
          </a:p>
          <a:p>
            <a:pPr indent="0" lvl="0" marL="0" rtl="0" algn="l">
              <a:spcBef>
                <a:spcPts val="0"/>
              </a:spcBef>
              <a:spcAft>
                <a:spcPts val="0"/>
              </a:spcAft>
              <a:buNone/>
            </a:pPr>
            <a:r>
              <a:t/>
            </a:r>
            <a:endParaRPr sz="2000">
              <a:latin typeface="Questrial"/>
              <a:ea typeface="Questrial"/>
              <a:cs typeface="Questrial"/>
              <a:sym typeface="Questrial"/>
            </a:endParaRPr>
          </a:p>
        </p:txBody>
      </p:sp>
      <p:pic>
        <p:nvPicPr>
          <p:cNvPr id="191" name="Google Shape;191;p28"/>
          <p:cNvPicPr preferRelativeResize="0"/>
          <p:nvPr/>
        </p:nvPicPr>
        <p:blipFill>
          <a:blip r:embed="rId5">
            <a:alphaModFix/>
          </a:blip>
          <a:stretch>
            <a:fillRect/>
          </a:stretch>
        </p:blipFill>
        <p:spPr>
          <a:xfrm>
            <a:off x="6505775" y="4868075"/>
            <a:ext cx="2556576" cy="1836900"/>
          </a:xfrm>
          <a:prstGeom prst="rect">
            <a:avLst/>
          </a:prstGeom>
          <a:noFill/>
          <a:ln cap="flat" cmpd="sng" w="9525">
            <a:solidFill>
              <a:schemeClr val="dk2"/>
            </a:solidFill>
            <a:prstDash val="solid"/>
            <a:round/>
            <a:headEnd len="sm" w="sm" type="none"/>
            <a:tailEnd len="sm" w="sm" type="none"/>
          </a:ln>
        </p:spPr>
      </p:pic>
      <p:sp>
        <p:nvSpPr>
          <p:cNvPr id="192" name="Google Shape;192;p28"/>
          <p:cNvSpPr/>
          <p:nvPr/>
        </p:nvSpPr>
        <p:spPr>
          <a:xfrm>
            <a:off x="9280175" y="3806638"/>
            <a:ext cx="419100" cy="3213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28"/>
          <p:cNvSpPr txBox="1"/>
          <p:nvPr/>
        </p:nvSpPr>
        <p:spPr>
          <a:xfrm>
            <a:off x="9777175" y="3707563"/>
            <a:ext cx="8045100" cy="93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latin typeface="Questrial"/>
                <a:ea typeface="Questrial"/>
                <a:cs typeface="Questrial"/>
                <a:sym typeface="Questrial"/>
              </a:rPr>
              <a:t>Taxpayer</a:t>
            </a:r>
            <a:endParaRPr sz="2000">
              <a:latin typeface="Questrial"/>
              <a:ea typeface="Questrial"/>
              <a:cs typeface="Questrial"/>
              <a:sym typeface="Questrial"/>
            </a:endParaRPr>
          </a:p>
        </p:txBody>
      </p:sp>
      <p:sp>
        <p:nvSpPr>
          <p:cNvPr id="194" name="Google Shape;194;p28"/>
          <p:cNvSpPr txBox="1"/>
          <p:nvPr/>
        </p:nvSpPr>
        <p:spPr>
          <a:xfrm>
            <a:off x="9777175" y="5558525"/>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latin typeface="Questrial"/>
                <a:ea typeface="Questrial"/>
                <a:cs typeface="Questrial"/>
                <a:sym typeface="Questrial"/>
              </a:rPr>
              <a:t>Dependent Child</a:t>
            </a:r>
            <a:endParaRPr sz="2000"/>
          </a:p>
        </p:txBody>
      </p:sp>
      <p:sp>
        <p:nvSpPr>
          <p:cNvPr id="195" name="Google Shape;195;p28"/>
          <p:cNvSpPr/>
          <p:nvPr/>
        </p:nvSpPr>
        <p:spPr>
          <a:xfrm>
            <a:off x="9280163" y="5691750"/>
            <a:ext cx="419100" cy="3213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28"/>
          <p:cNvSpPr/>
          <p:nvPr/>
        </p:nvSpPr>
        <p:spPr>
          <a:xfrm rot="2700000">
            <a:off x="2627644" y="2020922"/>
            <a:ext cx="419173" cy="216799"/>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28"/>
          <p:cNvSpPr/>
          <p:nvPr/>
        </p:nvSpPr>
        <p:spPr>
          <a:xfrm rot="8100000">
            <a:off x="1607994" y="2020922"/>
            <a:ext cx="419173" cy="216799"/>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28"/>
          <p:cNvSpPr/>
          <p:nvPr/>
        </p:nvSpPr>
        <p:spPr>
          <a:xfrm rot="5400000">
            <a:off x="8457355" y="2005585"/>
            <a:ext cx="419100" cy="2169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28"/>
          <p:cNvSpPr/>
          <p:nvPr/>
        </p:nvSpPr>
        <p:spPr>
          <a:xfrm rot="2700000">
            <a:off x="10403044" y="2005622"/>
            <a:ext cx="419173" cy="216799"/>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28"/>
          <p:cNvSpPr/>
          <p:nvPr/>
        </p:nvSpPr>
        <p:spPr>
          <a:xfrm rot="7932946">
            <a:off x="6515294" y="2005569"/>
            <a:ext cx="419244" cy="216836"/>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1" name="Shape 1401"/>
        <p:cNvGrpSpPr/>
        <p:nvPr/>
      </p:nvGrpSpPr>
      <p:grpSpPr>
        <a:xfrm>
          <a:off x="0" y="0"/>
          <a:ext cx="0" cy="0"/>
          <a:chOff x="0" y="0"/>
          <a:chExt cx="0" cy="0"/>
        </a:xfrm>
      </p:grpSpPr>
      <p:sp>
        <p:nvSpPr>
          <p:cNvPr id="1402" name="Google Shape;1402;p172"/>
          <p:cNvSpPr txBox="1"/>
          <p:nvPr>
            <p:ph type="title"/>
          </p:nvPr>
        </p:nvSpPr>
        <p:spPr>
          <a:xfrm>
            <a:off x="609600" y="721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Deduction</a:t>
            </a:r>
            <a:endParaRPr/>
          </a:p>
        </p:txBody>
      </p:sp>
      <p:sp>
        <p:nvSpPr>
          <p:cNvPr id="1403" name="Google Shape;1403;p17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404" name="Google Shape;1404;p172"/>
          <p:cNvPicPr preferRelativeResize="0"/>
          <p:nvPr/>
        </p:nvPicPr>
        <p:blipFill rotWithShape="1">
          <a:blip r:embed="rId3">
            <a:alphaModFix/>
          </a:blip>
          <a:srcRect b="3677" l="2913" r="2791" t="3445"/>
          <a:stretch/>
        </p:blipFill>
        <p:spPr>
          <a:xfrm>
            <a:off x="2052000" y="1049025"/>
            <a:ext cx="7681499" cy="5673975"/>
          </a:xfrm>
          <a:prstGeom prst="rect">
            <a:avLst/>
          </a:prstGeom>
          <a:noFill/>
          <a:ln cap="flat" cmpd="sng" w="19050">
            <a:solidFill>
              <a:srgbClr val="54534A"/>
            </a:solidFill>
            <a:prstDash val="solid"/>
            <a:round/>
            <a:headEnd len="sm" w="sm" type="none"/>
            <a:tailEnd len="sm" w="sm" type="none"/>
          </a:ln>
        </p:spPr>
      </p:pic>
    </p:spTree>
  </p:cSld>
  <p:clrMapOvr>
    <a:masterClrMapping/>
  </p:clrMapOvr>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8" name="Shape 1408"/>
        <p:cNvGrpSpPr/>
        <p:nvPr/>
      </p:nvGrpSpPr>
      <p:grpSpPr>
        <a:xfrm>
          <a:off x="0" y="0"/>
          <a:ext cx="0" cy="0"/>
          <a:chOff x="0" y="0"/>
          <a:chExt cx="0" cy="0"/>
        </a:xfrm>
      </p:grpSpPr>
      <p:sp>
        <p:nvSpPr>
          <p:cNvPr id="1409" name="Google Shape;1409;p17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Deduction</a:t>
            </a:r>
            <a:endParaRPr/>
          </a:p>
        </p:txBody>
      </p:sp>
      <p:sp>
        <p:nvSpPr>
          <p:cNvPr id="1410" name="Google Shape;1410;p173"/>
          <p:cNvSpPr txBox="1"/>
          <p:nvPr>
            <p:ph idx="1" type="body"/>
          </p:nvPr>
        </p:nvSpPr>
        <p:spPr>
          <a:xfrm>
            <a:off x="609600" y="1600204"/>
            <a:ext cx="10972800" cy="34917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4000"/>
              <a:buFont typeface="Noto Sans Symbols"/>
              <a:buChar char="➢"/>
            </a:pPr>
            <a:r>
              <a:rPr lang="en-US"/>
              <a:t>If a taxpayer has expenses they wish to itemize, an advanced volunteer will have to enter the information.</a:t>
            </a:r>
            <a:endParaRPr/>
          </a:p>
          <a:p>
            <a:pPr indent="-342900" lvl="0" marL="342900" marR="0" rtl="0" algn="l">
              <a:lnSpc>
                <a:spcPct val="100000"/>
              </a:lnSpc>
              <a:spcBef>
                <a:spcPts val="0"/>
              </a:spcBef>
              <a:spcAft>
                <a:spcPts val="0"/>
              </a:spcAft>
              <a:buClr>
                <a:schemeClr val="dk1"/>
              </a:buClr>
              <a:buSzPts val="4000"/>
              <a:buFont typeface="Noto Sans Symbols"/>
              <a:buChar char="➢"/>
            </a:pPr>
            <a:r>
              <a:rPr lang="en-US"/>
              <a:t>Based on the filing status and age you input in the software, the standard deduction will automatically calculate and no extra steps need to be taken</a:t>
            </a:r>
            <a:endParaRPr/>
          </a:p>
          <a:p>
            <a:pPr indent="-5080" lvl="1" marL="411480" marR="0" rtl="0" algn="ctr">
              <a:spcBef>
                <a:spcPts val="600"/>
              </a:spcBef>
              <a:spcAft>
                <a:spcPts val="0"/>
              </a:spcAft>
              <a:buClr>
                <a:schemeClr val="dk1"/>
              </a:buClr>
              <a:buFont typeface="Arial"/>
              <a:buNone/>
            </a:pPr>
            <a:r>
              <a:t/>
            </a:r>
            <a:endParaRPr b="0" i="0" sz="3000" u="none" cap="none" strike="noStrike">
              <a:solidFill>
                <a:schemeClr val="dk1"/>
              </a:solidFill>
              <a:latin typeface="Questrial"/>
              <a:ea typeface="Questrial"/>
              <a:cs typeface="Questrial"/>
              <a:sym typeface="Questrial"/>
            </a:endParaRPr>
          </a:p>
        </p:txBody>
      </p:sp>
      <p:sp>
        <p:nvSpPr>
          <p:cNvPr id="1411" name="Google Shape;1411;p17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1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16" name="Shape 1416"/>
        <p:cNvGrpSpPr/>
        <p:nvPr/>
      </p:nvGrpSpPr>
      <p:grpSpPr>
        <a:xfrm>
          <a:off x="0" y="0"/>
          <a:ext cx="0" cy="0"/>
          <a:chOff x="0" y="0"/>
          <a:chExt cx="0" cy="0"/>
        </a:xfrm>
      </p:grpSpPr>
      <p:sp>
        <p:nvSpPr>
          <p:cNvPr id="1417" name="Google Shape;1417;p17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Standard Deduction</a:t>
            </a:r>
            <a:endParaRPr/>
          </a:p>
        </p:txBody>
      </p:sp>
      <p:sp>
        <p:nvSpPr>
          <p:cNvPr id="1418" name="Google Shape;1418;p174"/>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Reduces amount of income that is taxed</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Amount of deduction based on</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Filing Status</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Age</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Whether taxpayer/spouse is blind</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Whether taxpayer is a dependent</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Calculated automatically in TaxSlayer</a:t>
            </a:r>
            <a:endParaRPr/>
          </a:p>
        </p:txBody>
      </p:sp>
      <p:sp>
        <p:nvSpPr>
          <p:cNvPr id="1419" name="Google Shape;1419;p17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1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24" name="Shape 1424"/>
        <p:cNvGrpSpPr/>
        <p:nvPr/>
      </p:nvGrpSpPr>
      <p:grpSpPr>
        <a:xfrm>
          <a:off x="0" y="0"/>
          <a:ext cx="0" cy="0"/>
          <a:chOff x="0" y="0"/>
          <a:chExt cx="0" cy="0"/>
        </a:xfrm>
      </p:grpSpPr>
      <p:sp>
        <p:nvSpPr>
          <p:cNvPr id="1425" name="Google Shape;1425;p17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Standard Deduction for Most Filers</a:t>
            </a:r>
            <a:endParaRPr/>
          </a:p>
        </p:txBody>
      </p:sp>
      <p:sp>
        <p:nvSpPr>
          <p:cNvPr id="1426" name="Google Shape;1426;p175"/>
          <p:cNvSpPr txBox="1"/>
          <p:nvPr>
            <p:ph idx="1" type="body"/>
          </p:nvPr>
        </p:nvSpPr>
        <p:spPr>
          <a:xfrm>
            <a:off x="487525" y="1600200"/>
            <a:ext cx="11094900" cy="47865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285750" lvl="1" marL="742950" marR="0" rtl="0" algn="l">
              <a:spcBef>
                <a:spcPts val="0"/>
              </a:spcBef>
              <a:spcAft>
                <a:spcPts val="0"/>
              </a:spcAft>
              <a:buClr>
                <a:schemeClr val="dk1"/>
              </a:buClr>
              <a:buFont typeface="Noto Sans Symbols"/>
              <a:buNone/>
            </a:pPr>
            <a:r>
              <a:t/>
            </a:r>
            <a:endParaRPr b="0" i="0" sz="3600" u="none" cap="none" strike="noStrike">
              <a:solidFill>
                <a:schemeClr val="dk1"/>
              </a:solidFill>
              <a:latin typeface="Questrial"/>
              <a:ea typeface="Questrial"/>
              <a:cs typeface="Questrial"/>
              <a:sym typeface="Questrial"/>
            </a:endParaRPr>
          </a:p>
          <a:p>
            <a:pPr indent="-11112" lvl="0" marL="11112" marR="0" rtl="0" algn="ctr">
              <a:spcBef>
                <a:spcPts val="720"/>
              </a:spcBef>
              <a:spcAft>
                <a:spcPts val="0"/>
              </a:spcAft>
              <a:buClr>
                <a:schemeClr val="accent3"/>
              </a:buClr>
              <a:buFont typeface="Noto Sans Symbols"/>
              <a:buNone/>
            </a:pPr>
            <a:r>
              <a:rPr b="1" i="0" lang="en-US" sz="3600" u="none" cap="none" strike="noStrike">
                <a:solidFill>
                  <a:schemeClr val="accent3"/>
                </a:solidFill>
                <a:latin typeface="Questrial"/>
                <a:ea typeface="Questrial"/>
                <a:cs typeface="Questrial"/>
                <a:sym typeface="Questrial"/>
              </a:rPr>
              <a:t>Open the Publication 4012 to the Deductions Tab to </a:t>
            </a:r>
            <a:r>
              <a:rPr b="1" i="0" lang="en-US" sz="3600" u="sng" cap="none" strike="noStrike">
                <a:solidFill>
                  <a:schemeClr val="accent3"/>
                </a:solidFill>
                <a:latin typeface="Questrial"/>
                <a:ea typeface="Questrial"/>
                <a:cs typeface="Questrial"/>
                <a:sym typeface="Questrial"/>
              </a:rPr>
              <a:t>Exhibit1: Standard Deduction for Most People</a:t>
            </a:r>
            <a:endParaRPr/>
          </a:p>
          <a:p>
            <a:pPr indent="-285750" lvl="1" marL="742950" marR="0" rtl="0" algn="l">
              <a:spcBef>
                <a:spcPts val="640"/>
              </a:spcBef>
              <a:spcAft>
                <a:spcPts val="0"/>
              </a:spcAft>
              <a:buClr>
                <a:schemeClr val="dk1"/>
              </a:buClr>
              <a:buFont typeface="Noto Sans Symbols"/>
              <a:buNone/>
            </a:pPr>
            <a:r>
              <a:t/>
            </a:r>
            <a:endParaRPr b="0" i="0" sz="3200" u="none" cap="none" strike="noStrike">
              <a:solidFill>
                <a:schemeClr val="accent3"/>
              </a:solidFill>
              <a:latin typeface="Questrial"/>
              <a:ea typeface="Questrial"/>
              <a:cs typeface="Questrial"/>
              <a:sym typeface="Questrial"/>
            </a:endParaRPr>
          </a:p>
          <a:p>
            <a:pPr indent="-3164" lvl="0" marL="3164" marR="0" rtl="0" algn="ctr">
              <a:spcBef>
                <a:spcPts val="960"/>
              </a:spcBef>
              <a:spcAft>
                <a:spcPts val="0"/>
              </a:spcAft>
              <a:buClr>
                <a:schemeClr val="accent3"/>
              </a:buClr>
              <a:buFont typeface="Noto Sans Symbols"/>
              <a:buNone/>
            </a:pPr>
            <a:r>
              <a:rPr b="1" i="1" lang="en-US" sz="4800" u="none" cap="none" strike="noStrike">
                <a:solidFill>
                  <a:schemeClr val="accent3"/>
                </a:solidFill>
                <a:latin typeface="Questrial"/>
                <a:ea typeface="Questrial"/>
                <a:cs typeface="Questrial"/>
                <a:sym typeface="Questrial"/>
              </a:rPr>
              <a:t>This table provides the standard deduction amounts for the current tax year</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427" name="Google Shape;1427;p17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2" name="Shape 1432"/>
        <p:cNvGrpSpPr/>
        <p:nvPr/>
      </p:nvGrpSpPr>
      <p:grpSpPr>
        <a:xfrm>
          <a:off x="0" y="0"/>
          <a:ext cx="0" cy="0"/>
          <a:chOff x="0" y="0"/>
          <a:chExt cx="0" cy="0"/>
        </a:xfrm>
      </p:grpSpPr>
      <p:sp>
        <p:nvSpPr>
          <p:cNvPr id="1433" name="Google Shape;1433;p17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Itemized Deductions</a:t>
            </a:r>
            <a:endParaRPr/>
          </a:p>
        </p:txBody>
      </p:sp>
      <p:sp>
        <p:nvSpPr>
          <p:cNvPr id="1434" name="Google Shape;1434;p176"/>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Instead of taking the standard deduction, a taxpayer can choose to itemize, which is to list certain deductible expenses separately, in order to receive a </a:t>
            </a:r>
            <a:r>
              <a:rPr b="1" i="0" lang="en-US" sz="4000" u="none" cap="none" strike="noStrike">
                <a:solidFill>
                  <a:schemeClr val="dk1"/>
                </a:solidFill>
                <a:latin typeface="Questrial"/>
                <a:ea typeface="Questrial"/>
                <a:cs typeface="Questrial"/>
                <a:sym typeface="Questrial"/>
              </a:rPr>
              <a:t>greater</a:t>
            </a:r>
            <a:r>
              <a:rPr b="0" i="0" lang="en-US" sz="4000" u="none" cap="none" strike="noStrike">
                <a:solidFill>
                  <a:schemeClr val="dk1"/>
                </a:solidFill>
                <a:latin typeface="Questrial"/>
                <a:ea typeface="Questrial"/>
                <a:cs typeface="Questrial"/>
                <a:sym typeface="Questrial"/>
              </a:rPr>
              <a:t> deduction</a:t>
            </a:r>
            <a:endParaRPr b="0" i="0" sz="4000" u="none" cap="none" strike="noStrike">
              <a:solidFill>
                <a:schemeClr val="dk1"/>
              </a:solidFill>
              <a:latin typeface="Questrial"/>
              <a:ea typeface="Questrial"/>
              <a:cs typeface="Questrial"/>
              <a:sym typeface="Questrial"/>
            </a:endParaRPr>
          </a:p>
          <a:p>
            <a:pPr indent="0" lvl="0" marL="0" marR="0" rtl="0" algn="l">
              <a:spcBef>
                <a:spcPts val="0"/>
              </a:spcBef>
              <a:spcAft>
                <a:spcPts val="0"/>
              </a:spcAft>
              <a:buNone/>
            </a:pPr>
            <a:r>
              <a:t/>
            </a:r>
            <a:endParaRPr/>
          </a:p>
          <a:p>
            <a:pPr indent="-342900" lvl="0" marL="342900" marR="0" rtl="0" algn="l">
              <a:spcBef>
                <a:spcPts val="0"/>
              </a:spcBef>
              <a:spcAft>
                <a:spcPts val="0"/>
              </a:spcAft>
              <a:buClr>
                <a:schemeClr val="dk1"/>
              </a:buClr>
              <a:buSzPts val="4000"/>
              <a:buFont typeface="Noto Sans Symbols"/>
              <a:buChar char="➢"/>
            </a:pPr>
            <a:r>
              <a:rPr lang="en-US"/>
              <a:t>The new tax law increased the standard deduction by doubling it, so many taxpayers will not itemize on the federal return</a:t>
            </a:r>
            <a:endParaRPr/>
          </a:p>
        </p:txBody>
      </p:sp>
      <p:sp>
        <p:nvSpPr>
          <p:cNvPr id="1435" name="Google Shape;1435;p17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3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0" name="Shape 1440"/>
        <p:cNvGrpSpPr/>
        <p:nvPr/>
      </p:nvGrpSpPr>
      <p:grpSpPr>
        <a:xfrm>
          <a:off x="0" y="0"/>
          <a:ext cx="0" cy="0"/>
          <a:chOff x="0" y="0"/>
          <a:chExt cx="0" cy="0"/>
        </a:xfrm>
      </p:grpSpPr>
      <p:sp>
        <p:nvSpPr>
          <p:cNvPr id="1441" name="Google Shape;1441;p17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Itemized Deductions</a:t>
            </a:r>
            <a:endParaRPr/>
          </a:p>
        </p:txBody>
      </p:sp>
      <p:sp>
        <p:nvSpPr>
          <p:cNvPr id="1442" name="Google Shape;1442;p177"/>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Itemized deductions include (but are not limited to):</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Unreimbursed medical expenses</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Charitable contributions</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Home mortgage payments</a:t>
            </a:r>
            <a:endParaRPr/>
          </a:p>
          <a:p>
            <a:pPr indent="0" lvl="0" marL="0" marR="0" rtl="0" algn="ctr">
              <a:lnSpc>
                <a:spcPct val="90000"/>
              </a:lnSpc>
              <a:spcBef>
                <a:spcPts val="800"/>
              </a:spcBef>
              <a:spcAft>
                <a:spcPts val="0"/>
              </a:spcAft>
              <a:buClr>
                <a:schemeClr val="accent1"/>
              </a:buClr>
              <a:buFont typeface="Noto Sans Symbols"/>
              <a:buNone/>
            </a:pPr>
            <a:r>
              <a:t/>
            </a:r>
            <a:endParaRPr/>
          </a:p>
          <a:p>
            <a:pPr indent="0" lvl="0" marL="0" marR="0" rtl="0" algn="l">
              <a:lnSpc>
                <a:spcPct val="90000"/>
              </a:lnSpc>
              <a:spcBef>
                <a:spcPts val="800"/>
              </a:spcBef>
              <a:spcAft>
                <a:spcPts val="0"/>
              </a:spcAft>
              <a:buClr>
                <a:schemeClr val="dk1"/>
              </a:buClr>
              <a:buFont typeface="Noto Sans Symbols"/>
              <a:buNone/>
            </a:pPr>
            <a:r>
              <a:t/>
            </a:r>
            <a:endParaRPr b="1" i="1" sz="4000" u="none" cap="none" strike="noStrike">
              <a:solidFill>
                <a:schemeClr val="hlink"/>
              </a:solidFill>
              <a:latin typeface="Questrial"/>
              <a:ea typeface="Questrial"/>
              <a:cs typeface="Questrial"/>
              <a:sym typeface="Questrial"/>
            </a:endParaRPr>
          </a:p>
        </p:txBody>
      </p:sp>
      <p:sp>
        <p:nvSpPr>
          <p:cNvPr id="1443" name="Google Shape;1443;p17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8" name="Shape 1448"/>
        <p:cNvGrpSpPr/>
        <p:nvPr/>
      </p:nvGrpSpPr>
      <p:grpSpPr>
        <a:xfrm>
          <a:off x="0" y="0"/>
          <a:ext cx="0" cy="0"/>
          <a:chOff x="0" y="0"/>
          <a:chExt cx="0" cy="0"/>
        </a:xfrm>
      </p:grpSpPr>
      <p:sp>
        <p:nvSpPr>
          <p:cNvPr id="1449" name="Google Shape;1449;p17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Itemized Deductions</a:t>
            </a:r>
            <a:endParaRPr/>
          </a:p>
        </p:txBody>
      </p:sp>
      <p:sp>
        <p:nvSpPr>
          <p:cNvPr id="1450" name="Google Shape;1450;p178"/>
          <p:cNvSpPr txBox="1"/>
          <p:nvPr>
            <p:ph idx="1" type="body"/>
          </p:nvPr>
        </p:nvSpPr>
        <p:spPr>
          <a:xfrm>
            <a:off x="326850" y="116595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lang="en-US"/>
              <a:t>Let’s look at the I/I form</a:t>
            </a:r>
            <a:endParaRPr/>
          </a:p>
        </p:txBody>
      </p:sp>
      <p:sp>
        <p:nvSpPr>
          <p:cNvPr id="1451" name="Google Shape;1451;p178"/>
          <p:cNvSpPr/>
          <p:nvPr/>
        </p:nvSpPr>
        <p:spPr>
          <a:xfrm>
            <a:off x="326850" y="5100875"/>
            <a:ext cx="11538300" cy="1509600"/>
          </a:xfrm>
          <a:prstGeom prst="rect">
            <a:avLst/>
          </a:prstGeom>
          <a:solidFill>
            <a:schemeClr val="accent1"/>
          </a:solidFill>
          <a:ln cap="flat" cmpd="sng" w="25400">
            <a:solidFill>
              <a:srgbClr val="B08420"/>
            </a:solidFill>
            <a:prstDash val="solid"/>
            <a:round/>
            <a:headEnd len="sm" w="sm" type="none"/>
            <a:tailEnd len="sm" w="sm" type="none"/>
          </a:ln>
        </p:spPr>
        <p:txBody>
          <a:bodyPr anchorCtr="0" anchor="t" bIns="45700" lIns="91425" spcFirstLastPara="1" rIns="91425" wrap="square" tIns="45700">
            <a:noAutofit/>
          </a:bodyPr>
          <a:lstStyle/>
          <a:p>
            <a:pPr indent="0" lvl="0" marL="114300" marR="0" rtl="0" algn="ctr">
              <a:spcBef>
                <a:spcPts val="0"/>
              </a:spcBef>
              <a:spcAft>
                <a:spcPts val="0"/>
              </a:spcAft>
              <a:buClr>
                <a:schemeClr val="lt1"/>
              </a:buClr>
              <a:buFont typeface="Questrial"/>
              <a:buNone/>
            </a:pPr>
            <a:r>
              <a:rPr b="1" lang="en-US" sz="3000">
                <a:solidFill>
                  <a:schemeClr val="lt1"/>
                </a:solidFill>
                <a:latin typeface="Questrial"/>
                <a:ea typeface="Questrial"/>
                <a:cs typeface="Questrial"/>
                <a:sym typeface="Questrial"/>
              </a:rPr>
              <a:t>If the taxpayer has medical expenses, charitable contributions, home mortgage interest, or other itemizable expenses, the itemized deduction might be better than the standard.</a:t>
            </a:r>
            <a:endParaRPr sz="3000"/>
          </a:p>
        </p:txBody>
      </p:sp>
      <p:sp>
        <p:nvSpPr>
          <p:cNvPr id="1452" name="Google Shape;1452;p17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453" name="Google Shape;1453;p178"/>
          <p:cNvPicPr preferRelativeResize="0"/>
          <p:nvPr/>
        </p:nvPicPr>
        <p:blipFill>
          <a:blip r:embed="rId3">
            <a:alphaModFix/>
          </a:blip>
          <a:stretch>
            <a:fillRect/>
          </a:stretch>
        </p:blipFill>
        <p:spPr>
          <a:xfrm>
            <a:off x="76200" y="2293300"/>
            <a:ext cx="12039600" cy="2271402"/>
          </a:xfrm>
          <a:prstGeom prst="rect">
            <a:avLst/>
          </a:prstGeom>
          <a:noFill/>
          <a:ln cap="flat" cmpd="sng" w="19050">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5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5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5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8" name="Shape 1458"/>
        <p:cNvGrpSpPr/>
        <p:nvPr/>
      </p:nvGrpSpPr>
      <p:grpSpPr>
        <a:xfrm>
          <a:off x="0" y="0"/>
          <a:ext cx="0" cy="0"/>
          <a:chOff x="0" y="0"/>
          <a:chExt cx="0" cy="0"/>
        </a:xfrm>
      </p:grpSpPr>
      <p:sp>
        <p:nvSpPr>
          <p:cNvPr id="1459" name="Google Shape;1459;p179"/>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Itemized Deductions</a:t>
            </a:r>
            <a:endParaRPr/>
          </a:p>
        </p:txBody>
      </p:sp>
      <p:sp>
        <p:nvSpPr>
          <p:cNvPr id="1460" name="Google Shape;1460;p179"/>
          <p:cNvSpPr txBox="1"/>
          <p:nvPr>
            <p:ph idx="1" type="body"/>
          </p:nvPr>
        </p:nvSpPr>
        <p:spPr>
          <a:xfrm>
            <a:off x="132925" y="1165950"/>
            <a:ext cx="33114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lang="en-US"/>
              <a:t>Let’s look at the scope of service chart.</a:t>
            </a:r>
            <a:endParaRPr/>
          </a:p>
        </p:txBody>
      </p:sp>
      <p:sp>
        <p:nvSpPr>
          <p:cNvPr id="1461" name="Google Shape;1461;p179"/>
          <p:cNvSpPr txBox="1"/>
          <p:nvPr/>
        </p:nvSpPr>
        <p:spPr>
          <a:xfrm>
            <a:off x="132925" y="3516725"/>
            <a:ext cx="4596300" cy="3000000"/>
          </a:xfrm>
          <a:prstGeom prst="rect">
            <a:avLst/>
          </a:prstGeom>
          <a:noFill/>
          <a:ln>
            <a:noFill/>
          </a:ln>
        </p:spPr>
        <p:txBody>
          <a:bodyPr anchorCtr="0" anchor="ctr" bIns="91425" lIns="91425" spcFirstLastPara="1" rIns="91425" wrap="square" tIns="91425">
            <a:noAutofit/>
          </a:bodyPr>
          <a:lstStyle/>
          <a:p>
            <a:pPr indent="-279400" lvl="0" marL="342900" rtl="0" algn="l">
              <a:lnSpc>
                <a:spcPct val="90000"/>
              </a:lnSpc>
              <a:spcBef>
                <a:spcPts val="800"/>
              </a:spcBef>
              <a:spcAft>
                <a:spcPts val="0"/>
              </a:spcAft>
              <a:buClr>
                <a:srgbClr val="C00000"/>
              </a:buClr>
              <a:buSzPts val="3000"/>
              <a:buFont typeface="Noto Sans Symbols"/>
              <a:buChar char="➢"/>
            </a:pPr>
            <a:r>
              <a:rPr b="1" i="1" lang="en-US" sz="3000">
                <a:solidFill>
                  <a:srgbClr val="C00000"/>
                </a:solidFill>
                <a:latin typeface="Questrial"/>
                <a:ea typeface="Questrial"/>
                <a:cs typeface="Questrial"/>
                <a:sym typeface="Questrial"/>
              </a:rPr>
              <a:t>Out of Scope for Basic Volunteers</a:t>
            </a:r>
            <a:endParaRPr i="1" sz="3000">
              <a:solidFill>
                <a:srgbClr val="C00000"/>
              </a:solidFill>
              <a:latin typeface="Questrial"/>
              <a:ea typeface="Questrial"/>
              <a:cs typeface="Questrial"/>
              <a:sym typeface="Questrial"/>
            </a:endParaRPr>
          </a:p>
          <a:p>
            <a:pPr indent="0" lvl="0" marL="0" rtl="0" algn="ctr">
              <a:lnSpc>
                <a:spcPct val="90000"/>
              </a:lnSpc>
              <a:spcBef>
                <a:spcPts val="800"/>
              </a:spcBef>
              <a:spcAft>
                <a:spcPts val="0"/>
              </a:spcAft>
              <a:buNone/>
            </a:pPr>
            <a:r>
              <a:rPr b="1" i="1" lang="en-US" sz="3000">
                <a:solidFill>
                  <a:schemeClr val="accent1"/>
                </a:solidFill>
                <a:latin typeface="Questrial"/>
                <a:ea typeface="Questrial"/>
                <a:cs typeface="Questrial"/>
                <a:sym typeface="Questrial"/>
              </a:rPr>
              <a:t>Impact America staff or Advanced trained volunteers must complete itemization at tax sites</a:t>
            </a:r>
            <a:endParaRPr sz="3000"/>
          </a:p>
        </p:txBody>
      </p:sp>
      <p:sp>
        <p:nvSpPr>
          <p:cNvPr id="1462" name="Google Shape;1462;p17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463" name="Google Shape;1463;p179"/>
          <p:cNvPicPr preferRelativeResize="0"/>
          <p:nvPr/>
        </p:nvPicPr>
        <p:blipFill>
          <a:blip r:embed="rId3">
            <a:alphaModFix/>
          </a:blip>
          <a:stretch>
            <a:fillRect/>
          </a:stretch>
        </p:blipFill>
        <p:spPr>
          <a:xfrm>
            <a:off x="4729225" y="1737350"/>
            <a:ext cx="7310375" cy="4323890"/>
          </a:xfrm>
          <a:prstGeom prst="rect">
            <a:avLst/>
          </a:prstGeom>
          <a:noFill/>
          <a:ln cap="flat" cmpd="sng" w="19050">
            <a:solidFill>
              <a:schemeClr val="dk2"/>
            </a:solidFill>
            <a:prstDash val="solid"/>
            <a:round/>
            <a:headEnd len="sm" w="sm" type="none"/>
            <a:tailEnd len="sm" w="sm" type="none"/>
          </a:ln>
        </p:spPr>
      </p:pic>
      <p:pic>
        <p:nvPicPr>
          <p:cNvPr id="1464" name="Google Shape;1464;p179"/>
          <p:cNvPicPr preferRelativeResize="0"/>
          <p:nvPr/>
        </p:nvPicPr>
        <p:blipFill>
          <a:blip r:embed="rId4">
            <a:alphaModFix/>
          </a:blip>
          <a:stretch>
            <a:fillRect/>
          </a:stretch>
        </p:blipFill>
        <p:spPr>
          <a:xfrm>
            <a:off x="4729225" y="1256050"/>
            <a:ext cx="7310375" cy="481288"/>
          </a:xfrm>
          <a:prstGeom prst="rect">
            <a:avLst/>
          </a:prstGeom>
          <a:noFill/>
          <a:ln cap="flat" cmpd="sng" w="19050">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60">
                                            <p:txEl>
                                              <p:pRg end="0" st="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8" name="Shape 1468"/>
        <p:cNvGrpSpPr/>
        <p:nvPr/>
      </p:nvGrpSpPr>
      <p:grpSpPr>
        <a:xfrm>
          <a:off x="0" y="0"/>
          <a:ext cx="0" cy="0"/>
          <a:chOff x="0" y="0"/>
          <a:chExt cx="0" cy="0"/>
        </a:xfrm>
      </p:grpSpPr>
      <p:sp>
        <p:nvSpPr>
          <p:cNvPr id="1469" name="Google Shape;1469;p18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 Credit</a:t>
            </a:r>
            <a:endParaRPr/>
          </a:p>
        </p:txBody>
      </p:sp>
      <p:sp>
        <p:nvSpPr>
          <p:cNvPr id="1470" name="Google Shape;1470;p180"/>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Direct reduction of the taxpayer’s liability</a:t>
            </a:r>
            <a:endParaRPr/>
          </a:p>
          <a:p>
            <a:pPr indent="-363537" lvl="0" marL="376237"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Two Types of tax credits:</a:t>
            </a:r>
            <a:endParaRPr/>
          </a:p>
          <a:p>
            <a:pPr indent="-520700" lvl="1" marL="102870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Nonrefundable credits</a:t>
            </a:r>
            <a:endParaRPr/>
          </a:p>
          <a:p>
            <a:pPr indent="-520700" lvl="1" marL="102870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Refundable credits</a:t>
            </a:r>
            <a:endParaRPr/>
          </a:p>
          <a:p>
            <a:pPr indent="0" lvl="0" marL="114300" marR="0" rtl="0" algn="l">
              <a:spcBef>
                <a:spcPts val="800"/>
              </a:spcBef>
              <a:spcAft>
                <a:spcPts val="0"/>
              </a:spcAft>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a:p>
            <a:pPr indent="0" lvl="0" marL="114300" marR="0" rtl="0" algn="ctr">
              <a:spcBef>
                <a:spcPts val="800"/>
              </a:spcBef>
              <a:spcAft>
                <a:spcPts val="0"/>
              </a:spcAft>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471" name="Google Shape;1471;p18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7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6" name="Shape 1476"/>
        <p:cNvGrpSpPr/>
        <p:nvPr/>
      </p:nvGrpSpPr>
      <p:grpSpPr>
        <a:xfrm>
          <a:off x="0" y="0"/>
          <a:ext cx="0" cy="0"/>
          <a:chOff x="0" y="0"/>
          <a:chExt cx="0" cy="0"/>
        </a:xfrm>
      </p:grpSpPr>
      <p:sp>
        <p:nvSpPr>
          <p:cNvPr id="1477" name="Google Shape;1477;p18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Nonrefundable Tax Credit</a:t>
            </a:r>
            <a:endParaRPr/>
          </a:p>
        </p:txBody>
      </p:sp>
      <p:sp>
        <p:nvSpPr>
          <p:cNvPr id="1478" name="Google Shape;1478;p181"/>
          <p:cNvSpPr txBox="1"/>
          <p:nvPr>
            <p:ph idx="1" type="body"/>
          </p:nvPr>
        </p:nvSpPr>
        <p:spPr>
          <a:xfrm>
            <a:off x="609600" y="1600204"/>
            <a:ext cx="10972800" cy="25773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Reduces the tax liability – only to zero. </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Child and Dependent Care Expenses </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Retirement Savings Contribution Credit</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Child Tax Credit and Cred</a:t>
            </a:r>
            <a:r>
              <a:rPr lang="en-US"/>
              <a:t>it for Other </a:t>
            </a:r>
            <a:r>
              <a:rPr lang="en-US"/>
              <a:t>Dependents</a:t>
            </a:r>
            <a:endParaRPr/>
          </a:p>
        </p:txBody>
      </p:sp>
      <p:sp>
        <p:nvSpPr>
          <p:cNvPr id="1479" name="Google Shape;1479;p18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7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 name="Shape 204"/>
        <p:cNvGrpSpPr/>
        <p:nvPr/>
      </p:nvGrpSpPr>
      <p:grpSpPr>
        <a:xfrm>
          <a:off x="0" y="0"/>
          <a:ext cx="0" cy="0"/>
          <a:chOff x="0" y="0"/>
          <a:chExt cx="0" cy="0"/>
        </a:xfrm>
      </p:grpSpPr>
      <p:sp>
        <p:nvSpPr>
          <p:cNvPr id="205" name="Google Shape;205;p29"/>
          <p:cNvSpPr txBox="1"/>
          <p:nvPr>
            <p:ph idx="1" type="body"/>
          </p:nvPr>
        </p:nvSpPr>
        <p:spPr>
          <a:xfrm>
            <a:off x="602550" y="1435950"/>
            <a:ext cx="109869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Form SSA-1099 statement</a:t>
            </a:r>
            <a:endParaRPr/>
          </a:p>
          <a:p>
            <a:pPr indent="-342900" lvl="0" marL="342900" marR="0" rtl="0" algn="l">
              <a:lnSpc>
                <a:spcPct val="8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Medicare Card (with an “A” after the SSN)</a:t>
            </a:r>
            <a:endParaRPr/>
          </a:p>
          <a:p>
            <a:pPr indent="-342900" lvl="0" marL="342900" marR="0" rtl="0" algn="l">
              <a:lnSpc>
                <a:spcPct val="8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ITIN card	</a:t>
            </a:r>
            <a:endParaRPr/>
          </a:p>
          <a:p>
            <a:pPr indent="-285750" lvl="1" marL="742950" marR="0" rtl="0" algn="l">
              <a:lnSpc>
                <a:spcPct val="80000"/>
              </a:lnSpc>
              <a:spcBef>
                <a:spcPts val="612"/>
              </a:spcBef>
              <a:spcAft>
                <a:spcPts val="0"/>
              </a:spcAft>
              <a:buClr>
                <a:schemeClr val="dk1"/>
              </a:buClr>
              <a:buSzPts val="3060"/>
              <a:buFont typeface="Arial"/>
              <a:buChar char="•"/>
            </a:pPr>
            <a:r>
              <a:rPr b="0" i="0" lang="en-US" sz="3060" u="none" cap="none" strike="noStrike">
                <a:solidFill>
                  <a:schemeClr val="dk1"/>
                </a:solidFill>
                <a:latin typeface="Questrial"/>
                <a:ea typeface="Questrial"/>
                <a:cs typeface="Questrial"/>
                <a:sym typeface="Questrial"/>
              </a:rPr>
              <a:t>Issued for nonresidents who need to file tax returns but cannot receive SS cards</a:t>
            </a:r>
            <a:endParaRPr/>
          </a:p>
          <a:p>
            <a:pPr indent="-285750" lvl="1" marL="742950" marR="0" rtl="0" algn="l">
              <a:lnSpc>
                <a:spcPct val="80000"/>
              </a:lnSpc>
              <a:spcBef>
                <a:spcPts val="612"/>
              </a:spcBef>
              <a:spcAft>
                <a:spcPts val="0"/>
              </a:spcAft>
              <a:buClr>
                <a:schemeClr val="dk1"/>
              </a:buClr>
              <a:buSzPts val="3060"/>
              <a:buFont typeface="Arial"/>
              <a:buChar char="•"/>
            </a:pPr>
            <a:r>
              <a:rPr b="0" i="0" lang="en-US" sz="3060" u="none" cap="none" strike="noStrike">
                <a:solidFill>
                  <a:schemeClr val="dk1"/>
                </a:solidFill>
                <a:latin typeface="Questrial"/>
                <a:ea typeface="Questrial"/>
                <a:cs typeface="Questrial"/>
                <a:sym typeface="Questrial"/>
              </a:rPr>
              <a:t>9XX-XX-XXXX (enter just like SS number)</a:t>
            </a:r>
            <a:endParaRPr/>
          </a:p>
          <a:p>
            <a:pPr indent="-342900" lvl="0" marL="342900" marR="0" rtl="0" algn="l">
              <a:lnSpc>
                <a:spcPct val="8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ATIN for dependent</a:t>
            </a:r>
            <a:endParaRPr/>
          </a:p>
          <a:p>
            <a:pPr indent="-285750" lvl="1" marL="742950" marR="0" rtl="0" algn="l">
              <a:lnSpc>
                <a:spcPct val="80000"/>
              </a:lnSpc>
              <a:spcBef>
                <a:spcPts val="612"/>
              </a:spcBef>
              <a:spcAft>
                <a:spcPts val="0"/>
              </a:spcAft>
              <a:buClr>
                <a:schemeClr val="dk1"/>
              </a:buClr>
              <a:buSzPts val="3060"/>
              <a:buFont typeface="Arial"/>
              <a:buChar char="•"/>
            </a:pPr>
            <a:r>
              <a:rPr b="0" i="0" lang="en-US" sz="3060" u="none" cap="none" strike="noStrike">
                <a:solidFill>
                  <a:schemeClr val="dk1"/>
                </a:solidFill>
                <a:latin typeface="Questrial"/>
                <a:ea typeface="Questrial"/>
                <a:cs typeface="Questrial"/>
                <a:sym typeface="Questrial"/>
              </a:rPr>
              <a:t>Issued for child while adoption is pending</a:t>
            </a:r>
            <a:endParaRPr/>
          </a:p>
          <a:p>
            <a:pPr indent="-285750" lvl="1" marL="742950" marR="0" rtl="0" algn="l">
              <a:lnSpc>
                <a:spcPct val="80000"/>
              </a:lnSpc>
              <a:spcBef>
                <a:spcPts val="612"/>
              </a:spcBef>
              <a:spcAft>
                <a:spcPts val="0"/>
              </a:spcAft>
              <a:buClr>
                <a:schemeClr val="dk1"/>
              </a:buClr>
              <a:buSzPts val="3060"/>
              <a:buFont typeface="Arial"/>
              <a:buChar char="•"/>
            </a:pPr>
            <a:r>
              <a:rPr b="0" i="0" lang="en-US" sz="3060" u="none" cap="none" strike="noStrike">
                <a:solidFill>
                  <a:schemeClr val="dk1"/>
                </a:solidFill>
                <a:latin typeface="Questrial"/>
                <a:ea typeface="Questrial"/>
                <a:cs typeface="Questrial"/>
                <a:sym typeface="Questrial"/>
              </a:rPr>
              <a:t>9XX-XX-XXXX (enter just like SS number)</a:t>
            </a:r>
            <a:endParaRPr/>
          </a:p>
        </p:txBody>
      </p:sp>
      <p:sp>
        <p:nvSpPr>
          <p:cNvPr id="206" name="Google Shape;206;p2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07" name="Google Shape;207;p29"/>
          <p:cNvSpPr txBox="1"/>
          <p:nvPr>
            <p:ph type="title"/>
          </p:nvPr>
        </p:nvSpPr>
        <p:spPr>
          <a:xfrm>
            <a:off x="149550" y="189000"/>
            <a:ext cx="118929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sz="3600"/>
              <a:t>Conducting a Thorough Interview: Acceptable forms of social security identification</a:t>
            </a:r>
            <a:endParaRPr sz="3600"/>
          </a:p>
        </p:txBody>
      </p:sp>
    </p:spTree>
  </p:cSld>
  <p:clrMapOvr>
    <a:masterClrMapping/>
  </p:clrMapOvr>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4" name="Shape 1484"/>
        <p:cNvGrpSpPr/>
        <p:nvPr/>
      </p:nvGrpSpPr>
      <p:grpSpPr>
        <a:xfrm>
          <a:off x="0" y="0"/>
          <a:ext cx="0" cy="0"/>
          <a:chOff x="0" y="0"/>
          <a:chExt cx="0" cy="0"/>
        </a:xfrm>
      </p:grpSpPr>
      <p:sp>
        <p:nvSpPr>
          <p:cNvPr id="1485" name="Google Shape;1485;p182"/>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Nonrefundable Tax Credit</a:t>
            </a:r>
            <a:endParaRPr/>
          </a:p>
        </p:txBody>
      </p:sp>
      <p:sp>
        <p:nvSpPr>
          <p:cNvPr id="1486" name="Google Shape;1486;p182"/>
          <p:cNvSpPr txBox="1"/>
          <p:nvPr>
            <p:ph idx="1" type="body"/>
          </p:nvPr>
        </p:nvSpPr>
        <p:spPr>
          <a:xfrm>
            <a:off x="609600" y="954379"/>
            <a:ext cx="10972800" cy="25773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lang="en-US"/>
              <a:t>Let’s look at the I/I form:</a:t>
            </a:r>
            <a:endParaRPr/>
          </a:p>
        </p:txBody>
      </p:sp>
      <p:sp>
        <p:nvSpPr>
          <p:cNvPr id="1487" name="Google Shape;1487;p182"/>
          <p:cNvSpPr/>
          <p:nvPr/>
        </p:nvSpPr>
        <p:spPr>
          <a:xfrm>
            <a:off x="455850" y="4859051"/>
            <a:ext cx="10972800" cy="1937400"/>
          </a:xfrm>
          <a:prstGeom prst="rect">
            <a:avLst/>
          </a:prstGeom>
          <a:solidFill>
            <a:schemeClr val="accent1"/>
          </a:solidFill>
          <a:ln cap="flat" cmpd="sng" w="25400">
            <a:solidFill>
              <a:srgbClr val="B08420"/>
            </a:solidFill>
            <a:prstDash val="solid"/>
            <a:round/>
            <a:headEnd len="sm" w="sm" type="none"/>
            <a:tailEnd len="sm" w="sm" type="none"/>
          </a:ln>
        </p:spPr>
        <p:txBody>
          <a:bodyPr anchorCtr="0" anchor="t" bIns="45700" lIns="91425" spcFirstLastPara="1" rIns="91425" wrap="square" tIns="45700">
            <a:noAutofit/>
          </a:bodyPr>
          <a:lstStyle/>
          <a:p>
            <a:pPr indent="0" lvl="0" marL="114300" marR="0" rtl="0" algn="ctr">
              <a:lnSpc>
                <a:spcPct val="90000"/>
              </a:lnSpc>
              <a:spcBef>
                <a:spcPts val="0"/>
              </a:spcBef>
              <a:spcAft>
                <a:spcPts val="0"/>
              </a:spcAft>
              <a:buClr>
                <a:schemeClr val="lt1"/>
              </a:buClr>
              <a:buFont typeface="Questrial"/>
              <a:buNone/>
            </a:pPr>
            <a:r>
              <a:rPr b="1" lang="en-US" sz="3000">
                <a:solidFill>
                  <a:schemeClr val="lt1"/>
                </a:solidFill>
                <a:latin typeface="Questrial"/>
                <a:ea typeface="Questrial"/>
                <a:cs typeface="Questrial"/>
                <a:sym typeface="Questrial"/>
              </a:rPr>
              <a:t>We’ll talk about these credits a little bit later, but  if the taxpayer has expenses related to childcare or contributions to a retirement account, it should be marked correctly on the I/I form.</a:t>
            </a:r>
            <a:endParaRPr sz="3000"/>
          </a:p>
        </p:txBody>
      </p:sp>
      <p:sp>
        <p:nvSpPr>
          <p:cNvPr id="1488" name="Google Shape;1488;p18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489" name="Google Shape;1489;p182"/>
          <p:cNvPicPr preferRelativeResize="0"/>
          <p:nvPr/>
        </p:nvPicPr>
        <p:blipFill>
          <a:blip r:embed="rId3">
            <a:alphaModFix/>
          </a:blip>
          <a:stretch>
            <a:fillRect/>
          </a:stretch>
        </p:blipFill>
        <p:spPr>
          <a:xfrm>
            <a:off x="84838" y="1856038"/>
            <a:ext cx="12022327" cy="2289975"/>
          </a:xfrm>
          <a:prstGeom prst="rect">
            <a:avLst/>
          </a:prstGeom>
          <a:noFill/>
          <a:ln cap="flat" cmpd="sng" w="9525">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8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4" name="Shape 1494"/>
        <p:cNvGrpSpPr/>
        <p:nvPr/>
      </p:nvGrpSpPr>
      <p:grpSpPr>
        <a:xfrm>
          <a:off x="0" y="0"/>
          <a:ext cx="0" cy="0"/>
          <a:chOff x="0" y="0"/>
          <a:chExt cx="0" cy="0"/>
        </a:xfrm>
      </p:grpSpPr>
      <p:sp>
        <p:nvSpPr>
          <p:cNvPr id="1495" name="Google Shape;1495;p183"/>
          <p:cNvSpPr txBox="1"/>
          <p:nvPr>
            <p:ph type="title"/>
          </p:nvPr>
        </p:nvSpPr>
        <p:spPr>
          <a:xfrm>
            <a:off x="609600" y="-9636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Nonrefundable Tax Credit</a:t>
            </a:r>
            <a:endParaRPr/>
          </a:p>
        </p:txBody>
      </p:sp>
      <p:sp>
        <p:nvSpPr>
          <p:cNvPr id="1496" name="Google Shape;1496;p183"/>
          <p:cNvSpPr txBox="1"/>
          <p:nvPr>
            <p:ph idx="1" type="body"/>
          </p:nvPr>
        </p:nvSpPr>
        <p:spPr>
          <a:xfrm>
            <a:off x="184525" y="908275"/>
            <a:ext cx="4722900" cy="25773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lang="en-US"/>
              <a:t>Let’s look at the scope of service chart!</a:t>
            </a:r>
            <a:endParaRPr/>
          </a:p>
          <a:p>
            <a:pPr indent="-342900" lvl="0" marL="342900" rtl="0" algn="l">
              <a:spcBef>
                <a:spcPts val="0"/>
              </a:spcBef>
              <a:spcAft>
                <a:spcPts val="0"/>
              </a:spcAft>
              <a:buClr>
                <a:schemeClr val="dk1"/>
              </a:buClr>
              <a:buSzPts val="4000"/>
              <a:buFont typeface="Noto Sans Symbols"/>
              <a:buChar char="➢"/>
            </a:pPr>
            <a:r>
              <a:rPr lang="en-US" sz="3600"/>
              <a:t>If a credit is out of scope for you, just set it aside for your advanced volunteer and make a note on the I/I supplement form.</a:t>
            </a:r>
            <a:endParaRPr/>
          </a:p>
          <a:p>
            <a:pPr indent="0" lvl="0" marL="0" marR="0" rtl="0" algn="l">
              <a:lnSpc>
                <a:spcPct val="90000"/>
              </a:lnSpc>
              <a:spcBef>
                <a:spcPts val="0"/>
              </a:spcBef>
              <a:spcAft>
                <a:spcPts val="0"/>
              </a:spcAft>
              <a:buNone/>
            </a:pPr>
            <a:r>
              <a:t/>
            </a:r>
            <a:endParaRPr/>
          </a:p>
        </p:txBody>
      </p:sp>
      <p:sp>
        <p:nvSpPr>
          <p:cNvPr id="1497" name="Google Shape;1497;p18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498" name="Google Shape;1498;p183"/>
          <p:cNvPicPr preferRelativeResize="0"/>
          <p:nvPr/>
        </p:nvPicPr>
        <p:blipFill>
          <a:blip r:embed="rId3">
            <a:alphaModFix/>
          </a:blip>
          <a:stretch>
            <a:fillRect/>
          </a:stretch>
        </p:blipFill>
        <p:spPr>
          <a:xfrm>
            <a:off x="4443475" y="1120600"/>
            <a:ext cx="7697276" cy="506760"/>
          </a:xfrm>
          <a:prstGeom prst="rect">
            <a:avLst/>
          </a:prstGeom>
          <a:noFill/>
          <a:ln cap="flat" cmpd="sng" w="19050">
            <a:solidFill>
              <a:schemeClr val="dk2"/>
            </a:solidFill>
            <a:prstDash val="solid"/>
            <a:round/>
            <a:headEnd len="sm" w="sm" type="none"/>
            <a:tailEnd len="sm" w="sm" type="none"/>
          </a:ln>
        </p:spPr>
      </p:pic>
      <p:pic>
        <p:nvPicPr>
          <p:cNvPr id="1499" name="Google Shape;1499;p183"/>
          <p:cNvPicPr preferRelativeResize="0"/>
          <p:nvPr/>
        </p:nvPicPr>
        <p:blipFill>
          <a:blip r:embed="rId4">
            <a:alphaModFix/>
          </a:blip>
          <a:stretch>
            <a:fillRect/>
          </a:stretch>
        </p:blipFill>
        <p:spPr>
          <a:xfrm>
            <a:off x="4443475" y="1627338"/>
            <a:ext cx="7697275" cy="2384100"/>
          </a:xfrm>
          <a:prstGeom prst="rect">
            <a:avLst/>
          </a:prstGeom>
          <a:noFill/>
          <a:ln cap="flat" cmpd="sng" w="19050">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9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4" name="Shape 1504"/>
        <p:cNvGrpSpPr/>
        <p:nvPr/>
      </p:nvGrpSpPr>
      <p:grpSpPr>
        <a:xfrm>
          <a:off x="0" y="0"/>
          <a:ext cx="0" cy="0"/>
          <a:chOff x="0" y="0"/>
          <a:chExt cx="0" cy="0"/>
        </a:xfrm>
      </p:grpSpPr>
      <p:sp>
        <p:nvSpPr>
          <p:cNvPr id="1505" name="Google Shape;1505;p18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320" u="none" cap="none" strike="noStrike">
                <a:solidFill>
                  <a:schemeClr val="dk2"/>
                </a:solidFill>
                <a:latin typeface="Questrial"/>
                <a:ea typeface="Questrial"/>
                <a:cs typeface="Questrial"/>
                <a:sym typeface="Questrial"/>
              </a:rPr>
              <a:t>Child &amp; Dependent Care Expenses Credit	</a:t>
            </a:r>
            <a:endParaRPr/>
          </a:p>
        </p:txBody>
      </p:sp>
      <p:sp>
        <p:nvSpPr>
          <p:cNvPr id="1506" name="Google Shape;1506;p184"/>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Nonrefundable credit</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Applied to offset expenses paid so taxpayer </a:t>
            </a:r>
            <a:r>
              <a:rPr b="1" i="0" lang="en-US" sz="4000" u="none" cap="none" strike="noStrike">
                <a:solidFill>
                  <a:schemeClr val="dk1"/>
                </a:solidFill>
                <a:latin typeface="Questrial"/>
                <a:ea typeface="Questrial"/>
                <a:cs typeface="Questrial"/>
                <a:sym typeface="Questrial"/>
              </a:rPr>
              <a:t>can work or look for work</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Dependent child under 13</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Spouse who is incapable of self-care</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Dependent who is incapable of self-care</a:t>
            </a:r>
            <a:endParaRPr/>
          </a:p>
          <a:p>
            <a:pPr indent="-5080" lvl="1" marL="411480" marR="0" rtl="0" algn="l">
              <a:spcBef>
                <a:spcPts val="720"/>
              </a:spcBef>
              <a:spcAft>
                <a:spcPts val="0"/>
              </a:spcAft>
              <a:buClr>
                <a:schemeClr val="dk1"/>
              </a:buClr>
              <a:buFont typeface="Arial"/>
              <a:buNone/>
            </a:pPr>
            <a:r>
              <a:t/>
            </a:r>
            <a:endParaRPr b="0" i="0" sz="3600" u="none" cap="none" strike="noStrike">
              <a:solidFill>
                <a:schemeClr val="dk1"/>
              </a:solidFill>
              <a:latin typeface="Questrial"/>
              <a:ea typeface="Questrial"/>
              <a:cs typeface="Questrial"/>
              <a:sym typeface="Questrial"/>
            </a:endParaRPr>
          </a:p>
        </p:txBody>
      </p:sp>
      <p:sp>
        <p:nvSpPr>
          <p:cNvPr id="1507" name="Google Shape;1507;p18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0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2" name="Shape 1512"/>
        <p:cNvGrpSpPr/>
        <p:nvPr/>
      </p:nvGrpSpPr>
      <p:grpSpPr>
        <a:xfrm>
          <a:off x="0" y="0"/>
          <a:ext cx="0" cy="0"/>
          <a:chOff x="0" y="0"/>
          <a:chExt cx="0" cy="0"/>
        </a:xfrm>
      </p:grpSpPr>
      <p:sp>
        <p:nvSpPr>
          <p:cNvPr id="1513" name="Google Shape;1513;p18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Child &amp; Dependent Care Expenses Credit: Eligibility</a:t>
            </a:r>
            <a:endParaRPr/>
          </a:p>
        </p:txBody>
      </p:sp>
      <p:sp>
        <p:nvSpPr>
          <p:cNvPr id="1514" name="Google Shape;1514;p185"/>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Care had to be for qualifying persons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Taxpayer (and spouse) </a:t>
            </a:r>
            <a:r>
              <a:rPr lang="en-US"/>
              <a:t>must</a:t>
            </a:r>
            <a:r>
              <a:rPr b="0" i="0" lang="en-US" sz="4000" u="none" cap="none" strike="noStrike">
                <a:solidFill>
                  <a:schemeClr val="dk1"/>
                </a:solidFill>
                <a:latin typeface="Questrial"/>
                <a:ea typeface="Questrial"/>
                <a:cs typeface="Questrial"/>
                <a:sym typeface="Questrial"/>
              </a:rPr>
              <a:t> have earned income</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A spouse is treated as having earned income for any month the spouse is physically/mentally incapable of care, or is a full-time student.</a:t>
            </a:r>
            <a:endParaRPr/>
          </a:p>
        </p:txBody>
      </p:sp>
      <p:sp>
        <p:nvSpPr>
          <p:cNvPr id="1515" name="Google Shape;1515;p18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0" name="Shape 1520"/>
        <p:cNvGrpSpPr/>
        <p:nvPr/>
      </p:nvGrpSpPr>
      <p:grpSpPr>
        <a:xfrm>
          <a:off x="0" y="0"/>
          <a:ext cx="0" cy="0"/>
          <a:chOff x="0" y="0"/>
          <a:chExt cx="0" cy="0"/>
        </a:xfrm>
      </p:grpSpPr>
      <p:sp>
        <p:nvSpPr>
          <p:cNvPr id="1521" name="Google Shape;1521;p18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Child &amp; Dependent Care Expenses Credit: Eligibility</a:t>
            </a:r>
            <a:endParaRPr/>
          </a:p>
        </p:txBody>
      </p:sp>
      <p:sp>
        <p:nvSpPr>
          <p:cNvPr id="1522" name="Google Shape;1522;p186"/>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Expenses must have been for work or to look for work</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Payments can’t have been made to taxpayer’s spouse, dependent child or child under 19</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Must have care provider’s name, address, and SSN/EIN (due diligence)</a:t>
            </a:r>
            <a:endParaRPr/>
          </a:p>
        </p:txBody>
      </p:sp>
      <p:sp>
        <p:nvSpPr>
          <p:cNvPr id="1523" name="Google Shape;1523;p18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2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8" name="Shape 1528"/>
        <p:cNvGrpSpPr/>
        <p:nvPr/>
      </p:nvGrpSpPr>
      <p:grpSpPr>
        <a:xfrm>
          <a:off x="0" y="0"/>
          <a:ext cx="0" cy="0"/>
          <a:chOff x="0" y="0"/>
          <a:chExt cx="0" cy="0"/>
        </a:xfrm>
      </p:grpSpPr>
      <p:sp>
        <p:nvSpPr>
          <p:cNvPr id="1529" name="Google Shape;1529;p187"/>
          <p:cNvSpPr txBox="1"/>
          <p:nvPr>
            <p:ph type="title"/>
          </p:nvPr>
        </p:nvSpPr>
        <p:spPr>
          <a:xfrm>
            <a:off x="609600" y="5021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Child &amp; Dependent Care Expenses Credit: Qualified Work-Related Expenses	</a:t>
            </a:r>
            <a:endParaRPr/>
          </a:p>
        </p:txBody>
      </p:sp>
      <p:sp>
        <p:nvSpPr>
          <p:cNvPr id="1530" name="Google Shape;1530;p187"/>
          <p:cNvSpPr txBox="1"/>
          <p:nvPr>
            <p:ph idx="1" type="body"/>
          </p:nvPr>
        </p:nvSpPr>
        <p:spPr>
          <a:xfrm>
            <a:off x="609600" y="2217728"/>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Expenses must be paid for the care of the qualifying person to allow the taxpayer (and spouse) to work or look for work</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Care includes the costs of services for the qualifying person’s well-being and protection</a:t>
            </a:r>
            <a:endParaRPr/>
          </a:p>
        </p:txBody>
      </p:sp>
      <p:sp>
        <p:nvSpPr>
          <p:cNvPr id="1531" name="Google Shape;1531;p18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6" name="Shape 1536"/>
        <p:cNvGrpSpPr/>
        <p:nvPr/>
      </p:nvGrpSpPr>
      <p:grpSpPr>
        <a:xfrm>
          <a:off x="0" y="0"/>
          <a:ext cx="0" cy="0"/>
          <a:chOff x="0" y="0"/>
          <a:chExt cx="0" cy="0"/>
        </a:xfrm>
      </p:grpSpPr>
      <p:sp>
        <p:nvSpPr>
          <p:cNvPr id="1537" name="Google Shape;1537;p188"/>
          <p:cNvSpPr txBox="1"/>
          <p:nvPr>
            <p:ph type="title"/>
          </p:nvPr>
        </p:nvSpPr>
        <p:spPr>
          <a:xfrm>
            <a:off x="609600" y="632163"/>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Child &amp; Dependent Care Expenses Credit: Qualified Work-Related Expenses	</a:t>
            </a:r>
            <a:endParaRPr/>
          </a:p>
        </p:txBody>
      </p:sp>
      <p:sp>
        <p:nvSpPr>
          <p:cNvPr id="1538" name="Google Shape;1538;p188"/>
          <p:cNvSpPr txBox="1"/>
          <p:nvPr>
            <p:ph idx="1" type="body"/>
          </p:nvPr>
        </p:nvSpPr>
        <p:spPr>
          <a:xfrm>
            <a:off x="609600" y="24290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Expenses to attend Kindergarten or a higher grade: NOT AN EXPENSE</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Expenses for summer day-camp qualify, but those for over-night camp are not!</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$3,000 limit for one qualifying person or $6,000 for two or more qualifying persons.</a:t>
            </a:r>
            <a:endParaRPr/>
          </a:p>
        </p:txBody>
      </p:sp>
      <p:sp>
        <p:nvSpPr>
          <p:cNvPr id="1539" name="Google Shape;1539;p18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4" name="Shape 1544"/>
        <p:cNvGrpSpPr/>
        <p:nvPr/>
      </p:nvGrpSpPr>
      <p:grpSpPr>
        <a:xfrm>
          <a:off x="0" y="0"/>
          <a:ext cx="0" cy="0"/>
          <a:chOff x="0" y="0"/>
          <a:chExt cx="0" cy="0"/>
        </a:xfrm>
      </p:grpSpPr>
      <p:sp>
        <p:nvSpPr>
          <p:cNvPr id="1545" name="Google Shape;1545;p189"/>
          <p:cNvSpPr txBox="1"/>
          <p:nvPr>
            <p:ph type="title"/>
          </p:nvPr>
        </p:nvSpPr>
        <p:spPr>
          <a:xfrm>
            <a:off x="609600" y="274650"/>
            <a:ext cx="114000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Child &amp; Dependent Care Expenses Credit:</a:t>
            </a:r>
            <a:br>
              <a:rPr b="1" i="0" lang="en-US" sz="4800" u="none" cap="none" strike="noStrike">
                <a:solidFill>
                  <a:schemeClr val="dk2"/>
                </a:solidFill>
                <a:latin typeface="Questrial"/>
                <a:ea typeface="Questrial"/>
                <a:cs typeface="Questrial"/>
                <a:sym typeface="Questrial"/>
              </a:rPr>
            </a:br>
            <a:r>
              <a:rPr b="1" i="0" lang="en-US" sz="4800" u="none" cap="none" strike="noStrike">
                <a:solidFill>
                  <a:schemeClr val="dk2"/>
                </a:solidFill>
                <a:latin typeface="Questrial"/>
                <a:ea typeface="Questrial"/>
                <a:cs typeface="Questrial"/>
                <a:sym typeface="Questrial"/>
              </a:rPr>
              <a:t>Notes</a:t>
            </a:r>
            <a:endParaRPr b="1" i="0" sz="4800" u="none" cap="none" strike="noStrike">
              <a:solidFill>
                <a:schemeClr val="dk2"/>
              </a:solidFill>
              <a:latin typeface="Questrial"/>
              <a:ea typeface="Questrial"/>
              <a:cs typeface="Questrial"/>
              <a:sym typeface="Questrial"/>
            </a:endParaRPr>
          </a:p>
        </p:txBody>
      </p:sp>
      <p:sp>
        <p:nvSpPr>
          <p:cNvPr id="1546" name="Google Shape;1546;p189"/>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If you had expenses that met the requirements for the previous tax year, except that you did not pay them until the current tax year, you may be able to claim them on your tax return.</a:t>
            </a:r>
            <a:endParaRP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Taxpayer’s who cannot provide all of the provider’s information or who have incorrect information may still be able to take the credit if they can show they used due diligence in trying to obtain the info.</a:t>
            </a:r>
            <a:endParaRPr/>
          </a:p>
        </p:txBody>
      </p:sp>
      <p:sp>
        <p:nvSpPr>
          <p:cNvPr id="1547" name="Google Shape;1547;p18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4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2" name="Shape 1552"/>
        <p:cNvGrpSpPr/>
        <p:nvPr/>
      </p:nvGrpSpPr>
      <p:grpSpPr>
        <a:xfrm>
          <a:off x="0" y="0"/>
          <a:ext cx="0" cy="0"/>
          <a:chOff x="0" y="0"/>
          <a:chExt cx="0" cy="0"/>
        </a:xfrm>
      </p:grpSpPr>
      <p:sp>
        <p:nvSpPr>
          <p:cNvPr id="1553" name="Google Shape;1553;p19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Child &amp; Dependent Care Expenses Credit: Divorced/Separated Parents	</a:t>
            </a:r>
            <a:endParaRPr/>
          </a:p>
        </p:txBody>
      </p:sp>
      <p:sp>
        <p:nvSpPr>
          <p:cNvPr id="1554" name="Google Shape;1554;p190"/>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Custodial parent can claim the Child &amp; Dependent Care Expenses Credit, even if he/she did not claim the dependency exemption</a:t>
            </a:r>
            <a:endParaRPr/>
          </a:p>
        </p:txBody>
      </p:sp>
      <p:sp>
        <p:nvSpPr>
          <p:cNvPr id="1555" name="Google Shape;1555;p190"/>
          <p:cNvSpPr/>
          <p:nvPr/>
        </p:nvSpPr>
        <p:spPr>
          <a:xfrm>
            <a:off x="502350" y="5555770"/>
            <a:ext cx="11187300" cy="9936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800">
                <a:solidFill>
                  <a:schemeClr val="accent3"/>
                </a:solidFill>
                <a:latin typeface="Questrial"/>
                <a:ea typeface="Questrial"/>
                <a:cs typeface="Questrial"/>
                <a:sym typeface="Questrial"/>
              </a:rPr>
              <a:t>This situation is complicated to determine. </a:t>
            </a:r>
            <a:r>
              <a:rPr b="1" lang="en-US" sz="2800" u="sng">
                <a:solidFill>
                  <a:schemeClr val="accent3"/>
                </a:solidFill>
                <a:latin typeface="Questrial"/>
                <a:ea typeface="Questrial"/>
                <a:cs typeface="Questrial"/>
                <a:sym typeface="Questrial"/>
              </a:rPr>
              <a:t>SEE YOUR SITE COORDINATOR</a:t>
            </a:r>
            <a:r>
              <a:rPr b="1" lang="en-US" sz="2800">
                <a:solidFill>
                  <a:schemeClr val="accent3"/>
                </a:solidFill>
                <a:latin typeface="Questrial"/>
                <a:ea typeface="Questrial"/>
                <a:cs typeface="Questrial"/>
                <a:sym typeface="Questrial"/>
              </a:rPr>
              <a:t> </a:t>
            </a:r>
            <a:endParaRPr b="1" i="1" sz="2800">
              <a:solidFill>
                <a:schemeClr val="accent3"/>
              </a:solidFill>
              <a:latin typeface="Questrial"/>
              <a:ea typeface="Questrial"/>
              <a:cs typeface="Questrial"/>
              <a:sym typeface="Questrial"/>
            </a:endParaRPr>
          </a:p>
        </p:txBody>
      </p:sp>
      <p:sp>
        <p:nvSpPr>
          <p:cNvPr id="1556" name="Google Shape;1556;p19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5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555"/>
                                        </p:tgtEl>
                                        <p:attrNameLst>
                                          <p:attrName>style.visibility</p:attrName>
                                        </p:attrNameLst>
                                      </p:cBhvr>
                                      <p:to>
                                        <p:strVal val="visible"/>
                                      </p:to>
                                    </p:set>
                                    <p:anim calcmode="lin" valueType="num">
                                      <p:cBhvr additive="base">
                                        <p:cTn dur="500"/>
                                        <p:tgtEl>
                                          <p:spTgt spid="1555"/>
                                        </p:tgtEl>
                                        <p:attrNameLst>
                                          <p:attrName>ppt_w</p:attrName>
                                        </p:attrNameLst>
                                      </p:cBhvr>
                                      <p:tavLst>
                                        <p:tav fmla="" tm="0">
                                          <p:val>
                                            <p:strVal val="0"/>
                                          </p:val>
                                        </p:tav>
                                        <p:tav fmla="" tm="100000">
                                          <p:val>
                                            <p:strVal val="#ppt_w"/>
                                          </p:val>
                                        </p:tav>
                                      </p:tavLst>
                                    </p:anim>
                                    <p:anim calcmode="lin" valueType="num">
                                      <p:cBhvr additive="base">
                                        <p:cTn dur="500"/>
                                        <p:tgtEl>
                                          <p:spTgt spid="1555"/>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1" name="Shape 1561"/>
        <p:cNvGrpSpPr/>
        <p:nvPr/>
      </p:nvGrpSpPr>
      <p:grpSpPr>
        <a:xfrm>
          <a:off x="0" y="0"/>
          <a:ext cx="0" cy="0"/>
          <a:chOff x="0" y="0"/>
          <a:chExt cx="0" cy="0"/>
        </a:xfrm>
      </p:grpSpPr>
      <p:sp>
        <p:nvSpPr>
          <p:cNvPr id="1562" name="Google Shape;1562;p191"/>
          <p:cNvSpPr txBox="1"/>
          <p:nvPr>
            <p:ph type="title"/>
          </p:nvPr>
        </p:nvSpPr>
        <p:spPr>
          <a:xfrm>
            <a:off x="609600" y="99913"/>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a:t>
            </a:r>
            <a:r>
              <a:rPr lang="en-US"/>
              <a:t>ercise</a:t>
            </a:r>
            <a:endParaRPr/>
          </a:p>
        </p:txBody>
      </p:sp>
      <p:sp>
        <p:nvSpPr>
          <p:cNvPr id="1563" name="Google Shape;1563;p191"/>
          <p:cNvSpPr txBox="1"/>
          <p:nvPr>
            <p:ph idx="1" type="body"/>
          </p:nvPr>
        </p:nvSpPr>
        <p:spPr>
          <a:xfrm>
            <a:off x="424350" y="1139825"/>
            <a:ext cx="11343300" cy="51348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609600" lvl="0" marL="609600" marR="0" rtl="0" algn="ctr">
              <a:lnSpc>
                <a:spcPct val="80000"/>
              </a:lnSpc>
              <a:spcBef>
                <a:spcPts val="0"/>
              </a:spcBef>
              <a:spcAft>
                <a:spcPts val="0"/>
              </a:spcAft>
              <a:buClr>
                <a:schemeClr val="dk1"/>
              </a:buClr>
              <a:buFont typeface="Noto Sans Symbols"/>
              <a:buNone/>
            </a:pPr>
            <a:r>
              <a:rPr b="1" i="0" lang="en-US" sz="3700" u="none" cap="none" strike="noStrike">
                <a:solidFill>
                  <a:schemeClr val="dk1"/>
                </a:solidFill>
                <a:latin typeface="Questrial"/>
                <a:ea typeface="Questrial"/>
                <a:cs typeface="Questrial"/>
                <a:sym typeface="Questrial"/>
              </a:rPr>
              <a:t>Julie spent the following amounts on child care for her 10-year-old daughter Melissa.  Are any of these eligible costs for the Child &amp; Dependent Care Expenses Credit?</a:t>
            </a:r>
            <a:endParaRPr/>
          </a:p>
          <a:p>
            <a:pPr indent="-609600" lvl="0" marL="609600" marR="0" rtl="0" algn="ctr">
              <a:lnSpc>
                <a:spcPct val="80000"/>
              </a:lnSpc>
              <a:spcBef>
                <a:spcPts val="222"/>
              </a:spcBef>
              <a:spcAft>
                <a:spcPts val="0"/>
              </a:spcAft>
              <a:buClr>
                <a:schemeClr val="dk1"/>
              </a:buClr>
              <a:buFont typeface="Noto Sans Symbols"/>
              <a:buNone/>
            </a:pPr>
            <a:r>
              <a:t/>
            </a:r>
            <a:endParaRPr b="1" i="0" sz="1110" u="none" cap="none" strike="noStrike">
              <a:solidFill>
                <a:schemeClr val="dk1"/>
              </a:solidFill>
              <a:latin typeface="Questrial"/>
              <a:ea typeface="Questrial"/>
              <a:cs typeface="Questrial"/>
              <a:sym typeface="Questrial"/>
            </a:endParaRPr>
          </a:p>
          <a:p>
            <a:pPr indent="-609600" lvl="0" marL="1066800" marR="0" rtl="0" algn="l">
              <a:lnSpc>
                <a:spcPct val="80000"/>
              </a:lnSpc>
              <a:spcBef>
                <a:spcPts val="740"/>
              </a:spcBef>
              <a:spcAft>
                <a:spcPts val="0"/>
              </a:spcAft>
              <a:buClr>
                <a:schemeClr val="dk1"/>
              </a:buClr>
              <a:buSzPts val="3700"/>
              <a:buFont typeface="Questrial"/>
              <a:buAutoNum type="arabicPeriod"/>
            </a:pPr>
            <a:r>
              <a:rPr b="1" i="0" lang="en-US" sz="3700" u="none" cap="none" strike="noStrike">
                <a:solidFill>
                  <a:schemeClr val="dk1"/>
                </a:solidFill>
              </a:rPr>
              <a:t>$300 for overnight camp</a:t>
            </a:r>
            <a:endParaRPr/>
          </a:p>
          <a:p>
            <a:pPr indent="-609600" lvl="0" marL="1066800" marR="0" rtl="0" algn="l">
              <a:lnSpc>
                <a:spcPct val="80000"/>
              </a:lnSpc>
              <a:spcBef>
                <a:spcPts val="740"/>
              </a:spcBef>
              <a:spcAft>
                <a:spcPts val="0"/>
              </a:spcAft>
              <a:buClr>
                <a:schemeClr val="dk1"/>
              </a:buClr>
              <a:buSzPts val="3700"/>
              <a:buFont typeface="Questrial"/>
              <a:buAutoNum type="arabicPeriod"/>
            </a:pPr>
            <a:r>
              <a:rPr b="1" i="0" lang="en-US" sz="3700" u="none" cap="none" strike="noStrike">
                <a:solidFill>
                  <a:schemeClr val="dk1"/>
                </a:solidFill>
              </a:rPr>
              <a:t>$1000 to her ex-husband for after school-care</a:t>
            </a:r>
            <a:endParaRPr/>
          </a:p>
          <a:p>
            <a:pPr indent="-609600" lvl="0" marL="1066800" marR="0" rtl="0" algn="l">
              <a:lnSpc>
                <a:spcPct val="80000"/>
              </a:lnSpc>
              <a:spcBef>
                <a:spcPts val="740"/>
              </a:spcBef>
              <a:spcAft>
                <a:spcPts val="0"/>
              </a:spcAft>
              <a:buClr>
                <a:schemeClr val="dk1"/>
              </a:buClr>
              <a:buSzPts val="3700"/>
              <a:buFont typeface="Questrial"/>
              <a:buAutoNum type="arabicPeriod"/>
            </a:pPr>
            <a:r>
              <a:rPr b="1" i="0" lang="en-US" sz="3700" u="none" cap="none" strike="noStrike">
                <a:solidFill>
                  <a:schemeClr val="dk1"/>
                </a:solidFill>
              </a:rPr>
              <a:t>$1500 to her mother for after-school care</a:t>
            </a:r>
            <a:endParaRPr/>
          </a:p>
          <a:p>
            <a:pPr indent="-609600" lvl="0" marL="1066800" marR="0" rtl="0" algn="l">
              <a:lnSpc>
                <a:spcPct val="80000"/>
              </a:lnSpc>
              <a:spcBef>
                <a:spcPts val="740"/>
              </a:spcBef>
              <a:spcAft>
                <a:spcPts val="0"/>
              </a:spcAft>
              <a:buClr>
                <a:schemeClr val="dk1"/>
              </a:buClr>
              <a:buSzPts val="3700"/>
              <a:buFont typeface="Questrial"/>
              <a:buAutoNum type="arabicPeriod"/>
            </a:pPr>
            <a:r>
              <a:rPr b="1" i="0" lang="en-US" sz="3700" u="none" cap="none" strike="noStrike">
                <a:solidFill>
                  <a:schemeClr val="dk1"/>
                </a:solidFill>
              </a:rPr>
              <a:t>$500 to her 15-year-old son for babysitting</a:t>
            </a:r>
            <a:endParaRPr/>
          </a:p>
        </p:txBody>
      </p:sp>
      <p:sp>
        <p:nvSpPr>
          <p:cNvPr id="1564" name="Google Shape;1564;p19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3">
                                            <p:txEl>
                                              <p:pRg end="0" st="0"/>
                                            </p:txEl>
                                          </p:spTgt>
                                        </p:tgtEl>
                                        <p:attrNameLst>
                                          <p:attrName>style.visibility</p:attrName>
                                        </p:attrNameLst>
                                      </p:cBhvr>
                                      <p:to>
                                        <p:strVal val="visible"/>
                                      </p:to>
                                    </p:set>
                                    <p:animEffect filter="fade" transition="in">
                                      <p:cBhvr>
                                        <p:cTn dur="500"/>
                                        <p:tgtEl>
                                          <p:spTgt spid="156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3">
                                            <p:txEl>
                                              <p:pRg end="1" st="1"/>
                                            </p:txEl>
                                          </p:spTgt>
                                        </p:tgtEl>
                                        <p:attrNameLst>
                                          <p:attrName>style.visibility</p:attrName>
                                        </p:attrNameLst>
                                      </p:cBhvr>
                                      <p:to>
                                        <p:strVal val="visible"/>
                                      </p:to>
                                    </p:set>
                                    <p:animEffect filter="fade" transition="in">
                                      <p:cBhvr>
                                        <p:cTn dur="500"/>
                                        <p:tgtEl>
                                          <p:spTgt spid="156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3">
                                            <p:txEl>
                                              <p:pRg end="2" st="2"/>
                                            </p:txEl>
                                          </p:spTgt>
                                        </p:tgtEl>
                                        <p:attrNameLst>
                                          <p:attrName>style.visibility</p:attrName>
                                        </p:attrNameLst>
                                      </p:cBhvr>
                                      <p:to>
                                        <p:strVal val="visible"/>
                                      </p:to>
                                    </p:set>
                                    <p:animEffect filter="fade" transition="in">
                                      <p:cBhvr>
                                        <p:cTn dur="500"/>
                                        <p:tgtEl>
                                          <p:spTgt spid="156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3">
                                            <p:txEl>
                                              <p:pRg end="3" st="3"/>
                                            </p:txEl>
                                          </p:spTgt>
                                        </p:tgtEl>
                                        <p:attrNameLst>
                                          <p:attrName>style.visibility</p:attrName>
                                        </p:attrNameLst>
                                      </p:cBhvr>
                                      <p:to>
                                        <p:strVal val="visible"/>
                                      </p:to>
                                    </p:set>
                                    <p:animEffect filter="fade" transition="in">
                                      <p:cBhvr>
                                        <p:cTn dur="500"/>
                                        <p:tgtEl>
                                          <p:spTgt spid="156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3">
                                            <p:txEl>
                                              <p:pRg end="4" st="4"/>
                                            </p:txEl>
                                          </p:spTgt>
                                        </p:tgtEl>
                                        <p:attrNameLst>
                                          <p:attrName>style.visibility</p:attrName>
                                        </p:attrNameLst>
                                      </p:cBhvr>
                                      <p:to>
                                        <p:strVal val="visible"/>
                                      </p:to>
                                    </p:set>
                                    <p:animEffect filter="fade" transition="in">
                                      <p:cBhvr>
                                        <p:cTn dur="500"/>
                                        <p:tgtEl>
                                          <p:spTgt spid="1563">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3">
                                            <p:txEl>
                                              <p:pRg end="5" st="5"/>
                                            </p:txEl>
                                          </p:spTgt>
                                        </p:tgtEl>
                                        <p:attrNameLst>
                                          <p:attrName>style.visibility</p:attrName>
                                        </p:attrNameLst>
                                      </p:cBhvr>
                                      <p:to>
                                        <p:strVal val="visible"/>
                                      </p:to>
                                    </p:set>
                                    <p:animEffect filter="fade" transition="in">
                                      <p:cBhvr>
                                        <p:cTn dur="500"/>
                                        <p:tgtEl>
                                          <p:spTgt spid="1563">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2" name="Shape 212"/>
        <p:cNvGrpSpPr/>
        <p:nvPr/>
      </p:nvGrpSpPr>
      <p:grpSpPr>
        <a:xfrm>
          <a:off x="0" y="0"/>
          <a:ext cx="0" cy="0"/>
          <a:chOff x="0" y="0"/>
          <a:chExt cx="0" cy="0"/>
        </a:xfrm>
      </p:grpSpPr>
      <p:sp>
        <p:nvSpPr>
          <p:cNvPr id="213" name="Google Shape;213;p30"/>
          <p:cNvSpPr txBox="1"/>
          <p:nvPr>
            <p:ph type="title"/>
          </p:nvPr>
        </p:nvSpPr>
        <p:spPr>
          <a:xfrm>
            <a:off x="609600" y="-8866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Conducting a Thorough Interview</a:t>
            </a:r>
            <a:endParaRPr/>
          </a:p>
        </p:txBody>
      </p:sp>
      <p:sp>
        <p:nvSpPr>
          <p:cNvPr id="214" name="Google Shape;214;p30"/>
          <p:cNvSpPr txBox="1"/>
          <p:nvPr>
            <p:ph idx="1" type="body"/>
          </p:nvPr>
        </p:nvSpPr>
        <p:spPr>
          <a:xfrm>
            <a:off x="247800" y="1343854"/>
            <a:ext cx="10972800" cy="40476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4000"/>
              <a:buFont typeface="Noto Sans Symbols"/>
              <a:buChar char="➢"/>
            </a:pPr>
            <a:r>
              <a:rPr lang="en-US"/>
              <a:t>What if a taxpayer doesn’t have their SSC?</a:t>
            </a:r>
            <a:endParaRPr/>
          </a:p>
          <a:p>
            <a:pPr indent="-285750" lvl="1" marL="742950" marR="0" rtl="0" algn="l">
              <a:lnSpc>
                <a:spcPct val="100000"/>
              </a:lnSpc>
              <a:spcBef>
                <a:spcPts val="0"/>
              </a:spcBef>
              <a:spcAft>
                <a:spcPts val="0"/>
              </a:spcAft>
              <a:buClr>
                <a:schemeClr val="dk1"/>
              </a:buClr>
              <a:buSzPts val="3600"/>
              <a:buFont typeface="Arial"/>
              <a:buChar char="•"/>
            </a:pPr>
            <a:r>
              <a:rPr lang="en-US"/>
              <a:t>lost it</a:t>
            </a:r>
            <a:endParaRPr/>
          </a:p>
          <a:p>
            <a:pPr indent="-285750" lvl="1" marL="742950" marR="0" rtl="0" algn="l">
              <a:lnSpc>
                <a:spcPct val="100000"/>
              </a:lnSpc>
              <a:spcBef>
                <a:spcPts val="0"/>
              </a:spcBef>
              <a:spcAft>
                <a:spcPts val="0"/>
              </a:spcAft>
              <a:buClr>
                <a:schemeClr val="dk1"/>
              </a:buClr>
              <a:buSzPts val="3600"/>
              <a:buFont typeface="Arial"/>
              <a:buChar char="•"/>
            </a:pPr>
            <a:r>
              <a:rPr lang="en-US"/>
              <a:t>don’t have one</a:t>
            </a:r>
            <a:endParaRPr/>
          </a:p>
          <a:p>
            <a:pPr indent="-285750" lvl="1" marL="742950" marR="0" rtl="0" algn="l">
              <a:lnSpc>
                <a:spcPct val="100000"/>
              </a:lnSpc>
              <a:spcBef>
                <a:spcPts val="0"/>
              </a:spcBef>
              <a:spcAft>
                <a:spcPts val="0"/>
              </a:spcAft>
              <a:buClr>
                <a:schemeClr val="dk1"/>
              </a:buClr>
              <a:buSzPts val="3600"/>
              <a:buFont typeface="Arial"/>
              <a:buChar char="•"/>
            </a:pPr>
            <a:r>
              <a:rPr lang="en-US"/>
              <a:t>left it at home</a:t>
            </a:r>
            <a:endParaRPr/>
          </a:p>
          <a:p>
            <a:pPr indent="-342900" lvl="0" marL="342900" marR="0" rtl="0" algn="l">
              <a:lnSpc>
                <a:spcPct val="100000"/>
              </a:lnSpc>
              <a:spcBef>
                <a:spcPts val="0"/>
              </a:spcBef>
              <a:spcAft>
                <a:spcPts val="0"/>
              </a:spcAft>
              <a:buClr>
                <a:schemeClr val="dk1"/>
              </a:buClr>
              <a:buSzPts val="4000"/>
              <a:buFont typeface="Noto Sans Symbols"/>
              <a:buChar char="➢"/>
            </a:pPr>
            <a:r>
              <a:rPr lang="en-US"/>
              <a:t>We have to see the card(or acceptable replacement) in order to submit  the return!</a:t>
            </a:r>
            <a:endParaRPr/>
          </a:p>
          <a:p>
            <a:pPr indent="-342900" lvl="0" marL="342900" marR="0" rtl="0" algn="l">
              <a:lnSpc>
                <a:spcPct val="100000"/>
              </a:lnSpc>
              <a:spcBef>
                <a:spcPts val="0"/>
              </a:spcBef>
              <a:spcAft>
                <a:spcPts val="0"/>
              </a:spcAft>
              <a:buClr>
                <a:schemeClr val="dk1"/>
              </a:buClr>
              <a:buSzPts val="4000"/>
              <a:buFont typeface="Noto Sans Symbols"/>
              <a:buChar char="➢"/>
            </a:pPr>
            <a:r>
              <a:rPr lang="en-US"/>
              <a:t>Required to E-file</a:t>
            </a:r>
            <a:endParaRPr/>
          </a:p>
          <a:p>
            <a:pPr indent="-342900" lvl="0" marL="342900" marR="0" rtl="0" algn="l">
              <a:lnSpc>
                <a:spcPct val="100000"/>
              </a:lnSpc>
              <a:spcBef>
                <a:spcPts val="0"/>
              </a:spcBef>
              <a:spcAft>
                <a:spcPts val="0"/>
              </a:spcAft>
              <a:buClr>
                <a:schemeClr val="dk1"/>
              </a:buClr>
              <a:buSzPts val="4000"/>
              <a:buFont typeface="Noto Sans Symbols"/>
              <a:buChar char="➢"/>
            </a:pPr>
            <a:r>
              <a:rPr lang="en-US"/>
              <a:t>follow-up appointment if necessary</a:t>
            </a:r>
            <a:endParaRPr/>
          </a:p>
          <a:p>
            <a:pPr indent="0" lvl="0" marL="0" marR="0" rtl="0" algn="l">
              <a:lnSpc>
                <a:spcPct val="100000"/>
              </a:lnSpc>
              <a:spcBef>
                <a:spcPts val="0"/>
              </a:spcBef>
              <a:spcAft>
                <a:spcPts val="0"/>
              </a:spcAft>
              <a:buNone/>
            </a:pPr>
            <a:r>
              <a:t/>
            </a:r>
            <a:endParaRPr/>
          </a:p>
        </p:txBody>
      </p:sp>
      <p:sp>
        <p:nvSpPr>
          <p:cNvPr id="215" name="Google Shape;215;p3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8" name="Shape 1568"/>
        <p:cNvGrpSpPr/>
        <p:nvPr/>
      </p:nvGrpSpPr>
      <p:grpSpPr>
        <a:xfrm>
          <a:off x="0" y="0"/>
          <a:ext cx="0" cy="0"/>
          <a:chOff x="0" y="0"/>
          <a:chExt cx="0" cy="0"/>
        </a:xfrm>
      </p:grpSpPr>
      <p:sp>
        <p:nvSpPr>
          <p:cNvPr id="1569" name="Google Shape;1569;p19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a:t>
            </a:r>
            <a:r>
              <a:rPr lang="en-US"/>
              <a:t>ercise</a:t>
            </a:r>
            <a:r>
              <a:rPr b="1" i="0" lang="en-US" sz="4800" u="none" cap="none" strike="noStrike">
                <a:solidFill>
                  <a:schemeClr val="dk2"/>
                </a:solidFill>
                <a:latin typeface="Questrial"/>
                <a:ea typeface="Questrial"/>
                <a:cs typeface="Questrial"/>
                <a:sym typeface="Questrial"/>
              </a:rPr>
              <a:t> – Answer</a:t>
            </a:r>
            <a:endParaRPr/>
          </a:p>
        </p:txBody>
      </p:sp>
      <p:sp>
        <p:nvSpPr>
          <p:cNvPr id="1570" name="Google Shape;1570;p192"/>
          <p:cNvSpPr txBox="1"/>
          <p:nvPr>
            <p:ph idx="1" type="body"/>
          </p:nvPr>
        </p:nvSpPr>
        <p:spPr>
          <a:xfrm>
            <a:off x="609600" y="1600200"/>
            <a:ext cx="11156400" cy="5160300"/>
          </a:xfrm>
          <a:prstGeom prst="rect">
            <a:avLst/>
          </a:prstGeom>
          <a:gradFill>
            <a:gsLst>
              <a:gs pos="0">
                <a:srgbClr val="FFE57F"/>
              </a:gs>
              <a:gs pos="35000">
                <a:srgbClr val="FFEBA5"/>
              </a:gs>
              <a:gs pos="100000">
                <a:srgbClr val="FFF8D9"/>
              </a:gs>
            </a:gsLst>
            <a:lin ang="16200038" scaled="0"/>
          </a:gradFill>
          <a:ln cap="flat" cmpd="sng" w="9525">
            <a:solidFill>
              <a:srgbClr val="F0B125"/>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609600" lvl="0" marL="609600" marR="0" rtl="0" algn="ctr">
              <a:lnSpc>
                <a:spcPct val="80000"/>
              </a:lnSpc>
              <a:spcBef>
                <a:spcPts val="0"/>
              </a:spcBef>
              <a:spcAft>
                <a:spcPts val="0"/>
              </a:spcAft>
              <a:buClr>
                <a:srgbClr val="CA8F0C"/>
              </a:buClr>
              <a:buFont typeface="Noto Sans Symbols"/>
              <a:buNone/>
            </a:pPr>
            <a:r>
              <a:rPr b="1" i="0" lang="en-US" sz="3700" u="none" cap="none" strike="noStrike">
                <a:solidFill>
                  <a:srgbClr val="CA8F0C"/>
                </a:solidFill>
                <a:latin typeface="Questrial"/>
                <a:ea typeface="Questrial"/>
                <a:cs typeface="Questrial"/>
                <a:sym typeface="Questrial"/>
              </a:rPr>
              <a:t>Julie spent the following amounts on child care for her 10-year-old daughter Melissa.  Are any of these eligible costs for the Child &amp; Dependent Care Expenses Credit?</a:t>
            </a:r>
            <a:endParaRPr/>
          </a:p>
          <a:p>
            <a:pPr indent="-609600" lvl="0" marL="609600" marR="0" rtl="0" algn="ctr">
              <a:lnSpc>
                <a:spcPct val="80000"/>
              </a:lnSpc>
              <a:spcBef>
                <a:spcPts val="222"/>
              </a:spcBef>
              <a:spcAft>
                <a:spcPts val="0"/>
              </a:spcAft>
              <a:buClr>
                <a:schemeClr val="dk1"/>
              </a:buClr>
              <a:buFont typeface="Noto Sans Symbols"/>
              <a:buNone/>
            </a:pPr>
            <a:r>
              <a:t/>
            </a:r>
            <a:endParaRPr b="1" i="0" sz="1110" u="none" cap="none" strike="noStrike">
              <a:solidFill>
                <a:srgbClr val="CA8F0C"/>
              </a:solidFill>
              <a:latin typeface="Questrial"/>
              <a:ea typeface="Questrial"/>
              <a:cs typeface="Questrial"/>
              <a:sym typeface="Questrial"/>
            </a:endParaRPr>
          </a:p>
          <a:p>
            <a:pPr indent="-609600" lvl="0" marL="1066800" marR="0" rtl="0" algn="l">
              <a:lnSpc>
                <a:spcPct val="80000"/>
              </a:lnSpc>
              <a:spcBef>
                <a:spcPts val="740"/>
              </a:spcBef>
              <a:spcAft>
                <a:spcPts val="0"/>
              </a:spcAft>
              <a:buClr>
                <a:srgbClr val="CA8F0C"/>
              </a:buClr>
              <a:buSzPts val="3700"/>
              <a:buFont typeface="Questrial"/>
              <a:buAutoNum type="arabicPeriod"/>
            </a:pPr>
            <a:r>
              <a:rPr b="1" i="0" lang="en-US" sz="3700" u="none" cap="none" strike="noStrike">
                <a:solidFill>
                  <a:srgbClr val="CA8F0C"/>
                </a:solidFill>
              </a:rPr>
              <a:t>$300 for overnight camp – </a:t>
            </a:r>
            <a:r>
              <a:rPr b="1" i="0" lang="en-US" sz="3700" u="sng" cap="none" strike="noStrike">
                <a:solidFill>
                  <a:srgbClr val="CA8F0C"/>
                </a:solidFill>
              </a:rPr>
              <a:t>NO</a:t>
            </a:r>
            <a:endParaRPr/>
          </a:p>
          <a:p>
            <a:pPr indent="-609600" lvl="0" marL="1066800" marR="0" rtl="0" algn="l">
              <a:lnSpc>
                <a:spcPct val="80000"/>
              </a:lnSpc>
              <a:spcBef>
                <a:spcPts val="740"/>
              </a:spcBef>
              <a:spcAft>
                <a:spcPts val="0"/>
              </a:spcAft>
              <a:buClr>
                <a:srgbClr val="CA8F0C"/>
              </a:buClr>
              <a:buSzPts val="3700"/>
              <a:buFont typeface="Questrial"/>
              <a:buAutoNum type="arabicPeriod"/>
            </a:pPr>
            <a:r>
              <a:rPr b="1" i="0" lang="en-US" sz="3700" u="none" cap="none" strike="noStrike">
                <a:solidFill>
                  <a:srgbClr val="CA8F0C"/>
                </a:solidFill>
              </a:rPr>
              <a:t>$1000 to her ex-husband for after school care</a:t>
            </a:r>
            <a:endParaRPr/>
          </a:p>
          <a:p>
            <a:pPr indent="-609600" lvl="0" marL="1066800" marR="0" rtl="0" algn="l">
              <a:lnSpc>
                <a:spcPct val="80000"/>
              </a:lnSpc>
              <a:spcBef>
                <a:spcPts val="740"/>
              </a:spcBef>
              <a:spcAft>
                <a:spcPts val="0"/>
              </a:spcAft>
              <a:buClr>
                <a:srgbClr val="CA8F0C"/>
              </a:buClr>
              <a:buSzPts val="3700"/>
              <a:buFont typeface="Questrial"/>
              <a:buAutoNum type="arabicPeriod"/>
            </a:pPr>
            <a:r>
              <a:rPr b="1" i="0" lang="en-US" sz="3700" u="none" cap="none" strike="noStrike">
                <a:solidFill>
                  <a:srgbClr val="CA8F0C"/>
                </a:solidFill>
              </a:rPr>
              <a:t>$1500 to her mother for after-school care</a:t>
            </a:r>
            <a:endParaRPr/>
          </a:p>
          <a:p>
            <a:pPr indent="-609600" lvl="0" marL="1066800" marR="0" rtl="0" algn="l">
              <a:lnSpc>
                <a:spcPct val="80000"/>
              </a:lnSpc>
              <a:spcBef>
                <a:spcPts val="740"/>
              </a:spcBef>
              <a:spcAft>
                <a:spcPts val="0"/>
              </a:spcAft>
              <a:buClr>
                <a:srgbClr val="CA8F0C"/>
              </a:buClr>
              <a:buSzPts val="3700"/>
              <a:buFont typeface="Questrial"/>
              <a:buAutoNum type="arabicPeriod"/>
            </a:pPr>
            <a:r>
              <a:rPr b="1" i="0" lang="en-US" sz="3700" u="none" cap="none" strike="noStrike">
                <a:solidFill>
                  <a:srgbClr val="CA8F0C"/>
                </a:solidFill>
              </a:rPr>
              <a:t>$500 to her 15-year-old son for babysitting</a:t>
            </a:r>
            <a:endParaRPr/>
          </a:p>
          <a:p>
            <a:pPr indent="-107950" lvl="0" marL="342900" marR="0" rtl="0" algn="l">
              <a:lnSpc>
                <a:spcPct val="90000"/>
              </a:lnSpc>
              <a:spcBef>
                <a:spcPts val="740"/>
              </a:spcBef>
              <a:spcAft>
                <a:spcPts val="0"/>
              </a:spcAft>
              <a:buClr>
                <a:schemeClr val="dk1"/>
              </a:buClr>
              <a:buSzPts val="3700"/>
              <a:buFont typeface="Noto Sans Symbols"/>
              <a:buNone/>
            </a:pPr>
            <a:r>
              <a:t/>
            </a:r>
            <a:endParaRPr b="1" i="0" sz="3700" u="none" cap="none" strike="noStrike">
              <a:solidFill>
                <a:srgbClr val="CA8F0C"/>
              </a:solidFill>
              <a:latin typeface="Questrial"/>
              <a:ea typeface="Questrial"/>
              <a:cs typeface="Questrial"/>
              <a:sym typeface="Questrial"/>
            </a:endParaRPr>
          </a:p>
        </p:txBody>
      </p:sp>
      <p:sp>
        <p:nvSpPr>
          <p:cNvPr id="1571" name="Google Shape;1571;p19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5" name="Shape 1575"/>
        <p:cNvGrpSpPr/>
        <p:nvPr/>
      </p:nvGrpSpPr>
      <p:grpSpPr>
        <a:xfrm>
          <a:off x="0" y="0"/>
          <a:ext cx="0" cy="0"/>
          <a:chOff x="0" y="0"/>
          <a:chExt cx="0" cy="0"/>
        </a:xfrm>
      </p:grpSpPr>
      <p:sp>
        <p:nvSpPr>
          <p:cNvPr id="1576" name="Google Shape;1576;p193"/>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a:t>
            </a:r>
            <a:r>
              <a:rPr lang="en-US"/>
              <a:t>ercise</a:t>
            </a:r>
            <a:r>
              <a:rPr b="1" i="0" lang="en-US" sz="4800" u="none" cap="none" strike="noStrike">
                <a:solidFill>
                  <a:schemeClr val="dk2"/>
                </a:solidFill>
                <a:latin typeface="Questrial"/>
                <a:ea typeface="Questrial"/>
                <a:cs typeface="Questrial"/>
                <a:sym typeface="Questrial"/>
              </a:rPr>
              <a:t>– Answer</a:t>
            </a:r>
            <a:endParaRPr/>
          </a:p>
        </p:txBody>
      </p:sp>
      <p:sp>
        <p:nvSpPr>
          <p:cNvPr id="1577" name="Google Shape;1577;p193"/>
          <p:cNvSpPr txBox="1"/>
          <p:nvPr>
            <p:ph idx="1" type="body"/>
          </p:nvPr>
        </p:nvSpPr>
        <p:spPr>
          <a:xfrm>
            <a:off x="205350" y="984875"/>
            <a:ext cx="11538300" cy="5684100"/>
          </a:xfrm>
          <a:prstGeom prst="rect">
            <a:avLst/>
          </a:prstGeom>
          <a:gradFill>
            <a:gsLst>
              <a:gs pos="0">
                <a:srgbClr val="FFE57F"/>
              </a:gs>
              <a:gs pos="35000">
                <a:srgbClr val="FFEBA5"/>
              </a:gs>
              <a:gs pos="100000">
                <a:srgbClr val="FFF8D9"/>
              </a:gs>
            </a:gsLst>
            <a:lin ang="16200038" scaled="0"/>
          </a:gradFill>
          <a:ln cap="flat" cmpd="sng" w="9525">
            <a:solidFill>
              <a:srgbClr val="F0B125"/>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609600" lvl="0" marL="609600" marR="0" rtl="0" algn="ctr">
              <a:lnSpc>
                <a:spcPct val="80000"/>
              </a:lnSpc>
              <a:spcBef>
                <a:spcPts val="0"/>
              </a:spcBef>
              <a:spcAft>
                <a:spcPts val="0"/>
              </a:spcAft>
              <a:buClr>
                <a:srgbClr val="CA8F0C"/>
              </a:buClr>
              <a:buFont typeface="Noto Sans Symbols"/>
              <a:buNone/>
            </a:pPr>
            <a:r>
              <a:rPr b="1" i="0" lang="en-US" sz="3700" u="none" cap="none" strike="noStrike">
                <a:solidFill>
                  <a:srgbClr val="CA8F0C"/>
                </a:solidFill>
                <a:latin typeface="Questrial"/>
                <a:ea typeface="Questrial"/>
                <a:cs typeface="Questrial"/>
                <a:sym typeface="Questrial"/>
              </a:rPr>
              <a:t>Julie spent the following amounts on child care for her 10-year-old daughter Melissa.  Are any of these eligible costs for the Child &amp; Dependent Care Expenses Credit?</a:t>
            </a:r>
            <a:endParaRPr/>
          </a:p>
          <a:p>
            <a:pPr indent="-609600" lvl="0" marL="609600" marR="0" rtl="0" algn="ctr">
              <a:lnSpc>
                <a:spcPct val="80000"/>
              </a:lnSpc>
              <a:spcBef>
                <a:spcPts val="222"/>
              </a:spcBef>
              <a:spcAft>
                <a:spcPts val="0"/>
              </a:spcAft>
              <a:buClr>
                <a:schemeClr val="dk1"/>
              </a:buClr>
              <a:buFont typeface="Noto Sans Symbols"/>
              <a:buNone/>
            </a:pPr>
            <a:r>
              <a:t/>
            </a:r>
            <a:endParaRPr b="1" i="0" sz="1110" u="none" cap="none" strike="noStrike">
              <a:solidFill>
                <a:srgbClr val="CA8F0C"/>
              </a:solidFill>
              <a:latin typeface="Questrial"/>
              <a:ea typeface="Questrial"/>
              <a:cs typeface="Questrial"/>
              <a:sym typeface="Questrial"/>
            </a:endParaRPr>
          </a:p>
          <a:p>
            <a:pPr indent="-609600" lvl="0" marL="1066800" marR="0" rtl="0" algn="l">
              <a:lnSpc>
                <a:spcPct val="80000"/>
              </a:lnSpc>
              <a:spcBef>
                <a:spcPts val="740"/>
              </a:spcBef>
              <a:spcAft>
                <a:spcPts val="0"/>
              </a:spcAft>
              <a:buClr>
                <a:srgbClr val="CA8F0C"/>
              </a:buClr>
              <a:buSzPts val="3700"/>
              <a:buFont typeface="Questrial"/>
              <a:buAutoNum type="arabicPeriod"/>
            </a:pPr>
            <a:r>
              <a:rPr b="1" i="0" lang="en-US" sz="3700" u="none" cap="none" strike="noStrike">
                <a:solidFill>
                  <a:srgbClr val="CA8F0C"/>
                </a:solidFill>
              </a:rPr>
              <a:t>$300 for overnight camp – </a:t>
            </a:r>
            <a:r>
              <a:rPr b="1" i="0" lang="en-US" sz="3700" u="sng" cap="none" strike="noStrike">
                <a:solidFill>
                  <a:srgbClr val="CA8F0C"/>
                </a:solidFill>
              </a:rPr>
              <a:t>NO</a:t>
            </a:r>
            <a:endParaRPr/>
          </a:p>
          <a:p>
            <a:pPr indent="-609600" lvl="0" marL="1066800" marR="0" rtl="0" algn="l">
              <a:lnSpc>
                <a:spcPct val="80000"/>
              </a:lnSpc>
              <a:spcBef>
                <a:spcPts val="740"/>
              </a:spcBef>
              <a:spcAft>
                <a:spcPts val="0"/>
              </a:spcAft>
              <a:buClr>
                <a:srgbClr val="CA8F0C"/>
              </a:buClr>
              <a:buSzPts val="3700"/>
              <a:buFont typeface="Questrial"/>
              <a:buAutoNum type="arabicPeriod"/>
            </a:pPr>
            <a:r>
              <a:rPr b="1" i="0" lang="en-US" sz="3700" u="none" cap="none" strike="noStrike">
                <a:solidFill>
                  <a:srgbClr val="CA8F0C"/>
                </a:solidFill>
              </a:rPr>
              <a:t>$1000 to her ex-husband for after school care – </a:t>
            </a:r>
            <a:r>
              <a:rPr b="1" i="0" lang="en-US" sz="3700" u="sng" cap="none" strike="noStrike">
                <a:solidFill>
                  <a:srgbClr val="CA8F0C"/>
                </a:solidFill>
              </a:rPr>
              <a:t>NO</a:t>
            </a:r>
            <a:endParaRPr b="1" i="0" sz="3700" u="none" cap="none" strike="noStrike">
              <a:solidFill>
                <a:srgbClr val="CA8F0C"/>
              </a:solidFill>
            </a:endParaRPr>
          </a:p>
          <a:p>
            <a:pPr indent="-609600" lvl="0" marL="1066800" marR="0" rtl="0" algn="l">
              <a:lnSpc>
                <a:spcPct val="80000"/>
              </a:lnSpc>
              <a:spcBef>
                <a:spcPts val="740"/>
              </a:spcBef>
              <a:spcAft>
                <a:spcPts val="0"/>
              </a:spcAft>
              <a:buClr>
                <a:srgbClr val="CA8F0C"/>
              </a:buClr>
              <a:buSzPts val="3700"/>
              <a:buFont typeface="Questrial"/>
              <a:buAutoNum type="arabicPeriod"/>
            </a:pPr>
            <a:r>
              <a:rPr b="1" i="0" lang="en-US" sz="3700" u="none" cap="none" strike="noStrike">
                <a:solidFill>
                  <a:srgbClr val="CA8F0C"/>
                </a:solidFill>
              </a:rPr>
              <a:t>$1500 to her mother for after-school care</a:t>
            </a:r>
            <a:endParaRPr/>
          </a:p>
          <a:p>
            <a:pPr indent="-609600" lvl="0" marL="1066800" marR="0" rtl="0" algn="l">
              <a:lnSpc>
                <a:spcPct val="80000"/>
              </a:lnSpc>
              <a:spcBef>
                <a:spcPts val="740"/>
              </a:spcBef>
              <a:spcAft>
                <a:spcPts val="0"/>
              </a:spcAft>
              <a:buClr>
                <a:srgbClr val="CA8F0C"/>
              </a:buClr>
              <a:buSzPts val="3700"/>
              <a:buFont typeface="Questrial"/>
              <a:buAutoNum type="arabicPeriod"/>
            </a:pPr>
            <a:r>
              <a:rPr b="1" i="0" lang="en-US" sz="3700" u="none" cap="none" strike="noStrike">
                <a:solidFill>
                  <a:srgbClr val="CA8F0C"/>
                </a:solidFill>
              </a:rPr>
              <a:t>$500 to her 15-year-old son for babysitting</a:t>
            </a:r>
            <a:endParaRPr/>
          </a:p>
          <a:p>
            <a:pPr indent="-107950" lvl="0" marL="342900" marR="0" rtl="0" algn="l">
              <a:lnSpc>
                <a:spcPct val="90000"/>
              </a:lnSpc>
              <a:spcBef>
                <a:spcPts val="740"/>
              </a:spcBef>
              <a:spcAft>
                <a:spcPts val="0"/>
              </a:spcAft>
              <a:buClr>
                <a:schemeClr val="dk1"/>
              </a:buClr>
              <a:buSzPts val="3700"/>
              <a:buFont typeface="Noto Sans Symbols"/>
              <a:buNone/>
            </a:pPr>
            <a:r>
              <a:t/>
            </a:r>
            <a:endParaRPr b="1" i="0" sz="3700" u="none" cap="none" strike="noStrike">
              <a:solidFill>
                <a:srgbClr val="CA8F0C"/>
              </a:solidFill>
              <a:latin typeface="Questrial"/>
              <a:ea typeface="Questrial"/>
              <a:cs typeface="Questrial"/>
              <a:sym typeface="Questrial"/>
            </a:endParaRPr>
          </a:p>
        </p:txBody>
      </p:sp>
      <p:sp>
        <p:nvSpPr>
          <p:cNvPr id="1578" name="Google Shape;1578;p19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2" name="Shape 1582"/>
        <p:cNvGrpSpPr/>
        <p:nvPr/>
      </p:nvGrpSpPr>
      <p:grpSpPr>
        <a:xfrm>
          <a:off x="0" y="0"/>
          <a:ext cx="0" cy="0"/>
          <a:chOff x="0" y="0"/>
          <a:chExt cx="0" cy="0"/>
        </a:xfrm>
      </p:grpSpPr>
      <p:sp>
        <p:nvSpPr>
          <p:cNvPr id="1583" name="Google Shape;1583;p194"/>
          <p:cNvSpPr txBox="1"/>
          <p:nvPr>
            <p:ph type="title"/>
          </p:nvPr>
        </p:nvSpPr>
        <p:spPr>
          <a:xfrm>
            <a:off x="609600" y="9208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a:t>
            </a:r>
            <a:r>
              <a:rPr lang="en-US"/>
              <a:t>ercise</a:t>
            </a:r>
            <a:r>
              <a:rPr b="1" i="0" lang="en-US" sz="4800" u="none" cap="none" strike="noStrike">
                <a:solidFill>
                  <a:schemeClr val="dk2"/>
                </a:solidFill>
                <a:latin typeface="Questrial"/>
                <a:ea typeface="Questrial"/>
                <a:cs typeface="Questrial"/>
                <a:sym typeface="Questrial"/>
              </a:rPr>
              <a:t> – Answer</a:t>
            </a:r>
            <a:endParaRPr/>
          </a:p>
        </p:txBody>
      </p:sp>
      <p:sp>
        <p:nvSpPr>
          <p:cNvPr id="1584" name="Google Shape;1584;p194"/>
          <p:cNvSpPr txBox="1"/>
          <p:nvPr>
            <p:ph idx="1" type="body"/>
          </p:nvPr>
        </p:nvSpPr>
        <p:spPr>
          <a:xfrm>
            <a:off x="221250" y="1113600"/>
            <a:ext cx="11537400" cy="5622900"/>
          </a:xfrm>
          <a:prstGeom prst="rect">
            <a:avLst/>
          </a:prstGeom>
          <a:gradFill>
            <a:gsLst>
              <a:gs pos="0">
                <a:srgbClr val="FFE57F"/>
              </a:gs>
              <a:gs pos="35000">
                <a:srgbClr val="FFEBA5"/>
              </a:gs>
              <a:gs pos="100000">
                <a:srgbClr val="FFF8D9"/>
              </a:gs>
            </a:gsLst>
            <a:lin ang="16200038" scaled="0"/>
          </a:gradFill>
          <a:ln cap="flat" cmpd="sng" w="9525">
            <a:solidFill>
              <a:srgbClr val="F0B125"/>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609600" lvl="0" marL="609600" marR="0" rtl="0" algn="ctr">
              <a:lnSpc>
                <a:spcPct val="80000"/>
              </a:lnSpc>
              <a:spcBef>
                <a:spcPts val="0"/>
              </a:spcBef>
              <a:spcAft>
                <a:spcPts val="0"/>
              </a:spcAft>
              <a:buClr>
                <a:srgbClr val="CA8F0C"/>
              </a:buClr>
              <a:buFont typeface="Noto Sans Symbols"/>
              <a:buNone/>
            </a:pPr>
            <a:r>
              <a:rPr b="1" i="0" lang="en-US" sz="3700" u="none" cap="none" strike="noStrike">
                <a:solidFill>
                  <a:srgbClr val="CA8F0C"/>
                </a:solidFill>
                <a:latin typeface="Questrial"/>
                <a:ea typeface="Questrial"/>
                <a:cs typeface="Questrial"/>
                <a:sym typeface="Questrial"/>
              </a:rPr>
              <a:t>Julie spent the following amounts on child care for her 10-year-old daughter Melissa.  Are any of these eligible costs for the Child &amp; Dependent Care Expenses Credit?</a:t>
            </a:r>
            <a:endParaRPr/>
          </a:p>
          <a:p>
            <a:pPr indent="-609600" lvl="0" marL="609600" marR="0" rtl="0" algn="ctr">
              <a:lnSpc>
                <a:spcPct val="80000"/>
              </a:lnSpc>
              <a:spcBef>
                <a:spcPts val="222"/>
              </a:spcBef>
              <a:spcAft>
                <a:spcPts val="0"/>
              </a:spcAft>
              <a:buClr>
                <a:schemeClr val="dk1"/>
              </a:buClr>
              <a:buFont typeface="Noto Sans Symbols"/>
              <a:buNone/>
            </a:pPr>
            <a:r>
              <a:t/>
            </a:r>
            <a:endParaRPr b="1" i="0" sz="1110" u="none" cap="none" strike="noStrike">
              <a:solidFill>
                <a:srgbClr val="CA8F0C"/>
              </a:solidFill>
              <a:latin typeface="Questrial"/>
              <a:ea typeface="Questrial"/>
              <a:cs typeface="Questrial"/>
              <a:sym typeface="Questrial"/>
            </a:endParaRPr>
          </a:p>
          <a:p>
            <a:pPr indent="-609600" lvl="0" marL="1066800" marR="0" rtl="0" algn="l">
              <a:lnSpc>
                <a:spcPct val="80000"/>
              </a:lnSpc>
              <a:spcBef>
                <a:spcPts val="740"/>
              </a:spcBef>
              <a:spcAft>
                <a:spcPts val="0"/>
              </a:spcAft>
              <a:buClr>
                <a:srgbClr val="CA8F0C"/>
              </a:buClr>
              <a:buSzPts val="3700"/>
              <a:buFont typeface="Questrial"/>
              <a:buAutoNum type="arabicPeriod"/>
            </a:pPr>
            <a:r>
              <a:rPr b="1" i="0" lang="en-US" sz="3700" u="none" cap="none" strike="noStrike">
                <a:solidFill>
                  <a:srgbClr val="CA8F0C"/>
                </a:solidFill>
              </a:rPr>
              <a:t>$300 for overnight camp – </a:t>
            </a:r>
            <a:r>
              <a:rPr b="1" i="0" lang="en-US" sz="3700" u="sng" cap="none" strike="noStrike">
                <a:solidFill>
                  <a:srgbClr val="CA8F0C"/>
                </a:solidFill>
              </a:rPr>
              <a:t>NO</a:t>
            </a:r>
            <a:endParaRPr/>
          </a:p>
          <a:p>
            <a:pPr indent="-609600" lvl="0" marL="1066800" marR="0" rtl="0" algn="l">
              <a:lnSpc>
                <a:spcPct val="80000"/>
              </a:lnSpc>
              <a:spcBef>
                <a:spcPts val="740"/>
              </a:spcBef>
              <a:spcAft>
                <a:spcPts val="0"/>
              </a:spcAft>
              <a:buClr>
                <a:srgbClr val="CA8F0C"/>
              </a:buClr>
              <a:buSzPts val="3700"/>
              <a:buFont typeface="Questrial"/>
              <a:buAutoNum type="arabicPeriod"/>
            </a:pPr>
            <a:r>
              <a:rPr b="1" i="0" lang="en-US" sz="3700" u="none" cap="none" strike="noStrike">
                <a:solidFill>
                  <a:srgbClr val="CA8F0C"/>
                </a:solidFill>
              </a:rPr>
              <a:t>$1000 to her ex-husband for after school care – </a:t>
            </a:r>
            <a:r>
              <a:rPr b="1" i="0" lang="en-US" sz="3700" u="sng" cap="none" strike="noStrike">
                <a:solidFill>
                  <a:srgbClr val="CA8F0C"/>
                </a:solidFill>
              </a:rPr>
              <a:t>NO</a:t>
            </a:r>
            <a:endParaRPr b="1" i="0" sz="3700" u="none" cap="none" strike="noStrike">
              <a:solidFill>
                <a:srgbClr val="CA8F0C"/>
              </a:solidFill>
            </a:endParaRPr>
          </a:p>
          <a:p>
            <a:pPr indent="-609600" lvl="0" marL="1066800" marR="0" rtl="0" algn="l">
              <a:lnSpc>
                <a:spcPct val="80000"/>
              </a:lnSpc>
              <a:spcBef>
                <a:spcPts val="740"/>
              </a:spcBef>
              <a:spcAft>
                <a:spcPts val="0"/>
              </a:spcAft>
              <a:buClr>
                <a:srgbClr val="CA8F0C"/>
              </a:buClr>
              <a:buSzPts val="3700"/>
              <a:buFont typeface="Questrial"/>
              <a:buAutoNum type="arabicPeriod"/>
            </a:pPr>
            <a:r>
              <a:rPr b="1" i="0" lang="en-US" sz="3700" u="none" cap="none" strike="noStrike">
                <a:solidFill>
                  <a:srgbClr val="CA8F0C"/>
                </a:solidFill>
              </a:rPr>
              <a:t>$1500 to her mother for after-school care – </a:t>
            </a:r>
            <a:r>
              <a:rPr b="1" i="0" lang="en-US" sz="3700" u="sng" cap="none" strike="noStrike">
                <a:solidFill>
                  <a:srgbClr val="CA8F0C"/>
                </a:solidFill>
              </a:rPr>
              <a:t>YES</a:t>
            </a:r>
            <a:endParaRPr b="1" i="0" sz="3700" u="none" cap="none" strike="noStrike">
              <a:solidFill>
                <a:srgbClr val="CA8F0C"/>
              </a:solidFill>
            </a:endParaRPr>
          </a:p>
          <a:p>
            <a:pPr indent="-609600" lvl="0" marL="1066800" marR="0" rtl="0" algn="l">
              <a:lnSpc>
                <a:spcPct val="80000"/>
              </a:lnSpc>
              <a:spcBef>
                <a:spcPts val="740"/>
              </a:spcBef>
              <a:spcAft>
                <a:spcPts val="0"/>
              </a:spcAft>
              <a:buClr>
                <a:srgbClr val="CA8F0C"/>
              </a:buClr>
              <a:buSzPts val="3700"/>
              <a:buFont typeface="Questrial"/>
              <a:buAutoNum type="arabicPeriod"/>
            </a:pPr>
            <a:r>
              <a:rPr b="1" i="0" lang="en-US" sz="3700" u="none" cap="none" strike="noStrike">
                <a:solidFill>
                  <a:srgbClr val="CA8F0C"/>
                </a:solidFill>
              </a:rPr>
              <a:t>$500 to her 15-year-old son for babysitting</a:t>
            </a:r>
            <a:endParaRPr/>
          </a:p>
          <a:p>
            <a:pPr indent="-107950" lvl="0" marL="342900" marR="0" rtl="0" algn="l">
              <a:lnSpc>
                <a:spcPct val="90000"/>
              </a:lnSpc>
              <a:spcBef>
                <a:spcPts val="740"/>
              </a:spcBef>
              <a:spcAft>
                <a:spcPts val="0"/>
              </a:spcAft>
              <a:buClr>
                <a:schemeClr val="dk1"/>
              </a:buClr>
              <a:buSzPts val="3700"/>
              <a:buFont typeface="Noto Sans Symbols"/>
              <a:buNone/>
            </a:pPr>
            <a:r>
              <a:t/>
            </a:r>
            <a:endParaRPr b="1" i="0" sz="3700" u="none" cap="none" strike="noStrike">
              <a:solidFill>
                <a:srgbClr val="CA8F0C"/>
              </a:solidFill>
            </a:endParaRPr>
          </a:p>
        </p:txBody>
      </p:sp>
      <p:sp>
        <p:nvSpPr>
          <p:cNvPr id="1585" name="Google Shape;1585;p19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9" name="Shape 1589"/>
        <p:cNvGrpSpPr/>
        <p:nvPr/>
      </p:nvGrpSpPr>
      <p:grpSpPr>
        <a:xfrm>
          <a:off x="0" y="0"/>
          <a:ext cx="0" cy="0"/>
          <a:chOff x="0" y="0"/>
          <a:chExt cx="0" cy="0"/>
        </a:xfrm>
      </p:grpSpPr>
      <p:sp>
        <p:nvSpPr>
          <p:cNvPr id="1590" name="Google Shape;1590;p195"/>
          <p:cNvSpPr txBox="1"/>
          <p:nvPr>
            <p:ph type="title"/>
          </p:nvPr>
        </p:nvSpPr>
        <p:spPr>
          <a:xfrm>
            <a:off x="609600" y="95863"/>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a:t>
            </a:r>
            <a:r>
              <a:rPr lang="en-US"/>
              <a:t>ercise</a:t>
            </a:r>
            <a:r>
              <a:rPr b="1" i="0" lang="en-US" sz="4800" u="none" cap="none" strike="noStrike">
                <a:solidFill>
                  <a:schemeClr val="dk2"/>
                </a:solidFill>
                <a:latin typeface="Questrial"/>
                <a:ea typeface="Questrial"/>
                <a:cs typeface="Questrial"/>
                <a:sym typeface="Questrial"/>
              </a:rPr>
              <a:t>– Answer</a:t>
            </a:r>
            <a:endParaRPr/>
          </a:p>
        </p:txBody>
      </p:sp>
      <p:sp>
        <p:nvSpPr>
          <p:cNvPr id="1591" name="Google Shape;1591;p195"/>
          <p:cNvSpPr txBox="1"/>
          <p:nvPr>
            <p:ph idx="1" type="body"/>
          </p:nvPr>
        </p:nvSpPr>
        <p:spPr>
          <a:xfrm>
            <a:off x="292500" y="1080175"/>
            <a:ext cx="11466000" cy="5683200"/>
          </a:xfrm>
          <a:prstGeom prst="rect">
            <a:avLst/>
          </a:prstGeom>
          <a:gradFill>
            <a:gsLst>
              <a:gs pos="0">
                <a:srgbClr val="FFE57F"/>
              </a:gs>
              <a:gs pos="35000">
                <a:srgbClr val="FFEBA5"/>
              </a:gs>
              <a:gs pos="100000">
                <a:srgbClr val="FFF8D9"/>
              </a:gs>
            </a:gsLst>
            <a:lin ang="16200038" scaled="0"/>
          </a:gradFill>
          <a:ln cap="flat" cmpd="sng" w="9525">
            <a:solidFill>
              <a:srgbClr val="F0B125"/>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609600" lvl="0" marL="609600" marR="0" rtl="0" algn="ctr">
              <a:lnSpc>
                <a:spcPct val="80000"/>
              </a:lnSpc>
              <a:spcBef>
                <a:spcPts val="0"/>
              </a:spcBef>
              <a:spcAft>
                <a:spcPts val="0"/>
              </a:spcAft>
              <a:buClr>
                <a:srgbClr val="CA8F0C"/>
              </a:buClr>
              <a:buFont typeface="Noto Sans Symbols"/>
              <a:buNone/>
            </a:pPr>
            <a:r>
              <a:rPr b="1" i="0" lang="en-US" sz="3700" u="none" cap="none" strike="noStrike">
                <a:solidFill>
                  <a:srgbClr val="CA8F0C"/>
                </a:solidFill>
                <a:latin typeface="Questrial"/>
                <a:ea typeface="Questrial"/>
                <a:cs typeface="Questrial"/>
                <a:sym typeface="Questrial"/>
              </a:rPr>
              <a:t>Julie spent the following amounts on child care for her 10-year-old daughter Melissa.  Are any of these eligible costs for the Child &amp; Dependent Care Expenses Credit?</a:t>
            </a:r>
            <a:endParaRPr/>
          </a:p>
          <a:p>
            <a:pPr indent="-609600" lvl="0" marL="609600" marR="0" rtl="0" algn="ctr">
              <a:lnSpc>
                <a:spcPct val="80000"/>
              </a:lnSpc>
              <a:spcBef>
                <a:spcPts val="222"/>
              </a:spcBef>
              <a:spcAft>
                <a:spcPts val="0"/>
              </a:spcAft>
              <a:buClr>
                <a:schemeClr val="dk1"/>
              </a:buClr>
              <a:buFont typeface="Noto Sans Symbols"/>
              <a:buNone/>
            </a:pPr>
            <a:r>
              <a:t/>
            </a:r>
            <a:endParaRPr b="1" i="0" sz="1110" u="none" cap="none" strike="noStrike">
              <a:solidFill>
                <a:srgbClr val="CA8F0C"/>
              </a:solidFill>
              <a:latin typeface="Questrial"/>
              <a:ea typeface="Questrial"/>
              <a:cs typeface="Questrial"/>
              <a:sym typeface="Questrial"/>
            </a:endParaRPr>
          </a:p>
          <a:p>
            <a:pPr indent="-609600" lvl="0" marL="1066800" marR="0" rtl="0" algn="l">
              <a:lnSpc>
                <a:spcPct val="80000"/>
              </a:lnSpc>
              <a:spcBef>
                <a:spcPts val="740"/>
              </a:spcBef>
              <a:spcAft>
                <a:spcPts val="0"/>
              </a:spcAft>
              <a:buClr>
                <a:srgbClr val="CA8F0C"/>
              </a:buClr>
              <a:buSzPts val="3700"/>
              <a:buFont typeface="Questrial"/>
              <a:buAutoNum type="arabicPeriod"/>
            </a:pPr>
            <a:r>
              <a:rPr b="1" i="0" lang="en-US" sz="3700" u="none" cap="none" strike="noStrike">
                <a:solidFill>
                  <a:srgbClr val="CA8F0C"/>
                </a:solidFill>
              </a:rPr>
              <a:t>$300 for overnight camp – </a:t>
            </a:r>
            <a:r>
              <a:rPr b="1" i="0" lang="en-US" sz="3700" u="sng" cap="none" strike="noStrike">
                <a:solidFill>
                  <a:srgbClr val="CA8F0C"/>
                </a:solidFill>
              </a:rPr>
              <a:t>NO</a:t>
            </a:r>
            <a:endParaRPr/>
          </a:p>
          <a:p>
            <a:pPr indent="-609600" lvl="0" marL="1066800" marR="0" rtl="0" algn="l">
              <a:lnSpc>
                <a:spcPct val="80000"/>
              </a:lnSpc>
              <a:spcBef>
                <a:spcPts val="740"/>
              </a:spcBef>
              <a:spcAft>
                <a:spcPts val="0"/>
              </a:spcAft>
              <a:buClr>
                <a:srgbClr val="CA8F0C"/>
              </a:buClr>
              <a:buSzPts val="3700"/>
              <a:buFont typeface="Questrial"/>
              <a:buAutoNum type="arabicPeriod"/>
            </a:pPr>
            <a:r>
              <a:rPr b="1" i="0" lang="en-US" sz="3700" u="none" cap="none" strike="noStrike">
                <a:solidFill>
                  <a:srgbClr val="CA8F0C"/>
                </a:solidFill>
              </a:rPr>
              <a:t>$1000 to her ex-husband for after school care – </a:t>
            </a:r>
            <a:r>
              <a:rPr b="1" i="0" lang="en-US" sz="3700" u="sng" cap="none" strike="noStrike">
                <a:solidFill>
                  <a:srgbClr val="CA8F0C"/>
                </a:solidFill>
              </a:rPr>
              <a:t>NO</a:t>
            </a:r>
            <a:endParaRPr b="1" i="0" sz="3700" u="none" cap="none" strike="noStrike">
              <a:solidFill>
                <a:srgbClr val="CA8F0C"/>
              </a:solidFill>
            </a:endParaRPr>
          </a:p>
          <a:p>
            <a:pPr indent="-609600" lvl="0" marL="1066800" marR="0" rtl="0" algn="l">
              <a:lnSpc>
                <a:spcPct val="80000"/>
              </a:lnSpc>
              <a:spcBef>
                <a:spcPts val="740"/>
              </a:spcBef>
              <a:spcAft>
                <a:spcPts val="0"/>
              </a:spcAft>
              <a:buClr>
                <a:srgbClr val="CA8F0C"/>
              </a:buClr>
              <a:buSzPts val="3700"/>
              <a:buFont typeface="Questrial"/>
              <a:buAutoNum type="arabicPeriod"/>
            </a:pPr>
            <a:r>
              <a:rPr b="1" i="0" lang="en-US" sz="3700" u="none" cap="none" strike="noStrike">
                <a:solidFill>
                  <a:srgbClr val="CA8F0C"/>
                </a:solidFill>
              </a:rPr>
              <a:t>$1500 to her mother for after-school care – </a:t>
            </a:r>
            <a:r>
              <a:rPr b="1" i="0" lang="en-US" sz="3700" u="sng" cap="none" strike="noStrike">
                <a:solidFill>
                  <a:srgbClr val="CA8F0C"/>
                </a:solidFill>
              </a:rPr>
              <a:t>YES</a:t>
            </a:r>
            <a:endParaRPr b="1" i="0" sz="3700" u="none" cap="none" strike="noStrike">
              <a:solidFill>
                <a:srgbClr val="CA8F0C"/>
              </a:solidFill>
            </a:endParaRPr>
          </a:p>
          <a:p>
            <a:pPr indent="-609600" lvl="0" marL="1066800" marR="0" rtl="0" algn="l">
              <a:lnSpc>
                <a:spcPct val="80000"/>
              </a:lnSpc>
              <a:spcBef>
                <a:spcPts val="740"/>
              </a:spcBef>
              <a:spcAft>
                <a:spcPts val="0"/>
              </a:spcAft>
              <a:buClr>
                <a:srgbClr val="CA8F0C"/>
              </a:buClr>
              <a:buSzPts val="3700"/>
              <a:buFont typeface="Questrial"/>
              <a:buAutoNum type="arabicPeriod"/>
            </a:pPr>
            <a:r>
              <a:rPr b="1" i="0" lang="en-US" sz="3700" u="none" cap="none" strike="noStrike">
                <a:solidFill>
                  <a:srgbClr val="CA8F0C"/>
                </a:solidFill>
              </a:rPr>
              <a:t>$500 to her 15-year-old son for babysitting – </a:t>
            </a:r>
            <a:r>
              <a:rPr b="1" i="0" lang="en-US" sz="3700" u="sng" cap="none" strike="noStrike">
                <a:solidFill>
                  <a:srgbClr val="CA8F0C"/>
                </a:solidFill>
              </a:rPr>
              <a:t>NO</a:t>
            </a:r>
            <a:endParaRPr b="1" i="0" sz="3700" u="none" cap="none" strike="noStrike">
              <a:solidFill>
                <a:srgbClr val="CA8F0C"/>
              </a:solidFill>
            </a:endParaRPr>
          </a:p>
          <a:p>
            <a:pPr indent="-107950" lvl="0" marL="342900" marR="0" rtl="0" algn="l">
              <a:lnSpc>
                <a:spcPct val="90000"/>
              </a:lnSpc>
              <a:spcBef>
                <a:spcPts val="740"/>
              </a:spcBef>
              <a:spcAft>
                <a:spcPts val="0"/>
              </a:spcAft>
              <a:buClr>
                <a:schemeClr val="dk1"/>
              </a:buClr>
              <a:buSzPts val="3700"/>
              <a:buFont typeface="Noto Sans Symbols"/>
              <a:buNone/>
            </a:pPr>
            <a:r>
              <a:t/>
            </a:r>
            <a:endParaRPr b="1" i="0" sz="3700" u="none" cap="none" strike="noStrike">
              <a:solidFill>
                <a:srgbClr val="CA8F0C"/>
              </a:solidFill>
              <a:latin typeface="Questrial"/>
              <a:ea typeface="Questrial"/>
              <a:cs typeface="Questrial"/>
              <a:sym typeface="Questrial"/>
            </a:endParaRPr>
          </a:p>
        </p:txBody>
      </p:sp>
      <p:sp>
        <p:nvSpPr>
          <p:cNvPr id="1592" name="Google Shape;1592;p19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7" name="Shape 1597"/>
        <p:cNvGrpSpPr/>
        <p:nvPr/>
      </p:nvGrpSpPr>
      <p:grpSpPr>
        <a:xfrm>
          <a:off x="0" y="0"/>
          <a:ext cx="0" cy="0"/>
          <a:chOff x="0" y="0"/>
          <a:chExt cx="0" cy="0"/>
        </a:xfrm>
      </p:grpSpPr>
      <p:sp>
        <p:nvSpPr>
          <p:cNvPr id="1598" name="Google Shape;1598;p196"/>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Child Tax Credit</a:t>
            </a:r>
            <a:endParaRPr/>
          </a:p>
        </p:txBody>
      </p:sp>
      <p:sp>
        <p:nvSpPr>
          <p:cNvPr id="1599" name="Google Shape;1599;p196"/>
          <p:cNvSpPr txBox="1"/>
          <p:nvPr>
            <p:ph idx="1" type="body"/>
          </p:nvPr>
        </p:nvSpPr>
        <p:spPr>
          <a:xfrm>
            <a:off x="257100" y="871300"/>
            <a:ext cx="117339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7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One credit for each qualifying child </a:t>
            </a:r>
            <a:r>
              <a:rPr b="1" i="0" lang="en-US" sz="3700" u="none" cap="none" strike="noStrike">
                <a:solidFill>
                  <a:schemeClr val="accent2"/>
                </a:solidFill>
                <a:latin typeface="Questrial"/>
                <a:ea typeface="Questrial"/>
                <a:cs typeface="Questrial"/>
                <a:sym typeface="Questrial"/>
              </a:rPr>
              <a:t>under 17 years of age</a:t>
            </a:r>
            <a:r>
              <a:rPr b="1" lang="en-US" sz="3700">
                <a:solidFill>
                  <a:schemeClr val="accent2"/>
                </a:solidFill>
              </a:rPr>
              <a:t>(500 nonrefundable “credit for other dependents”)</a:t>
            </a:r>
            <a:endParaRPr b="1" sz="3700">
              <a:solidFill>
                <a:schemeClr val="accent2"/>
              </a:solidFill>
            </a:endParaRPr>
          </a:p>
          <a:p>
            <a:pPr indent="-342900" lvl="0" marL="342900" marR="0" rtl="0" algn="l">
              <a:lnSpc>
                <a:spcPct val="7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A taxpayer can claim a Child Tax Credit for a child only if they </a:t>
            </a:r>
            <a:r>
              <a:rPr b="1" i="0" lang="en-US" sz="3700" u="none" cap="none" strike="noStrike">
                <a:solidFill>
                  <a:schemeClr val="accent2"/>
                </a:solidFill>
                <a:latin typeface="Questrial"/>
                <a:ea typeface="Questrial"/>
                <a:cs typeface="Questrial"/>
                <a:sym typeface="Questrial"/>
              </a:rPr>
              <a:t>CAN AND DO </a:t>
            </a:r>
            <a:r>
              <a:rPr b="0" i="0" lang="en-US" sz="3700" u="none" cap="none" strike="noStrike">
                <a:solidFill>
                  <a:schemeClr val="dk1"/>
                </a:solidFill>
                <a:latin typeface="Questrial"/>
                <a:ea typeface="Questrial"/>
                <a:cs typeface="Questrial"/>
                <a:sym typeface="Questrial"/>
              </a:rPr>
              <a:t>claim a dependency exemption for the child</a:t>
            </a:r>
            <a:endParaRPr/>
          </a:p>
          <a:p>
            <a:pPr indent="-342900" lvl="0" marL="342900" marR="0" rtl="0" algn="l">
              <a:lnSpc>
                <a:spcPct val="7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Nonrefundable credit with a maximum of $</a:t>
            </a:r>
            <a:r>
              <a:rPr lang="en-US" sz="3700"/>
              <a:t>2</a:t>
            </a:r>
            <a:r>
              <a:rPr b="0" i="0" lang="en-US" sz="3700" u="none" cap="none" strike="noStrike">
                <a:solidFill>
                  <a:schemeClr val="dk1"/>
                </a:solidFill>
                <a:latin typeface="Questrial"/>
                <a:ea typeface="Questrial"/>
                <a:cs typeface="Questrial"/>
                <a:sym typeface="Questrial"/>
              </a:rPr>
              <a:t>,000 per child</a:t>
            </a:r>
            <a:r>
              <a:rPr lang="en-US" sz="3700"/>
              <a:t>(refundable portion limited to $1,400)</a:t>
            </a:r>
            <a:endParaRPr/>
          </a:p>
          <a:p>
            <a:pPr indent="-285750" lvl="1" marL="742950" marR="0" rtl="0" algn="l">
              <a:lnSpc>
                <a:spcPct val="7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Amount actually claimed depends on taxpayer’s tax liability, MAGI and filing status</a:t>
            </a:r>
            <a:endParaRPr/>
          </a:p>
          <a:p>
            <a:pPr indent="-285750" lvl="1" marL="742950" marR="0" rtl="0" algn="l">
              <a:lnSpc>
                <a:spcPct val="7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MAGI: typically same as AGI</a:t>
            </a:r>
            <a:endParaRPr/>
          </a:p>
          <a:p>
            <a:pPr indent="-107950" lvl="0" marL="342900" marR="0" rtl="0" algn="l">
              <a:lnSpc>
                <a:spcPct val="80000"/>
              </a:lnSpc>
              <a:spcBef>
                <a:spcPts val="740"/>
              </a:spcBef>
              <a:spcAft>
                <a:spcPts val="0"/>
              </a:spcAft>
              <a:buClr>
                <a:schemeClr val="dk1"/>
              </a:buClr>
              <a:buSzPts val="3700"/>
              <a:buFont typeface="Noto Sans Symbols"/>
              <a:buNone/>
            </a:pPr>
            <a:r>
              <a:t/>
            </a:r>
            <a:endParaRPr b="0" i="0" sz="3700" u="none" cap="none" strike="noStrike">
              <a:solidFill>
                <a:schemeClr val="dk1"/>
              </a:solidFill>
              <a:latin typeface="Questrial"/>
              <a:ea typeface="Questrial"/>
              <a:cs typeface="Questrial"/>
              <a:sym typeface="Questrial"/>
            </a:endParaRPr>
          </a:p>
        </p:txBody>
      </p:sp>
      <p:sp>
        <p:nvSpPr>
          <p:cNvPr id="1600" name="Google Shape;1600;p19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9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4" name="Shape 1604"/>
        <p:cNvGrpSpPr/>
        <p:nvPr/>
      </p:nvGrpSpPr>
      <p:grpSpPr>
        <a:xfrm>
          <a:off x="0" y="0"/>
          <a:ext cx="0" cy="0"/>
          <a:chOff x="0" y="0"/>
          <a:chExt cx="0" cy="0"/>
        </a:xfrm>
      </p:grpSpPr>
      <p:sp>
        <p:nvSpPr>
          <p:cNvPr id="1605" name="Google Shape;1605;p197"/>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Child Tax Credit</a:t>
            </a:r>
            <a:endParaRPr/>
          </a:p>
        </p:txBody>
      </p:sp>
      <p:sp>
        <p:nvSpPr>
          <p:cNvPr id="1606" name="Google Shape;1606;p197"/>
          <p:cNvSpPr txBox="1"/>
          <p:nvPr>
            <p:ph idx="1" type="body"/>
          </p:nvPr>
        </p:nvSpPr>
        <p:spPr>
          <a:xfrm>
            <a:off x="609600" y="10964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This is a credit intended to reduce the tax liability owed by the taxpayer, therefore, this part of the credit is </a:t>
            </a:r>
            <a:r>
              <a:rPr b="1" i="0" lang="en-US" sz="4000" u="none" cap="none" strike="noStrike">
                <a:solidFill>
                  <a:schemeClr val="dk1"/>
                </a:solidFill>
                <a:latin typeface="Questrial"/>
                <a:ea typeface="Questrial"/>
                <a:cs typeface="Questrial"/>
                <a:sym typeface="Questrial"/>
              </a:rPr>
              <a:t>nonrefundable</a:t>
            </a:r>
            <a:endParaRPr b="0" i="0" sz="4000" u="none" cap="none" strike="noStrike">
              <a:solidFill>
                <a:schemeClr val="dk1"/>
              </a:solidFill>
              <a:latin typeface="Questrial"/>
              <a:ea typeface="Questrial"/>
              <a:cs typeface="Questrial"/>
              <a:sym typeface="Questrial"/>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However, the taxpayers may be able to take the </a:t>
            </a:r>
            <a:r>
              <a:rPr b="0" i="1" lang="en-US" sz="4000" u="none" cap="none" strike="noStrike">
                <a:solidFill>
                  <a:schemeClr val="accent2"/>
                </a:solidFill>
                <a:latin typeface="Questrial"/>
                <a:ea typeface="Questrial"/>
                <a:cs typeface="Questrial"/>
                <a:sym typeface="Questrial"/>
              </a:rPr>
              <a:t>Additional Child Tax Credit</a:t>
            </a:r>
            <a:r>
              <a:rPr b="0" i="0" lang="en-US" sz="4000" u="none" cap="none" strike="noStrike">
                <a:solidFill>
                  <a:schemeClr val="dk1"/>
                </a:solidFill>
                <a:latin typeface="Questrial"/>
                <a:ea typeface="Questrial"/>
                <a:cs typeface="Questrial"/>
                <a:sym typeface="Questrial"/>
              </a:rPr>
              <a:t>, which is </a:t>
            </a:r>
            <a:r>
              <a:rPr b="1" i="0" lang="en-US" sz="4000" u="none" cap="none" strike="noStrike">
                <a:solidFill>
                  <a:schemeClr val="dk1"/>
                </a:solidFill>
                <a:latin typeface="Questrial"/>
                <a:ea typeface="Questrial"/>
                <a:cs typeface="Questrial"/>
                <a:sym typeface="Questrial"/>
              </a:rPr>
              <a:t>refundable</a:t>
            </a:r>
            <a:endParaRPr b="1" i="0" sz="4000" u="none" cap="none" strike="noStrike">
              <a:solidFill>
                <a:schemeClr val="dk1"/>
              </a:solidFill>
              <a:latin typeface="Questrial"/>
              <a:ea typeface="Questrial"/>
              <a:cs typeface="Questrial"/>
              <a:sym typeface="Questrial"/>
            </a:endParaRPr>
          </a:p>
          <a:p>
            <a:pPr indent="-342900" lvl="0" marL="342900" marR="0" rtl="0" algn="l">
              <a:spcBef>
                <a:spcPts val="800"/>
              </a:spcBef>
              <a:spcAft>
                <a:spcPts val="0"/>
              </a:spcAft>
              <a:buClr>
                <a:schemeClr val="dk1"/>
              </a:buClr>
              <a:buSzPts val="4000"/>
              <a:buFont typeface="Noto Sans Symbols"/>
              <a:buChar char="➢"/>
            </a:pPr>
            <a:r>
              <a:rPr i="1" lang="en-US"/>
              <a:t>The tax software automatically calculates this, but you should be familiar with the rules in case the taxpayer has questions!</a:t>
            </a:r>
            <a:endParaRPr i="1"/>
          </a:p>
        </p:txBody>
      </p:sp>
      <p:sp>
        <p:nvSpPr>
          <p:cNvPr id="1607" name="Google Shape;1607;p19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0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2" name="Shape 1612"/>
        <p:cNvGrpSpPr/>
        <p:nvPr/>
      </p:nvGrpSpPr>
      <p:grpSpPr>
        <a:xfrm>
          <a:off x="0" y="0"/>
          <a:ext cx="0" cy="0"/>
          <a:chOff x="0" y="0"/>
          <a:chExt cx="0" cy="0"/>
        </a:xfrm>
      </p:grpSpPr>
      <p:sp>
        <p:nvSpPr>
          <p:cNvPr id="1613" name="Google Shape;1613;p198"/>
          <p:cNvSpPr txBox="1"/>
          <p:nvPr>
            <p:ph type="title"/>
          </p:nvPr>
        </p:nvSpPr>
        <p:spPr>
          <a:xfrm>
            <a:off x="609600" y="229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Credit for Other Dependents</a:t>
            </a:r>
            <a:endParaRPr b="1" i="0" sz="4800" u="none" cap="none" strike="noStrike">
              <a:solidFill>
                <a:schemeClr val="dk2"/>
              </a:solidFill>
              <a:latin typeface="Questrial"/>
              <a:ea typeface="Questrial"/>
              <a:cs typeface="Questrial"/>
              <a:sym typeface="Questrial"/>
            </a:endParaRPr>
          </a:p>
        </p:txBody>
      </p:sp>
      <p:sp>
        <p:nvSpPr>
          <p:cNvPr id="1614" name="Google Shape;1614;p198"/>
          <p:cNvSpPr txBox="1"/>
          <p:nvPr>
            <p:ph idx="1" type="body"/>
          </p:nvPr>
        </p:nvSpPr>
        <p:spPr>
          <a:xfrm>
            <a:off x="390600" y="869750"/>
            <a:ext cx="11410800" cy="4526100"/>
          </a:xfrm>
          <a:prstGeom prst="rect">
            <a:avLst/>
          </a:prstGeom>
          <a:noFill/>
          <a:ln>
            <a:noFill/>
          </a:ln>
        </p:spPr>
        <p:txBody>
          <a:bodyPr anchorCtr="0" anchor="t" bIns="45700" lIns="91425" spcFirstLastPara="1" rIns="91425" wrap="square" tIns="45700">
            <a:noAutofit/>
          </a:bodyPr>
          <a:lstStyle/>
          <a:p>
            <a:pPr indent="-342900" lvl="0" marL="342900" rtl="0" algn="l">
              <a:spcBef>
                <a:spcPts val="800"/>
              </a:spcBef>
              <a:spcAft>
                <a:spcPts val="0"/>
              </a:spcAft>
              <a:buClr>
                <a:schemeClr val="dk1"/>
              </a:buClr>
              <a:buSzPts val="4000"/>
              <a:buFont typeface="Noto Sans Symbols"/>
              <a:buChar char="➢"/>
            </a:pPr>
            <a:r>
              <a:rPr lang="en-US"/>
              <a:t>Credit applies to TY 2018 &amp; subsequent years</a:t>
            </a:r>
            <a:endParaRPr/>
          </a:p>
          <a:p>
            <a:pPr indent="-342900" lvl="0" marL="342900" rtl="0" algn="l">
              <a:spcBef>
                <a:spcPts val="0"/>
              </a:spcBef>
              <a:spcAft>
                <a:spcPts val="0"/>
              </a:spcAft>
              <a:buClr>
                <a:schemeClr val="dk1"/>
              </a:buClr>
              <a:buSzPts val="4000"/>
              <a:buFont typeface="Noto Sans Symbols"/>
              <a:buChar char="➢"/>
            </a:pPr>
            <a:r>
              <a:rPr lang="en-US"/>
              <a:t>There is a $500 credit for all other dependents who do not qualify for the Child Tax Credit. </a:t>
            </a:r>
            <a:endParaRPr/>
          </a:p>
          <a:p>
            <a:pPr indent="-311150" lvl="1" marL="742950" rtl="0" algn="l">
              <a:spcBef>
                <a:spcPts val="0"/>
              </a:spcBef>
              <a:spcAft>
                <a:spcPts val="0"/>
              </a:spcAft>
              <a:buClr>
                <a:schemeClr val="dk1"/>
              </a:buClr>
              <a:buSzPts val="3600"/>
              <a:buFont typeface="Arial"/>
              <a:buChar char="▪"/>
            </a:pPr>
            <a:r>
              <a:rPr lang="en-US"/>
              <a:t>QC over 17</a:t>
            </a:r>
            <a:endParaRPr/>
          </a:p>
          <a:p>
            <a:pPr indent="-311150" lvl="1" marL="742950" rtl="0" algn="l">
              <a:spcBef>
                <a:spcPts val="0"/>
              </a:spcBef>
              <a:spcAft>
                <a:spcPts val="0"/>
              </a:spcAft>
              <a:buClr>
                <a:schemeClr val="dk1"/>
              </a:buClr>
              <a:buSzPts val="3600"/>
              <a:buFont typeface="Arial"/>
              <a:buChar char="▪"/>
            </a:pPr>
            <a:r>
              <a:rPr lang="en-US"/>
              <a:t>QC with an ITIN</a:t>
            </a:r>
            <a:endParaRPr/>
          </a:p>
          <a:p>
            <a:pPr indent="-311150" lvl="1" marL="742950" rtl="0" algn="l">
              <a:spcBef>
                <a:spcPts val="0"/>
              </a:spcBef>
              <a:spcAft>
                <a:spcPts val="0"/>
              </a:spcAft>
              <a:buClr>
                <a:schemeClr val="dk1"/>
              </a:buClr>
              <a:buSzPts val="3600"/>
              <a:buFont typeface="Arial"/>
              <a:buChar char="▪"/>
            </a:pPr>
            <a:r>
              <a:rPr lang="en-US"/>
              <a:t>QR</a:t>
            </a:r>
            <a:endParaRPr/>
          </a:p>
          <a:p>
            <a:pPr indent="-317500" lvl="0" marL="342900" rtl="0" algn="l">
              <a:spcBef>
                <a:spcPts val="0"/>
              </a:spcBef>
              <a:spcAft>
                <a:spcPts val="0"/>
              </a:spcAft>
              <a:buClr>
                <a:schemeClr val="dk1"/>
              </a:buClr>
              <a:buSzPts val="3600"/>
              <a:buFont typeface="Noto Sans Symbols"/>
              <a:buChar char="➢"/>
            </a:pPr>
            <a:r>
              <a:rPr lang="en-US" sz="3600"/>
              <a:t>The dependent in question must: </a:t>
            </a:r>
            <a:endParaRPr sz="3600"/>
          </a:p>
          <a:p>
            <a:pPr indent="-311150" lvl="1" marL="742950" rtl="0" algn="l">
              <a:spcBef>
                <a:spcPts val="0"/>
              </a:spcBef>
              <a:spcAft>
                <a:spcPts val="0"/>
              </a:spcAft>
              <a:buClr>
                <a:schemeClr val="dk1"/>
              </a:buClr>
              <a:buSzPts val="3600"/>
              <a:buFont typeface="Arial"/>
              <a:buChar char="▪"/>
            </a:pPr>
            <a:r>
              <a:rPr lang="en-US"/>
              <a:t>Be a U.S. Citizen, U.S. National,  or resident of the U.S. AND</a:t>
            </a:r>
            <a:endParaRPr/>
          </a:p>
          <a:p>
            <a:pPr indent="-311150" lvl="1" marL="742950" rtl="0" algn="l">
              <a:spcBef>
                <a:spcPts val="0"/>
              </a:spcBef>
              <a:spcAft>
                <a:spcPts val="0"/>
              </a:spcAft>
              <a:buClr>
                <a:schemeClr val="dk1"/>
              </a:buClr>
              <a:buSzPts val="3600"/>
              <a:buFont typeface="Arial"/>
              <a:buChar char="▪"/>
            </a:pPr>
            <a:r>
              <a:rPr lang="en-US"/>
              <a:t>Have a valid identification number (ATIN, ITIN, SSN)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4">
                                            <p:txEl>
                                              <p:pRg end="0" st="0"/>
                                            </p:txEl>
                                          </p:spTgt>
                                        </p:tgtEl>
                                        <p:attrNameLst>
                                          <p:attrName>style.visibility</p:attrName>
                                        </p:attrNameLst>
                                      </p:cBhvr>
                                      <p:to>
                                        <p:strVal val="visible"/>
                                      </p:to>
                                    </p:set>
                                    <p:animEffect filter="fade" transition="in">
                                      <p:cBhvr>
                                        <p:cTn dur="500"/>
                                        <p:tgtEl>
                                          <p:spTgt spid="161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4">
                                            <p:txEl>
                                              <p:pRg end="1" st="1"/>
                                            </p:txEl>
                                          </p:spTgt>
                                        </p:tgtEl>
                                        <p:attrNameLst>
                                          <p:attrName>style.visibility</p:attrName>
                                        </p:attrNameLst>
                                      </p:cBhvr>
                                      <p:to>
                                        <p:strVal val="visible"/>
                                      </p:to>
                                    </p:set>
                                    <p:animEffect filter="fade" transition="in">
                                      <p:cBhvr>
                                        <p:cTn dur="500"/>
                                        <p:tgtEl>
                                          <p:spTgt spid="161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4">
                                            <p:txEl>
                                              <p:pRg end="2" st="2"/>
                                            </p:txEl>
                                          </p:spTgt>
                                        </p:tgtEl>
                                        <p:attrNameLst>
                                          <p:attrName>style.visibility</p:attrName>
                                        </p:attrNameLst>
                                      </p:cBhvr>
                                      <p:to>
                                        <p:strVal val="visible"/>
                                      </p:to>
                                    </p:set>
                                    <p:animEffect filter="fade" transition="in">
                                      <p:cBhvr>
                                        <p:cTn dur="500"/>
                                        <p:tgtEl>
                                          <p:spTgt spid="161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4">
                                            <p:txEl>
                                              <p:pRg end="3" st="3"/>
                                            </p:txEl>
                                          </p:spTgt>
                                        </p:tgtEl>
                                        <p:attrNameLst>
                                          <p:attrName>style.visibility</p:attrName>
                                        </p:attrNameLst>
                                      </p:cBhvr>
                                      <p:to>
                                        <p:strVal val="visible"/>
                                      </p:to>
                                    </p:set>
                                    <p:animEffect filter="fade" transition="in">
                                      <p:cBhvr>
                                        <p:cTn dur="500"/>
                                        <p:tgtEl>
                                          <p:spTgt spid="161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4">
                                            <p:txEl>
                                              <p:pRg end="4" st="4"/>
                                            </p:txEl>
                                          </p:spTgt>
                                        </p:tgtEl>
                                        <p:attrNameLst>
                                          <p:attrName>style.visibility</p:attrName>
                                        </p:attrNameLst>
                                      </p:cBhvr>
                                      <p:to>
                                        <p:strVal val="visible"/>
                                      </p:to>
                                    </p:set>
                                    <p:animEffect filter="fade" transition="in">
                                      <p:cBhvr>
                                        <p:cTn dur="500"/>
                                        <p:tgtEl>
                                          <p:spTgt spid="1614">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4">
                                            <p:txEl>
                                              <p:pRg end="5" st="5"/>
                                            </p:txEl>
                                          </p:spTgt>
                                        </p:tgtEl>
                                        <p:attrNameLst>
                                          <p:attrName>style.visibility</p:attrName>
                                        </p:attrNameLst>
                                      </p:cBhvr>
                                      <p:to>
                                        <p:strVal val="visible"/>
                                      </p:to>
                                    </p:set>
                                    <p:animEffect filter="fade" transition="in">
                                      <p:cBhvr>
                                        <p:cTn dur="500"/>
                                        <p:tgtEl>
                                          <p:spTgt spid="1614">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4">
                                            <p:txEl>
                                              <p:pRg end="6" st="6"/>
                                            </p:txEl>
                                          </p:spTgt>
                                        </p:tgtEl>
                                        <p:attrNameLst>
                                          <p:attrName>style.visibility</p:attrName>
                                        </p:attrNameLst>
                                      </p:cBhvr>
                                      <p:to>
                                        <p:strVal val="visible"/>
                                      </p:to>
                                    </p:set>
                                    <p:animEffect filter="fade" transition="in">
                                      <p:cBhvr>
                                        <p:cTn dur="500"/>
                                        <p:tgtEl>
                                          <p:spTgt spid="1614">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4">
                                            <p:txEl>
                                              <p:pRg end="7" st="7"/>
                                            </p:txEl>
                                          </p:spTgt>
                                        </p:tgtEl>
                                        <p:attrNameLst>
                                          <p:attrName>style.visibility</p:attrName>
                                        </p:attrNameLst>
                                      </p:cBhvr>
                                      <p:to>
                                        <p:strVal val="visible"/>
                                      </p:to>
                                    </p:set>
                                    <p:animEffect filter="fade" transition="in">
                                      <p:cBhvr>
                                        <p:cTn dur="500"/>
                                        <p:tgtEl>
                                          <p:spTgt spid="1614">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9" name="Shape 1619"/>
        <p:cNvGrpSpPr/>
        <p:nvPr/>
      </p:nvGrpSpPr>
      <p:grpSpPr>
        <a:xfrm>
          <a:off x="0" y="0"/>
          <a:ext cx="0" cy="0"/>
          <a:chOff x="0" y="0"/>
          <a:chExt cx="0" cy="0"/>
        </a:xfrm>
      </p:grpSpPr>
      <p:sp>
        <p:nvSpPr>
          <p:cNvPr id="1620" name="Google Shape;1620;p19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Retirement Savings Contributions Credit: General Eligibility Requirements</a:t>
            </a:r>
            <a:endParaRPr/>
          </a:p>
        </p:txBody>
      </p:sp>
      <p:sp>
        <p:nvSpPr>
          <p:cNvPr id="1621" name="Google Shape;1621;p199"/>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 contribution to an IRA or other qualified plan for the tax year</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AGI limitations (vary based on filing status)</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Age 18 or older</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Not claimed as a dependent on someone else’s tax return</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Not a full-time student during the tax year</a:t>
            </a:r>
            <a:endParaRPr/>
          </a:p>
        </p:txBody>
      </p:sp>
      <p:sp>
        <p:nvSpPr>
          <p:cNvPr id="1622" name="Google Shape;1622;p19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2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7" name="Shape 1627"/>
        <p:cNvGrpSpPr/>
        <p:nvPr/>
      </p:nvGrpSpPr>
      <p:grpSpPr>
        <a:xfrm>
          <a:off x="0" y="0"/>
          <a:ext cx="0" cy="0"/>
          <a:chOff x="0" y="0"/>
          <a:chExt cx="0" cy="0"/>
        </a:xfrm>
      </p:grpSpPr>
      <p:sp>
        <p:nvSpPr>
          <p:cNvPr id="1628" name="Google Shape;1628;p20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Retirement Savings Contribution Credit: Form W-2</a:t>
            </a:r>
            <a:endParaRPr b="1" i="0" sz="4800" u="none" cap="none" strike="noStrike">
              <a:solidFill>
                <a:schemeClr val="dk2"/>
              </a:solidFill>
              <a:latin typeface="Questrial"/>
              <a:ea typeface="Questrial"/>
              <a:cs typeface="Questrial"/>
              <a:sym typeface="Questrial"/>
            </a:endParaRPr>
          </a:p>
        </p:txBody>
      </p:sp>
      <p:pic>
        <p:nvPicPr>
          <p:cNvPr id="1629" name="Google Shape;1629;p200"/>
          <p:cNvPicPr preferRelativeResize="0"/>
          <p:nvPr>
            <p:ph idx="1" type="body"/>
          </p:nvPr>
        </p:nvPicPr>
        <p:blipFill rotWithShape="1">
          <a:blip r:embed="rId3">
            <a:alphaModFix/>
          </a:blip>
          <a:srcRect b="0" l="0" r="0" t="0"/>
          <a:stretch/>
        </p:blipFill>
        <p:spPr>
          <a:xfrm>
            <a:off x="2503357" y="1600200"/>
            <a:ext cx="7185300" cy="4526100"/>
          </a:xfrm>
          <a:prstGeom prst="rect">
            <a:avLst/>
          </a:prstGeom>
          <a:noFill/>
          <a:ln>
            <a:noFill/>
          </a:ln>
          <a:effectLst>
            <a:outerShdw blurRad="190500" rotWithShape="0" algn="tl">
              <a:srgbClr val="000000">
                <a:alpha val="69800"/>
              </a:srgbClr>
            </a:outerShdw>
          </a:effectLst>
        </p:spPr>
      </p:pic>
      <p:pic>
        <p:nvPicPr>
          <p:cNvPr id="1630" name="Google Shape;1630;p200"/>
          <p:cNvPicPr preferRelativeResize="0"/>
          <p:nvPr/>
        </p:nvPicPr>
        <p:blipFill rotWithShape="1">
          <a:blip r:embed="rId4">
            <a:alphaModFix/>
          </a:blip>
          <a:srcRect b="0" l="0" r="0" t="0"/>
          <a:stretch/>
        </p:blipFill>
        <p:spPr>
          <a:xfrm>
            <a:off x="8016949" y="3627942"/>
            <a:ext cx="1599900" cy="1257600"/>
          </a:xfrm>
          <a:prstGeom prst="rect">
            <a:avLst/>
          </a:prstGeom>
          <a:noFill/>
          <a:ln cap="sq" cmpd="sng" w="38100">
            <a:solidFill>
              <a:srgbClr val="000000"/>
            </a:solidFill>
            <a:prstDash val="solid"/>
            <a:miter lim="8000"/>
            <a:headEnd len="sm" w="sm" type="none"/>
            <a:tailEnd len="sm" w="sm" type="none"/>
          </a:ln>
          <a:effectLst>
            <a:outerShdw blurRad="50800" rotWithShape="0" algn="tl" dir="2700000" dist="38100">
              <a:srgbClr val="000000">
                <a:alpha val="42750"/>
              </a:srgbClr>
            </a:outerShdw>
          </a:effectLst>
        </p:spPr>
      </p:pic>
      <p:pic>
        <p:nvPicPr>
          <p:cNvPr id="1631" name="Google Shape;1631;p200"/>
          <p:cNvPicPr preferRelativeResize="0"/>
          <p:nvPr/>
        </p:nvPicPr>
        <p:blipFill rotWithShape="1">
          <a:blip r:embed="rId5">
            <a:alphaModFix/>
          </a:blip>
          <a:srcRect b="0" l="0" r="0" t="0"/>
          <a:stretch/>
        </p:blipFill>
        <p:spPr>
          <a:xfrm>
            <a:off x="6444578" y="3905702"/>
            <a:ext cx="1528500" cy="293100"/>
          </a:xfrm>
          <a:prstGeom prst="rect">
            <a:avLst/>
          </a:prstGeom>
          <a:noFill/>
          <a:ln cap="sq" cmpd="sng" w="38100">
            <a:solidFill>
              <a:srgbClr val="000000"/>
            </a:solidFill>
            <a:prstDash val="solid"/>
            <a:miter lim="8000"/>
            <a:headEnd len="sm" w="sm" type="none"/>
            <a:tailEnd len="sm" w="sm" type="none"/>
          </a:ln>
          <a:effectLst>
            <a:outerShdw blurRad="50800" rotWithShape="0" algn="tl" dir="2700000" dist="38100">
              <a:srgbClr val="000000">
                <a:alpha val="42750"/>
              </a:srgbClr>
            </a:outerShdw>
          </a:effectLst>
        </p:spPr>
      </p:pic>
      <p:pic>
        <p:nvPicPr>
          <p:cNvPr id="1632" name="Google Shape;1632;p200"/>
          <p:cNvPicPr preferRelativeResize="0"/>
          <p:nvPr/>
        </p:nvPicPr>
        <p:blipFill rotWithShape="1">
          <a:blip r:embed="rId6">
            <a:alphaModFix/>
          </a:blip>
          <a:srcRect b="0" l="0" r="0" t="0"/>
          <a:stretch/>
        </p:blipFill>
        <p:spPr>
          <a:xfrm>
            <a:off x="6458032" y="4256775"/>
            <a:ext cx="1515000" cy="725400"/>
          </a:xfrm>
          <a:prstGeom prst="rect">
            <a:avLst/>
          </a:prstGeom>
          <a:noFill/>
          <a:ln cap="sq" cmpd="sng" w="38100">
            <a:solidFill>
              <a:srgbClr val="000000"/>
            </a:solidFill>
            <a:prstDash val="solid"/>
            <a:miter lim="8000"/>
            <a:headEnd len="sm" w="sm" type="none"/>
            <a:tailEnd len="sm" w="sm" type="none"/>
          </a:ln>
          <a:effectLst>
            <a:outerShdw blurRad="50800" rotWithShape="0" algn="tl" dir="2700000" dist="38100">
              <a:srgbClr val="000000">
                <a:alpha val="42750"/>
              </a:srgbClr>
            </a:outerShdw>
          </a:effectLst>
        </p:spPr>
      </p:pic>
      <p:sp>
        <p:nvSpPr>
          <p:cNvPr id="1633" name="Google Shape;1633;p20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163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630"/>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163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631"/>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163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8" name="Shape 1638"/>
        <p:cNvGrpSpPr/>
        <p:nvPr/>
      </p:nvGrpSpPr>
      <p:grpSpPr>
        <a:xfrm>
          <a:off x="0" y="0"/>
          <a:ext cx="0" cy="0"/>
          <a:chOff x="0" y="0"/>
          <a:chExt cx="0" cy="0"/>
        </a:xfrm>
      </p:grpSpPr>
      <p:sp>
        <p:nvSpPr>
          <p:cNvPr id="1639" name="Google Shape;1639;p20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Retirement Savings Contribution Credit: Contributions Record</a:t>
            </a:r>
            <a:endParaRPr b="1" i="0" sz="4800" u="none" cap="none" strike="noStrike">
              <a:solidFill>
                <a:schemeClr val="dk2"/>
              </a:solidFill>
              <a:latin typeface="Questrial"/>
              <a:ea typeface="Questrial"/>
              <a:cs typeface="Questrial"/>
              <a:sym typeface="Questrial"/>
            </a:endParaRPr>
          </a:p>
        </p:txBody>
      </p:sp>
      <p:sp>
        <p:nvSpPr>
          <p:cNvPr id="1640" name="Google Shape;1640;p201"/>
          <p:cNvSpPr txBox="1"/>
          <p:nvPr>
            <p:ph idx="1" type="body"/>
          </p:nvPr>
        </p:nvSpPr>
        <p:spPr>
          <a:xfrm>
            <a:off x="609600" y="1600204"/>
            <a:ext cx="10972800" cy="38400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How do I know if the taxpayer has made a qualifying contribution?</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Form W-2, Box 12 and one of the codes: D, E, F, G, H, S, AA or BB</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Form W-2, Box 14 and codes for military personnel: Q or E</a:t>
            </a:r>
            <a:endParaRPr b="0" i="0" sz="3600" u="none" cap="none" strike="noStrike">
              <a:solidFill>
                <a:schemeClr val="dk1"/>
              </a:solidFill>
              <a:latin typeface="Questrial"/>
              <a:ea typeface="Questrial"/>
              <a:cs typeface="Questrial"/>
              <a:sym typeface="Questrial"/>
            </a:endParaRPr>
          </a:p>
        </p:txBody>
      </p:sp>
      <p:sp>
        <p:nvSpPr>
          <p:cNvPr id="1641" name="Google Shape;1641;p201"/>
          <p:cNvSpPr/>
          <p:nvPr/>
        </p:nvSpPr>
        <p:spPr>
          <a:xfrm>
            <a:off x="445500" y="5334425"/>
            <a:ext cx="11136900" cy="1307700"/>
          </a:xfrm>
          <a:prstGeom prst="rect">
            <a:avLst/>
          </a:prstGeom>
          <a:solidFill>
            <a:schemeClr val="accent3"/>
          </a:solidFill>
          <a:ln cap="flat" cmpd="sng" w="25400">
            <a:solidFill>
              <a:srgbClr val="2B535E"/>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3600" u="sng">
                <a:solidFill>
                  <a:schemeClr val="lt1"/>
                </a:solidFill>
                <a:latin typeface="Questrial"/>
                <a:ea typeface="Questrial"/>
                <a:cs typeface="Questrial"/>
                <a:sym typeface="Questrial"/>
              </a:rPr>
              <a:t>CAUTION</a:t>
            </a:r>
            <a:r>
              <a:rPr b="1" lang="en-US" sz="3600">
                <a:solidFill>
                  <a:schemeClr val="lt1"/>
                </a:solidFill>
                <a:latin typeface="Questrial"/>
                <a:ea typeface="Questrial"/>
                <a:cs typeface="Questrial"/>
                <a:sym typeface="Questrial"/>
              </a:rPr>
              <a:t>: Entries in box 14 that are treated a employer contributions are NOT eligible for the credit</a:t>
            </a:r>
            <a:endParaRPr/>
          </a:p>
        </p:txBody>
      </p:sp>
      <p:sp>
        <p:nvSpPr>
          <p:cNvPr id="1642" name="Google Shape;1642;p20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4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4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0" name="Shape 220"/>
        <p:cNvGrpSpPr/>
        <p:nvPr/>
      </p:nvGrpSpPr>
      <p:grpSpPr>
        <a:xfrm>
          <a:off x="0" y="0"/>
          <a:ext cx="0" cy="0"/>
          <a:chOff x="0" y="0"/>
          <a:chExt cx="0" cy="0"/>
        </a:xfrm>
      </p:grpSpPr>
      <p:sp>
        <p:nvSpPr>
          <p:cNvPr id="221" name="Google Shape;221;p31"/>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Conducting a Thorough Interview</a:t>
            </a:r>
            <a:endParaRPr/>
          </a:p>
        </p:txBody>
      </p:sp>
      <p:sp>
        <p:nvSpPr>
          <p:cNvPr id="222" name="Google Shape;222;p31"/>
          <p:cNvSpPr txBox="1"/>
          <p:nvPr>
            <p:ph idx="1" type="body"/>
          </p:nvPr>
        </p:nvSpPr>
        <p:spPr>
          <a:xfrm>
            <a:off x="609600" y="852704"/>
            <a:ext cx="10972800" cy="4047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a:p>
          <a:p>
            <a:pPr indent="-342900" lvl="0" marL="342900" marR="0" rtl="0" algn="l">
              <a:lnSpc>
                <a:spcPct val="100000"/>
              </a:lnSpc>
              <a:spcBef>
                <a:spcPts val="0"/>
              </a:spcBef>
              <a:spcAft>
                <a:spcPts val="0"/>
              </a:spcAft>
              <a:buClr>
                <a:schemeClr val="dk1"/>
              </a:buClr>
              <a:buSzPts val="4000"/>
              <a:buFont typeface="Noto Sans Symbols"/>
              <a:buChar char="➢"/>
            </a:pPr>
            <a:r>
              <a:rPr lang="en-US"/>
              <a:t>What about…..</a:t>
            </a:r>
            <a:endParaRPr/>
          </a:p>
          <a:p>
            <a:pPr indent="-285750" lvl="1" marL="742950" marR="0" rtl="0" algn="l">
              <a:lnSpc>
                <a:spcPct val="100000"/>
              </a:lnSpc>
              <a:spcBef>
                <a:spcPts val="0"/>
              </a:spcBef>
              <a:spcAft>
                <a:spcPts val="0"/>
              </a:spcAft>
              <a:buClr>
                <a:schemeClr val="dk1"/>
              </a:buClr>
              <a:buSzPts val="3600"/>
              <a:buFont typeface="Arial"/>
              <a:buChar char="•"/>
            </a:pPr>
            <a:r>
              <a:rPr lang="en-US"/>
              <a:t>They did their return at our site last year</a:t>
            </a:r>
            <a:endParaRPr/>
          </a:p>
          <a:p>
            <a:pPr indent="-285750" lvl="1" marL="742950" marR="0" rtl="0" algn="l">
              <a:lnSpc>
                <a:spcPct val="100000"/>
              </a:lnSpc>
              <a:spcBef>
                <a:spcPts val="0"/>
              </a:spcBef>
              <a:spcAft>
                <a:spcPts val="0"/>
              </a:spcAft>
              <a:buClr>
                <a:schemeClr val="dk1"/>
              </a:buClr>
              <a:buSzPts val="3600"/>
              <a:buFont typeface="Arial"/>
              <a:buChar char="•"/>
            </a:pPr>
            <a:r>
              <a:rPr lang="en-US"/>
              <a:t>the SSN is on their prior year tax return they brought in</a:t>
            </a:r>
            <a:endParaRPr/>
          </a:p>
          <a:p>
            <a:pPr indent="-285750" lvl="1" marL="742950" marR="0" rtl="0" algn="l">
              <a:lnSpc>
                <a:spcPct val="100000"/>
              </a:lnSpc>
              <a:spcBef>
                <a:spcPts val="0"/>
              </a:spcBef>
              <a:spcAft>
                <a:spcPts val="0"/>
              </a:spcAft>
              <a:buClr>
                <a:schemeClr val="dk1"/>
              </a:buClr>
              <a:buSzPts val="3600"/>
              <a:buFont typeface="Arial"/>
              <a:buChar char="•"/>
            </a:pPr>
            <a:r>
              <a:rPr lang="en-US"/>
              <a:t>the SSN is on the taxpayer’s W-2</a:t>
            </a:r>
            <a:endParaRPr/>
          </a:p>
          <a:p>
            <a:pPr indent="-342900" lvl="0" marL="342900" marR="0" rtl="0" algn="l">
              <a:lnSpc>
                <a:spcPct val="100000"/>
              </a:lnSpc>
              <a:spcBef>
                <a:spcPts val="0"/>
              </a:spcBef>
              <a:spcAft>
                <a:spcPts val="0"/>
              </a:spcAft>
              <a:buClr>
                <a:schemeClr val="dk1"/>
              </a:buClr>
              <a:buSzPts val="4000"/>
              <a:buFont typeface="Noto Sans Symbols"/>
              <a:buChar char="➢"/>
            </a:pPr>
            <a:r>
              <a:rPr lang="en-US"/>
              <a:t>None of these are documents issued by the social security administration! </a:t>
            </a:r>
            <a:endParaRPr/>
          </a:p>
        </p:txBody>
      </p:sp>
      <p:sp>
        <p:nvSpPr>
          <p:cNvPr id="223" name="Google Shape;223;p3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7" name="Shape 1647"/>
        <p:cNvGrpSpPr/>
        <p:nvPr/>
      </p:nvGrpSpPr>
      <p:grpSpPr>
        <a:xfrm>
          <a:off x="0" y="0"/>
          <a:ext cx="0" cy="0"/>
          <a:chOff x="0" y="0"/>
          <a:chExt cx="0" cy="0"/>
        </a:xfrm>
      </p:grpSpPr>
      <p:sp>
        <p:nvSpPr>
          <p:cNvPr id="1648" name="Google Shape;1648;p20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Retirement Savings Contributions Credit: Eligible Contributions</a:t>
            </a:r>
            <a:endParaRPr b="1" i="0" sz="4800" u="none" cap="none" strike="noStrike">
              <a:solidFill>
                <a:schemeClr val="dk2"/>
              </a:solidFill>
              <a:latin typeface="Questrial"/>
              <a:ea typeface="Questrial"/>
              <a:cs typeface="Questrial"/>
              <a:sym typeface="Questrial"/>
            </a:endParaRPr>
          </a:p>
        </p:txBody>
      </p:sp>
      <p:sp>
        <p:nvSpPr>
          <p:cNvPr id="1649" name="Google Shape;1649;p202"/>
          <p:cNvSpPr txBox="1"/>
          <p:nvPr>
            <p:ph idx="1" type="body"/>
          </p:nvPr>
        </p:nvSpPr>
        <p:spPr>
          <a:xfrm>
            <a:off x="609600" y="1807028"/>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Some retirement distributions reduce the eligible contributions for the credit</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In addition to retirement distributions made during the current tax year, the taxpayer must also reduce eligible contributions for distributions taken during the previous two tax years</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650" name="Google Shape;1650;p20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4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4" name="Shape 1654"/>
        <p:cNvGrpSpPr/>
        <p:nvPr/>
      </p:nvGrpSpPr>
      <p:grpSpPr>
        <a:xfrm>
          <a:off x="0" y="0"/>
          <a:ext cx="0" cy="0"/>
          <a:chOff x="0" y="0"/>
          <a:chExt cx="0" cy="0"/>
        </a:xfrm>
      </p:grpSpPr>
      <p:sp>
        <p:nvSpPr>
          <p:cNvPr id="1655" name="Google Shape;1655;p20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a:t>
            </a:r>
            <a:r>
              <a:rPr lang="en-US"/>
              <a:t>ercise</a:t>
            </a:r>
            <a:endParaRPr/>
          </a:p>
        </p:txBody>
      </p:sp>
      <p:sp>
        <p:nvSpPr>
          <p:cNvPr id="1656" name="Google Shape;1656;p203"/>
          <p:cNvSpPr txBox="1"/>
          <p:nvPr>
            <p:ph idx="1" type="body"/>
          </p:nvPr>
        </p:nvSpPr>
        <p:spPr>
          <a:xfrm>
            <a:off x="609600" y="1600203"/>
            <a:ext cx="10972800" cy="45261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114300" marR="0" rtl="0" algn="ctr">
              <a:spcBef>
                <a:spcPts val="0"/>
              </a:spcBef>
              <a:spcAft>
                <a:spcPts val="0"/>
              </a:spcAft>
              <a:buClr>
                <a:schemeClr val="dk1"/>
              </a:buClr>
              <a:buFont typeface="Noto Sans Symbols"/>
              <a:buNone/>
            </a:pPr>
            <a:r>
              <a:rPr b="1" i="0" lang="en-US" sz="4000" u="none" cap="none" strike="noStrike">
                <a:solidFill>
                  <a:schemeClr val="dk1"/>
                </a:solidFill>
                <a:latin typeface="Questrial"/>
                <a:ea typeface="Questrial"/>
                <a:cs typeface="Questrial"/>
                <a:sym typeface="Questrial"/>
              </a:rPr>
              <a:t>Bob, age 48, contributed $600 to an IRA during the tax year.  During the year, he worked full-time and had an AGI of $24,000.  He is not a student.  Is Bob eligible to claim the Retirement Savings Contribution Credit?</a:t>
            </a:r>
            <a:endParaRPr/>
          </a:p>
        </p:txBody>
      </p:sp>
      <p:sp>
        <p:nvSpPr>
          <p:cNvPr id="1657" name="Google Shape;1657;p20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6">
                                            <p:txEl>
                                              <p:pRg end="0" st="0"/>
                                            </p:txEl>
                                          </p:spTgt>
                                        </p:tgtEl>
                                        <p:attrNameLst>
                                          <p:attrName>style.visibility</p:attrName>
                                        </p:attrNameLst>
                                      </p:cBhvr>
                                      <p:to>
                                        <p:strVal val="visible"/>
                                      </p:to>
                                    </p:set>
                                    <p:animEffect filter="fade" transition="in">
                                      <p:cBhvr>
                                        <p:cTn dur="500"/>
                                        <p:tgtEl>
                                          <p:spTgt spid="1656">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1" name="Shape 1661"/>
        <p:cNvGrpSpPr/>
        <p:nvPr/>
      </p:nvGrpSpPr>
      <p:grpSpPr>
        <a:xfrm>
          <a:off x="0" y="0"/>
          <a:ext cx="0" cy="0"/>
          <a:chOff x="0" y="0"/>
          <a:chExt cx="0" cy="0"/>
        </a:xfrm>
      </p:grpSpPr>
      <p:sp>
        <p:nvSpPr>
          <p:cNvPr id="1662" name="Google Shape;1662;p20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a:t>
            </a:r>
            <a:r>
              <a:rPr lang="en-US"/>
              <a:t>ercise</a:t>
            </a:r>
            <a:r>
              <a:rPr b="1" i="0" lang="en-US" sz="4800" u="none" cap="none" strike="noStrike">
                <a:solidFill>
                  <a:schemeClr val="dk2"/>
                </a:solidFill>
                <a:latin typeface="Questrial"/>
                <a:ea typeface="Questrial"/>
                <a:cs typeface="Questrial"/>
                <a:sym typeface="Questrial"/>
              </a:rPr>
              <a:t> – Answer</a:t>
            </a:r>
            <a:endParaRPr/>
          </a:p>
        </p:txBody>
      </p:sp>
      <p:sp>
        <p:nvSpPr>
          <p:cNvPr id="1663" name="Google Shape;1663;p204"/>
          <p:cNvSpPr txBox="1"/>
          <p:nvPr>
            <p:ph idx="1" type="body"/>
          </p:nvPr>
        </p:nvSpPr>
        <p:spPr>
          <a:xfrm>
            <a:off x="609600" y="1600203"/>
            <a:ext cx="10972800" cy="4526100"/>
          </a:xfrm>
          <a:prstGeom prst="rect">
            <a:avLst/>
          </a:prstGeom>
          <a:gradFill>
            <a:gsLst>
              <a:gs pos="0">
                <a:srgbClr val="FFE57F"/>
              </a:gs>
              <a:gs pos="35000">
                <a:srgbClr val="FFEBA5"/>
              </a:gs>
              <a:gs pos="100000">
                <a:srgbClr val="FFF8D9"/>
              </a:gs>
            </a:gsLst>
            <a:lin ang="16200038" scaled="0"/>
          </a:gradFill>
          <a:ln cap="flat" cmpd="sng" w="9525">
            <a:solidFill>
              <a:srgbClr val="F0B125"/>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114300" marR="0" rtl="0" algn="ctr">
              <a:spcBef>
                <a:spcPts val="0"/>
              </a:spcBef>
              <a:spcAft>
                <a:spcPts val="0"/>
              </a:spcAft>
              <a:buClr>
                <a:schemeClr val="dk1"/>
              </a:buClr>
              <a:buFont typeface="Noto Sans Symbols"/>
              <a:buNone/>
            </a:pPr>
            <a:r>
              <a:t/>
            </a:r>
            <a:endParaRPr b="1" i="0" sz="4000" u="none" cap="none" strike="noStrike">
              <a:solidFill>
                <a:srgbClr val="CA8F0C"/>
              </a:solidFill>
              <a:latin typeface="Questrial"/>
              <a:ea typeface="Questrial"/>
              <a:cs typeface="Questrial"/>
              <a:sym typeface="Questrial"/>
            </a:endParaRPr>
          </a:p>
          <a:p>
            <a:pPr indent="0" lvl="0" marL="114300" marR="0" rtl="0" algn="ctr">
              <a:spcBef>
                <a:spcPts val="80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Yes: Bob contributed to an IRA, meets the age and AGI limits, is not a dependent and is not a full-time student.</a:t>
            </a:r>
            <a:endParaRPr/>
          </a:p>
          <a:p>
            <a:pPr indent="-88900" lvl="0" marL="342900" marR="0" rtl="0" algn="l">
              <a:spcBef>
                <a:spcPts val="800"/>
              </a:spcBef>
              <a:spcAft>
                <a:spcPts val="0"/>
              </a:spcAft>
              <a:buClr>
                <a:schemeClr val="dk1"/>
              </a:buClr>
              <a:buSzPts val="4000"/>
              <a:buFont typeface="Noto Sans Symbols"/>
              <a:buNone/>
            </a:pPr>
            <a:r>
              <a:t/>
            </a:r>
            <a:endParaRPr b="1" i="0" sz="4000" u="none" cap="none" strike="noStrike">
              <a:solidFill>
                <a:srgbClr val="CA8F0C"/>
              </a:solidFill>
              <a:latin typeface="Questrial"/>
              <a:ea typeface="Questrial"/>
              <a:cs typeface="Questrial"/>
              <a:sym typeface="Questrial"/>
            </a:endParaRPr>
          </a:p>
        </p:txBody>
      </p:sp>
      <p:sp>
        <p:nvSpPr>
          <p:cNvPr id="1664" name="Google Shape;1664;p20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63"/>
                                        </p:tgtEl>
                                        <p:attrNameLst>
                                          <p:attrName>style.visibility</p:attrName>
                                        </p:attrNameLst>
                                      </p:cBhvr>
                                      <p:to>
                                        <p:strVal val="visible"/>
                                      </p:to>
                                    </p:set>
                                    <p:animEffect filter="fade" transition="in">
                                      <p:cBhvr>
                                        <p:cTn dur="1000"/>
                                        <p:tgtEl>
                                          <p:spTgt spid="16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9" name="Shape 1669"/>
        <p:cNvGrpSpPr/>
        <p:nvPr/>
      </p:nvGrpSpPr>
      <p:grpSpPr>
        <a:xfrm>
          <a:off x="0" y="0"/>
          <a:ext cx="0" cy="0"/>
          <a:chOff x="0" y="0"/>
          <a:chExt cx="0" cy="0"/>
        </a:xfrm>
      </p:grpSpPr>
      <p:sp>
        <p:nvSpPr>
          <p:cNvPr id="1670" name="Google Shape;1670;p20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Refundable Tax Credit</a:t>
            </a:r>
            <a:endParaRPr/>
          </a:p>
        </p:txBody>
      </p:sp>
      <p:sp>
        <p:nvSpPr>
          <p:cNvPr id="1671" name="Google Shape;1671;p205"/>
          <p:cNvSpPr txBox="1"/>
          <p:nvPr>
            <p:ph idx="1" type="body"/>
          </p:nvPr>
        </p:nvSpPr>
        <p:spPr>
          <a:xfrm>
            <a:off x="609600" y="1600203"/>
            <a:ext cx="10972800" cy="41550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Reduces tax liability to zero</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Taxpayer will receive the remainder of the credit value as a refund. </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Earned Income Tax Credit</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Additional Child Tax Credit</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American Opportunity Education Credit</a:t>
            </a:r>
            <a:endParaRPr b="1" i="0" sz="2800" u="none" cap="none" strike="noStrike">
              <a:solidFill>
                <a:srgbClr val="FF6600"/>
              </a:solidFill>
              <a:latin typeface="Questrial"/>
              <a:ea typeface="Questrial"/>
              <a:cs typeface="Questrial"/>
              <a:sym typeface="Questrial"/>
            </a:endParaRPr>
          </a:p>
        </p:txBody>
      </p:sp>
      <p:sp>
        <p:nvSpPr>
          <p:cNvPr id="1672" name="Google Shape;1672;p20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7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7" name="Shape 1677"/>
        <p:cNvGrpSpPr/>
        <p:nvPr/>
      </p:nvGrpSpPr>
      <p:grpSpPr>
        <a:xfrm>
          <a:off x="0" y="0"/>
          <a:ext cx="0" cy="0"/>
          <a:chOff x="0" y="0"/>
          <a:chExt cx="0" cy="0"/>
        </a:xfrm>
      </p:grpSpPr>
      <p:sp>
        <p:nvSpPr>
          <p:cNvPr id="1678" name="Google Shape;1678;p20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Refundable Tax Credit</a:t>
            </a:r>
            <a:endParaRPr/>
          </a:p>
        </p:txBody>
      </p:sp>
      <p:sp>
        <p:nvSpPr>
          <p:cNvPr id="1679" name="Google Shape;1679;p206"/>
          <p:cNvSpPr txBox="1"/>
          <p:nvPr>
            <p:ph idx="1" type="body"/>
          </p:nvPr>
        </p:nvSpPr>
        <p:spPr>
          <a:xfrm>
            <a:off x="609600" y="1109103"/>
            <a:ext cx="10972800" cy="41550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lang="en-US"/>
              <a:t>Let’s look at the I/I form:</a:t>
            </a:r>
            <a:endParaRPr b="1" i="0" sz="2800" u="none" cap="none" strike="noStrike">
              <a:solidFill>
                <a:srgbClr val="FF6600"/>
              </a:solidFill>
              <a:latin typeface="Questrial"/>
              <a:ea typeface="Questrial"/>
              <a:cs typeface="Questrial"/>
              <a:sym typeface="Questrial"/>
            </a:endParaRPr>
          </a:p>
        </p:txBody>
      </p:sp>
      <p:sp>
        <p:nvSpPr>
          <p:cNvPr id="1680" name="Google Shape;1680;p206"/>
          <p:cNvSpPr/>
          <p:nvPr/>
        </p:nvSpPr>
        <p:spPr>
          <a:xfrm>
            <a:off x="532700" y="4680242"/>
            <a:ext cx="10972800" cy="2040600"/>
          </a:xfrm>
          <a:prstGeom prst="rect">
            <a:avLst/>
          </a:prstGeom>
          <a:solidFill>
            <a:schemeClr val="accent1"/>
          </a:solidFill>
          <a:ln cap="flat" cmpd="sng" w="25400">
            <a:solidFill>
              <a:srgbClr val="B0842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Questrial"/>
                <a:ea typeface="Questrial"/>
                <a:cs typeface="Questrial"/>
                <a:sym typeface="Questrial"/>
              </a:rPr>
              <a:t>We’ll talk more about these credits later, but if the taxpayer has education expenses, it should be marked correctly on the I/I form. The Additional Child Tax Credit and Earned Income Credit are calculated automatically in the software.</a:t>
            </a:r>
            <a:endParaRPr sz="3000"/>
          </a:p>
        </p:txBody>
      </p:sp>
      <p:sp>
        <p:nvSpPr>
          <p:cNvPr id="1681" name="Google Shape;1681;p20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682" name="Google Shape;1682;p206"/>
          <p:cNvPicPr preferRelativeResize="0"/>
          <p:nvPr/>
        </p:nvPicPr>
        <p:blipFill>
          <a:blip r:embed="rId3">
            <a:alphaModFix/>
          </a:blip>
          <a:stretch>
            <a:fillRect/>
          </a:stretch>
        </p:blipFill>
        <p:spPr>
          <a:xfrm>
            <a:off x="76200" y="2157575"/>
            <a:ext cx="12039600" cy="2271402"/>
          </a:xfrm>
          <a:prstGeom prst="rect">
            <a:avLst/>
          </a:prstGeom>
          <a:noFill/>
          <a:ln cap="flat" cmpd="sng" w="19050">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7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8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7" name="Shape 1687"/>
        <p:cNvGrpSpPr/>
        <p:nvPr/>
      </p:nvGrpSpPr>
      <p:grpSpPr>
        <a:xfrm>
          <a:off x="0" y="0"/>
          <a:ext cx="0" cy="0"/>
          <a:chOff x="0" y="0"/>
          <a:chExt cx="0" cy="0"/>
        </a:xfrm>
      </p:grpSpPr>
      <p:sp>
        <p:nvSpPr>
          <p:cNvPr id="1688" name="Google Shape;1688;p207"/>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Refundable Tax Credit</a:t>
            </a:r>
            <a:endParaRPr/>
          </a:p>
        </p:txBody>
      </p:sp>
      <p:sp>
        <p:nvSpPr>
          <p:cNvPr id="1689" name="Google Shape;1689;p207"/>
          <p:cNvSpPr txBox="1"/>
          <p:nvPr>
            <p:ph idx="1" type="body"/>
          </p:nvPr>
        </p:nvSpPr>
        <p:spPr>
          <a:xfrm>
            <a:off x="219150" y="906925"/>
            <a:ext cx="5029800" cy="415500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dk1"/>
              </a:buClr>
              <a:buSzPts val="4000"/>
              <a:buFont typeface="Noto Sans Symbols"/>
              <a:buChar char="➢"/>
            </a:pPr>
            <a:r>
              <a:rPr lang="en-US"/>
              <a:t>Let’s look at the scope of service chart!</a:t>
            </a:r>
            <a:endParaRPr/>
          </a:p>
          <a:p>
            <a:pPr indent="-342900" lvl="0" marL="342900" rtl="0" algn="l">
              <a:spcBef>
                <a:spcPts val="0"/>
              </a:spcBef>
              <a:spcAft>
                <a:spcPts val="0"/>
              </a:spcAft>
              <a:buClr>
                <a:schemeClr val="dk1"/>
              </a:buClr>
              <a:buSzPts val="4000"/>
              <a:buFont typeface="Noto Sans Symbols"/>
              <a:buChar char="➢"/>
            </a:pPr>
            <a:r>
              <a:rPr lang="en-US" sz="3600"/>
              <a:t>If a credit is out of scope for you, just   set it aside for your advanced volunteer and make a note on the I/I supplement form.</a:t>
            </a:r>
            <a:endParaRPr/>
          </a:p>
        </p:txBody>
      </p:sp>
      <p:sp>
        <p:nvSpPr>
          <p:cNvPr id="1690" name="Google Shape;1690;p20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691" name="Google Shape;1691;p207"/>
          <p:cNvPicPr preferRelativeResize="0"/>
          <p:nvPr/>
        </p:nvPicPr>
        <p:blipFill>
          <a:blip r:embed="rId3">
            <a:alphaModFix/>
          </a:blip>
          <a:stretch>
            <a:fillRect/>
          </a:stretch>
        </p:blipFill>
        <p:spPr>
          <a:xfrm>
            <a:off x="4943050" y="1737350"/>
            <a:ext cx="7096550" cy="3063250"/>
          </a:xfrm>
          <a:prstGeom prst="rect">
            <a:avLst/>
          </a:prstGeom>
          <a:noFill/>
          <a:ln cap="flat" cmpd="sng" w="19050">
            <a:solidFill>
              <a:schemeClr val="dk2"/>
            </a:solidFill>
            <a:prstDash val="solid"/>
            <a:round/>
            <a:headEnd len="sm" w="sm" type="none"/>
            <a:tailEnd len="sm" w="sm" type="none"/>
          </a:ln>
        </p:spPr>
      </p:pic>
      <p:pic>
        <p:nvPicPr>
          <p:cNvPr id="1692" name="Google Shape;1692;p207"/>
          <p:cNvPicPr preferRelativeResize="0"/>
          <p:nvPr/>
        </p:nvPicPr>
        <p:blipFill>
          <a:blip r:embed="rId4">
            <a:alphaModFix/>
          </a:blip>
          <a:stretch>
            <a:fillRect/>
          </a:stretch>
        </p:blipFill>
        <p:spPr>
          <a:xfrm>
            <a:off x="4815850" y="1256050"/>
            <a:ext cx="7223751" cy="481300"/>
          </a:xfrm>
          <a:prstGeom prst="rect">
            <a:avLst/>
          </a:prstGeom>
          <a:noFill/>
          <a:ln cap="flat" cmpd="sng" w="19050">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8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6" name="Shape 1696"/>
        <p:cNvGrpSpPr/>
        <p:nvPr/>
      </p:nvGrpSpPr>
      <p:grpSpPr>
        <a:xfrm>
          <a:off x="0" y="0"/>
          <a:ext cx="0" cy="0"/>
          <a:chOff x="0" y="0"/>
          <a:chExt cx="0" cy="0"/>
        </a:xfrm>
      </p:grpSpPr>
      <p:sp>
        <p:nvSpPr>
          <p:cNvPr id="1697" name="Google Shape;1697;p208"/>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TaxSlayer – Be</a:t>
            </a:r>
            <a:r>
              <a:rPr lang="en-US"/>
              <a:t>lla Brown</a:t>
            </a:r>
            <a:endParaRPr/>
          </a:p>
        </p:txBody>
      </p:sp>
      <p:sp>
        <p:nvSpPr>
          <p:cNvPr id="1698" name="Google Shape;1698;p208"/>
          <p:cNvSpPr txBox="1"/>
          <p:nvPr>
            <p:ph idx="1" type="body"/>
          </p:nvPr>
        </p:nvSpPr>
        <p:spPr>
          <a:xfrm>
            <a:off x="609600" y="971016"/>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Login to TaxSlayer</a:t>
            </a:r>
            <a:endParaRPr/>
          </a:p>
          <a:p>
            <a:pPr indent="-285750" lvl="1" marL="742950" marR="0" rtl="0" algn="l">
              <a:lnSpc>
                <a:spcPct val="90000"/>
              </a:lnSpc>
              <a:spcBef>
                <a:spcPts val="666"/>
              </a:spcBef>
              <a:spcAft>
                <a:spcPts val="0"/>
              </a:spcAft>
              <a:buClr>
                <a:srgbClr val="FF0000"/>
              </a:buClr>
              <a:buSzPts val="3330"/>
              <a:buFont typeface="Arial"/>
              <a:buChar char="•"/>
            </a:pPr>
            <a:r>
              <a:rPr b="0" i="0" lang="en-US" sz="3330" u="sng" cap="none" strike="noStrike">
                <a:solidFill>
                  <a:srgbClr val="FF0000"/>
                </a:solidFill>
                <a:latin typeface="Questrial"/>
                <a:ea typeface="Questrial"/>
                <a:cs typeface="Questrial"/>
                <a:sym typeface="Questrial"/>
              </a:rPr>
              <a:t>Vita.taxslayerpro.com/irstraining</a:t>
            </a:r>
            <a:r>
              <a:rPr b="0" i="0" lang="en-US" sz="3330" u="none" cap="none" strike="noStrike">
                <a:solidFill>
                  <a:schemeClr val="dk1"/>
                </a:solidFill>
                <a:latin typeface="Questrial"/>
                <a:ea typeface="Questrial"/>
                <a:cs typeface="Questrial"/>
                <a:sym typeface="Questrial"/>
              </a:rPr>
              <a:t> </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Password: TRAINPROWEB</a:t>
            </a:r>
            <a:endParaRPr b="0" i="0" sz="3330" u="none" cap="none" strike="noStrike">
              <a:solidFill>
                <a:schemeClr val="dk1"/>
              </a:solidFill>
              <a:latin typeface="Questrial"/>
              <a:ea typeface="Questrial"/>
              <a:cs typeface="Questrial"/>
              <a:sym typeface="Questrial"/>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Username: </a:t>
            </a:r>
            <a:r>
              <a:rPr lang="en-US" sz="3330"/>
              <a:t>DOEJTRAIN</a:t>
            </a:r>
            <a:r>
              <a:rPr b="0" i="0" lang="en-US" sz="3330" u="none" cap="none" strike="noStrike">
                <a:solidFill>
                  <a:schemeClr val="dk1"/>
                </a:solidFill>
                <a:latin typeface="Questrial"/>
                <a:ea typeface="Questrial"/>
                <a:cs typeface="Questrial"/>
                <a:sym typeface="Questrial"/>
              </a:rPr>
              <a:t> (last name, first initial, TRAIN)</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Password: S</a:t>
            </a:r>
            <a:r>
              <a:rPr lang="en-US" sz="3330"/>
              <a:t>aveFirstTaxes2020!</a:t>
            </a:r>
            <a:endParaRPr/>
          </a:p>
          <a:p>
            <a:pPr indent="-342900" lvl="0" marL="342900" marR="0" rtl="0" algn="l">
              <a:lnSpc>
                <a:spcPct val="90000"/>
              </a:lnSpc>
              <a:spcBef>
                <a:spcPts val="740"/>
              </a:spcBef>
              <a:spcAft>
                <a:spcPts val="0"/>
              </a:spcAft>
              <a:buClr>
                <a:schemeClr val="dk1"/>
              </a:buClr>
              <a:buSzPts val="3700"/>
              <a:buFont typeface="Noto Sans Symbols"/>
              <a:buChar char="➢"/>
            </a:pPr>
            <a:r>
              <a:rPr lang="en-US" sz="3700"/>
              <a:t>Use your summary chart to e</a:t>
            </a:r>
            <a:r>
              <a:rPr b="0" i="0" lang="en-US" sz="3700" u="none" cap="none" strike="noStrike">
                <a:solidFill>
                  <a:schemeClr val="dk1"/>
                </a:solidFill>
                <a:latin typeface="Questrial"/>
                <a:ea typeface="Questrial"/>
                <a:cs typeface="Questrial"/>
                <a:sym typeface="Questrial"/>
              </a:rPr>
              <a:t>nter </a:t>
            </a:r>
            <a:r>
              <a:rPr lang="en-US" sz="3700"/>
              <a:t>the child and dependent care expenses credit, and check the 1040 for the retirement savings credit.</a:t>
            </a:r>
            <a:endParaRPr/>
          </a:p>
        </p:txBody>
      </p:sp>
      <p:sp>
        <p:nvSpPr>
          <p:cNvPr id="1699" name="Google Shape;1699;p20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4" name="Shape 1704"/>
        <p:cNvGrpSpPr/>
        <p:nvPr/>
      </p:nvGrpSpPr>
      <p:grpSpPr>
        <a:xfrm>
          <a:off x="0" y="0"/>
          <a:ext cx="0" cy="0"/>
          <a:chOff x="0" y="0"/>
          <a:chExt cx="0" cy="0"/>
        </a:xfrm>
      </p:grpSpPr>
      <p:sp>
        <p:nvSpPr>
          <p:cNvPr id="1705" name="Google Shape;1705;p20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Reminders</a:t>
            </a:r>
            <a:endParaRPr b="1" i="0" sz="4800" u="none" cap="none" strike="noStrike">
              <a:solidFill>
                <a:schemeClr val="dk2"/>
              </a:solidFill>
              <a:latin typeface="Questrial"/>
              <a:ea typeface="Questrial"/>
              <a:cs typeface="Questrial"/>
              <a:sym typeface="Questrial"/>
            </a:endParaRPr>
          </a:p>
        </p:txBody>
      </p:sp>
      <p:sp>
        <p:nvSpPr>
          <p:cNvPr id="1706" name="Google Shape;1706;p209"/>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Don’t forget to complete paperwork on your volunteer profile</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Please bring your training materials back to the B session.</a:t>
            </a:r>
            <a:endParaRPr b="0" i="0" sz="4000" u="none" cap="none" strike="noStrike">
              <a:solidFill>
                <a:schemeClr val="dk1"/>
              </a:solidFill>
              <a:latin typeface="Questrial"/>
              <a:ea typeface="Questrial"/>
              <a:cs typeface="Questrial"/>
              <a:sym typeface="Questrial"/>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707" name="Google Shape;1707;p20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1" name="Shape 1711"/>
        <p:cNvGrpSpPr/>
        <p:nvPr/>
      </p:nvGrpSpPr>
      <p:grpSpPr>
        <a:xfrm>
          <a:off x="0" y="0"/>
          <a:ext cx="0" cy="0"/>
          <a:chOff x="0" y="0"/>
          <a:chExt cx="0" cy="0"/>
        </a:xfrm>
      </p:grpSpPr>
      <p:sp>
        <p:nvSpPr>
          <p:cNvPr id="1712" name="Google Shape;1712;p210"/>
          <p:cNvSpPr txBox="1"/>
          <p:nvPr>
            <p:ph type="title"/>
          </p:nvPr>
        </p:nvSpPr>
        <p:spPr>
          <a:xfrm>
            <a:off x="609600" y="23013"/>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Sign Up For a Testing Session</a:t>
            </a:r>
            <a:endParaRPr/>
          </a:p>
        </p:txBody>
      </p:sp>
      <p:sp>
        <p:nvSpPr>
          <p:cNvPr id="1713" name="Google Shape;1713;p210"/>
          <p:cNvSpPr txBox="1"/>
          <p:nvPr>
            <p:ph idx="1" type="body"/>
          </p:nvPr>
        </p:nvSpPr>
        <p:spPr>
          <a:xfrm>
            <a:off x="609600" y="1166016"/>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Please remember to sign up for a Testing Session! These are optional but can be very helpful if you have questions while taking the test.</a:t>
            </a:r>
            <a:endParaRPr b="0" i="0" sz="3700" u="none" cap="none" strike="noStrike">
              <a:solidFill>
                <a:schemeClr val="dk1"/>
              </a:solidFill>
              <a:latin typeface="Questrial"/>
              <a:ea typeface="Questrial"/>
              <a:cs typeface="Questrial"/>
              <a:sym typeface="Questrial"/>
            </a:endParaRPr>
          </a:p>
          <a:p>
            <a:pPr indent="-342900" lvl="0" marL="342900" marR="0" rtl="0" algn="l">
              <a:lnSpc>
                <a:spcPct val="8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To see Testing Sessions available to you:</a:t>
            </a:r>
            <a:endParaRPr/>
          </a:p>
          <a:p>
            <a:pPr indent="-285750" lvl="1" marL="742950" marR="0" rtl="0" algn="l">
              <a:lnSpc>
                <a:spcPct val="8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Log in to your account at volunteers.generationforchange.org</a:t>
            </a:r>
            <a:endParaRPr b="0" i="0" sz="3330" u="none" cap="none" strike="noStrike">
              <a:solidFill>
                <a:schemeClr val="dk1"/>
              </a:solidFill>
              <a:latin typeface="Questrial"/>
              <a:ea typeface="Questrial"/>
              <a:cs typeface="Questrial"/>
              <a:sym typeface="Questrial"/>
            </a:endParaRPr>
          </a:p>
          <a:p>
            <a:pPr indent="-285750" lvl="1" marL="742950" marR="0" rtl="0" algn="l">
              <a:lnSpc>
                <a:spcPct val="8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Select “Register for a Testing Session (Recommended)”</a:t>
            </a:r>
            <a:endParaRPr/>
          </a:p>
          <a:p>
            <a:pPr indent="-285750" lvl="1" marL="742950" marR="0" rtl="0" algn="l">
              <a:lnSpc>
                <a:spcPct val="8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Select “Register” for the training session you would like to attend</a:t>
            </a:r>
            <a:endParaRPr b="0" i="0" sz="3330" u="none" cap="none" strike="noStrike">
              <a:solidFill>
                <a:schemeClr val="dk1"/>
              </a:solidFill>
              <a:latin typeface="Questrial"/>
              <a:ea typeface="Questrial"/>
              <a:cs typeface="Questrial"/>
              <a:sym typeface="Questrial"/>
            </a:endParaRPr>
          </a:p>
        </p:txBody>
      </p:sp>
      <p:sp>
        <p:nvSpPr>
          <p:cNvPr id="1714" name="Google Shape;1714;p21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9" name="Shape 1719"/>
        <p:cNvGrpSpPr/>
        <p:nvPr/>
      </p:nvGrpSpPr>
      <p:grpSpPr>
        <a:xfrm>
          <a:off x="0" y="0"/>
          <a:ext cx="0" cy="0"/>
          <a:chOff x="0" y="0"/>
          <a:chExt cx="0" cy="0"/>
        </a:xfrm>
      </p:grpSpPr>
      <p:pic>
        <p:nvPicPr>
          <p:cNvPr descr="Impact-logo_SaveFirst-green.eps" id="1720" name="Google Shape;1720;p211"/>
          <p:cNvPicPr preferRelativeResize="0"/>
          <p:nvPr/>
        </p:nvPicPr>
        <p:blipFill rotWithShape="1">
          <a:blip r:embed="rId3">
            <a:alphaModFix/>
          </a:blip>
          <a:srcRect b="34976" l="19563" r="20645" t="31741"/>
          <a:stretch/>
        </p:blipFill>
        <p:spPr>
          <a:xfrm>
            <a:off x="1440089" y="413266"/>
            <a:ext cx="9264600" cy="4243500"/>
          </a:xfrm>
          <a:prstGeom prst="rect">
            <a:avLst/>
          </a:prstGeom>
          <a:noFill/>
          <a:ln>
            <a:noFill/>
          </a:ln>
        </p:spPr>
      </p:pic>
      <p:sp>
        <p:nvSpPr>
          <p:cNvPr id="1721" name="Google Shape;1721;p211"/>
          <p:cNvSpPr/>
          <p:nvPr/>
        </p:nvSpPr>
        <p:spPr>
          <a:xfrm>
            <a:off x="1524003" y="-184666"/>
            <a:ext cx="184800" cy="3693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722" name="Google Shape;1722;p211"/>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723" name="Google Shape;1723;p211"/>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724" name="Google Shape;1724;p211"/>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1725" name="Google Shape;1725;p211"/>
          <p:cNvSpPr txBox="1"/>
          <p:nvPr/>
        </p:nvSpPr>
        <p:spPr>
          <a:xfrm>
            <a:off x="-1461427" y="1481721"/>
            <a:ext cx="1848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1726" name="Google Shape;1726;p211"/>
          <p:cNvSpPr txBox="1"/>
          <p:nvPr/>
        </p:nvSpPr>
        <p:spPr>
          <a:xfrm>
            <a:off x="1378963" y="4749375"/>
            <a:ext cx="9387000" cy="1881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Volunteer Basic Tax Training</a:t>
            </a:r>
            <a:endParaRPr/>
          </a:p>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B Session</a:t>
            </a:r>
            <a:endParaRPr/>
          </a:p>
        </p:txBody>
      </p:sp>
      <p:sp>
        <p:nvSpPr>
          <p:cNvPr id="1727" name="Google Shape;1727;p21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 name="Shape 69"/>
        <p:cNvGrpSpPr/>
        <p:nvPr/>
      </p:nvGrpSpPr>
      <p:grpSpPr>
        <a:xfrm>
          <a:off x="0" y="0"/>
          <a:ext cx="0" cy="0"/>
          <a:chOff x="0" y="0"/>
          <a:chExt cx="0" cy="0"/>
        </a:xfrm>
      </p:grpSpPr>
      <p:sp>
        <p:nvSpPr>
          <p:cNvPr id="70" name="Google Shape;70;p14"/>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SaveFirst Basic Volunteer Overview</a:t>
            </a:r>
            <a:endParaRPr/>
          </a:p>
        </p:txBody>
      </p:sp>
      <p:sp>
        <p:nvSpPr>
          <p:cNvPr id="71" name="Google Shape;71;p14"/>
          <p:cNvSpPr txBox="1"/>
          <p:nvPr>
            <p:ph idx="1" type="body"/>
          </p:nvPr>
        </p:nvSpPr>
        <p:spPr>
          <a:xfrm>
            <a:off x="609600" y="1274013"/>
            <a:ext cx="11378400" cy="4928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Basic Tax Training (A &amp; B Sessions)</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IRS Basic Certification</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Intake/Interview &amp; Quality Review Exam (B Session)</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Volunteer Standards of Conduct Exam (B Session)</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IRS Basic Certification Exam (attend testing session </a:t>
            </a:r>
            <a:r>
              <a:rPr b="1" i="0" lang="en-US" sz="3600" u="none" cap="none" strike="noStrike">
                <a:solidFill>
                  <a:schemeClr val="dk1"/>
                </a:solidFill>
                <a:latin typeface="Questrial"/>
                <a:ea typeface="Questrial"/>
                <a:cs typeface="Questrial"/>
                <a:sym typeface="Questrial"/>
              </a:rPr>
              <a:t>or</a:t>
            </a:r>
            <a:r>
              <a:rPr b="0" i="0" lang="en-US" sz="3600" u="none" cap="none" strike="noStrike">
                <a:solidFill>
                  <a:schemeClr val="dk1"/>
                </a:solidFill>
                <a:latin typeface="Questrial"/>
                <a:ea typeface="Questrial"/>
                <a:cs typeface="Questrial"/>
                <a:sym typeface="Questrial"/>
              </a:rPr>
              <a:t> on your own)</a:t>
            </a:r>
            <a:endParaRPr/>
          </a:p>
          <a:p>
            <a:pPr indent="-228600" lvl="2" marL="1143000" marR="0" rtl="0" algn="l">
              <a:lnSpc>
                <a:spcPct val="90000"/>
              </a:lnSpc>
              <a:spcBef>
                <a:spcPts val="640"/>
              </a:spcBef>
              <a:spcAft>
                <a:spcPts val="0"/>
              </a:spcAft>
              <a:buClr>
                <a:schemeClr val="dk1"/>
              </a:buClr>
              <a:buSzPts val="3200"/>
              <a:buFont typeface="Courier New"/>
              <a:buChar char="o"/>
            </a:pPr>
            <a:r>
              <a:rPr b="0" i="0" lang="en-US" sz="3200" u="none" cap="none" strike="noStrike">
                <a:solidFill>
                  <a:schemeClr val="dk1"/>
                </a:solidFill>
                <a:latin typeface="Questrial"/>
                <a:ea typeface="Questrial"/>
                <a:cs typeface="Questrial"/>
                <a:sym typeface="Questrial"/>
              </a:rPr>
              <a:t>Passing Score: 80% or better</a:t>
            </a:r>
            <a:endParaRPr/>
          </a:p>
          <a:p>
            <a:pPr indent="-228600" lvl="2" marL="1143000" marR="0" rtl="0" algn="l">
              <a:lnSpc>
                <a:spcPct val="90000"/>
              </a:lnSpc>
              <a:spcBef>
                <a:spcPts val="640"/>
              </a:spcBef>
              <a:spcAft>
                <a:spcPts val="0"/>
              </a:spcAft>
              <a:buClr>
                <a:schemeClr val="dk1"/>
              </a:buClr>
              <a:buSzPts val="3200"/>
              <a:buFont typeface="Courier New"/>
              <a:buChar char="o"/>
            </a:pPr>
            <a:r>
              <a:rPr b="1" i="0" lang="en-US" sz="3200" u="none" cap="none" strike="noStrike">
                <a:solidFill>
                  <a:schemeClr val="dk1"/>
                </a:solidFill>
                <a:latin typeface="Questrial"/>
                <a:ea typeface="Questrial"/>
                <a:cs typeface="Questrial"/>
                <a:sym typeface="Questrial"/>
              </a:rPr>
              <a:t>Must pass before serving at a tax site</a:t>
            </a:r>
            <a:endParaRPr b="1" i="0" sz="3200" u="none" cap="none" strike="noStrike">
              <a:solidFill>
                <a:schemeClr val="dk1"/>
              </a:solidFill>
              <a:latin typeface="Questrial"/>
              <a:ea typeface="Questrial"/>
              <a:cs typeface="Questrial"/>
              <a:sym typeface="Questrial"/>
            </a:endParaRPr>
          </a:p>
        </p:txBody>
      </p:sp>
      <p:sp>
        <p:nvSpPr>
          <p:cNvPr id="72" name="Google Shape;72;p1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 name="Shape 228"/>
        <p:cNvGrpSpPr/>
        <p:nvPr/>
      </p:nvGrpSpPr>
      <p:grpSpPr>
        <a:xfrm>
          <a:off x="0" y="0"/>
          <a:ext cx="0" cy="0"/>
          <a:chOff x="0" y="0"/>
          <a:chExt cx="0" cy="0"/>
        </a:xfrm>
      </p:grpSpPr>
      <p:sp>
        <p:nvSpPr>
          <p:cNvPr id="229" name="Google Shape;229;p3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Conducting a Thorough Interview</a:t>
            </a:r>
            <a:endParaRPr/>
          </a:p>
        </p:txBody>
      </p:sp>
      <p:sp>
        <p:nvSpPr>
          <p:cNvPr id="230" name="Google Shape;230;p32"/>
          <p:cNvSpPr txBox="1"/>
          <p:nvPr>
            <p:ph idx="1" type="body"/>
          </p:nvPr>
        </p:nvSpPr>
        <p:spPr>
          <a:xfrm>
            <a:off x="609600" y="1600204"/>
            <a:ext cx="10972800" cy="40476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4000"/>
              <a:buFont typeface="Noto Sans Symbols"/>
              <a:buChar char="➢"/>
            </a:pPr>
            <a:r>
              <a:rPr lang="en-US"/>
              <a:t>Once you’ve verified the photo ID and Social Security Card, you need to go through the entire I/I form with the taxpayer, asking clarifying questions and making sure it is filled out completely.</a:t>
            </a:r>
            <a:endParaRPr/>
          </a:p>
        </p:txBody>
      </p:sp>
      <p:sp>
        <p:nvSpPr>
          <p:cNvPr id="231" name="Google Shape;231;p3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1" name="Shape 1731"/>
        <p:cNvGrpSpPr/>
        <p:nvPr/>
      </p:nvGrpSpPr>
      <p:grpSpPr>
        <a:xfrm>
          <a:off x="0" y="0"/>
          <a:ext cx="0" cy="0"/>
          <a:chOff x="0" y="0"/>
          <a:chExt cx="0" cy="0"/>
        </a:xfrm>
      </p:grpSpPr>
      <p:sp>
        <p:nvSpPr>
          <p:cNvPr id="1732" name="Google Shape;1732;p212"/>
          <p:cNvSpPr txBox="1"/>
          <p:nvPr>
            <p:ph type="title"/>
          </p:nvPr>
        </p:nvSpPr>
        <p:spPr>
          <a:xfrm>
            <a:off x="609600" y="146463"/>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Training Outline: B Session</a:t>
            </a:r>
            <a:endParaRPr/>
          </a:p>
        </p:txBody>
      </p:sp>
      <p:sp>
        <p:nvSpPr>
          <p:cNvPr id="1733" name="Google Shape;1733;p212"/>
          <p:cNvSpPr txBox="1"/>
          <p:nvPr>
            <p:ph idx="1" type="body"/>
          </p:nvPr>
        </p:nvSpPr>
        <p:spPr>
          <a:xfrm>
            <a:off x="305150" y="1289475"/>
            <a:ext cx="113760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lang="en-US"/>
              <a:t>Life Events(Part V of I/I form)</a:t>
            </a:r>
            <a:endParaRPr/>
          </a:p>
          <a:p>
            <a:pPr indent="-342900" lvl="0" marL="342900" marR="0" rtl="0" algn="l">
              <a:spcBef>
                <a:spcPts val="0"/>
              </a:spcBef>
              <a:spcAft>
                <a:spcPts val="0"/>
              </a:spcAft>
              <a:buClr>
                <a:schemeClr val="dk1"/>
              </a:buClr>
              <a:buSzPts val="4000"/>
              <a:buFont typeface="Noto Sans Symbols"/>
              <a:buChar char="➢"/>
            </a:pPr>
            <a:r>
              <a:rPr lang="en-US"/>
              <a:t>Federal Income Tax Process Overview</a:t>
            </a:r>
            <a:endParaRPr/>
          </a:p>
          <a:p>
            <a:pPr indent="-342900" lvl="0" marL="342900" marR="0" rtl="0" algn="l">
              <a:spcBef>
                <a:spcPts val="0"/>
              </a:spcBef>
              <a:spcAft>
                <a:spcPts val="0"/>
              </a:spcAft>
              <a:buClr>
                <a:schemeClr val="dk1"/>
              </a:buClr>
              <a:buSzPts val="4000"/>
              <a:buFont typeface="Noto Sans Symbols"/>
              <a:buChar char="➢"/>
            </a:pPr>
            <a:r>
              <a:rPr lang="en-US"/>
              <a:t>Filing Basics</a:t>
            </a:r>
            <a:endParaRPr/>
          </a:p>
          <a:p>
            <a:pPr indent="-342900" lvl="0" marL="342900" marR="0" rtl="0" algn="l">
              <a:spcBef>
                <a:spcPts val="0"/>
              </a:spcBef>
              <a:spcAft>
                <a:spcPts val="0"/>
              </a:spcAft>
              <a:buClr>
                <a:schemeClr val="dk1"/>
              </a:buClr>
              <a:buSzPts val="4000"/>
              <a:buFont typeface="Noto Sans Symbols"/>
              <a:buChar char="➢"/>
            </a:pPr>
            <a:r>
              <a:rPr lang="en-US"/>
              <a:t>Scope of Service Questions</a:t>
            </a:r>
            <a:endParaRPr/>
          </a:p>
          <a:p>
            <a:pPr indent="-342900" lvl="0" marL="342900" marR="0" rtl="0" algn="l">
              <a:spcBef>
                <a:spcPts val="0"/>
              </a:spcBef>
              <a:spcAft>
                <a:spcPts val="0"/>
              </a:spcAft>
              <a:buClr>
                <a:schemeClr val="dk1"/>
              </a:buClr>
              <a:buSzPts val="4000"/>
              <a:buFont typeface="Noto Sans Symbols"/>
              <a:buChar char="➢"/>
            </a:pPr>
            <a:r>
              <a:rPr lang="en-US"/>
              <a:t>Health Care Coverage(Part VI of I/I form)</a:t>
            </a:r>
            <a:endParaRPr/>
          </a:p>
          <a:p>
            <a:pPr indent="-342900" lvl="0" marL="342900" marR="0" rtl="0" algn="l">
              <a:spcBef>
                <a:spcPts val="0"/>
              </a:spcBef>
              <a:spcAft>
                <a:spcPts val="0"/>
              </a:spcAft>
              <a:buClr>
                <a:schemeClr val="dk1"/>
              </a:buClr>
              <a:buSzPts val="4000"/>
              <a:buFont typeface="Noto Sans Symbols"/>
              <a:buChar char="➢"/>
            </a:pPr>
            <a:r>
              <a:rPr lang="en-US"/>
              <a:t>State Return(if applicable)</a:t>
            </a:r>
            <a:endParaRPr/>
          </a:p>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Refundable Credits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Additional Child Tax Credit</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Earned Income Credit</a:t>
            </a:r>
            <a:endParaRPr b="0" i="0" sz="3600" u="none" cap="none" strike="noStrike">
              <a:solidFill>
                <a:schemeClr val="dk1"/>
              </a:solidFill>
              <a:latin typeface="Questrial"/>
              <a:ea typeface="Questrial"/>
              <a:cs typeface="Questrial"/>
              <a:sym typeface="Questrial"/>
            </a:endParaRPr>
          </a:p>
          <a:p>
            <a:pPr indent="0" lvl="0" marL="0" marR="0" rtl="0" algn="l">
              <a:spcBef>
                <a:spcPts val="800"/>
              </a:spcBef>
              <a:spcAft>
                <a:spcPts val="0"/>
              </a:spcAft>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734" name="Google Shape;1734;p21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8" name="Shape 1738"/>
        <p:cNvGrpSpPr/>
        <p:nvPr/>
      </p:nvGrpSpPr>
      <p:grpSpPr>
        <a:xfrm>
          <a:off x="0" y="0"/>
          <a:ext cx="0" cy="0"/>
          <a:chOff x="0" y="0"/>
          <a:chExt cx="0" cy="0"/>
        </a:xfrm>
      </p:grpSpPr>
      <p:sp>
        <p:nvSpPr>
          <p:cNvPr id="1739" name="Google Shape;1739;p213"/>
          <p:cNvSpPr txBox="1"/>
          <p:nvPr>
            <p:ph type="title"/>
          </p:nvPr>
        </p:nvSpPr>
        <p:spPr>
          <a:xfrm>
            <a:off x="609600" y="128163"/>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Training Outline: B Session</a:t>
            </a:r>
            <a:endParaRPr/>
          </a:p>
        </p:txBody>
      </p:sp>
      <p:sp>
        <p:nvSpPr>
          <p:cNvPr id="1740" name="Google Shape;1740;p213"/>
          <p:cNvSpPr txBox="1"/>
          <p:nvPr>
            <p:ph idx="1" type="body"/>
          </p:nvPr>
        </p:nvSpPr>
        <p:spPr>
          <a:xfrm>
            <a:off x="436250" y="589103"/>
            <a:ext cx="10972800" cy="45261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t/>
            </a:r>
            <a:endParaRPr/>
          </a:p>
          <a:p>
            <a:pPr indent="-342900" lvl="0" marL="342900" rtl="0" algn="l">
              <a:spcBef>
                <a:spcPts val="800"/>
              </a:spcBef>
              <a:spcAft>
                <a:spcPts val="0"/>
              </a:spcAft>
              <a:buClr>
                <a:schemeClr val="dk1"/>
              </a:buClr>
              <a:buSzPts val="4000"/>
              <a:buFont typeface="Noto Sans Symbols"/>
              <a:buChar char="➢"/>
            </a:pPr>
            <a:r>
              <a:rPr lang="en-US"/>
              <a:t>Refund/Amount Owed</a:t>
            </a:r>
            <a:endParaRPr/>
          </a:p>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Tax Preparation Process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Preparing the Return in TaxSlayer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Quality Review</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Finishing the Return</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Filing the Return</a:t>
            </a:r>
            <a:endParaRPr/>
          </a:p>
          <a:p>
            <a:pPr indent="0" lvl="0" marL="0" marR="0" rtl="0" algn="l">
              <a:spcBef>
                <a:spcPts val="800"/>
              </a:spcBef>
              <a:spcAft>
                <a:spcPts val="0"/>
              </a:spcAft>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741" name="Google Shape;1741;p21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45" name="Shape 1745"/>
        <p:cNvGrpSpPr/>
        <p:nvPr/>
      </p:nvGrpSpPr>
      <p:grpSpPr>
        <a:xfrm>
          <a:off x="0" y="0"/>
          <a:ext cx="0" cy="0"/>
          <a:chOff x="0" y="0"/>
          <a:chExt cx="0" cy="0"/>
        </a:xfrm>
      </p:grpSpPr>
      <p:sp>
        <p:nvSpPr>
          <p:cNvPr id="1746" name="Google Shape;1746;p21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Training Outline: B Session</a:t>
            </a:r>
            <a:endParaRPr/>
          </a:p>
        </p:txBody>
      </p:sp>
      <p:sp>
        <p:nvSpPr>
          <p:cNvPr id="1747" name="Google Shape;1747;p214"/>
          <p:cNvSpPr txBox="1"/>
          <p:nvPr>
            <p:ph idx="1" type="body"/>
          </p:nvPr>
        </p:nvSpPr>
        <p:spPr>
          <a:xfrm>
            <a:off x="609600" y="1600203"/>
            <a:ext cx="10972800" cy="48675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Out of Scope Topics</a:t>
            </a:r>
            <a:endParaRPr b="0" i="0" sz="4000" u="none" cap="none" strike="noStrike">
              <a:solidFill>
                <a:schemeClr val="dk1"/>
              </a:solidFill>
              <a:latin typeface="Questrial"/>
              <a:ea typeface="Questrial"/>
              <a:cs typeface="Questrial"/>
              <a:sym typeface="Questrial"/>
            </a:endParaRPr>
          </a:p>
          <a:p>
            <a:pPr indent="-342900" lvl="0" marL="342900" marR="0" rtl="0" algn="l">
              <a:spcBef>
                <a:spcPts val="0"/>
              </a:spcBef>
              <a:spcAft>
                <a:spcPts val="0"/>
              </a:spcAft>
              <a:buClr>
                <a:schemeClr val="dk1"/>
              </a:buClr>
              <a:buSzPts val="4000"/>
              <a:buFont typeface="Noto Sans Symbols"/>
              <a:buChar char="➢"/>
            </a:pPr>
            <a:r>
              <a:rPr lang="en-US"/>
              <a:t>Review: Scope of Service Questions</a:t>
            </a:r>
            <a:endParaRPr/>
          </a:p>
          <a:p>
            <a:pPr indent="-342900" lvl="0" marL="342900" marR="0" rtl="0" algn="l">
              <a:spcBef>
                <a:spcPts val="0"/>
              </a:spcBef>
              <a:spcAft>
                <a:spcPts val="0"/>
              </a:spcAft>
              <a:buClr>
                <a:schemeClr val="dk1"/>
              </a:buClr>
              <a:buSzPts val="4000"/>
              <a:buFont typeface="Noto Sans Symbols"/>
              <a:buChar char="➢"/>
            </a:pPr>
            <a:r>
              <a:rPr lang="en-US"/>
              <a:t>IRS Exam Practice</a:t>
            </a:r>
            <a:endParaRPr/>
          </a:p>
          <a:p>
            <a:pPr indent="-342900" lvl="0" marL="342900" marR="0" rtl="0" algn="l">
              <a:spcBef>
                <a:spcPts val="0"/>
              </a:spcBef>
              <a:spcAft>
                <a:spcPts val="0"/>
              </a:spcAft>
              <a:buClr>
                <a:schemeClr val="dk1"/>
              </a:buClr>
              <a:buSzPts val="4000"/>
              <a:buFont typeface="Noto Sans Symbols"/>
              <a:buChar char="➢"/>
            </a:pPr>
            <a:r>
              <a:rPr lang="en-US"/>
              <a:t>Mock Tax Site</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Intake/Interview &amp; Quality Review Process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Volunteer Standards of Conduct</a:t>
            </a:r>
            <a:endParaRPr/>
          </a:p>
          <a:p>
            <a:pPr indent="0" lvl="0" marL="0" marR="0" rtl="0" algn="l">
              <a:spcBef>
                <a:spcPts val="800"/>
              </a:spcBef>
              <a:spcAft>
                <a:spcPts val="0"/>
              </a:spcAft>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748" name="Google Shape;1748;p21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2" name="Shape 1752"/>
        <p:cNvGrpSpPr/>
        <p:nvPr/>
      </p:nvGrpSpPr>
      <p:grpSpPr>
        <a:xfrm>
          <a:off x="0" y="0"/>
          <a:ext cx="0" cy="0"/>
          <a:chOff x="0" y="0"/>
          <a:chExt cx="0" cy="0"/>
        </a:xfrm>
      </p:grpSpPr>
      <p:pic>
        <p:nvPicPr>
          <p:cNvPr descr="Impact-logo_SaveFirst-green.eps" id="1753" name="Google Shape;1753;p215"/>
          <p:cNvPicPr preferRelativeResize="0"/>
          <p:nvPr/>
        </p:nvPicPr>
        <p:blipFill rotWithShape="1">
          <a:blip r:embed="rId3">
            <a:alphaModFix/>
          </a:blip>
          <a:srcRect b="34976" l="19563" r="20645" t="31741"/>
          <a:stretch/>
        </p:blipFill>
        <p:spPr>
          <a:xfrm>
            <a:off x="1440064" y="0"/>
            <a:ext cx="9264600" cy="4243500"/>
          </a:xfrm>
          <a:prstGeom prst="rect">
            <a:avLst/>
          </a:prstGeom>
          <a:noFill/>
          <a:ln>
            <a:noFill/>
          </a:ln>
        </p:spPr>
      </p:pic>
      <p:sp>
        <p:nvSpPr>
          <p:cNvPr id="1754" name="Google Shape;1754;p215"/>
          <p:cNvSpPr/>
          <p:nvPr/>
        </p:nvSpPr>
        <p:spPr>
          <a:xfrm>
            <a:off x="1524003" y="-184666"/>
            <a:ext cx="184800" cy="3693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755" name="Google Shape;1755;p215"/>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756" name="Google Shape;1756;p215"/>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757" name="Google Shape;1757;p215"/>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1758" name="Google Shape;1758;p215"/>
          <p:cNvSpPr txBox="1"/>
          <p:nvPr/>
        </p:nvSpPr>
        <p:spPr>
          <a:xfrm>
            <a:off x="-1461427" y="1481721"/>
            <a:ext cx="1848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1759" name="Google Shape;1759;p21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760" name="Google Shape;1760;p215"/>
          <p:cNvSpPr txBox="1"/>
          <p:nvPr/>
        </p:nvSpPr>
        <p:spPr>
          <a:xfrm>
            <a:off x="864000" y="4572813"/>
            <a:ext cx="10734000" cy="1431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rtl="0" algn="ctr">
              <a:spcBef>
                <a:spcPts val="0"/>
              </a:spcBef>
              <a:spcAft>
                <a:spcPts val="0"/>
              </a:spcAft>
              <a:buNone/>
            </a:pPr>
            <a:r>
              <a:rPr b="1" lang="en-US" sz="5400">
                <a:solidFill>
                  <a:schemeClr val="dk2"/>
                </a:solidFill>
                <a:latin typeface="Questrial"/>
                <a:ea typeface="Questrial"/>
                <a:cs typeface="Questrial"/>
                <a:sym typeface="Questrial"/>
              </a:rPr>
              <a:t>Life Events</a:t>
            </a:r>
            <a:r>
              <a:rPr b="1" lang="en-US" sz="5400">
                <a:solidFill>
                  <a:schemeClr val="dk2"/>
                </a:solidFill>
                <a:latin typeface="Questrial"/>
                <a:ea typeface="Questrial"/>
                <a:cs typeface="Questrial"/>
                <a:sym typeface="Questrial"/>
              </a:rPr>
              <a:t> (Part V of I/I form) </a:t>
            </a:r>
            <a:endParaRPr b="1"/>
          </a:p>
        </p:txBody>
      </p:sp>
    </p:spTree>
  </p:cSld>
  <p:clrMapOvr>
    <a:masterClrMapping/>
  </p:clrMapOvr>
</p:sld>
</file>

<file path=ppt/slides/slide2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4" name="Shape 1764"/>
        <p:cNvGrpSpPr/>
        <p:nvPr/>
      </p:nvGrpSpPr>
      <p:grpSpPr>
        <a:xfrm>
          <a:off x="0" y="0"/>
          <a:ext cx="0" cy="0"/>
          <a:chOff x="0" y="0"/>
          <a:chExt cx="0" cy="0"/>
        </a:xfrm>
      </p:grpSpPr>
      <p:sp>
        <p:nvSpPr>
          <p:cNvPr id="1765" name="Google Shape;1765;p21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Life Events</a:t>
            </a:r>
            <a:endParaRPr/>
          </a:p>
        </p:txBody>
      </p:sp>
      <p:sp>
        <p:nvSpPr>
          <p:cNvPr id="1766" name="Google Shape;1766;p216"/>
          <p:cNvSpPr txBox="1"/>
          <p:nvPr>
            <p:ph idx="1" type="body"/>
          </p:nvPr>
        </p:nvSpPr>
        <p:spPr>
          <a:xfrm>
            <a:off x="609600" y="1600203"/>
            <a:ext cx="10972800" cy="1828797"/>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lang="en-US"/>
              <a:t>Most of the events listed will need to be addressed by a more advanced volunteer</a:t>
            </a:r>
            <a:endParaRPr/>
          </a:p>
          <a:p>
            <a:pPr indent="-342900" lvl="0" marL="342900" marR="0" rtl="0" algn="l">
              <a:spcBef>
                <a:spcPts val="0"/>
              </a:spcBef>
              <a:spcAft>
                <a:spcPts val="0"/>
              </a:spcAft>
              <a:buClr>
                <a:schemeClr val="dk1"/>
              </a:buClr>
              <a:buSzPts val="4000"/>
              <a:buFont typeface="Noto Sans Symbols"/>
              <a:buChar char="➢"/>
            </a:pPr>
            <a:r>
              <a:rPr lang="en-US"/>
              <a:t>Some common ones</a:t>
            </a:r>
            <a:endParaRPr/>
          </a:p>
          <a:p>
            <a:pPr indent="-285750" lvl="1" marL="742950" marR="0" rtl="0" algn="l">
              <a:spcBef>
                <a:spcPts val="0"/>
              </a:spcBef>
              <a:spcAft>
                <a:spcPts val="0"/>
              </a:spcAft>
              <a:buSzPts val="3600"/>
              <a:buChar char="•"/>
            </a:pPr>
            <a:r>
              <a:rPr lang="en-US"/>
              <a:t>Receive the First Time Homebuyers Credit </a:t>
            </a:r>
            <a:endParaRPr/>
          </a:p>
          <a:p>
            <a:pPr indent="-285750" lvl="1" marL="742950" marR="0" rtl="0" algn="l">
              <a:spcBef>
                <a:spcPts val="0"/>
              </a:spcBef>
              <a:spcAft>
                <a:spcPts val="0"/>
              </a:spcAft>
              <a:buSzPts val="3600"/>
              <a:buChar char="•"/>
            </a:pPr>
            <a:r>
              <a:rPr lang="en-US"/>
              <a:t>Have Earned Income credit/CTC/Education Credits disallowed in a prior year</a:t>
            </a:r>
            <a:endParaRPr/>
          </a:p>
          <a:p>
            <a:pPr indent="-285750" lvl="1" marL="742950" marR="0" rtl="0" algn="l">
              <a:spcBef>
                <a:spcPts val="0"/>
              </a:spcBef>
              <a:spcAft>
                <a:spcPts val="0"/>
              </a:spcAft>
              <a:buSzPts val="3600"/>
              <a:buChar char="•"/>
            </a:pPr>
            <a:r>
              <a:rPr lang="en-US"/>
              <a:t>Purchase energy-efficient items</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767" name="Google Shape;1767;p21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6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71" name="Shape 1771"/>
        <p:cNvGrpSpPr/>
        <p:nvPr/>
      </p:nvGrpSpPr>
      <p:grpSpPr>
        <a:xfrm>
          <a:off x="0" y="0"/>
          <a:ext cx="0" cy="0"/>
          <a:chOff x="0" y="0"/>
          <a:chExt cx="0" cy="0"/>
        </a:xfrm>
      </p:grpSpPr>
      <p:sp>
        <p:nvSpPr>
          <p:cNvPr id="1772" name="Google Shape;1772;p21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Life Events</a:t>
            </a:r>
            <a:endParaRPr/>
          </a:p>
        </p:txBody>
      </p:sp>
      <p:sp>
        <p:nvSpPr>
          <p:cNvPr id="1773" name="Google Shape;1773;p217"/>
          <p:cNvSpPr txBox="1"/>
          <p:nvPr>
            <p:ph idx="1" type="body"/>
          </p:nvPr>
        </p:nvSpPr>
        <p:spPr>
          <a:xfrm>
            <a:off x="609600" y="1600203"/>
            <a:ext cx="10972800" cy="18288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4000"/>
              <a:buFont typeface="Noto Sans Symbols"/>
              <a:buChar char="➢"/>
            </a:pPr>
            <a:r>
              <a:rPr lang="en-US"/>
              <a:t>Let’s look at the I/I form:</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774" name="Google Shape;1774;p21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775" name="Google Shape;1775;p217"/>
          <p:cNvPicPr preferRelativeResize="0"/>
          <p:nvPr/>
        </p:nvPicPr>
        <p:blipFill>
          <a:blip r:embed="rId3">
            <a:alphaModFix/>
          </a:blip>
          <a:stretch>
            <a:fillRect/>
          </a:stretch>
        </p:blipFill>
        <p:spPr>
          <a:xfrm>
            <a:off x="184250" y="2575728"/>
            <a:ext cx="11823506" cy="2599331"/>
          </a:xfrm>
          <a:prstGeom prst="rect">
            <a:avLst/>
          </a:prstGeom>
          <a:noFill/>
          <a:ln cap="flat" cmpd="sng" w="19050">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7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7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79" name="Shape 1779"/>
        <p:cNvGrpSpPr/>
        <p:nvPr/>
      </p:nvGrpSpPr>
      <p:grpSpPr>
        <a:xfrm>
          <a:off x="0" y="0"/>
          <a:ext cx="0" cy="0"/>
          <a:chOff x="0" y="0"/>
          <a:chExt cx="0" cy="0"/>
        </a:xfrm>
      </p:grpSpPr>
      <p:sp>
        <p:nvSpPr>
          <p:cNvPr id="1780" name="Google Shape;1780;p218"/>
          <p:cNvSpPr txBox="1"/>
          <p:nvPr>
            <p:ph type="title"/>
          </p:nvPr>
        </p:nvSpPr>
        <p:spPr>
          <a:xfrm>
            <a:off x="609600" y="-945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Life Events</a:t>
            </a:r>
            <a:endParaRPr/>
          </a:p>
        </p:txBody>
      </p:sp>
      <p:sp>
        <p:nvSpPr>
          <p:cNvPr id="1781" name="Google Shape;1781;p218"/>
          <p:cNvSpPr txBox="1"/>
          <p:nvPr>
            <p:ph idx="1" type="body"/>
          </p:nvPr>
        </p:nvSpPr>
        <p:spPr>
          <a:xfrm>
            <a:off x="155575" y="975850"/>
            <a:ext cx="4644900" cy="18288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4000"/>
              <a:buFont typeface="Noto Sans Symbols"/>
              <a:buChar char="➢"/>
            </a:pPr>
            <a:r>
              <a:rPr lang="en-US"/>
              <a:t>Let’s look at the scope of service chart</a:t>
            </a:r>
            <a:endParaRPr/>
          </a:p>
          <a:p>
            <a:pPr indent="-342900" lvl="0" marL="342900" rtl="0" algn="l">
              <a:spcBef>
                <a:spcPts val="0"/>
              </a:spcBef>
              <a:spcAft>
                <a:spcPts val="0"/>
              </a:spcAft>
              <a:buClr>
                <a:schemeClr val="dk1"/>
              </a:buClr>
              <a:buSzPts val="4000"/>
              <a:buFont typeface="Noto Sans Symbols"/>
              <a:buChar char="➢"/>
            </a:pPr>
            <a:r>
              <a:rPr lang="en-US" sz="3600"/>
              <a:t>If something is out of scope for you, just set it aside for your advanced volunteer &amp; make    a note on the I/I supplement form.</a:t>
            </a:r>
            <a:endParaRPr/>
          </a:p>
          <a:p>
            <a:pPr indent="0" lvl="0" marL="0" marR="0" rtl="0" algn="l">
              <a:lnSpc>
                <a:spcPct val="100000"/>
              </a:lnSpc>
              <a:spcBef>
                <a:spcPts val="0"/>
              </a:spcBef>
              <a:spcAft>
                <a:spcPts val="0"/>
              </a:spcAft>
              <a:buNone/>
            </a:pPr>
            <a:r>
              <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782" name="Google Shape;1782;p21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783" name="Google Shape;1783;p218"/>
          <p:cNvPicPr preferRelativeResize="0"/>
          <p:nvPr/>
        </p:nvPicPr>
        <p:blipFill>
          <a:blip r:embed="rId3">
            <a:alphaModFix/>
          </a:blip>
          <a:stretch>
            <a:fillRect/>
          </a:stretch>
        </p:blipFill>
        <p:spPr>
          <a:xfrm>
            <a:off x="4472900" y="1585450"/>
            <a:ext cx="7667849" cy="2978875"/>
          </a:xfrm>
          <a:prstGeom prst="rect">
            <a:avLst/>
          </a:prstGeom>
          <a:noFill/>
          <a:ln cap="flat" cmpd="sng" w="19050">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8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87" name="Shape 1787"/>
        <p:cNvGrpSpPr/>
        <p:nvPr/>
      </p:nvGrpSpPr>
      <p:grpSpPr>
        <a:xfrm>
          <a:off x="0" y="0"/>
          <a:ext cx="0" cy="0"/>
          <a:chOff x="0" y="0"/>
          <a:chExt cx="0" cy="0"/>
        </a:xfrm>
      </p:grpSpPr>
      <p:pic>
        <p:nvPicPr>
          <p:cNvPr descr="Impact-logo_SaveFirst-green.eps" id="1788" name="Google Shape;1788;p219"/>
          <p:cNvPicPr preferRelativeResize="0"/>
          <p:nvPr/>
        </p:nvPicPr>
        <p:blipFill rotWithShape="1">
          <a:blip r:embed="rId3">
            <a:alphaModFix/>
          </a:blip>
          <a:srcRect b="34976" l="19563" r="20645" t="31741"/>
          <a:stretch/>
        </p:blipFill>
        <p:spPr>
          <a:xfrm>
            <a:off x="1440064" y="0"/>
            <a:ext cx="9264600" cy="4243500"/>
          </a:xfrm>
          <a:prstGeom prst="rect">
            <a:avLst/>
          </a:prstGeom>
          <a:noFill/>
          <a:ln>
            <a:noFill/>
          </a:ln>
        </p:spPr>
      </p:pic>
      <p:sp>
        <p:nvSpPr>
          <p:cNvPr id="1789" name="Google Shape;1789;p219"/>
          <p:cNvSpPr/>
          <p:nvPr/>
        </p:nvSpPr>
        <p:spPr>
          <a:xfrm>
            <a:off x="1524003" y="-184666"/>
            <a:ext cx="184800" cy="3693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790" name="Google Shape;1790;p219"/>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791" name="Google Shape;1791;p219"/>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792" name="Google Shape;1792;p219"/>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1793" name="Google Shape;1793;p219"/>
          <p:cNvSpPr txBox="1"/>
          <p:nvPr/>
        </p:nvSpPr>
        <p:spPr>
          <a:xfrm>
            <a:off x="-1461427" y="1481721"/>
            <a:ext cx="1848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1794" name="Google Shape;1794;p21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795" name="Google Shape;1795;p219"/>
          <p:cNvSpPr txBox="1"/>
          <p:nvPr/>
        </p:nvSpPr>
        <p:spPr>
          <a:xfrm>
            <a:off x="864000" y="4572827"/>
            <a:ext cx="10734000" cy="16944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rtl="0" algn="ctr">
              <a:spcBef>
                <a:spcPts val="0"/>
              </a:spcBef>
              <a:spcAft>
                <a:spcPts val="0"/>
              </a:spcAft>
              <a:buNone/>
            </a:pPr>
            <a:r>
              <a:rPr b="1" lang="en-US" sz="5400">
                <a:solidFill>
                  <a:schemeClr val="dk2"/>
                </a:solidFill>
                <a:latin typeface="Questrial"/>
                <a:ea typeface="Questrial"/>
                <a:cs typeface="Questrial"/>
                <a:sym typeface="Questrial"/>
              </a:rPr>
              <a:t>Federal Income Tax Process Overview</a:t>
            </a:r>
            <a:r>
              <a:rPr b="1" lang="en-US" sz="5400">
                <a:solidFill>
                  <a:schemeClr val="dk2"/>
                </a:solidFill>
                <a:latin typeface="Questrial"/>
                <a:ea typeface="Questrial"/>
                <a:cs typeface="Questrial"/>
                <a:sym typeface="Questrial"/>
              </a:rPr>
              <a:t> </a:t>
            </a:r>
            <a:endParaRPr b="1"/>
          </a:p>
        </p:txBody>
      </p:sp>
    </p:spTree>
  </p:cSld>
  <p:clrMapOvr>
    <a:masterClrMapping/>
  </p:clrMapOvr>
</p:sld>
</file>

<file path=ppt/slides/slide2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9" name="Shape 1799"/>
        <p:cNvGrpSpPr/>
        <p:nvPr/>
      </p:nvGrpSpPr>
      <p:grpSpPr>
        <a:xfrm>
          <a:off x="0" y="0"/>
          <a:ext cx="0" cy="0"/>
          <a:chOff x="0" y="0"/>
          <a:chExt cx="0" cy="0"/>
        </a:xfrm>
      </p:grpSpPr>
      <p:sp>
        <p:nvSpPr>
          <p:cNvPr id="1800" name="Google Shape;1800;p220"/>
          <p:cNvSpPr txBox="1"/>
          <p:nvPr>
            <p:ph type="ctrTitle"/>
          </p:nvPr>
        </p:nvSpPr>
        <p:spPr>
          <a:xfrm>
            <a:off x="914400" y="2693987"/>
            <a:ext cx="10363200" cy="14700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Federal Income Tax Process Overview</a:t>
            </a:r>
            <a:endParaRPr/>
          </a:p>
        </p:txBody>
      </p:sp>
      <p:sp>
        <p:nvSpPr>
          <p:cNvPr id="1801" name="Google Shape;1801;p22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6" name="Shape 1806"/>
        <p:cNvGrpSpPr/>
        <p:nvPr/>
      </p:nvGrpSpPr>
      <p:grpSpPr>
        <a:xfrm>
          <a:off x="0" y="0"/>
          <a:ext cx="0" cy="0"/>
          <a:chOff x="0" y="0"/>
          <a:chExt cx="0" cy="0"/>
        </a:xfrm>
      </p:grpSpPr>
      <p:grpSp>
        <p:nvGrpSpPr>
          <p:cNvPr id="1807" name="Google Shape;1807;p221"/>
          <p:cNvGrpSpPr/>
          <p:nvPr/>
        </p:nvGrpSpPr>
        <p:grpSpPr>
          <a:xfrm>
            <a:off x="1524003" y="534988"/>
            <a:ext cx="2514601" cy="5638800"/>
            <a:chOff x="336" y="279"/>
            <a:chExt cx="1584" cy="3552"/>
          </a:xfrm>
        </p:grpSpPr>
        <p:sp>
          <p:nvSpPr>
            <p:cNvPr id="1808" name="Google Shape;1808;p221"/>
            <p:cNvSpPr txBox="1"/>
            <p:nvPr/>
          </p:nvSpPr>
          <p:spPr>
            <a:xfrm>
              <a:off x="576" y="279"/>
              <a:ext cx="1296" cy="232"/>
            </a:xfrm>
            <a:prstGeom prst="rect">
              <a:avLst/>
            </a:prstGeom>
            <a:noFill/>
            <a:ln>
              <a:noFill/>
            </a:ln>
          </p:spPr>
          <p:txBody>
            <a:bodyPr anchorCtr="0" anchor="t" bIns="46800" lIns="90000" spcFirstLastPara="1" rIns="90000" wrap="square" tIns="46800">
              <a:noAutofit/>
            </a:bodyPr>
            <a:lstStyle/>
            <a:p>
              <a:pPr indent="0" lvl="0" marL="0" marR="0" rtl="0" algn="l">
                <a:spcBef>
                  <a:spcPts val="0"/>
                </a:spcBef>
                <a:spcAft>
                  <a:spcPts val="0"/>
                </a:spcAft>
                <a:buNone/>
              </a:pPr>
              <a:r>
                <a:rPr b="1" lang="en-US" sz="1800">
                  <a:solidFill>
                    <a:srgbClr val="77A042"/>
                  </a:solidFill>
                  <a:latin typeface="Questrial"/>
                  <a:ea typeface="Questrial"/>
                  <a:cs typeface="Questrial"/>
                  <a:sym typeface="Questrial"/>
                </a:rPr>
                <a:t>TOTAL INCOME</a:t>
              </a:r>
              <a:endParaRPr/>
            </a:p>
          </p:txBody>
        </p:sp>
        <p:grpSp>
          <p:nvGrpSpPr>
            <p:cNvPr id="1809" name="Google Shape;1809;p221"/>
            <p:cNvGrpSpPr/>
            <p:nvPr/>
          </p:nvGrpSpPr>
          <p:grpSpPr>
            <a:xfrm>
              <a:off x="336" y="1330"/>
              <a:ext cx="1584" cy="2501"/>
              <a:chOff x="336" y="1330"/>
              <a:chExt cx="1584" cy="2501"/>
            </a:xfrm>
          </p:grpSpPr>
          <p:pic>
            <p:nvPicPr>
              <p:cNvPr id="1810" name="Google Shape;1810;p221"/>
              <p:cNvPicPr preferRelativeResize="0"/>
              <p:nvPr/>
            </p:nvPicPr>
            <p:blipFill rotWithShape="1">
              <a:blip r:embed="rId3">
                <a:alphaModFix/>
              </a:blip>
              <a:srcRect b="0" l="0" r="0" t="0"/>
              <a:stretch/>
            </p:blipFill>
            <p:spPr>
              <a:xfrm>
                <a:off x="1200" y="3202"/>
                <a:ext cx="720" cy="629"/>
              </a:xfrm>
              <a:prstGeom prst="rect">
                <a:avLst/>
              </a:prstGeom>
              <a:noFill/>
              <a:ln>
                <a:noFill/>
              </a:ln>
            </p:spPr>
          </p:pic>
          <p:sp>
            <p:nvSpPr>
              <p:cNvPr id="1811" name="Google Shape;1811;p221"/>
              <p:cNvSpPr txBox="1"/>
              <p:nvPr/>
            </p:nvSpPr>
            <p:spPr>
              <a:xfrm>
                <a:off x="336" y="2583"/>
                <a:ext cx="816" cy="405"/>
              </a:xfrm>
              <a:prstGeom prst="rect">
                <a:avLst/>
              </a:prstGeom>
              <a:noFill/>
              <a:ln>
                <a:noFill/>
              </a:ln>
            </p:spPr>
            <p:txBody>
              <a:bodyPr anchorCtr="0" anchor="t" bIns="46800" lIns="90000" spcFirstLastPara="1" rIns="90000" wrap="square" tIns="46800">
                <a:noAutofit/>
              </a:bodyPr>
              <a:lstStyle/>
              <a:p>
                <a:pPr indent="0" lvl="0" marL="0" marR="0" rtl="0" algn="ctr">
                  <a:spcBef>
                    <a:spcPts val="0"/>
                  </a:spcBef>
                  <a:spcAft>
                    <a:spcPts val="0"/>
                  </a:spcAft>
                  <a:buNone/>
                </a:pPr>
                <a:r>
                  <a:rPr b="1" lang="en-US" sz="1800">
                    <a:solidFill>
                      <a:srgbClr val="77A042"/>
                    </a:solidFill>
                    <a:latin typeface="Questrial"/>
                    <a:ea typeface="Questrial"/>
                    <a:cs typeface="Questrial"/>
                    <a:sym typeface="Questrial"/>
                  </a:rPr>
                  <a:t>Earned Income</a:t>
                </a:r>
                <a:endParaRPr/>
              </a:p>
            </p:txBody>
          </p:sp>
          <p:cxnSp>
            <p:nvCxnSpPr>
              <p:cNvPr id="1812" name="Google Shape;1812;p221"/>
              <p:cNvCxnSpPr/>
              <p:nvPr/>
            </p:nvCxnSpPr>
            <p:spPr>
              <a:xfrm flipH="1" rot="10800000">
                <a:off x="816" y="1571"/>
                <a:ext cx="1" cy="968"/>
              </a:xfrm>
              <a:prstGeom prst="straightConnector1">
                <a:avLst/>
              </a:prstGeom>
              <a:noFill/>
              <a:ln cap="flat" cmpd="sng" w="25550">
                <a:solidFill>
                  <a:schemeClr val="dk1"/>
                </a:solidFill>
                <a:prstDash val="solid"/>
                <a:miter lim="8000"/>
                <a:headEnd len="sm" w="sm" type="none"/>
                <a:tailEnd len="sm" w="sm" type="none"/>
              </a:ln>
            </p:spPr>
          </p:cxnSp>
          <p:cxnSp>
            <p:nvCxnSpPr>
              <p:cNvPr id="1813" name="Google Shape;1813;p221"/>
              <p:cNvCxnSpPr/>
              <p:nvPr/>
            </p:nvCxnSpPr>
            <p:spPr>
              <a:xfrm>
                <a:off x="816" y="1575"/>
                <a:ext cx="192" cy="1"/>
              </a:xfrm>
              <a:prstGeom prst="straightConnector1">
                <a:avLst/>
              </a:prstGeom>
              <a:noFill/>
              <a:ln cap="flat" cmpd="sng" w="25550">
                <a:solidFill>
                  <a:schemeClr val="dk1"/>
                </a:solidFill>
                <a:prstDash val="solid"/>
                <a:miter lim="8000"/>
                <a:headEnd len="sm" w="sm" type="none"/>
                <a:tailEnd len="sm" w="sm" type="none"/>
              </a:ln>
            </p:spPr>
          </p:cxnSp>
          <p:cxnSp>
            <p:nvCxnSpPr>
              <p:cNvPr id="1814" name="Google Shape;1814;p221"/>
              <p:cNvCxnSpPr/>
              <p:nvPr/>
            </p:nvCxnSpPr>
            <p:spPr>
              <a:xfrm flipH="1" rot="10800000">
                <a:off x="816" y="3059"/>
                <a:ext cx="1" cy="440"/>
              </a:xfrm>
              <a:prstGeom prst="straightConnector1">
                <a:avLst/>
              </a:prstGeom>
              <a:noFill/>
              <a:ln cap="flat" cmpd="sng" w="25550">
                <a:solidFill>
                  <a:schemeClr val="dk1"/>
                </a:solidFill>
                <a:prstDash val="solid"/>
                <a:miter lim="8000"/>
                <a:headEnd len="sm" w="sm" type="none"/>
                <a:tailEnd len="sm" w="sm" type="none"/>
              </a:ln>
            </p:spPr>
          </p:cxnSp>
          <p:cxnSp>
            <p:nvCxnSpPr>
              <p:cNvPr id="1815" name="Google Shape;1815;p221"/>
              <p:cNvCxnSpPr/>
              <p:nvPr/>
            </p:nvCxnSpPr>
            <p:spPr>
              <a:xfrm>
                <a:off x="816" y="3495"/>
                <a:ext cx="192" cy="1"/>
              </a:xfrm>
              <a:prstGeom prst="straightConnector1">
                <a:avLst/>
              </a:prstGeom>
              <a:noFill/>
              <a:ln cap="flat" cmpd="sng" w="25550">
                <a:solidFill>
                  <a:schemeClr val="dk1"/>
                </a:solidFill>
                <a:prstDash val="solid"/>
                <a:miter lim="8000"/>
                <a:headEnd len="sm" w="sm" type="none"/>
                <a:tailEnd len="sm" w="sm" type="none"/>
              </a:ln>
            </p:spPr>
          </p:cxnSp>
          <p:pic>
            <p:nvPicPr>
              <p:cNvPr id="1816" name="Google Shape;1816;p221"/>
              <p:cNvPicPr preferRelativeResize="0"/>
              <p:nvPr/>
            </p:nvPicPr>
            <p:blipFill rotWithShape="1">
              <a:blip r:embed="rId3">
                <a:alphaModFix/>
              </a:blip>
              <a:srcRect b="0" l="0" r="0" t="0"/>
              <a:stretch/>
            </p:blipFill>
            <p:spPr>
              <a:xfrm>
                <a:off x="1200" y="2578"/>
                <a:ext cx="720" cy="629"/>
              </a:xfrm>
              <a:prstGeom prst="rect">
                <a:avLst/>
              </a:prstGeom>
              <a:noFill/>
              <a:ln>
                <a:noFill/>
              </a:ln>
            </p:spPr>
          </p:pic>
          <p:pic>
            <p:nvPicPr>
              <p:cNvPr id="1817" name="Google Shape;1817;p221"/>
              <p:cNvPicPr preferRelativeResize="0"/>
              <p:nvPr/>
            </p:nvPicPr>
            <p:blipFill rotWithShape="1">
              <a:blip r:embed="rId3">
                <a:alphaModFix/>
              </a:blip>
              <a:srcRect b="0" l="0" r="0" t="0"/>
              <a:stretch/>
            </p:blipFill>
            <p:spPr>
              <a:xfrm>
                <a:off x="1200" y="1959"/>
                <a:ext cx="720" cy="629"/>
              </a:xfrm>
              <a:prstGeom prst="rect">
                <a:avLst/>
              </a:prstGeom>
              <a:noFill/>
              <a:ln>
                <a:noFill/>
              </a:ln>
            </p:spPr>
          </p:pic>
          <p:pic>
            <p:nvPicPr>
              <p:cNvPr id="1818" name="Google Shape;1818;p221"/>
              <p:cNvPicPr preferRelativeResize="0"/>
              <p:nvPr/>
            </p:nvPicPr>
            <p:blipFill rotWithShape="1">
              <a:blip r:embed="rId3">
                <a:alphaModFix/>
              </a:blip>
              <a:srcRect b="0" l="0" r="0" t="0"/>
              <a:stretch/>
            </p:blipFill>
            <p:spPr>
              <a:xfrm>
                <a:off x="1200" y="1330"/>
                <a:ext cx="720" cy="629"/>
              </a:xfrm>
              <a:prstGeom prst="rect">
                <a:avLst/>
              </a:prstGeom>
              <a:noFill/>
              <a:ln>
                <a:noFill/>
              </a:ln>
            </p:spPr>
          </p:pic>
        </p:grpSp>
      </p:grpSp>
      <p:sp>
        <p:nvSpPr>
          <p:cNvPr id="1819" name="Google Shape;1819;p22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6" name="Shape 236"/>
        <p:cNvGrpSpPr/>
        <p:nvPr/>
      </p:nvGrpSpPr>
      <p:grpSpPr>
        <a:xfrm>
          <a:off x="0" y="0"/>
          <a:ext cx="0" cy="0"/>
          <a:chOff x="0" y="0"/>
          <a:chExt cx="0" cy="0"/>
        </a:xfrm>
      </p:grpSpPr>
      <p:sp>
        <p:nvSpPr>
          <p:cNvPr id="237" name="Google Shape;237;p3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Conducting a Thorough Interview</a:t>
            </a:r>
            <a:endParaRPr/>
          </a:p>
        </p:txBody>
      </p:sp>
      <p:sp>
        <p:nvSpPr>
          <p:cNvPr id="238" name="Google Shape;238;p33"/>
          <p:cNvSpPr txBox="1"/>
          <p:nvPr>
            <p:ph idx="1" type="body"/>
          </p:nvPr>
        </p:nvSpPr>
        <p:spPr>
          <a:xfrm>
            <a:off x="609600" y="1600204"/>
            <a:ext cx="10972800" cy="40476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4000"/>
              <a:buFont typeface="Noto Sans Symbols"/>
              <a:buChar char="➢"/>
            </a:pPr>
            <a:r>
              <a:rPr lang="en-US"/>
              <a:t>You may find out that the taxpayer has a form that is out of scope for us!</a:t>
            </a:r>
            <a:endParaRPr/>
          </a:p>
          <a:p>
            <a:pPr indent="-285750" lvl="1" marL="742950" marR="0" rtl="0" algn="l">
              <a:lnSpc>
                <a:spcPct val="100000"/>
              </a:lnSpc>
              <a:spcBef>
                <a:spcPts val="0"/>
              </a:spcBef>
              <a:spcAft>
                <a:spcPts val="0"/>
              </a:spcAft>
              <a:buClr>
                <a:schemeClr val="dk1"/>
              </a:buClr>
              <a:buSzPts val="3600"/>
              <a:buFont typeface="Arial"/>
              <a:buChar char="•"/>
            </a:pPr>
            <a:r>
              <a:rPr lang="en-US"/>
              <a:t>We don’t want to waste a taxpayer’s time</a:t>
            </a:r>
            <a:endParaRPr/>
          </a:p>
          <a:p>
            <a:pPr indent="-285750" lvl="1" marL="742950" marR="0" rtl="0" algn="l">
              <a:lnSpc>
                <a:spcPct val="100000"/>
              </a:lnSpc>
              <a:spcBef>
                <a:spcPts val="0"/>
              </a:spcBef>
              <a:spcAft>
                <a:spcPts val="0"/>
              </a:spcAft>
              <a:buClr>
                <a:schemeClr val="dk1"/>
              </a:buClr>
              <a:buSzPts val="3600"/>
              <a:buFont typeface="Arial"/>
              <a:buChar char="•"/>
            </a:pPr>
            <a:r>
              <a:rPr lang="en-US"/>
              <a:t>We have a “Scope of Service Chart” that you’ll use to determine if something is out of scope</a:t>
            </a:r>
            <a:endParaRPr/>
          </a:p>
          <a:p>
            <a:pPr indent="-342900" lvl="0" marL="342900" marR="0" rtl="0" algn="l">
              <a:lnSpc>
                <a:spcPct val="100000"/>
              </a:lnSpc>
              <a:spcBef>
                <a:spcPts val="0"/>
              </a:spcBef>
              <a:spcAft>
                <a:spcPts val="0"/>
              </a:spcAft>
              <a:buClr>
                <a:schemeClr val="dk1"/>
              </a:buClr>
              <a:buSzPts val="4000"/>
              <a:buFont typeface="Noto Sans Symbols"/>
              <a:buChar char="➢"/>
            </a:pPr>
            <a:r>
              <a:rPr lang="en-US"/>
              <a:t>Better to catch at the beginning than at the end!</a:t>
            </a:r>
            <a:endParaRPr/>
          </a:p>
        </p:txBody>
      </p:sp>
      <p:sp>
        <p:nvSpPr>
          <p:cNvPr id="239" name="Google Shape;239;p3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4" name="Shape 1824"/>
        <p:cNvGrpSpPr/>
        <p:nvPr/>
      </p:nvGrpSpPr>
      <p:grpSpPr>
        <a:xfrm>
          <a:off x="0" y="0"/>
          <a:ext cx="0" cy="0"/>
          <a:chOff x="0" y="0"/>
          <a:chExt cx="0" cy="0"/>
        </a:xfrm>
      </p:grpSpPr>
      <p:grpSp>
        <p:nvGrpSpPr>
          <p:cNvPr id="1825" name="Google Shape;1825;p222"/>
          <p:cNvGrpSpPr/>
          <p:nvPr/>
        </p:nvGrpSpPr>
        <p:grpSpPr>
          <a:xfrm>
            <a:off x="1524003" y="534988"/>
            <a:ext cx="2514601" cy="5638800"/>
            <a:chOff x="336" y="279"/>
            <a:chExt cx="1584" cy="3552"/>
          </a:xfrm>
        </p:grpSpPr>
        <p:sp>
          <p:nvSpPr>
            <p:cNvPr id="1826" name="Google Shape;1826;p222"/>
            <p:cNvSpPr txBox="1"/>
            <p:nvPr/>
          </p:nvSpPr>
          <p:spPr>
            <a:xfrm>
              <a:off x="576" y="279"/>
              <a:ext cx="1296" cy="232"/>
            </a:xfrm>
            <a:prstGeom prst="rect">
              <a:avLst/>
            </a:prstGeom>
            <a:noFill/>
            <a:ln>
              <a:noFill/>
            </a:ln>
          </p:spPr>
          <p:txBody>
            <a:bodyPr anchorCtr="0" anchor="t" bIns="46800" lIns="90000" spcFirstLastPara="1" rIns="90000" wrap="square" tIns="46800">
              <a:noAutofit/>
            </a:bodyPr>
            <a:lstStyle/>
            <a:p>
              <a:pPr indent="0" lvl="0" marL="0" marR="0" rtl="0" algn="l">
                <a:spcBef>
                  <a:spcPts val="0"/>
                </a:spcBef>
                <a:spcAft>
                  <a:spcPts val="0"/>
                </a:spcAft>
                <a:buNone/>
              </a:pPr>
              <a:r>
                <a:rPr b="1" lang="en-US" sz="1800">
                  <a:solidFill>
                    <a:srgbClr val="77A042"/>
                  </a:solidFill>
                  <a:latin typeface="Questrial"/>
                  <a:ea typeface="Questrial"/>
                  <a:cs typeface="Questrial"/>
                  <a:sym typeface="Questrial"/>
                </a:rPr>
                <a:t>TOTAL INCOME</a:t>
              </a:r>
              <a:endParaRPr/>
            </a:p>
          </p:txBody>
        </p:sp>
        <p:grpSp>
          <p:nvGrpSpPr>
            <p:cNvPr id="1827" name="Google Shape;1827;p222"/>
            <p:cNvGrpSpPr/>
            <p:nvPr/>
          </p:nvGrpSpPr>
          <p:grpSpPr>
            <a:xfrm>
              <a:off x="336" y="1330"/>
              <a:ext cx="1584" cy="2501"/>
              <a:chOff x="336" y="1330"/>
              <a:chExt cx="1584" cy="2501"/>
            </a:xfrm>
          </p:grpSpPr>
          <p:pic>
            <p:nvPicPr>
              <p:cNvPr id="1828" name="Google Shape;1828;p222"/>
              <p:cNvPicPr preferRelativeResize="0"/>
              <p:nvPr/>
            </p:nvPicPr>
            <p:blipFill rotWithShape="1">
              <a:blip r:embed="rId3">
                <a:alphaModFix/>
              </a:blip>
              <a:srcRect b="0" l="0" r="0" t="0"/>
              <a:stretch/>
            </p:blipFill>
            <p:spPr>
              <a:xfrm>
                <a:off x="1200" y="3202"/>
                <a:ext cx="720" cy="629"/>
              </a:xfrm>
              <a:prstGeom prst="rect">
                <a:avLst/>
              </a:prstGeom>
              <a:noFill/>
              <a:ln>
                <a:noFill/>
              </a:ln>
            </p:spPr>
          </p:pic>
          <p:sp>
            <p:nvSpPr>
              <p:cNvPr id="1829" name="Google Shape;1829;p222"/>
              <p:cNvSpPr txBox="1"/>
              <p:nvPr/>
            </p:nvSpPr>
            <p:spPr>
              <a:xfrm>
                <a:off x="336" y="2583"/>
                <a:ext cx="816" cy="405"/>
              </a:xfrm>
              <a:prstGeom prst="rect">
                <a:avLst/>
              </a:prstGeom>
              <a:noFill/>
              <a:ln>
                <a:noFill/>
              </a:ln>
            </p:spPr>
            <p:txBody>
              <a:bodyPr anchorCtr="0" anchor="t" bIns="46800" lIns="90000" spcFirstLastPara="1" rIns="90000" wrap="square" tIns="46800">
                <a:noAutofit/>
              </a:bodyPr>
              <a:lstStyle/>
              <a:p>
                <a:pPr indent="0" lvl="0" marL="0" marR="0" rtl="0" algn="ctr">
                  <a:spcBef>
                    <a:spcPts val="0"/>
                  </a:spcBef>
                  <a:spcAft>
                    <a:spcPts val="0"/>
                  </a:spcAft>
                  <a:buNone/>
                </a:pPr>
                <a:r>
                  <a:rPr b="1" lang="en-US" sz="1800">
                    <a:solidFill>
                      <a:srgbClr val="77A042"/>
                    </a:solidFill>
                    <a:latin typeface="Questrial"/>
                    <a:ea typeface="Questrial"/>
                    <a:cs typeface="Questrial"/>
                    <a:sym typeface="Questrial"/>
                  </a:rPr>
                  <a:t>Earned Income</a:t>
                </a:r>
                <a:endParaRPr/>
              </a:p>
            </p:txBody>
          </p:sp>
          <p:cxnSp>
            <p:nvCxnSpPr>
              <p:cNvPr id="1830" name="Google Shape;1830;p222"/>
              <p:cNvCxnSpPr/>
              <p:nvPr/>
            </p:nvCxnSpPr>
            <p:spPr>
              <a:xfrm flipH="1" rot="10800000">
                <a:off x="816" y="1571"/>
                <a:ext cx="1" cy="968"/>
              </a:xfrm>
              <a:prstGeom prst="straightConnector1">
                <a:avLst/>
              </a:prstGeom>
              <a:noFill/>
              <a:ln cap="flat" cmpd="sng" w="25550">
                <a:solidFill>
                  <a:schemeClr val="dk1"/>
                </a:solidFill>
                <a:prstDash val="solid"/>
                <a:miter lim="8000"/>
                <a:headEnd len="sm" w="sm" type="none"/>
                <a:tailEnd len="sm" w="sm" type="none"/>
              </a:ln>
            </p:spPr>
          </p:cxnSp>
          <p:cxnSp>
            <p:nvCxnSpPr>
              <p:cNvPr id="1831" name="Google Shape;1831;p222"/>
              <p:cNvCxnSpPr/>
              <p:nvPr/>
            </p:nvCxnSpPr>
            <p:spPr>
              <a:xfrm>
                <a:off x="816" y="1575"/>
                <a:ext cx="192" cy="1"/>
              </a:xfrm>
              <a:prstGeom prst="straightConnector1">
                <a:avLst/>
              </a:prstGeom>
              <a:noFill/>
              <a:ln cap="flat" cmpd="sng" w="25550">
                <a:solidFill>
                  <a:schemeClr val="dk1"/>
                </a:solidFill>
                <a:prstDash val="solid"/>
                <a:miter lim="8000"/>
                <a:headEnd len="sm" w="sm" type="none"/>
                <a:tailEnd len="sm" w="sm" type="none"/>
              </a:ln>
            </p:spPr>
          </p:cxnSp>
          <p:cxnSp>
            <p:nvCxnSpPr>
              <p:cNvPr id="1832" name="Google Shape;1832;p222"/>
              <p:cNvCxnSpPr/>
              <p:nvPr/>
            </p:nvCxnSpPr>
            <p:spPr>
              <a:xfrm flipH="1" rot="10800000">
                <a:off x="816" y="3059"/>
                <a:ext cx="1" cy="440"/>
              </a:xfrm>
              <a:prstGeom prst="straightConnector1">
                <a:avLst/>
              </a:prstGeom>
              <a:noFill/>
              <a:ln cap="flat" cmpd="sng" w="25550">
                <a:solidFill>
                  <a:schemeClr val="dk1"/>
                </a:solidFill>
                <a:prstDash val="solid"/>
                <a:miter lim="8000"/>
                <a:headEnd len="sm" w="sm" type="none"/>
                <a:tailEnd len="sm" w="sm" type="none"/>
              </a:ln>
            </p:spPr>
          </p:cxnSp>
          <p:cxnSp>
            <p:nvCxnSpPr>
              <p:cNvPr id="1833" name="Google Shape;1833;p222"/>
              <p:cNvCxnSpPr/>
              <p:nvPr/>
            </p:nvCxnSpPr>
            <p:spPr>
              <a:xfrm>
                <a:off x="816" y="3495"/>
                <a:ext cx="192" cy="1"/>
              </a:xfrm>
              <a:prstGeom prst="straightConnector1">
                <a:avLst/>
              </a:prstGeom>
              <a:noFill/>
              <a:ln cap="flat" cmpd="sng" w="25550">
                <a:solidFill>
                  <a:schemeClr val="dk1"/>
                </a:solidFill>
                <a:prstDash val="solid"/>
                <a:miter lim="8000"/>
                <a:headEnd len="sm" w="sm" type="none"/>
                <a:tailEnd len="sm" w="sm" type="none"/>
              </a:ln>
            </p:spPr>
          </p:cxnSp>
          <p:pic>
            <p:nvPicPr>
              <p:cNvPr id="1834" name="Google Shape;1834;p222"/>
              <p:cNvPicPr preferRelativeResize="0"/>
              <p:nvPr/>
            </p:nvPicPr>
            <p:blipFill rotWithShape="1">
              <a:blip r:embed="rId3">
                <a:alphaModFix/>
              </a:blip>
              <a:srcRect b="0" l="0" r="0" t="0"/>
              <a:stretch/>
            </p:blipFill>
            <p:spPr>
              <a:xfrm>
                <a:off x="1200" y="2578"/>
                <a:ext cx="720" cy="629"/>
              </a:xfrm>
              <a:prstGeom prst="rect">
                <a:avLst/>
              </a:prstGeom>
              <a:noFill/>
              <a:ln>
                <a:noFill/>
              </a:ln>
            </p:spPr>
          </p:pic>
          <p:pic>
            <p:nvPicPr>
              <p:cNvPr id="1835" name="Google Shape;1835;p222"/>
              <p:cNvPicPr preferRelativeResize="0"/>
              <p:nvPr/>
            </p:nvPicPr>
            <p:blipFill rotWithShape="1">
              <a:blip r:embed="rId3">
                <a:alphaModFix/>
              </a:blip>
              <a:srcRect b="0" l="0" r="0" t="0"/>
              <a:stretch/>
            </p:blipFill>
            <p:spPr>
              <a:xfrm>
                <a:off x="1200" y="1959"/>
                <a:ext cx="720" cy="629"/>
              </a:xfrm>
              <a:prstGeom prst="rect">
                <a:avLst/>
              </a:prstGeom>
              <a:noFill/>
              <a:ln>
                <a:noFill/>
              </a:ln>
            </p:spPr>
          </p:pic>
          <p:pic>
            <p:nvPicPr>
              <p:cNvPr id="1836" name="Google Shape;1836;p222"/>
              <p:cNvPicPr preferRelativeResize="0"/>
              <p:nvPr/>
            </p:nvPicPr>
            <p:blipFill rotWithShape="1">
              <a:blip r:embed="rId3">
                <a:alphaModFix/>
              </a:blip>
              <a:srcRect b="0" l="0" r="0" t="0"/>
              <a:stretch/>
            </p:blipFill>
            <p:spPr>
              <a:xfrm>
                <a:off x="1200" y="1330"/>
                <a:ext cx="720" cy="629"/>
              </a:xfrm>
              <a:prstGeom prst="rect">
                <a:avLst/>
              </a:prstGeom>
              <a:noFill/>
              <a:ln>
                <a:noFill/>
              </a:ln>
            </p:spPr>
          </p:pic>
        </p:grpSp>
      </p:grpSp>
      <p:grpSp>
        <p:nvGrpSpPr>
          <p:cNvPr id="1837" name="Google Shape;1837;p222"/>
          <p:cNvGrpSpPr/>
          <p:nvPr/>
        </p:nvGrpSpPr>
        <p:grpSpPr>
          <a:xfrm>
            <a:off x="1525588" y="1601788"/>
            <a:ext cx="2514599" cy="642937"/>
            <a:chOff x="336" y="951"/>
            <a:chExt cx="1584" cy="405"/>
          </a:xfrm>
        </p:grpSpPr>
        <p:sp>
          <p:nvSpPr>
            <p:cNvPr id="1838" name="Google Shape;1838;p222"/>
            <p:cNvSpPr txBox="1"/>
            <p:nvPr/>
          </p:nvSpPr>
          <p:spPr>
            <a:xfrm>
              <a:off x="336" y="951"/>
              <a:ext cx="816" cy="405"/>
            </a:xfrm>
            <a:prstGeom prst="rect">
              <a:avLst/>
            </a:prstGeom>
            <a:noFill/>
            <a:ln>
              <a:noFill/>
            </a:ln>
          </p:spPr>
          <p:txBody>
            <a:bodyPr anchorCtr="0" anchor="t" bIns="46800" lIns="90000" spcFirstLastPara="1" rIns="90000" wrap="square" tIns="46800">
              <a:noAutofit/>
            </a:bodyPr>
            <a:lstStyle/>
            <a:p>
              <a:pPr indent="0" lvl="0" marL="0" marR="0" rtl="0" algn="ctr">
                <a:spcBef>
                  <a:spcPts val="0"/>
                </a:spcBef>
                <a:spcAft>
                  <a:spcPts val="0"/>
                </a:spcAft>
                <a:buNone/>
              </a:pPr>
              <a:r>
                <a:rPr b="1" lang="en-US" sz="1800">
                  <a:solidFill>
                    <a:srgbClr val="77A042"/>
                  </a:solidFill>
                  <a:latin typeface="Questrial"/>
                  <a:ea typeface="Questrial"/>
                  <a:cs typeface="Questrial"/>
                  <a:sym typeface="Questrial"/>
                </a:rPr>
                <a:t>Unearned Income</a:t>
              </a:r>
              <a:endParaRPr/>
            </a:p>
          </p:txBody>
        </p:sp>
        <p:pic>
          <p:nvPicPr>
            <p:cNvPr id="1839" name="Google Shape;1839;p222"/>
            <p:cNvPicPr preferRelativeResize="0"/>
            <p:nvPr/>
          </p:nvPicPr>
          <p:blipFill rotWithShape="1">
            <a:blip r:embed="rId4">
              <a:alphaModFix/>
            </a:blip>
            <a:srcRect b="0" l="0" r="0" t="0"/>
            <a:stretch/>
          </p:blipFill>
          <p:spPr>
            <a:xfrm>
              <a:off x="1200" y="989"/>
              <a:ext cx="720" cy="346"/>
            </a:xfrm>
            <a:prstGeom prst="rect">
              <a:avLst/>
            </a:prstGeom>
            <a:noFill/>
            <a:ln>
              <a:noFill/>
            </a:ln>
          </p:spPr>
        </p:pic>
      </p:grpSp>
      <p:sp>
        <p:nvSpPr>
          <p:cNvPr id="1840" name="Google Shape;1840;p22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45" name="Shape 1845"/>
        <p:cNvGrpSpPr/>
        <p:nvPr/>
      </p:nvGrpSpPr>
      <p:grpSpPr>
        <a:xfrm>
          <a:off x="0" y="0"/>
          <a:ext cx="0" cy="0"/>
          <a:chOff x="0" y="0"/>
          <a:chExt cx="0" cy="0"/>
        </a:xfrm>
      </p:grpSpPr>
      <p:grpSp>
        <p:nvGrpSpPr>
          <p:cNvPr id="1846" name="Google Shape;1846;p223"/>
          <p:cNvGrpSpPr/>
          <p:nvPr/>
        </p:nvGrpSpPr>
        <p:grpSpPr>
          <a:xfrm>
            <a:off x="1524003" y="534988"/>
            <a:ext cx="2514601" cy="5638800"/>
            <a:chOff x="336" y="279"/>
            <a:chExt cx="1584" cy="3552"/>
          </a:xfrm>
        </p:grpSpPr>
        <p:sp>
          <p:nvSpPr>
            <p:cNvPr id="1847" name="Google Shape;1847;p223"/>
            <p:cNvSpPr txBox="1"/>
            <p:nvPr/>
          </p:nvSpPr>
          <p:spPr>
            <a:xfrm>
              <a:off x="576" y="279"/>
              <a:ext cx="1296" cy="232"/>
            </a:xfrm>
            <a:prstGeom prst="rect">
              <a:avLst/>
            </a:prstGeom>
            <a:noFill/>
            <a:ln>
              <a:noFill/>
            </a:ln>
          </p:spPr>
          <p:txBody>
            <a:bodyPr anchorCtr="0" anchor="t" bIns="46800" lIns="90000" spcFirstLastPara="1" rIns="90000" wrap="square" tIns="46800">
              <a:noAutofit/>
            </a:bodyPr>
            <a:lstStyle/>
            <a:p>
              <a:pPr indent="0" lvl="0" marL="0" marR="0" rtl="0" algn="l">
                <a:spcBef>
                  <a:spcPts val="0"/>
                </a:spcBef>
                <a:spcAft>
                  <a:spcPts val="0"/>
                </a:spcAft>
                <a:buNone/>
              </a:pPr>
              <a:r>
                <a:rPr b="1" lang="en-US" sz="1800">
                  <a:solidFill>
                    <a:srgbClr val="77A042"/>
                  </a:solidFill>
                  <a:latin typeface="Questrial"/>
                  <a:ea typeface="Questrial"/>
                  <a:cs typeface="Questrial"/>
                  <a:sym typeface="Questrial"/>
                </a:rPr>
                <a:t>TOTAL INCOME</a:t>
              </a:r>
              <a:endParaRPr/>
            </a:p>
          </p:txBody>
        </p:sp>
        <p:grpSp>
          <p:nvGrpSpPr>
            <p:cNvPr id="1848" name="Google Shape;1848;p223"/>
            <p:cNvGrpSpPr/>
            <p:nvPr/>
          </p:nvGrpSpPr>
          <p:grpSpPr>
            <a:xfrm>
              <a:off x="336" y="1330"/>
              <a:ext cx="1584" cy="2501"/>
              <a:chOff x="336" y="1330"/>
              <a:chExt cx="1584" cy="2501"/>
            </a:xfrm>
          </p:grpSpPr>
          <p:pic>
            <p:nvPicPr>
              <p:cNvPr id="1849" name="Google Shape;1849;p223"/>
              <p:cNvPicPr preferRelativeResize="0"/>
              <p:nvPr/>
            </p:nvPicPr>
            <p:blipFill rotWithShape="1">
              <a:blip r:embed="rId3">
                <a:alphaModFix/>
              </a:blip>
              <a:srcRect b="0" l="0" r="0" t="0"/>
              <a:stretch/>
            </p:blipFill>
            <p:spPr>
              <a:xfrm>
                <a:off x="1200" y="3202"/>
                <a:ext cx="720" cy="629"/>
              </a:xfrm>
              <a:prstGeom prst="rect">
                <a:avLst/>
              </a:prstGeom>
              <a:noFill/>
              <a:ln>
                <a:noFill/>
              </a:ln>
            </p:spPr>
          </p:pic>
          <p:sp>
            <p:nvSpPr>
              <p:cNvPr id="1850" name="Google Shape;1850;p223"/>
              <p:cNvSpPr txBox="1"/>
              <p:nvPr/>
            </p:nvSpPr>
            <p:spPr>
              <a:xfrm>
                <a:off x="336" y="2583"/>
                <a:ext cx="816" cy="405"/>
              </a:xfrm>
              <a:prstGeom prst="rect">
                <a:avLst/>
              </a:prstGeom>
              <a:noFill/>
              <a:ln>
                <a:noFill/>
              </a:ln>
            </p:spPr>
            <p:txBody>
              <a:bodyPr anchorCtr="0" anchor="t" bIns="46800" lIns="90000" spcFirstLastPara="1" rIns="90000" wrap="square" tIns="46800">
                <a:noAutofit/>
              </a:bodyPr>
              <a:lstStyle/>
              <a:p>
                <a:pPr indent="0" lvl="0" marL="0" marR="0" rtl="0" algn="ctr">
                  <a:spcBef>
                    <a:spcPts val="0"/>
                  </a:spcBef>
                  <a:spcAft>
                    <a:spcPts val="0"/>
                  </a:spcAft>
                  <a:buNone/>
                </a:pPr>
                <a:r>
                  <a:rPr b="1" lang="en-US" sz="1800">
                    <a:solidFill>
                      <a:srgbClr val="77A042"/>
                    </a:solidFill>
                    <a:latin typeface="Questrial"/>
                    <a:ea typeface="Questrial"/>
                    <a:cs typeface="Questrial"/>
                    <a:sym typeface="Questrial"/>
                  </a:rPr>
                  <a:t>Earned Income</a:t>
                </a:r>
                <a:endParaRPr/>
              </a:p>
            </p:txBody>
          </p:sp>
          <p:cxnSp>
            <p:nvCxnSpPr>
              <p:cNvPr id="1851" name="Google Shape;1851;p223"/>
              <p:cNvCxnSpPr/>
              <p:nvPr/>
            </p:nvCxnSpPr>
            <p:spPr>
              <a:xfrm flipH="1" rot="10800000">
                <a:off x="816" y="1571"/>
                <a:ext cx="1" cy="968"/>
              </a:xfrm>
              <a:prstGeom prst="straightConnector1">
                <a:avLst/>
              </a:prstGeom>
              <a:noFill/>
              <a:ln cap="flat" cmpd="sng" w="25550">
                <a:solidFill>
                  <a:schemeClr val="dk1"/>
                </a:solidFill>
                <a:prstDash val="solid"/>
                <a:miter lim="8000"/>
                <a:headEnd len="sm" w="sm" type="none"/>
                <a:tailEnd len="sm" w="sm" type="none"/>
              </a:ln>
            </p:spPr>
          </p:cxnSp>
          <p:cxnSp>
            <p:nvCxnSpPr>
              <p:cNvPr id="1852" name="Google Shape;1852;p223"/>
              <p:cNvCxnSpPr/>
              <p:nvPr/>
            </p:nvCxnSpPr>
            <p:spPr>
              <a:xfrm>
                <a:off x="816" y="1575"/>
                <a:ext cx="192" cy="1"/>
              </a:xfrm>
              <a:prstGeom prst="straightConnector1">
                <a:avLst/>
              </a:prstGeom>
              <a:noFill/>
              <a:ln cap="flat" cmpd="sng" w="25550">
                <a:solidFill>
                  <a:schemeClr val="dk1"/>
                </a:solidFill>
                <a:prstDash val="solid"/>
                <a:miter lim="8000"/>
                <a:headEnd len="sm" w="sm" type="none"/>
                <a:tailEnd len="sm" w="sm" type="none"/>
              </a:ln>
            </p:spPr>
          </p:cxnSp>
          <p:cxnSp>
            <p:nvCxnSpPr>
              <p:cNvPr id="1853" name="Google Shape;1853;p223"/>
              <p:cNvCxnSpPr/>
              <p:nvPr/>
            </p:nvCxnSpPr>
            <p:spPr>
              <a:xfrm flipH="1" rot="10800000">
                <a:off x="816" y="3059"/>
                <a:ext cx="1" cy="440"/>
              </a:xfrm>
              <a:prstGeom prst="straightConnector1">
                <a:avLst/>
              </a:prstGeom>
              <a:noFill/>
              <a:ln cap="flat" cmpd="sng" w="25550">
                <a:solidFill>
                  <a:schemeClr val="dk1"/>
                </a:solidFill>
                <a:prstDash val="solid"/>
                <a:miter lim="8000"/>
                <a:headEnd len="sm" w="sm" type="none"/>
                <a:tailEnd len="sm" w="sm" type="none"/>
              </a:ln>
            </p:spPr>
          </p:cxnSp>
          <p:cxnSp>
            <p:nvCxnSpPr>
              <p:cNvPr id="1854" name="Google Shape;1854;p223"/>
              <p:cNvCxnSpPr/>
              <p:nvPr/>
            </p:nvCxnSpPr>
            <p:spPr>
              <a:xfrm>
                <a:off x="816" y="3495"/>
                <a:ext cx="192" cy="1"/>
              </a:xfrm>
              <a:prstGeom prst="straightConnector1">
                <a:avLst/>
              </a:prstGeom>
              <a:noFill/>
              <a:ln cap="flat" cmpd="sng" w="25550">
                <a:solidFill>
                  <a:schemeClr val="dk1"/>
                </a:solidFill>
                <a:prstDash val="solid"/>
                <a:miter lim="8000"/>
                <a:headEnd len="sm" w="sm" type="none"/>
                <a:tailEnd len="sm" w="sm" type="none"/>
              </a:ln>
            </p:spPr>
          </p:cxnSp>
          <p:pic>
            <p:nvPicPr>
              <p:cNvPr id="1855" name="Google Shape;1855;p223"/>
              <p:cNvPicPr preferRelativeResize="0"/>
              <p:nvPr/>
            </p:nvPicPr>
            <p:blipFill rotWithShape="1">
              <a:blip r:embed="rId3">
                <a:alphaModFix/>
              </a:blip>
              <a:srcRect b="0" l="0" r="0" t="0"/>
              <a:stretch/>
            </p:blipFill>
            <p:spPr>
              <a:xfrm>
                <a:off x="1200" y="2578"/>
                <a:ext cx="720" cy="629"/>
              </a:xfrm>
              <a:prstGeom prst="rect">
                <a:avLst/>
              </a:prstGeom>
              <a:noFill/>
              <a:ln>
                <a:noFill/>
              </a:ln>
            </p:spPr>
          </p:pic>
          <p:pic>
            <p:nvPicPr>
              <p:cNvPr id="1856" name="Google Shape;1856;p223"/>
              <p:cNvPicPr preferRelativeResize="0"/>
              <p:nvPr/>
            </p:nvPicPr>
            <p:blipFill rotWithShape="1">
              <a:blip r:embed="rId3">
                <a:alphaModFix/>
              </a:blip>
              <a:srcRect b="0" l="0" r="0" t="0"/>
              <a:stretch/>
            </p:blipFill>
            <p:spPr>
              <a:xfrm>
                <a:off x="1200" y="1959"/>
                <a:ext cx="720" cy="629"/>
              </a:xfrm>
              <a:prstGeom prst="rect">
                <a:avLst/>
              </a:prstGeom>
              <a:noFill/>
              <a:ln>
                <a:noFill/>
              </a:ln>
            </p:spPr>
          </p:pic>
          <p:pic>
            <p:nvPicPr>
              <p:cNvPr id="1857" name="Google Shape;1857;p223"/>
              <p:cNvPicPr preferRelativeResize="0"/>
              <p:nvPr/>
            </p:nvPicPr>
            <p:blipFill rotWithShape="1">
              <a:blip r:embed="rId3">
                <a:alphaModFix/>
              </a:blip>
              <a:srcRect b="0" l="0" r="0" t="0"/>
              <a:stretch/>
            </p:blipFill>
            <p:spPr>
              <a:xfrm>
                <a:off x="1200" y="1330"/>
                <a:ext cx="720" cy="629"/>
              </a:xfrm>
              <a:prstGeom prst="rect">
                <a:avLst/>
              </a:prstGeom>
              <a:noFill/>
              <a:ln>
                <a:noFill/>
              </a:ln>
            </p:spPr>
          </p:pic>
        </p:grpSp>
      </p:grpSp>
      <p:grpSp>
        <p:nvGrpSpPr>
          <p:cNvPr id="1858" name="Google Shape;1858;p223"/>
          <p:cNvGrpSpPr/>
          <p:nvPr/>
        </p:nvGrpSpPr>
        <p:grpSpPr>
          <a:xfrm>
            <a:off x="1525588" y="1601788"/>
            <a:ext cx="2514599" cy="642937"/>
            <a:chOff x="336" y="951"/>
            <a:chExt cx="1584" cy="405"/>
          </a:xfrm>
        </p:grpSpPr>
        <p:sp>
          <p:nvSpPr>
            <p:cNvPr id="1859" name="Google Shape;1859;p223"/>
            <p:cNvSpPr txBox="1"/>
            <p:nvPr/>
          </p:nvSpPr>
          <p:spPr>
            <a:xfrm>
              <a:off x="336" y="951"/>
              <a:ext cx="816" cy="405"/>
            </a:xfrm>
            <a:prstGeom prst="rect">
              <a:avLst/>
            </a:prstGeom>
            <a:noFill/>
            <a:ln>
              <a:noFill/>
            </a:ln>
          </p:spPr>
          <p:txBody>
            <a:bodyPr anchorCtr="0" anchor="t" bIns="46800" lIns="90000" spcFirstLastPara="1" rIns="90000" wrap="square" tIns="46800">
              <a:noAutofit/>
            </a:bodyPr>
            <a:lstStyle/>
            <a:p>
              <a:pPr indent="0" lvl="0" marL="0" marR="0" rtl="0" algn="ctr">
                <a:spcBef>
                  <a:spcPts val="0"/>
                </a:spcBef>
                <a:spcAft>
                  <a:spcPts val="0"/>
                </a:spcAft>
                <a:buNone/>
              </a:pPr>
              <a:r>
                <a:rPr b="1" lang="en-US" sz="1800">
                  <a:solidFill>
                    <a:srgbClr val="77A042"/>
                  </a:solidFill>
                  <a:latin typeface="Questrial"/>
                  <a:ea typeface="Questrial"/>
                  <a:cs typeface="Questrial"/>
                  <a:sym typeface="Questrial"/>
                </a:rPr>
                <a:t>Unearned Income</a:t>
              </a:r>
              <a:endParaRPr/>
            </a:p>
          </p:txBody>
        </p:sp>
        <p:pic>
          <p:nvPicPr>
            <p:cNvPr id="1860" name="Google Shape;1860;p223"/>
            <p:cNvPicPr preferRelativeResize="0"/>
            <p:nvPr/>
          </p:nvPicPr>
          <p:blipFill rotWithShape="1">
            <a:blip r:embed="rId4">
              <a:alphaModFix/>
            </a:blip>
            <a:srcRect b="0" l="0" r="0" t="0"/>
            <a:stretch/>
          </p:blipFill>
          <p:spPr>
            <a:xfrm>
              <a:off x="1200" y="989"/>
              <a:ext cx="720" cy="346"/>
            </a:xfrm>
            <a:prstGeom prst="rect">
              <a:avLst/>
            </a:prstGeom>
            <a:noFill/>
            <a:ln>
              <a:noFill/>
            </a:ln>
          </p:spPr>
        </p:pic>
      </p:grpSp>
      <p:grpSp>
        <p:nvGrpSpPr>
          <p:cNvPr id="1861" name="Google Shape;1861;p223"/>
          <p:cNvGrpSpPr/>
          <p:nvPr/>
        </p:nvGrpSpPr>
        <p:grpSpPr>
          <a:xfrm>
            <a:off x="4343405" y="547691"/>
            <a:ext cx="2438401" cy="5637213"/>
            <a:chOff x="2112" y="288"/>
            <a:chExt cx="1536" cy="3551"/>
          </a:xfrm>
        </p:grpSpPr>
        <p:sp>
          <p:nvSpPr>
            <p:cNvPr id="1862" name="Google Shape;1862;p223"/>
            <p:cNvSpPr txBox="1"/>
            <p:nvPr/>
          </p:nvSpPr>
          <p:spPr>
            <a:xfrm>
              <a:off x="2112" y="288"/>
              <a:ext cx="1536" cy="846"/>
            </a:xfrm>
            <a:prstGeom prst="rect">
              <a:avLst/>
            </a:prstGeom>
            <a:noFill/>
            <a:ln>
              <a:noFill/>
            </a:ln>
          </p:spPr>
          <p:txBody>
            <a:bodyPr anchorCtr="0" anchor="t" bIns="46800" lIns="90000" spcFirstLastPara="1" rIns="90000" wrap="square" tIns="46800">
              <a:noAutofit/>
            </a:bodyPr>
            <a:lstStyle/>
            <a:p>
              <a:pPr indent="0" lvl="0" marL="0" marR="0" rtl="0" algn="ctr">
                <a:spcBef>
                  <a:spcPts val="0"/>
                </a:spcBef>
                <a:spcAft>
                  <a:spcPts val="0"/>
                </a:spcAft>
                <a:buNone/>
              </a:pPr>
              <a:r>
                <a:rPr b="1" lang="en-US" sz="1800">
                  <a:solidFill>
                    <a:srgbClr val="77A042"/>
                  </a:solidFill>
                  <a:latin typeface="Questrial"/>
                  <a:ea typeface="Questrial"/>
                  <a:cs typeface="Questrial"/>
                  <a:sym typeface="Questrial"/>
                </a:rPr>
                <a:t>TAXABLE INCOME</a:t>
              </a:r>
              <a:endParaRPr/>
            </a:p>
            <a:p>
              <a:pPr indent="0" lvl="0" marL="0" marR="0" rtl="0" algn="ctr">
                <a:spcBef>
                  <a:spcPts val="1125"/>
                </a:spcBef>
                <a:spcAft>
                  <a:spcPts val="0"/>
                </a:spcAft>
                <a:buNone/>
              </a:pPr>
              <a:r>
                <a:rPr b="1" lang="en-US" sz="1800">
                  <a:solidFill>
                    <a:srgbClr val="77A042"/>
                  </a:solidFill>
                  <a:latin typeface="Questrial"/>
                  <a:ea typeface="Questrial"/>
                  <a:cs typeface="Questrial"/>
                  <a:sym typeface="Questrial"/>
                </a:rPr>
                <a:t>after adjustments, and deductions</a:t>
              </a:r>
              <a:endParaRPr/>
            </a:p>
          </p:txBody>
        </p:sp>
        <p:pic>
          <p:nvPicPr>
            <p:cNvPr id="1863" name="Google Shape;1863;p223"/>
            <p:cNvPicPr preferRelativeResize="0"/>
            <p:nvPr/>
          </p:nvPicPr>
          <p:blipFill rotWithShape="1">
            <a:blip r:embed="rId3">
              <a:alphaModFix/>
            </a:blip>
            <a:srcRect b="0" l="0" r="0" t="0"/>
            <a:stretch/>
          </p:blipFill>
          <p:spPr>
            <a:xfrm>
              <a:off x="2544" y="3210"/>
              <a:ext cx="719" cy="629"/>
            </a:xfrm>
            <a:prstGeom prst="rect">
              <a:avLst/>
            </a:prstGeom>
            <a:noFill/>
            <a:ln>
              <a:noFill/>
            </a:ln>
          </p:spPr>
        </p:pic>
        <p:pic>
          <p:nvPicPr>
            <p:cNvPr id="1864" name="Google Shape;1864;p223"/>
            <p:cNvPicPr preferRelativeResize="0"/>
            <p:nvPr/>
          </p:nvPicPr>
          <p:blipFill rotWithShape="1">
            <a:blip r:embed="rId3">
              <a:alphaModFix/>
            </a:blip>
            <a:srcRect b="0" l="0" r="0" t="0"/>
            <a:stretch/>
          </p:blipFill>
          <p:spPr>
            <a:xfrm>
              <a:off x="2544" y="2586"/>
              <a:ext cx="719" cy="629"/>
            </a:xfrm>
            <a:prstGeom prst="rect">
              <a:avLst/>
            </a:prstGeom>
            <a:noFill/>
            <a:ln>
              <a:noFill/>
            </a:ln>
          </p:spPr>
        </p:pic>
        <p:pic>
          <p:nvPicPr>
            <p:cNvPr id="1865" name="Google Shape;1865;p223"/>
            <p:cNvPicPr preferRelativeResize="0"/>
            <p:nvPr/>
          </p:nvPicPr>
          <p:blipFill rotWithShape="1">
            <a:blip r:embed="rId3">
              <a:alphaModFix/>
            </a:blip>
            <a:srcRect b="0" l="0" r="0" t="0"/>
            <a:stretch/>
          </p:blipFill>
          <p:spPr>
            <a:xfrm>
              <a:off x="2544" y="1962"/>
              <a:ext cx="719" cy="629"/>
            </a:xfrm>
            <a:prstGeom prst="rect">
              <a:avLst/>
            </a:prstGeom>
            <a:noFill/>
            <a:ln>
              <a:noFill/>
            </a:ln>
          </p:spPr>
        </p:pic>
      </p:grpSp>
      <p:sp>
        <p:nvSpPr>
          <p:cNvPr id="1866" name="Google Shape;1866;p22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71" name="Shape 1871"/>
        <p:cNvGrpSpPr/>
        <p:nvPr/>
      </p:nvGrpSpPr>
      <p:grpSpPr>
        <a:xfrm>
          <a:off x="0" y="0"/>
          <a:ext cx="0" cy="0"/>
          <a:chOff x="0" y="0"/>
          <a:chExt cx="0" cy="0"/>
        </a:xfrm>
      </p:grpSpPr>
      <p:grpSp>
        <p:nvGrpSpPr>
          <p:cNvPr id="1872" name="Google Shape;1872;p224"/>
          <p:cNvGrpSpPr/>
          <p:nvPr/>
        </p:nvGrpSpPr>
        <p:grpSpPr>
          <a:xfrm>
            <a:off x="1524003" y="534988"/>
            <a:ext cx="2514601" cy="5638800"/>
            <a:chOff x="336" y="279"/>
            <a:chExt cx="1584" cy="3552"/>
          </a:xfrm>
        </p:grpSpPr>
        <p:sp>
          <p:nvSpPr>
            <p:cNvPr id="1873" name="Google Shape;1873;p224"/>
            <p:cNvSpPr txBox="1"/>
            <p:nvPr/>
          </p:nvSpPr>
          <p:spPr>
            <a:xfrm>
              <a:off x="576" y="279"/>
              <a:ext cx="1296" cy="232"/>
            </a:xfrm>
            <a:prstGeom prst="rect">
              <a:avLst/>
            </a:prstGeom>
            <a:noFill/>
            <a:ln>
              <a:noFill/>
            </a:ln>
          </p:spPr>
          <p:txBody>
            <a:bodyPr anchorCtr="0" anchor="t" bIns="46800" lIns="90000" spcFirstLastPara="1" rIns="90000" wrap="square" tIns="46800">
              <a:noAutofit/>
            </a:bodyPr>
            <a:lstStyle/>
            <a:p>
              <a:pPr indent="0" lvl="0" marL="0" marR="0" rtl="0" algn="l">
                <a:spcBef>
                  <a:spcPts val="0"/>
                </a:spcBef>
                <a:spcAft>
                  <a:spcPts val="0"/>
                </a:spcAft>
                <a:buNone/>
              </a:pPr>
              <a:r>
                <a:rPr b="1" lang="en-US" sz="1800">
                  <a:solidFill>
                    <a:srgbClr val="77A042"/>
                  </a:solidFill>
                  <a:latin typeface="Questrial"/>
                  <a:ea typeface="Questrial"/>
                  <a:cs typeface="Questrial"/>
                  <a:sym typeface="Questrial"/>
                </a:rPr>
                <a:t>TOTAL INCOME</a:t>
              </a:r>
              <a:endParaRPr/>
            </a:p>
          </p:txBody>
        </p:sp>
        <p:grpSp>
          <p:nvGrpSpPr>
            <p:cNvPr id="1874" name="Google Shape;1874;p224"/>
            <p:cNvGrpSpPr/>
            <p:nvPr/>
          </p:nvGrpSpPr>
          <p:grpSpPr>
            <a:xfrm>
              <a:off x="336" y="1330"/>
              <a:ext cx="1584" cy="2501"/>
              <a:chOff x="336" y="1330"/>
              <a:chExt cx="1584" cy="2501"/>
            </a:xfrm>
          </p:grpSpPr>
          <p:pic>
            <p:nvPicPr>
              <p:cNvPr id="1875" name="Google Shape;1875;p224"/>
              <p:cNvPicPr preferRelativeResize="0"/>
              <p:nvPr/>
            </p:nvPicPr>
            <p:blipFill rotWithShape="1">
              <a:blip r:embed="rId3">
                <a:alphaModFix/>
              </a:blip>
              <a:srcRect b="0" l="0" r="0" t="0"/>
              <a:stretch/>
            </p:blipFill>
            <p:spPr>
              <a:xfrm>
                <a:off x="1200" y="3202"/>
                <a:ext cx="720" cy="629"/>
              </a:xfrm>
              <a:prstGeom prst="rect">
                <a:avLst/>
              </a:prstGeom>
              <a:noFill/>
              <a:ln>
                <a:noFill/>
              </a:ln>
            </p:spPr>
          </p:pic>
          <p:sp>
            <p:nvSpPr>
              <p:cNvPr id="1876" name="Google Shape;1876;p224"/>
              <p:cNvSpPr txBox="1"/>
              <p:nvPr/>
            </p:nvSpPr>
            <p:spPr>
              <a:xfrm>
                <a:off x="336" y="2583"/>
                <a:ext cx="816" cy="405"/>
              </a:xfrm>
              <a:prstGeom prst="rect">
                <a:avLst/>
              </a:prstGeom>
              <a:noFill/>
              <a:ln>
                <a:noFill/>
              </a:ln>
            </p:spPr>
            <p:txBody>
              <a:bodyPr anchorCtr="0" anchor="t" bIns="46800" lIns="90000" spcFirstLastPara="1" rIns="90000" wrap="square" tIns="46800">
                <a:noAutofit/>
              </a:bodyPr>
              <a:lstStyle/>
              <a:p>
                <a:pPr indent="0" lvl="0" marL="0" marR="0" rtl="0" algn="ctr">
                  <a:spcBef>
                    <a:spcPts val="0"/>
                  </a:spcBef>
                  <a:spcAft>
                    <a:spcPts val="0"/>
                  </a:spcAft>
                  <a:buNone/>
                </a:pPr>
                <a:r>
                  <a:rPr b="1" lang="en-US" sz="1800">
                    <a:solidFill>
                      <a:srgbClr val="77A042"/>
                    </a:solidFill>
                    <a:latin typeface="Questrial"/>
                    <a:ea typeface="Questrial"/>
                    <a:cs typeface="Questrial"/>
                    <a:sym typeface="Questrial"/>
                  </a:rPr>
                  <a:t>Earned Income</a:t>
                </a:r>
                <a:endParaRPr/>
              </a:p>
            </p:txBody>
          </p:sp>
          <p:cxnSp>
            <p:nvCxnSpPr>
              <p:cNvPr id="1877" name="Google Shape;1877;p224"/>
              <p:cNvCxnSpPr/>
              <p:nvPr/>
            </p:nvCxnSpPr>
            <p:spPr>
              <a:xfrm flipH="1" rot="10800000">
                <a:off x="816" y="1571"/>
                <a:ext cx="1" cy="968"/>
              </a:xfrm>
              <a:prstGeom prst="straightConnector1">
                <a:avLst/>
              </a:prstGeom>
              <a:noFill/>
              <a:ln cap="flat" cmpd="sng" w="25550">
                <a:solidFill>
                  <a:schemeClr val="dk1"/>
                </a:solidFill>
                <a:prstDash val="solid"/>
                <a:miter lim="8000"/>
                <a:headEnd len="sm" w="sm" type="none"/>
                <a:tailEnd len="sm" w="sm" type="none"/>
              </a:ln>
            </p:spPr>
          </p:cxnSp>
          <p:cxnSp>
            <p:nvCxnSpPr>
              <p:cNvPr id="1878" name="Google Shape;1878;p224"/>
              <p:cNvCxnSpPr/>
              <p:nvPr/>
            </p:nvCxnSpPr>
            <p:spPr>
              <a:xfrm>
                <a:off x="816" y="1575"/>
                <a:ext cx="192" cy="1"/>
              </a:xfrm>
              <a:prstGeom prst="straightConnector1">
                <a:avLst/>
              </a:prstGeom>
              <a:noFill/>
              <a:ln cap="flat" cmpd="sng" w="25550">
                <a:solidFill>
                  <a:schemeClr val="dk1"/>
                </a:solidFill>
                <a:prstDash val="solid"/>
                <a:miter lim="8000"/>
                <a:headEnd len="sm" w="sm" type="none"/>
                <a:tailEnd len="sm" w="sm" type="none"/>
              </a:ln>
            </p:spPr>
          </p:cxnSp>
          <p:cxnSp>
            <p:nvCxnSpPr>
              <p:cNvPr id="1879" name="Google Shape;1879;p224"/>
              <p:cNvCxnSpPr/>
              <p:nvPr/>
            </p:nvCxnSpPr>
            <p:spPr>
              <a:xfrm flipH="1" rot="10800000">
                <a:off x="816" y="3059"/>
                <a:ext cx="1" cy="440"/>
              </a:xfrm>
              <a:prstGeom prst="straightConnector1">
                <a:avLst/>
              </a:prstGeom>
              <a:noFill/>
              <a:ln cap="flat" cmpd="sng" w="25550">
                <a:solidFill>
                  <a:schemeClr val="dk1"/>
                </a:solidFill>
                <a:prstDash val="solid"/>
                <a:miter lim="8000"/>
                <a:headEnd len="sm" w="sm" type="none"/>
                <a:tailEnd len="sm" w="sm" type="none"/>
              </a:ln>
            </p:spPr>
          </p:cxnSp>
          <p:cxnSp>
            <p:nvCxnSpPr>
              <p:cNvPr id="1880" name="Google Shape;1880;p224"/>
              <p:cNvCxnSpPr/>
              <p:nvPr/>
            </p:nvCxnSpPr>
            <p:spPr>
              <a:xfrm>
                <a:off x="816" y="3495"/>
                <a:ext cx="192" cy="1"/>
              </a:xfrm>
              <a:prstGeom prst="straightConnector1">
                <a:avLst/>
              </a:prstGeom>
              <a:noFill/>
              <a:ln cap="flat" cmpd="sng" w="25550">
                <a:solidFill>
                  <a:schemeClr val="dk1"/>
                </a:solidFill>
                <a:prstDash val="solid"/>
                <a:miter lim="8000"/>
                <a:headEnd len="sm" w="sm" type="none"/>
                <a:tailEnd len="sm" w="sm" type="none"/>
              </a:ln>
            </p:spPr>
          </p:cxnSp>
          <p:pic>
            <p:nvPicPr>
              <p:cNvPr id="1881" name="Google Shape;1881;p224"/>
              <p:cNvPicPr preferRelativeResize="0"/>
              <p:nvPr/>
            </p:nvPicPr>
            <p:blipFill rotWithShape="1">
              <a:blip r:embed="rId3">
                <a:alphaModFix/>
              </a:blip>
              <a:srcRect b="0" l="0" r="0" t="0"/>
              <a:stretch/>
            </p:blipFill>
            <p:spPr>
              <a:xfrm>
                <a:off x="1200" y="2578"/>
                <a:ext cx="720" cy="629"/>
              </a:xfrm>
              <a:prstGeom prst="rect">
                <a:avLst/>
              </a:prstGeom>
              <a:noFill/>
              <a:ln>
                <a:noFill/>
              </a:ln>
            </p:spPr>
          </p:pic>
          <p:pic>
            <p:nvPicPr>
              <p:cNvPr id="1882" name="Google Shape;1882;p224"/>
              <p:cNvPicPr preferRelativeResize="0"/>
              <p:nvPr/>
            </p:nvPicPr>
            <p:blipFill rotWithShape="1">
              <a:blip r:embed="rId3">
                <a:alphaModFix/>
              </a:blip>
              <a:srcRect b="0" l="0" r="0" t="0"/>
              <a:stretch/>
            </p:blipFill>
            <p:spPr>
              <a:xfrm>
                <a:off x="1200" y="1959"/>
                <a:ext cx="720" cy="629"/>
              </a:xfrm>
              <a:prstGeom prst="rect">
                <a:avLst/>
              </a:prstGeom>
              <a:noFill/>
              <a:ln>
                <a:noFill/>
              </a:ln>
            </p:spPr>
          </p:pic>
          <p:pic>
            <p:nvPicPr>
              <p:cNvPr id="1883" name="Google Shape;1883;p224"/>
              <p:cNvPicPr preferRelativeResize="0"/>
              <p:nvPr/>
            </p:nvPicPr>
            <p:blipFill rotWithShape="1">
              <a:blip r:embed="rId3">
                <a:alphaModFix/>
              </a:blip>
              <a:srcRect b="0" l="0" r="0" t="0"/>
              <a:stretch/>
            </p:blipFill>
            <p:spPr>
              <a:xfrm>
                <a:off x="1200" y="1330"/>
                <a:ext cx="720" cy="629"/>
              </a:xfrm>
              <a:prstGeom prst="rect">
                <a:avLst/>
              </a:prstGeom>
              <a:noFill/>
              <a:ln>
                <a:noFill/>
              </a:ln>
            </p:spPr>
          </p:pic>
        </p:grpSp>
      </p:grpSp>
      <p:grpSp>
        <p:nvGrpSpPr>
          <p:cNvPr id="1884" name="Google Shape;1884;p224"/>
          <p:cNvGrpSpPr/>
          <p:nvPr/>
        </p:nvGrpSpPr>
        <p:grpSpPr>
          <a:xfrm>
            <a:off x="1525588" y="1601788"/>
            <a:ext cx="2514599" cy="642937"/>
            <a:chOff x="336" y="951"/>
            <a:chExt cx="1584" cy="405"/>
          </a:xfrm>
        </p:grpSpPr>
        <p:sp>
          <p:nvSpPr>
            <p:cNvPr id="1885" name="Google Shape;1885;p224"/>
            <p:cNvSpPr txBox="1"/>
            <p:nvPr/>
          </p:nvSpPr>
          <p:spPr>
            <a:xfrm>
              <a:off x="336" y="951"/>
              <a:ext cx="816" cy="405"/>
            </a:xfrm>
            <a:prstGeom prst="rect">
              <a:avLst/>
            </a:prstGeom>
            <a:noFill/>
            <a:ln>
              <a:noFill/>
            </a:ln>
          </p:spPr>
          <p:txBody>
            <a:bodyPr anchorCtr="0" anchor="t" bIns="46800" lIns="90000" spcFirstLastPara="1" rIns="90000" wrap="square" tIns="46800">
              <a:noAutofit/>
            </a:bodyPr>
            <a:lstStyle/>
            <a:p>
              <a:pPr indent="0" lvl="0" marL="0" marR="0" rtl="0" algn="ctr">
                <a:spcBef>
                  <a:spcPts val="0"/>
                </a:spcBef>
                <a:spcAft>
                  <a:spcPts val="0"/>
                </a:spcAft>
                <a:buNone/>
              </a:pPr>
              <a:r>
                <a:rPr b="1" lang="en-US" sz="1800">
                  <a:solidFill>
                    <a:srgbClr val="77A042"/>
                  </a:solidFill>
                  <a:latin typeface="Questrial"/>
                  <a:ea typeface="Questrial"/>
                  <a:cs typeface="Questrial"/>
                  <a:sym typeface="Questrial"/>
                </a:rPr>
                <a:t>Unearned Income</a:t>
              </a:r>
              <a:endParaRPr/>
            </a:p>
          </p:txBody>
        </p:sp>
        <p:pic>
          <p:nvPicPr>
            <p:cNvPr id="1886" name="Google Shape;1886;p224"/>
            <p:cNvPicPr preferRelativeResize="0"/>
            <p:nvPr/>
          </p:nvPicPr>
          <p:blipFill rotWithShape="1">
            <a:blip r:embed="rId4">
              <a:alphaModFix/>
            </a:blip>
            <a:srcRect b="0" l="0" r="0" t="0"/>
            <a:stretch/>
          </p:blipFill>
          <p:spPr>
            <a:xfrm>
              <a:off x="1200" y="989"/>
              <a:ext cx="720" cy="346"/>
            </a:xfrm>
            <a:prstGeom prst="rect">
              <a:avLst/>
            </a:prstGeom>
            <a:noFill/>
            <a:ln>
              <a:noFill/>
            </a:ln>
          </p:spPr>
        </p:pic>
      </p:grpSp>
      <p:grpSp>
        <p:nvGrpSpPr>
          <p:cNvPr id="1887" name="Google Shape;1887;p224"/>
          <p:cNvGrpSpPr/>
          <p:nvPr/>
        </p:nvGrpSpPr>
        <p:grpSpPr>
          <a:xfrm>
            <a:off x="4343405" y="547691"/>
            <a:ext cx="2438401" cy="5637213"/>
            <a:chOff x="2112" y="288"/>
            <a:chExt cx="1536" cy="3551"/>
          </a:xfrm>
        </p:grpSpPr>
        <p:sp>
          <p:nvSpPr>
            <p:cNvPr id="1888" name="Google Shape;1888;p224"/>
            <p:cNvSpPr txBox="1"/>
            <p:nvPr/>
          </p:nvSpPr>
          <p:spPr>
            <a:xfrm>
              <a:off x="2112" y="288"/>
              <a:ext cx="1536" cy="846"/>
            </a:xfrm>
            <a:prstGeom prst="rect">
              <a:avLst/>
            </a:prstGeom>
            <a:noFill/>
            <a:ln>
              <a:noFill/>
            </a:ln>
          </p:spPr>
          <p:txBody>
            <a:bodyPr anchorCtr="0" anchor="t" bIns="46800" lIns="90000" spcFirstLastPara="1" rIns="90000" wrap="square" tIns="46800">
              <a:noAutofit/>
            </a:bodyPr>
            <a:lstStyle/>
            <a:p>
              <a:pPr indent="0" lvl="0" marL="0" marR="0" rtl="0" algn="ctr">
                <a:spcBef>
                  <a:spcPts val="0"/>
                </a:spcBef>
                <a:spcAft>
                  <a:spcPts val="0"/>
                </a:spcAft>
                <a:buNone/>
              </a:pPr>
              <a:r>
                <a:rPr b="1" lang="en-US" sz="1800">
                  <a:solidFill>
                    <a:srgbClr val="77A042"/>
                  </a:solidFill>
                  <a:latin typeface="Questrial"/>
                  <a:ea typeface="Questrial"/>
                  <a:cs typeface="Questrial"/>
                  <a:sym typeface="Questrial"/>
                </a:rPr>
                <a:t>TAXABLE INCOME</a:t>
              </a:r>
              <a:endParaRPr/>
            </a:p>
            <a:p>
              <a:pPr indent="0" lvl="0" marL="0" marR="0" rtl="0" algn="ctr">
                <a:spcBef>
                  <a:spcPts val="1125"/>
                </a:spcBef>
                <a:spcAft>
                  <a:spcPts val="0"/>
                </a:spcAft>
                <a:buNone/>
              </a:pPr>
              <a:r>
                <a:rPr b="1" lang="en-US" sz="1800">
                  <a:solidFill>
                    <a:srgbClr val="77A042"/>
                  </a:solidFill>
                  <a:latin typeface="Questrial"/>
                  <a:ea typeface="Questrial"/>
                  <a:cs typeface="Questrial"/>
                  <a:sym typeface="Questrial"/>
                </a:rPr>
                <a:t>after adjustments, and deductions</a:t>
              </a:r>
              <a:endParaRPr/>
            </a:p>
          </p:txBody>
        </p:sp>
        <p:pic>
          <p:nvPicPr>
            <p:cNvPr id="1889" name="Google Shape;1889;p224"/>
            <p:cNvPicPr preferRelativeResize="0"/>
            <p:nvPr/>
          </p:nvPicPr>
          <p:blipFill rotWithShape="1">
            <a:blip r:embed="rId3">
              <a:alphaModFix/>
            </a:blip>
            <a:srcRect b="0" l="0" r="0" t="0"/>
            <a:stretch/>
          </p:blipFill>
          <p:spPr>
            <a:xfrm>
              <a:off x="2544" y="3210"/>
              <a:ext cx="719" cy="629"/>
            </a:xfrm>
            <a:prstGeom prst="rect">
              <a:avLst/>
            </a:prstGeom>
            <a:noFill/>
            <a:ln>
              <a:noFill/>
            </a:ln>
          </p:spPr>
        </p:pic>
        <p:pic>
          <p:nvPicPr>
            <p:cNvPr id="1890" name="Google Shape;1890;p224"/>
            <p:cNvPicPr preferRelativeResize="0"/>
            <p:nvPr/>
          </p:nvPicPr>
          <p:blipFill rotWithShape="1">
            <a:blip r:embed="rId3">
              <a:alphaModFix/>
            </a:blip>
            <a:srcRect b="0" l="0" r="0" t="0"/>
            <a:stretch/>
          </p:blipFill>
          <p:spPr>
            <a:xfrm>
              <a:off x="2544" y="2586"/>
              <a:ext cx="719" cy="629"/>
            </a:xfrm>
            <a:prstGeom prst="rect">
              <a:avLst/>
            </a:prstGeom>
            <a:noFill/>
            <a:ln>
              <a:noFill/>
            </a:ln>
          </p:spPr>
        </p:pic>
        <p:pic>
          <p:nvPicPr>
            <p:cNvPr id="1891" name="Google Shape;1891;p224"/>
            <p:cNvPicPr preferRelativeResize="0"/>
            <p:nvPr/>
          </p:nvPicPr>
          <p:blipFill rotWithShape="1">
            <a:blip r:embed="rId3">
              <a:alphaModFix/>
            </a:blip>
            <a:srcRect b="0" l="0" r="0" t="0"/>
            <a:stretch/>
          </p:blipFill>
          <p:spPr>
            <a:xfrm>
              <a:off x="2544" y="1962"/>
              <a:ext cx="719" cy="629"/>
            </a:xfrm>
            <a:prstGeom prst="rect">
              <a:avLst/>
            </a:prstGeom>
            <a:noFill/>
            <a:ln>
              <a:noFill/>
            </a:ln>
          </p:spPr>
        </p:pic>
      </p:grpSp>
      <p:sp>
        <p:nvSpPr>
          <p:cNvPr id="1892" name="Google Shape;1892;p224"/>
          <p:cNvSpPr/>
          <p:nvPr/>
        </p:nvSpPr>
        <p:spPr>
          <a:xfrm rot="-2100000">
            <a:off x="5795963" y="2459038"/>
            <a:ext cx="2582862" cy="304800"/>
          </a:xfrm>
          <a:prstGeom prst="rightArrow">
            <a:avLst>
              <a:gd fmla="val 50000" name="adj1"/>
              <a:gd fmla="val 211849" name="adj2"/>
            </a:avLst>
          </a:prstGeom>
          <a:solidFill>
            <a:srgbClr val="FF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FFFFFF"/>
              </a:solidFill>
              <a:latin typeface="Questrial"/>
              <a:ea typeface="Questrial"/>
              <a:cs typeface="Questrial"/>
              <a:sym typeface="Questrial"/>
            </a:endParaRPr>
          </a:p>
        </p:txBody>
      </p:sp>
      <p:sp>
        <p:nvSpPr>
          <p:cNvPr id="1893" name="Google Shape;1893;p224"/>
          <p:cNvSpPr/>
          <p:nvPr/>
        </p:nvSpPr>
        <p:spPr>
          <a:xfrm>
            <a:off x="4953000" y="3124200"/>
            <a:ext cx="1295400" cy="1143000"/>
          </a:xfrm>
          <a:prstGeom prst="ellipse">
            <a:avLst/>
          </a:prstGeom>
          <a:noFill/>
          <a:ln cap="flat" cmpd="sng" w="25550">
            <a:solidFill>
              <a:srgbClr val="FF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FFFFFF"/>
              </a:solidFill>
              <a:latin typeface="Questrial"/>
              <a:ea typeface="Questrial"/>
              <a:cs typeface="Questrial"/>
              <a:sym typeface="Questrial"/>
            </a:endParaRPr>
          </a:p>
        </p:txBody>
      </p:sp>
      <p:pic>
        <p:nvPicPr>
          <p:cNvPr id="1894" name="Google Shape;1894;p224"/>
          <p:cNvPicPr preferRelativeResize="0"/>
          <p:nvPr/>
        </p:nvPicPr>
        <p:blipFill rotWithShape="1">
          <a:blip r:embed="rId3">
            <a:alphaModFix/>
          </a:blip>
          <a:srcRect b="0" l="0" r="0" t="0"/>
          <a:stretch/>
        </p:blipFill>
        <p:spPr>
          <a:xfrm>
            <a:off x="8001000" y="1157291"/>
            <a:ext cx="1143000" cy="998537"/>
          </a:xfrm>
          <a:prstGeom prst="rect">
            <a:avLst/>
          </a:prstGeom>
          <a:noFill/>
          <a:ln>
            <a:noFill/>
          </a:ln>
        </p:spPr>
      </p:pic>
      <p:sp>
        <p:nvSpPr>
          <p:cNvPr id="1895" name="Google Shape;1895;p224"/>
          <p:cNvSpPr/>
          <p:nvPr/>
        </p:nvSpPr>
        <p:spPr>
          <a:xfrm>
            <a:off x="7770359" y="533956"/>
            <a:ext cx="1544141"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000000"/>
              </a:buClr>
              <a:buFont typeface="Times New Roman"/>
              <a:buNone/>
            </a:pPr>
            <a:r>
              <a:rPr b="1" lang="en-US" sz="1800">
                <a:solidFill>
                  <a:srgbClr val="77A042"/>
                </a:solidFill>
                <a:latin typeface="Questrial"/>
                <a:ea typeface="Questrial"/>
                <a:cs typeface="Questrial"/>
                <a:sym typeface="Questrial"/>
              </a:rPr>
              <a:t>TAX LIABILITY</a:t>
            </a:r>
            <a:endParaRPr/>
          </a:p>
        </p:txBody>
      </p:sp>
      <p:sp>
        <p:nvSpPr>
          <p:cNvPr id="1896" name="Google Shape;1896;p22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01" name="Shape 1901"/>
        <p:cNvGrpSpPr/>
        <p:nvPr/>
      </p:nvGrpSpPr>
      <p:grpSpPr>
        <a:xfrm>
          <a:off x="0" y="0"/>
          <a:ext cx="0" cy="0"/>
          <a:chOff x="0" y="0"/>
          <a:chExt cx="0" cy="0"/>
        </a:xfrm>
      </p:grpSpPr>
      <p:grpSp>
        <p:nvGrpSpPr>
          <p:cNvPr id="1902" name="Google Shape;1902;p225"/>
          <p:cNvGrpSpPr/>
          <p:nvPr/>
        </p:nvGrpSpPr>
        <p:grpSpPr>
          <a:xfrm>
            <a:off x="1524003" y="534988"/>
            <a:ext cx="2514601" cy="5638800"/>
            <a:chOff x="336" y="279"/>
            <a:chExt cx="1584" cy="3552"/>
          </a:xfrm>
        </p:grpSpPr>
        <p:sp>
          <p:nvSpPr>
            <p:cNvPr id="1903" name="Google Shape;1903;p225"/>
            <p:cNvSpPr txBox="1"/>
            <p:nvPr/>
          </p:nvSpPr>
          <p:spPr>
            <a:xfrm>
              <a:off x="576" y="279"/>
              <a:ext cx="1296" cy="232"/>
            </a:xfrm>
            <a:prstGeom prst="rect">
              <a:avLst/>
            </a:prstGeom>
            <a:noFill/>
            <a:ln>
              <a:noFill/>
            </a:ln>
          </p:spPr>
          <p:txBody>
            <a:bodyPr anchorCtr="0" anchor="t" bIns="46800" lIns="90000" spcFirstLastPara="1" rIns="90000" wrap="square" tIns="46800">
              <a:noAutofit/>
            </a:bodyPr>
            <a:lstStyle/>
            <a:p>
              <a:pPr indent="0" lvl="0" marL="0" marR="0" rtl="0" algn="l">
                <a:spcBef>
                  <a:spcPts val="0"/>
                </a:spcBef>
                <a:spcAft>
                  <a:spcPts val="0"/>
                </a:spcAft>
                <a:buNone/>
              </a:pPr>
              <a:r>
                <a:rPr b="1" lang="en-US" sz="1800">
                  <a:solidFill>
                    <a:srgbClr val="77A042"/>
                  </a:solidFill>
                  <a:latin typeface="Questrial"/>
                  <a:ea typeface="Questrial"/>
                  <a:cs typeface="Questrial"/>
                  <a:sym typeface="Questrial"/>
                </a:rPr>
                <a:t>TOTAL INCOME</a:t>
              </a:r>
              <a:endParaRPr/>
            </a:p>
          </p:txBody>
        </p:sp>
        <p:grpSp>
          <p:nvGrpSpPr>
            <p:cNvPr id="1904" name="Google Shape;1904;p225"/>
            <p:cNvGrpSpPr/>
            <p:nvPr/>
          </p:nvGrpSpPr>
          <p:grpSpPr>
            <a:xfrm>
              <a:off x="336" y="1330"/>
              <a:ext cx="1584" cy="2501"/>
              <a:chOff x="336" y="1330"/>
              <a:chExt cx="1584" cy="2501"/>
            </a:xfrm>
          </p:grpSpPr>
          <p:pic>
            <p:nvPicPr>
              <p:cNvPr id="1905" name="Google Shape;1905;p225"/>
              <p:cNvPicPr preferRelativeResize="0"/>
              <p:nvPr/>
            </p:nvPicPr>
            <p:blipFill rotWithShape="1">
              <a:blip r:embed="rId3">
                <a:alphaModFix/>
              </a:blip>
              <a:srcRect b="0" l="0" r="0" t="0"/>
              <a:stretch/>
            </p:blipFill>
            <p:spPr>
              <a:xfrm>
                <a:off x="1200" y="3202"/>
                <a:ext cx="720" cy="629"/>
              </a:xfrm>
              <a:prstGeom prst="rect">
                <a:avLst/>
              </a:prstGeom>
              <a:noFill/>
              <a:ln>
                <a:noFill/>
              </a:ln>
            </p:spPr>
          </p:pic>
          <p:sp>
            <p:nvSpPr>
              <p:cNvPr id="1906" name="Google Shape;1906;p225"/>
              <p:cNvSpPr txBox="1"/>
              <p:nvPr/>
            </p:nvSpPr>
            <p:spPr>
              <a:xfrm>
                <a:off x="336" y="2583"/>
                <a:ext cx="816" cy="405"/>
              </a:xfrm>
              <a:prstGeom prst="rect">
                <a:avLst/>
              </a:prstGeom>
              <a:noFill/>
              <a:ln>
                <a:noFill/>
              </a:ln>
            </p:spPr>
            <p:txBody>
              <a:bodyPr anchorCtr="0" anchor="t" bIns="46800" lIns="90000" spcFirstLastPara="1" rIns="90000" wrap="square" tIns="46800">
                <a:noAutofit/>
              </a:bodyPr>
              <a:lstStyle/>
              <a:p>
                <a:pPr indent="0" lvl="0" marL="0" marR="0" rtl="0" algn="ctr">
                  <a:spcBef>
                    <a:spcPts val="0"/>
                  </a:spcBef>
                  <a:spcAft>
                    <a:spcPts val="0"/>
                  </a:spcAft>
                  <a:buNone/>
                </a:pPr>
                <a:r>
                  <a:rPr b="1" lang="en-US" sz="1800">
                    <a:solidFill>
                      <a:srgbClr val="77A042"/>
                    </a:solidFill>
                    <a:latin typeface="Questrial"/>
                    <a:ea typeface="Questrial"/>
                    <a:cs typeface="Questrial"/>
                    <a:sym typeface="Questrial"/>
                  </a:rPr>
                  <a:t>Earned Income</a:t>
                </a:r>
                <a:endParaRPr/>
              </a:p>
            </p:txBody>
          </p:sp>
          <p:cxnSp>
            <p:nvCxnSpPr>
              <p:cNvPr id="1907" name="Google Shape;1907;p225"/>
              <p:cNvCxnSpPr/>
              <p:nvPr/>
            </p:nvCxnSpPr>
            <p:spPr>
              <a:xfrm flipH="1" rot="10800000">
                <a:off x="816" y="1571"/>
                <a:ext cx="1" cy="968"/>
              </a:xfrm>
              <a:prstGeom prst="straightConnector1">
                <a:avLst/>
              </a:prstGeom>
              <a:noFill/>
              <a:ln cap="flat" cmpd="sng" w="25550">
                <a:solidFill>
                  <a:schemeClr val="dk1"/>
                </a:solidFill>
                <a:prstDash val="solid"/>
                <a:miter lim="8000"/>
                <a:headEnd len="sm" w="sm" type="none"/>
                <a:tailEnd len="sm" w="sm" type="none"/>
              </a:ln>
            </p:spPr>
          </p:cxnSp>
          <p:cxnSp>
            <p:nvCxnSpPr>
              <p:cNvPr id="1908" name="Google Shape;1908;p225"/>
              <p:cNvCxnSpPr/>
              <p:nvPr/>
            </p:nvCxnSpPr>
            <p:spPr>
              <a:xfrm>
                <a:off x="816" y="1575"/>
                <a:ext cx="192" cy="1"/>
              </a:xfrm>
              <a:prstGeom prst="straightConnector1">
                <a:avLst/>
              </a:prstGeom>
              <a:noFill/>
              <a:ln cap="flat" cmpd="sng" w="25550">
                <a:solidFill>
                  <a:schemeClr val="dk1"/>
                </a:solidFill>
                <a:prstDash val="solid"/>
                <a:miter lim="8000"/>
                <a:headEnd len="sm" w="sm" type="none"/>
                <a:tailEnd len="sm" w="sm" type="none"/>
              </a:ln>
            </p:spPr>
          </p:cxnSp>
          <p:cxnSp>
            <p:nvCxnSpPr>
              <p:cNvPr id="1909" name="Google Shape;1909;p225"/>
              <p:cNvCxnSpPr/>
              <p:nvPr/>
            </p:nvCxnSpPr>
            <p:spPr>
              <a:xfrm flipH="1" rot="10800000">
                <a:off x="816" y="3059"/>
                <a:ext cx="1" cy="440"/>
              </a:xfrm>
              <a:prstGeom prst="straightConnector1">
                <a:avLst/>
              </a:prstGeom>
              <a:noFill/>
              <a:ln cap="flat" cmpd="sng" w="25550">
                <a:solidFill>
                  <a:schemeClr val="dk1"/>
                </a:solidFill>
                <a:prstDash val="solid"/>
                <a:miter lim="8000"/>
                <a:headEnd len="sm" w="sm" type="none"/>
                <a:tailEnd len="sm" w="sm" type="none"/>
              </a:ln>
            </p:spPr>
          </p:cxnSp>
          <p:cxnSp>
            <p:nvCxnSpPr>
              <p:cNvPr id="1910" name="Google Shape;1910;p225"/>
              <p:cNvCxnSpPr/>
              <p:nvPr/>
            </p:nvCxnSpPr>
            <p:spPr>
              <a:xfrm>
                <a:off x="816" y="3495"/>
                <a:ext cx="192" cy="1"/>
              </a:xfrm>
              <a:prstGeom prst="straightConnector1">
                <a:avLst/>
              </a:prstGeom>
              <a:noFill/>
              <a:ln cap="flat" cmpd="sng" w="25550">
                <a:solidFill>
                  <a:schemeClr val="dk1"/>
                </a:solidFill>
                <a:prstDash val="solid"/>
                <a:miter lim="8000"/>
                <a:headEnd len="sm" w="sm" type="none"/>
                <a:tailEnd len="sm" w="sm" type="none"/>
              </a:ln>
            </p:spPr>
          </p:cxnSp>
          <p:pic>
            <p:nvPicPr>
              <p:cNvPr id="1911" name="Google Shape;1911;p225"/>
              <p:cNvPicPr preferRelativeResize="0"/>
              <p:nvPr/>
            </p:nvPicPr>
            <p:blipFill rotWithShape="1">
              <a:blip r:embed="rId3">
                <a:alphaModFix/>
              </a:blip>
              <a:srcRect b="0" l="0" r="0" t="0"/>
              <a:stretch/>
            </p:blipFill>
            <p:spPr>
              <a:xfrm>
                <a:off x="1200" y="2578"/>
                <a:ext cx="720" cy="629"/>
              </a:xfrm>
              <a:prstGeom prst="rect">
                <a:avLst/>
              </a:prstGeom>
              <a:noFill/>
              <a:ln>
                <a:noFill/>
              </a:ln>
            </p:spPr>
          </p:pic>
          <p:pic>
            <p:nvPicPr>
              <p:cNvPr id="1912" name="Google Shape;1912;p225"/>
              <p:cNvPicPr preferRelativeResize="0"/>
              <p:nvPr/>
            </p:nvPicPr>
            <p:blipFill rotWithShape="1">
              <a:blip r:embed="rId3">
                <a:alphaModFix/>
              </a:blip>
              <a:srcRect b="0" l="0" r="0" t="0"/>
              <a:stretch/>
            </p:blipFill>
            <p:spPr>
              <a:xfrm>
                <a:off x="1200" y="1959"/>
                <a:ext cx="720" cy="629"/>
              </a:xfrm>
              <a:prstGeom prst="rect">
                <a:avLst/>
              </a:prstGeom>
              <a:noFill/>
              <a:ln>
                <a:noFill/>
              </a:ln>
            </p:spPr>
          </p:pic>
          <p:pic>
            <p:nvPicPr>
              <p:cNvPr id="1913" name="Google Shape;1913;p225"/>
              <p:cNvPicPr preferRelativeResize="0"/>
              <p:nvPr/>
            </p:nvPicPr>
            <p:blipFill rotWithShape="1">
              <a:blip r:embed="rId3">
                <a:alphaModFix/>
              </a:blip>
              <a:srcRect b="0" l="0" r="0" t="0"/>
              <a:stretch/>
            </p:blipFill>
            <p:spPr>
              <a:xfrm>
                <a:off x="1200" y="1330"/>
                <a:ext cx="720" cy="629"/>
              </a:xfrm>
              <a:prstGeom prst="rect">
                <a:avLst/>
              </a:prstGeom>
              <a:noFill/>
              <a:ln>
                <a:noFill/>
              </a:ln>
            </p:spPr>
          </p:pic>
        </p:grpSp>
      </p:grpSp>
      <p:grpSp>
        <p:nvGrpSpPr>
          <p:cNvPr id="1914" name="Google Shape;1914;p225"/>
          <p:cNvGrpSpPr/>
          <p:nvPr/>
        </p:nvGrpSpPr>
        <p:grpSpPr>
          <a:xfrm>
            <a:off x="1525588" y="1601788"/>
            <a:ext cx="2514599" cy="642937"/>
            <a:chOff x="336" y="951"/>
            <a:chExt cx="1584" cy="405"/>
          </a:xfrm>
        </p:grpSpPr>
        <p:sp>
          <p:nvSpPr>
            <p:cNvPr id="1915" name="Google Shape;1915;p225"/>
            <p:cNvSpPr txBox="1"/>
            <p:nvPr/>
          </p:nvSpPr>
          <p:spPr>
            <a:xfrm>
              <a:off x="336" y="951"/>
              <a:ext cx="816" cy="405"/>
            </a:xfrm>
            <a:prstGeom prst="rect">
              <a:avLst/>
            </a:prstGeom>
            <a:noFill/>
            <a:ln>
              <a:noFill/>
            </a:ln>
          </p:spPr>
          <p:txBody>
            <a:bodyPr anchorCtr="0" anchor="t" bIns="46800" lIns="90000" spcFirstLastPara="1" rIns="90000" wrap="square" tIns="46800">
              <a:noAutofit/>
            </a:bodyPr>
            <a:lstStyle/>
            <a:p>
              <a:pPr indent="0" lvl="0" marL="0" marR="0" rtl="0" algn="ctr">
                <a:spcBef>
                  <a:spcPts val="0"/>
                </a:spcBef>
                <a:spcAft>
                  <a:spcPts val="0"/>
                </a:spcAft>
                <a:buNone/>
              </a:pPr>
              <a:r>
                <a:rPr b="1" lang="en-US" sz="1800">
                  <a:solidFill>
                    <a:srgbClr val="77A042"/>
                  </a:solidFill>
                  <a:latin typeface="Questrial"/>
                  <a:ea typeface="Questrial"/>
                  <a:cs typeface="Questrial"/>
                  <a:sym typeface="Questrial"/>
                </a:rPr>
                <a:t>Unearned Income</a:t>
              </a:r>
              <a:endParaRPr/>
            </a:p>
          </p:txBody>
        </p:sp>
        <p:pic>
          <p:nvPicPr>
            <p:cNvPr id="1916" name="Google Shape;1916;p225"/>
            <p:cNvPicPr preferRelativeResize="0"/>
            <p:nvPr/>
          </p:nvPicPr>
          <p:blipFill rotWithShape="1">
            <a:blip r:embed="rId4">
              <a:alphaModFix/>
            </a:blip>
            <a:srcRect b="0" l="0" r="0" t="0"/>
            <a:stretch/>
          </p:blipFill>
          <p:spPr>
            <a:xfrm>
              <a:off x="1200" y="989"/>
              <a:ext cx="720" cy="346"/>
            </a:xfrm>
            <a:prstGeom prst="rect">
              <a:avLst/>
            </a:prstGeom>
            <a:noFill/>
            <a:ln>
              <a:noFill/>
            </a:ln>
          </p:spPr>
        </p:pic>
      </p:grpSp>
      <p:grpSp>
        <p:nvGrpSpPr>
          <p:cNvPr id="1917" name="Google Shape;1917;p225"/>
          <p:cNvGrpSpPr/>
          <p:nvPr/>
        </p:nvGrpSpPr>
        <p:grpSpPr>
          <a:xfrm>
            <a:off x="4343405" y="547691"/>
            <a:ext cx="2438401" cy="5637213"/>
            <a:chOff x="2112" y="288"/>
            <a:chExt cx="1536" cy="3551"/>
          </a:xfrm>
        </p:grpSpPr>
        <p:sp>
          <p:nvSpPr>
            <p:cNvPr id="1918" name="Google Shape;1918;p225"/>
            <p:cNvSpPr txBox="1"/>
            <p:nvPr/>
          </p:nvSpPr>
          <p:spPr>
            <a:xfrm>
              <a:off x="2112" y="288"/>
              <a:ext cx="1536" cy="846"/>
            </a:xfrm>
            <a:prstGeom prst="rect">
              <a:avLst/>
            </a:prstGeom>
            <a:noFill/>
            <a:ln>
              <a:noFill/>
            </a:ln>
          </p:spPr>
          <p:txBody>
            <a:bodyPr anchorCtr="0" anchor="t" bIns="46800" lIns="90000" spcFirstLastPara="1" rIns="90000" wrap="square" tIns="46800">
              <a:noAutofit/>
            </a:bodyPr>
            <a:lstStyle/>
            <a:p>
              <a:pPr indent="0" lvl="0" marL="0" marR="0" rtl="0" algn="ctr">
                <a:spcBef>
                  <a:spcPts val="0"/>
                </a:spcBef>
                <a:spcAft>
                  <a:spcPts val="0"/>
                </a:spcAft>
                <a:buNone/>
              </a:pPr>
              <a:r>
                <a:rPr b="1" lang="en-US" sz="1800">
                  <a:solidFill>
                    <a:srgbClr val="77A042"/>
                  </a:solidFill>
                  <a:latin typeface="Questrial"/>
                  <a:ea typeface="Questrial"/>
                  <a:cs typeface="Questrial"/>
                  <a:sym typeface="Questrial"/>
                </a:rPr>
                <a:t>TAXABLE INCOME</a:t>
              </a:r>
              <a:endParaRPr/>
            </a:p>
            <a:p>
              <a:pPr indent="0" lvl="0" marL="0" marR="0" rtl="0" algn="ctr">
                <a:spcBef>
                  <a:spcPts val="1125"/>
                </a:spcBef>
                <a:spcAft>
                  <a:spcPts val="0"/>
                </a:spcAft>
                <a:buNone/>
              </a:pPr>
              <a:r>
                <a:rPr b="1" lang="en-US" sz="1800">
                  <a:solidFill>
                    <a:srgbClr val="77A042"/>
                  </a:solidFill>
                  <a:latin typeface="Questrial"/>
                  <a:ea typeface="Questrial"/>
                  <a:cs typeface="Questrial"/>
                  <a:sym typeface="Questrial"/>
                </a:rPr>
                <a:t>after adjustments, deductions, and exemptions</a:t>
              </a:r>
              <a:endParaRPr/>
            </a:p>
          </p:txBody>
        </p:sp>
        <p:pic>
          <p:nvPicPr>
            <p:cNvPr id="1919" name="Google Shape;1919;p225"/>
            <p:cNvPicPr preferRelativeResize="0"/>
            <p:nvPr/>
          </p:nvPicPr>
          <p:blipFill rotWithShape="1">
            <a:blip r:embed="rId3">
              <a:alphaModFix/>
            </a:blip>
            <a:srcRect b="0" l="0" r="0" t="0"/>
            <a:stretch/>
          </p:blipFill>
          <p:spPr>
            <a:xfrm>
              <a:off x="2544" y="3210"/>
              <a:ext cx="719" cy="629"/>
            </a:xfrm>
            <a:prstGeom prst="rect">
              <a:avLst/>
            </a:prstGeom>
            <a:noFill/>
            <a:ln>
              <a:noFill/>
            </a:ln>
          </p:spPr>
        </p:pic>
        <p:pic>
          <p:nvPicPr>
            <p:cNvPr id="1920" name="Google Shape;1920;p225"/>
            <p:cNvPicPr preferRelativeResize="0"/>
            <p:nvPr/>
          </p:nvPicPr>
          <p:blipFill rotWithShape="1">
            <a:blip r:embed="rId3">
              <a:alphaModFix/>
            </a:blip>
            <a:srcRect b="0" l="0" r="0" t="0"/>
            <a:stretch/>
          </p:blipFill>
          <p:spPr>
            <a:xfrm>
              <a:off x="2544" y="2586"/>
              <a:ext cx="719" cy="629"/>
            </a:xfrm>
            <a:prstGeom prst="rect">
              <a:avLst/>
            </a:prstGeom>
            <a:noFill/>
            <a:ln>
              <a:noFill/>
            </a:ln>
          </p:spPr>
        </p:pic>
        <p:pic>
          <p:nvPicPr>
            <p:cNvPr id="1921" name="Google Shape;1921;p225"/>
            <p:cNvPicPr preferRelativeResize="0"/>
            <p:nvPr/>
          </p:nvPicPr>
          <p:blipFill rotWithShape="1">
            <a:blip r:embed="rId3">
              <a:alphaModFix/>
            </a:blip>
            <a:srcRect b="0" l="0" r="0" t="0"/>
            <a:stretch/>
          </p:blipFill>
          <p:spPr>
            <a:xfrm>
              <a:off x="2544" y="1962"/>
              <a:ext cx="719" cy="629"/>
            </a:xfrm>
            <a:prstGeom prst="rect">
              <a:avLst/>
            </a:prstGeom>
            <a:noFill/>
            <a:ln>
              <a:noFill/>
            </a:ln>
          </p:spPr>
        </p:pic>
      </p:grpSp>
      <p:sp>
        <p:nvSpPr>
          <p:cNvPr id="1922" name="Google Shape;1922;p225"/>
          <p:cNvSpPr/>
          <p:nvPr/>
        </p:nvSpPr>
        <p:spPr>
          <a:xfrm rot="-2100000">
            <a:off x="5795963" y="2459038"/>
            <a:ext cx="2582862" cy="304800"/>
          </a:xfrm>
          <a:prstGeom prst="rightArrow">
            <a:avLst>
              <a:gd fmla="val 50000" name="adj1"/>
              <a:gd fmla="val 211849" name="adj2"/>
            </a:avLst>
          </a:prstGeom>
          <a:solidFill>
            <a:srgbClr val="FF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FFFFFF"/>
              </a:solidFill>
              <a:latin typeface="Questrial"/>
              <a:ea typeface="Questrial"/>
              <a:cs typeface="Questrial"/>
              <a:sym typeface="Questrial"/>
            </a:endParaRPr>
          </a:p>
        </p:txBody>
      </p:sp>
      <p:sp>
        <p:nvSpPr>
          <p:cNvPr id="1923" name="Google Shape;1923;p225"/>
          <p:cNvSpPr/>
          <p:nvPr/>
        </p:nvSpPr>
        <p:spPr>
          <a:xfrm>
            <a:off x="4953000" y="3124200"/>
            <a:ext cx="1295400" cy="1143000"/>
          </a:xfrm>
          <a:prstGeom prst="ellipse">
            <a:avLst/>
          </a:prstGeom>
          <a:noFill/>
          <a:ln cap="flat" cmpd="sng" w="25550">
            <a:solidFill>
              <a:srgbClr val="FF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FFFFFF"/>
              </a:solidFill>
              <a:latin typeface="Questrial"/>
              <a:ea typeface="Questrial"/>
              <a:cs typeface="Questrial"/>
              <a:sym typeface="Questrial"/>
            </a:endParaRPr>
          </a:p>
        </p:txBody>
      </p:sp>
      <p:pic>
        <p:nvPicPr>
          <p:cNvPr id="1924" name="Google Shape;1924;p225"/>
          <p:cNvPicPr preferRelativeResize="0"/>
          <p:nvPr/>
        </p:nvPicPr>
        <p:blipFill rotWithShape="1">
          <a:blip r:embed="rId3">
            <a:alphaModFix/>
          </a:blip>
          <a:srcRect b="0" l="0" r="0" t="0"/>
          <a:stretch/>
        </p:blipFill>
        <p:spPr>
          <a:xfrm>
            <a:off x="8001000" y="1157291"/>
            <a:ext cx="1143000" cy="998537"/>
          </a:xfrm>
          <a:prstGeom prst="rect">
            <a:avLst/>
          </a:prstGeom>
          <a:noFill/>
          <a:ln>
            <a:noFill/>
          </a:ln>
        </p:spPr>
      </p:pic>
      <p:sp>
        <p:nvSpPr>
          <p:cNvPr id="1925" name="Google Shape;1925;p225"/>
          <p:cNvSpPr/>
          <p:nvPr/>
        </p:nvSpPr>
        <p:spPr>
          <a:xfrm>
            <a:off x="7901384" y="533956"/>
            <a:ext cx="1544141"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000000"/>
              </a:buClr>
              <a:buFont typeface="Times New Roman"/>
              <a:buNone/>
            </a:pPr>
            <a:r>
              <a:rPr b="1" lang="en-US" sz="1800">
                <a:solidFill>
                  <a:srgbClr val="77A042"/>
                </a:solidFill>
                <a:latin typeface="Questrial"/>
                <a:ea typeface="Questrial"/>
                <a:cs typeface="Questrial"/>
                <a:sym typeface="Questrial"/>
              </a:rPr>
              <a:t>TAX LIABILITY</a:t>
            </a:r>
            <a:endParaRPr/>
          </a:p>
        </p:txBody>
      </p:sp>
      <p:grpSp>
        <p:nvGrpSpPr>
          <p:cNvPr id="1926" name="Google Shape;1926;p225"/>
          <p:cNvGrpSpPr/>
          <p:nvPr/>
        </p:nvGrpSpPr>
        <p:grpSpPr>
          <a:xfrm>
            <a:off x="7772399" y="2376488"/>
            <a:ext cx="2857501" cy="1195388"/>
            <a:chOff x="4224" y="1440"/>
            <a:chExt cx="1800" cy="753"/>
          </a:xfrm>
        </p:grpSpPr>
        <p:cxnSp>
          <p:nvCxnSpPr>
            <p:cNvPr id="1927" name="Google Shape;1927;p225"/>
            <p:cNvCxnSpPr/>
            <p:nvPr/>
          </p:nvCxnSpPr>
          <p:spPr>
            <a:xfrm>
              <a:off x="4768" y="1440"/>
              <a:ext cx="1" cy="272"/>
            </a:xfrm>
            <a:prstGeom prst="straightConnector1">
              <a:avLst/>
            </a:prstGeom>
            <a:noFill/>
            <a:ln cap="flat" cmpd="sng" w="38150">
              <a:solidFill>
                <a:srgbClr val="FF0000"/>
              </a:solidFill>
              <a:prstDash val="solid"/>
              <a:miter lim="8000"/>
              <a:headEnd len="sm" w="sm" type="none"/>
              <a:tailEnd len="med" w="med" type="triangle"/>
            </a:ln>
          </p:spPr>
        </p:cxnSp>
        <p:sp>
          <p:nvSpPr>
            <p:cNvPr id="1928" name="Google Shape;1928;p225"/>
            <p:cNvSpPr txBox="1"/>
            <p:nvPr/>
          </p:nvSpPr>
          <p:spPr>
            <a:xfrm>
              <a:off x="4224" y="1893"/>
              <a:ext cx="1800" cy="300"/>
            </a:xfrm>
            <a:prstGeom prst="rect">
              <a:avLst/>
            </a:prstGeom>
            <a:noFill/>
            <a:ln>
              <a:noFill/>
            </a:ln>
          </p:spPr>
          <p:txBody>
            <a:bodyPr anchorCtr="0" anchor="t" bIns="46800" lIns="90000" spcFirstLastPara="1" rIns="90000" wrap="square" tIns="46800">
              <a:noAutofit/>
            </a:bodyPr>
            <a:lstStyle/>
            <a:p>
              <a:pPr indent="0" lvl="0" marL="0" marR="0" rtl="0" algn="ctr">
                <a:spcBef>
                  <a:spcPts val="0"/>
                </a:spcBef>
                <a:spcAft>
                  <a:spcPts val="0"/>
                </a:spcAft>
                <a:buClr>
                  <a:srgbClr val="000000"/>
                </a:buClr>
                <a:buFont typeface="Times New Roman"/>
                <a:buNone/>
              </a:pPr>
              <a:r>
                <a:rPr b="1" lang="en-US" sz="1800">
                  <a:solidFill>
                    <a:srgbClr val="77A042"/>
                  </a:solidFill>
                  <a:latin typeface="Questrial"/>
                  <a:ea typeface="Questrial"/>
                  <a:cs typeface="Questrial"/>
                  <a:sym typeface="Questrial"/>
                </a:rPr>
                <a:t>TAX CREDITS(based on exemptions and eligibility)</a:t>
              </a:r>
              <a:endParaRPr/>
            </a:p>
          </p:txBody>
        </p:sp>
      </p:grpSp>
      <p:grpSp>
        <p:nvGrpSpPr>
          <p:cNvPr id="1929" name="Google Shape;1929;p225"/>
          <p:cNvGrpSpPr/>
          <p:nvPr/>
        </p:nvGrpSpPr>
        <p:grpSpPr>
          <a:xfrm>
            <a:off x="7467604" y="3671887"/>
            <a:ext cx="2362201" cy="1368424"/>
            <a:chOff x="4032" y="2256"/>
            <a:chExt cx="1488" cy="862"/>
          </a:xfrm>
        </p:grpSpPr>
        <p:cxnSp>
          <p:nvCxnSpPr>
            <p:cNvPr id="1930" name="Google Shape;1930;p225"/>
            <p:cNvCxnSpPr/>
            <p:nvPr/>
          </p:nvCxnSpPr>
          <p:spPr>
            <a:xfrm>
              <a:off x="4768" y="2256"/>
              <a:ext cx="1" cy="272"/>
            </a:xfrm>
            <a:prstGeom prst="straightConnector1">
              <a:avLst/>
            </a:prstGeom>
            <a:noFill/>
            <a:ln cap="flat" cmpd="sng" w="38150">
              <a:solidFill>
                <a:srgbClr val="FF0000"/>
              </a:solidFill>
              <a:prstDash val="solid"/>
              <a:miter lim="8000"/>
              <a:headEnd len="sm" w="sm" type="none"/>
              <a:tailEnd len="med" w="med" type="triangle"/>
            </a:ln>
          </p:spPr>
        </p:cxnSp>
        <p:sp>
          <p:nvSpPr>
            <p:cNvPr id="1931" name="Google Shape;1931;p225"/>
            <p:cNvSpPr txBox="1"/>
            <p:nvPr/>
          </p:nvSpPr>
          <p:spPr>
            <a:xfrm>
              <a:off x="4032" y="2709"/>
              <a:ext cx="1488" cy="409"/>
            </a:xfrm>
            <a:prstGeom prst="rect">
              <a:avLst/>
            </a:prstGeom>
            <a:noFill/>
            <a:ln>
              <a:noFill/>
            </a:ln>
          </p:spPr>
          <p:txBody>
            <a:bodyPr anchorCtr="0" anchor="t" bIns="46800" lIns="90000" spcFirstLastPara="1" rIns="90000" wrap="square" tIns="46800">
              <a:noAutofit/>
            </a:bodyPr>
            <a:lstStyle/>
            <a:p>
              <a:pPr indent="0" lvl="0" marL="0" marR="0" rtl="0" algn="ctr">
                <a:spcBef>
                  <a:spcPts val="0"/>
                </a:spcBef>
                <a:spcAft>
                  <a:spcPts val="0"/>
                </a:spcAft>
                <a:buClr>
                  <a:srgbClr val="000000"/>
                </a:buClr>
                <a:buFont typeface="Times New Roman"/>
                <a:buNone/>
              </a:pPr>
              <a:r>
                <a:rPr b="1" lang="en-US" sz="1800">
                  <a:solidFill>
                    <a:srgbClr val="77A042"/>
                  </a:solidFill>
                  <a:latin typeface="Questrial"/>
                  <a:ea typeface="Questrial"/>
                  <a:cs typeface="Questrial"/>
                  <a:sym typeface="Questrial"/>
                </a:rPr>
                <a:t>AMOUNT OWED OR REFUNDED</a:t>
              </a:r>
              <a:endParaRPr/>
            </a:p>
          </p:txBody>
        </p:sp>
      </p:grpSp>
      <p:grpSp>
        <p:nvGrpSpPr>
          <p:cNvPr id="1932" name="Google Shape;1932;p225"/>
          <p:cNvGrpSpPr/>
          <p:nvPr/>
        </p:nvGrpSpPr>
        <p:grpSpPr>
          <a:xfrm>
            <a:off x="6781803" y="5195891"/>
            <a:ext cx="2513013" cy="608013"/>
            <a:chOff x="3600" y="3216"/>
            <a:chExt cx="1583" cy="383"/>
          </a:xfrm>
        </p:grpSpPr>
        <p:sp>
          <p:nvSpPr>
            <p:cNvPr id="1933" name="Google Shape;1933;p225"/>
            <p:cNvSpPr txBox="1"/>
            <p:nvPr/>
          </p:nvSpPr>
          <p:spPr>
            <a:xfrm>
              <a:off x="3600" y="3216"/>
              <a:ext cx="815" cy="23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Font typeface="Times New Roman"/>
                <a:buNone/>
              </a:pPr>
              <a:r>
                <a:t/>
              </a:r>
              <a:endParaRPr sz="1800">
                <a:solidFill>
                  <a:srgbClr val="FFFFFF"/>
                </a:solidFill>
                <a:latin typeface="Arial"/>
                <a:ea typeface="Arial"/>
                <a:cs typeface="Arial"/>
                <a:sym typeface="Arial"/>
              </a:endParaRPr>
            </a:p>
          </p:txBody>
        </p:sp>
        <p:pic>
          <p:nvPicPr>
            <p:cNvPr id="1934" name="Google Shape;1934;p225"/>
            <p:cNvPicPr preferRelativeResize="0"/>
            <p:nvPr/>
          </p:nvPicPr>
          <p:blipFill rotWithShape="1">
            <a:blip r:embed="rId4">
              <a:alphaModFix/>
            </a:blip>
            <a:srcRect b="0" l="0" r="0" t="0"/>
            <a:stretch/>
          </p:blipFill>
          <p:spPr>
            <a:xfrm>
              <a:off x="4463" y="3254"/>
              <a:ext cx="720" cy="345"/>
            </a:xfrm>
            <a:prstGeom prst="rect">
              <a:avLst/>
            </a:prstGeom>
            <a:noFill/>
            <a:ln>
              <a:noFill/>
            </a:ln>
          </p:spPr>
        </p:pic>
      </p:grpSp>
      <p:sp>
        <p:nvSpPr>
          <p:cNvPr id="1935" name="Google Shape;1935;p22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0" name="Shape 1940"/>
        <p:cNvGrpSpPr/>
        <p:nvPr/>
      </p:nvGrpSpPr>
      <p:grpSpPr>
        <a:xfrm>
          <a:off x="0" y="0"/>
          <a:ext cx="0" cy="0"/>
          <a:chOff x="0" y="0"/>
          <a:chExt cx="0" cy="0"/>
        </a:xfrm>
      </p:grpSpPr>
      <p:sp>
        <p:nvSpPr>
          <p:cNvPr id="1941" name="Google Shape;1941;p22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942" name="Google Shape;1942;p226"/>
          <p:cNvPicPr preferRelativeResize="0"/>
          <p:nvPr/>
        </p:nvPicPr>
        <p:blipFill>
          <a:blip r:embed="rId3">
            <a:alphaModFix/>
          </a:blip>
          <a:stretch>
            <a:fillRect/>
          </a:stretch>
        </p:blipFill>
        <p:spPr>
          <a:xfrm>
            <a:off x="675800" y="152400"/>
            <a:ext cx="4999348" cy="6553199"/>
          </a:xfrm>
          <a:prstGeom prst="rect">
            <a:avLst/>
          </a:prstGeom>
          <a:noFill/>
          <a:ln>
            <a:noFill/>
          </a:ln>
          <a:effectLst>
            <a:outerShdw blurRad="57150" rotWithShape="0" algn="bl" dir="20100000" dist="47625">
              <a:srgbClr val="000000">
                <a:alpha val="50000"/>
              </a:srgbClr>
            </a:outerShdw>
          </a:effectLst>
        </p:spPr>
      </p:pic>
      <p:pic>
        <p:nvPicPr>
          <p:cNvPr id="1943" name="Google Shape;1943;p226"/>
          <p:cNvPicPr preferRelativeResize="0"/>
          <p:nvPr/>
        </p:nvPicPr>
        <p:blipFill>
          <a:blip r:embed="rId4">
            <a:alphaModFix/>
          </a:blip>
          <a:stretch>
            <a:fillRect/>
          </a:stretch>
        </p:blipFill>
        <p:spPr>
          <a:xfrm>
            <a:off x="6377798" y="152400"/>
            <a:ext cx="4963086" cy="6553201"/>
          </a:xfrm>
          <a:prstGeom prst="rect">
            <a:avLst/>
          </a:prstGeom>
          <a:noFill/>
          <a:ln>
            <a:noFill/>
          </a:ln>
          <a:effectLst>
            <a:outerShdw blurRad="57150" rotWithShape="0" algn="bl" dir="20100000" dist="47625">
              <a:srgbClr val="000000">
                <a:alpha val="50000"/>
              </a:srgbClr>
            </a:outerShdw>
          </a:effectLst>
        </p:spPr>
      </p:pic>
    </p:spTree>
  </p:cSld>
  <p:clrMapOvr>
    <a:masterClrMapping/>
  </p:clrMapOvr>
</p:sld>
</file>

<file path=ppt/slides/slide2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8" name="Shape 1948"/>
        <p:cNvGrpSpPr/>
        <p:nvPr/>
      </p:nvGrpSpPr>
      <p:grpSpPr>
        <a:xfrm>
          <a:off x="0" y="0"/>
          <a:ext cx="0" cy="0"/>
          <a:chOff x="0" y="0"/>
          <a:chExt cx="0" cy="0"/>
        </a:xfrm>
      </p:grpSpPr>
      <p:sp>
        <p:nvSpPr>
          <p:cNvPr id="1949" name="Google Shape;1949;p22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950" name="Google Shape;1950;p227"/>
          <p:cNvSpPr txBox="1"/>
          <p:nvPr/>
        </p:nvSpPr>
        <p:spPr>
          <a:xfrm>
            <a:off x="2362225" y="0"/>
            <a:ext cx="7269600" cy="1676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4000">
                <a:latin typeface="Questrial"/>
                <a:ea typeface="Questrial"/>
                <a:cs typeface="Questrial"/>
                <a:sym typeface="Questrial"/>
              </a:rPr>
              <a:t>Form 1040-Draft for 2019</a:t>
            </a:r>
            <a:endParaRPr b="1" sz="4000">
              <a:latin typeface="Questrial"/>
              <a:ea typeface="Questrial"/>
              <a:cs typeface="Questrial"/>
              <a:sym typeface="Questrial"/>
            </a:endParaRPr>
          </a:p>
        </p:txBody>
      </p:sp>
      <p:pic>
        <p:nvPicPr>
          <p:cNvPr id="1951" name="Google Shape;1951;p227"/>
          <p:cNvPicPr preferRelativeResize="0"/>
          <p:nvPr/>
        </p:nvPicPr>
        <p:blipFill>
          <a:blip r:embed="rId3">
            <a:alphaModFix/>
          </a:blip>
          <a:stretch>
            <a:fillRect/>
          </a:stretch>
        </p:blipFill>
        <p:spPr>
          <a:xfrm>
            <a:off x="776697" y="1502647"/>
            <a:ext cx="4841301" cy="4446974"/>
          </a:xfrm>
          <a:prstGeom prst="rect">
            <a:avLst/>
          </a:prstGeom>
          <a:noFill/>
          <a:ln cap="flat" cmpd="sng" w="19050">
            <a:solidFill>
              <a:srgbClr val="494949"/>
            </a:solidFill>
            <a:prstDash val="solid"/>
            <a:round/>
            <a:headEnd len="sm" w="sm" type="none"/>
            <a:tailEnd len="sm" w="sm" type="none"/>
          </a:ln>
        </p:spPr>
      </p:pic>
      <p:pic>
        <p:nvPicPr>
          <p:cNvPr id="1952" name="Google Shape;1952;p227"/>
          <p:cNvPicPr preferRelativeResize="0"/>
          <p:nvPr/>
        </p:nvPicPr>
        <p:blipFill>
          <a:blip r:embed="rId4">
            <a:alphaModFix/>
          </a:blip>
          <a:stretch>
            <a:fillRect/>
          </a:stretch>
        </p:blipFill>
        <p:spPr>
          <a:xfrm>
            <a:off x="6269120" y="1502650"/>
            <a:ext cx="5139929" cy="4446975"/>
          </a:xfrm>
          <a:prstGeom prst="rect">
            <a:avLst/>
          </a:prstGeom>
          <a:noFill/>
          <a:ln cap="flat" cmpd="sng" w="19050">
            <a:solidFill>
              <a:srgbClr val="494949"/>
            </a:solidFill>
            <a:prstDash val="solid"/>
            <a:round/>
            <a:headEnd len="sm" w="sm" type="none"/>
            <a:tailEnd len="sm" w="sm" type="none"/>
          </a:ln>
        </p:spPr>
      </p:pic>
    </p:spTree>
  </p:cSld>
  <p:clrMapOvr>
    <a:masterClrMapping/>
  </p:clrMapOvr>
</p:sld>
</file>

<file path=ppt/slides/slide2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7" name="Shape 1957"/>
        <p:cNvGrpSpPr/>
        <p:nvPr/>
      </p:nvGrpSpPr>
      <p:grpSpPr>
        <a:xfrm>
          <a:off x="0" y="0"/>
          <a:ext cx="0" cy="0"/>
          <a:chOff x="0" y="0"/>
          <a:chExt cx="0" cy="0"/>
        </a:xfrm>
      </p:grpSpPr>
      <p:sp>
        <p:nvSpPr>
          <p:cNvPr id="1958" name="Google Shape;1958;p22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959" name="Google Shape;1959;p228"/>
          <p:cNvSpPr txBox="1"/>
          <p:nvPr/>
        </p:nvSpPr>
        <p:spPr>
          <a:xfrm>
            <a:off x="2362225" y="0"/>
            <a:ext cx="7269600" cy="1676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4000">
                <a:latin typeface="Questrial"/>
                <a:ea typeface="Questrial"/>
                <a:cs typeface="Questrial"/>
                <a:sym typeface="Questrial"/>
              </a:rPr>
              <a:t>Form 1040-Schedules </a:t>
            </a:r>
            <a:endParaRPr b="1" sz="4000">
              <a:latin typeface="Questrial"/>
              <a:ea typeface="Questrial"/>
              <a:cs typeface="Questrial"/>
              <a:sym typeface="Questrial"/>
            </a:endParaRPr>
          </a:p>
          <a:p>
            <a:pPr indent="0" lvl="0" marL="0" rtl="0" algn="ctr">
              <a:spcBef>
                <a:spcPts val="0"/>
              </a:spcBef>
              <a:spcAft>
                <a:spcPts val="0"/>
              </a:spcAft>
              <a:buNone/>
            </a:pPr>
            <a:r>
              <a:rPr b="1" lang="en-US" sz="4000">
                <a:latin typeface="Questrial"/>
                <a:ea typeface="Questrial"/>
                <a:cs typeface="Questrial"/>
                <a:sym typeface="Questrial"/>
              </a:rPr>
              <a:t>Drafts for 2019</a:t>
            </a:r>
            <a:endParaRPr b="1" sz="4000">
              <a:latin typeface="Questrial"/>
              <a:ea typeface="Questrial"/>
              <a:cs typeface="Questrial"/>
              <a:sym typeface="Questrial"/>
            </a:endParaRPr>
          </a:p>
        </p:txBody>
      </p:sp>
      <p:pic>
        <p:nvPicPr>
          <p:cNvPr id="1960" name="Google Shape;1960;p228"/>
          <p:cNvPicPr preferRelativeResize="0"/>
          <p:nvPr/>
        </p:nvPicPr>
        <p:blipFill>
          <a:blip r:embed="rId3">
            <a:alphaModFix/>
          </a:blip>
          <a:stretch>
            <a:fillRect/>
          </a:stretch>
        </p:blipFill>
        <p:spPr>
          <a:xfrm>
            <a:off x="2924388" y="1487274"/>
            <a:ext cx="6343224" cy="5245700"/>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2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5" name="Shape 1965"/>
        <p:cNvGrpSpPr/>
        <p:nvPr/>
      </p:nvGrpSpPr>
      <p:grpSpPr>
        <a:xfrm>
          <a:off x="0" y="0"/>
          <a:ext cx="0" cy="0"/>
          <a:chOff x="0" y="0"/>
          <a:chExt cx="0" cy="0"/>
        </a:xfrm>
      </p:grpSpPr>
      <p:sp>
        <p:nvSpPr>
          <p:cNvPr id="1966" name="Google Shape;1966;p22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967" name="Google Shape;1967;p229"/>
          <p:cNvSpPr txBox="1"/>
          <p:nvPr/>
        </p:nvSpPr>
        <p:spPr>
          <a:xfrm>
            <a:off x="2362225" y="0"/>
            <a:ext cx="7269600" cy="1676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4000">
                <a:latin typeface="Questrial"/>
                <a:ea typeface="Questrial"/>
                <a:cs typeface="Questrial"/>
                <a:sym typeface="Questrial"/>
              </a:rPr>
              <a:t>Form 1040-Schedules </a:t>
            </a:r>
            <a:endParaRPr b="1" sz="4000">
              <a:latin typeface="Questrial"/>
              <a:ea typeface="Questrial"/>
              <a:cs typeface="Questrial"/>
              <a:sym typeface="Questrial"/>
            </a:endParaRPr>
          </a:p>
          <a:p>
            <a:pPr indent="0" lvl="0" marL="0" rtl="0" algn="ctr">
              <a:spcBef>
                <a:spcPts val="0"/>
              </a:spcBef>
              <a:spcAft>
                <a:spcPts val="0"/>
              </a:spcAft>
              <a:buNone/>
            </a:pPr>
            <a:r>
              <a:rPr b="1" lang="en-US" sz="4000">
                <a:latin typeface="Questrial"/>
                <a:ea typeface="Questrial"/>
                <a:cs typeface="Questrial"/>
                <a:sym typeface="Questrial"/>
              </a:rPr>
              <a:t>Draft for 2019</a:t>
            </a:r>
            <a:endParaRPr b="1" sz="4000">
              <a:latin typeface="Questrial"/>
              <a:ea typeface="Questrial"/>
              <a:cs typeface="Questrial"/>
              <a:sym typeface="Questrial"/>
            </a:endParaRPr>
          </a:p>
        </p:txBody>
      </p:sp>
      <p:pic>
        <p:nvPicPr>
          <p:cNvPr id="1968" name="Google Shape;1968;p229"/>
          <p:cNvPicPr preferRelativeResize="0"/>
          <p:nvPr/>
        </p:nvPicPr>
        <p:blipFill>
          <a:blip r:embed="rId3">
            <a:alphaModFix/>
          </a:blip>
          <a:stretch>
            <a:fillRect/>
          </a:stretch>
        </p:blipFill>
        <p:spPr>
          <a:xfrm>
            <a:off x="6086750" y="1749225"/>
            <a:ext cx="5946929" cy="3283025"/>
          </a:xfrm>
          <a:prstGeom prst="rect">
            <a:avLst/>
          </a:prstGeom>
          <a:noFill/>
          <a:ln cap="flat" cmpd="sng" w="9525">
            <a:solidFill>
              <a:srgbClr val="000000"/>
            </a:solidFill>
            <a:prstDash val="solid"/>
            <a:round/>
            <a:headEnd len="sm" w="sm" type="none"/>
            <a:tailEnd len="sm" w="sm" type="none"/>
          </a:ln>
        </p:spPr>
      </p:pic>
      <p:pic>
        <p:nvPicPr>
          <p:cNvPr id="1969" name="Google Shape;1969;p229"/>
          <p:cNvPicPr preferRelativeResize="0"/>
          <p:nvPr/>
        </p:nvPicPr>
        <p:blipFill>
          <a:blip r:embed="rId4">
            <a:alphaModFix/>
          </a:blip>
          <a:stretch>
            <a:fillRect/>
          </a:stretch>
        </p:blipFill>
        <p:spPr>
          <a:xfrm>
            <a:off x="128825" y="1749225"/>
            <a:ext cx="5794950" cy="3283014"/>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2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73" name="Shape 1973"/>
        <p:cNvGrpSpPr/>
        <p:nvPr/>
      </p:nvGrpSpPr>
      <p:grpSpPr>
        <a:xfrm>
          <a:off x="0" y="0"/>
          <a:ext cx="0" cy="0"/>
          <a:chOff x="0" y="0"/>
          <a:chExt cx="0" cy="0"/>
        </a:xfrm>
      </p:grpSpPr>
      <p:sp>
        <p:nvSpPr>
          <p:cNvPr id="1974" name="Google Shape;1974;p230"/>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TaxSlayer – Be</a:t>
            </a:r>
            <a:r>
              <a:rPr lang="en-US"/>
              <a:t>lla Brown</a:t>
            </a:r>
            <a:endParaRPr/>
          </a:p>
        </p:txBody>
      </p:sp>
      <p:sp>
        <p:nvSpPr>
          <p:cNvPr id="1975" name="Google Shape;1975;p230"/>
          <p:cNvSpPr txBox="1"/>
          <p:nvPr>
            <p:ph idx="1" type="body"/>
          </p:nvPr>
        </p:nvSpPr>
        <p:spPr>
          <a:xfrm>
            <a:off x="609600" y="1165941"/>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Login to TaxSlayer</a:t>
            </a:r>
            <a:endParaRPr/>
          </a:p>
          <a:p>
            <a:pPr indent="-285750" lvl="1" marL="742950" marR="0" rtl="0" algn="l">
              <a:lnSpc>
                <a:spcPct val="90000"/>
              </a:lnSpc>
              <a:spcBef>
                <a:spcPts val="666"/>
              </a:spcBef>
              <a:spcAft>
                <a:spcPts val="0"/>
              </a:spcAft>
              <a:buClr>
                <a:srgbClr val="FF0000"/>
              </a:buClr>
              <a:buSzPts val="3330"/>
              <a:buFont typeface="Arial"/>
              <a:buChar char="•"/>
            </a:pPr>
            <a:r>
              <a:rPr b="0" i="0" lang="en-US" sz="3330" u="sng" cap="none" strike="noStrike">
                <a:solidFill>
                  <a:srgbClr val="FF0000"/>
                </a:solidFill>
                <a:latin typeface="Questrial"/>
                <a:ea typeface="Questrial"/>
                <a:cs typeface="Questrial"/>
                <a:sym typeface="Questrial"/>
              </a:rPr>
              <a:t>Vita.taxslayerpro.com/irstraining</a:t>
            </a:r>
            <a:r>
              <a:rPr b="0" i="0" lang="en-US" sz="3330" u="none" cap="none" strike="noStrike">
                <a:solidFill>
                  <a:schemeClr val="dk1"/>
                </a:solidFill>
                <a:latin typeface="Questrial"/>
                <a:ea typeface="Questrial"/>
                <a:cs typeface="Questrial"/>
                <a:sym typeface="Questrial"/>
              </a:rPr>
              <a:t> </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Password: TRAINPROWEB</a:t>
            </a:r>
            <a:endParaRPr b="0" i="0" sz="3330" u="none" cap="none" strike="noStrike">
              <a:solidFill>
                <a:schemeClr val="dk1"/>
              </a:solidFill>
              <a:latin typeface="Questrial"/>
              <a:ea typeface="Questrial"/>
              <a:cs typeface="Questrial"/>
              <a:sym typeface="Questrial"/>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Username: </a:t>
            </a:r>
            <a:r>
              <a:rPr lang="en-US" sz="3330"/>
              <a:t>DOEJTRAIN</a:t>
            </a:r>
            <a:r>
              <a:rPr b="0" i="0" lang="en-US" sz="3330" u="none" cap="none" strike="noStrike">
                <a:solidFill>
                  <a:schemeClr val="dk1"/>
                </a:solidFill>
                <a:latin typeface="Questrial"/>
                <a:ea typeface="Questrial"/>
                <a:cs typeface="Questrial"/>
                <a:sym typeface="Questrial"/>
              </a:rPr>
              <a:t> (last name, first initial, TRAIN)</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Password: S</a:t>
            </a:r>
            <a:r>
              <a:rPr lang="en-US" sz="3330"/>
              <a:t>aveFirstTaxes2020!</a:t>
            </a:r>
            <a:endParaRPr/>
          </a:p>
          <a:p>
            <a:pPr indent="0" lvl="0" marL="0" marR="0" rtl="0" algn="l">
              <a:lnSpc>
                <a:spcPct val="90000"/>
              </a:lnSpc>
              <a:spcBef>
                <a:spcPts val="666"/>
              </a:spcBef>
              <a:spcAft>
                <a:spcPts val="0"/>
              </a:spcAft>
              <a:buNone/>
            </a:pPr>
            <a:r>
              <a:t/>
            </a:r>
            <a:endParaRPr/>
          </a:p>
          <a:p>
            <a:pPr indent="-342900" lvl="0" marL="342900" marR="0" rtl="0" algn="l">
              <a:lnSpc>
                <a:spcPct val="90000"/>
              </a:lnSpc>
              <a:spcBef>
                <a:spcPts val="740"/>
              </a:spcBef>
              <a:spcAft>
                <a:spcPts val="0"/>
              </a:spcAft>
              <a:buClr>
                <a:schemeClr val="dk1"/>
              </a:buClr>
              <a:buSzPts val="3700"/>
              <a:buFont typeface="Noto Sans Symbols"/>
              <a:buChar char="➢"/>
            </a:pPr>
            <a:r>
              <a:rPr lang="en-US" sz="3700"/>
              <a:t>Let’s look at the 1040</a:t>
            </a:r>
            <a:endParaRPr/>
          </a:p>
        </p:txBody>
      </p:sp>
      <p:sp>
        <p:nvSpPr>
          <p:cNvPr id="1976" name="Google Shape;1976;p23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0" name="Shape 1980"/>
        <p:cNvGrpSpPr/>
        <p:nvPr/>
      </p:nvGrpSpPr>
      <p:grpSpPr>
        <a:xfrm>
          <a:off x="0" y="0"/>
          <a:ext cx="0" cy="0"/>
          <a:chOff x="0" y="0"/>
          <a:chExt cx="0" cy="0"/>
        </a:xfrm>
      </p:grpSpPr>
      <p:pic>
        <p:nvPicPr>
          <p:cNvPr descr="Impact-logo_SaveFirst-green.eps" id="1981" name="Google Shape;1981;p231"/>
          <p:cNvPicPr preferRelativeResize="0"/>
          <p:nvPr/>
        </p:nvPicPr>
        <p:blipFill rotWithShape="1">
          <a:blip r:embed="rId3">
            <a:alphaModFix/>
          </a:blip>
          <a:srcRect b="34976" l="19561" r="20646" t="31742"/>
          <a:stretch/>
        </p:blipFill>
        <p:spPr>
          <a:xfrm>
            <a:off x="1440089" y="625475"/>
            <a:ext cx="9264733" cy="4243519"/>
          </a:xfrm>
          <a:prstGeom prst="rect">
            <a:avLst/>
          </a:prstGeom>
          <a:noFill/>
          <a:ln>
            <a:noFill/>
          </a:ln>
        </p:spPr>
      </p:pic>
      <p:sp>
        <p:nvSpPr>
          <p:cNvPr id="1982" name="Google Shape;1982;p231"/>
          <p:cNvSpPr/>
          <p:nvPr/>
        </p:nvSpPr>
        <p:spPr>
          <a:xfrm>
            <a:off x="1524003" y="-184666"/>
            <a:ext cx="184731" cy="36933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983" name="Google Shape;1983;p231"/>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984" name="Google Shape;1984;p231"/>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985" name="Google Shape;1985;p231"/>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1986" name="Google Shape;1986;p231"/>
          <p:cNvSpPr txBox="1"/>
          <p:nvPr/>
        </p:nvSpPr>
        <p:spPr>
          <a:xfrm>
            <a:off x="-1461427" y="1481721"/>
            <a:ext cx="18466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1987" name="Google Shape;1987;p231"/>
          <p:cNvSpPr txBox="1"/>
          <p:nvPr/>
        </p:nvSpPr>
        <p:spPr>
          <a:xfrm>
            <a:off x="1708732" y="5173794"/>
            <a:ext cx="8727445" cy="1012105"/>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Filing Basics</a:t>
            </a:r>
            <a:endParaRPr/>
          </a:p>
        </p:txBody>
      </p:sp>
      <p:sp>
        <p:nvSpPr>
          <p:cNvPr id="1988" name="Google Shape;1988;p23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4" name="Shape 244"/>
        <p:cNvGrpSpPr/>
        <p:nvPr/>
      </p:nvGrpSpPr>
      <p:grpSpPr>
        <a:xfrm>
          <a:off x="0" y="0"/>
          <a:ext cx="0" cy="0"/>
          <a:chOff x="0" y="0"/>
          <a:chExt cx="0" cy="0"/>
        </a:xfrm>
      </p:grpSpPr>
      <p:sp>
        <p:nvSpPr>
          <p:cNvPr id="245" name="Google Shape;245;p34"/>
          <p:cNvSpPr txBox="1"/>
          <p:nvPr>
            <p:ph type="title"/>
          </p:nvPr>
        </p:nvSpPr>
        <p:spPr>
          <a:xfrm>
            <a:off x="609600" y="8098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Conducting a Thorough Interview</a:t>
            </a:r>
            <a:endParaRPr/>
          </a:p>
        </p:txBody>
      </p:sp>
      <p:sp>
        <p:nvSpPr>
          <p:cNvPr id="246" name="Google Shape;246;p34"/>
          <p:cNvSpPr txBox="1"/>
          <p:nvPr>
            <p:ph idx="1" type="body"/>
          </p:nvPr>
        </p:nvSpPr>
        <p:spPr>
          <a:xfrm>
            <a:off x="177600" y="722704"/>
            <a:ext cx="10972800" cy="4047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800"/>
              </a:spcBef>
              <a:spcAft>
                <a:spcPts val="0"/>
              </a:spcAft>
              <a:buNone/>
            </a:pPr>
            <a:r>
              <a:t/>
            </a:r>
            <a:endParaRPr sz="3600"/>
          </a:p>
          <a:p>
            <a:pPr indent="-317500" lvl="0" marL="342900" rtl="0" algn="l">
              <a:lnSpc>
                <a:spcPct val="90000"/>
              </a:lnSpc>
              <a:spcBef>
                <a:spcPts val="800"/>
              </a:spcBef>
              <a:spcAft>
                <a:spcPts val="0"/>
              </a:spcAft>
              <a:buClr>
                <a:schemeClr val="dk1"/>
              </a:buClr>
              <a:buSzPts val="3600"/>
              <a:buFont typeface="Noto Sans Symbols"/>
              <a:buChar char="➢"/>
            </a:pPr>
            <a:r>
              <a:rPr lang="en-US" sz="3600"/>
              <a:t>REVIEW pages 1-3 of I/I Form and ask clarifying questions:</a:t>
            </a:r>
            <a:endParaRPr sz="3600"/>
          </a:p>
          <a:p>
            <a:pPr indent="-285750" lvl="1" marL="742950" rtl="0" algn="l">
              <a:lnSpc>
                <a:spcPct val="90000"/>
              </a:lnSpc>
              <a:spcBef>
                <a:spcPts val="800"/>
              </a:spcBef>
              <a:spcAft>
                <a:spcPts val="0"/>
              </a:spcAft>
              <a:buClr>
                <a:schemeClr val="dk1"/>
              </a:buClr>
              <a:buSzPts val="3600"/>
              <a:buFont typeface="Arial"/>
              <a:buChar char="•"/>
            </a:pPr>
            <a:r>
              <a:rPr lang="en-US"/>
              <a:t>I see you marked that you are unmarried and have no one else living in your home?</a:t>
            </a:r>
            <a:endParaRPr/>
          </a:p>
          <a:p>
            <a:pPr indent="-285750" lvl="1" marL="742950" rtl="0" algn="l">
              <a:lnSpc>
                <a:spcPct val="90000"/>
              </a:lnSpc>
              <a:spcBef>
                <a:spcPts val="720"/>
              </a:spcBef>
              <a:spcAft>
                <a:spcPts val="0"/>
              </a:spcAft>
              <a:buClr>
                <a:schemeClr val="dk1"/>
              </a:buClr>
              <a:buSzPts val="3600"/>
              <a:buFont typeface="Arial"/>
              <a:buChar char="•"/>
            </a:pPr>
            <a:r>
              <a:rPr lang="en-US"/>
              <a:t>Collect necessary forms</a:t>
            </a:r>
            <a:endParaRPr/>
          </a:p>
          <a:p>
            <a:pPr indent="-285750" lvl="1" marL="742950" rtl="0" algn="l">
              <a:lnSpc>
                <a:spcPct val="90000"/>
              </a:lnSpc>
              <a:spcBef>
                <a:spcPts val="720"/>
              </a:spcBef>
              <a:spcAft>
                <a:spcPts val="0"/>
              </a:spcAft>
              <a:buClr>
                <a:schemeClr val="dk1"/>
              </a:buClr>
              <a:buSzPts val="3600"/>
              <a:buFont typeface="Arial"/>
              <a:buChar char="•"/>
            </a:pPr>
            <a:r>
              <a:rPr lang="en-US"/>
              <a:t>“Yes” or “No” answer for all questions on page 2</a:t>
            </a:r>
            <a:endParaRPr/>
          </a:p>
          <a:p>
            <a:pPr indent="0" lvl="0" marL="342900" rtl="0" algn="l">
              <a:lnSpc>
                <a:spcPct val="90000"/>
              </a:lnSpc>
              <a:spcBef>
                <a:spcPts val="800"/>
              </a:spcBef>
              <a:spcAft>
                <a:spcPts val="0"/>
              </a:spcAft>
              <a:buNone/>
            </a:pPr>
            <a:r>
              <a:t/>
            </a:r>
            <a:endParaRPr i="1"/>
          </a:p>
        </p:txBody>
      </p:sp>
      <p:sp>
        <p:nvSpPr>
          <p:cNvPr id="247" name="Google Shape;247;p3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2" name="Shape 1992"/>
        <p:cNvGrpSpPr/>
        <p:nvPr/>
      </p:nvGrpSpPr>
      <p:grpSpPr>
        <a:xfrm>
          <a:off x="0" y="0"/>
          <a:ext cx="0" cy="0"/>
          <a:chOff x="0" y="0"/>
          <a:chExt cx="0" cy="0"/>
        </a:xfrm>
      </p:grpSpPr>
      <p:sp>
        <p:nvSpPr>
          <p:cNvPr id="1993" name="Google Shape;1993;p23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Filing </a:t>
            </a:r>
            <a:r>
              <a:rPr lang="en-US"/>
              <a:t>Basics</a:t>
            </a:r>
            <a:r>
              <a:rPr b="1" i="0" lang="en-US" sz="4800" u="none" cap="none" strike="noStrike">
                <a:solidFill>
                  <a:schemeClr val="dk2"/>
                </a:solidFill>
                <a:latin typeface="Questrial"/>
                <a:ea typeface="Questrial"/>
                <a:cs typeface="Questrial"/>
                <a:sym typeface="Questrial"/>
              </a:rPr>
              <a:t> Objectives</a:t>
            </a:r>
            <a:endParaRPr/>
          </a:p>
        </p:txBody>
      </p:sp>
      <p:sp>
        <p:nvSpPr>
          <p:cNvPr id="1994" name="Google Shape;1994;p232"/>
          <p:cNvSpPr txBox="1"/>
          <p:nvPr>
            <p:ph idx="1" type="body"/>
          </p:nvPr>
        </p:nvSpPr>
        <p:spPr>
          <a:xfrm>
            <a:off x="609600" y="1600199"/>
            <a:ext cx="10972800" cy="3714000"/>
          </a:xfrm>
          <a:prstGeom prst="rect">
            <a:avLst/>
          </a:prstGeom>
          <a:gradFill>
            <a:gsLst>
              <a:gs pos="0">
                <a:srgbClr val="B0CED9"/>
              </a:gs>
              <a:gs pos="35000">
                <a:srgbClr val="C7DCE4"/>
              </a:gs>
              <a:gs pos="100000">
                <a:srgbClr val="EAF1F4"/>
              </a:gs>
            </a:gsLst>
            <a:lin ang="16200000" scaled="0"/>
          </a:gradFill>
          <a:ln cap="flat" cmpd="sng" w="9525">
            <a:solidFill>
              <a:srgbClr val="38707F"/>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4000" u="none" cap="none" strike="noStrike">
                <a:solidFill>
                  <a:schemeClr val="accent3"/>
                </a:solidFill>
                <a:latin typeface="Questrial"/>
                <a:ea typeface="Questrial"/>
                <a:cs typeface="Questrial"/>
                <a:sym typeface="Questrial"/>
              </a:rPr>
              <a:t>After completing this section, the volunteer will be able to:</a:t>
            </a:r>
            <a:endParaRPr/>
          </a:p>
          <a:p>
            <a:pPr indent="-285750" lvl="1" marL="742950" marR="0" rtl="0" algn="l">
              <a:spcBef>
                <a:spcPts val="720"/>
              </a:spcBef>
              <a:spcAft>
                <a:spcPts val="0"/>
              </a:spcAft>
              <a:buClr>
                <a:schemeClr val="accent3"/>
              </a:buClr>
              <a:buSzPts val="3600"/>
              <a:buFont typeface="Arial"/>
              <a:buChar char="•"/>
            </a:pPr>
            <a:r>
              <a:rPr b="1" i="0" lang="en-US" sz="3600" u="none" cap="none" strike="noStrike">
                <a:solidFill>
                  <a:schemeClr val="accent3"/>
                </a:solidFill>
                <a:latin typeface="Questrial"/>
                <a:ea typeface="Questrial"/>
                <a:cs typeface="Questrial"/>
                <a:sym typeface="Questrial"/>
              </a:rPr>
              <a:t>Verify that a taxpayer is required to file a tax return </a:t>
            </a:r>
            <a:endParaRPr/>
          </a:p>
          <a:p>
            <a:pPr indent="-285750" lvl="1" marL="742950" marR="0" rtl="0" algn="l">
              <a:spcBef>
                <a:spcPts val="720"/>
              </a:spcBef>
              <a:spcAft>
                <a:spcPts val="0"/>
              </a:spcAft>
              <a:buClr>
                <a:schemeClr val="accent3"/>
              </a:buClr>
              <a:buSzPts val="3600"/>
              <a:buFont typeface="Arial"/>
              <a:buChar char="•"/>
            </a:pPr>
            <a:r>
              <a:rPr b="1" i="0" lang="en-US" sz="3600" u="none" cap="none" strike="noStrike">
                <a:solidFill>
                  <a:schemeClr val="accent3"/>
                </a:solidFill>
                <a:latin typeface="Questrial"/>
                <a:ea typeface="Questrial"/>
                <a:cs typeface="Questrial"/>
                <a:sym typeface="Questrial"/>
              </a:rPr>
              <a:t>Recommend when a taxpayer should file a tax return, even if not required to </a:t>
            </a:r>
            <a:endParaRPr/>
          </a:p>
        </p:txBody>
      </p:sp>
      <p:sp>
        <p:nvSpPr>
          <p:cNvPr id="1995" name="Google Shape;1995;p23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4">
                                            <p:txEl>
                                              <p:pRg end="0" st="0"/>
                                            </p:txEl>
                                          </p:spTgt>
                                        </p:tgtEl>
                                        <p:attrNameLst>
                                          <p:attrName>style.visibility</p:attrName>
                                        </p:attrNameLst>
                                      </p:cBhvr>
                                      <p:to>
                                        <p:strVal val="visible"/>
                                      </p:to>
                                    </p:set>
                                    <p:animEffect filter="fade" transition="in">
                                      <p:cBhvr>
                                        <p:cTn dur="1000"/>
                                        <p:tgtEl>
                                          <p:spTgt spid="199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4">
                                            <p:txEl>
                                              <p:pRg end="1" st="1"/>
                                            </p:txEl>
                                          </p:spTgt>
                                        </p:tgtEl>
                                        <p:attrNameLst>
                                          <p:attrName>style.visibility</p:attrName>
                                        </p:attrNameLst>
                                      </p:cBhvr>
                                      <p:to>
                                        <p:strVal val="visible"/>
                                      </p:to>
                                    </p:set>
                                    <p:animEffect filter="fade" transition="in">
                                      <p:cBhvr>
                                        <p:cTn dur="1000"/>
                                        <p:tgtEl>
                                          <p:spTgt spid="199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4">
                                            <p:txEl>
                                              <p:pRg end="2" st="2"/>
                                            </p:txEl>
                                          </p:spTgt>
                                        </p:tgtEl>
                                        <p:attrNameLst>
                                          <p:attrName>style.visibility</p:attrName>
                                        </p:attrNameLst>
                                      </p:cBhvr>
                                      <p:to>
                                        <p:strVal val="visible"/>
                                      </p:to>
                                    </p:set>
                                    <p:animEffect filter="fade" transition="in">
                                      <p:cBhvr>
                                        <p:cTn dur="1000"/>
                                        <p:tgtEl>
                                          <p:spTgt spid="1994">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00" name="Shape 2000"/>
        <p:cNvGrpSpPr/>
        <p:nvPr/>
      </p:nvGrpSpPr>
      <p:grpSpPr>
        <a:xfrm>
          <a:off x="0" y="0"/>
          <a:ext cx="0" cy="0"/>
          <a:chOff x="0" y="0"/>
          <a:chExt cx="0" cy="0"/>
        </a:xfrm>
      </p:grpSpPr>
      <p:sp>
        <p:nvSpPr>
          <p:cNvPr id="2001" name="Google Shape;2001;p23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Who Must File?	</a:t>
            </a:r>
            <a:endParaRPr/>
          </a:p>
        </p:txBody>
      </p:sp>
      <p:sp>
        <p:nvSpPr>
          <p:cNvPr id="2002" name="Google Shape;2002;p233"/>
          <p:cNvSpPr txBox="1"/>
          <p:nvPr>
            <p:ph idx="1" type="body"/>
          </p:nvPr>
        </p:nvSpPr>
        <p:spPr>
          <a:xfrm>
            <a:off x="276300" y="1165950"/>
            <a:ext cx="113061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To decide whether someone must file a tax return, you need to know the individual’s:</a:t>
            </a:r>
            <a:endParaRPr/>
          </a:p>
          <a:p>
            <a:pPr indent="-285750" lvl="1" marL="742950" marR="0" rtl="0" algn="l">
              <a:lnSpc>
                <a:spcPct val="80000"/>
              </a:lnSpc>
              <a:spcBef>
                <a:spcPts val="612"/>
              </a:spcBef>
              <a:spcAft>
                <a:spcPts val="0"/>
              </a:spcAft>
              <a:buClr>
                <a:schemeClr val="dk1"/>
              </a:buClr>
              <a:buSzPts val="3060"/>
              <a:buFont typeface="Arial"/>
              <a:buChar char="•"/>
            </a:pPr>
            <a:r>
              <a:rPr b="0" i="0" lang="en-US" sz="3060" u="none" cap="none" strike="noStrike">
                <a:solidFill>
                  <a:schemeClr val="dk1"/>
                </a:solidFill>
                <a:latin typeface="Questrial"/>
                <a:ea typeface="Questrial"/>
                <a:cs typeface="Questrial"/>
                <a:sym typeface="Questrial"/>
              </a:rPr>
              <a:t>Age</a:t>
            </a:r>
            <a:endParaRPr/>
          </a:p>
          <a:p>
            <a:pPr indent="-285750" lvl="1" marL="742950" marR="0" rtl="0" algn="l">
              <a:lnSpc>
                <a:spcPct val="80000"/>
              </a:lnSpc>
              <a:spcBef>
                <a:spcPts val="612"/>
              </a:spcBef>
              <a:spcAft>
                <a:spcPts val="0"/>
              </a:spcAft>
              <a:buClr>
                <a:schemeClr val="dk1"/>
              </a:buClr>
              <a:buSzPts val="3060"/>
              <a:buFont typeface="Arial"/>
              <a:buChar char="•"/>
            </a:pPr>
            <a:r>
              <a:rPr b="0" i="0" lang="en-US" sz="3060" u="none" cap="none" strike="noStrike">
                <a:solidFill>
                  <a:schemeClr val="dk1"/>
                </a:solidFill>
                <a:latin typeface="Questrial"/>
                <a:ea typeface="Questrial"/>
                <a:cs typeface="Questrial"/>
                <a:sym typeface="Questrial"/>
              </a:rPr>
              <a:t>Gross income (approximate)</a:t>
            </a:r>
            <a:endParaRPr/>
          </a:p>
          <a:p>
            <a:pPr indent="-228600" lvl="2" marL="1143000" marR="0" rtl="0" algn="l">
              <a:lnSpc>
                <a:spcPct val="80000"/>
              </a:lnSpc>
              <a:spcBef>
                <a:spcPts val="544"/>
              </a:spcBef>
              <a:spcAft>
                <a:spcPts val="0"/>
              </a:spcAft>
              <a:buClr>
                <a:schemeClr val="dk1"/>
              </a:buClr>
              <a:buSzPts val="2720"/>
              <a:buFont typeface="Courier New"/>
              <a:buChar char="o"/>
            </a:pPr>
            <a:r>
              <a:rPr b="0" i="0" lang="en-US" sz="2720" u="none" cap="none" strike="noStrike">
                <a:solidFill>
                  <a:schemeClr val="dk1"/>
                </a:solidFill>
                <a:latin typeface="Questrial"/>
                <a:ea typeface="Questrial"/>
                <a:cs typeface="Questrial"/>
                <a:sym typeface="Questrial"/>
              </a:rPr>
              <a:t>All the income received during the year in the form of money, goods, property and services not exempt from tax (earned and unearned)</a:t>
            </a:r>
            <a:endParaRPr/>
          </a:p>
          <a:p>
            <a:pPr indent="-228600" lvl="2" marL="1143000" marR="0" rtl="0" algn="l">
              <a:lnSpc>
                <a:spcPct val="80000"/>
              </a:lnSpc>
              <a:spcBef>
                <a:spcPts val="544"/>
              </a:spcBef>
              <a:spcAft>
                <a:spcPts val="0"/>
              </a:spcAft>
              <a:buClr>
                <a:schemeClr val="dk1"/>
              </a:buClr>
              <a:buSzPts val="2720"/>
              <a:buFont typeface="Courier New"/>
              <a:buChar char="o"/>
            </a:pPr>
            <a:r>
              <a:rPr b="0" i="0" lang="en-US" sz="2720" u="none" cap="none" strike="noStrike">
                <a:solidFill>
                  <a:schemeClr val="dk1"/>
                </a:solidFill>
                <a:latin typeface="Questrial"/>
                <a:ea typeface="Questrial"/>
                <a:cs typeface="Questrial"/>
                <a:sym typeface="Questrial"/>
              </a:rPr>
              <a:t>Do not include Social Security unless</a:t>
            </a:r>
            <a:endParaRPr/>
          </a:p>
          <a:p>
            <a:pPr indent="-228600" lvl="3" marL="1600200" marR="0" rtl="0" algn="l">
              <a:lnSpc>
                <a:spcPct val="80000"/>
              </a:lnSpc>
              <a:spcBef>
                <a:spcPts val="476"/>
              </a:spcBef>
              <a:spcAft>
                <a:spcPts val="0"/>
              </a:spcAft>
              <a:buClr>
                <a:schemeClr val="dk1"/>
              </a:buClr>
              <a:buSzPts val="2380"/>
              <a:buFont typeface="Arial"/>
              <a:buChar char="–"/>
            </a:pPr>
            <a:r>
              <a:rPr b="0" i="0" lang="en-US" sz="2380" u="none" cap="none" strike="noStrike">
                <a:solidFill>
                  <a:schemeClr val="dk1"/>
                </a:solidFill>
                <a:latin typeface="Questrial"/>
                <a:ea typeface="Questrial"/>
                <a:cs typeface="Questrial"/>
                <a:sym typeface="Questrial"/>
              </a:rPr>
              <a:t> MFS and lived with spouse at any time during year OR </a:t>
            </a:r>
            <a:endParaRPr/>
          </a:p>
          <a:p>
            <a:pPr indent="-228600" lvl="3" marL="1600200" marR="0" rtl="0" algn="l">
              <a:lnSpc>
                <a:spcPct val="80000"/>
              </a:lnSpc>
              <a:spcBef>
                <a:spcPts val="476"/>
              </a:spcBef>
              <a:spcAft>
                <a:spcPts val="0"/>
              </a:spcAft>
              <a:buClr>
                <a:schemeClr val="dk1"/>
              </a:buClr>
              <a:buSzPts val="2380"/>
              <a:buFont typeface="Arial"/>
              <a:buChar char="–"/>
            </a:pPr>
            <a:r>
              <a:rPr b="0" i="0" lang="en-US" sz="2380" u="none" cap="none" strike="noStrike">
                <a:solidFill>
                  <a:schemeClr val="dk1"/>
                </a:solidFill>
                <a:latin typeface="Questrial"/>
                <a:ea typeface="Questrial"/>
                <a:cs typeface="Questrial"/>
                <a:sym typeface="Questrial"/>
              </a:rPr>
              <a:t>½ of Social Security + other gross income and any tax-exempt interest is more than $25,000 ($32,000 if MFJ)</a:t>
            </a:r>
            <a:endParaRPr b="0" i="0" sz="2380" u="none" cap="none" strike="noStrike">
              <a:solidFill>
                <a:schemeClr val="dk1"/>
              </a:solidFill>
              <a:latin typeface="Questrial"/>
              <a:ea typeface="Questrial"/>
              <a:cs typeface="Questrial"/>
              <a:sym typeface="Questrial"/>
            </a:endParaRPr>
          </a:p>
          <a:p>
            <a:pPr indent="-285750" lvl="1" marL="742950" marR="0" rtl="0" algn="l">
              <a:lnSpc>
                <a:spcPct val="80000"/>
              </a:lnSpc>
              <a:spcBef>
                <a:spcPts val="612"/>
              </a:spcBef>
              <a:spcAft>
                <a:spcPts val="0"/>
              </a:spcAft>
              <a:buClr>
                <a:schemeClr val="dk1"/>
              </a:buClr>
              <a:buSzPts val="3060"/>
              <a:buFont typeface="Arial"/>
              <a:buChar char="•"/>
            </a:pPr>
            <a:r>
              <a:rPr b="0" i="0" lang="en-US" sz="3060" u="none" cap="none" strike="noStrike">
                <a:solidFill>
                  <a:schemeClr val="dk1"/>
                </a:solidFill>
                <a:latin typeface="Questrial"/>
                <a:ea typeface="Questrial"/>
                <a:cs typeface="Questrial"/>
                <a:sym typeface="Questrial"/>
              </a:rPr>
              <a:t>Filing status</a:t>
            </a:r>
            <a:endParaRPr/>
          </a:p>
        </p:txBody>
      </p:sp>
      <p:sp>
        <p:nvSpPr>
          <p:cNvPr id="2003" name="Google Shape;2003;p23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2">
                                            <p:txEl>
                                              <p:pRg end="0" st="0"/>
                                            </p:txEl>
                                          </p:spTgt>
                                        </p:tgtEl>
                                        <p:attrNameLst>
                                          <p:attrName>style.visibility</p:attrName>
                                        </p:attrNameLst>
                                      </p:cBhvr>
                                      <p:to>
                                        <p:strVal val="visible"/>
                                      </p:to>
                                    </p:set>
                                    <p:animEffect filter="fade" transition="in">
                                      <p:cBhvr>
                                        <p:cTn dur="500"/>
                                        <p:tgtEl>
                                          <p:spTgt spid="200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2">
                                            <p:txEl>
                                              <p:pRg end="1" st="1"/>
                                            </p:txEl>
                                          </p:spTgt>
                                        </p:tgtEl>
                                        <p:attrNameLst>
                                          <p:attrName>style.visibility</p:attrName>
                                        </p:attrNameLst>
                                      </p:cBhvr>
                                      <p:to>
                                        <p:strVal val="visible"/>
                                      </p:to>
                                    </p:set>
                                    <p:animEffect filter="fade" transition="in">
                                      <p:cBhvr>
                                        <p:cTn dur="500"/>
                                        <p:tgtEl>
                                          <p:spTgt spid="200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2">
                                            <p:txEl>
                                              <p:pRg end="2" st="2"/>
                                            </p:txEl>
                                          </p:spTgt>
                                        </p:tgtEl>
                                        <p:attrNameLst>
                                          <p:attrName>style.visibility</p:attrName>
                                        </p:attrNameLst>
                                      </p:cBhvr>
                                      <p:to>
                                        <p:strVal val="visible"/>
                                      </p:to>
                                    </p:set>
                                    <p:animEffect filter="fade" transition="in">
                                      <p:cBhvr>
                                        <p:cTn dur="500"/>
                                        <p:tgtEl>
                                          <p:spTgt spid="200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2">
                                            <p:txEl>
                                              <p:pRg end="3" st="3"/>
                                            </p:txEl>
                                          </p:spTgt>
                                        </p:tgtEl>
                                        <p:attrNameLst>
                                          <p:attrName>style.visibility</p:attrName>
                                        </p:attrNameLst>
                                      </p:cBhvr>
                                      <p:to>
                                        <p:strVal val="visible"/>
                                      </p:to>
                                    </p:set>
                                    <p:animEffect filter="fade" transition="in">
                                      <p:cBhvr>
                                        <p:cTn dur="500"/>
                                        <p:tgtEl>
                                          <p:spTgt spid="200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2">
                                            <p:txEl>
                                              <p:pRg end="4" st="4"/>
                                            </p:txEl>
                                          </p:spTgt>
                                        </p:tgtEl>
                                        <p:attrNameLst>
                                          <p:attrName>style.visibility</p:attrName>
                                        </p:attrNameLst>
                                      </p:cBhvr>
                                      <p:to>
                                        <p:strVal val="visible"/>
                                      </p:to>
                                    </p:set>
                                    <p:animEffect filter="fade" transition="in">
                                      <p:cBhvr>
                                        <p:cTn dur="500"/>
                                        <p:tgtEl>
                                          <p:spTgt spid="2002">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2">
                                            <p:txEl>
                                              <p:pRg end="5" st="5"/>
                                            </p:txEl>
                                          </p:spTgt>
                                        </p:tgtEl>
                                        <p:attrNameLst>
                                          <p:attrName>style.visibility</p:attrName>
                                        </p:attrNameLst>
                                      </p:cBhvr>
                                      <p:to>
                                        <p:strVal val="visible"/>
                                      </p:to>
                                    </p:set>
                                    <p:animEffect filter="fade" transition="in">
                                      <p:cBhvr>
                                        <p:cTn dur="500"/>
                                        <p:tgtEl>
                                          <p:spTgt spid="2002">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2">
                                            <p:txEl>
                                              <p:pRg end="6" st="6"/>
                                            </p:txEl>
                                          </p:spTgt>
                                        </p:tgtEl>
                                        <p:attrNameLst>
                                          <p:attrName>style.visibility</p:attrName>
                                        </p:attrNameLst>
                                      </p:cBhvr>
                                      <p:to>
                                        <p:strVal val="visible"/>
                                      </p:to>
                                    </p:set>
                                    <p:animEffect filter="fade" transition="in">
                                      <p:cBhvr>
                                        <p:cTn dur="500"/>
                                        <p:tgtEl>
                                          <p:spTgt spid="2002">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2">
                                            <p:txEl>
                                              <p:pRg end="7" st="7"/>
                                            </p:txEl>
                                          </p:spTgt>
                                        </p:tgtEl>
                                        <p:attrNameLst>
                                          <p:attrName>style.visibility</p:attrName>
                                        </p:attrNameLst>
                                      </p:cBhvr>
                                      <p:to>
                                        <p:strVal val="visible"/>
                                      </p:to>
                                    </p:set>
                                    <p:animEffect filter="fade" transition="in">
                                      <p:cBhvr>
                                        <p:cTn dur="500"/>
                                        <p:tgtEl>
                                          <p:spTgt spid="2002">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08" name="Shape 2008"/>
        <p:cNvGrpSpPr/>
        <p:nvPr/>
      </p:nvGrpSpPr>
      <p:grpSpPr>
        <a:xfrm>
          <a:off x="0" y="0"/>
          <a:ext cx="0" cy="0"/>
          <a:chOff x="0" y="0"/>
          <a:chExt cx="0" cy="0"/>
        </a:xfrm>
      </p:grpSpPr>
      <p:sp>
        <p:nvSpPr>
          <p:cNvPr id="2009" name="Google Shape;2009;p23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Who is Legally Required to File a Return?</a:t>
            </a:r>
            <a:endParaRPr/>
          </a:p>
        </p:txBody>
      </p:sp>
      <p:sp>
        <p:nvSpPr>
          <p:cNvPr id="2010" name="Google Shape;2010;p234"/>
          <p:cNvSpPr txBox="1"/>
          <p:nvPr>
            <p:ph idx="1" type="body"/>
          </p:nvPr>
        </p:nvSpPr>
        <p:spPr>
          <a:xfrm>
            <a:off x="609600" y="1600203"/>
            <a:ext cx="10972800" cy="4525963"/>
          </a:xfrm>
          <a:prstGeom prst="rect">
            <a:avLst/>
          </a:prstGeom>
          <a:solidFill>
            <a:schemeClr val="accent3"/>
          </a:solidFill>
          <a:ln cap="flat" cmpd="sng" w="25400">
            <a:solidFill>
              <a:srgbClr val="2B535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Font typeface="Noto Sans Symbols"/>
              <a:buNone/>
            </a:pPr>
            <a:r>
              <a:rPr b="0" i="0" lang="en-US" sz="4000" u="sng" cap="none" strike="noStrike">
                <a:solidFill>
                  <a:schemeClr val="lt1"/>
                </a:solidFill>
                <a:latin typeface="Questrial"/>
                <a:ea typeface="Questrial"/>
                <a:cs typeface="Questrial"/>
                <a:sym typeface="Questrial"/>
              </a:rPr>
              <a:t>Use </a:t>
            </a:r>
            <a:r>
              <a:rPr b="1" i="0" lang="en-US" sz="4000" u="sng" cap="none" strike="noStrike">
                <a:solidFill>
                  <a:schemeClr val="lt1"/>
                </a:solidFill>
                <a:latin typeface="Questrial"/>
                <a:ea typeface="Questrial"/>
                <a:cs typeface="Questrial"/>
                <a:sym typeface="Questrial"/>
              </a:rPr>
              <a:t>Who Must File</a:t>
            </a:r>
            <a:r>
              <a:rPr b="0" i="0" lang="en-US" sz="4000" u="sng" cap="none" strike="noStrike">
                <a:solidFill>
                  <a:schemeClr val="lt1"/>
                </a:solidFill>
                <a:latin typeface="Questrial"/>
                <a:ea typeface="Questrial"/>
                <a:cs typeface="Questrial"/>
                <a:sym typeface="Questrial"/>
              </a:rPr>
              <a:t> Tab in the Pub 4012</a:t>
            </a:r>
            <a:endParaRPr b="1" i="0" sz="4000" u="sng" cap="none" strike="noStrike">
              <a:solidFill>
                <a:schemeClr val="lt1"/>
              </a:solidFill>
              <a:latin typeface="Questrial"/>
              <a:ea typeface="Questrial"/>
              <a:cs typeface="Questrial"/>
              <a:sym typeface="Questrial"/>
            </a:endParaRPr>
          </a:p>
          <a:p>
            <a:pPr indent="0" lvl="1" marL="457200" marR="0" rtl="0" algn="ctr">
              <a:spcBef>
                <a:spcPts val="720"/>
              </a:spcBef>
              <a:spcAft>
                <a:spcPts val="0"/>
              </a:spcAft>
              <a:buClr>
                <a:schemeClr val="lt1"/>
              </a:buClr>
              <a:buFont typeface="Arial"/>
              <a:buNone/>
            </a:pPr>
            <a:r>
              <a:rPr b="0" i="0" lang="en-US" sz="3600" u="none" cap="none" strike="noStrike">
                <a:solidFill>
                  <a:schemeClr val="lt1"/>
                </a:solidFill>
                <a:latin typeface="Questrial"/>
                <a:ea typeface="Questrial"/>
                <a:cs typeface="Questrial"/>
                <a:sym typeface="Questrial"/>
              </a:rPr>
              <a:t>Chart A – For Most People Who Must File</a:t>
            </a:r>
            <a:endParaRPr/>
          </a:p>
          <a:p>
            <a:pPr indent="0" lvl="1" marL="457200" marR="0" rtl="0" algn="ctr">
              <a:spcBef>
                <a:spcPts val="720"/>
              </a:spcBef>
              <a:spcAft>
                <a:spcPts val="0"/>
              </a:spcAft>
              <a:buClr>
                <a:schemeClr val="lt1"/>
              </a:buClr>
              <a:buFont typeface="Arial"/>
              <a:buNone/>
            </a:pPr>
            <a:r>
              <a:rPr b="0" i="0" lang="en-US" sz="3600" u="none" cap="none" strike="noStrike">
                <a:solidFill>
                  <a:schemeClr val="lt1"/>
                </a:solidFill>
                <a:latin typeface="Questrial"/>
                <a:ea typeface="Questrial"/>
                <a:cs typeface="Questrial"/>
                <a:sym typeface="Questrial"/>
              </a:rPr>
              <a:t>Chart B – For Children and Other Dependents</a:t>
            </a:r>
            <a:endParaRPr/>
          </a:p>
          <a:p>
            <a:pPr indent="0" lvl="1" marL="457200" marR="0" rtl="0" algn="ctr">
              <a:spcBef>
                <a:spcPts val="720"/>
              </a:spcBef>
              <a:spcAft>
                <a:spcPts val="0"/>
              </a:spcAft>
              <a:buClr>
                <a:schemeClr val="lt1"/>
              </a:buClr>
              <a:buFont typeface="Arial"/>
              <a:buNone/>
            </a:pPr>
            <a:r>
              <a:rPr b="0" i="0" lang="en-US" sz="3600" u="none" cap="none" strike="noStrike">
                <a:solidFill>
                  <a:schemeClr val="lt1"/>
                </a:solidFill>
                <a:latin typeface="Questrial"/>
                <a:ea typeface="Questrial"/>
                <a:cs typeface="Questrial"/>
                <a:sym typeface="Questrial"/>
              </a:rPr>
              <a:t>Chart C – Other Situations When You Must File</a:t>
            </a:r>
            <a:endParaRPr/>
          </a:p>
          <a:p>
            <a:pPr indent="0" lvl="1" marL="457200" marR="0" rtl="0" algn="ctr">
              <a:spcBef>
                <a:spcPts val="720"/>
              </a:spcBef>
              <a:spcAft>
                <a:spcPts val="0"/>
              </a:spcAft>
              <a:buClr>
                <a:schemeClr val="lt1"/>
              </a:buClr>
              <a:buFont typeface="Arial"/>
              <a:buNone/>
            </a:pPr>
            <a:r>
              <a:rPr b="0" i="0" lang="en-US" sz="3600" u="none" cap="none" strike="noStrike">
                <a:solidFill>
                  <a:schemeClr val="lt1"/>
                </a:solidFill>
                <a:latin typeface="Questrial"/>
                <a:ea typeface="Questrial"/>
                <a:cs typeface="Questrial"/>
                <a:sym typeface="Questrial"/>
              </a:rPr>
              <a:t>Chart D – Who Should File</a:t>
            </a:r>
            <a:endParaRPr/>
          </a:p>
        </p:txBody>
      </p:sp>
      <p:sp>
        <p:nvSpPr>
          <p:cNvPr id="2011" name="Google Shape;2011;p23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0">
                                            <p:txEl>
                                              <p:pRg end="0" st="0"/>
                                            </p:txEl>
                                          </p:spTgt>
                                        </p:tgtEl>
                                        <p:attrNameLst>
                                          <p:attrName>style.visibility</p:attrName>
                                        </p:attrNameLst>
                                      </p:cBhvr>
                                      <p:to>
                                        <p:strVal val="visible"/>
                                      </p:to>
                                    </p:set>
                                    <p:animEffect filter="fade" transition="in">
                                      <p:cBhvr>
                                        <p:cTn dur="500"/>
                                        <p:tgtEl>
                                          <p:spTgt spid="201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0">
                                            <p:txEl>
                                              <p:pRg end="1" st="1"/>
                                            </p:txEl>
                                          </p:spTgt>
                                        </p:tgtEl>
                                        <p:attrNameLst>
                                          <p:attrName>style.visibility</p:attrName>
                                        </p:attrNameLst>
                                      </p:cBhvr>
                                      <p:to>
                                        <p:strVal val="visible"/>
                                      </p:to>
                                    </p:set>
                                    <p:animEffect filter="fade" transition="in">
                                      <p:cBhvr>
                                        <p:cTn dur="500"/>
                                        <p:tgtEl>
                                          <p:spTgt spid="201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0">
                                            <p:txEl>
                                              <p:pRg end="2" st="2"/>
                                            </p:txEl>
                                          </p:spTgt>
                                        </p:tgtEl>
                                        <p:attrNameLst>
                                          <p:attrName>style.visibility</p:attrName>
                                        </p:attrNameLst>
                                      </p:cBhvr>
                                      <p:to>
                                        <p:strVal val="visible"/>
                                      </p:to>
                                    </p:set>
                                    <p:animEffect filter="fade" transition="in">
                                      <p:cBhvr>
                                        <p:cTn dur="500"/>
                                        <p:tgtEl>
                                          <p:spTgt spid="201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0">
                                            <p:txEl>
                                              <p:pRg end="3" st="3"/>
                                            </p:txEl>
                                          </p:spTgt>
                                        </p:tgtEl>
                                        <p:attrNameLst>
                                          <p:attrName>style.visibility</p:attrName>
                                        </p:attrNameLst>
                                      </p:cBhvr>
                                      <p:to>
                                        <p:strVal val="visible"/>
                                      </p:to>
                                    </p:set>
                                    <p:animEffect filter="fade" transition="in">
                                      <p:cBhvr>
                                        <p:cTn dur="500"/>
                                        <p:tgtEl>
                                          <p:spTgt spid="201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0">
                                            <p:txEl>
                                              <p:pRg end="4" st="4"/>
                                            </p:txEl>
                                          </p:spTgt>
                                        </p:tgtEl>
                                        <p:attrNameLst>
                                          <p:attrName>style.visibility</p:attrName>
                                        </p:attrNameLst>
                                      </p:cBhvr>
                                      <p:to>
                                        <p:strVal val="visible"/>
                                      </p:to>
                                    </p:set>
                                    <p:animEffect filter="fade" transition="in">
                                      <p:cBhvr>
                                        <p:cTn dur="500"/>
                                        <p:tgtEl>
                                          <p:spTgt spid="2010">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15" name="Shape 2015"/>
        <p:cNvGrpSpPr/>
        <p:nvPr/>
      </p:nvGrpSpPr>
      <p:grpSpPr>
        <a:xfrm>
          <a:off x="0" y="0"/>
          <a:ext cx="0" cy="0"/>
          <a:chOff x="0" y="0"/>
          <a:chExt cx="0" cy="0"/>
        </a:xfrm>
      </p:grpSpPr>
      <p:sp>
        <p:nvSpPr>
          <p:cNvPr id="2016" name="Google Shape;2016;p23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Children &amp; Other Dependents</a:t>
            </a:r>
            <a:endParaRPr/>
          </a:p>
        </p:txBody>
      </p:sp>
      <p:sp>
        <p:nvSpPr>
          <p:cNvPr id="2017" name="Google Shape;2017;p235"/>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Refer to Chart B under </a:t>
            </a:r>
            <a:r>
              <a:rPr b="1" i="0" lang="en-US" sz="4000" u="none" cap="none" strike="noStrike">
                <a:solidFill>
                  <a:schemeClr val="dk1"/>
                </a:solidFill>
                <a:latin typeface="Questrial"/>
                <a:ea typeface="Questrial"/>
                <a:cs typeface="Questrial"/>
                <a:sym typeface="Questrial"/>
              </a:rPr>
              <a:t>Who Must File</a:t>
            </a:r>
            <a:r>
              <a:rPr b="0" i="0" lang="en-US" sz="4000" u="none" cap="none" strike="noStrike">
                <a:solidFill>
                  <a:schemeClr val="dk1"/>
                </a:solidFill>
                <a:latin typeface="Questrial"/>
                <a:ea typeface="Questrial"/>
                <a:cs typeface="Questrial"/>
                <a:sym typeface="Questrial"/>
              </a:rPr>
              <a:t> Tab.</a:t>
            </a:r>
            <a:endParaRPr b="1" i="0" sz="4000" u="none" cap="none" strike="noStrike">
              <a:solidFill>
                <a:schemeClr val="dk1"/>
              </a:solidFill>
              <a:latin typeface="Questrial"/>
              <a:ea typeface="Questrial"/>
              <a:cs typeface="Questrial"/>
              <a:sym typeface="Questrial"/>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If a parent </a:t>
            </a:r>
            <a:r>
              <a:rPr b="0" i="1" lang="en-US" sz="4000" u="none" cap="none" strike="noStrike">
                <a:solidFill>
                  <a:schemeClr val="dk1"/>
                </a:solidFill>
                <a:latin typeface="Questrial"/>
                <a:ea typeface="Questrial"/>
                <a:cs typeface="Questrial"/>
                <a:sym typeface="Questrial"/>
              </a:rPr>
              <a:t>can</a:t>
            </a:r>
            <a:r>
              <a:rPr b="0" i="0" lang="en-US" sz="4000" u="none" cap="none" strike="noStrike">
                <a:solidFill>
                  <a:schemeClr val="dk1"/>
                </a:solidFill>
                <a:latin typeface="Questrial"/>
                <a:ea typeface="Questrial"/>
                <a:cs typeface="Questrial"/>
                <a:sym typeface="Questrial"/>
              </a:rPr>
              <a:t> claim a child as a dependent, the dependent may still need to file a return.</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 dependent needs to file a return if </a:t>
            </a:r>
            <a:r>
              <a:rPr b="1" i="0" lang="en-US" sz="4000" u="none" cap="none" strike="noStrike">
                <a:solidFill>
                  <a:schemeClr val="accent1"/>
                </a:solidFill>
                <a:latin typeface="Questrial"/>
                <a:ea typeface="Questrial"/>
                <a:cs typeface="Questrial"/>
                <a:sym typeface="Questrial"/>
              </a:rPr>
              <a:t>earned income is greater than $</a:t>
            </a:r>
            <a:r>
              <a:rPr b="1" lang="en-US">
                <a:solidFill>
                  <a:schemeClr val="accent1"/>
                </a:solidFill>
              </a:rPr>
              <a:t>12</a:t>
            </a:r>
            <a:r>
              <a:rPr b="1" i="0" lang="en-US" sz="4000" u="none" cap="none" strike="noStrike">
                <a:solidFill>
                  <a:schemeClr val="accent1"/>
                </a:solidFill>
                <a:latin typeface="Questrial"/>
                <a:ea typeface="Questrial"/>
                <a:cs typeface="Questrial"/>
                <a:sym typeface="Questrial"/>
              </a:rPr>
              <a:t>,</a:t>
            </a:r>
            <a:r>
              <a:rPr b="1" lang="en-US">
                <a:solidFill>
                  <a:schemeClr val="accent1"/>
                </a:solidFill>
              </a:rPr>
              <a:t>2</a:t>
            </a:r>
            <a:r>
              <a:rPr b="1" i="0" lang="en-US" sz="4000" u="none" cap="none" strike="noStrike">
                <a:solidFill>
                  <a:schemeClr val="accent1"/>
                </a:solidFill>
                <a:latin typeface="Questrial"/>
                <a:ea typeface="Questrial"/>
                <a:cs typeface="Questrial"/>
                <a:sym typeface="Questrial"/>
              </a:rPr>
              <a:t>00.</a:t>
            </a:r>
            <a:endParaRPr b="0" i="0" sz="4000" u="none" cap="none" strike="noStrike">
              <a:solidFill>
                <a:schemeClr val="accent1"/>
              </a:solidFill>
              <a:latin typeface="Questrial"/>
              <a:ea typeface="Questrial"/>
              <a:cs typeface="Questrial"/>
              <a:sym typeface="Questrial"/>
            </a:endParaRPr>
          </a:p>
        </p:txBody>
      </p:sp>
      <p:sp>
        <p:nvSpPr>
          <p:cNvPr id="2018" name="Google Shape;2018;p23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2" name="Shape 2022"/>
        <p:cNvGrpSpPr/>
        <p:nvPr/>
      </p:nvGrpSpPr>
      <p:grpSpPr>
        <a:xfrm>
          <a:off x="0" y="0"/>
          <a:ext cx="0" cy="0"/>
          <a:chOff x="0" y="0"/>
          <a:chExt cx="0" cy="0"/>
        </a:xfrm>
      </p:grpSpPr>
      <p:sp>
        <p:nvSpPr>
          <p:cNvPr id="2023" name="Google Shape;2023;p236"/>
          <p:cNvSpPr txBox="1"/>
          <p:nvPr>
            <p:ph type="title"/>
          </p:nvPr>
        </p:nvSpPr>
        <p:spPr>
          <a:xfrm>
            <a:off x="609600" y="115913"/>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Other Situations When You Must File</a:t>
            </a:r>
            <a:endParaRPr/>
          </a:p>
        </p:txBody>
      </p:sp>
      <p:sp>
        <p:nvSpPr>
          <p:cNvPr id="2024" name="Google Shape;2024;p236"/>
          <p:cNvSpPr txBox="1"/>
          <p:nvPr>
            <p:ph idx="1" type="body"/>
          </p:nvPr>
        </p:nvSpPr>
        <p:spPr>
          <a:xfrm>
            <a:off x="324900" y="1440700"/>
            <a:ext cx="112575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Taxpayer owes special taxes</a:t>
            </a:r>
            <a:endParaRPr b="0" i="0" sz="3400" u="none" cap="none" strike="noStrike">
              <a:solidFill>
                <a:schemeClr val="dk1"/>
              </a:solidFill>
              <a:latin typeface="Questrial"/>
              <a:ea typeface="Questrial"/>
              <a:cs typeface="Questrial"/>
              <a:sym typeface="Questrial"/>
            </a:endParaRPr>
          </a:p>
          <a:p>
            <a:pPr indent="0" lvl="0" marL="342900" marR="0" rtl="0" algn="l">
              <a:lnSpc>
                <a:spcPct val="80000"/>
              </a:lnSpc>
              <a:spcBef>
                <a:spcPts val="0"/>
              </a:spcBef>
              <a:spcAft>
                <a:spcPts val="0"/>
              </a:spcAft>
              <a:buNone/>
            </a:pPr>
            <a:r>
              <a:t/>
            </a:r>
            <a:endParaRPr sz="3400"/>
          </a:p>
          <a:p>
            <a:pPr indent="-342900" lvl="0" marL="342900" marR="0" rtl="0" algn="l">
              <a:lnSpc>
                <a:spcPct val="8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Taxpayer received Health Savings Account distributions</a:t>
            </a:r>
            <a:endParaRPr b="0" i="0" sz="3400" u="none" cap="none" strike="noStrike">
              <a:solidFill>
                <a:schemeClr val="dk1"/>
              </a:solidFill>
              <a:latin typeface="Questrial"/>
              <a:ea typeface="Questrial"/>
              <a:cs typeface="Questrial"/>
              <a:sym typeface="Questrial"/>
            </a:endParaRPr>
          </a:p>
          <a:p>
            <a:pPr indent="0" lvl="0" marL="342900" marR="0" rtl="0" algn="l">
              <a:lnSpc>
                <a:spcPct val="80000"/>
              </a:lnSpc>
              <a:spcBef>
                <a:spcPts val="680"/>
              </a:spcBef>
              <a:spcAft>
                <a:spcPts val="0"/>
              </a:spcAft>
              <a:buNone/>
            </a:pPr>
            <a:r>
              <a:t/>
            </a:r>
            <a:endParaRPr sz="3400"/>
          </a:p>
          <a:p>
            <a:pPr indent="-342900" lvl="0" marL="342900" marR="0" rtl="0" algn="l">
              <a:lnSpc>
                <a:spcPct val="8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Taxpayer has net self-employment earnings of at least $40</a:t>
            </a:r>
            <a:r>
              <a:rPr b="0" i="0" lang="en-US" sz="3400" u="none" cap="none" strike="noStrike">
                <a:solidFill>
                  <a:schemeClr val="dk1"/>
                </a:solidFill>
                <a:latin typeface="Questrial"/>
                <a:ea typeface="Questrial"/>
                <a:cs typeface="Questrial"/>
                <a:sym typeface="Questrial"/>
              </a:rPr>
              <a:t>0</a:t>
            </a:r>
            <a:endParaRPr b="0" i="0" sz="3400" u="none" cap="none" strike="noStrike">
              <a:solidFill>
                <a:schemeClr val="dk1"/>
              </a:solidFill>
              <a:latin typeface="Questrial"/>
              <a:ea typeface="Questrial"/>
              <a:cs typeface="Questrial"/>
              <a:sym typeface="Questrial"/>
            </a:endParaRPr>
          </a:p>
          <a:p>
            <a:pPr indent="0" lvl="0" marL="342900" marR="0" rtl="0" algn="l">
              <a:lnSpc>
                <a:spcPct val="80000"/>
              </a:lnSpc>
              <a:spcBef>
                <a:spcPts val="680"/>
              </a:spcBef>
              <a:spcAft>
                <a:spcPts val="0"/>
              </a:spcAft>
              <a:buNone/>
            </a:pPr>
            <a:r>
              <a:t/>
            </a:r>
            <a:endParaRPr sz="3400"/>
          </a:p>
          <a:p>
            <a:pPr indent="-342900" lvl="0" marL="342900" marR="0" rtl="0" algn="l">
              <a:lnSpc>
                <a:spcPct val="8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Taxpayer received an advanced premium tax credit to pay for health insurance</a:t>
            </a:r>
            <a:endParaRPr/>
          </a:p>
          <a:p>
            <a:pPr indent="0" lvl="0" marL="342900" marR="0" rtl="0" algn="l">
              <a:lnSpc>
                <a:spcPct val="80000"/>
              </a:lnSpc>
              <a:spcBef>
                <a:spcPts val="680"/>
              </a:spcBef>
              <a:spcAft>
                <a:spcPts val="0"/>
              </a:spcAft>
              <a:buNone/>
            </a:pPr>
            <a:r>
              <a:t/>
            </a:r>
            <a:endParaRPr/>
          </a:p>
        </p:txBody>
      </p:sp>
      <p:sp>
        <p:nvSpPr>
          <p:cNvPr id="2025" name="Google Shape;2025;p23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24">
                                            <p:txEl>
                                              <p:pRg end="0" st="0"/>
                                            </p:txEl>
                                          </p:spTgt>
                                        </p:tgtEl>
                                        <p:attrNameLst>
                                          <p:attrName>style.visibility</p:attrName>
                                        </p:attrNameLst>
                                      </p:cBhvr>
                                      <p:to>
                                        <p:strVal val="visible"/>
                                      </p:to>
                                    </p:set>
                                    <p:animEffect filter="fade" transition="in">
                                      <p:cBhvr>
                                        <p:cTn dur="500"/>
                                        <p:tgtEl>
                                          <p:spTgt spid="202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24">
                                            <p:txEl>
                                              <p:pRg end="1" st="1"/>
                                            </p:txEl>
                                          </p:spTgt>
                                        </p:tgtEl>
                                        <p:attrNameLst>
                                          <p:attrName>style.visibility</p:attrName>
                                        </p:attrNameLst>
                                      </p:cBhvr>
                                      <p:to>
                                        <p:strVal val="visible"/>
                                      </p:to>
                                    </p:set>
                                    <p:animEffect filter="fade" transition="in">
                                      <p:cBhvr>
                                        <p:cTn dur="500"/>
                                        <p:tgtEl>
                                          <p:spTgt spid="202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24">
                                            <p:txEl>
                                              <p:pRg end="2" st="2"/>
                                            </p:txEl>
                                          </p:spTgt>
                                        </p:tgtEl>
                                        <p:attrNameLst>
                                          <p:attrName>style.visibility</p:attrName>
                                        </p:attrNameLst>
                                      </p:cBhvr>
                                      <p:to>
                                        <p:strVal val="visible"/>
                                      </p:to>
                                    </p:set>
                                    <p:animEffect filter="fade" transition="in">
                                      <p:cBhvr>
                                        <p:cTn dur="500"/>
                                        <p:tgtEl>
                                          <p:spTgt spid="202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24">
                                            <p:txEl>
                                              <p:pRg end="3" st="3"/>
                                            </p:txEl>
                                          </p:spTgt>
                                        </p:tgtEl>
                                        <p:attrNameLst>
                                          <p:attrName>style.visibility</p:attrName>
                                        </p:attrNameLst>
                                      </p:cBhvr>
                                      <p:to>
                                        <p:strVal val="visible"/>
                                      </p:to>
                                    </p:set>
                                    <p:animEffect filter="fade" transition="in">
                                      <p:cBhvr>
                                        <p:cTn dur="500"/>
                                        <p:tgtEl>
                                          <p:spTgt spid="202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24">
                                            <p:txEl>
                                              <p:pRg end="4" st="4"/>
                                            </p:txEl>
                                          </p:spTgt>
                                        </p:tgtEl>
                                        <p:attrNameLst>
                                          <p:attrName>style.visibility</p:attrName>
                                        </p:attrNameLst>
                                      </p:cBhvr>
                                      <p:to>
                                        <p:strVal val="visible"/>
                                      </p:to>
                                    </p:set>
                                    <p:animEffect filter="fade" transition="in">
                                      <p:cBhvr>
                                        <p:cTn dur="500"/>
                                        <p:tgtEl>
                                          <p:spTgt spid="2024">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24">
                                            <p:txEl>
                                              <p:pRg end="5" st="5"/>
                                            </p:txEl>
                                          </p:spTgt>
                                        </p:tgtEl>
                                        <p:attrNameLst>
                                          <p:attrName>style.visibility</p:attrName>
                                        </p:attrNameLst>
                                      </p:cBhvr>
                                      <p:to>
                                        <p:strVal val="visible"/>
                                      </p:to>
                                    </p:set>
                                    <p:animEffect filter="fade" transition="in">
                                      <p:cBhvr>
                                        <p:cTn dur="500"/>
                                        <p:tgtEl>
                                          <p:spTgt spid="2024">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24">
                                            <p:txEl>
                                              <p:pRg end="6" st="6"/>
                                            </p:txEl>
                                          </p:spTgt>
                                        </p:tgtEl>
                                        <p:attrNameLst>
                                          <p:attrName>style.visibility</p:attrName>
                                        </p:attrNameLst>
                                      </p:cBhvr>
                                      <p:to>
                                        <p:strVal val="visible"/>
                                      </p:to>
                                    </p:set>
                                    <p:animEffect filter="fade" transition="in">
                                      <p:cBhvr>
                                        <p:cTn dur="500"/>
                                        <p:tgtEl>
                                          <p:spTgt spid="2024">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24">
                                            <p:txEl>
                                              <p:pRg end="7" st="7"/>
                                            </p:txEl>
                                          </p:spTgt>
                                        </p:tgtEl>
                                        <p:attrNameLst>
                                          <p:attrName>style.visibility</p:attrName>
                                        </p:attrNameLst>
                                      </p:cBhvr>
                                      <p:to>
                                        <p:strVal val="visible"/>
                                      </p:to>
                                    </p:set>
                                    <p:animEffect filter="fade" transition="in">
                                      <p:cBhvr>
                                        <p:cTn dur="500"/>
                                        <p:tgtEl>
                                          <p:spTgt spid="2024">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0" name="Shape 2030"/>
        <p:cNvGrpSpPr/>
        <p:nvPr/>
      </p:nvGrpSpPr>
      <p:grpSpPr>
        <a:xfrm>
          <a:off x="0" y="0"/>
          <a:ext cx="0" cy="0"/>
          <a:chOff x="0" y="0"/>
          <a:chExt cx="0" cy="0"/>
        </a:xfrm>
      </p:grpSpPr>
      <p:sp>
        <p:nvSpPr>
          <p:cNvPr id="2031" name="Google Shape;2031;p23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Who Should File</a:t>
            </a:r>
            <a:endParaRPr/>
          </a:p>
        </p:txBody>
      </p:sp>
      <p:sp>
        <p:nvSpPr>
          <p:cNvPr id="2032" name="Google Shape;2032;p237"/>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Had income tax withheld from pay</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Made estimated tax payments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Qualify for the Earned Income Credit</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Qualify for Additional Child Tax Credit</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Qualify for American Opportunity Credit</a:t>
            </a:r>
            <a:endParaRPr/>
          </a:p>
        </p:txBody>
      </p:sp>
      <p:sp>
        <p:nvSpPr>
          <p:cNvPr id="2033" name="Google Shape;2033;p23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32">
                                            <p:txEl>
                                              <p:pRg end="0" st="0"/>
                                            </p:txEl>
                                          </p:spTgt>
                                        </p:tgtEl>
                                        <p:attrNameLst>
                                          <p:attrName>style.visibility</p:attrName>
                                        </p:attrNameLst>
                                      </p:cBhvr>
                                      <p:to>
                                        <p:strVal val="visible"/>
                                      </p:to>
                                    </p:set>
                                    <p:animEffect filter="fade" transition="in">
                                      <p:cBhvr>
                                        <p:cTn dur="500"/>
                                        <p:tgtEl>
                                          <p:spTgt spid="203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32">
                                            <p:txEl>
                                              <p:pRg end="1" st="1"/>
                                            </p:txEl>
                                          </p:spTgt>
                                        </p:tgtEl>
                                        <p:attrNameLst>
                                          <p:attrName>style.visibility</p:attrName>
                                        </p:attrNameLst>
                                      </p:cBhvr>
                                      <p:to>
                                        <p:strVal val="visible"/>
                                      </p:to>
                                    </p:set>
                                    <p:animEffect filter="fade" transition="in">
                                      <p:cBhvr>
                                        <p:cTn dur="500"/>
                                        <p:tgtEl>
                                          <p:spTgt spid="203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32">
                                            <p:txEl>
                                              <p:pRg end="2" st="2"/>
                                            </p:txEl>
                                          </p:spTgt>
                                        </p:tgtEl>
                                        <p:attrNameLst>
                                          <p:attrName>style.visibility</p:attrName>
                                        </p:attrNameLst>
                                      </p:cBhvr>
                                      <p:to>
                                        <p:strVal val="visible"/>
                                      </p:to>
                                    </p:set>
                                    <p:animEffect filter="fade" transition="in">
                                      <p:cBhvr>
                                        <p:cTn dur="500"/>
                                        <p:tgtEl>
                                          <p:spTgt spid="203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32">
                                            <p:txEl>
                                              <p:pRg end="3" st="3"/>
                                            </p:txEl>
                                          </p:spTgt>
                                        </p:tgtEl>
                                        <p:attrNameLst>
                                          <p:attrName>style.visibility</p:attrName>
                                        </p:attrNameLst>
                                      </p:cBhvr>
                                      <p:to>
                                        <p:strVal val="visible"/>
                                      </p:to>
                                    </p:set>
                                    <p:animEffect filter="fade" transition="in">
                                      <p:cBhvr>
                                        <p:cTn dur="500"/>
                                        <p:tgtEl>
                                          <p:spTgt spid="203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32">
                                            <p:txEl>
                                              <p:pRg end="4" st="4"/>
                                            </p:txEl>
                                          </p:spTgt>
                                        </p:tgtEl>
                                        <p:attrNameLst>
                                          <p:attrName>style.visibility</p:attrName>
                                        </p:attrNameLst>
                                      </p:cBhvr>
                                      <p:to>
                                        <p:strVal val="visible"/>
                                      </p:to>
                                    </p:set>
                                    <p:animEffect filter="fade" transition="in">
                                      <p:cBhvr>
                                        <p:cTn dur="500"/>
                                        <p:tgtEl>
                                          <p:spTgt spid="2032">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8" name="Shape 2038"/>
        <p:cNvGrpSpPr/>
        <p:nvPr/>
      </p:nvGrpSpPr>
      <p:grpSpPr>
        <a:xfrm>
          <a:off x="0" y="0"/>
          <a:ext cx="0" cy="0"/>
          <a:chOff x="0" y="0"/>
          <a:chExt cx="0" cy="0"/>
        </a:xfrm>
      </p:grpSpPr>
      <p:pic>
        <p:nvPicPr>
          <p:cNvPr descr="Impact-logo_SaveFirst-green.eps" id="2039" name="Google Shape;2039;p238"/>
          <p:cNvPicPr preferRelativeResize="0"/>
          <p:nvPr/>
        </p:nvPicPr>
        <p:blipFill rotWithShape="1">
          <a:blip r:embed="rId3">
            <a:alphaModFix/>
          </a:blip>
          <a:srcRect b="34976" l="19563" r="20645" t="31741"/>
          <a:stretch/>
        </p:blipFill>
        <p:spPr>
          <a:xfrm>
            <a:off x="1440089" y="625475"/>
            <a:ext cx="9264600" cy="4243500"/>
          </a:xfrm>
          <a:prstGeom prst="rect">
            <a:avLst/>
          </a:prstGeom>
          <a:noFill/>
          <a:ln>
            <a:noFill/>
          </a:ln>
        </p:spPr>
      </p:pic>
      <p:sp>
        <p:nvSpPr>
          <p:cNvPr id="2040" name="Google Shape;2040;p238"/>
          <p:cNvSpPr/>
          <p:nvPr/>
        </p:nvSpPr>
        <p:spPr>
          <a:xfrm>
            <a:off x="1524003" y="-184666"/>
            <a:ext cx="184800" cy="3693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041" name="Google Shape;2041;p238"/>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042" name="Google Shape;2042;p238"/>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043" name="Google Shape;2043;p238"/>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2044" name="Google Shape;2044;p238"/>
          <p:cNvSpPr txBox="1"/>
          <p:nvPr/>
        </p:nvSpPr>
        <p:spPr>
          <a:xfrm>
            <a:off x="-1461427" y="1481721"/>
            <a:ext cx="1848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2045" name="Google Shape;2045;p238"/>
          <p:cNvSpPr txBox="1"/>
          <p:nvPr/>
        </p:nvSpPr>
        <p:spPr>
          <a:xfrm>
            <a:off x="1708732" y="5173794"/>
            <a:ext cx="8727300" cy="10122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Scope of Service Questions</a:t>
            </a:r>
            <a:endParaRPr/>
          </a:p>
        </p:txBody>
      </p:sp>
      <p:sp>
        <p:nvSpPr>
          <p:cNvPr id="2046" name="Google Shape;2046;p23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51" name="Shape 2051"/>
        <p:cNvGrpSpPr/>
        <p:nvPr/>
      </p:nvGrpSpPr>
      <p:grpSpPr>
        <a:xfrm>
          <a:off x="0" y="0"/>
          <a:ext cx="0" cy="0"/>
          <a:chOff x="0" y="0"/>
          <a:chExt cx="0" cy="0"/>
        </a:xfrm>
      </p:grpSpPr>
      <p:sp>
        <p:nvSpPr>
          <p:cNvPr id="2052" name="Google Shape;2052;p239"/>
          <p:cNvSpPr txBox="1"/>
          <p:nvPr>
            <p:ph type="title"/>
          </p:nvPr>
        </p:nvSpPr>
        <p:spPr>
          <a:xfrm>
            <a:off x="544575"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2053" name="Google Shape;2053;p239"/>
          <p:cNvSpPr txBox="1"/>
          <p:nvPr>
            <p:ph idx="1" type="body"/>
          </p:nvPr>
        </p:nvSpPr>
        <p:spPr>
          <a:xfrm>
            <a:off x="418500" y="1012500"/>
            <a:ext cx="11355000" cy="5499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	</a:t>
            </a:r>
            <a:r>
              <a:rPr b="1" lang="en-US"/>
              <a:t>Margaret has filled out her I/I form and after the interview you conduct, you conclude she has the following types of income:</a:t>
            </a:r>
            <a:endParaRPr b="1"/>
          </a:p>
          <a:p>
            <a:pPr indent="-342900" lvl="0" marL="342900" marR="0" rtl="0" algn="ctr">
              <a:spcBef>
                <a:spcPts val="0"/>
              </a:spcBef>
              <a:spcAft>
                <a:spcPts val="0"/>
              </a:spcAft>
              <a:buClr>
                <a:srgbClr val="000000"/>
              </a:buClr>
              <a:buFont typeface="Noto Sans Symbols"/>
              <a:buNone/>
            </a:pPr>
            <a:r>
              <a:rPr b="1" lang="en-US"/>
              <a:t>Use your scope of service chart!</a:t>
            </a:r>
            <a:endParaRPr b="1"/>
          </a:p>
          <a:p>
            <a:pPr indent="-342900" lvl="0" marL="342900" marR="0" rtl="0" algn="ctr">
              <a:spcBef>
                <a:spcPts val="0"/>
              </a:spcBef>
              <a:spcAft>
                <a:spcPts val="0"/>
              </a:spcAft>
              <a:buClr>
                <a:srgbClr val="000000"/>
              </a:buClr>
              <a:buFont typeface="Noto Sans Symbols"/>
              <a:buNone/>
            </a:pPr>
            <a:r>
              <a:rPr b="1" lang="en-US"/>
              <a:t>Wages (W-2)</a:t>
            </a:r>
            <a:endParaRPr b="1"/>
          </a:p>
          <a:p>
            <a:pPr indent="-342900" lvl="0" marL="342900" marR="0" rtl="0" algn="ctr">
              <a:spcBef>
                <a:spcPts val="0"/>
              </a:spcBef>
              <a:spcAft>
                <a:spcPts val="0"/>
              </a:spcAft>
              <a:buClr>
                <a:srgbClr val="000000"/>
              </a:buClr>
              <a:buFont typeface="Noto Sans Symbols"/>
              <a:buNone/>
            </a:pPr>
            <a:r>
              <a:rPr b="1" lang="en-US"/>
              <a:t>Interest (1099-INT)</a:t>
            </a:r>
            <a:endParaRPr b="1"/>
          </a:p>
          <a:p>
            <a:pPr indent="-342900" lvl="0" marL="342900" marR="0" rtl="0" algn="ctr">
              <a:spcBef>
                <a:spcPts val="0"/>
              </a:spcBef>
              <a:spcAft>
                <a:spcPts val="0"/>
              </a:spcAft>
              <a:buClr>
                <a:srgbClr val="000000"/>
              </a:buClr>
              <a:buFont typeface="Noto Sans Symbols"/>
              <a:buNone/>
            </a:pPr>
            <a:r>
              <a:rPr b="1" lang="en-US"/>
              <a:t>Alimony Income</a:t>
            </a:r>
            <a:endParaRPr b="1"/>
          </a:p>
          <a:p>
            <a:pPr indent="-342900" lvl="0" marL="342900" marR="0" rtl="0" algn="ctr">
              <a:spcBef>
                <a:spcPts val="0"/>
              </a:spcBef>
              <a:spcAft>
                <a:spcPts val="0"/>
              </a:spcAft>
              <a:buClr>
                <a:srgbClr val="000000"/>
              </a:buClr>
              <a:buFont typeface="Noto Sans Symbols"/>
              <a:buNone/>
            </a:pPr>
            <a:r>
              <a:rPr b="1" lang="en-US"/>
              <a:t>Retirement (Form 1099-R)</a:t>
            </a:r>
            <a:endParaRPr b="1"/>
          </a:p>
          <a:p>
            <a:pPr indent="-342900" lvl="0" marL="342900" marR="0" rtl="0" algn="ctr">
              <a:spcBef>
                <a:spcPts val="0"/>
              </a:spcBef>
              <a:spcAft>
                <a:spcPts val="0"/>
              </a:spcAft>
              <a:buClr>
                <a:srgbClr val="000000"/>
              </a:buClr>
              <a:buFont typeface="Noto Sans Symbols"/>
              <a:buNone/>
            </a:pPr>
            <a:r>
              <a:rPr b="1" lang="en-US"/>
              <a:t>Social Security Benefits (SSA-1099)</a:t>
            </a:r>
            <a:endParaRPr b="1"/>
          </a:p>
        </p:txBody>
      </p:sp>
      <p:sp>
        <p:nvSpPr>
          <p:cNvPr id="2054" name="Google Shape;2054;p23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59" name="Shape 2059"/>
        <p:cNvGrpSpPr/>
        <p:nvPr/>
      </p:nvGrpSpPr>
      <p:grpSpPr>
        <a:xfrm>
          <a:off x="0" y="0"/>
          <a:ext cx="0" cy="0"/>
          <a:chOff x="0" y="0"/>
          <a:chExt cx="0" cy="0"/>
        </a:xfrm>
      </p:grpSpPr>
      <p:sp>
        <p:nvSpPr>
          <p:cNvPr id="2060" name="Google Shape;2060;p24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 – Answer</a:t>
            </a:r>
            <a:endParaRPr/>
          </a:p>
        </p:txBody>
      </p:sp>
      <p:sp>
        <p:nvSpPr>
          <p:cNvPr id="2061" name="Google Shape;2061;p240"/>
          <p:cNvSpPr txBox="1"/>
          <p:nvPr>
            <p:ph idx="1" type="body"/>
          </p:nvPr>
        </p:nvSpPr>
        <p:spPr>
          <a:xfrm>
            <a:off x="609600" y="1600203"/>
            <a:ext cx="10972800" cy="4526100"/>
          </a:xfrm>
          <a:prstGeom prst="rect">
            <a:avLst/>
          </a:prstGeom>
          <a:gradFill>
            <a:gsLst>
              <a:gs pos="0">
                <a:srgbClr val="FFE57F"/>
              </a:gs>
              <a:gs pos="35000">
                <a:srgbClr val="FFEBA5"/>
              </a:gs>
              <a:gs pos="100000">
                <a:srgbClr val="FFF8D9"/>
              </a:gs>
            </a:gsLst>
            <a:lin ang="16200038" scaled="0"/>
          </a:gradFill>
          <a:ln>
            <a:noFill/>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rtl="0" algn="ctr">
              <a:spcBef>
                <a:spcPts val="0"/>
              </a:spcBef>
              <a:spcAft>
                <a:spcPts val="0"/>
              </a:spcAft>
              <a:buClr>
                <a:srgbClr val="000000"/>
              </a:buClr>
              <a:buFont typeface="Noto Sans Symbols"/>
              <a:buNone/>
            </a:pPr>
            <a:r>
              <a:rPr b="1" lang="en-US"/>
              <a:t>Wages (W-2)-</a:t>
            </a:r>
            <a:endParaRPr b="1"/>
          </a:p>
          <a:p>
            <a:pPr indent="-342900" lvl="0" marL="342900" rtl="0" algn="ctr">
              <a:spcBef>
                <a:spcPts val="0"/>
              </a:spcBef>
              <a:spcAft>
                <a:spcPts val="0"/>
              </a:spcAft>
              <a:buClr>
                <a:srgbClr val="000000"/>
              </a:buClr>
              <a:buFont typeface="Noto Sans Symbols"/>
              <a:buNone/>
            </a:pPr>
            <a:r>
              <a:rPr b="1" lang="en-US"/>
              <a:t>Interest (1099-INT)</a:t>
            </a:r>
            <a:endParaRPr b="1"/>
          </a:p>
          <a:p>
            <a:pPr indent="-342900" lvl="0" marL="342900" rtl="0" algn="ctr">
              <a:spcBef>
                <a:spcPts val="0"/>
              </a:spcBef>
              <a:spcAft>
                <a:spcPts val="0"/>
              </a:spcAft>
              <a:buClr>
                <a:srgbClr val="000000"/>
              </a:buClr>
              <a:buFont typeface="Noto Sans Symbols"/>
              <a:buNone/>
            </a:pPr>
            <a:r>
              <a:rPr b="1" lang="en-US" strike="sngStrike">
                <a:solidFill>
                  <a:srgbClr val="FF0000"/>
                </a:solidFill>
              </a:rPr>
              <a:t>Alimony Income</a:t>
            </a:r>
            <a:endParaRPr b="1" strike="sngStrike">
              <a:solidFill>
                <a:srgbClr val="FF0000"/>
              </a:solidFill>
            </a:endParaRPr>
          </a:p>
          <a:p>
            <a:pPr indent="-342900" lvl="0" marL="342900" rtl="0" algn="ctr">
              <a:spcBef>
                <a:spcPts val="0"/>
              </a:spcBef>
              <a:spcAft>
                <a:spcPts val="0"/>
              </a:spcAft>
              <a:buClr>
                <a:srgbClr val="000000"/>
              </a:buClr>
              <a:buFont typeface="Noto Sans Symbols"/>
              <a:buNone/>
            </a:pPr>
            <a:r>
              <a:rPr b="1" lang="en-US" strike="sngStrike">
                <a:solidFill>
                  <a:srgbClr val="FF0000"/>
                </a:solidFill>
              </a:rPr>
              <a:t>Retirement (Form 1099-R)</a:t>
            </a:r>
            <a:endParaRPr b="1" strike="sngStrike">
              <a:solidFill>
                <a:srgbClr val="FF0000"/>
              </a:solidFill>
            </a:endParaRPr>
          </a:p>
          <a:p>
            <a:pPr indent="-342900" lvl="0" marL="342900" rtl="0" algn="ctr">
              <a:spcBef>
                <a:spcPts val="0"/>
              </a:spcBef>
              <a:spcAft>
                <a:spcPts val="0"/>
              </a:spcAft>
              <a:buClr>
                <a:srgbClr val="000000"/>
              </a:buClr>
              <a:buFont typeface="Noto Sans Symbols"/>
              <a:buNone/>
            </a:pPr>
            <a:r>
              <a:rPr b="1" lang="en-US"/>
              <a:t>Social Security Benefits (SSA-1099)</a:t>
            </a:r>
            <a:endParaRPr/>
          </a:p>
        </p:txBody>
      </p:sp>
      <p:sp>
        <p:nvSpPr>
          <p:cNvPr id="2062" name="Google Shape;2062;p24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
</file>

<file path=ppt/slides/slide2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67" name="Shape 2067"/>
        <p:cNvGrpSpPr/>
        <p:nvPr/>
      </p:nvGrpSpPr>
      <p:grpSpPr>
        <a:xfrm>
          <a:off x="0" y="0"/>
          <a:ext cx="0" cy="0"/>
          <a:chOff x="0" y="0"/>
          <a:chExt cx="0" cy="0"/>
        </a:xfrm>
      </p:grpSpPr>
      <p:sp>
        <p:nvSpPr>
          <p:cNvPr id="2068" name="Google Shape;2068;p24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2069" name="Google Shape;2069;p241"/>
          <p:cNvSpPr txBox="1"/>
          <p:nvPr>
            <p:ph idx="1" type="body"/>
          </p:nvPr>
        </p:nvSpPr>
        <p:spPr>
          <a:xfrm>
            <a:off x="338275" y="1245500"/>
            <a:ext cx="11244300" cy="52281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	</a:t>
            </a:r>
            <a:r>
              <a:rPr b="1" lang="en-US"/>
              <a:t>Margaret has filled out her I/I form and after the interview you conduct, you conclude she has the following types of expenses:</a:t>
            </a:r>
            <a:endParaRPr b="1"/>
          </a:p>
          <a:p>
            <a:pPr indent="-342900" lvl="0" marL="342900" marR="0" rtl="0" algn="ctr">
              <a:spcBef>
                <a:spcPts val="0"/>
              </a:spcBef>
              <a:spcAft>
                <a:spcPts val="0"/>
              </a:spcAft>
              <a:buClr>
                <a:srgbClr val="000000"/>
              </a:buClr>
              <a:buFont typeface="Noto Sans Symbols"/>
              <a:buNone/>
            </a:pPr>
            <a:r>
              <a:rPr b="1" lang="en-US"/>
              <a:t>Use your scope of service chart!</a:t>
            </a:r>
            <a:endParaRPr b="1" sz="3000"/>
          </a:p>
          <a:p>
            <a:pPr indent="-342900" lvl="0" marL="342900" marR="0" rtl="0" algn="ctr">
              <a:spcBef>
                <a:spcPts val="0"/>
              </a:spcBef>
              <a:spcAft>
                <a:spcPts val="0"/>
              </a:spcAft>
              <a:buClr>
                <a:srgbClr val="000000"/>
              </a:buClr>
              <a:buFont typeface="Noto Sans Symbols"/>
              <a:buNone/>
            </a:pPr>
            <a:r>
              <a:rPr b="1" lang="en-US" sz="3000"/>
              <a:t>Supplies for Classroom (She’s a teacher)</a:t>
            </a:r>
            <a:endParaRPr b="1" sz="3000"/>
          </a:p>
          <a:p>
            <a:pPr indent="-342900" lvl="0" marL="342900" marR="0" rtl="0" algn="ctr">
              <a:spcBef>
                <a:spcPts val="0"/>
              </a:spcBef>
              <a:spcAft>
                <a:spcPts val="0"/>
              </a:spcAft>
              <a:buClr>
                <a:srgbClr val="000000"/>
              </a:buClr>
              <a:buFont typeface="Noto Sans Symbols"/>
              <a:buNone/>
            </a:pPr>
            <a:r>
              <a:rPr b="1" lang="en-US" sz="3000"/>
              <a:t>Student Loan Interest</a:t>
            </a:r>
            <a:endParaRPr b="1" sz="3000"/>
          </a:p>
          <a:p>
            <a:pPr indent="-342900" lvl="0" marL="342900" marR="0" rtl="0" algn="ctr">
              <a:spcBef>
                <a:spcPts val="0"/>
              </a:spcBef>
              <a:spcAft>
                <a:spcPts val="0"/>
              </a:spcAft>
              <a:buClr>
                <a:srgbClr val="000000"/>
              </a:buClr>
              <a:buFont typeface="Noto Sans Symbols"/>
              <a:buNone/>
            </a:pPr>
            <a:r>
              <a:rPr b="1" lang="en-US" sz="3000"/>
              <a:t>Charitable Donations</a:t>
            </a:r>
            <a:endParaRPr b="1" sz="3000"/>
          </a:p>
          <a:p>
            <a:pPr indent="-342900" lvl="0" marL="342900" marR="0" rtl="0" algn="ctr">
              <a:spcBef>
                <a:spcPts val="0"/>
              </a:spcBef>
              <a:spcAft>
                <a:spcPts val="0"/>
              </a:spcAft>
              <a:buClr>
                <a:srgbClr val="000000"/>
              </a:buClr>
              <a:buFont typeface="Noto Sans Symbols"/>
              <a:buNone/>
            </a:pPr>
            <a:r>
              <a:rPr b="1" lang="en-US" sz="3000"/>
              <a:t>Prescription Drugs</a:t>
            </a:r>
            <a:endParaRPr b="1" sz="3000"/>
          </a:p>
          <a:p>
            <a:pPr indent="-342900" lvl="0" marL="342900" marR="0" rtl="0" algn="ctr">
              <a:spcBef>
                <a:spcPts val="0"/>
              </a:spcBef>
              <a:spcAft>
                <a:spcPts val="0"/>
              </a:spcAft>
              <a:buClr>
                <a:srgbClr val="000000"/>
              </a:buClr>
              <a:buFont typeface="Noto Sans Symbols"/>
              <a:buNone/>
            </a:pPr>
            <a:r>
              <a:rPr b="1" lang="en-US" sz="3000"/>
              <a:t>Penalty on early withdrawal from her savings account(1099-INT)</a:t>
            </a:r>
            <a:endParaRPr b="1" sz="3000"/>
          </a:p>
          <a:p>
            <a:pPr indent="-342900" lvl="0" marL="342900" marR="0" rtl="0" algn="ctr">
              <a:spcBef>
                <a:spcPts val="0"/>
              </a:spcBef>
              <a:spcAft>
                <a:spcPts val="0"/>
              </a:spcAft>
              <a:buClr>
                <a:srgbClr val="000000"/>
              </a:buClr>
              <a:buFont typeface="Noto Sans Symbols"/>
              <a:buNone/>
            </a:pPr>
            <a:r>
              <a:t/>
            </a:r>
            <a:endParaRPr b="1"/>
          </a:p>
        </p:txBody>
      </p:sp>
      <p:sp>
        <p:nvSpPr>
          <p:cNvPr id="2070" name="Google Shape;2070;p24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 name="Shape 252"/>
        <p:cNvGrpSpPr/>
        <p:nvPr/>
      </p:nvGrpSpPr>
      <p:grpSpPr>
        <a:xfrm>
          <a:off x="0" y="0"/>
          <a:ext cx="0" cy="0"/>
          <a:chOff x="0" y="0"/>
          <a:chExt cx="0" cy="0"/>
        </a:xfrm>
      </p:grpSpPr>
      <p:sp>
        <p:nvSpPr>
          <p:cNvPr id="253" name="Google Shape;253;p35"/>
          <p:cNvSpPr txBox="1"/>
          <p:nvPr>
            <p:ph type="title"/>
          </p:nvPr>
        </p:nvSpPr>
        <p:spPr>
          <a:xfrm>
            <a:off x="609600" y="8098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Conducting a Thorough Interview</a:t>
            </a:r>
            <a:endParaRPr/>
          </a:p>
        </p:txBody>
      </p:sp>
      <p:sp>
        <p:nvSpPr>
          <p:cNvPr id="254" name="Google Shape;254;p35"/>
          <p:cNvSpPr txBox="1"/>
          <p:nvPr>
            <p:ph idx="1" type="body"/>
          </p:nvPr>
        </p:nvSpPr>
        <p:spPr>
          <a:xfrm>
            <a:off x="177600" y="722704"/>
            <a:ext cx="10972800" cy="4047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800"/>
              </a:spcBef>
              <a:spcAft>
                <a:spcPts val="0"/>
              </a:spcAft>
              <a:buNone/>
            </a:pPr>
            <a:r>
              <a:t/>
            </a:r>
            <a:endParaRPr sz="3600"/>
          </a:p>
          <a:p>
            <a:pPr indent="0" lvl="0" marL="342900" rtl="0" algn="l">
              <a:lnSpc>
                <a:spcPct val="90000"/>
              </a:lnSpc>
              <a:spcBef>
                <a:spcPts val="800"/>
              </a:spcBef>
              <a:spcAft>
                <a:spcPts val="0"/>
              </a:spcAft>
              <a:buNone/>
            </a:pPr>
            <a:r>
              <a:t/>
            </a:r>
            <a:endParaRPr i="1"/>
          </a:p>
        </p:txBody>
      </p:sp>
      <p:sp>
        <p:nvSpPr>
          <p:cNvPr id="255" name="Google Shape;255;p3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56" name="Google Shape;256;p35"/>
          <p:cNvSpPr txBox="1"/>
          <p:nvPr/>
        </p:nvSpPr>
        <p:spPr>
          <a:xfrm>
            <a:off x="7538250" y="2235100"/>
            <a:ext cx="3220800" cy="269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257" name="Google Shape;257;p35"/>
          <p:cNvPicPr preferRelativeResize="0"/>
          <p:nvPr/>
        </p:nvPicPr>
        <p:blipFill>
          <a:blip r:embed="rId3">
            <a:alphaModFix/>
          </a:blip>
          <a:stretch>
            <a:fillRect/>
          </a:stretch>
        </p:blipFill>
        <p:spPr>
          <a:xfrm>
            <a:off x="957575" y="1563125"/>
            <a:ext cx="5459634" cy="4770001"/>
          </a:xfrm>
          <a:prstGeom prst="rect">
            <a:avLst/>
          </a:prstGeom>
          <a:noFill/>
          <a:ln cap="flat" cmpd="sng" w="9525">
            <a:solidFill>
              <a:schemeClr val="dk2"/>
            </a:solidFill>
            <a:prstDash val="solid"/>
            <a:round/>
            <a:headEnd len="sm" w="sm" type="none"/>
            <a:tailEnd len="sm" w="sm" type="none"/>
          </a:ln>
        </p:spPr>
      </p:pic>
      <p:sp>
        <p:nvSpPr>
          <p:cNvPr id="258" name="Google Shape;258;p35"/>
          <p:cNvSpPr/>
          <p:nvPr/>
        </p:nvSpPr>
        <p:spPr>
          <a:xfrm>
            <a:off x="5955625" y="2531250"/>
            <a:ext cx="1194000" cy="430500"/>
          </a:xfrm>
          <a:prstGeom prst="lef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35"/>
          <p:cNvSpPr/>
          <p:nvPr/>
        </p:nvSpPr>
        <p:spPr>
          <a:xfrm>
            <a:off x="5955625" y="3732875"/>
            <a:ext cx="1194000" cy="430500"/>
          </a:xfrm>
          <a:prstGeom prst="lef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35"/>
          <p:cNvSpPr txBox="1"/>
          <p:nvPr>
            <p:ph idx="1" type="body"/>
          </p:nvPr>
        </p:nvSpPr>
        <p:spPr>
          <a:xfrm>
            <a:off x="7481475" y="1754763"/>
            <a:ext cx="4388100" cy="4047600"/>
          </a:xfrm>
          <a:prstGeom prst="rect">
            <a:avLst/>
          </a:prstGeom>
          <a:noFill/>
          <a:ln>
            <a:noFill/>
          </a:ln>
        </p:spPr>
        <p:txBody>
          <a:bodyPr anchorCtr="0" anchor="t" bIns="45700" lIns="91425" spcFirstLastPara="1" rIns="91425" wrap="square" tIns="45700">
            <a:noAutofit/>
          </a:bodyPr>
          <a:lstStyle/>
          <a:p>
            <a:pPr indent="0" lvl="0" marL="342900" marR="0" rtl="0" algn="l">
              <a:lnSpc>
                <a:spcPct val="100000"/>
              </a:lnSpc>
              <a:spcBef>
                <a:spcPts val="0"/>
              </a:spcBef>
              <a:spcAft>
                <a:spcPts val="0"/>
              </a:spcAft>
              <a:buNone/>
            </a:pPr>
            <a:r>
              <a:rPr lang="en-US"/>
              <a:t>Write full name on the Intake/Interview Supplement form! </a:t>
            </a:r>
            <a:endParaRPr/>
          </a:p>
        </p:txBody>
      </p:sp>
    </p:spTree>
  </p:cSld>
  <p:clrMapOvr>
    <a:masterClrMapping/>
  </p:clrMapOvr>
</p:sld>
</file>

<file path=ppt/slides/slide2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5" name="Shape 2075"/>
        <p:cNvGrpSpPr/>
        <p:nvPr/>
      </p:nvGrpSpPr>
      <p:grpSpPr>
        <a:xfrm>
          <a:off x="0" y="0"/>
          <a:ext cx="0" cy="0"/>
          <a:chOff x="0" y="0"/>
          <a:chExt cx="0" cy="0"/>
        </a:xfrm>
      </p:grpSpPr>
      <p:sp>
        <p:nvSpPr>
          <p:cNvPr id="2076" name="Google Shape;2076;p24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 – Answer</a:t>
            </a:r>
            <a:endParaRPr/>
          </a:p>
        </p:txBody>
      </p:sp>
      <p:sp>
        <p:nvSpPr>
          <p:cNvPr id="2077" name="Google Shape;2077;p242"/>
          <p:cNvSpPr txBox="1"/>
          <p:nvPr>
            <p:ph idx="1" type="body"/>
          </p:nvPr>
        </p:nvSpPr>
        <p:spPr>
          <a:xfrm>
            <a:off x="609600" y="1600203"/>
            <a:ext cx="10972800" cy="4526100"/>
          </a:xfrm>
          <a:prstGeom prst="rect">
            <a:avLst/>
          </a:prstGeom>
          <a:gradFill>
            <a:gsLst>
              <a:gs pos="0">
                <a:srgbClr val="FFE57F"/>
              </a:gs>
              <a:gs pos="35000">
                <a:srgbClr val="FFEBA5"/>
              </a:gs>
              <a:gs pos="100000">
                <a:srgbClr val="FFF8D9"/>
              </a:gs>
            </a:gsLst>
            <a:lin ang="16200038" scaled="0"/>
          </a:gradFill>
          <a:ln>
            <a:noFill/>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rtl="0" algn="ctr">
              <a:spcBef>
                <a:spcPts val="0"/>
              </a:spcBef>
              <a:spcAft>
                <a:spcPts val="0"/>
              </a:spcAft>
              <a:buClr>
                <a:srgbClr val="000000"/>
              </a:buClr>
              <a:buFont typeface="Noto Sans Symbols"/>
              <a:buNone/>
            </a:pPr>
            <a:r>
              <a:rPr b="1" lang="en-US" sz="3000" strike="sngStrike">
                <a:solidFill>
                  <a:srgbClr val="FF0000"/>
                </a:solidFill>
              </a:rPr>
              <a:t>Supplies for Classroom(She’s a teacher)</a:t>
            </a:r>
            <a:endParaRPr b="1" sz="3000" strike="sngStrike">
              <a:solidFill>
                <a:srgbClr val="FF0000"/>
              </a:solidFill>
            </a:endParaRPr>
          </a:p>
          <a:p>
            <a:pPr indent="-342900" lvl="0" marL="342900" rtl="0" algn="ctr">
              <a:spcBef>
                <a:spcPts val="0"/>
              </a:spcBef>
              <a:spcAft>
                <a:spcPts val="0"/>
              </a:spcAft>
              <a:buClr>
                <a:srgbClr val="000000"/>
              </a:buClr>
              <a:buFont typeface="Noto Sans Symbols"/>
              <a:buNone/>
            </a:pPr>
            <a:r>
              <a:rPr b="1" lang="en-US" sz="3000" strike="sngStrike">
                <a:solidFill>
                  <a:srgbClr val="FF0000"/>
                </a:solidFill>
              </a:rPr>
              <a:t>Student Loan Interest</a:t>
            </a:r>
            <a:endParaRPr b="1" sz="3000" strike="sngStrike">
              <a:solidFill>
                <a:srgbClr val="FF0000"/>
              </a:solidFill>
            </a:endParaRPr>
          </a:p>
          <a:p>
            <a:pPr indent="-342900" lvl="0" marL="342900" rtl="0" algn="ctr">
              <a:spcBef>
                <a:spcPts val="0"/>
              </a:spcBef>
              <a:spcAft>
                <a:spcPts val="0"/>
              </a:spcAft>
              <a:buClr>
                <a:srgbClr val="000000"/>
              </a:buClr>
              <a:buFont typeface="Noto Sans Symbols"/>
              <a:buNone/>
            </a:pPr>
            <a:r>
              <a:rPr b="1" lang="en-US" sz="3000" strike="sngStrike">
                <a:solidFill>
                  <a:srgbClr val="FF0000"/>
                </a:solidFill>
              </a:rPr>
              <a:t>Charitable Donations</a:t>
            </a:r>
            <a:endParaRPr b="1" sz="3000" strike="sngStrike">
              <a:solidFill>
                <a:srgbClr val="FF0000"/>
              </a:solidFill>
            </a:endParaRPr>
          </a:p>
          <a:p>
            <a:pPr indent="-342900" lvl="0" marL="342900" rtl="0" algn="ctr">
              <a:spcBef>
                <a:spcPts val="0"/>
              </a:spcBef>
              <a:spcAft>
                <a:spcPts val="0"/>
              </a:spcAft>
              <a:buClr>
                <a:srgbClr val="000000"/>
              </a:buClr>
              <a:buFont typeface="Noto Sans Symbols"/>
              <a:buNone/>
            </a:pPr>
            <a:r>
              <a:rPr b="1" lang="en-US" sz="3000" strike="sngStrike">
                <a:solidFill>
                  <a:srgbClr val="FF0000"/>
                </a:solidFill>
              </a:rPr>
              <a:t>Prescription Drugs</a:t>
            </a:r>
            <a:endParaRPr b="1" sz="3000"/>
          </a:p>
          <a:p>
            <a:pPr indent="-342900" lvl="0" marL="342900" rtl="0" algn="ctr">
              <a:spcBef>
                <a:spcPts val="0"/>
              </a:spcBef>
              <a:spcAft>
                <a:spcPts val="0"/>
              </a:spcAft>
              <a:buClr>
                <a:srgbClr val="000000"/>
              </a:buClr>
              <a:buFont typeface="Noto Sans Symbols"/>
              <a:buNone/>
            </a:pPr>
            <a:r>
              <a:rPr b="1" lang="en-US" sz="3000"/>
              <a:t>Penalty on early withdrawal from her savings account(1099-INT)</a:t>
            </a:r>
            <a:endParaRPr b="1"/>
          </a:p>
        </p:txBody>
      </p:sp>
      <p:sp>
        <p:nvSpPr>
          <p:cNvPr id="2078" name="Google Shape;2078;p24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
</file>

<file path=ppt/slides/slide2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83" name="Shape 2083"/>
        <p:cNvGrpSpPr/>
        <p:nvPr/>
      </p:nvGrpSpPr>
      <p:grpSpPr>
        <a:xfrm>
          <a:off x="0" y="0"/>
          <a:ext cx="0" cy="0"/>
          <a:chOff x="0" y="0"/>
          <a:chExt cx="0" cy="0"/>
        </a:xfrm>
      </p:grpSpPr>
      <p:pic>
        <p:nvPicPr>
          <p:cNvPr descr="Impact-logo_SaveFirst-green.eps" id="2084" name="Google Shape;2084;p243"/>
          <p:cNvPicPr preferRelativeResize="0"/>
          <p:nvPr/>
        </p:nvPicPr>
        <p:blipFill rotWithShape="1">
          <a:blip r:embed="rId3">
            <a:alphaModFix/>
          </a:blip>
          <a:srcRect b="34976" l="19563" r="20645" t="31741"/>
          <a:stretch/>
        </p:blipFill>
        <p:spPr>
          <a:xfrm>
            <a:off x="1440089" y="413266"/>
            <a:ext cx="9264600" cy="4243500"/>
          </a:xfrm>
          <a:prstGeom prst="rect">
            <a:avLst/>
          </a:prstGeom>
          <a:noFill/>
          <a:ln>
            <a:noFill/>
          </a:ln>
        </p:spPr>
      </p:pic>
      <p:sp>
        <p:nvSpPr>
          <p:cNvPr id="2085" name="Google Shape;2085;p243"/>
          <p:cNvSpPr/>
          <p:nvPr/>
        </p:nvSpPr>
        <p:spPr>
          <a:xfrm>
            <a:off x="1524003" y="-184666"/>
            <a:ext cx="184800" cy="3693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086" name="Google Shape;2086;p243"/>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087" name="Google Shape;2087;p243"/>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088" name="Google Shape;2088;p243"/>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2089" name="Google Shape;2089;p243"/>
          <p:cNvSpPr txBox="1"/>
          <p:nvPr/>
        </p:nvSpPr>
        <p:spPr>
          <a:xfrm>
            <a:off x="-1461427" y="1481721"/>
            <a:ext cx="1848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2090" name="Google Shape;2090;p243"/>
          <p:cNvSpPr txBox="1"/>
          <p:nvPr/>
        </p:nvSpPr>
        <p:spPr>
          <a:xfrm>
            <a:off x="1378900" y="4749375"/>
            <a:ext cx="9387000" cy="15837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Health Care Coverage </a:t>
            </a:r>
            <a:endParaRPr b="1" sz="5400">
              <a:solidFill>
                <a:schemeClr val="dk2"/>
              </a:solidFill>
              <a:latin typeface="Questrial"/>
              <a:ea typeface="Questrial"/>
              <a:cs typeface="Questrial"/>
              <a:sym typeface="Questrial"/>
            </a:endParaRPr>
          </a:p>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(Part V of I/I form)</a:t>
            </a:r>
            <a:endParaRPr/>
          </a:p>
        </p:txBody>
      </p:sp>
      <p:sp>
        <p:nvSpPr>
          <p:cNvPr id="2091" name="Google Shape;2091;p24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6" name="Shape 2096"/>
        <p:cNvGrpSpPr/>
        <p:nvPr/>
      </p:nvGrpSpPr>
      <p:grpSpPr>
        <a:xfrm>
          <a:off x="0" y="0"/>
          <a:ext cx="0" cy="0"/>
          <a:chOff x="0" y="0"/>
          <a:chExt cx="0" cy="0"/>
        </a:xfrm>
      </p:grpSpPr>
      <p:sp>
        <p:nvSpPr>
          <p:cNvPr id="2097" name="Google Shape;2097;p24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What is the Affordable Care Act (ACA)?</a:t>
            </a:r>
            <a:endParaRPr/>
          </a:p>
        </p:txBody>
      </p:sp>
      <p:sp>
        <p:nvSpPr>
          <p:cNvPr id="2098" name="Google Shape;2098;p244"/>
          <p:cNvSpPr txBox="1"/>
          <p:nvPr>
            <p:ph idx="1" type="body"/>
          </p:nvPr>
        </p:nvSpPr>
        <p:spPr>
          <a:xfrm>
            <a:off x="609600" y="122945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The federal government, state governments, insurers, employers, and individuals share responsibility for improving the quality and availability of health insurance coverage in the United States</a:t>
            </a:r>
            <a:endParaRPr/>
          </a:p>
          <a:p>
            <a:pPr indent="-342900" lvl="0" marL="342900" marR="0" rtl="0" algn="l">
              <a:lnSpc>
                <a:spcPct val="8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The ACA reforms the existing health insurance market by prohibiting insurers from denying coverage or charging higher premiums because of an individual</a:t>
            </a:r>
            <a:r>
              <a:rPr lang="en-US" sz="3400"/>
              <a:t>’</a:t>
            </a:r>
            <a:r>
              <a:rPr b="0" i="0" lang="en-US" sz="3400" u="none" cap="none" strike="noStrike">
                <a:solidFill>
                  <a:schemeClr val="dk1"/>
                </a:solidFill>
                <a:latin typeface="Questrial"/>
                <a:ea typeface="Questrial"/>
                <a:cs typeface="Questrial"/>
                <a:sym typeface="Questrial"/>
              </a:rPr>
              <a:t>s pre-existing conditions.</a:t>
            </a:r>
            <a:endParaRPr/>
          </a:p>
          <a:p>
            <a:pPr indent="-342900" lvl="0" marL="342900" marR="0" rtl="0" algn="l">
              <a:lnSpc>
                <a:spcPct val="8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The ACA also created the Health Insurance Marketplace (also known as </a:t>
            </a:r>
            <a:r>
              <a:rPr b="0" i="0" lang="en-US" sz="3400" u="sng" cap="none" strike="noStrike">
                <a:solidFill>
                  <a:schemeClr val="hlink"/>
                </a:solidFill>
                <a:latin typeface="Questrial"/>
                <a:ea typeface="Questrial"/>
                <a:cs typeface="Questrial"/>
                <a:sym typeface="Questrial"/>
                <a:hlinkClick r:id="rId3"/>
              </a:rPr>
              <a:t>www.healthcare.gov</a:t>
            </a:r>
            <a:r>
              <a:rPr b="0" i="0" lang="en-US" sz="3400" u="none" cap="none" strike="noStrike">
                <a:solidFill>
                  <a:schemeClr val="dk1"/>
                </a:solidFill>
                <a:latin typeface="Questrial"/>
                <a:ea typeface="Questrial"/>
                <a:cs typeface="Questrial"/>
                <a:sym typeface="Questrial"/>
              </a:rPr>
              <a:t>)</a:t>
            </a:r>
            <a:endParaRPr/>
          </a:p>
        </p:txBody>
      </p:sp>
      <p:sp>
        <p:nvSpPr>
          <p:cNvPr id="2099" name="Google Shape;2099;p24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98">
                                            <p:txEl>
                                              <p:pRg end="0" st="0"/>
                                            </p:txEl>
                                          </p:spTgt>
                                        </p:tgtEl>
                                        <p:attrNameLst>
                                          <p:attrName>style.visibility</p:attrName>
                                        </p:attrNameLst>
                                      </p:cBhvr>
                                      <p:to>
                                        <p:strVal val="visible"/>
                                      </p:to>
                                    </p:set>
                                    <p:animEffect filter="fade" transition="in">
                                      <p:cBhvr>
                                        <p:cTn dur="500"/>
                                        <p:tgtEl>
                                          <p:spTgt spid="209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98">
                                            <p:txEl>
                                              <p:pRg end="1" st="1"/>
                                            </p:txEl>
                                          </p:spTgt>
                                        </p:tgtEl>
                                        <p:attrNameLst>
                                          <p:attrName>style.visibility</p:attrName>
                                        </p:attrNameLst>
                                      </p:cBhvr>
                                      <p:to>
                                        <p:strVal val="visible"/>
                                      </p:to>
                                    </p:set>
                                    <p:animEffect filter="fade" transition="in">
                                      <p:cBhvr>
                                        <p:cTn dur="500"/>
                                        <p:tgtEl>
                                          <p:spTgt spid="209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98">
                                            <p:txEl>
                                              <p:pRg end="2" st="2"/>
                                            </p:txEl>
                                          </p:spTgt>
                                        </p:tgtEl>
                                        <p:attrNameLst>
                                          <p:attrName>style.visibility</p:attrName>
                                        </p:attrNameLst>
                                      </p:cBhvr>
                                      <p:to>
                                        <p:strVal val="visible"/>
                                      </p:to>
                                    </p:set>
                                    <p:animEffect filter="fade" transition="in">
                                      <p:cBhvr>
                                        <p:cTn dur="500"/>
                                        <p:tgtEl>
                                          <p:spTgt spid="2098">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4" name="Shape 2104"/>
        <p:cNvGrpSpPr/>
        <p:nvPr/>
      </p:nvGrpSpPr>
      <p:grpSpPr>
        <a:xfrm>
          <a:off x="0" y="0"/>
          <a:ext cx="0" cy="0"/>
          <a:chOff x="0" y="0"/>
          <a:chExt cx="0" cy="0"/>
        </a:xfrm>
      </p:grpSpPr>
      <p:sp>
        <p:nvSpPr>
          <p:cNvPr id="2105" name="Google Shape;2105;p245"/>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Shared Responsibility Provision</a:t>
            </a:r>
            <a:endParaRPr/>
          </a:p>
        </p:txBody>
      </p:sp>
      <p:sp>
        <p:nvSpPr>
          <p:cNvPr id="2106" name="Google Shape;2106;p245"/>
          <p:cNvSpPr txBox="1"/>
          <p:nvPr>
            <p:ph idx="1" type="body"/>
          </p:nvPr>
        </p:nvSpPr>
        <p:spPr>
          <a:xfrm>
            <a:off x="483600" y="972250"/>
            <a:ext cx="11224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Affordable Care Act requires individuals to:</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Have qualifying health coverage, called </a:t>
            </a:r>
            <a:r>
              <a:rPr b="1" i="1" lang="en-US" sz="3600" u="none" cap="none" strike="noStrike">
                <a:solidFill>
                  <a:schemeClr val="accent1"/>
                </a:solidFill>
                <a:latin typeface="Questrial"/>
                <a:ea typeface="Questrial"/>
                <a:cs typeface="Questrial"/>
                <a:sym typeface="Questrial"/>
              </a:rPr>
              <a:t>minimum essential coverage</a:t>
            </a:r>
            <a:r>
              <a:rPr b="1" i="0" lang="en-US" sz="3600" u="none" cap="none" strike="noStrike">
                <a:solidFill>
                  <a:srgbClr val="F2B52C"/>
                </a:solidFill>
                <a:latin typeface="Questrial"/>
                <a:ea typeface="Questrial"/>
                <a:cs typeface="Questrial"/>
                <a:sym typeface="Questrial"/>
              </a:rPr>
              <a:t>,</a:t>
            </a:r>
            <a:r>
              <a:rPr b="0" i="1" lang="en-US" sz="3600" u="none" cap="none" strike="noStrike">
                <a:solidFill>
                  <a:schemeClr val="dk1"/>
                </a:solidFill>
                <a:latin typeface="Questrial"/>
                <a:ea typeface="Questrial"/>
                <a:cs typeface="Questrial"/>
                <a:sym typeface="Questrial"/>
              </a:rPr>
              <a:t> </a:t>
            </a:r>
            <a:r>
              <a:rPr b="0" i="0" lang="en-US" sz="3600" u="none" cap="none" strike="noStrike">
                <a:solidFill>
                  <a:schemeClr val="dk1"/>
                </a:solidFill>
                <a:latin typeface="Questrial"/>
                <a:ea typeface="Questrial"/>
                <a:cs typeface="Questrial"/>
                <a:sym typeface="Questrial"/>
              </a:rPr>
              <a:t>for each month of the year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Qualify for a </a:t>
            </a:r>
            <a:r>
              <a:rPr b="1" i="1" lang="en-US" sz="3600" u="none" cap="none" strike="noStrike">
                <a:solidFill>
                  <a:srgbClr val="F2B52C"/>
                </a:solidFill>
                <a:latin typeface="Questrial"/>
                <a:ea typeface="Questrial"/>
                <a:cs typeface="Questrial"/>
                <a:sym typeface="Questrial"/>
              </a:rPr>
              <a:t>coverage exemption</a:t>
            </a:r>
            <a:r>
              <a:rPr b="0" i="0" lang="en-US" sz="3600" u="none" cap="none" strike="noStrike">
                <a:solidFill>
                  <a:srgbClr val="F2B52C"/>
                </a:solidFill>
                <a:latin typeface="Questrial"/>
                <a:ea typeface="Questrial"/>
                <a:cs typeface="Questrial"/>
                <a:sym typeface="Questrial"/>
              </a:rPr>
              <a:t>, </a:t>
            </a:r>
            <a:r>
              <a:rPr b="0" i="0" lang="en-US" sz="3600" u="none" cap="none" strike="noStrike">
                <a:solidFill>
                  <a:schemeClr val="dk1"/>
                </a:solidFill>
                <a:latin typeface="Questrial"/>
                <a:ea typeface="Questrial"/>
                <a:cs typeface="Questrial"/>
                <a:sym typeface="Questrial"/>
              </a:rPr>
              <a:t>OR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Make a </a:t>
            </a:r>
            <a:r>
              <a:rPr b="1" i="1" lang="en-US" sz="3600" u="none" cap="none" strike="noStrike">
                <a:solidFill>
                  <a:srgbClr val="F2B52C"/>
                </a:solidFill>
                <a:latin typeface="Questrial"/>
                <a:ea typeface="Questrial"/>
                <a:cs typeface="Questrial"/>
                <a:sym typeface="Questrial"/>
              </a:rPr>
              <a:t>shared responsibility payment </a:t>
            </a:r>
            <a:r>
              <a:rPr b="0" i="0" lang="en-US" sz="3600" u="none" cap="none" strike="noStrike">
                <a:solidFill>
                  <a:schemeClr val="dk1"/>
                </a:solidFill>
                <a:latin typeface="Questrial"/>
                <a:ea typeface="Questrial"/>
                <a:cs typeface="Questrial"/>
                <a:sym typeface="Questrial"/>
              </a:rPr>
              <a:t>when filing their federal income tax returns</a:t>
            </a:r>
            <a:endParaRPr/>
          </a:p>
          <a:p>
            <a:pPr indent="-228600" lvl="2" marL="1143000" marR="0" rtl="0" algn="l">
              <a:spcBef>
                <a:spcPts val="640"/>
              </a:spcBef>
              <a:spcAft>
                <a:spcPts val="0"/>
              </a:spcAft>
              <a:buClr>
                <a:schemeClr val="dk1"/>
              </a:buClr>
              <a:buSzPts val="3200"/>
              <a:buFont typeface="Courier New"/>
              <a:buChar char="o"/>
            </a:pPr>
            <a:r>
              <a:rPr b="0" i="1" lang="en-US" sz="3200" u="none" cap="none" strike="noStrike">
                <a:solidFill>
                  <a:schemeClr val="dk1"/>
                </a:solidFill>
                <a:latin typeface="Questrial"/>
                <a:ea typeface="Questrial"/>
                <a:cs typeface="Questrial"/>
                <a:sym typeface="Questrial"/>
              </a:rPr>
              <a:t>This is essentially a tax penalty for not having coverage</a:t>
            </a:r>
            <a:endParaRPr b="0" i="1" sz="3200" u="none" cap="none" strike="noStrike">
              <a:solidFill>
                <a:schemeClr val="dk1"/>
              </a:solidFill>
              <a:latin typeface="Questrial"/>
              <a:ea typeface="Questrial"/>
              <a:cs typeface="Questrial"/>
              <a:sym typeface="Questrial"/>
            </a:endParaRPr>
          </a:p>
          <a:p>
            <a:pPr indent="-228600" lvl="2" marL="1143000" marR="0" rtl="0" algn="l">
              <a:spcBef>
                <a:spcPts val="640"/>
              </a:spcBef>
              <a:spcAft>
                <a:spcPts val="0"/>
              </a:spcAft>
              <a:buClr>
                <a:srgbClr val="FF0000"/>
              </a:buClr>
              <a:buSzPts val="3200"/>
              <a:buFont typeface="Courier New"/>
              <a:buChar char="o"/>
            </a:pPr>
            <a:r>
              <a:rPr i="1" lang="en-US">
                <a:solidFill>
                  <a:srgbClr val="FF0000"/>
                </a:solidFill>
              </a:rPr>
              <a:t>Shared responsibility payment expires starting in TY 2019. Taxpayers will no longer owe a penalty if they don’t have insurance or qualify for an exemption.</a:t>
            </a:r>
            <a:endParaRPr i="1">
              <a:solidFill>
                <a:srgbClr val="FF0000"/>
              </a:solidFill>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2107" name="Google Shape;2107;p24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2" name="Shape 2112"/>
        <p:cNvGrpSpPr/>
        <p:nvPr/>
      </p:nvGrpSpPr>
      <p:grpSpPr>
        <a:xfrm>
          <a:off x="0" y="0"/>
          <a:ext cx="0" cy="0"/>
          <a:chOff x="0" y="0"/>
          <a:chExt cx="0" cy="0"/>
        </a:xfrm>
      </p:grpSpPr>
      <p:sp>
        <p:nvSpPr>
          <p:cNvPr id="2113" name="Google Shape;2113;p246"/>
          <p:cNvSpPr txBox="1"/>
          <p:nvPr/>
        </p:nvSpPr>
        <p:spPr>
          <a:xfrm>
            <a:off x="1129075" y="4602475"/>
            <a:ext cx="9465000" cy="1897200"/>
          </a:xfrm>
          <a:prstGeom prst="rect">
            <a:avLst/>
          </a:prstGeom>
          <a:solidFill>
            <a:schemeClr val="accent2"/>
          </a:solidFill>
          <a:ln cap="flat" cmpd="sng" w="25400">
            <a:solidFill>
              <a:srgbClr val="4D3B4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Questrial"/>
                <a:ea typeface="Questrial"/>
                <a:cs typeface="Questrial"/>
                <a:sym typeface="Questrial"/>
              </a:rPr>
              <a:t>As a basic volunteer, you are only allowed to complete the health insurance section in TaxSlayer if the taxpayer did NOT have coverage from the marketplace.</a:t>
            </a:r>
            <a:endParaRPr sz="3000"/>
          </a:p>
        </p:txBody>
      </p:sp>
      <p:sp>
        <p:nvSpPr>
          <p:cNvPr id="2114" name="Google Shape;2114;p24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What Qualifies as Minimum Essential Coverage</a:t>
            </a:r>
            <a:r>
              <a:rPr b="1" i="0" lang="en-US" sz="4800" u="none" cap="none" strike="noStrike">
                <a:solidFill>
                  <a:schemeClr val="dk2"/>
                </a:solidFill>
                <a:latin typeface="Questrial"/>
                <a:ea typeface="Questrial"/>
                <a:cs typeface="Questrial"/>
                <a:sym typeface="Questrial"/>
              </a:rPr>
              <a:t>?</a:t>
            </a:r>
            <a:endParaRPr/>
          </a:p>
        </p:txBody>
      </p:sp>
      <p:sp>
        <p:nvSpPr>
          <p:cNvPr id="2115" name="Google Shape;2115;p24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2116" name="Google Shape;2116;p246"/>
          <p:cNvPicPr preferRelativeResize="0"/>
          <p:nvPr/>
        </p:nvPicPr>
        <p:blipFill>
          <a:blip r:embed="rId3">
            <a:alphaModFix/>
          </a:blip>
          <a:stretch>
            <a:fillRect/>
          </a:stretch>
        </p:blipFill>
        <p:spPr>
          <a:xfrm>
            <a:off x="152400" y="1965163"/>
            <a:ext cx="11887200" cy="2418907"/>
          </a:xfrm>
          <a:prstGeom prst="rect">
            <a:avLst/>
          </a:prstGeom>
          <a:noFill/>
          <a:ln cap="flat" cmpd="sng" w="9525">
            <a:solidFill>
              <a:schemeClr val="dk2"/>
            </a:solidFill>
            <a:prstDash val="solid"/>
            <a:round/>
            <a:headEnd len="sm" w="sm" type="none"/>
            <a:tailEnd len="sm" w="sm" type="none"/>
          </a:ln>
        </p:spPr>
      </p:pic>
      <p:sp>
        <p:nvSpPr>
          <p:cNvPr id="2117" name="Google Shape;2117;p246"/>
          <p:cNvSpPr/>
          <p:nvPr/>
        </p:nvSpPr>
        <p:spPr>
          <a:xfrm>
            <a:off x="282225" y="3979325"/>
            <a:ext cx="10230600" cy="3951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21" name="Shape 2121"/>
        <p:cNvGrpSpPr/>
        <p:nvPr/>
      </p:nvGrpSpPr>
      <p:grpSpPr>
        <a:xfrm>
          <a:off x="0" y="0"/>
          <a:ext cx="0" cy="0"/>
          <a:chOff x="0" y="0"/>
          <a:chExt cx="0" cy="0"/>
        </a:xfrm>
      </p:grpSpPr>
      <p:sp>
        <p:nvSpPr>
          <p:cNvPr id="2122" name="Google Shape;2122;p24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Premium Tax Credit</a:t>
            </a:r>
            <a:endParaRPr/>
          </a:p>
        </p:txBody>
      </p:sp>
      <p:sp>
        <p:nvSpPr>
          <p:cNvPr id="2123" name="Google Shape;2123;p247"/>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Note that some taxpayers may be eligible for a refundable tax credit to help pay for health insurance premiums called the </a:t>
            </a:r>
            <a:r>
              <a:rPr b="1" i="1" lang="en-US" sz="4000" u="none" cap="none" strike="noStrike">
                <a:solidFill>
                  <a:schemeClr val="dk1"/>
                </a:solidFill>
                <a:latin typeface="Questrial"/>
                <a:ea typeface="Questrial"/>
                <a:cs typeface="Questrial"/>
                <a:sym typeface="Questrial"/>
              </a:rPr>
              <a:t>Premium Tax Credit</a:t>
            </a:r>
            <a:r>
              <a:rPr b="1" lang="en-US" sz="4000" u="none" cap="none" strike="noStrike">
                <a:solidFill>
                  <a:schemeClr val="dk1"/>
                </a:solidFill>
                <a:latin typeface="Questrial"/>
                <a:ea typeface="Questrial"/>
                <a:cs typeface="Questrial"/>
                <a:sym typeface="Questrial"/>
              </a:rPr>
              <a:t>.</a:t>
            </a:r>
            <a:endParaRPr b="0" sz="4000" u="none" cap="none" strike="noStrike">
              <a:solidFill>
                <a:schemeClr val="dk1"/>
              </a:solidFill>
              <a:latin typeface="Questrial"/>
              <a:ea typeface="Questrial"/>
              <a:cs typeface="Questrial"/>
              <a:sym typeface="Questrial"/>
            </a:endParaRPr>
          </a:p>
          <a:p>
            <a:pPr indent="-342900" lvl="0" marL="342900" marR="0" rtl="0" algn="l">
              <a:spcBef>
                <a:spcPts val="800"/>
              </a:spcBef>
              <a:spcAft>
                <a:spcPts val="0"/>
              </a:spcAft>
              <a:buClr>
                <a:srgbClr val="C00000"/>
              </a:buClr>
              <a:buSzPts val="4000"/>
              <a:buFont typeface="Noto Sans Symbols"/>
              <a:buChar char="➢"/>
            </a:pPr>
            <a:r>
              <a:rPr b="1" lang="en-US">
                <a:solidFill>
                  <a:srgbClr val="C00000"/>
                </a:solidFill>
              </a:rPr>
              <a:t>Any time a taxpayer purchases insurance through the marketplace, they get a 1095-A. </a:t>
            </a:r>
            <a:r>
              <a:rPr b="1" i="0" lang="en-US" sz="4000" u="none" cap="none" strike="noStrike">
                <a:solidFill>
                  <a:srgbClr val="C00000"/>
                </a:solidFill>
                <a:latin typeface="Questrial"/>
                <a:ea typeface="Questrial"/>
                <a:cs typeface="Questrial"/>
                <a:sym typeface="Questrial"/>
              </a:rPr>
              <a:t>A more advanced volunteer must complete </a:t>
            </a:r>
            <a:r>
              <a:rPr b="1" lang="en-US">
                <a:solidFill>
                  <a:srgbClr val="C00000"/>
                </a:solidFill>
              </a:rPr>
              <a:t>the health insurance section.</a:t>
            </a:r>
            <a:endParaRPr/>
          </a:p>
        </p:txBody>
      </p:sp>
      <p:sp>
        <p:nvSpPr>
          <p:cNvPr id="2124" name="Google Shape;2124;p24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28" name="Shape 2128"/>
        <p:cNvGrpSpPr/>
        <p:nvPr/>
      </p:nvGrpSpPr>
      <p:grpSpPr>
        <a:xfrm>
          <a:off x="0" y="0"/>
          <a:ext cx="0" cy="0"/>
          <a:chOff x="0" y="0"/>
          <a:chExt cx="0" cy="0"/>
        </a:xfrm>
      </p:grpSpPr>
      <p:sp>
        <p:nvSpPr>
          <p:cNvPr id="2129" name="Google Shape;2129;p24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TaxSlayer – Be</a:t>
            </a:r>
            <a:r>
              <a:rPr lang="en-US"/>
              <a:t>lla Brown</a:t>
            </a:r>
            <a:endParaRPr/>
          </a:p>
        </p:txBody>
      </p:sp>
      <p:sp>
        <p:nvSpPr>
          <p:cNvPr id="2130" name="Google Shape;2130;p248"/>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Login to TaxSlayer </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Vita.taxslayerpro.com/IRSTRAINING</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Password: TRAINPROWEB</a:t>
            </a:r>
            <a:endParaRPr b="0" i="0" sz="3600" u="none" cap="none" strike="noStrike">
              <a:solidFill>
                <a:schemeClr val="dk1"/>
              </a:solidFill>
              <a:latin typeface="Questrial"/>
              <a:ea typeface="Questrial"/>
              <a:cs typeface="Questrial"/>
              <a:sym typeface="Questrial"/>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Username: </a:t>
            </a:r>
            <a:r>
              <a:rPr lang="en-US"/>
              <a:t>DOEJTRAIN</a:t>
            </a:r>
            <a:r>
              <a:rPr b="0" i="0" lang="en-US" sz="3600" u="none" cap="none" strike="noStrike">
                <a:solidFill>
                  <a:schemeClr val="dk1"/>
                </a:solidFill>
                <a:latin typeface="Questrial"/>
                <a:ea typeface="Questrial"/>
                <a:cs typeface="Questrial"/>
                <a:sym typeface="Questrial"/>
              </a:rPr>
              <a:t> (last name, first initial)</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Password: S</a:t>
            </a:r>
            <a:r>
              <a:rPr lang="en-US"/>
              <a:t>aveFirstTaxes2020!</a:t>
            </a:r>
            <a:endParaRPr b="0" i="0" sz="3600" u="none" cap="none" strike="noStrike">
              <a:solidFill>
                <a:schemeClr val="dk1"/>
              </a:solidFill>
              <a:latin typeface="Questrial"/>
              <a:ea typeface="Questrial"/>
              <a:cs typeface="Questrial"/>
              <a:sym typeface="Questrial"/>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Complete the Health Insurance Section</a:t>
            </a:r>
            <a:endParaRPr b="0" i="0" sz="4000" u="none" cap="none" strike="noStrike">
              <a:solidFill>
                <a:schemeClr val="dk1"/>
              </a:solidFill>
              <a:latin typeface="Questrial"/>
              <a:ea typeface="Questrial"/>
              <a:cs typeface="Questrial"/>
              <a:sym typeface="Questrial"/>
            </a:endParaRPr>
          </a:p>
        </p:txBody>
      </p:sp>
      <p:sp>
        <p:nvSpPr>
          <p:cNvPr id="2131" name="Google Shape;2131;p24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5" name="Shape 2135"/>
        <p:cNvGrpSpPr/>
        <p:nvPr/>
      </p:nvGrpSpPr>
      <p:grpSpPr>
        <a:xfrm>
          <a:off x="0" y="0"/>
          <a:ext cx="0" cy="0"/>
          <a:chOff x="0" y="0"/>
          <a:chExt cx="0" cy="0"/>
        </a:xfrm>
      </p:grpSpPr>
      <p:pic>
        <p:nvPicPr>
          <p:cNvPr descr="Impact-logo_SaveFirst-green.eps" id="2136" name="Google Shape;2136;p249"/>
          <p:cNvPicPr preferRelativeResize="0"/>
          <p:nvPr/>
        </p:nvPicPr>
        <p:blipFill rotWithShape="1">
          <a:blip r:embed="rId3">
            <a:alphaModFix/>
          </a:blip>
          <a:srcRect b="34976" l="19563" r="20645" t="31741"/>
          <a:stretch/>
        </p:blipFill>
        <p:spPr>
          <a:xfrm>
            <a:off x="1440089" y="625475"/>
            <a:ext cx="9236708" cy="4237472"/>
          </a:xfrm>
          <a:prstGeom prst="rect">
            <a:avLst/>
          </a:prstGeom>
          <a:noFill/>
          <a:ln>
            <a:noFill/>
          </a:ln>
        </p:spPr>
      </p:pic>
      <p:sp>
        <p:nvSpPr>
          <p:cNvPr id="2137" name="Google Shape;2137;p249"/>
          <p:cNvSpPr/>
          <p:nvPr/>
        </p:nvSpPr>
        <p:spPr>
          <a:xfrm>
            <a:off x="1524003" y="-184666"/>
            <a:ext cx="184800" cy="3693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138" name="Google Shape;2138;p249"/>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139" name="Google Shape;2139;p249"/>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140" name="Google Shape;2140;p249"/>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2141" name="Google Shape;2141;p249"/>
          <p:cNvSpPr txBox="1"/>
          <p:nvPr/>
        </p:nvSpPr>
        <p:spPr>
          <a:xfrm>
            <a:off x="-1461427" y="1481721"/>
            <a:ext cx="1848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2142" name="Google Shape;2142;p249"/>
          <p:cNvSpPr txBox="1"/>
          <p:nvPr/>
        </p:nvSpPr>
        <p:spPr>
          <a:xfrm>
            <a:off x="1708732" y="5173794"/>
            <a:ext cx="8727300" cy="10122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South Carolina Return</a:t>
            </a:r>
            <a:endParaRPr/>
          </a:p>
        </p:txBody>
      </p:sp>
    </p:spTree>
  </p:cSld>
  <p:clrMapOvr>
    <a:masterClrMapping/>
  </p:clrMapOvr>
</p:sld>
</file>

<file path=ppt/slides/slide2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47" name="Shape 2147"/>
        <p:cNvGrpSpPr/>
        <p:nvPr/>
      </p:nvGrpSpPr>
      <p:grpSpPr>
        <a:xfrm>
          <a:off x="0" y="0"/>
          <a:ext cx="0" cy="0"/>
          <a:chOff x="0" y="0"/>
          <a:chExt cx="0" cy="0"/>
        </a:xfrm>
      </p:grpSpPr>
      <p:sp>
        <p:nvSpPr>
          <p:cNvPr id="2148" name="Google Shape;2148;p25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Lesson Objectives</a:t>
            </a:r>
            <a:endParaRPr b="1" i="0" sz="4800" u="none" cap="none" strike="noStrike">
              <a:solidFill>
                <a:schemeClr val="dk2"/>
              </a:solidFill>
              <a:latin typeface="Questrial"/>
              <a:ea typeface="Questrial"/>
              <a:cs typeface="Questrial"/>
              <a:sym typeface="Questrial"/>
            </a:endParaRPr>
          </a:p>
        </p:txBody>
      </p:sp>
      <p:sp>
        <p:nvSpPr>
          <p:cNvPr id="2149" name="Google Shape;2149;p250"/>
          <p:cNvSpPr txBox="1"/>
          <p:nvPr>
            <p:ph idx="1" type="body"/>
          </p:nvPr>
        </p:nvSpPr>
        <p:spPr>
          <a:xfrm>
            <a:off x="609600" y="1600200"/>
            <a:ext cx="10972800" cy="49374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342900" lvl="0" marL="342900" marR="0" rtl="0" algn="l">
              <a:spcBef>
                <a:spcPts val="0"/>
              </a:spcBef>
              <a:spcAft>
                <a:spcPts val="0"/>
              </a:spcAft>
              <a:buClr>
                <a:schemeClr val="accent3"/>
              </a:buClr>
              <a:buSzPts val="4000"/>
              <a:buFont typeface="Noto Sans Symbols"/>
              <a:buChar char="➢"/>
            </a:pPr>
            <a:r>
              <a:rPr b="1" i="0" lang="en-US" sz="4000" u="none" cap="none" strike="noStrike">
                <a:solidFill>
                  <a:schemeClr val="accent3"/>
                </a:solidFill>
                <a:latin typeface="Questrial"/>
                <a:ea typeface="Questrial"/>
                <a:cs typeface="Questrial"/>
                <a:sym typeface="Questrial"/>
              </a:rPr>
              <a:t>After completing this lesson, the volunteer will be able to:</a:t>
            </a:r>
            <a:endParaRPr/>
          </a:p>
          <a:p>
            <a:pPr indent="-285750" lvl="1" marL="742950" marR="0" rtl="0" algn="l">
              <a:spcBef>
                <a:spcPts val="720"/>
              </a:spcBef>
              <a:spcAft>
                <a:spcPts val="0"/>
              </a:spcAft>
              <a:buClr>
                <a:schemeClr val="accent3"/>
              </a:buClr>
              <a:buSzPts val="3600"/>
              <a:buFont typeface="Arial"/>
              <a:buChar char="•"/>
            </a:pPr>
            <a:r>
              <a:rPr b="1" i="0" lang="en-US" sz="3600" u="none" cap="none" strike="noStrike">
                <a:solidFill>
                  <a:schemeClr val="accent3"/>
                </a:solidFill>
                <a:latin typeface="Questrial"/>
                <a:ea typeface="Questrial"/>
                <a:cs typeface="Questrial"/>
                <a:sym typeface="Questrial"/>
              </a:rPr>
              <a:t>Summarize the flow of the SC 1040</a:t>
            </a:r>
            <a:endParaRPr/>
          </a:p>
          <a:p>
            <a:pPr indent="-285750" lvl="1" marL="742950" marR="0" rtl="0" algn="l">
              <a:spcBef>
                <a:spcPts val="720"/>
              </a:spcBef>
              <a:spcAft>
                <a:spcPts val="0"/>
              </a:spcAft>
              <a:buClr>
                <a:schemeClr val="accent3"/>
              </a:buClr>
              <a:buSzPts val="3600"/>
              <a:buFont typeface="Arial"/>
              <a:buChar char="•"/>
            </a:pPr>
            <a:r>
              <a:rPr b="1" i="0" lang="en-US" sz="3600" u="none" cap="none" strike="noStrike">
                <a:solidFill>
                  <a:schemeClr val="accent3"/>
                </a:solidFill>
                <a:latin typeface="Questrial"/>
                <a:ea typeface="Questrial"/>
                <a:cs typeface="Questrial"/>
                <a:sym typeface="Questrial"/>
              </a:rPr>
              <a:t>Differentiate and explain key differences between the taxability of various types of income on the federal tax return and South Carolina tax return</a:t>
            </a:r>
            <a:endParaRPr/>
          </a:p>
          <a:p>
            <a:pPr indent="-285750" lvl="1" marL="742950" marR="0" rtl="0" algn="l">
              <a:spcBef>
                <a:spcPts val="720"/>
              </a:spcBef>
              <a:spcAft>
                <a:spcPts val="0"/>
              </a:spcAft>
              <a:buClr>
                <a:schemeClr val="accent3"/>
              </a:buClr>
              <a:buSzPts val="3600"/>
              <a:buFont typeface="Arial"/>
              <a:buChar char="•"/>
            </a:pPr>
            <a:r>
              <a:rPr b="1" i="0" lang="en-US" sz="3600" u="none" cap="none" strike="noStrike">
                <a:solidFill>
                  <a:schemeClr val="accent3"/>
                </a:solidFill>
                <a:latin typeface="Questrial"/>
                <a:ea typeface="Questrial"/>
                <a:cs typeface="Questrial"/>
                <a:sym typeface="Questrial"/>
              </a:rPr>
              <a:t>Apply subtractions unique to the SC 1040</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49">
                                            <p:txEl>
                                              <p:pRg end="0" st="0"/>
                                            </p:txEl>
                                          </p:spTgt>
                                        </p:tgtEl>
                                        <p:attrNameLst>
                                          <p:attrName>style.visibility</p:attrName>
                                        </p:attrNameLst>
                                      </p:cBhvr>
                                      <p:to>
                                        <p:strVal val="visible"/>
                                      </p:to>
                                    </p:set>
                                    <p:animEffect filter="fade" transition="in">
                                      <p:cBhvr>
                                        <p:cTn dur="1000"/>
                                        <p:tgtEl>
                                          <p:spTgt spid="214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49">
                                            <p:txEl>
                                              <p:pRg end="1" st="1"/>
                                            </p:txEl>
                                          </p:spTgt>
                                        </p:tgtEl>
                                        <p:attrNameLst>
                                          <p:attrName>style.visibility</p:attrName>
                                        </p:attrNameLst>
                                      </p:cBhvr>
                                      <p:to>
                                        <p:strVal val="visible"/>
                                      </p:to>
                                    </p:set>
                                    <p:animEffect filter="fade" transition="in">
                                      <p:cBhvr>
                                        <p:cTn dur="1000"/>
                                        <p:tgtEl>
                                          <p:spTgt spid="214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49">
                                            <p:txEl>
                                              <p:pRg end="2" st="2"/>
                                            </p:txEl>
                                          </p:spTgt>
                                        </p:tgtEl>
                                        <p:attrNameLst>
                                          <p:attrName>style.visibility</p:attrName>
                                        </p:attrNameLst>
                                      </p:cBhvr>
                                      <p:to>
                                        <p:strVal val="visible"/>
                                      </p:to>
                                    </p:set>
                                    <p:animEffect filter="fade" transition="in">
                                      <p:cBhvr>
                                        <p:cTn dur="1000"/>
                                        <p:tgtEl>
                                          <p:spTgt spid="214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49">
                                            <p:txEl>
                                              <p:pRg end="3" st="3"/>
                                            </p:txEl>
                                          </p:spTgt>
                                        </p:tgtEl>
                                        <p:attrNameLst>
                                          <p:attrName>style.visibility</p:attrName>
                                        </p:attrNameLst>
                                      </p:cBhvr>
                                      <p:to>
                                        <p:strVal val="visible"/>
                                      </p:to>
                                    </p:set>
                                    <p:animEffect filter="fade" transition="in">
                                      <p:cBhvr>
                                        <p:cTn dur="1000"/>
                                        <p:tgtEl>
                                          <p:spTgt spid="2149">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54" name="Shape 2154"/>
        <p:cNvGrpSpPr/>
        <p:nvPr/>
      </p:nvGrpSpPr>
      <p:grpSpPr>
        <a:xfrm>
          <a:off x="0" y="0"/>
          <a:ext cx="0" cy="0"/>
          <a:chOff x="0" y="0"/>
          <a:chExt cx="0" cy="0"/>
        </a:xfrm>
      </p:grpSpPr>
      <p:sp>
        <p:nvSpPr>
          <p:cNvPr id="2155" name="Google Shape;2155;p251"/>
          <p:cNvSpPr txBox="1"/>
          <p:nvPr/>
        </p:nvSpPr>
        <p:spPr>
          <a:xfrm>
            <a:off x="1010653" y="1071940"/>
            <a:ext cx="8598600" cy="4414500"/>
          </a:xfrm>
          <a:prstGeom prst="rect">
            <a:avLst/>
          </a:prstGeom>
          <a:noFill/>
          <a:ln>
            <a:noFill/>
          </a:ln>
        </p:spPr>
        <p:txBody>
          <a:bodyPr anchorCtr="0" anchor="t" bIns="46800" lIns="90000" spcFirstLastPara="1" rIns="90000" wrap="square" tIns="46800">
            <a:noAutofit/>
          </a:bodyPr>
          <a:lstStyle/>
          <a:p>
            <a:pPr indent="0" lvl="0" marL="0" marR="0" rtl="0" algn="l">
              <a:spcBef>
                <a:spcPts val="0"/>
              </a:spcBef>
              <a:spcAft>
                <a:spcPts val="0"/>
              </a:spcAft>
              <a:buClr>
                <a:schemeClr val="dk1"/>
              </a:buClr>
              <a:buFont typeface="Questrial"/>
              <a:buNone/>
            </a:pPr>
            <a:r>
              <a:t/>
            </a:r>
            <a:endParaRPr b="1" sz="3200">
              <a:solidFill>
                <a:schemeClr val="accent1"/>
              </a:solidFill>
              <a:latin typeface="Questrial"/>
              <a:ea typeface="Questrial"/>
              <a:cs typeface="Questrial"/>
              <a:sym typeface="Questrial"/>
            </a:endParaRPr>
          </a:p>
          <a:p>
            <a:pPr indent="0" lvl="0" marL="0" marR="0" rtl="0" algn="l">
              <a:spcBef>
                <a:spcPts val="0"/>
              </a:spcBef>
              <a:spcAft>
                <a:spcPts val="0"/>
              </a:spcAft>
              <a:buNone/>
            </a:pPr>
            <a:r>
              <a:rPr lang="en-US" sz="3200">
                <a:solidFill>
                  <a:schemeClr val="dk1"/>
                </a:solidFill>
                <a:latin typeface="Questrial"/>
                <a:ea typeface="Questrial"/>
                <a:cs typeface="Questrial"/>
                <a:sym typeface="Questrial"/>
              </a:rPr>
              <a:t>		</a:t>
            </a:r>
            <a:r>
              <a:rPr lang="en-US" sz="3200">
                <a:solidFill>
                  <a:schemeClr val="accent4"/>
                </a:solidFill>
                <a:latin typeface="Questrial"/>
                <a:ea typeface="Questrial"/>
                <a:cs typeface="Questrial"/>
                <a:sym typeface="Questrial"/>
              </a:rPr>
              <a:t>Federal Taxable Income</a:t>
            </a:r>
            <a:endParaRPr/>
          </a:p>
          <a:p>
            <a:pPr indent="0" lvl="0" marL="0" marR="0" rtl="0" algn="l">
              <a:spcBef>
                <a:spcPts val="0"/>
              </a:spcBef>
              <a:spcAft>
                <a:spcPts val="0"/>
              </a:spcAft>
              <a:buNone/>
            </a:pPr>
            <a:r>
              <a:rPr lang="en-US" sz="3200">
                <a:solidFill>
                  <a:srgbClr val="C00000"/>
                </a:solidFill>
                <a:latin typeface="Questrial"/>
                <a:ea typeface="Questrial"/>
                <a:cs typeface="Questrial"/>
                <a:sym typeface="Questrial"/>
              </a:rPr>
              <a:t>        +	Additions</a:t>
            </a:r>
            <a:endParaRPr sz="3200">
              <a:solidFill>
                <a:srgbClr val="C00000"/>
              </a:solidFill>
              <a:latin typeface="Questrial"/>
              <a:ea typeface="Questrial"/>
              <a:cs typeface="Questrial"/>
              <a:sym typeface="Questrial"/>
            </a:endParaRPr>
          </a:p>
          <a:p>
            <a:pPr indent="0" lvl="0" marL="0" marR="0" rtl="0" algn="l">
              <a:spcBef>
                <a:spcPts val="0"/>
              </a:spcBef>
              <a:spcAft>
                <a:spcPts val="0"/>
              </a:spcAft>
              <a:buNone/>
            </a:pPr>
            <a:r>
              <a:rPr lang="en-US" sz="3200">
                <a:solidFill>
                  <a:schemeClr val="dk1"/>
                </a:solidFill>
                <a:latin typeface="Questrial"/>
                <a:ea typeface="Questrial"/>
                <a:cs typeface="Questrial"/>
                <a:sym typeface="Questrial"/>
              </a:rPr>
              <a:t>        </a:t>
            </a:r>
            <a:r>
              <a:rPr lang="en-US" sz="4000">
                <a:solidFill>
                  <a:schemeClr val="dk1"/>
                </a:solidFill>
                <a:latin typeface="Questrial"/>
                <a:ea typeface="Questrial"/>
                <a:cs typeface="Questrial"/>
                <a:sym typeface="Questrial"/>
              </a:rPr>
              <a:t>-</a:t>
            </a:r>
            <a:r>
              <a:rPr lang="en-US" sz="3200">
                <a:solidFill>
                  <a:schemeClr val="dk1"/>
                </a:solidFill>
                <a:latin typeface="Questrial"/>
                <a:ea typeface="Questrial"/>
                <a:cs typeface="Questrial"/>
                <a:sym typeface="Questrial"/>
              </a:rPr>
              <a:t>	</a:t>
            </a:r>
            <a:r>
              <a:rPr lang="en-US" sz="3200" u="sng">
                <a:solidFill>
                  <a:schemeClr val="dk1"/>
                </a:solidFill>
                <a:latin typeface="Questrial"/>
                <a:ea typeface="Questrial"/>
                <a:cs typeface="Questrial"/>
                <a:sym typeface="Questrial"/>
              </a:rPr>
              <a:t>Subtractions           		</a:t>
            </a:r>
            <a:endParaRPr sz="3200">
              <a:solidFill>
                <a:schemeClr val="dk1"/>
              </a:solidFill>
              <a:latin typeface="Questrial"/>
              <a:ea typeface="Questrial"/>
              <a:cs typeface="Questrial"/>
              <a:sym typeface="Questrial"/>
            </a:endParaRPr>
          </a:p>
          <a:p>
            <a:pPr indent="0" lvl="0" marL="0" marR="0" rtl="0" algn="l">
              <a:spcBef>
                <a:spcPts val="0"/>
              </a:spcBef>
              <a:spcAft>
                <a:spcPts val="0"/>
              </a:spcAft>
              <a:buNone/>
            </a:pPr>
            <a:r>
              <a:rPr lang="en-US" sz="3200">
                <a:solidFill>
                  <a:schemeClr val="dk1"/>
                </a:solidFill>
                <a:latin typeface="Questrial"/>
                <a:ea typeface="Questrial"/>
                <a:cs typeface="Questrial"/>
                <a:sym typeface="Questrial"/>
              </a:rPr>
              <a:t>		</a:t>
            </a:r>
            <a:r>
              <a:rPr lang="en-US" sz="3200">
                <a:solidFill>
                  <a:schemeClr val="accent1"/>
                </a:solidFill>
                <a:latin typeface="Questrial"/>
                <a:ea typeface="Questrial"/>
                <a:cs typeface="Questrial"/>
                <a:sym typeface="Questrial"/>
              </a:rPr>
              <a:t>SC Taxable Income</a:t>
            </a:r>
            <a:endParaRPr/>
          </a:p>
          <a:p>
            <a:pPr indent="0" lvl="0" marL="0" marR="0" rtl="0" algn="l">
              <a:spcBef>
                <a:spcPts val="0"/>
              </a:spcBef>
              <a:spcAft>
                <a:spcPts val="0"/>
              </a:spcAft>
              <a:buNone/>
            </a:pPr>
            <a:r>
              <a:rPr lang="en-US" sz="3200">
                <a:solidFill>
                  <a:schemeClr val="dk1"/>
                </a:solidFill>
                <a:latin typeface="Questrial"/>
                <a:ea typeface="Questrial"/>
                <a:cs typeface="Questrial"/>
                <a:sym typeface="Questrial"/>
              </a:rPr>
              <a:t>        </a:t>
            </a:r>
            <a:r>
              <a:rPr lang="en-US" sz="3200">
                <a:solidFill>
                  <a:schemeClr val="accent3"/>
                </a:solidFill>
                <a:latin typeface="Questrial"/>
                <a:ea typeface="Questrial"/>
                <a:cs typeface="Questrial"/>
                <a:sym typeface="Questrial"/>
              </a:rPr>
              <a:t>x </a:t>
            </a:r>
            <a:r>
              <a:rPr lang="en-US" sz="3200">
                <a:solidFill>
                  <a:schemeClr val="dk1"/>
                </a:solidFill>
                <a:latin typeface="Questrial"/>
                <a:ea typeface="Questrial"/>
                <a:cs typeface="Questrial"/>
                <a:sym typeface="Questrial"/>
              </a:rPr>
              <a:t>	</a:t>
            </a:r>
            <a:r>
              <a:rPr lang="en-US" sz="3200" u="sng">
                <a:solidFill>
                  <a:schemeClr val="accent3"/>
                </a:solidFill>
                <a:latin typeface="Questrial"/>
                <a:ea typeface="Questrial"/>
                <a:cs typeface="Questrial"/>
                <a:sym typeface="Questrial"/>
              </a:rPr>
              <a:t>Tax table				</a:t>
            </a:r>
            <a:endParaRPr sz="3200">
              <a:solidFill>
                <a:schemeClr val="accent3"/>
              </a:solidFill>
              <a:latin typeface="Questrial"/>
              <a:ea typeface="Questrial"/>
              <a:cs typeface="Questrial"/>
              <a:sym typeface="Questrial"/>
            </a:endParaRPr>
          </a:p>
          <a:p>
            <a:pPr indent="0" lvl="0" marL="0" marR="0" rtl="0" algn="l">
              <a:spcBef>
                <a:spcPts val="0"/>
              </a:spcBef>
              <a:spcAft>
                <a:spcPts val="0"/>
              </a:spcAft>
              <a:buNone/>
            </a:pPr>
            <a:r>
              <a:rPr lang="en-US" sz="3200">
                <a:solidFill>
                  <a:schemeClr val="dk1"/>
                </a:solidFill>
                <a:latin typeface="Questrial"/>
                <a:ea typeface="Questrial"/>
                <a:cs typeface="Questrial"/>
                <a:sym typeface="Questrial"/>
              </a:rPr>
              <a:t>		</a:t>
            </a:r>
            <a:r>
              <a:rPr lang="en-US" sz="3200">
                <a:solidFill>
                  <a:schemeClr val="accent2"/>
                </a:solidFill>
                <a:latin typeface="Questrial"/>
                <a:ea typeface="Questrial"/>
                <a:cs typeface="Questrial"/>
                <a:sym typeface="Questrial"/>
              </a:rPr>
              <a:t>SC Tax Liability</a:t>
            </a:r>
            <a:endParaRPr/>
          </a:p>
          <a:p>
            <a:pPr indent="0" lvl="0" marL="0" marR="0" rtl="0" algn="l">
              <a:spcBef>
                <a:spcPts val="0"/>
              </a:spcBef>
              <a:spcAft>
                <a:spcPts val="0"/>
              </a:spcAft>
              <a:buNone/>
            </a:pPr>
            <a:r>
              <a:rPr lang="en-US" sz="3200">
                <a:solidFill>
                  <a:schemeClr val="accent2"/>
                </a:solidFill>
                <a:latin typeface="Questrial"/>
                <a:ea typeface="Questrial"/>
                <a:cs typeface="Questrial"/>
                <a:sym typeface="Questrial"/>
              </a:rPr>
              <a:t>	</a:t>
            </a:r>
            <a:r>
              <a:rPr lang="en-US" sz="4000">
                <a:solidFill>
                  <a:schemeClr val="accent2"/>
                </a:solidFill>
                <a:latin typeface="Questrial"/>
                <a:ea typeface="Questrial"/>
                <a:cs typeface="Questrial"/>
                <a:sym typeface="Questrial"/>
              </a:rPr>
              <a:t>-</a:t>
            </a:r>
            <a:r>
              <a:rPr lang="en-US" sz="3200">
                <a:solidFill>
                  <a:schemeClr val="accent2"/>
                </a:solidFill>
                <a:latin typeface="Questrial"/>
                <a:ea typeface="Questrial"/>
                <a:cs typeface="Questrial"/>
                <a:sym typeface="Questrial"/>
              </a:rPr>
              <a:t>	Nonrefundable credits</a:t>
            </a:r>
            <a:endParaRPr/>
          </a:p>
          <a:p>
            <a:pPr indent="0" lvl="0" marL="0" marR="0" rtl="0" algn="l">
              <a:spcBef>
                <a:spcPts val="0"/>
              </a:spcBef>
              <a:spcAft>
                <a:spcPts val="0"/>
              </a:spcAft>
              <a:buNone/>
            </a:pPr>
            <a:r>
              <a:rPr lang="en-US" sz="3200">
                <a:solidFill>
                  <a:schemeClr val="accent2"/>
                </a:solidFill>
                <a:latin typeface="Questrial"/>
                <a:ea typeface="Questrial"/>
                <a:cs typeface="Questrial"/>
                <a:sym typeface="Questrial"/>
              </a:rPr>
              <a:t>       +	</a:t>
            </a:r>
            <a:r>
              <a:rPr lang="en-US" sz="3200" u="sng">
                <a:solidFill>
                  <a:schemeClr val="accent2"/>
                </a:solidFill>
                <a:latin typeface="Questrial"/>
                <a:ea typeface="Questrial"/>
                <a:cs typeface="Questrial"/>
                <a:sym typeface="Questrial"/>
              </a:rPr>
              <a:t>Payments/Refundable credits</a:t>
            </a:r>
            <a:endParaRPr sz="3200">
              <a:solidFill>
                <a:schemeClr val="accent2"/>
              </a:solidFill>
              <a:latin typeface="Questrial"/>
              <a:ea typeface="Questrial"/>
              <a:cs typeface="Questrial"/>
              <a:sym typeface="Questrial"/>
            </a:endParaRPr>
          </a:p>
          <a:p>
            <a:pPr indent="0" lvl="0" marL="0" marR="0" rtl="0" algn="l">
              <a:spcBef>
                <a:spcPts val="0"/>
              </a:spcBef>
              <a:spcAft>
                <a:spcPts val="0"/>
              </a:spcAft>
              <a:buNone/>
            </a:pPr>
            <a:r>
              <a:rPr lang="en-US" sz="3200">
                <a:solidFill>
                  <a:schemeClr val="dk1"/>
                </a:solidFill>
                <a:latin typeface="Questrial"/>
                <a:ea typeface="Questrial"/>
                <a:cs typeface="Questrial"/>
                <a:sym typeface="Questrial"/>
              </a:rPr>
              <a:t>		</a:t>
            </a:r>
            <a:r>
              <a:rPr lang="en-US" sz="3200">
                <a:solidFill>
                  <a:schemeClr val="accent1"/>
                </a:solidFill>
                <a:latin typeface="Questrial"/>
                <a:ea typeface="Questrial"/>
                <a:cs typeface="Questrial"/>
                <a:sym typeface="Questrial"/>
              </a:rPr>
              <a:t>Amount refunded or owed</a:t>
            </a:r>
            <a:endParaRPr b="1" sz="3200">
              <a:solidFill>
                <a:schemeClr val="accent1"/>
              </a:solidFill>
              <a:latin typeface="Questrial"/>
              <a:ea typeface="Questrial"/>
              <a:cs typeface="Questrial"/>
              <a:sym typeface="Questrial"/>
            </a:endParaRPr>
          </a:p>
        </p:txBody>
      </p:sp>
      <p:sp>
        <p:nvSpPr>
          <p:cNvPr id="2156" name="Google Shape;2156;p251"/>
          <p:cNvSpPr/>
          <p:nvPr/>
        </p:nvSpPr>
        <p:spPr>
          <a:xfrm>
            <a:off x="0" y="139512"/>
            <a:ext cx="12192000" cy="708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4000">
                <a:solidFill>
                  <a:schemeClr val="dk1"/>
                </a:solidFill>
                <a:latin typeface="Questrial"/>
                <a:ea typeface="Questrial"/>
                <a:cs typeface="Questrial"/>
                <a:sym typeface="Questrial"/>
              </a:rPr>
              <a:t>SC 1040 Overview</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5" name="Shape 265"/>
        <p:cNvGrpSpPr/>
        <p:nvPr/>
      </p:nvGrpSpPr>
      <p:grpSpPr>
        <a:xfrm>
          <a:off x="0" y="0"/>
          <a:ext cx="0" cy="0"/>
          <a:chOff x="0" y="0"/>
          <a:chExt cx="0" cy="0"/>
        </a:xfrm>
      </p:grpSpPr>
      <p:sp>
        <p:nvSpPr>
          <p:cNvPr id="266" name="Google Shape;266;p36"/>
          <p:cNvSpPr txBox="1"/>
          <p:nvPr>
            <p:ph type="title"/>
          </p:nvPr>
        </p:nvSpPr>
        <p:spPr>
          <a:xfrm>
            <a:off x="609600" y="6568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Conducting a Thorough Interview</a:t>
            </a:r>
            <a:endParaRPr/>
          </a:p>
        </p:txBody>
      </p:sp>
      <p:sp>
        <p:nvSpPr>
          <p:cNvPr id="267" name="Google Shape;267;p36"/>
          <p:cNvSpPr txBox="1"/>
          <p:nvPr>
            <p:ph idx="1" type="body"/>
          </p:nvPr>
        </p:nvSpPr>
        <p:spPr>
          <a:xfrm>
            <a:off x="609600" y="1208704"/>
            <a:ext cx="10972800" cy="40476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4000"/>
              <a:buFont typeface="Noto Sans Symbols"/>
              <a:buChar char="➢"/>
            </a:pPr>
            <a:r>
              <a:rPr lang="en-US"/>
              <a:t>You need to go through the </a:t>
            </a:r>
            <a:r>
              <a:rPr i="1" lang="en-US"/>
              <a:t>entire</a:t>
            </a:r>
            <a:r>
              <a:rPr lang="en-US"/>
              <a:t> I/I form and ask clarifying questions and make sure everything has been filled out. </a:t>
            </a:r>
            <a:endParaRPr/>
          </a:p>
          <a:p>
            <a:pPr indent="-342900" lvl="0" marL="342900" marR="0" rtl="0" algn="l">
              <a:lnSpc>
                <a:spcPct val="100000"/>
              </a:lnSpc>
              <a:spcBef>
                <a:spcPts val="0"/>
              </a:spcBef>
              <a:spcAft>
                <a:spcPts val="0"/>
              </a:spcAft>
              <a:buClr>
                <a:schemeClr val="dk1"/>
              </a:buClr>
              <a:buSzPts val="4000"/>
              <a:buFont typeface="Noto Sans Symbols"/>
              <a:buChar char="➢"/>
            </a:pPr>
            <a:r>
              <a:rPr lang="en-US"/>
              <a:t>If the taxpayer left a question blank, you need to ask and clarify, then fill out the answer on the I/I form.</a:t>
            </a:r>
            <a:endParaRPr/>
          </a:p>
          <a:p>
            <a:pPr indent="-342900" lvl="0" marL="342900" rtl="0" algn="l">
              <a:spcBef>
                <a:spcPts val="0"/>
              </a:spcBef>
              <a:spcAft>
                <a:spcPts val="0"/>
              </a:spcAft>
              <a:buClr>
                <a:schemeClr val="dk1"/>
              </a:buClr>
              <a:buSzPts val="4000"/>
              <a:buFont typeface="Noto Sans Symbols"/>
              <a:buChar char="➢"/>
            </a:pPr>
            <a:r>
              <a:rPr lang="en-US"/>
              <a:t>Before you start the return in TaxSlayer, the </a:t>
            </a:r>
            <a:r>
              <a:rPr i="1" lang="en-US"/>
              <a:t>entire</a:t>
            </a:r>
            <a:r>
              <a:rPr lang="en-US"/>
              <a:t> I/I form needs to be completely filled out!</a:t>
            </a:r>
            <a:endParaRPr/>
          </a:p>
        </p:txBody>
      </p:sp>
      <p:sp>
        <p:nvSpPr>
          <p:cNvPr id="268" name="Google Shape;268;p3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0" name="Shape 2160"/>
        <p:cNvGrpSpPr/>
        <p:nvPr/>
      </p:nvGrpSpPr>
      <p:grpSpPr>
        <a:xfrm>
          <a:off x="0" y="0"/>
          <a:ext cx="0" cy="0"/>
          <a:chOff x="0" y="0"/>
          <a:chExt cx="0" cy="0"/>
        </a:xfrm>
      </p:grpSpPr>
      <p:sp>
        <p:nvSpPr>
          <p:cNvPr id="2161" name="Google Shape;2161;p25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Residency</a:t>
            </a:r>
            <a:endParaRPr b="1" i="0" sz="4800" u="none" cap="none" strike="noStrike">
              <a:solidFill>
                <a:schemeClr val="dk2"/>
              </a:solidFill>
              <a:latin typeface="Questrial"/>
              <a:ea typeface="Questrial"/>
              <a:cs typeface="Questrial"/>
              <a:sym typeface="Questrial"/>
            </a:endParaRPr>
          </a:p>
        </p:txBody>
      </p:sp>
      <p:sp>
        <p:nvSpPr>
          <p:cNvPr id="2162" name="Google Shape;2162;p252"/>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Font typeface="Noto Sans Symbols"/>
              <a:buNone/>
            </a:pPr>
            <a:r>
              <a:rPr b="0" i="0" lang="en-US" sz="3700" u="none" cap="none" strike="noStrike">
                <a:solidFill>
                  <a:schemeClr val="dk1"/>
                </a:solidFill>
                <a:latin typeface="Questrial"/>
                <a:ea typeface="Questrial"/>
                <a:cs typeface="Questrial"/>
                <a:sym typeface="Questrial"/>
              </a:rPr>
              <a:t>Even if you live outside of South Carolina, you are considered a resident if:</a:t>
            </a:r>
            <a:endParaRP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Your intention is to maintain South Carolina as your permanent home, AND</a:t>
            </a:r>
            <a:endParaRP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South Carolina is the center of your financial, social and family life; AND</a:t>
            </a:r>
            <a:endParaRP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When you are away, South Carolina is the place to which you intend to return</a:t>
            </a:r>
            <a:endParaRPr b="0" i="0" sz="3700" u="none" cap="none" strike="noStrike">
              <a:solidFill>
                <a:schemeClr val="dk1"/>
              </a:solidFill>
              <a:latin typeface="Questrial"/>
              <a:ea typeface="Questrial"/>
              <a:cs typeface="Questrial"/>
              <a:sym typeface="Quest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2">
                                            <p:txEl>
                                              <p:pRg end="0" st="0"/>
                                            </p:txEl>
                                          </p:spTgt>
                                        </p:tgtEl>
                                        <p:attrNameLst>
                                          <p:attrName>style.visibility</p:attrName>
                                        </p:attrNameLst>
                                      </p:cBhvr>
                                      <p:to>
                                        <p:strVal val="visible"/>
                                      </p:to>
                                    </p:set>
                                    <p:animEffect filter="fade" transition="in">
                                      <p:cBhvr>
                                        <p:cTn dur="500"/>
                                        <p:tgtEl>
                                          <p:spTgt spid="216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2">
                                            <p:txEl>
                                              <p:pRg end="1" st="1"/>
                                            </p:txEl>
                                          </p:spTgt>
                                        </p:tgtEl>
                                        <p:attrNameLst>
                                          <p:attrName>style.visibility</p:attrName>
                                        </p:attrNameLst>
                                      </p:cBhvr>
                                      <p:to>
                                        <p:strVal val="visible"/>
                                      </p:to>
                                    </p:set>
                                    <p:animEffect filter="fade" transition="in">
                                      <p:cBhvr>
                                        <p:cTn dur="500"/>
                                        <p:tgtEl>
                                          <p:spTgt spid="216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2">
                                            <p:txEl>
                                              <p:pRg end="2" st="2"/>
                                            </p:txEl>
                                          </p:spTgt>
                                        </p:tgtEl>
                                        <p:attrNameLst>
                                          <p:attrName>style.visibility</p:attrName>
                                        </p:attrNameLst>
                                      </p:cBhvr>
                                      <p:to>
                                        <p:strVal val="visible"/>
                                      </p:to>
                                    </p:set>
                                    <p:animEffect filter="fade" transition="in">
                                      <p:cBhvr>
                                        <p:cTn dur="500"/>
                                        <p:tgtEl>
                                          <p:spTgt spid="216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2">
                                            <p:txEl>
                                              <p:pRg end="3" st="3"/>
                                            </p:txEl>
                                          </p:spTgt>
                                        </p:tgtEl>
                                        <p:attrNameLst>
                                          <p:attrName>style.visibility</p:attrName>
                                        </p:attrNameLst>
                                      </p:cBhvr>
                                      <p:to>
                                        <p:strVal val="visible"/>
                                      </p:to>
                                    </p:set>
                                    <p:animEffect filter="fade" transition="in">
                                      <p:cBhvr>
                                        <p:cTn dur="500"/>
                                        <p:tgtEl>
                                          <p:spTgt spid="2162">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6" name="Shape 2166"/>
        <p:cNvGrpSpPr/>
        <p:nvPr/>
      </p:nvGrpSpPr>
      <p:grpSpPr>
        <a:xfrm>
          <a:off x="0" y="0"/>
          <a:ext cx="0" cy="0"/>
          <a:chOff x="0" y="0"/>
          <a:chExt cx="0" cy="0"/>
        </a:xfrm>
      </p:grpSpPr>
      <p:sp>
        <p:nvSpPr>
          <p:cNvPr id="2167" name="Google Shape;2167;p25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Who Must File</a:t>
            </a:r>
            <a:endParaRPr b="1" i="0" sz="4800" u="none" cap="none" strike="noStrike">
              <a:solidFill>
                <a:schemeClr val="dk2"/>
              </a:solidFill>
              <a:latin typeface="Questrial"/>
              <a:ea typeface="Questrial"/>
              <a:cs typeface="Questrial"/>
              <a:sym typeface="Questrial"/>
            </a:endParaRPr>
          </a:p>
        </p:txBody>
      </p:sp>
      <p:sp>
        <p:nvSpPr>
          <p:cNvPr id="2168" name="Google Shape;2168;p253"/>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Residents under 65</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Anyone who is required to file a federal income tax return that includes income taxable by South Carolina</a:t>
            </a:r>
            <a:endParaRPr/>
          </a:p>
          <a:p>
            <a:pPr indent="-228600" lvl="2" marL="1143000" marR="0" rtl="0" algn="l">
              <a:lnSpc>
                <a:spcPct val="90000"/>
              </a:lnSpc>
              <a:spcBef>
                <a:spcPts val="640"/>
              </a:spcBef>
              <a:spcAft>
                <a:spcPts val="0"/>
              </a:spcAft>
              <a:buClr>
                <a:schemeClr val="dk1"/>
              </a:buClr>
              <a:buSzPts val="3200"/>
              <a:buFont typeface="Courier New"/>
              <a:buChar char="o"/>
            </a:pPr>
            <a:r>
              <a:rPr b="0" i="0" lang="en-US" sz="3200" u="none" cap="none" strike="noStrike">
                <a:solidFill>
                  <a:schemeClr val="dk1"/>
                </a:solidFill>
                <a:latin typeface="Questrial"/>
                <a:ea typeface="Questrial"/>
                <a:cs typeface="Questrial"/>
                <a:sym typeface="Questrial"/>
              </a:rPr>
              <a:t>Residents of South Carolina are taxed on their entire income, regardless of where earned, unless specifically exempted by law</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Any who has South Carolina income tax withheld from wages</a:t>
            </a:r>
            <a:endParaRPr b="0" i="0" sz="3600" u="none" cap="none" strike="noStrike">
              <a:solidFill>
                <a:schemeClr val="dk1"/>
              </a:solidFill>
              <a:latin typeface="Questrial"/>
              <a:ea typeface="Questrial"/>
              <a:cs typeface="Questrial"/>
              <a:sym typeface="Quest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8">
                                            <p:txEl>
                                              <p:pRg end="0" st="0"/>
                                            </p:txEl>
                                          </p:spTgt>
                                        </p:tgtEl>
                                        <p:attrNameLst>
                                          <p:attrName>style.visibility</p:attrName>
                                        </p:attrNameLst>
                                      </p:cBhvr>
                                      <p:to>
                                        <p:strVal val="visible"/>
                                      </p:to>
                                    </p:set>
                                    <p:animEffect filter="fade" transition="in">
                                      <p:cBhvr>
                                        <p:cTn dur="500"/>
                                        <p:tgtEl>
                                          <p:spTgt spid="216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8">
                                            <p:txEl>
                                              <p:pRg end="1" st="1"/>
                                            </p:txEl>
                                          </p:spTgt>
                                        </p:tgtEl>
                                        <p:attrNameLst>
                                          <p:attrName>style.visibility</p:attrName>
                                        </p:attrNameLst>
                                      </p:cBhvr>
                                      <p:to>
                                        <p:strVal val="visible"/>
                                      </p:to>
                                    </p:set>
                                    <p:animEffect filter="fade" transition="in">
                                      <p:cBhvr>
                                        <p:cTn dur="500"/>
                                        <p:tgtEl>
                                          <p:spTgt spid="216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8">
                                            <p:txEl>
                                              <p:pRg end="2" st="2"/>
                                            </p:txEl>
                                          </p:spTgt>
                                        </p:tgtEl>
                                        <p:attrNameLst>
                                          <p:attrName>style.visibility</p:attrName>
                                        </p:attrNameLst>
                                      </p:cBhvr>
                                      <p:to>
                                        <p:strVal val="visible"/>
                                      </p:to>
                                    </p:set>
                                    <p:animEffect filter="fade" transition="in">
                                      <p:cBhvr>
                                        <p:cTn dur="500"/>
                                        <p:tgtEl>
                                          <p:spTgt spid="216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8">
                                            <p:txEl>
                                              <p:pRg end="3" st="3"/>
                                            </p:txEl>
                                          </p:spTgt>
                                        </p:tgtEl>
                                        <p:attrNameLst>
                                          <p:attrName>style.visibility</p:attrName>
                                        </p:attrNameLst>
                                      </p:cBhvr>
                                      <p:to>
                                        <p:strVal val="visible"/>
                                      </p:to>
                                    </p:set>
                                    <p:animEffect filter="fade" transition="in">
                                      <p:cBhvr>
                                        <p:cTn dur="500"/>
                                        <p:tgtEl>
                                          <p:spTgt spid="2168">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3" name="Shape 2173"/>
        <p:cNvGrpSpPr/>
        <p:nvPr/>
      </p:nvGrpSpPr>
      <p:grpSpPr>
        <a:xfrm>
          <a:off x="0" y="0"/>
          <a:ext cx="0" cy="0"/>
          <a:chOff x="0" y="0"/>
          <a:chExt cx="0" cy="0"/>
        </a:xfrm>
      </p:grpSpPr>
      <p:sp>
        <p:nvSpPr>
          <p:cNvPr id="2174" name="Google Shape;2174;p25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Who Must File</a:t>
            </a:r>
            <a:endParaRPr/>
          </a:p>
        </p:txBody>
      </p:sp>
      <p:sp>
        <p:nvSpPr>
          <p:cNvPr id="2175" name="Google Shape;2175;p254"/>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Residents over 65</a:t>
            </a:r>
            <a:endParaRPr/>
          </a:p>
          <a:p>
            <a:pPr indent="-285750" lvl="1" marL="742950" marR="0" rtl="0" algn="l">
              <a:lnSpc>
                <a:spcPct val="8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Married Filing Jointly (both 65 or older)</a:t>
            </a:r>
            <a:endParaRPr/>
          </a:p>
          <a:p>
            <a:pPr indent="-228600" lvl="2" marL="1143000" marR="0" rtl="0" algn="l">
              <a:lnSpc>
                <a:spcPct val="80000"/>
              </a:lnSpc>
              <a:spcBef>
                <a:spcPts val="592"/>
              </a:spcBef>
              <a:spcAft>
                <a:spcPts val="0"/>
              </a:spcAft>
              <a:buClr>
                <a:schemeClr val="dk1"/>
              </a:buClr>
              <a:buSzPts val="2960"/>
              <a:buFont typeface="Courier New"/>
              <a:buChar char="o"/>
            </a:pPr>
            <a:r>
              <a:rPr b="0" i="0" lang="en-US" sz="2960" u="none" cap="none" strike="noStrike">
                <a:solidFill>
                  <a:schemeClr val="dk1"/>
                </a:solidFill>
                <a:latin typeface="Questrial"/>
                <a:ea typeface="Questrial"/>
                <a:cs typeface="Questrial"/>
                <a:sym typeface="Questrial"/>
              </a:rPr>
              <a:t>Gross income must be greater than federal gross income filing requirement + $30,000</a:t>
            </a:r>
            <a:endParaRPr/>
          </a:p>
          <a:p>
            <a:pPr indent="-285750" lvl="1" marL="742950" marR="0" rtl="0" algn="l">
              <a:lnSpc>
                <a:spcPct val="8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Any other filing status</a:t>
            </a:r>
            <a:endParaRPr/>
          </a:p>
          <a:p>
            <a:pPr indent="-228600" lvl="2" marL="1143000" marR="0" rtl="0" algn="l">
              <a:lnSpc>
                <a:spcPct val="80000"/>
              </a:lnSpc>
              <a:spcBef>
                <a:spcPts val="592"/>
              </a:spcBef>
              <a:spcAft>
                <a:spcPts val="0"/>
              </a:spcAft>
              <a:buClr>
                <a:schemeClr val="dk1"/>
              </a:buClr>
              <a:buSzPts val="2960"/>
              <a:buFont typeface="Courier New"/>
              <a:buChar char="o"/>
            </a:pPr>
            <a:r>
              <a:rPr b="0" i="0" lang="en-US" sz="2960" u="none" cap="none" strike="noStrike">
                <a:solidFill>
                  <a:schemeClr val="dk1"/>
                </a:solidFill>
                <a:latin typeface="Questrial"/>
                <a:ea typeface="Questrial"/>
                <a:cs typeface="Questrial"/>
                <a:sym typeface="Questrial"/>
              </a:rPr>
              <a:t>Gross income must be greater than federal gross income filing requirement + $15,000</a:t>
            </a:r>
            <a:endParaRPr/>
          </a:p>
          <a:p>
            <a:pPr indent="-285750" lvl="1" marL="742950" marR="0" rtl="0" algn="l">
              <a:lnSpc>
                <a:spcPct val="8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Any who have South Carolina income tax withheld from wages</a:t>
            </a:r>
            <a:endParaRPr b="0" i="0" sz="3330" u="none" cap="none" strike="noStrike">
              <a:solidFill>
                <a:schemeClr val="dk1"/>
              </a:solidFill>
              <a:latin typeface="Questrial"/>
              <a:ea typeface="Questrial"/>
              <a:cs typeface="Questrial"/>
              <a:sym typeface="Questrial"/>
            </a:endParaRPr>
          </a:p>
        </p:txBody>
      </p:sp>
    </p:spTree>
  </p:cSld>
  <p:clrMapOvr>
    <a:masterClrMapping/>
  </p:clrMapOvr>
</p:sld>
</file>

<file path=ppt/slides/slide2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0" name="Shape 2180"/>
        <p:cNvGrpSpPr/>
        <p:nvPr/>
      </p:nvGrpSpPr>
      <p:grpSpPr>
        <a:xfrm>
          <a:off x="0" y="0"/>
          <a:ext cx="0" cy="0"/>
          <a:chOff x="0" y="0"/>
          <a:chExt cx="0" cy="0"/>
        </a:xfrm>
      </p:grpSpPr>
      <p:sp>
        <p:nvSpPr>
          <p:cNvPr id="2181" name="Google Shape;2181;p255"/>
          <p:cNvSpPr txBox="1"/>
          <p:nvPr>
            <p:ph type="title"/>
          </p:nvPr>
        </p:nvSpPr>
        <p:spPr>
          <a:xfrm>
            <a:off x="609600" y="-4"/>
            <a:ext cx="10972800" cy="7011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Arial"/>
              <a:buNone/>
            </a:pPr>
            <a:r>
              <a:rPr b="1" i="0" lang="en-US" sz="4000" u="none" cap="none" strike="noStrike">
                <a:solidFill>
                  <a:schemeClr val="dk2"/>
                </a:solidFill>
                <a:latin typeface="Arial"/>
                <a:ea typeface="Arial"/>
                <a:cs typeface="Arial"/>
                <a:sym typeface="Arial"/>
              </a:rPr>
              <a:t>Who Must File - Over 65</a:t>
            </a:r>
            <a:endParaRPr/>
          </a:p>
        </p:txBody>
      </p:sp>
      <p:graphicFrame>
        <p:nvGraphicFramePr>
          <p:cNvPr id="2182" name="Google Shape;2182;p255"/>
          <p:cNvGraphicFramePr/>
          <p:nvPr/>
        </p:nvGraphicFramePr>
        <p:xfrm>
          <a:off x="34649" y="632250"/>
          <a:ext cx="3000000" cy="3000000"/>
        </p:xfrm>
        <a:graphic>
          <a:graphicData uri="http://schemas.openxmlformats.org/drawingml/2006/table">
            <a:tbl>
              <a:tblPr>
                <a:noFill/>
                <a:tableStyleId>{2A621C65-A1E7-4CA3-8D7C-C4024EF37B6A}</a:tableStyleId>
              </a:tblPr>
              <a:tblGrid>
                <a:gridCol w="1585175"/>
                <a:gridCol w="1670150"/>
                <a:gridCol w="1819325"/>
                <a:gridCol w="1887925"/>
                <a:gridCol w="1562050"/>
                <a:gridCol w="1708175"/>
                <a:gridCol w="1707075"/>
              </a:tblGrid>
              <a:tr h="2147775">
                <a:tc>
                  <a:txBody>
                    <a:bodyPr/>
                    <a:lstStyle/>
                    <a:p>
                      <a:pPr indent="0" lvl="0" marL="0" marR="0" rtl="0" algn="ctr">
                        <a:spcBef>
                          <a:spcPts val="0"/>
                        </a:spcBef>
                        <a:spcAft>
                          <a:spcPts val="0"/>
                        </a:spcAft>
                        <a:buClr>
                          <a:schemeClr val="lt1"/>
                        </a:buClr>
                        <a:buFont typeface="Questrial"/>
                        <a:buNone/>
                      </a:pPr>
                      <a:r>
                        <a:rPr b="1" lang="en-US" sz="1800" u="none" cap="none" strike="noStrike">
                          <a:solidFill>
                            <a:schemeClr val="lt1"/>
                          </a:solidFill>
                        </a:rPr>
                        <a:t>FULL/PART YEAR RESIDENT</a:t>
                      </a:r>
                      <a:endParaRPr sz="1800"/>
                    </a:p>
                  </a:txBody>
                  <a:tcPr marT="45725" marB="45725" marR="91450" marL="91450" anchor="ctr">
                    <a:solidFill>
                      <a:schemeClr val="dk1"/>
                    </a:solidFill>
                  </a:tcPr>
                </a:tc>
                <a:tc>
                  <a:txBody>
                    <a:bodyPr/>
                    <a:lstStyle/>
                    <a:p>
                      <a:pPr indent="0" lvl="0" marL="0" marR="0" rtl="0" algn="ctr">
                        <a:spcBef>
                          <a:spcPts val="0"/>
                        </a:spcBef>
                        <a:spcAft>
                          <a:spcPts val="0"/>
                        </a:spcAft>
                        <a:buClr>
                          <a:schemeClr val="lt1"/>
                        </a:buClr>
                        <a:buFont typeface="Questrial"/>
                        <a:buNone/>
                      </a:pPr>
                      <a:r>
                        <a:rPr b="1" lang="en-US" sz="2400" u="none" cap="none" strike="noStrike">
                          <a:solidFill>
                            <a:schemeClr val="lt1"/>
                          </a:solidFill>
                        </a:rPr>
                        <a:t>Single</a:t>
                      </a:r>
                      <a:endParaRPr/>
                    </a:p>
                  </a:txBody>
                  <a:tcPr marT="45725" marB="45725" marR="91450" marL="91450" anchor="ctr">
                    <a:solidFill>
                      <a:schemeClr val="accent5"/>
                    </a:solidFill>
                  </a:tcPr>
                </a:tc>
                <a:tc>
                  <a:txBody>
                    <a:bodyPr/>
                    <a:lstStyle/>
                    <a:p>
                      <a:pPr indent="0" lvl="0" marL="0" marR="0" rtl="0" algn="ctr">
                        <a:spcBef>
                          <a:spcPts val="0"/>
                        </a:spcBef>
                        <a:spcAft>
                          <a:spcPts val="0"/>
                        </a:spcAft>
                        <a:buClr>
                          <a:schemeClr val="lt1"/>
                        </a:buClr>
                        <a:buFont typeface="Questrial"/>
                        <a:buNone/>
                      </a:pPr>
                      <a:r>
                        <a:rPr b="1" lang="en-US" sz="2400" u="none" cap="none" strike="noStrike">
                          <a:solidFill>
                            <a:schemeClr val="lt1"/>
                          </a:solidFill>
                        </a:rPr>
                        <a:t>Married Filing Separately</a:t>
                      </a:r>
                      <a:endParaRPr/>
                    </a:p>
                  </a:txBody>
                  <a:tcPr marT="45725" marB="45725" marR="91450" marL="91450" anchor="ctr">
                    <a:solidFill>
                      <a:schemeClr val="accent5"/>
                    </a:solidFill>
                  </a:tcPr>
                </a:tc>
                <a:tc>
                  <a:txBody>
                    <a:bodyPr/>
                    <a:lstStyle/>
                    <a:p>
                      <a:pPr indent="0" lvl="0" marL="0" marR="0" rtl="0" algn="ctr">
                        <a:spcBef>
                          <a:spcPts val="0"/>
                        </a:spcBef>
                        <a:spcAft>
                          <a:spcPts val="0"/>
                        </a:spcAft>
                        <a:buClr>
                          <a:schemeClr val="lt1"/>
                        </a:buClr>
                        <a:buFont typeface="Questrial"/>
                        <a:buNone/>
                      </a:pPr>
                      <a:r>
                        <a:rPr b="1" lang="en-US" sz="2400" u="none" cap="none" strike="noStrike">
                          <a:solidFill>
                            <a:schemeClr val="lt1"/>
                          </a:solidFill>
                        </a:rPr>
                        <a:t>Head of Household</a:t>
                      </a:r>
                      <a:endParaRPr b="1" sz="2400" u="none" cap="none" strike="noStrike">
                        <a:solidFill>
                          <a:schemeClr val="lt1"/>
                        </a:solidFill>
                      </a:endParaRPr>
                    </a:p>
                  </a:txBody>
                  <a:tcPr marT="45725" marB="45725" marR="91450" marL="91450" anchor="ctr">
                    <a:solidFill>
                      <a:schemeClr val="accent5"/>
                    </a:solidFill>
                  </a:tcPr>
                </a:tc>
                <a:tc>
                  <a:txBody>
                    <a:bodyPr/>
                    <a:lstStyle/>
                    <a:p>
                      <a:pPr indent="0" lvl="0" marL="0" marR="0" rtl="0" algn="ctr">
                        <a:spcBef>
                          <a:spcPts val="0"/>
                        </a:spcBef>
                        <a:spcAft>
                          <a:spcPts val="0"/>
                        </a:spcAft>
                        <a:buClr>
                          <a:schemeClr val="lt1"/>
                        </a:buClr>
                        <a:buFont typeface="Questrial"/>
                        <a:buNone/>
                      </a:pPr>
                      <a:r>
                        <a:rPr b="1" lang="en-US" sz="2400" u="none" cap="none" strike="noStrike">
                          <a:solidFill>
                            <a:schemeClr val="lt1"/>
                          </a:solidFill>
                        </a:rPr>
                        <a:t>Married Filing Jointly (both spouses over 65)</a:t>
                      </a:r>
                      <a:endParaRPr/>
                    </a:p>
                  </a:txBody>
                  <a:tcPr marT="45725" marB="45725" marR="91450" marL="91450" anchor="ctr">
                    <a:solidFill>
                      <a:schemeClr val="accent5"/>
                    </a:solidFill>
                  </a:tcPr>
                </a:tc>
                <a:tc>
                  <a:txBody>
                    <a:bodyPr/>
                    <a:lstStyle/>
                    <a:p>
                      <a:pPr indent="0" lvl="0" marL="0" marR="0" rtl="0" algn="ctr">
                        <a:spcBef>
                          <a:spcPts val="0"/>
                        </a:spcBef>
                        <a:spcAft>
                          <a:spcPts val="0"/>
                        </a:spcAft>
                        <a:buClr>
                          <a:schemeClr val="lt1"/>
                        </a:buClr>
                        <a:buFont typeface="Questrial"/>
                        <a:buNone/>
                      </a:pPr>
                      <a:r>
                        <a:rPr b="1" lang="en-US" sz="2400" u="none" cap="none" strike="noStrike">
                          <a:solidFill>
                            <a:schemeClr val="lt1"/>
                          </a:solidFill>
                        </a:rPr>
                        <a:t>Married Filing Jointly (one spouse over 65)</a:t>
                      </a:r>
                      <a:endParaRPr/>
                    </a:p>
                  </a:txBody>
                  <a:tcPr marT="45725" marB="45725" marR="91450" marL="91450" anchor="ctr">
                    <a:solidFill>
                      <a:schemeClr val="accent5"/>
                    </a:solidFill>
                  </a:tcPr>
                </a:tc>
                <a:tc>
                  <a:txBody>
                    <a:bodyPr/>
                    <a:lstStyle/>
                    <a:p>
                      <a:pPr indent="0" lvl="0" marL="0" marR="0" rtl="0" algn="ctr">
                        <a:spcBef>
                          <a:spcPts val="0"/>
                        </a:spcBef>
                        <a:spcAft>
                          <a:spcPts val="0"/>
                        </a:spcAft>
                        <a:buClr>
                          <a:schemeClr val="lt1"/>
                        </a:buClr>
                        <a:buFont typeface="Questrial"/>
                        <a:buNone/>
                      </a:pPr>
                      <a:r>
                        <a:rPr b="1" lang="en-US" sz="2400" u="none" cap="none" strike="noStrike">
                          <a:solidFill>
                            <a:schemeClr val="lt1"/>
                          </a:solidFill>
                        </a:rPr>
                        <a:t>Qualifying Widow</a:t>
                      </a:r>
                      <a:endParaRPr/>
                    </a:p>
                  </a:txBody>
                  <a:tcPr marT="45725" marB="45725" marR="91450" marL="91450" anchor="ctr">
                    <a:solidFill>
                      <a:schemeClr val="accent5"/>
                    </a:solidFill>
                  </a:tcPr>
                </a:tc>
              </a:tr>
              <a:tr h="3428275">
                <a:tc>
                  <a:txBody>
                    <a:bodyPr/>
                    <a:lstStyle/>
                    <a:p>
                      <a:pPr indent="0" lvl="0" marL="0" marR="0" rtl="0" algn="ctr">
                        <a:spcBef>
                          <a:spcPts val="0"/>
                        </a:spcBef>
                        <a:spcAft>
                          <a:spcPts val="0"/>
                        </a:spcAft>
                        <a:buClr>
                          <a:schemeClr val="lt1"/>
                        </a:buClr>
                        <a:buFont typeface="Questrial"/>
                        <a:buNone/>
                      </a:pPr>
                      <a:r>
                        <a:rPr b="1" lang="en-US" sz="3000" u="none" cap="none" strike="noStrike">
                          <a:solidFill>
                            <a:schemeClr val="lt1"/>
                          </a:solidFill>
                        </a:rPr>
                        <a:t>Must file if gross Income is: </a:t>
                      </a:r>
                      <a:endParaRPr sz="3000"/>
                    </a:p>
                  </a:txBody>
                  <a:tcPr marT="45725" marB="45725" marR="91450" marL="91450" anchor="ctr">
                    <a:solidFill>
                      <a:schemeClr val="dk1"/>
                    </a:solidFill>
                  </a:tcPr>
                </a:tc>
                <a:tc>
                  <a:txBody>
                    <a:bodyPr/>
                    <a:lstStyle/>
                    <a:p>
                      <a:pPr indent="0" lvl="0" marL="0" marR="0" rtl="0" algn="ctr">
                        <a:spcBef>
                          <a:spcPts val="0"/>
                        </a:spcBef>
                        <a:spcAft>
                          <a:spcPts val="0"/>
                        </a:spcAft>
                        <a:buClr>
                          <a:schemeClr val="dk1"/>
                        </a:buClr>
                        <a:buFont typeface="Questrial"/>
                        <a:buNone/>
                      </a:pPr>
                      <a:r>
                        <a:rPr lang="en-US" sz="2000" u="none" cap="none" strike="noStrike"/>
                        <a:t>greater than </a:t>
                      </a:r>
                      <a:r>
                        <a:rPr lang="en-US" sz="2000"/>
                        <a:t>the federal gross filing requirement</a:t>
                      </a:r>
                      <a:r>
                        <a:rPr lang="en-US" sz="2000" u="none" cap="none" strike="noStrike"/>
                        <a:t> + $15,000</a:t>
                      </a:r>
                      <a:endParaRPr/>
                    </a:p>
                  </a:txBody>
                  <a:tcPr marT="45725" marB="45725" marR="91450" marL="91450" anchor="ctr">
                    <a:solidFill>
                      <a:schemeClr val="lt1"/>
                    </a:solidFill>
                  </a:tcPr>
                </a:tc>
                <a:tc>
                  <a:txBody>
                    <a:bodyPr/>
                    <a:lstStyle/>
                    <a:p>
                      <a:pPr indent="0" lvl="0" marL="0" marR="0" rtl="0" algn="ctr">
                        <a:spcBef>
                          <a:spcPts val="0"/>
                        </a:spcBef>
                        <a:spcAft>
                          <a:spcPts val="0"/>
                        </a:spcAft>
                        <a:buClr>
                          <a:schemeClr val="dk1"/>
                        </a:buClr>
                        <a:buFont typeface="Questrial"/>
                        <a:buNone/>
                      </a:pPr>
                      <a:r>
                        <a:rPr lang="en-US" sz="2000" u="none" cap="none" strike="noStrike"/>
                        <a:t>greater than </a:t>
                      </a:r>
                      <a:r>
                        <a:rPr lang="en-US" sz="2000"/>
                        <a:t>the federal gross filing requirement  </a:t>
                      </a:r>
                      <a:r>
                        <a:rPr lang="en-US" sz="2000" u="none" cap="none" strike="noStrike"/>
                        <a:t>+ $15,000</a:t>
                      </a:r>
                      <a:endParaRPr/>
                    </a:p>
                  </a:txBody>
                  <a:tcPr marT="45725" marB="45725" marR="91450" marL="91450" anchor="ctr">
                    <a:solidFill>
                      <a:schemeClr val="lt1"/>
                    </a:solidFill>
                  </a:tcPr>
                </a:tc>
                <a:tc>
                  <a:txBody>
                    <a:bodyPr/>
                    <a:lstStyle/>
                    <a:p>
                      <a:pPr indent="0" lvl="0" marL="0" marR="0" rtl="0" algn="ctr">
                        <a:spcBef>
                          <a:spcPts val="0"/>
                        </a:spcBef>
                        <a:spcAft>
                          <a:spcPts val="0"/>
                        </a:spcAft>
                        <a:buClr>
                          <a:schemeClr val="dk1"/>
                        </a:buClr>
                        <a:buFont typeface="Questrial"/>
                        <a:buNone/>
                      </a:pPr>
                      <a:r>
                        <a:rPr lang="en-US" sz="2000" u="none" cap="none" strike="noStrike"/>
                        <a:t>greater than </a:t>
                      </a:r>
                      <a:r>
                        <a:rPr lang="en-US" sz="2000"/>
                        <a:t>the federal gross filing requirement  </a:t>
                      </a:r>
                      <a:r>
                        <a:rPr lang="en-US" sz="2000" u="none" cap="none" strike="noStrike"/>
                        <a:t>+ $15,000</a:t>
                      </a:r>
                      <a:endParaRPr/>
                    </a:p>
                  </a:txBody>
                  <a:tcPr marT="45725" marB="45725" marR="91450" marL="91450" anchor="ctr">
                    <a:solidFill>
                      <a:schemeClr val="lt1"/>
                    </a:solidFill>
                  </a:tcPr>
                </a:tc>
                <a:tc>
                  <a:txBody>
                    <a:bodyPr/>
                    <a:lstStyle/>
                    <a:p>
                      <a:pPr indent="0" lvl="0" marL="0" marR="0" rtl="0" algn="ctr">
                        <a:spcBef>
                          <a:spcPts val="0"/>
                        </a:spcBef>
                        <a:spcAft>
                          <a:spcPts val="0"/>
                        </a:spcAft>
                        <a:buClr>
                          <a:schemeClr val="dk1"/>
                        </a:buClr>
                        <a:buFont typeface="Questrial"/>
                        <a:buNone/>
                      </a:pPr>
                      <a:r>
                        <a:rPr lang="en-US" sz="2000" u="none" cap="none" strike="noStrike"/>
                        <a:t>greater than </a:t>
                      </a:r>
                      <a:r>
                        <a:rPr lang="en-US" sz="2000"/>
                        <a:t>the federal gross filing requirement </a:t>
                      </a:r>
                      <a:r>
                        <a:rPr lang="en-US" sz="2000" u="none" cap="none" strike="noStrike"/>
                        <a:t> + </a:t>
                      </a:r>
                      <a:r>
                        <a:rPr b="1" lang="en-US" sz="2000" u="none" cap="none" strike="noStrike"/>
                        <a:t>$30,000</a:t>
                      </a:r>
                      <a:endParaRPr/>
                    </a:p>
                  </a:txBody>
                  <a:tcPr marT="45725" marB="45725" marR="91450" marL="91450" anchor="ctr">
                    <a:solidFill>
                      <a:schemeClr val="lt1"/>
                    </a:solidFill>
                  </a:tcPr>
                </a:tc>
                <a:tc>
                  <a:txBody>
                    <a:bodyPr/>
                    <a:lstStyle/>
                    <a:p>
                      <a:pPr indent="0" lvl="0" marL="0" marR="0" rtl="0" algn="ctr">
                        <a:spcBef>
                          <a:spcPts val="0"/>
                        </a:spcBef>
                        <a:spcAft>
                          <a:spcPts val="0"/>
                        </a:spcAft>
                        <a:buClr>
                          <a:schemeClr val="dk1"/>
                        </a:buClr>
                        <a:buFont typeface="Questrial"/>
                        <a:buNone/>
                      </a:pPr>
                      <a:r>
                        <a:rPr lang="en-US" sz="2000" u="none" cap="none" strike="noStrike"/>
                        <a:t>greater than </a:t>
                      </a:r>
                      <a:r>
                        <a:rPr lang="en-US" sz="2000"/>
                        <a:t>the federal gross filing requirement  </a:t>
                      </a:r>
                      <a:r>
                        <a:rPr lang="en-US" sz="2000" u="none" cap="none" strike="noStrike"/>
                        <a:t>+ $15,000</a:t>
                      </a:r>
                      <a:endParaRPr/>
                    </a:p>
                  </a:txBody>
                  <a:tcPr marT="45725" marB="45725" marR="91450" marL="91450" anchor="ctr">
                    <a:solidFill>
                      <a:schemeClr val="lt1"/>
                    </a:solidFill>
                  </a:tcPr>
                </a:tc>
                <a:tc>
                  <a:txBody>
                    <a:bodyPr/>
                    <a:lstStyle/>
                    <a:p>
                      <a:pPr indent="0" lvl="0" marL="0" marR="0" rtl="0" algn="ctr">
                        <a:spcBef>
                          <a:spcPts val="0"/>
                        </a:spcBef>
                        <a:spcAft>
                          <a:spcPts val="0"/>
                        </a:spcAft>
                        <a:buClr>
                          <a:schemeClr val="dk1"/>
                        </a:buClr>
                        <a:buFont typeface="Questrial"/>
                        <a:buNone/>
                      </a:pPr>
                      <a:r>
                        <a:rPr lang="en-US" sz="2000" u="none" cap="none" strike="noStrike"/>
                        <a:t>greater than </a:t>
                      </a:r>
                      <a:r>
                        <a:rPr lang="en-US" sz="2000"/>
                        <a:t>the federal gross filing requirement  </a:t>
                      </a:r>
                      <a:r>
                        <a:rPr lang="en-US" sz="2000" u="none" cap="none" strike="noStrike"/>
                        <a:t>+ $15,000</a:t>
                      </a:r>
                      <a:endParaRPr/>
                    </a:p>
                  </a:txBody>
                  <a:tcPr marT="45725" marB="45725" marR="91450" marL="91450" anchor="ctr">
                    <a:solidFill>
                      <a:schemeClr val="lt1"/>
                    </a:solidFill>
                  </a:tcPr>
                </a:tc>
              </a:tr>
            </a:tbl>
          </a:graphicData>
        </a:graphic>
      </p:graphicFrame>
      <p:sp>
        <p:nvSpPr>
          <p:cNvPr id="2183" name="Google Shape;2183;p255"/>
          <p:cNvSpPr txBox="1"/>
          <p:nvPr/>
        </p:nvSpPr>
        <p:spPr>
          <a:xfrm>
            <a:off x="5165558" y="6305309"/>
            <a:ext cx="4860900" cy="584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3200">
                <a:solidFill>
                  <a:schemeClr val="accent3"/>
                </a:solidFill>
                <a:latin typeface="Questrial"/>
                <a:ea typeface="Questrial"/>
                <a:cs typeface="Questrial"/>
                <a:sym typeface="Questrial"/>
              </a:rPr>
              <a:t>See Pub 4012, A-1</a:t>
            </a:r>
            <a:endParaRPr b="1" sz="3200">
              <a:solidFill>
                <a:schemeClr val="accent3"/>
              </a:solidFill>
              <a:latin typeface="Questrial"/>
              <a:ea typeface="Questrial"/>
              <a:cs typeface="Questrial"/>
              <a:sym typeface="Quest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82"/>
                                        </p:tgtEl>
                                        <p:attrNameLst>
                                          <p:attrName>style.visibility</p:attrName>
                                        </p:attrNameLst>
                                      </p:cBhvr>
                                      <p:to>
                                        <p:strVal val="visible"/>
                                      </p:to>
                                    </p:set>
                                    <p:animEffect filter="fade" transition="in">
                                      <p:cBhvr>
                                        <p:cTn dur="500"/>
                                        <p:tgtEl>
                                          <p:spTgt spid="21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8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7" name="Shape 2187"/>
        <p:cNvGrpSpPr/>
        <p:nvPr/>
      </p:nvGrpSpPr>
      <p:grpSpPr>
        <a:xfrm>
          <a:off x="0" y="0"/>
          <a:ext cx="0" cy="0"/>
          <a:chOff x="0" y="0"/>
          <a:chExt cx="0" cy="0"/>
        </a:xfrm>
      </p:grpSpPr>
      <p:sp>
        <p:nvSpPr>
          <p:cNvPr id="2188" name="Google Shape;2188;p25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Part-Year / Nonresidents</a:t>
            </a:r>
            <a:endParaRPr b="1" i="0" sz="4800" u="none" cap="none" strike="noStrike">
              <a:solidFill>
                <a:schemeClr val="dk2"/>
              </a:solidFill>
              <a:latin typeface="Questrial"/>
              <a:ea typeface="Questrial"/>
              <a:cs typeface="Questrial"/>
              <a:sym typeface="Questrial"/>
            </a:endParaRPr>
          </a:p>
        </p:txBody>
      </p:sp>
      <p:sp>
        <p:nvSpPr>
          <p:cNvPr id="2189" name="Google Shape;2189;p256"/>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Anyone who had South Carolina income tax withheld from wages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Part-year or nonresidents whose South Carolina gross income is greater than current federal personal exemption amount</a:t>
            </a:r>
            <a:endParaRPr/>
          </a:p>
          <a:p>
            <a:pPr indent="-342900" lvl="0" marL="342900" marR="0" rtl="0" algn="l">
              <a:spcBef>
                <a:spcPts val="800"/>
              </a:spcBef>
              <a:spcAft>
                <a:spcPts val="0"/>
              </a:spcAft>
              <a:buClr>
                <a:srgbClr val="77A042"/>
              </a:buClr>
              <a:buSzPts val="4000"/>
              <a:buFont typeface="Noto Sans Symbols"/>
              <a:buChar char="➢"/>
            </a:pPr>
            <a:r>
              <a:rPr b="0" i="0" lang="en-US" sz="4000" u="none" cap="none" strike="noStrike">
                <a:solidFill>
                  <a:srgbClr val="77A042"/>
                </a:solidFill>
                <a:latin typeface="Questrial"/>
                <a:ea typeface="Questrial"/>
                <a:cs typeface="Questrial"/>
                <a:sym typeface="Questrial"/>
              </a:rPr>
              <a:t>Nonresidents file SC1040 with Schedule NR</a:t>
            </a:r>
            <a:endParaRPr b="0" i="0" sz="4000" u="none" cap="none" strike="noStrike">
              <a:solidFill>
                <a:srgbClr val="77A042"/>
              </a:solidFill>
              <a:latin typeface="Questrial"/>
              <a:ea typeface="Questrial"/>
              <a:cs typeface="Questrial"/>
              <a:sym typeface="Questrial"/>
            </a:endParaRPr>
          </a:p>
        </p:txBody>
      </p:sp>
      <p:sp>
        <p:nvSpPr>
          <p:cNvPr id="2190" name="Google Shape;2190;p256"/>
          <p:cNvSpPr/>
          <p:nvPr/>
        </p:nvSpPr>
        <p:spPr>
          <a:xfrm>
            <a:off x="394937" y="5649112"/>
            <a:ext cx="11187600" cy="9540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800">
                <a:solidFill>
                  <a:schemeClr val="accent3"/>
                </a:solidFill>
                <a:latin typeface="Questrial"/>
                <a:ea typeface="Questrial"/>
                <a:cs typeface="Questrial"/>
                <a:sym typeface="Questrial"/>
              </a:rPr>
              <a:t>This situation is complicated to determine. </a:t>
            </a:r>
            <a:r>
              <a:rPr b="1" lang="en-US" sz="2800" u="sng">
                <a:solidFill>
                  <a:schemeClr val="accent3"/>
                </a:solidFill>
                <a:latin typeface="Questrial"/>
                <a:ea typeface="Questrial"/>
                <a:cs typeface="Questrial"/>
                <a:sym typeface="Questrial"/>
              </a:rPr>
              <a:t>SEE YOUR SITE COORDINATOR</a:t>
            </a:r>
            <a:r>
              <a:rPr b="1" lang="en-US" sz="2800">
                <a:solidFill>
                  <a:schemeClr val="accent3"/>
                </a:solidFill>
                <a:latin typeface="Questrial"/>
                <a:ea typeface="Questrial"/>
                <a:cs typeface="Questrial"/>
                <a:sym typeface="Questrial"/>
              </a:rPr>
              <a:t> if you believe a taxpayer is not a full-year resident</a:t>
            </a:r>
            <a:endParaRPr b="1" i="1" sz="2800">
              <a:solidFill>
                <a:schemeClr val="accent3"/>
              </a:solidFill>
              <a:latin typeface="Questrial"/>
              <a:ea typeface="Questrial"/>
              <a:cs typeface="Questrial"/>
              <a:sym typeface="Quest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190"/>
                                        </p:tgtEl>
                                        <p:attrNameLst>
                                          <p:attrName>style.visibility</p:attrName>
                                        </p:attrNameLst>
                                      </p:cBhvr>
                                      <p:to>
                                        <p:strVal val="visible"/>
                                      </p:to>
                                    </p:set>
                                    <p:anim calcmode="lin" valueType="num">
                                      <p:cBhvr additive="base">
                                        <p:cTn dur="500"/>
                                        <p:tgtEl>
                                          <p:spTgt spid="2190"/>
                                        </p:tgtEl>
                                        <p:attrNameLst>
                                          <p:attrName>ppt_w</p:attrName>
                                        </p:attrNameLst>
                                      </p:cBhvr>
                                      <p:tavLst>
                                        <p:tav fmla="" tm="0">
                                          <p:val>
                                            <p:strVal val="0"/>
                                          </p:val>
                                        </p:tav>
                                        <p:tav fmla="" tm="100000">
                                          <p:val>
                                            <p:strVal val="#ppt_w"/>
                                          </p:val>
                                        </p:tav>
                                      </p:tavLst>
                                    </p:anim>
                                    <p:anim calcmode="lin" valueType="num">
                                      <p:cBhvr additive="base">
                                        <p:cTn dur="500"/>
                                        <p:tgtEl>
                                          <p:spTgt spid="2190"/>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94" name="Shape 2194"/>
        <p:cNvGrpSpPr/>
        <p:nvPr/>
      </p:nvGrpSpPr>
      <p:grpSpPr>
        <a:xfrm>
          <a:off x="0" y="0"/>
          <a:ext cx="0" cy="0"/>
          <a:chOff x="0" y="0"/>
          <a:chExt cx="0" cy="0"/>
        </a:xfrm>
      </p:grpSpPr>
      <p:sp>
        <p:nvSpPr>
          <p:cNvPr id="2195" name="Google Shape;2195;p25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Filing Status</a:t>
            </a:r>
            <a:endParaRPr b="1" i="0" sz="4800" u="none" cap="none" strike="noStrike">
              <a:solidFill>
                <a:schemeClr val="dk2"/>
              </a:solidFill>
              <a:latin typeface="Questrial"/>
              <a:ea typeface="Questrial"/>
              <a:cs typeface="Questrial"/>
              <a:sym typeface="Questrial"/>
            </a:endParaRPr>
          </a:p>
        </p:txBody>
      </p:sp>
      <p:sp>
        <p:nvSpPr>
          <p:cNvPr id="2196" name="Google Shape;2196;p257"/>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Filing status corresponds to filing status on the federal return</a:t>
            </a:r>
            <a:endParaRPr b="0" i="0" sz="4000" u="none" cap="none" strike="noStrike">
              <a:solidFill>
                <a:schemeClr val="dk1"/>
              </a:solidFill>
              <a:latin typeface="Questrial"/>
              <a:ea typeface="Questrial"/>
              <a:cs typeface="Questrial"/>
              <a:sym typeface="Questrial"/>
            </a:endParaRPr>
          </a:p>
        </p:txBody>
      </p:sp>
    </p:spTree>
  </p:cSld>
  <p:clrMapOvr>
    <a:masterClrMapping/>
  </p:clrMapOvr>
</p:sld>
</file>

<file path=ppt/slides/slide2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00" name="Shape 2200"/>
        <p:cNvGrpSpPr/>
        <p:nvPr/>
      </p:nvGrpSpPr>
      <p:grpSpPr>
        <a:xfrm>
          <a:off x="0" y="0"/>
          <a:ext cx="0" cy="0"/>
          <a:chOff x="0" y="0"/>
          <a:chExt cx="0" cy="0"/>
        </a:xfrm>
      </p:grpSpPr>
      <p:sp>
        <p:nvSpPr>
          <p:cNvPr id="2201" name="Google Shape;2201;p25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Personal &amp; Dependency Exemptions</a:t>
            </a:r>
            <a:endParaRPr b="1" i="0" sz="4800" u="none" cap="none" strike="noStrike">
              <a:solidFill>
                <a:schemeClr val="dk2"/>
              </a:solidFill>
              <a:latin typeface="Questrial"/>
              <a:ea typeface="Questrial"/>
              <a:cs typeface="Questrial"/>
              <a:sym typeface="Questrial"/>
            </a:endParaRPr>
          </a:p>
        </p:txBody>
      </p:sp>
      <p:sp>
        <p:nvSpPr>
          <p:cNvPr id="2202" name="Google Shape;2202;p258"/>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474662" lvl="0" marL="474662"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Personal and dependency exemptions correspond to the federal return</a:t>
            </a:r>
            <a:endParaRPr/>
          </a:p>
          <a:p>
            <a:pPr indent="-220662" lvl="0" marL="474662"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Tree>
  </p:cSld>
  <p:clrMapOvr>
    <a:masterClrMapping/>
  </p:clrMapOvr>
</p:sld>
</file>

<file path=ppt/slides/slide2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06" name="Shape 2206"/>
        <p:cNvGrpSpPr/>
        <p:nvPr/>
      </p:nvGrpSpPr>
      <p:grpSpPr>
        <a:xfrm>
          <a:off x="0" y="0"/>
          <a:ext cx="0" cy="0"/>
          <a:chOff x="0" y="0"/>
          <a:chExt cx="0" cy="0"/>
        </a:xfrm>
      </p:grpSpPr>
      <p:sp>
        <p:nvSpPr>
          <p:cNvPr id="2207" name="Google Shape;2207;p25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Taxable Income</a:t>
            </a:r>
            <a:endParaRPr b="1" i="0" sz="4800" u="none" cap="none" strike="noStrike">
              <a:solidFill>
                <a:schemeClr val="dk2"/>
              </a:solidFill>
              <a:latin typeface="Questrial"/>
              <a:ea typeface="Questrial"/>
              <a:cs typeface="Questrial"/>
              <a:sym typeface="Questrial"/>
            </a:endParaRPr>
          </a:p>
        </p:txBody>
      </p:sp>
      <p:sp>
        <p:nvSpPr>
          <p:cNvPr id="2208" name="Google Shape;2208;p259"/>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All income is subject to South Carolina income tax unless specifically exempted by state law</a:t>
            </a:r>
            <a:endParaRPr/>
          </a:p>
          <a:p>
            <a:pPr indent="-285750" lvl="1" marL="742950" marR="0" rtl="0" algn="l">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This includes all income earned inside and outside of South Carolina</a:t>
            </a:r>
            <a:endParaRPr/>
          </a:p>
          <a:p>
            <a:pPr indent="-228600" lvl="2" marL="1143000" marR="0" rtl="0" algn="l">
              <a:spcBef>
                <a:spcPts val="592"/>
              </a:spcBef>
              <a:spcAft>
                <a:spcPts val="0"/>
              </a:spcAft>
              <a:buClr>
                <a:schemeClr val="dk1"/>
              </a:buClr>
              <a:buSzPts val="2960"/>
              <a:buFont typeface="Courier New"/>
              <a:buChar char="o"/>
            </a:pPr>
            <a:r>
              <a:rPr b="0" i="0" lang="en-US" sz="2960" u="none" cap="none" strike="noStrike">
                <a:solidFill>
                  <a:schemeClr val="dk1"/>
                </a:solidFill>
                <a:latin typeface="Questrial"/>
                <a:ea typeface="Questrial"/>
                <a:cs typeface="Questrial"/>
                <a:sym typeface="Questrial"/>
              </a:rPr>
              <a:t>However, taxpayers may be eligible for a state tax credit if taxes were paid in another state on the income</a:t>
            </a:r>
            <a:endParaRPr/>
          </a:p>
          <a:p>
            <a:pPr indent="-285750" lvl="1" marL="742950" marR="0" rtl="0" algn="l">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The taxpayer may need to file a tax return for another state if they have income earned outside of South Carolina!</a:t>
            </a:r>
            <a:endParaRPr b="0" i="0" sz="3330" u="none" cap="none" strike="noStrike">
              <a:solidFill>
                <a:schemeClr val="dk1"/>
              </a:solidFill>
              <a:latin typeface="Questrial"/>
              <a:ea typeface="Questrial"/>
              <a:cs typeface="Questrial"/>
              <a:sym typeface="Quest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08">
                                            <p:txEl>
                                              <p:pRg end="0" st="0"/>
                                            </p:txEl>
                                          </p:spTgt>
                                        </p:tgtEl>
                                        <p:attrNameLst>
                                          <p:attrName>style.visibility</p:attrName>
                                        </p:attrNameLst>
                                      </p:cBhvr>
                                      <p:to>
                                        <p:strVal val="visible"/>
                                      </p:to>
                                    </p:set>
                                    <p:animEffect filter="fade" transition="in">
                                      <p:cBhvr>
                                        <p:cTn dur="500"/>
                                        <p:tgtEl>
                                          <p:spTgt spid="220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08">
                                            <p:txEl>
                                              <p:pRg end="1" st="1"/>
                                            </p:txEl>
                                          </p:spTgt>
                                        </p:tgtEl>
                                        <p:attrNameLst>
                                          <p:attrName>style.visibility</p:attrName>
                                        </p:attrNameLst>
                                      </p:cBhvr>
                                      <p:to>
                                        <p:strVal val="visible"/>
                                      </p:to>
                                    </p:set>
                                    <p:animEffect filter="fade" transition="in">
                                      <p:cBhvr>
                                        <p:cTn dur="500"/>
                                        <p:tgtEl>
                                          <p:spTgt spid="220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08">
                                            <p:txEl>
                                              <p:pRg end="2" st="2"/>
                                            </p:txEl>
                                          </p:spTgt>
                                        </p:tgtEl>
                                        <p:attrNameLst>
                                          <p:attrName>style.visibility</p:attrName>
                                        </p:attrNameLst>
                                      </p:cBhvr>
                                      <p:to>
                                        <p:strVal val="visible"/>
                                      </p:to>
                                    </p:set>
                                    <p:animEffect filter="fade" transition="in">
                                      <p:cBhvr>
                                        <p:cTn dur="500"/>
                                        <p:tgtEl>
                                          <p:spTgt spid="220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08">
                                            <p:txEl>
                                              <p:pRg end="3" st="3"/>
                                            </p:txEl>
                                          </p:spTgt>
                                        </p:tgtEl>
                                        <p:attrNameLst>
                                          <p:attrName>style.visibility</p:attrName>
                                        </p:attrNameLst>
                                      </p:cBhvr>
                                      <p:to>
                                        <p:strVal val="visible"/>
                                      </p:to>
                                    </p:set>
                                    <p:animEffect filter="fade" transition="in">
                                      <p:cBhvr>
                                        <p:cTn dur="500"/>
                                        <p:tgtEl>
                                          <p:spTgt spid="2208">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12" name="Shape 2212"/>
        <p:cNvGrpSpPr/>
        <p:nvPr/>
      </p:nvGrpSpPr>
      <p:grpSpPr>
        <a:xfrm>
          <a:off x="0" y="0"/>
          <a:ext cx="0" cy="0"/>
          <a:chOff x="0" y="0"/>
          <a:chExt cx="0" cy="0"/>
        </a:xfrm>
      </p:grpSpPr>
      <p:sp>
        <p:nvSpPr>
          <p:cNvPr id="2213" name="Google Shape;2213;p26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Nontaxable Income</a:t>
            </a:r>
            <a:endParaRPr b="1" i="0" sz="4800" u="none" cap="none" strike="noStrike">
              <a:solidFill>
                <a:schemeClr val="dk2"/>
              </a:solidFill>
              <a:latin typeface="Questrial"/>
              <a:ea typeface="Questrial"/>
              <a:cs typeface="Questrial"/>
              <a:sym typeface="Questrial"/>
            </a:endParaRPr>
          </a:p>
        </p:txBody>
      </p:sp>
      <p:sp>
        <p:nvSpPr>
          <p:cNvPr id="2214" name="Google Shape;2214;p260"/>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Specific types of income that are nontaxable in South Carolina include:</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Disability Retirement Income</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Social Security Benefits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Railroad Retirement Income</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Retirement Income paid by the federal government for service in the Reserves or National Guard</a:t>
            </a:r>
            <a:endParaRPr b="0" i="0" sz="3600" u="none" cap="none" strike="noStrike">
              <a:solidFill>
                <a:schemeClr val="dk1"/>
              </a:solidFill>
              <a:latin typeface="Questrial"/>
              <a:ea typeface="Questrial"/>
              <a:cs typeface="Questrial"/>
              <a:sym typeface="Quest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4">
                                            <p:txEl>
                                              <p:pRg end="0" st="0"/>
                                            </p:txEl>
                                          </p:spTgt>
                                        </p:tgtEl>
                                        <p:attrNameLst>
                                          <p:attrName>style.visibility</p:attrName>
                                        </p:attrNameLst>
                                      </p:cBhvr>
                                      <p:to>
                                        <p:strVal val="visible"/>
                                      </p:to>
                                    </p:set>
                                    <p:animEffect filter="fade" transition="in">
                                      <p:cBhvr>
                                        <p:cTn dur="500"/>
                                        <p:tgtEl>
                                          <p:spTgt spid="221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4">
                                            <p:txEl>
                                              <p:pRg end="1" st="1"/>
                                            </p:txEl>
                                          </p:spTgt>
                                        </p:tgtEl>
                                        <p:attrNameLst>
                                          <p:attrName>style.visibility</p:attrName>
                                        </p:attrNameLst>
                                      </p:cBhvr>
                                      <p:to>
                                        <p:strVal val="visible"/>
                                      </p:to>
                                    </p:set>
                                    <p:animEffect filter="fade" transition="in">
                                      <p:cBhvr>
                                        <p:cTn dur="500"/>
                                        <p:tgtEl>
                                          <p:spTgt spid="221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4">
                                            <p:txEl>
                                              <p:pRg end="2" st="2"/>
                                            </p:txEl>
                                          </p:spTgt>
                                        </p:tgtEl>
                                        <p:attrNameLst>
                                          <p:attrName>style.visibility</p:attrName>
                                        </p:attrNameLst>
                                      </p:cBhvr>
                                      <p:to>
                                        <p:strVal val="visible"/>
                                      </p:to>
                                    </p:set>
                                    <p:animEffect filter="fade" transition="in">
                                      <p:cBhvr>
                                        <p:cTn dur="500"/>
                                        <p:tgtEl>
                                          <p:spTgt spid="221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4">
                                            <p:txEl>
                                              <p:pRg end="3" st="3"/>
                                            </p:txEl>
                                          </p:spTgt>
                                        </p:tgtEl>
                                        <p:attrNameLst>
                                          <p:attrName>style.visibility</p:attrName>
                                        </p:attrNameLst>
                                      </p:cBhvr>
                                      <p:to>
                                        <p:strVal val="visible"/>
                                      </p:to>
                                    </p:set>
                                    <p:animEffect filter="fade" transition="in">
                                      <p:cBhvr>
                                        <p:cTn dur="500"/>
                                        <p:tgtEl>
                                          <p:spTgt spid="221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4">
                                            <p:txEl>
                                              <p:pRg end="4" st="4"/>
                                            </p:txEl>
                                          </p:spTgt>
                                        </p:tgtEl>
                                        <p:attrNameLst>
                                          <p:attrName>style.visibility</p:attrName>
                                        </p:attrNameLst>
                                      </p:cBhvr>
                                      <p:to>
                                        <p:strVal val="visible"/>
                                      </p:to>
                                    </p:set>
                                    <p:animEffect filter="fade" transition="in">
                                      <p:cBhvr>
                                        <p:cTn dur="500"/>
                                        <p:tgtEl>
                                          <p:spTgt spid="2214">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18" name="Shape 2218"/>
        <p:cNvGrpSpPr/>
        <p:nvPr/>
      </p:nvGrpSpPr>
      <p:grpSpPr>
        <a:xfrm>
          <a:off x="0" y="0"/>
          <a:ext cx="0" cy="0"/>
          <a:chOff x="0" y="0"/>
          <a:chExt cx="0" cy="0"/>
        </a:xfrm>
      </p:grpSpPr>
      <p:sp>
        <p:nvSpPr>
          <p:cNvPr id="2219" name="Google Shape;2219;p26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Subtractions from Taxable Income</a:t>
            </a:r>
            <a:endParaRPr b="1" i="0" sz="4800" u="none" cap="none" strike="noStrike">
              <a:solidFill>
                <a:schemeClr val="dk2"/>
              </a:solidFill>
              <a:latin typeface="Questrial"/>
              <a:ea typeface="Questrial"/>
              <a:cs typeface="Questrial"/>
              <a:sym typeface="Questrial"/>
            </a:endParaRPr>
          </a:p>
        </p:txBody>
      </p:sp>
      <p:sp>
        <p:nvSpPr>
          <p:cNvPr id="2220" name="Google Shape;2220;p261"/>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Taxable social security can be subtracted from taxable income on the state return</a:t>
            </a:r>
            <a:endParaRPr/>
          </a:p>
          <a:p>
            <a:pPr indent="0" lvl="0" marL="342900" marR="0" rtl="0" algn="l">
              <a:spcBef>
                <a:spcPts val="720"/>
              </a:spcBef>
              <a:spcAft>
                <a:spcPts val="0"/>
              </a:spcAft>
              <a:buNone/>
            </a:pPr>
            <a:r>
              <a:t/>
            </a:r>
            <a:endParaRPr b="0" i="0" sz="3600" u="none" cap="none" strike="noStrike">
              <a:solidFill>
                <a:schemeClr val="dk1"/>
              </a:solidFill>
              <a:latin typeface="Questrial"/>
              <a:ea typeface="Questrial"/>
              <a:cs typeface="Questrial"/>
              <a:sym typeface="Quest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3" name="Shape 273"/>
        <p:cNvGrpSpPr/>
        <p:nvPr/>
      </p:nvGrpSpPr>
      <p:grpSpPr>
        <a:xfrm>
          <a:off x="0" y="0"/>
          <a:ext cx="0" cy="0"/>
          <a:chOff x="0" y="0"/>
          <a:chExt cx="0" cy="0"/>
        </a:xfrm>
      </p:grpSpPr>
      <p:sp>
        <p:nvSpPr>
          <p:cNvPr id="274" name="Google Shape;274;p37"/>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800"/>
              </a:spcBef>
              <a:spcAft>
                <a:spcPts val="0"/>
              </a:spcAft>
              <a:buClr>
                <a:schemeClr val="dk1"/>
              </a:buClr>
              <a:buSzPts val="4000"/>
              <a:buFont typeface="Noto Sans Symbols"/>
              <a:buChar char="➢"/>
            </a:pPr>
            <a:r>
              <a:rPr lang="en-US"/>
              <a:t>Always consult the Scope of Service Chart to see if the income/expense/life event is in scope for your level of certification.</a:t>
            </a:r>
            <a:endParaRPr/>
          </a:p>
          <a:p>
            <a:pPr indent="-342900" lvl="0" marL="342900" marR="0" rtl="0" algn="l">
              <a:lnSpc>
                <a:spcPct val="90000"/>
              </a:lnSpc>
              <a:spcBef>
                <a:spcPts val="800"/>
              </a:spcBef>
              <a:spcAft>
                <a:spcPts val="0"/>
              </a:spcAft>
              <a:buClr>
                <a:schemeClr val="dk1"/>
              </a:buClr>
              <a:buSzPts val="4000"/>
              <a:buFont typeface="Noto Sans Symbols"/>
              <a:buChar char="➢"/>
            </a:pPr>
            <a:r>
              <a:rPr lang="en-US"/>
              <a:t>If something is out of scope for you, put the form to the side and make a note on the I/I supplement form for the advanced volunteer.</a:t>
            </a:r>
            <a:endParaRPr/>
          </a:p>
        </p:txBody>
      </p:sp>
      <p:sp>
        <p:nvSpPr>
          <p:cNvPr id="275" name="Google Shape;275;p3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76" name="Google Shape;276;p37"/>
          <p:cNvSpPr txBox="1"/>
          <p:nvPr>
            <p:ph type="title"/>
          </p:nvPr>
        </p:nvSpPr>
        <p:spPr>
          <a:xfrm>
            <a:off x="609600" y="18898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Conducting a Thorough Interview</a:t>
            </a:r>
            <a:endParaRPr/>
          </a:p>
        </p:txBody>
      </p:sp>
    </p:spTree>
  </p:cSld>
  <p:clrMapOvr>
    <a:masterClrMapping/>
  </p:clrMapOvr>
</p:sld>
</file>

<file path=ppt/slides/slide2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24" name="Shape 2224"/>
        <p:cNvGrpSpPr/>
        <p:nvPr/>
      </p:nvGrpSpPr>
      <p:grpSpPr>
        <a:xfrm>
          <a:off x="0" y="0"/>
          <a:ext cx="0" cy="0"/>
          <a:chOff x="0" y="0"/>
          <a:chExt cx="0" cy="0"/>
        </a:xfrm>
      </p:grpSpPr>
      <p:sp>
        <p:nvSpPr>
          <p:cNvPr id="2225" name="Google Shape;2225;p26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Subtractions from Taxable Income</a:t>
            </a:r>
            <a:endParaRPr b="1" i="0" sz="4800" u="none" cap="none" strike="noStrike">
              <a:solidFill>
                <a:schemeClr val="dk2"/>
              </a:solidFill>
              <a:latin typeface="Questrial"/>
              <a:ea typeface="Questrial"/>
              <a:cs typeface="Questrial"/>
              <a:sym typeface="Questrial"/>
            </a:endParaRPr>
          </a:p>
        </p:txBody>
      </p:sp>
      <p:sp>
        <p:nvSpPr>
          <p:cNvPr id="2226" name="Google Shape;2226;p262"/>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Age 65 and older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Beginning in the tax year when a taxpayer reaches 65, he/she is entitled to a $15,000 deduction of income </a:t>
            </a:r>
            <a:endParaRPr b="0" i="0" sz="3600" u="none" cap="none" strike="noStrike">
              <a:solidFill>
                <a:schemeClr val="dk1"/>
              </a:solidFill>
              <a:latin typeface="Questrial"/>
              <a:ea typeface="Questrial"/>
              <a:cs typeface="Questrial"/>
              <a:sym typeface="Questrial"/>
            </a:endParaRPr>
          </a:p>
          <a:p>
            <a:pPr indent="-228600" lvl="2" marL="1143000" marR="0" rtl="0" algn="l">
              <a:spcBef>
                <a:spcPts val="640"/>
              </a:spcBef>
              <a:spcAft>
                <a:spcPts val="0"/>
              </a:spcAft>
              <a:buClr>
                <a:schemeClr val="dk1"/>
              </a:buClr>
              <a:buSzPts val="3200"/>
              <a:buFont typeface="Courier New"/>
              <a:buChar char="o"/>
            </a:pPr>
            <a:r>
              <a:rPr b="0" i="0" lang="en-US" sz="3200" u="none" cap="none" strike="noStrike">
                <a:solidFill>
                  <a:schemeClr val="dk1"/>
                </a:solidFill>
                <a:latin typeface="Questrial"/>
                <a:ea typeface="Questrial"/>
                <a:cs typeface="Questrial"/>
                <a:sym typeface="Questrial"/>
              </a:rPr>
              <a:t>reduced by any eligible retirement deduction claimed</a:t>
            </a:r>
            <a:endParaRPr b="0" i="0" sz="3200" u="none" cap="none" strike="noStrike">
              <a:solidFill>
                <a:schemeClr val="dk1"/>
              </a:solidFill>
              <a:latin typeface="Questrial"/>
              <a:ea typeface="Questrial"/>
              <a:cs typeface="Questrial"/>
              <a:sym typeface="Questrial"/>
            </a:endParaRPr>
          </a:p>
          <a:p>
            <a:pPr indent="400050" lvl="0" marL="342900" marR="0" rtl="0" algn="l">
              <a:spcBef>
                <a:spcPts val="720"/>
              </a:spcBef>
              <a:spcAft>
                <a:spcPts val="0"/>
              </a:spcAft>
              <a:buNone/>
            </a:pPr>
            <a:r>
              <a:t/>
            </a:r>
            <a:endParaRPr/>
          </a:p>
        </p:txBody>
      </p:sp>
    </p:spTree>
  </p:cSld>
  <p:clrMapOvr>
    <a:masterClrMapping/>
  </p:clrMapOvr>
</p:sld>
</file>

<file path=ppt/slides/slide2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0" name="Shape 2230"/>
        <p:cNvGrpSpPr/>
        <p:nvPr/>
      </p:nvGrpSpPr>
      <p:grpSpPr>
        <a:xfrm>
          <a:off x="0" y="0"/>
          <a:ext cx="0" cy="0"/>
          <a:chOff x="0" y="0"/>
          <a:chExt cx="0" cy="0"/>
        </a:xfrm>
      </p:grpSpPr>
      <p:sp>
        <p:nvSpPr>
          <p:cNvPr id="2231" name="Google Shape;2231;p263"/>
          <p:cNvSpPr txBox="1"/>
          <p:nvPr>
            <p:ph type="title"/>
          </p:nvPr>
        </p:nvSpPr>
        <p:spPr>
          <a:xfrm>
            <a:off x="609600" y="747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Subtractions from Taxable Income</a:t>
            </a:r>
            <a:endParaRPr b="1" i="0" sz="4800" u="none" cap="none" strike="noStrike">
              <a:solidFill>
                <a:schemeClr val="dk2"/>
              </a:solidFill>
              <a:latin typeface="Questrial"/>
              <a:ea typeface="Questrial"/>
              <a:cs typeface="Questrial"/>
              <a:sym typeface="Questrial"/>
            </a:endParaRPr>
          </a:p>
        </p:txBody>
      </p:sp>
      <p:sp>
        <p:nvSpPr>
          <p:cNvPr id="2232" name="Google Shape;2232;p263"/>
          <p:cNvSpPr txBox="1"/>
          <p:nvPr>
            <p:ph idx="1" type="body"/>
          </p:nvPr>
        </p:nvSpPr>
        <p:spPr>
          <a:xfrm>
            <a:off x="528475" y="1453075"/>
            <a:ext cx="11336400" cy="48486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Subsistence Allowance</a:t>
            </a:r>
            <a:endParaRPr/>
          </a:p>
          <a:p>
            <a:pPr indent="-285750" lvl="1" marL="742950" marR="0" rtl="0" algn="l">
              <a:lnSpc>
                <a:spcPct val="80000"/>
              </a:lnSpc>
              <a:spcBef>
                <a:spcPts val="612"/>
              </a:spcBef>
              <a:spcAft>
                <a:spcPts val="0"/>
              </a:spcAft>
              <a:buClr>
                <a:schemeClr val="dk1"/>
              </a:buClr>
              <a:buSzPts val="3060"/>
              <a:buFont typeface="Arial"/>
              <a:buChar char="•"/>
            </a:pPr>
            <a:r>
              <a:rPr b="0" i="0" lang="en-US" sz="3060" u="none" cap="none" strike="noStrike">
                <a:solidFill>
                  <a:schemeClr val="dk1"/>
                </a:solidFill>
                <a:latin typeface="Questrial"/>
                <a:ea typeface="Questrial"/>
                <a:cs typeface="Questrial"/>
                <a:sym typeface="Questrial"/>
              </a:rPr>
              <a:t>Law enforcement officers paid by SC local governments or the federal government, full-time firefighters, and full-time emergency medical service </a:t>
            </a:r>
            <a:r>
              <a:rPr b="0" i="0" lang="en-US" sz="3060" u="none" cap="none" strike="noStrike">
                <a:solidFill>
                  <a:schemeClr val="dk1"/>
                </a:solidFill>
                <a:latin typeface="Questrial"/>
                <a:ea typeface="Questrial"/>
                <a:cs typeface="Questrial"/>
                <a:sym typeface="Questrial"/>
              </a:rPr>
              <a:t>personnel</a:t>
            </a:r>
            <a:endParaRPr b="0" i="0" sz="3060" u="none" cap="none" strike="noStrike">
              <a:solidFill>
                <a:schemeClr val="dk1"/>
              </a:solidFill>
              <a:latin typeface="Questrial"/>
              <a:ea typeface="Questrial"/>
              <a:cs typeface="Questrial"/>
              <a:sym typeface="Questrial"/>
            </a:endParaRPr>
          </a:p>
          <a:p>
            <a:pPr indent="-342900" lvl="0" marL="342900" marR="0" rtl="0" algn="l">
              <a:lnSpc>
                <a:spcPct val="8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Dependents under 6 years old</a:t>
            </a:r>
            <a:endParaRPr/>
          </a:p>
          <a:p>
            <a:pPr indent="-285750" lvl="1" marL="742950" marR="0" rtl="0" algn="l">
              <a:lnSpc>
                <a:spcPct val="80000"/>
              </a:lnSpc>
              <a:spcBef>
                <a:spcPts val="612"/>
              </a:spcBef>
              <a:spcAft>
                <a:spcPts val="0"/>
              </a:spcAft>
              <a:buClr>
                <a:schemeClr val="dk1"/>
              </a:buClr>
              <a:buSzPts val="3060"/>
              <a:buFont typeface="Arial"/>
              <a:buChar char="•"/>
            </a:pPr>
            <a:r>
              <a:rPr b="0" i="0" lang="en-US" sz="3060" u="none" cap="none" strike="noStrike">
                <a:solidFill>
                  <a:schemeClr val="dk1"/>
                </a:solidFill>
                <a:latin typeface="Questrial"/>
                <a:ea typeface="Questrial"/>
                <a:cs typeface="Questrial"/>
                <a:sym typeface="Questrial"/>
              </a:rPr>
              <a:t>Additional personal exemption amount can be subtracted from income</a:t>
            </a:r>
            <a:endParaRPr b="0" i="0" sz="3060" u="none" cap="none" strike="noStrike">
              <a:solidFill>
                <a:schemeClr val="dk1"/>
              </a:solidFill>
              <a:latin typeface="Questrial"/>
              <a:ea typeface="Questrial"/>
              <a:cs typeface="Questrial"/>
              <a:sym typeface="Questrial"/>
            </a:endParaRPr>
          </a:p>
          <a:p>
            <a:pPr indent="-304800" lvl="0" marL="342900" marR="0" rtl="0" algn="l">
              <a:lnSpc>
                <a:spcPct val="80000"/>
              </a:lnSpc>
              <a:spcBef>
                <a:spcPts val="612"/>
              </a:spcBef>
              <a:spcAft>
                <a:spcPts val="0"/>
              </a:spcAft>
              <a:buClr>
                <a:schemeClr val="dk1"/>
              </a:buClr>
              <a:buSzPts val="3400"/>
              <a:buFont typeface="Noto Sans Symbols"/>
              <a:buChar char="➢"/>
            </a:pPr>
            <a:r>
              <a:rPr lang="en-US" sz="3400"/>
              <a:t>South Carolina Dependent Exemption</a:t>
            </a:r>
            <a:endParaRPr sz="3400"/>
          </a:p>
          <a:p>
            <a:pPr indent="-251459" lvl="1" marL="742950" marR="0" rtl="0" algn="l">
              <a:lnSpc>
                <a:spcPct val="80000"/>
              </a:lnSpc>
              <a:spcBef>
                <a:spcPts val="612"/>
              </a:spcBef>
              <a:spcAft>
                <a:spcPts val="0"/>
              </a:spcAft>
              <a:buClr>
                <a:schemeClr val="dk1"/>
              </a:buClr>
              <a:buSzPts val="3060"/>
              <a:buFont typeface="Arial"/>
              <a:buChar char="•"/>
            </a:pPr>
            <a:r>
              <a:rPr lang="en-US" sz="3060"/>
              <a:t>personal exemption amount subtracted(per dependent) </a:t>
            </a:r>
            <a:endParaRPr sz="3060"/>
          </a:p>
        </p:txBody>
      </p:sp>
    </p:spTree>
  </p:cSld>
  <p:clrMapOvr>
    <a:masterClrMapping/>
  </p:clrMapOvr>
</p:sld>
</file>

<file path=ppt/slides/slide2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6" name="Shape 2236"/>
        <p:cNvGrpSpPr/>
        <p:nvPr/>
      </p:nvGrpSpPr>
      <p:grpSpPr>
        <a:xfrm>
          <a:off x="0" y="0"/>
          <a:ext cx="0" cy="0"/>
          <a:chOff x="0" y="0"/>
          <a:chExt cx="0" cy="0"/>
        </a:xfrm>
      </p:grpSpPr>
      <p:sp>
        <p:nvSpPr>
          <p:cNvPr id="2237" name="Google Shape;2237;p26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Nonrefundable Credits</a:t>
            </a:r>
            <a:endParaRPr b="1" i="0" sz="4800" u="none" cap="none" strike="noStrike">
              <a:solidFill>
                <a:schemeClr val="dk2"/>
              </a:solidFill>
              <a:latin typeface="Questrial"/>
              <a:ea typeface="Questrial"/>
              <a:cs typeface="Questrial"/>
              <a:sym typeface="Questrial"/>
            </a:endParaRPr>
          </a:p>
        </p:txBody>
      </p:sp>
      <p:sp>
        <p:nvSpPr>
          <p:cNvPr id="2238" name="Google Shape;2238;p264"/>
          <p:cNvSpPr txBox="1"/>
          <p:nvPr>
            <p:ph idx="1" type="body"/>
          </p:nvPr>
        </p:nvSpPr>
        <p:spPr>
          <a:xfrm>
            <a:off x="609599" y="1600203"/>
            <a:ext cx="11165400" cy="5009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South Carolina Child and Dependent Care Credit</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Amount is a percentage of the federal CDCC allowed</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$210 for one child</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$420 for two</a:t>
            </a:r>
            <a:r>
              <a:rPr b="0" i="0" lang="en-US" sz="2400" u="none" cap="none" strike="noStrike">
                <a:solidFill>
                  <a:schemeClr val="dk1"/>
                </a:solidFill>
                <a:latin typeface="Questrial"/>
                <a:ea typeface="Questrial"/>
                <a:cs typeface="Questrial"/>
                <a:sym typeface="Questrial"/>
              </a:rPr>
              <a:t>+</a:t>
            </a:r>
            <a:r>
              <a:rPr b="0" i="0" lang="en-US" sz="3600" u="none" cap="none" strike="noStrike">
                <a:solidFill>
                  <a:schemeClr val="dk1"/>
                </a:solidFill>
                <a:latin typeface="Questrial"/>
                <a:ea typeface="Questrial"/>
                <a:cs typeface="Questrial"/>
                <a:sym typeface="Questrial"/>
              </a:rPr>
              <a:t> children</a:t>
            </a:r>
            <a:endParaRPr/>
          </a:p>
        </p:txBody>
      </p:sp>
    </p:spTree>
  </p:cSld>
  <p:clrMapOvr>
    <a:masterClrMapping/>
  </p:clrMapOvr>
</p:sld>
</file>

<file path=ppt/slides/slide2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42" name="Shape 2242"/>
        <p:cNvGrpSpPr/>
        <p:nvPr/>
      </p:nvGrpSpPr>
      <p:grpSpPr>
        <a:xfrm>
          <a:off x="0" y="0"/>
          <a:ext cx="0" cy="0"/>
          <a:chOff x="0" y="0"/>
          <a:chExt cx="0" cy="0"/>
        </a:xfrm>
      </p:grpSpPr>
      <p:sp>
        <p:nvSpPr>
          <p:cNvPr id="2243" name="Google Shape;2243;p26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R</a:t>
            </a:r>
            <a:r>
              <a:rPr b="1" i="0" lang="en-US" sz="4800" u="none" cap="none" strike="noStrike">
                <a:solidFill>
                  <a:schemeClr val="dk2"/>
                </a:solidFill>
                <a:latin typeface="Questrial"/>
                <a:ea typeface="Questrial"/>
                <a:cs typeface="Questrial"/>
                <a:sym typeface="Questrial"/>
              </a:rPr>
              <a:t>efundable Credits</a:t>
            </a:r>
            <a:endParaRPr b="1" i="0" sz="4800" u="none" cap="none" strike="noStrike">
              <a:solidFill>
                <a:schemeClr val="dk2"/>
              </a:solidFill>
              <a:latin typeface="Questrial"/>
              <a:ea typeface="Questrial"/>
              <a:cs typeface="Questrial"/>
              <a:sym typeface="Questrial"/>
            </a:endParaRPr>
          </a:p>
        </p:txBody>
      </p:sp>
      <p:sp>
        <p:nvSpPr>
          <p:cNvPr id="2244" name="Google Shape;2244;p265"/>
          <p:cNvSpPr txBox="1"/>
          <p:nvPr>
            <p:ph idx="1" type="body"/>
          </p:nvPr>
        </p:nvSpPr>
        <p:spPr>
          <a:xfrm>
            <a:off x="609599" y="1600203"/>
            <a:ext cx="11165400" cy="5009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lang="en-US"/>
              <a:t>Tuition Tax Credit</a:t>
            </a:r>
            <a:endParaRPr/>
          </a:p>
          <a:p>
            <a:pPr indent="-342900" lvl="0" marL="342900" marR="0" rtl="0" algn="l">
              <a:spcBef>
                <a:spcPts val="0"/>
              </a:spcBef>
              <a:spcAft>
                <a:spcPts val="0"/>
              </a:spcAft>
              <a:buClr>
                <a:schemeClr val="dk1"/>
              </a:buClr>
              <a:buSzPts val="4000"/>
              <a:buFont typeface="Noto Sans Symbols"/>
              <a:buChar char="➢"/>
            </a:pPr>
            <a:r>
              <a:rPr lang="en-US"/>
              <a:t>Classroom teacher expenses credit</a:t>
            </a:r>
            <a:endParaRPr/>
          </a:p>
          <a:p>
            <a:pPr indent="-342900" lvl="0" marL="342900" marR="0" rtl="0" algn="l">
              <a:spcBef>
                <a:spcPts val="0"/>
              </a:spcBef>
              <a:spcAft>
                <a:spcPts val="0"/>
              </a:spcAft>
              <a:buClr>
                <a:schemeClr val="dk1"/>
              </a:buClr>
              <a:buSzPts val="4000"/>
              <a:buFont typeface="Noto Sans Symbols"/>
              <a:buChar char="➢"/>
            </a:pPr>
            <a:r>
              <a:rPr lang="en-US"/>
              <a:t>Motor Fuel Income Tax Credit</a:t>
            </a:r>
            <a:endParaRPr/>
          </a:p>
          <a:p>
            <a:pPr indent="-342900" lvl="0" marL="342900" marR="0" rtl="0" algn="l">
              <a:spcBef>
                <a:spcPts val="0"/>
              </a:spcBef>
              <a:spcAft>
                <a:spcPts val="0"/>
              </a:spcAft>
              <a:buClr>
                <a:schemeClr val="dk1"/>
              </a:buClr>
              <a:buSzPts val="4000"/>
              <a:buFont typeface="Noto Sans Symbols"/>
              <a:buChar char="➢"/>
            </a:pPr>
            <a:r>
              <a:rPr lang="en-US"/>
              <a:t>Exceptional Needs Children Educational Credit</a:t>
            </a:r>
            <a:endParaRPr/>
          </a:p>
          <a:p>
            <a:pPr indent="0" lvl="0" marL="342900" marR="0" rtl="0" algn="l">
              <a:spcBef>
                <a:spcPts val="0"/>
              </a:spcBef>
              <a:spcAft>
                <a:spcPts val="0"/>
              </a:spcAft>
              <a:buNone/>
            </a:pPr>
            <a:r>
              <a:t/>
            </a:r>
            <a:endParaRPr/>
          </a:p>
        </p:txBody>
      </p:sp>
      <p:sp>
        <p:nvSpPr>
          <p:cNvPr id="2245" name="Google Shape;2245;p265"/>
          <p:cNvSpPr/>
          <p:nvPr/>
        </p:nvSpPr>
        <p:spPr>
          <a:xfrm>
            <a:off x="394937" y="5649112"/>
            <a:ext cx="11187600" cy="9540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800">
                <a:solidFill>
                  <a:schemeClr val="accent3"/>
                </a:solidFill>
                <a:latin typeface="Questrial"/>
                <a:ea typeface="Questrial"/>
                <a:cs typeface="Questrial"/>
                <a:sym typeface="Questrial"/>
              </a:rPr>
              <a:t>All refundable tax credits will need to be entered in by an advanced volunteer or Site Coordinator</a:t>
            </a:r>
            <a:endParaRPr b="1" i="1" sz="2800">
              <a:solidFill>
                <a:schemeClr val="accent3"/>
              </a:solidFill>
              <a:latin typeface="Questrial"/>
              <a:ea typeface="Questrial"/>
              <a:cs typeface="Questrial"/>
              <a:sym typeface="Questrial"/>
            </a:endParaRPr>
          </a:p>
        </p:txBody>
      </p:sp>
    </p:spTree>
  </p:cSld>
  <p:clrMapOvr>
    <a:masterClrMapping/>
  </p:clrMapOvr>
</p:sld>
</file>

<file path=ppt/slides/slide2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49" name="Shape 2249"/>
        <p:cNvGrpSpPr/>
        <p:nvPr/>
      </p:nvGrpSpPr>
      <p:grpSpPr>
        <a:xfrm>
          <a:off x="0" y="0"/>
          <a:ext cx="0" cy="0"/>
          <a:chOff x="0" y="0"/>
          <a:chExt cx="0" cy="0"/>
        </a:xfrm>
      </p:grpSpPr>
      <p:sp>
        <p:nvSpPr>
          <p:cNvPr id="2250" name="Google Shape;2250;p26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Starting the South Carolina Return</a:t>
            </a:r>
            <a:endParaRPr b="1" i="0" sz="4800" u="none" cap="none" strike="noStrike">
              <a:solidFill>
                <a:schemeClr val="dk2"/>
              </a:solidFill>
              <a:latin typeface="Questrial"/>
              <a:ea typeface="Questrial"/>
              <a:cs typeface="Questrial"/>
              <a:sym typeface="Questrial"/>
            </a:endParaRPr>
          </a:p>
        </p:txBody>
      </p:sp>
      <p:sp>
        <p:nvSpPr>
          <p:cNvPr id="2251" name="Google Shape;2251;p266"/>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South Carolina Return will require choosing a county for the taxpayer’s county of residence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1">
                                            <p:txEl>
                                              <p:pRg end="0" st="0"/>
                                            </p:txEl>
                                          </p:spTgt>
                                        </p:tgtEl>
                                        <p:attrNameLst>
                                          <p:attrName>style.visibility</p:attrName>
                                        </p:attrNameLst>
                                      </p:cBhvr>
                                      <p:to>
                                        <p:strVal val="visible"/>
                                      </p:to>
                                    </p:set>
                                    <p:animEffect filter="fade" transition="in">
                                      <p:cBhvr>
                                        <p:cTn dur="500"/>
                                        <p:tgtEl>
                                          <p:spTgt spid="2251">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55" name="Shape 2255"/>
        <p:cNvGrpSpPr/>
        <p:nvPr/>
      </p:nvGrpSpPr>
      <p:grpSpPr>
        <a:xfrm>
          <a:off x="0" y="0"/>
          <a:ext cx="0" cy="0"/>
          <a:chOff x="0" y="0"/>
          <a:chExt cx="0" cy="0"/>
        </a:xfrm>
      </p:grpSpPr>
      <p:sp>
        <p:nvSpPr>
          <p:cNvPr id="2256" name="Google Shape;2256;p26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Paying a Balance/Receiving a Refund</a:t>
            </a:r>
            <a:endParaRPr/>
          </a:p>
        </p:txBody>
      </p:sp>
      <p:sp>
        <p:nvSpPr>
          <p:cNvPr id="2257" name="Google Shape;2257;p267"/>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Much like the federal return, taxpayers can have their refunds directly deposited or they can receive a check</a:t>
            </a:r>
            <a:endParaRPr/>
          </a:p>
          <a:p>
            <a:pPr indent="-342900" lvl="0" marL="342900" marR="0" rtl="0" algn="l">
              <a:lnSpc>
                <a:spcPct val="8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Taxpayers can also have their liabilities directly debited or they can send a check</a:t>
            </a:r>
            <a:endParaRPr b="0" i="0" sz="4000" u="none" cap="none" strike="noStrike">
              <a:solidFill>
                <a:schemeClr val="dk1"/>
              </a:solidFill>
              <a:latin typeface="Questrial"/>
              <a:ea typeface="Questrial"/>
              <a:cs typeface="Questrial"/>
              <a:sym typeface="Quest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7">
                                            <p:txEl>
                                              <p:pRg end="0" st="0"/>
                                            </p:txEl>
                                          </p:spTgt>
                                        </p:tgtEl>
                                        <p:attrNameLst>
                                          <p:attrName>style.visibility</p:attrName>
                                        </p:attrNameLst>
                                      </p:cBhvr>
                                      <p:to>
                                        <p:strVal val="visible"/>
                                      </p:to>
                                    </p:set>
                                    <p:animEffect filter="fade" transition="in">
                                      <p:cBhvr>
                                        <p:cTn dur="500"/>
                                        <p:tgtEl>
                                          <p:spTgt spid="225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7">
                                            <p:txEl>
                                              <p:pRg end="1" st="1"/>
                                            </p:txEl>
                                          </p:spTgt>
                                        </p:tgtEl>
                                        <p:attrNameLst>
                                          <p:attrName>style.visibility</p:attrName>
                                        </p:attrNameLst>
                                      </p:cBhvr>
                                      <p:to>
                                        <p:strVal val="visible"/>
                                      </p:to>
                                    </p:set>
                                    <p:animEffect filter="fade" transition="in">
                                      <p:cBhvr>
                                        <p:cTn dur="500"/>
                                        <p:tgtEl>
                                          <p:spTgt spid="2257">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1" name="Shape 2261"/>
        <p:cNvGrpSpPr/>
        <p:nvPr/>
      </p:nvGrpSpPr>
      <p:grpSpPr>
        <a:xfrm>
          <a:off x="0" y="0"/>
          <a:ext cx="0" cy="0"/>
          <a:chOff x="0" y="0"/>
          <a:chExt cx="0" cy="0"/>
        </a:xfrm>
      </p:grpSpPr>
      <p:sp>
        <p:nvSpPr>
          <p:cNvPr id="2262" name="Google Shape;2262;p26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TaxSlayer – Be</a:t>
            </a:r>
            <a:r>
              <a:rPr lang="en-US"/>
              <a:t>lla Brown</a:t>
            </a:r>
            <a:endParaRPr/>
          </a:p>
        </p:txBody>
      </p:sp>
      <p:sp>
        <p:nvSpPr>
          <p:cNvPr id="2263" name="Google Shape;2263;p268"/>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Login to TaxSlayer (via Google Chrome)</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Vita.taxslayerpro.com/IRSTRAINING</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Password: TRAINPROWEB</a:t>
            </a:r>
            <a:endParaRPr b="0" i="0" sz="3600" u="none" cap="none" strike="noStrike">
              <a:solidFill>
                <a:schemeClr val="dk1"/>
              </a:solidFill>
              <a:latin typeface="Questrial"/>
              <a:ea typeface="Questrial"/>
              <a:cs typeface="Questrial"/>
              <a:sym typeface="Questrial"/>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Username: </a:t>
            </a:r>
            <a:r>
              <a:rPr lang="en-US"/>
              <a:t>DOEJ</a:t>
            </a:r>
            <a:r>
              <a:rPr b="0" i="0" lang="en-US" sz="3600" u="none" cap="none" strike="noStrike">
                <a:solidFill>
                  <a:schemeClr val="dk1"/>
                </a:solidFill>
                <a:latin typeface="Questrial"/>
                <a:ea typeface="Questrial"/>
                <a:cs typeface="Questrial"/>
                <a:sym typeface="Questrial"/>
              </a:rPr>
              <a:t>TRAIN (last name, first initial, TRAIN)</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Password: S</a:t>
            </a:r>
            <a:r>
              <a:rPr lang="en-US"/>
              <a:t>aveFirstTaxes2020!</a:t>
            </a:r>
            <a:endParaRPr b="0" i="0" sz="3600" u="none" cap="none" strike="noStrike">
              <a:solidFill>
                <a:schemeClr val="dk1"/>
              </a:solidFill>
              <a:latin typeface="Questrial"/>
              <a:ea typeface="Questrial"/>
              <a:cs typeface="Questrial"/>
              <a:sym typeface="Questrial"/>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Complete South Carolina Return</a:t>
            </a:r>
            <a:endParaRPr/>
          </a:p>
        </p:txBody>
      </p:sp>
    </p:spTree>
  </p:cSld>
  <p:clrMapOvr>
    <a:masterClrMapping/>
  </p:clrMapOvr>
</p:sld>
</file>

<file path=ppt/slides/slide2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8" name="Shape 2268"/>
        <p:cNvGrpSpPr/>
        <p:nvPr/>
      </p:nvGrpSpPr>
      <p:grpSpPr>
        <a:xfrm>
          <a:off x="0" y="0"/>
          <a:ext cx="0" cy="0"/>
          <a:chOff x="0" y="0"/>
          <a:chExt cx="0" cy="0"/>
        </a:xfrm>
      </p:grpSpPr>
      <p:pic>
        <p:nvPicPr>
          <p:cNvPr descr="Impact-logo_SaveFirst-green.eps" id="2269" name="Google Shape;2269;p269"/>
          <p:cNvPicPr preferRelativeResize="0"/>
          <p:nvPr/>
        </p:nvPicPr>
        <p:blipFill rotWithShape="1">
          <a:blip r:embed="rId3">
            <a:alphaModFix/>
          </a:blip>
          <a:srcRect b="34976" l="19561" r="20646" t="31742"/>
          <a:stretch/>
        </p:blipFill>
        <p:spPr>
          <a:xfrm>
            <a:off x="1440089" y="625475"/>
            <a:ext cx="9264733" cy="4243519"/>
          </a:xfrm>
          <a:prstGeom prst="rect">
            <a:avLst/>
          </a:prstGeom>
          <a:noFill/>
          <a:ln>
            <a:noFill/>
          </a:ln>
        </p:spPr>
      </p:pic>
      <p:sp>
        <p:nvSpPr>
          <p:cNvPr id="2270" name="Google Shape;2270;p269"/>
          <p:cNvSpPr/>
          <p:nvPr/>
        </p:nvSpPr>
        <p:spPr>
          <a:xfrm>
            <a:off x="1524003" y="-184666"/>
            <a:ext cx="184731" cy="36933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271" name="Google Shape;2271;p269"/>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272" name="Google Shape;2272;p269"/>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273" name="Google Shape;2273;p269"/>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2274" name="Google Shape;2274;p269"/>
          <p:cNvSpPr txBox="1"/>
          <p:nvPr/>
        </p:nvSpPr>
        <p:spPr>
          <a:xfrm>
            <a:off x="-1461427" y="1481721"/>
            <a:ext cx="18466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2275" name="Google Shape;2275;p269"/>
          <p:cNvSpPr txBox="1"/>
          <p:nvPr/>
        </p:nvSpPr>
        <p:spPr>
          <a:xfrm>
            <a:off x="1708732" y="5173794"/>
            <a:ext cx="8727445" cy="1012105"/>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Refundable Credits</a:t>
            </a:r>
            <a:endParaRPr/>
          </a:p>
        </p:txBody>
      </p:sp>
      <p:sp>
        <p:nvSpPr>
          <p:cNvPr id="2276" name="Google Shape;2276;p26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1" name="Shape 2281"/>
        <p:cNvGrpSpPr/>
        <p:nvPr/>
      </p:nvGrpSpPr>
      <p:grpSpPr>
        <a:xfrm>
          <a:off x="0" y="0"/>
          <a:ext cx="0" cy="0"/>
          <a:chOff x="0" y="0"/>
          <a:chExt cx="0" cy="0"/>
        </a:xfrm>
      </p:grpSpPr>
      <p:sp>
        <p:nvSpPr>
          <p:cNvPr id="2282" name="Google Shape;2282;p27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Refundable Credits Objectives</a:t>
            </a:r>
            <a:endParaRPr/>
          </a:p>
        </p:txBody>
      </p:sp>
      <p:sp>
        <p:nvSpPr>
          <p:cNvPr id="2283" name="Google Shape;2283;p270"/>
          <p:cNvSpPr txBox="1"/>
          <p:nvPr>
            <p:ph idx="1" type="body"/>
          </p:nvPr>
        </p:nvSpPr>
        <p:spPr>
          <a:xfrm>
            <a:off x="609600" y="1600204"/>
            <a:ext cx="10972800" cy="3865175"/>
          </a:xfrm>
          <a:prstGeom prst="rect">
            <a:avLst/>
          </a:prstGeom>
          <a:gradFill>
            <a:gsLst>
              <a:gs pos="0">
                <a:srgbClr val="B0CED9"/>
              </a:gs>
              <a:gs pos="35000">
                <a:srgbClr val="C7DCE4"/>
              </a:gs>
              <a:gs pos="100000">
                <a:srgbClr val="EAF1F4"/>
              </a:gs>
            </a:gsLst>
            <a:lin ang="16200000" scaled="0"/>
          </a:gradFill>
          <a:ln cap="flat" cmpd="sng" w="9525">
            <a:solidFill>
              <a:srgbClr val="38707F"/>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4000" u="none" cap="none" strike="noStrike">
                <a:solidFill>
                  <a:schemeClr val="accent3"/>
                </a:solidFill>
                <a:latin typeface="Questrial"/>
                <a:ea typeface="Questrial"/>
                <a:cs typeface="Questrial"/>
                <a:sym typeface="Questrial"/>
              </a:rPr>
              <a:t>After completing this section, the volunteer will be able to:</a:t>
            </a:r>
            <a:endParaRPr/>
          </a:p>
          <a:p>
            <a:pPr indent="-285750" lvl="1" marL="742950" marR="0" rtl="0" algn="l">
              <a:spcBef>
                <a:spcPts val="720"/>
              </a:spcBef>
              <a:spcAft>
                <a:spcPts val="0"/>
              </a:spcAft>
              <a:buClr>
                <a:schemeClr val="accent3"/>
              </a:buClr>
              <a:buSzPts val="3600"/>
              <a:buFont typeface="Arial"/>
              <a:buChar char="•"/>
            </a:pPr>
            <a:r>
              <a:rPr b="1" i="0" lang="en-US" sz="3600" u="none" cap="none" strike="noStrike">
                <a:solidFill>
                  <a:schemeClr val="accent3"/>
                </a:solidFill>
                <a:latin typeface="Questrial"/>
                <a:ea typeface="Questrial"/>
                <a:cs typeface="Questrial"/>
                <a:sym typeface="Questrial"/>
              </a:rPr>
              <a:t>Explain how a taxpayer qualifies for the Additional Child Tax Credit</a:t>
            </a:r>
            <a:endParaRPr/>
          </a:p>
          <a:p>
            <a:pPr indent="-285750" lvl="1" marL="742950" marR="0" rtl="0" algn="l">
              <a:spcBef>
                <a:spcPts val="720"/>
              </a:spcBef>
              <a:spcAft>
                <a:spcPts val="0"/>
              </a:spcAft>
              <a:buClr>
                <a:schemeClr val="accent3"/>
              </a:buClr>
              <a:buSzPts val="3600"/>
              <a:buFont typeface="Arial"/>
              <a:buChar char="•"/>
            </a:pPr>
            <a:r>
              <a:rPr b="1" i="0" lang="en-US" sz="3600" u="none" cap="none" strike="noStrike">
                <a:solidFill>
                  <a:schemeClr val="accent3"/>
                </a:solidFill>
                <a:latin typeface="Questrial"/>
                <a:ea typeface="Questrial"/>
                <a:cs typeface="Questrial"/>
                <a:sym typeface="Questrial"/>
              </a:rPr>
              <a:t>Assess a taxpayer’s eligibility for the Earned Income Tax Credit</a:t>
            </a:r>
            <a:endParaRPr/>
          </a:p>
        </p:txBody>
      </p:sp>
      <p:sp>
        <p:nvSpPr>
          <p:cNvPr id="2284" name="Google Shape;2284;p27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83">
                                            <p:txEl>
                                              <p:pRg end="0" st="0"/>
                                            </p:txEl>
                                          </p:spTgt>
                                        </p:tgtEl>
                                        <p:attrNameLst>
                                          <p:attrName>style.visibility</p:attrName>
                                        </p:attrNameLst>
                                      </p:cBhvr>
                                      <p:to>
                                        <p:strVal val="visible"/>
                                      </p:to>
                                    </p:set>
                                    <p:animEffect filter="fade" transition="in">
                                      <p:cBhvr>
                                        <p:cTn dur="1000"/>
                                        <p:tgtEl>
                                          <p:spTgt spid="228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83">
                                            <p:txEl>
                                              <p:pRg end="1" st="1"/>
                                            </p:txEl>
                                          </p:spTgt>
                                        </p:tgtEl>
                                        <p:attrNameLst>
                                          <p:attrName>style.visibility</p:attrName>
                                        </p:attrNameLst>
                                      </p:cBhvr>
                                      <p:to>
                                        <p:strVal val="visible"/>
                                      </p:to>
                                    </p:set>
                                    <p:animEffect filter="fade" transition="in">
                                      <p:cBhvr>
                                        <p:cTn dur="1000"/>
                                        <p:tgtEl>
                                          <p:spTgt spid="228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83">
                                            <p:txEl>
                                              <p:pRg end="2" st="2"/>
                                            </p:txEl>
                                          </p:spTgt>
                                        </p:tgtEl>
                                        <p:attrNameLst>
                                          <p:attrName>style.visibility</p:attrName>
                                        </p:attrNameLst>
                                      </p:cBhvr>
                                      <p:to>
                                        <p:strVal val="visible"/>
                                      </p:to>
                                    </p:set>
                                    <p:animEffect filter="fade" transition="in">
                                      <p:cBhvr>
                                        <p:cTn dur="1000"/>
                                        <p:tgtEl>
                                          <p:spTgt spid="2283">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9" name="Shape 2289"/>
        <p:cNvGrpSpPr/>
        <p:nvPr/>
      </p:nvGrpSpPr>
      <p:grpSpPr>
        <a:xfrm>
          <a:off x="0" y="0"/>
          <a:ext cx="0" cy="0"/>
          <a:chOff x="0" y="0"/>
          <a:chExt cx="0" cy="0"/>
        </a:xfrm>
      </p:grpSpPr>
      <p:sp>
        <p:nvSpPr>
          <p:cNvPr id="2290" name="Google Shape;2290;p27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Refundable Tax Credit</a:t>
            </a:r>
            <a:endParaRPr/>
          </a:p>
        </p:txBody>
      </p:sp>
      <p:sp>
        <p:nvSpPr>
          <p:cNvPr id="2291" name="Google Shape;2291;p271"/>
          <p:cNvSpPr txBox="1"/>
          <p:nvPr>
            <p:ph idx="1" type="body"/>
          </p:nvPr>
        </p:nvSpPr>
        <p:spPr>
          <a:xfrm>
            <a:off x="609600" y="1600203"/>
            <a:ext cx="10972800" cy="4155138"/>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Reduces tax liability to zero</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Taxpayer will receive the remainder of the credit value as a refund. </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Additional Child Tax Credit</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Earned Income Tax Credit</a:t>
            </a:r>
            <a:endParaRPr/>
          </a:p>
        </p:txBody>
      </p:sp>
      <p:sp>
        <p:nvSpPr>
          <p:cNvPr id="2292" name="Google Shape;2292;p27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91">
                                            <p:txEl>
                                              <p:pRg end="0" st="0"/>
                                            </p:txEl>
                                          </p:spTgt>
                                        </p:tgtEl>
                                        <p:attrNameLst>
                                          <p:attrName>style.visibility</p:attrName>
                                        </p:attrNameLst>
                                      </p:cBhvr>
                                      <p:to>
                                        <p:strVal val="visible"/>
                                      </p:to>
                                    </p:set>
                                    <p:animEffect filter="fade" transition="in">
                                      <p:cBhvr>
                                        <p:cTn dur="500"/>
                                        <p:tgtEl>
                                          <p:spTgt spid="229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91">
                                            <p:txEl>
                                              <p:pRg end="1" st="1"/>
                                            </p:txEl>
                                          </p:spTgt>
                                        </p:tgtEl>
                                        <p:attrNameLst>
                                          <p:attrName>style.visibility</p:attrName>
                                        </p:attrNameLst>
                                      </p:cBhvr>
                                      <p:to>
                                        <p:strVal val="visible"/>
                                      </p:to>
                                    </p:set>
                                    <p:animEffect filter="fade" transition="in">
                                      <p:cBhvr>
                                        <p:cTn dur="500"/>
                                        <p:tgtEl>
                                          <p:spTgt spid="229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91">
                                            <p:txEl>
                                              <p:pRg end="2" st="2"/>
                                            </p:txEl>
                                          </p:spTgt>
                                        </p:tgtEl>
                                        <p:attrNameLst>
                                          <p:attrName>style.visibility</p:attrName>
                                        </p:attrNameLst>
                                      </p:cBhvr>
                                      <p:to>
                                        <p:strVal val="visible"/>
                                      </p:to>
                                    </p:set>
                                    <p:animEffect filter="fade" transition="in">
                                      <p:cBhvr>
                                        <p:cTn dur="500"/>
                                        <p:tgtEl>
                                          <p:spTgt spid="229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91">
                                            <p:txEl>
                                              <p:pRg end="3" st="3"/>
                                            </p:txEl>
                                          </p:spTgt>
                                        </p:tgtEl>
                                        <p:attrNameLst>
                                          <p:attrName>style.visibility</p:attrName>
                                        </p:attrNameLst>
                                      </p:cBhvr>
                                      <p:to>
                                        <p:strVal val="visible"/>
                                      </p:to>
                                    </p:set>
                                    <p:animEffect filter="fade" transition="in">
                                      <p:cBhvr>
                                        <p:cTn dur="500"/>
                                        <p:tgtEl>
                                          <p:spTgt spid="2291">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1" name="Shape 281"/>
        <p:cNvGrpSpPr/>
        <p:nvPr/>
      </p:nvGrpSpPr>
      <p:grpSpPr>
        <a:xfrm>
          <a:off x="0" y="0"/>
          <a:ext cx="0" cy="0"/>
          <a:chOff x="0" y="0"/>
          <a:chExt cx="0" cy="0"/>
        </a:xfrm>
      </p:grpSpPr>
      <p:sp>
        <p:nvSpPr>
          <p:cNvPr id="282" name="Google Shape;282;p38"/>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800"/>
              </a:spcBef>
              <a:spcAft>
                <a:spcPts val="0"/>
              </a:spcAft>
              <a:buClr>
                <a:schemeClr val="dk1"/>
              </a:buClr>
              <a:buSzPts val="4000"/>
              <a:buFont typeface="Noto Sans Symbols"/>
              <a:buChar char="➢"/>
            </a:pPr>
            <a:r>
              <a:rPr lang="en-US"/>
              <a:t>Taxpayer has  a form and you can’t find it on the scope of service chart or summary chart?</a:t>
            </a:r>
            <a:endParaRPr/>
          </a:p>
          <a:p>
            <a:pPr indent="-311150" lvl="1" marL="742950" marR="0" rtl="0" algn="l">
              <a:lnSpc>
                <a:spcPct val="90000"/>
              </a:lnSpc>
              <a:spcBef>
                <a:spcPts val="800"/>
              </a:spcBef>
              <a:spcAft>
                <a:spcPts val="0"/>
              </a:spcAft>
              <a:buClr>
                <a:schemeClr val="dk1"/>
              </a:buClr>
              <a:buSzPts val="4000"/>
              <a:buFont typeface="Noto Sans Symbols"/>
              <a:buChar char="•"/>
            </a:pPr>
            <a:r>
              <a:rPr lang="en-US"/>
              <a:t>call over a more advanced volunteer to determine if the form is in scope</a:t>
            </a:r>
            <a:endParaRPr/>
          </a:p>
          <a:p>
            <a:pPr indent="-342900" lvl="0" marL="342900" marR="0" rtl="0" algn="l">
              <a:lnSpc>
                <a:spcPct val="90000"/>
              </a:lnSpc>
              <a:spcBef>
                <a:spcPts val="800"/>
              </a:spcBef>
              <a:spcAft>
                <a:spcPts val="0"/>
              </a:spcAft>
              <a:buClr>
                <a:schemeClr val="dk1"/>
              </a:buClr>
              <a:buSzPts val="4000"/>
              <a:buFont typeface="Noto Sans Symbols"/>
              <a:buChar char="➢"/>
            </a:pPr>
            <a:r>
              <a:rPr lang="en-US"/>
              <a:t>We want to determine if something is out of scope as early in the process as possible!</a:t>
            </a:r>
            <a:endParaRPr/>
          </a:p>
        </p:txBody>
      </p:sp>
      <p:sp>
        <p:nvSpPr>
          <p:cNvPr id="283" name="Google Shape;283;p3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84" name="Google Shape;284;p38"/>
          <p:cNvSpPr txBox="1"/>
          <p:nvPr>
            <p:ph type="title"/>
          </p:nvPr>
        </p:nvSpPr>
        <p:spPr>
          <a:xfrm>
            <a:off x="609600" y="18898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Conducting a Thorough Interview</a:t>
            </a:r>
            <a:endParaRPr/>
          </a:p>
        </p:txBody>
      </p:sp>
    </p:spTree>
  </p:cSld>
  <p:clrMapOvr>
    <a:masterClrMapping/>
  </p:clrMapOvr>
</p:sld>
</file>

<file path=ppt/slides/slide2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96" name="Shape 2296"/>
        <p:cNvGrpSpPr/>
        <p:nvPr/>
      </p:nvGrpSpPr>
      <p:grpSpPr>
        <a:xfrm>
          <a:off x="0" y="0"/>
          <a:ext cx="0" cy="0"/>
          <a:chOff x="0" y="0"/>
          <a:chExt cx="0" cy="0"/>
        </a:xfrm>
      </p:grpSpPr>
      <p:sp>
        <p:nvSpPr>
          <p:cNvPr id="2297" name="Google Shape;2297;p27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Additional Child Tax Credit</a:t>
            </a:r>
            <a:endParaRPr/>
          </a:p>
        </p:txBody>
      </p:sp>
      <p:sp>
        <p:nvSpPr>
          <p:cNvPr id="2298" name="Google Shape;2298;p272"/>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a:t>
            </a:r>
            <a:r>
              <a:rPr b="0" i="1" lang="en-US" sz="4000" u="none" cap="none" strike="noStrike">
                <a:solidFill>
                  <a:schemeClr val="accent2"/>
                </a:solidFill>
                <a:latin typeface="Questrial"/>
                <a:ea typeface="Questrial"/>
                <a:cs typeface="Questrial"/>
                <a:sym typeface="Questrial"/>
              </a:rPr>
              <a:t>Child Tax Credit </a:t>
            </a:r>
            <a:r>
              <a:rPr b="0" lang="en-US" sz="4000" u="none" cap="none" strike="noStrike">
                <a:solidFill>
                  <a:schemeClr val="dk1"/>
                </a:solidFill>
                <a:latin typeface="Questrial"/>
                <a:ea typeface="Questrial"/>
                <a:cs typeface="Questrial"/>
                <a:sym typeface="Questrial"/>
              </a:rPr>
              <a:t>is </a:t>
            </a:r>
            <a:r>
              <a:rPr b="0" i="0" lang="en-US" sz="4000" u="none" cap="none" strike="noStrike">
                <a:solidFill>
                  <a:schemeClr val="dk1"/>
                </a:solidFill>
                <a:latin typeface="Questrial"/>
                <a:ea typeface="Questrial"/>
                <a:cs typeface="Questrial"/>
                <a:sym typeface="Questrial"/>
              </a:rPr>
              <a:t>intended to reduce the tax liability owed by the taxpayer, therefore, this part of the credit is </a:t>
            </a:r>
            <a:r>
              <a:rPr b="1" i="0" lang="en-US" sz="4000" u="none" cap="none" strike="noStrike">
                <a:solidFill>
                  <a:schemeClr val="dk1"/>
                </a:solidFill>
                <a:latin typeface="Questrial"/>
                <a:ea typeface="Questrial"/>
                <a:cs typeface="Questrial"/>
                <a:sym typeface="Questrial"/>
              </a:rPr>
              <a:t>nonrefundable</a:t>
            </a:r>
            <a:r>
              <a:rPr i="0" lang="en-US" sz="4000" u="none" cap="none" strike="noStrike">
                <a:solidFill>
                  <a:schemeClr val="dk1"/>
                </a:solidFill>
              </a:rPr>
              <a:t>.</a:t>
            </a:r>
            <a:endParaRPr i="0" sz="4000" u="none" cap="none" strike="noStrike">
              <a:solidFill>
                <a:schemeClr val="dk1"/>
              </a:solidFill>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However, the taxpayers may be able to take the </a:t>
            </a:r>
            <a:r>
              <a:rPr b="0" i="1" lang="en-US" sz="4000" u="none" cap="none" strike="noStrike">
                <a:solidFill>
                  <a:schemeClr val="accent2"/>
                </a:solidFill>
                <a:latin typeface="Questrial"/>
                <a:ea typeface="Questrial"/>
                <a:cs typeface="Questrial"/>
                <a:sym typeface="Questrial"/>
              </a:rPr>
              <a:t>Additional Child Tax Credit</a:t>
            </a:r>
            <a:r>
              <a:rPr b="0" i="0" lang="en-US" sz="4000" u="none" cap="none" strike="noStrike">
                <a:solidFill>
                  <a:schemeClr val="dk1"/>
                </a:solidFill>
                <a:latin typeface="Questrial"/>
                <a:ea typeface="Questrial"/>
                <a:cs typeface="Questrial"/>
                <a:sym typeface="Questrial"/>
              </a:rPr>
              <a:t>, which is </a:t>
            </a:r>
            <a:r>
              <a:rPr b="1" i="0" lang="en-US" sz="4000" u="none" cap="none" strike="noStrike">
                <a:solidFill>
                  <a:schemeClr val="dk1"/>
                </a:solidFill>
                <a:latin typeface="Questrial"/>
                <a:ea typeface="Questrial"/>
                <a:cs typeface="Questrial"/>
                <a:sym typeface="Questrial"/>
              </a:rPr>
              <a:t>refundable</a:t>
            </a:r>
            <a:r>
              <a:rPr i="0" lang="en-US" sz="4000" u="none" cap="none" strike="noStrike">
                <a:solidFill>
                  <a:schemeClr val="dk1"/>
                </a:solidFill>
              </a:rPr>
              <a:t>.</a:t>
            </a:r>
            <a:endParaRPr/>
          </a:p>
        </p:txBody>
      </p:sp>
      <p:sp>
        <p:nvSpPr>
          <p:cNvPr id="2299" name="Google Shape;2299;p27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98">
                                            <p:txEl>
                                              <p:pRg end="0" st="0"/>
                                            </p:txEl>
                                          </p:spTgt>
                                        </p:tgtEl>
                                        <p:attrNameLst>
                                          <p:attrName>style.visibility</p:attrName>
                                        </p:attrNameLst>
                                      </p:cBhvr>
                                      <p:to>
                                        <p:strVal val="visible"/>
                                      </p:to>
                                    </p:set>
                                    <p:animEffect filter="fade" transition="in">
                                      <p:cBhvr>
                                        <p:cTn dur="500"/>
                                        <p:tgtEl>
                                          <p:spTgt spid="229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98">
                                            <p:txEl>
                                              <p:pRg end="1" st="1"/>
                                            </p:txEl>
                                          </p:spTgt>
                                        </p:tgtEl>
                                        <p:attrNameLst>
                                          <p:attrName>style.visibility</p:attrName>
                                        </p:attrNameLst>
                                      </p:cBhvr>
                                      <p:to>
                                        <p:strVal val="visible"/>
                                      </p:to>
                                    </p:set>
                                    <p:animEffect filter="fade" transition="in">
                                      <p:cBhvr>
                                        <p:cTn dur="500"/>
                                        <p:tgtEl>
                                          <p:spTgt spid="2298">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04" name="Shape 2304"/>
        <p:cNvGrpSpPr/>
        <p:nvPr/>
      </p:nvGrpSpPr>
      <p:grpSpPr>
        <a:xfrm>
          <a:off x="0" y="0"/>
          <a:ext cx="0" cy="0"/>
          <a:chOff x="0" y="0"/>
          <a:chExt cx="0" cy="0"/>
        </a:xfrm>
      </p:grpSpPr>
      <p:sp>
        <p:nvSpPr>
          <p:cNvPr id="2305" name="Google Shape;2305;p27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Additional Child Tax Credit</a:t>
            </a:r>
            <a:endParaRPr/>
          </a:p>
        </p:txBody>
      </p:sp>
      <p:sp>
        <p:nvSpPr>
          <p:cNvPr id="2306" name="Google Shape;2306;p273"/>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Refundable credit with a maximum of $1</a:t>
            </a:r>
            <a:r>
              <a:rPr lang="en-US"/>
              <a:t>4</a:t>
            </a:r>
            <a:r>
              <a:rPr b="0" i="0" lang="en-US" sz="4000" u="none" cap="none" strike="noStrike">
                <a:solidFill>
                  <a:schemeClr val="dk1"/>
                </a:solidFill>
                <a:latin typeface="Questrial"/>
                <a:ea typeface="Questrial"/>
                <a:cs typeface="Questrial"/>
                <a:sym typeface="Questrial"/>
              </a:rPr>
              <a:t>00 per child</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Amount claimed depends upon meeting general eligibility requirements as well as how much of the nonrefundable Child Tax Credit is claimed</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Cannot claim more than $</a:t>
            </a:r>
            <a:r>
              <a:rPr lang="en-US"/>
              <a:t>2</a:t>
            </a:r>
            <a:r>
              <a:rPr b="0" i="0" lang="en-US" sz="3600" u="none" cap="none" strike="noStrike">
                <a:solidFill>
                  <a:schemeClr val="dk1"/>
                </a:solidFill>
                <a:latin typeface="Questrial"/>
                <a:ea typeface="Questrial"/>
                <a:cs typeface="Questrial"/>
                <a:sym typeface="Questrial"/>
              </a:rPr>
              <a:t>000 of CTC and additional CTC combined for one child</a:t>
            </a:r>
            <a:endParaRPr/>
          </a:p>
        </p:txBody>
      </p:sp>
      <p:sp>
        <p:nvSpPr>
          <p:cNvPr id="2307" name="Google Shape;2307;p27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06">
                                            <p:txEl>
                                              <p:pRg end="0" st="0"/>
                                            </p:txEl>
                                          </p:spTgt>
                                        </p:tgtEl>
                                        <p:attrNameLst>
                                          <p:attrName>style.visibility</p:attrName>
                                        </p:attrNameLst>
                                      </p:cBhvr>
                                      <p:to>
                                        <p:strVal val="visible"/>
                                      </p:to>
                                    </p:set>
                                    <p:animEffect filter="fade" transition="in">
                                      <p:cBhvr>
                                        <p:cTn dur="500"/>
                                        <p:tgtEl>
                                          <p:spTgt spid="230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06">
                                            <p:txEl>
                                              <p:pRg end="1" st="1"/>
                                            </p:txEl>
                                          </p:spTgt>
                                        </p:tgtEl>
                                        <p:attrNameLst>
                                          <p:attrName>style.visibility</p:attrName>
                                        </p:attrNameLst>
                                      </p:cBhvr>
                                      <p:to>
                                        <p:strVal val="visible"/>
                                      </p:to>
                                    </p:set>
                                    <p:animEffect filter="fade" transition="in">
                                      <p:cBhvr>
                                        <p:cTn dur="500"/>
                                        <p:tgtEl>
                                          <p:spTgt spid="230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06">
                                            <p:txEl>
                                              <p:pRg end="2" st="2"/>
                                            </p:txEl>
                                          </p:spTgt>
                                        </p:tgtEl>
                                        <p:attrNameLst>
                                          <p:attrName>style.visibility</p:attrName>
                                        </p:attrNameLst>
                                      </p:cBhvr>
                                      <p:to>
                                        <p:strVal val="visible"/>
                                      </p:to>
                                    </p:set>
                                    <p:animEffect filter="fade" transition="in">
                                      <p:cBhvr>
                                        <p:cTn dur="500"/>
                                        <p:tgtEl>
                                          <p:spTgt spid="2306">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12" name="Shape 2312"/>
        <p:cNvGrpSpPr/>
        <p:nvPr/>
      </p:nvGrpSpPr>
      <p:grpSpPr>
        <a:xfrm>
          <a:off x="0" y="0"/>
          <a:ext cx="0" cy="0"/>
          <a:chOff x="0" y="0"/>
          <a:chExt cx="0" cy="0"/>
        </a:xfrm>
      </p:grpSpPr>
      <p:sp>
        <p:nvSpPr>
          <p:cNvPr id="2313" name="Google Shape;2313;p27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Additional Child Tax Credit: </a:t>
            </a:r>
            <a:br>
              <a:rPr b="1" i="0" lang="en-US" sz="4800" u="none" cap="none" strike="noStrike">
                <a:solidFill>
                  <a:schemeClr val="dk2"/>
                </a:solidFill>
                <a:latin typeface="Questrial"/>
                <a:ea typeface="Questrial"/>
                <a:cs typeface="Questrial"/>
                <a:sym typeface="Questrial"/>
              </a:rPr>
            </a:br>
            <a:r>
              <a:rPr b="1" i="0" lang="en-US" sz="4800" u="none" cap="none" strike="noStrike">
                <a:solidFill>
                  <a:schemeClr val="dk2"/>
                </a:solidFill>
                <a:latin typeface="Questrial"/>
                <a:ea typeface="Questrial"/>
                <a:cs typeface="Questrial"/>
                <a:sym typeface="Questrial"/>
              </a:rPr>
              <a:t>General Eligibility</a:t>
            </a:r>
            <a:endParaRPr b="1" i="0" sz="4800" u="none" cap="none" strike="noStrike">
              <a:solidFill>
                <a:schemeClr val="dk2"/>
              </a:solidFill>
              <a:latin typeface="Questrial"/>
              <a:ea typeface="Questrial"/>
              <a:cs typeface="Questrial"/>
              <a:sym typeface="Questrial"/>
            </a:endParaRPr>
          </a:p>
        </p:txBody>
      </p:sp>
      <p:sp>
        <p:nvSpPr>
          <p:cNvPr id="2314" name="Google Shape;2314;p274"/>
          <p:cNvSpPr txBox="1"/>
          <p:nvPr>
            <p:ph idx="1" type="body"/>
          </p:nvPr>
        </p:nvSpPr>
        <p:spPr>
          <a:xfrm>
            <a:off x="393300" y="1612338"/>
            <a:ext cx="114054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Meet all the requirement of the Child Tax Credit</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Under 17, U.S. citizen, dependent of taxpayer, qualifying relationship, child did not provide over ½ of own support, lived with taxpayer for more than ½ of year</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Must have $</a:t>
            </a:r>
            <a:r>
              <a:rPr lang="en-US"/>
              <a:t>2</a:t>
            </a:r>
            <a:r>
              <a:rPr b="0" i="0" lang="en-US" sz="4000" u="none" cap="none" strike="noStrike">
                <a:solidFill>
                  <a:schemeClr val="dk1"/>
                </a:solidFill>
                <a:latin typeface="Questrial"/>
                <a:ea typeface="Questrial"/>
                <a:cs typeface="Questrial"/>
                <a:sym typeface="Questrial"/>
              </a:rPr>
              <a:t>,</a:t>
            </a:r>
            <a:r>
              <a:rPr lang="en-US"/>
              <a:t>5</a:t>
            </a:r>
            <a:r>
              <a:rPr b="0" i="0" lang="en-US" sz="4000" u="none" cap="none" strike="noStrike">
                <a:solidFill>
                  <a:schemeClr val="dk1"/>
                </a:solidFill>
                <a:latin typeface="Questrial"/>
                <a:ea typeface="Questrial"/>
                <a:cs typeface="Questrial"/>
                <a:sym typeface="Questrial"/>
              </a:rPr>
              <a:t>00 of taxable earned income</a:t>
            </a:r>
            <a:endParaRPr/>
          </a:p>
          <a:p>
            <a:pPr indent="-285750" lvl="1" marL="742950" marR="0" rtl="0" algn="l">
              <a:lnSpc>
                <a:spcPct val="90000"/>
              </a:lnSpc>
              <a:spcBef>
                <a:spcPts val="720"/>
              </a:spcBef>
              <a:spcAft>
                <a:spcPts val="0"/>
              </a:spcAft>
              <a:buClr>
                <a:schemeClr val="dk1"/>
              </a:buClr>
              <a:buSzPts val="3600"/>
              <a:buFont typeface="Arial"/>
              <a:buChar char="•"/>
            </a:pPr>
            <a:r>
              <a:rPr b="1" i="0" lang="en-US" sz="3600" u="none" cap="none" strike="noStrike">
                <a:solidFill>
                  <a:schemeClr val="dk1"/>
                </a:solidFill>
                <a:latin typeface="Questrial"/>
                <a:ea typeface="Questrial"/>
                <a:cs typeface="Questrial"/>
                <a:sym typeface="Questrial"/>
              </a:rPr>
              <a:t>Exception</a:t>
            </a:r>
            <a:r>
              <a:rPr b="0" i="0" lang="en-US" sz="3600" u="none" cap="none" strike="noStrike">
                <a:solidFill>
                  <a:schemeClr val="dk1"/>
                </a:solidFill>
                <a:latin typeface="Questrial"/>
                <a:ea typeface="Questrial"/>
                <a:cs typeface="Questrial"/>
                <a:sym typeface="Questrial"/>
              </a:rPr>
              <a:t>: Taxpayers with three or more children may be eligible regardless of their income</a:t>
            </a:r>
            <a:endParaRPr/>
          </a:p>
        </p:txBody>
      </p:sp>
      <p:sp>
        <p:nvSpPr>
          <p:cNvPr id="2315" name="Google Shape;2315;p27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14">
                                            <p:txEl>
                                              <p:pRg end="0" st="0"/>
                                            </p:txEl>
                                          </p:spTgt>
                                        </p:tgtEl>
                                        <p:attrNameLst>
                                          <p:attrName>style.visibility</p:attrName>
                                        </p:attrNameLst>
                                      </p:cBhvr>
                                      <p:to>
                                        <p:strVal val="visible"/>
                                      </p:to>
                                    </p:set>
                                    <p:animEffect filter="fade" transition="in">
                                      <p:cBhvr>
                                        <p:cTn dur="500"/>
                                        <p:tgtEl>
                                          <p:spTgt spid="231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14">
                                            <p:txEl>
                                              <p:pRg end="1" st="1"/>
                                            </p:txEl>
                                          </p:spTgt>
                                        </p:tgtEl>
                                        <p:attrNameLst>
                                          <p:attrName>style.visibility</p:attrName>
                                        </p:attrNameLst>
                                      </p:cBhvr>
                                      <p:to>
                                        <p:strVal val="visible"/>
                                      </p:to>
                                    </p:set>
                                    <p:animEffect filter="fade" transition="in">
                                      <p:cBhvr>
                                        <p:cTn dur="500"/>
                                        <p:tgtEl>
                                          <p:spTgt spid="231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14">
                                            <p:txEl>
                                              <p:pRg end="2" st="2"/>
                                            </p:txEl>
                                          </p:spTgt>
                                        </p:tgtEl>
                                        <p:attrNameLst>
                                          <p:attrName>style.visibility</p:attrName>
                                        </p:attrNameLst>
                                      </p:cBhvr>
                                      <p:to>
                                        <p:strVal val="visible"/>
                                      </p:to>
                                    </p:set>
                                    <p:animEffect filter="fade" transition="in">
                                      <p:cBhvr>
                                        <p:cTn dur="500"/>
                                        <p:tgtEl>
                                          <p:spTgt spid="231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14">
                                            <p:txEl>
                                              <p:pRg end="3" st="3"/>
                                            </p:txEl>
                                          </p:spTgt>
                                        </p:tgtEl>
                                        <p:attrNameLst>
                                          <p:attrName>style.visibility</p:attrName>
                                        </p:attrNameLst>
                                      </p:cBhvr>
                                      <p:to>
                                        <p:strVal val="visible"/>
                                      </p:to>
                                    </p:set>
                                    <p:animEffect filter="fade" transition="in">
                                      <p:cBhvr>
                                        <p:cTn dur="500"/>
                                        <p:tgtEl>
                                          <p:spTgt spid="2314">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20" name="Shape 2320"/>
        <p:cNvGrpSpPr/>
        <p:nvPr/>
      </p:nvGrpSpPr>
      <p:grpSpPr>
        <a:xfrm>
          <a:off x="0" y="0"/>
          <a:ext cx="0" cy="0"/>
          <a:chOff x="0" y="0"/>
          <a:chExt cx="0" cy="0"/>
        </a:xfrm>
      </p:grpSpPr>
      <p:sp>
        <p:nvSpPr>
          <p:cNvPr id="2321" name="Google Shape;2321;p27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Earned Income Credit</a:t>
            </a:r>
            <a:endParaRPr/>
          </a:p>
        </p:txBody>
      </p:sp>
      <p:sp>
        <p:nvSpPr>
          <p:cNvPr id="2322" name="Google Shape;2322;p275"/>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Refundable tax credit for low-to-moderate income workers to encourage work, offset payroll and income taxes, and help meet basic need</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EIC is the largest federal anti-poverty program and has been one of the most successful programs to lift families, especially families with children, out of poverty.</a:t>
            </a:r>
            <a:endParaRPr/>
          </a:p>
        </p:txBody>
      </p:sp>
      <p:sp>
        <p:nvSpPr>
          <p:cNvPr id="2323" name="Google Shape;2323;p27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22">
                                            <p:txEl>
                                              <p:pRg end="0" st="0"/>
                                            </p:txEl>
                                          </p:spTgt>
                                        </p:tgtEl>
                                        <p:attrNameLst>
                                          <p:attrName>style.visibility</p:attrName>
                                        </p:attrNameLst>
                                      </p:cBhvr>
                                      <p:to>
                                        <p:strVal val="visible"/>
                                      </p:to>
                                    </p:set>
                                    <p:animEffect filter="fade" transition="in">
                                      <p:cBhvr>
                                        <p:cTn dur="500"/>
                                        <p:tgtEl>
                                          <p:spTgt spid="232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22">
                                            <p:txEl>
                                              <p:pRg end="1" st="1"/>
                                            </p:txEl>
                                          </p:spTgt>
                                        </p:tgtEl>
                                        <p:attrNameLst>
                                          <p:attrName>style.visibility</p:attrName>
                                        </p:attrNameLst>
                                      </p:cBhvr>
                                      <p:to>
                                        <p:strVal val="visible"/>
                                      </p:to>
                                    </p:set>
                                    <p:animEffect filter="fade" transition="in">
                                      <p:cBhvr>
                                        <p:cTn dur="500"/>
                                        <p:tgtEl>
                                          <p:spTgt spid="2322">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28" name="Shape 2328"/>
        <p:cNvGrpSpPr/>
        <p:nvPr/>
      </p:nvGrpSpPr>
      <p:grpSpPr>
        <a:xfrm>
          <a:off x="0" y="0"/>
          <a:ext cx="0" cy="0"/>
          <a:chOff x="0" y="0"/>
          <a:chExt cx="0" cy="0"/>
        </a:xfrm>
      </p:grpSpPr>
      <p:sp>
        <p:nvSpPr>
          <p:cNvPr id="2329" name="Google Shape;2329;p27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Earned Income Credit</a:t>
            </a:r>
            <a:endParaRPr/>
          </a:p>
        </p:txBody>
      </p:sp>
      <p:sp>
        <p:nvSpPr>
          <p:cNvPr id="2330" name="Google Shape;2330;p276"/>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lang="en-US"/>
              <a:t>More than</a:t>
            </a:r>
            <a:r>
              <a:rPr b="0" i="0" lang="en-US" sz="4000" u="none" cap="none" strike="noStrike">
                <a:solidFill>
                  <a:schemeClr val="dk1"/>
                </a:solidFill>
                <a:latin typeface="Questrial"/>
                <a:ea typeface="Questrial"/>
                <a:cs typeface="Questrial"/>
                <a:sym typeface="Questrial"/>
              </a:rPr>
              <a:t> 26 million households received more </a:t>
            </a:r>
            <a:r>
              <a:rPr lang="en-US"/>
              <a:t>the EIC in Tax Year 2017</a:t>
            </a:r>
            <a:r>
              <a:rPr b="0" i="0" lang="en-US" sz="4000" u="none" cap="none" strike="noStrike">
                <a:solidFill>
                  <a:schemeClr val="dk1"/>
                </a:solidFill>
                <a:latin typeface="Questrial"/>
                <a:ea typeface="Questrial"/>
                <a:cs typeface="Questrial"/>
                <a:sym typeface="Questrial"/>
              </a:rPr>
              <a:t>*</a:t>
            </a:r>
            <a:endParaRPr b="0" i="0" sz="4000" u="none" cap="none" strike="noStrike">
              <a:solidFill>
                <a:schemeClr val="dk1"/>
              </a:solidFill>
              <a:latin typeface="Questrial"/>
              <a:ea typeface="Questrial"/>
              <a:cs typeface="Questrial"/>
              <a:sym typeface="Questrial"/>
            </a:endParaRPr>
          </a:p>
          <a:p>
            <a:pPr indent="0" lvl="0" marL="0" marR="0" rtl="0" algn="l">
              <a:lnSpc>
                <a:spcPct val="90000"/>
              </a:lnSpc>
              <a:spcBef>
                <a:spcPts val="560"/>
              </a:spcBef>
              <a:spcAft>
                <a:spcPts val="0"/>
              </a:spcAft>
              <a:buClr>
                <a:schemeClr val="dk1"/>
              </a:buClr>
              <a:buFont typeface="Noto Sans Symbols"/>
              <a:buNone/>
            </a:pPr>
            <a:r>
              <a:t/>
            </a:r>
            <a:endParaRPr b="0" i="0" sz="2800" u="none" cap="none" strike="noStrike">
              <a:solidFill>
                <a:schemeClr val="dk1"/>
              </a:solidFill>
              <a:latin typeface="Questrial"/>
              <a:ea typeface="Questrial"/>
              <a:cs typeface="Questrial"/>
              <a:sym typeface="Questrial"/>
            </a:endParaRPr>
          </a:p>
          <a:p>
            <a:pPr indent="0" lvl="0" marL="0" marR="0" rtl="0" algn="l">
              <a:lnSpc>
                <a:spcPct val="90000"/>
              </a:lnSpc>
              <a:spcBef>
                <a:spcPts val="560"/>
              </a:spcBef>
              <a:spcAft>
                <a:spcPts val="0"/>
              </a:spcAft>
              <a:buClr>
                <a:schemeClr val="dk1"/>
              </a:buClr>
              <a:buFont typeface="Noto Sans Symbols"/>
              <a:buNone/>
            </a:pPr>
            <a:r>
              <a:t/>
            </a:r>
            <a:endParaRPr b="0" i="0" sz="2800" u="none" cap="none" strike="noStrike">
              <a:solidFill>
                <a:schemeClr val="dk1"/>
              </a:solidFill>
              <a:latin typeface="Questrial"/>
              <a:ea typeface="Questrial"/>
              <a:cs typeface="Questrial"/>
              <a:sym typeface="Questrial"/>
            </a:endParaRPr>
          </a:p>
          <a:p>
            <a:pPr indent="0" lvl="0" marL="0" marR="0" rtl="0" algn="l">
              <a:lnSpc>
                <a:spcPct val="90000"/>
              </a:lnSpc>
              <a:spcBef>
                <a:spcPts val="560"/>
              </a:spcBef>
              <a:spcAft>
                <a:spcPts val="0"/>
              </a:spcAft>
              <a:buClr>
                <a:schemeClr val="dk1"/>
              </a:buClr>
              <a:buFont typeface="Noto Sans Symbols"/>
              <a:buNone/>
            </a:pPr>
            <a:r>
              <a:t/>
            </a:r>
            <a:endParaRPr b="0" i="0" sz="2800" u="none" cap="none" strike="noStrike">
              <a:solidFill>
                <a:schemeClr val="dk1"/>
              </a:solidFill>
              <a:latin typeface="Questrial"/>
              <a:ea typeface="Questrial"/>
              <a:cs typeface="Questrial"/>
              <a:sym typeface="Questrial"/>
            </a:endParaRPr>
          </a:p>
          <a:p>
            <a:pPr indent="0" lvl="0" marL="0" marR="0" rtl="0" algn="l">
              <a:lnSpc>
                <a:spcPct val="90000"/>
              </a:lnSpc>
              <a:spcBef>
                <a:spcPts val="560"/>
              </a:spcBef>
              <a:spcAft>
                <a:spcPts val="0"/>
              </a:spcAft>
              <a:buClr>
                <a:schemeClr val="dk1"/>
              </a:buClr>
              <a:buFont typeface="Noto Sans Symbols"/>
              <a:buNone/>
            </a:pPr>
            <a:r>
              <a:t/>
            </a:r>
            <a:endParaRPr b="0" i="0" sz="2800" u="none" cap="none" strike="noStrike">
              <a:solidFill>
                <a:schemeClr val="dk1"/>
              </a:solidFill>
              <a:latin typeface="Questrial"/>
              <a:ea typeface="Questrial"/>
              <a:cs typeface="Questrial"/>
              <a:sym typeface="Questrial"/>
            </a:endParaRPr>
          </a:p>
          <a:p>
            <a:pPr indent="0" lvl="0" marL="0" marR="0" rtl="0" algn="l">
              <a:lnSpc>
                <a:spcPct val="90000"/>
              </a:lnSpc>
              <a:spcBef>
                <a:spcPts val="560"/>
              </a:spcBef>
              <a:spcAft>
                <a:spcPts val="0"/>
              </a:spcAft>
              <a:buClr>
                <a:schemeClr val="dk1"/>
              </a:buClr>
              <a:buFont typeface="Noto Sans Symbols"/>
              <a:buNone/>
            </a:pPr>
            <a:r>
              <a:t/>
            </a:r>
            <a:endParaRPr b="0" i="0" sz="2800" u="none" cap="none" strike="noStrike">
              <a:solidFill>
                <a:schemeClr val="dk1"/>
              </a:solidFill>
              <a:latin typeface="Questrial"/>
              <a:ea typeface="Questrial"/>
              <a:cs typeface="Questrial"/>
              <a:sym typeface="Questrial"/>
            </a:endParaRPr>
          </a:p>
          <a:p>
            <a:pPr indent="0" lvl="0" marL="0" marR="0" rtl="0" algn="r">
              <a:lnSpc>
                <a:spcPct val="90000"/>
              </a:lnSpc>
              <a:spcBef>
                <a:spcPts val="480"/>
              </a:spcBef>
              <a:spcAft>
                <a:spcPts val="0"/>
              </a:spcAft>
              <a:buClr>
                <a:schemeClr val="dk1"/>
              </a:buClr>
              <a:buFont typeface="Noto Sans Symbols"/>
              <a:buNone/>
            </a:pPr>
            <a:r>
              <a:rPr b="0" i="1" lang="en-US" sz="2400" u="none" cap="none" strike="noStrike">
                <a:solidFill>
                  <a:schemeClr val="dk1"/>
                </a:solidFill>
                <a:latin typeface="Questrial"/>
                <a:ea typeface="Questrial"/>
                <a:cs typeface="Questrial"/>
                <a:sym typeface="Questrial"/>
              </a:rPr>
              <a:t>*Source: </a:t>
            </a:r>
            <a:r>
              <a:rPr i="1" lang="en-US" sz="2400"/>
              <a:t>CBPP, Policy Basics: The Earned Income Tax Credit, 2019</a:t>
            </a:r>
            <a:endParaRPr/>
          </a:p>
        </p:txBody>
      </p:sp>
      <p:sp>
        <p:nvSpPr>
          <p:cNvPr id="2331" name="Google Shape;2331;p27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0">
                                            <p:txEl>
                                              <p:pRg end="0" st="0"/>
                                            </p:txEl>
                                          </p:spTgt>
                                        </p:tgtEl>
                                        <p:attrNameLst>
                                          <p:attrName>style.visibility</p:attrName>
                                        </p:attrNameLst>
                                      </p:cBhvr>
                                      <p:to>
                                        <p:strVal val="visible"/>
                                      </p:to>
                                    </p:set>
                                    <p:animEffect filter="fade" transition="in">
                                      <p:cBhvr>
                                        <p:cTn dur="500"/>
                                        <p:tgtEl>
                                          <p:spTgt spid="233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0">
                                            <p:txEl>
                                              <p:pRg end="1" st="1"/>
                                            </p:txEl>
                                          </p:spTgt>
                                        </p:tgtEl>
                                        <p:attrNameLst>
                                          <p:attrName>style.visibility</p:attrName>
                                        </p:attrNameLst>
                                      </p:cBhvr>
                                      <p:to>
                                        <p:strVal val="visible"/>
                                      </p:to>
                                    </p:set>
                                    <p:animEffect filter="fade" transition="in">
                                      <p:cBhvr>
                                        <p:cTn dur="500"/>
                                        <p:tgtEl>
                                          <p:spTgt spid="233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0">
                                            <p:txEl>
                                              <p:pRg end="2" st="2"/>
                                            </p:txEl>
                                          </p:spTgt>
                                        </p:tgtEl>
                                        <p:attrNameLst>
                                          <p:attrName>style.visibility</p:attrName>
                                        </p:attrNameLst>
                                      </p:cBhvr>
                                      <p:to>
                                        <p:strVal val="visible"/>
                                      </p:to>
                                    </p:set>
                                    <p:animEffect filter="fade" transition="in">
                                      <p:cBhvr>
                                        <p:cTn dur="500"/>
                                        <p:tgtEl>
                                          <p:spTgt spid="233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0">
                                            <p:txEl>
                                              <p:pRg end="3" st="3"/>
                                            </p:txEl>
                                          </p:spTgt>
                                        </p:tgtEl>
                                        <p:attrNameLst>
                                          <p:attrName>style.visibility</p:attrName>
                                        </p:attrNameLst>
                                      </p:cBhvr>
                                      <p:to>
                                        <p:strVal val="visible"/>
                                      </p:to>
                                    </p:set>
                                    <p:animEffect filter="fade" transition="in">
                                      <p:cBhvr>
                                        <p:cTn dur="500"/>
                                        <p:tgtEl>
                                          <p:spTgt spid="233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0">
                                            <p:txEl>
                                              <p:pRg end="4" st="4"/>
                                            </p:txEl>
                                          </p:spTgt>
                                        </p:tgtEl>
                                        <p:attrNameLst>
                                          <p:attrName>style.visibility</p:attrName>
                                        </p:attrNameLst>
                                      </p:cBhvr>
                                      <p:to>
                                        <p:strVal val="visible"/>
                                      </p:to>
                                    </p:set>
                                    <p:animEffect filter="fade" transition="in">
                                      <p:cBhvr>
                                        <p:cTn dur="500"/>
                                        <p:tgtEl>
                                          <p:spTgt spid="2330">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0">
                                            <p:txEl>
                                              <p:pRg end="5" st="5"/>
                                            </p:txEl>
                                          </p:spTgt>
                                        </p:tgtEl>
                                        <p:attrNameLst>
                                          <p:attrName>style.visibility</p:attrName>
                                        </p:attrNameLst>
                                      </p:cBhvr>
                                      <p:to>
                                        <p:strVal val="visible"/>
                                      </p:to>
                                    </p:set>
                                    <p:animEffect filter="fade" transition="in">
                                      <p:cBhvr>
                                        <p:cTn dur="500"/>
                                        <p:tgtEl>
                                          <p:spTgt spid="2330">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0">
                                            <p:txEl>
                                              <p:pRg end="6" st="6"/>
                                            </p:txEl>
                                          </p:spTgt>
                                        </p:tgtEl>
                                        <p:attrNameLst>
                                          <p:attrName>style.visibility</p:attrName>
                                        </p:attrNameLst>
                                      </p:cBhvr>
                                      <p:to>
                                        <p:strVal val="visible"/>
                                      </p:to>
                                    </p:set>
                                    <p:animEffect filter="fade" transition="in">
                                      <p:cBhvr>
                                        <p:cTn dur="500"/>
                                        <p:tgtEl>
                                          <p:spTgt spid="2330">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36" name="Shape 2336"/>
        <p:cNvGrpSpPr/>
        <p:nvPr/>
      </p:nvGrpSpPr>
      <p:grpSpPr>
        <a:xfrm>
          <a:off x="0" y="0"/>
          <a:ext cx="0" cy="0"/>
          <a:chOff x="0" y="0"/>
          <a:chExt cx="0" cy="0"/>
        </a:xfrm>
      </p:grpSpPr>
      <p:sp>
        <p:nvSpPr>
          <p:cNvPr id="2337" name="Google Shape;2337;p27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Earned Income Credit</a:t>
            </a:r>
            <a:endParaRPr/>
          </a:p>
        </p:txBody>
      </p:sp>
      <p:sp>
        <p:nvSpPr>
          <p:cNvPr id="2338" name="Google Shape;2338;p277"/>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In the tax year 201</a:t>
            </a:r>
            <a:r>
              <a:rPr lang="en-US"/>
              <a:t>7</a:t>
            </a:r>
            <a:r>
              <a:rPr b="0" i="0" lang="en-US" sz="4000" u="none" cap="none" strike="noStrike">
                <a:solidFill>
                  <a:schemeClr val="dk1"/>
                </a:solidFill>
                <a:latin typeface="Questrial"/>
                <a:ea typeface="Questrial"/>
                <a:cs typeface="Questrial"/>
                <a:sym typeface="Questrial"/>
              </a:rPr>
              <a:t>, the EIC lifted an estimated “</a:t>
            </a:r>
            <a:r>
              <a:rPr lang="en-US"/>
              <a:t>5.7</a:t>
            </a:r>
            <a:r>
              <a:rPr b="0" i="0" lang="en-US" sz="4000" u="none" cap="none" strike="noStrike">
                <a:solidFill>
                  <a:schemeClr val="dk1"/>
                </a:solidFill>
                <a:latin typeface="Questrial"/>
                <a:ea typeface="Questrial"/>
                <a:cs typeface="Questrial"/>
                <a:sym typeface="Questrial"/>
              </a:rPr>
              <a:t> million people out of poverty, including about 3 million children” </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EIC </a:t>
            </a:r>
            <a:r>
              <a:rPr lang="en-US"/>
              <a:t>reduces poverty by supplementing the earnings of low-wage workers and rewarding work.</a:t>
            </a:r>
            <a:endParaRPr/>
          </a:p>
          <a:p>
            <a:pPr indent="0" lvl="0" marL="0" marR="0" rtl="0" algn="l">
              <a:lnSpc>
                <a:spcPct val="90000"/>
              </a:lnSpc>
              <a:spcBef>
                <a:spcPts val="640"/>
              </a:spcBef>
              <a:spcAft>
                <a:spcPts val="0"/>
              </a:spcAft>
              <a:buClr>
                <a:schemeClr val="dk1"/>
              </a:buClr>
              <a:buFont typeface="Noto Sans Symbols"/>
              <a:buNone/>
            </a:pPr>
            <a:r>
              <a:t/>
            </a:r>
            <a:endParaRPr b="0" i="0" sz="3200" u="none" cap="none" strike="noStrike">
              <a:solidFill>
                <a:schemeClr val="dk1"/>
              </a:solidFill>
              <a:latin typeface="Questrial"/>
              <a:ea typeface="Questrial"/>
              <a:cs typeface="Questrial"/>
              <a:sym typeface="Questrial"/>
            </a:endParaRPr>
          </a:p>
          <a:p>
            <a:pPr indent="0" lvl="0" marL="0" marR="0" rtl="0" algn="r">
              <a:lnSpc>
                <a:spcPct val="90000"/>
              </a:lnSpc>
              <a:spcBef>
                <a:spcPts val="560"/>
              </a:spcBef>
              <a:spcAft>
                <a:spcPts val="0"/>
              </a:spcAft>
              <a:buClr>
                <a:schemeClr val="dk1"/>
              </a:buClr>
              <a:buFont typeface="Noto Sans Symbols"/>
              <a:buNone/>
            </a:pPr>
            <a:r>
              <a:rPr b="0" i="1" lang="en-US" sz="2800" u="none" cap="none" strike="noStrike">
                <a:solidFill>
                  <a:schemeClr val="dk1"/>
                </a:solidFill>
                <a:latin typeface="Questrial"/>
                <a:ea typeface="Questrial"/>
                <a:cs typeface="Questrial"/>
                <a:sym typeface="Questrial"/>
              </a:rPr>
              <a:t>*Source: The Center for Budget and Policy Priorities</a:t>
            </a:r>
            <a:endParaRPr/>
          </a:p>
          <a:p>
            <a:pPr indent="0" lvl="0" marL="0" marR="0" rtl="0" algn="l">
              <a:lnSpc>
                <a:spcPct val="90000"/>
              </a:lnSpc>
              <a:spcBef>
                <a:spcPts val="800"/>
              </a:spcBef>
              <a:spcAft>
                <a:spcPts val="0"/>
              </a:spcAft>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2339" name="Google Shape;2339;p27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8">
                                            <p:txEl>
                                              <p:pRg end="0" st="0"/>
                                            </p:txEl>
                                          </p:spTgt>
                                        </p:tgtEl>
                                        <p:attrNameLst>
                                          <p:attrName>style.visibility</p:attrName>
                                        </p:attrNameLst>
                                      </p:cBhvr>
                                      <p:to>
                                        <p:strVal val="visible"/>
                                      </p:to>
                                    </p:set>
                                    <p:animEffect filter="fade" transition="in">
                                      <p:cBhvr>
                                        <p:cTn dur="500"/>
                                        <p:tgtEl>
                                          <p:spTgt spid="233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8">
                                            <p:txEl>
                                              <p:pRg end="1" st="1"/>
                                            </p:txEl>
                                          </p:spTgt>
                                        </p:tgtEl>
                                        <p:attrNameLst>
                                          <p:attrName>style.visibility</p:attrName>
                                        </p:attrNameLst>
                                      </p:cBhvr>
                                      <p:to>
                                        <p:strVal val="visible"/>
                                      </p:to>
                                    </p:set>
                                    <p:animEffect filter="fade" transition="in">
                                      <p:cBhvr>
                                        <p:cTn dur="500"/>
                                        <p:tgtEl>
                                          <p:spTgt spid="233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8">
                                            <p:txEl>
                                              <p:pRg end="2" st="2"/>
                                            </p:txEl>
                                          </p:spTgt>
                                        </p:tgtEl>
                                        <p:attrNameLst>
                                          <p:attrName>style.visibility</p:attrName>
                                        </p:attrNameLst>
                                      </p:cBhvr>
                                      <p:to>
                                        <p:strVal val="visible"/>
                                      </p:to>
                                    </p:set>
                                    <p:animEffect filter="fade" transition="in">
                                      <p:cBhvr>
                                        <p:cTn dur="500"/>
                                        <p:tgtEl>
                                          <p:spTgt spid="233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8">
                                            <p:txEl>
                                              <p:pRg end="3" st="3"/>
                                            </p:txEl>
                                          </p:spTgt>
                                        </p:tgtEl>
                                        <p:attrNameLst>
                                          <p:attrName>style.visibility</p:attrName>
                                        </p:attrNameLst>
                                      </p:cBhvr>
                                      <p:to>
                                        <p:strVal val="visible"/>
                                      </p:to>
                                    </p:set>
                                    <p:animEffect filter="fade" transition="in">
                                      <p:cBhvr>
                                        <p:cTn dur="500"/>
                                        <p:tgtEl>
                                          <p:spTgt spid="233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8">
                                            <p:txEl>
                                              <p:pRg end="4" st="4"/>
                                            </p:txEl>
                                          </p:spTgt>
                                        </p:tgtEl>
                                        <p:attrNameLst>
                                          <p:attrName>style.visibility</p:attrName>
                                        </p:attrNameLst>
                                      </p:cBhvr>
                                      <p:to>
                                        <p:strVal val="visible"/>
                                      </p:to>
                                    </p:set>
                                    <p:animEffect filter="fade" transition="in">
                                      <p:cBhvr>
                                        <p:cTn dur="500"/>
                                        <p:tgtEl>
                                          <p:spTgt spid="2338">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43" name="Shape 2343"/>
        <p:cNvGrpSpPr/>
        <p:nvPr/>
      </p:nvGrpSpPr>
      <p:grpSpPr>
        <a:xfrm>
          <a:off x="0" y="0"/>
          <a:ext cx="0" cy="0"/>
          <a:chOff x="0" y="0"/>
          <a:chExt cx="0" cy="0"/>
        </a:xfrm>
      </p:grpSpPr>
      <p:sp>
        <p:nvSpPr>
          <p:cNvPr id="2344" name="Google Shape;2344;p278"/>
          <p:cNvSpPr txBox="1"/>
          <p:nvPr>
            <p:ph type="title"/>
          </p:nvPr>
        </p:nvSpPr>
        <p:spPr>
          <a:xfrm>
            <a:off x="432000" y="72150"/>
            <a:ext cx="115149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Encouraging Work and Reducing Poverty</a:t>
            </a:r>
            <a:endParaRPr/>
          </a:p>
        </p:txBody>
      </p:sp>
      <p:sp>
        <p:nvSpPr>
          <p:cNvPr id="2345" name="Google Shape;2345;p278"/>
          <p:cNvSpPr txBox="1"/>
          <p:nvPr>
            <p:ph idx="1" type="body"/>
          </p:nvPr>
        </p:nvSpPr>
        <p:spPr>
          <a:xfrm>
            <a:off x="528600" y="1060203"/>
            <a:ext cx="10972800" cy="50652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Research has also found that children in families who get an income boost from the EIC and CTC quickly show improvements in health and school performance relative to other low-income children who did not receive this extra help</a:t>
            </a:r>
            <a:endParaRPr b="0" i="0" sz="3700" u="none" cap="none" strike="noStrike">
              <a:solidFill>
                <a:schemeClr val="dk1"/>
              </a:solidFill>
              <a:latin typeface="Questrial"/>
              <a:ea typeface="Questrial"/>
              <a:cs typeface="Questrial"/>
              <a:sym typeface="Questrial"/>
            </a:endParaRPr>
          </a:p>
          <a:p>
            <a:pPr indent="0" lvl="0" marL="342900" marR="0" rtl="0" algn="l">
              <a:lnSpc>
                <a:spcPct val="80000"/>
              </a:lnSpc>
              <a:spcBef>
                <a:spcPts val="0"/>
              </a:spcBef>
              <a:spcAft>
                <a:spcPts val="0"/>
              </a:spcAft>
              <a:buNone/>
            </a:pPr>
            <a:r>
              <a:t/>
            </a:r>
            <a:endParaRPr sz="3700"/>
          </a:p>
          <a:p>
            <a:pPr indent="-342900" lvl="0" marL="342900" marR="0" rtl="0" algn="l">
              <a:lnSpc>
                <a:spcPct val="8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In addition, children whose families receive that boost have higher school test scores, on average, and are more likely to go to college and to work and earn more as adults</a:t>
            </a:r>
            <a:endParaRPr/>
          </a:p>
          <a:p>
            <a:pPr indent="0" lvl="0" marL="0" marR="0" rtl="0" algn="r">
              <a:lnSpc>
                <a:spcPct val="80000"/>
              </a:lnSpc>
              <a:spcBef>
                <a:spcPts val="555"/>
              </a:spcBef>
              <a:spcAft>
                <a:spcPts val="0"/>
              </a:spcAft>
              <a:buClr>
                <a:schemeClr val="dk1"/>
              </a:buClr>
              <a:buFont typeface="Noto Sans Symbols"/>
              <a:buNone/>
            </a:pPr>
            <a:r>
              <a:rPr b="0" i="1" lang="en-US" sz="2775" u="none" cap="none" strike="noStrike">
                <a:solidFill>
                  <a:schemeClr val="dk1"/>
                </a:solidFill>
                <a:latin typeface="Questrial"/>
                <a:ea typeface="Questrial"/>
                <a:cs typeface="Questrial"/>
                <a:sym typeface="Questrial"/>
              </a:rPr>
              <a:t>*Source: The Center for Budget and Policy Priorities</a:t>
            </a:r>
            <a:endParaRPr/>
          </a:p>
        </p:txBody>
      </p:sp>
      <p:sp>
        <p:nvSpPr>
          <p:cNvPr id="2346" name="Google Shape;2346;p27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45">
                                            <p:txEl>
                                              <p:pRg end="0" st="0"/>
                                            </p:txEl>
                                          </p:spTgt>
                                        </p:tgtEl>
                                        <p:attrNameLst>
                                          <p:attrName>style.visibility</p:attrName>
                                        </p:attrNameLst>
                                      </p:cBhvr>
                                      <p:to>
                                        <p:strVal val="visible"/>
                                      </p:to>
                                    </p:set>
                                    <p:animEffect filter="fade" transition="in">
                                      <p:cBhvr>
                                        <p:cTn dur="500"/>
                                        <p:tgtEl>
                                          <p:spTgt spid="234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45">
                                            <p:txEl>
                                              <p:pRg end="1" st="1"/>
                                            </p:txEl>
                                          </p:spTgt>
                                        </p:tgtEl>
                                        <p:attrNameLst>
                                          <p:attrName>style.visibility</p:attrName>
                                        </p:attrNameLst>
                                      </p:cBhvr>
                                      <p:to>
                                        <p:strVal val="visible"/>
                                      </p:to>
                                    </p:set>
                                    <p:animEffect filter="fade" transition="in">
                                      <p:cBhvr>
                                        <p:cTn dur="500"/>
                                        <p:tgtEl>
                                          <p:spTgt spid="234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45">
                                            <p:txEl>
                                              <p:pRg end="2" st="2"/>
                                            </p:txEl>
                                          </p:spTgt>
                                        </p:tgtEl>
                                        <p:attrNameLst>
                                          <p:attrName>style.visibility</p:attrName>
                                        </p:attrNameLst>
                                      </p:cBhvr>
                                      <p:to>
                                        <p:strVal val="visible"/>
                                      </p:to>
                                    </p:set>
                                    <p:animEffect filter="fade" transition="in">
                                      <p:cBhvr>
                                        <p:cTn dur="500"/>
                                        <p:tgtEl>
                                          <p:spTgt spid="234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45">
                                            <p:txEl>
                                              <p:pRg end="3" st="3"/>
                                            </p:txEl>
                                          </p:spTgt>
                                        </p:tgtEl>
                                        <p:attrNameLst>
                                          <p:attrName>style.visibility</p:attrName>
                                        </p:attrNameLst>
                                      </p:cBhvr>
                                      <p:to>
                                        <p:strVal val="visible"/>
                                      </p:to>
                                    </p:set>
                                    <p:animEffect filter="fade" transition="in">
                                      <p:cBhvr>
                                        <p:cTn dur="500"/>
                                        <p:tgtEl>
                                          <p:spTgt spid="2345">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1" name="Shape 2351"/>
        <p:cNvGrpSpPr/>
        <p:nvPr/>
      </p:nvGrpSpPr>
      <p:grpSpPr>
        <a:xfrm>
          <a:off x="0" y="0"/>
          <a:ext cx="0" cy="0"/>
          <a:chOff x="0" y="0"/>
          <a:chExt cx="0" cy="0"/>
        </a:xfrm>
      </p:grpSpPr>
      <p:sp>
        <p:nvSpPr>
          <p:cNvPr id="2352" name="Google Shape;2352;p27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Earned Income Credit</a:t>
            </a:r>
            <a:endParaRPr/>
          </a:p>
        </p:txBody>
      </p:sp>
      <p:sp>
        <p:nvSpPr>
          <p:cNvPr id="2353" name="Google Shape;2353;p279"/>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Critics of the EIC have complained that it is too complex, forcing recipients to seek help in filing their return</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Two-thirds get such assistance, most from paid tax preparers</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It is our job to provide high-quality tax preparation to ensure these families receive the full amount of the EIC they are eligible for!</a:t>
            </a:r>
            <a:endParaRPr/>
          </a:p>
          <a:p>
            <a:pPr indent="0" lvl="0" marL="0" marR="0" rtl="0" algn="l">
              <a:lnSpc>
                <a:spcPct val="90000"/>
              </a:lnSpc>
              <a:spcBef>
                <a:spcPts val="800"/>
              </a:spcBef>
              <a:spcAft>
                <a:spcPts val="0"/>
              </a:spcAft>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2354" name="Google Shape;2354;p27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53">
                                            <p:txEl>
                                              <p:pRg end="0" st="0"/>
                                            </p:txEl>
                                          </p:spTgt>
                                        </p:tgtEl>
                                        <p:attrNameLst>
                                          <p:attrName>style.visibility</p:attrName>
                                        </p:attrNameLst>
                                      </p:cBhvr>
                                      <p:to>
                                        <p:strVal val="visible"/>
                                      </p:to>
                                    </p:set>
                                    <p:animEffect filter="fade" transition="in">
                                      <p:cBhvr>
                                        <p:cTn dur="500"/>
                                        <p:tgtEl>
                                          <p:spTgt spid="235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53">
                                            <p:txEl>
                                              <p:pRg end="1" st="1"/>
                                            </p:txEl>
                                          </p:spTgt>
                                        </p:tgtEl>
                                        <p:attrNameLst>
                                          <p:attrName>style.visibility</p:attrName>
                                        </p:attrNameLst>
                                      </p:cBhvr>
                                      <p:to>
                                        <p:strVal val="visible"/>
                                      </p:to>
                                    </p:set>
                                    <p:animEffect filter="fade" transition="in">
                                      <p:cBhvr>
                                        <p:cTn dur="500"/>
                                        <p:tgtEl>
                                          <p:spTgt spid="235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53">
                                            <p:txEl>
                                              <p:pRg end="2" st="2"/>
                                            </p:txEl>
                                          </p:spTgt>
                                        </p:tgtEl>
                                        <p:attrNameLst>
                                          <p:attrName>style.visibility</p:attrName>
                                        </p:attrNameLst>
                                      </p:cBhvr>
                                      <p:to>
                                        <p:strVal val="visible"/>
                                      </p:to>
                                    </p:set>
                                    <p:animEffect filter="fade" transition="in">
                                      <p:cBhvr>
                                        <p:cTn dur="500"/>
                                        <p:tgtEl>
                                          <p:spTgt spid="235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53">
                                            <p:txEl>
                                              <p:pRg end="3" st="3"/>
                                            </p:txEl>
                                          </p:spTgt>
                                        </p:tgtEl>
                                        <p:attrNameLst>
                                          <p:attrName>style.visibility</p:attrName>
                                        </p:attrNameLst>
                                      </p:cBhvr>
                                      <p:to>
                                        <p:strVal val="visible"/>
                                      </p:to>
                                    </p:set>
                                    <p:animEffect filter="fade" transition="in">
                                      <p:cBhvr>
                                        <p:cTn dur="500"/>
                                        <p:tgtEl>
                                          <p:spTgt spid="2353">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9" name="Shape 2359"/>
        <p:cNvGrpSpPr/>
        <p:nvPr/>
      </p:nvGrpSpPr>
      <p:grpSpPr>
        <a:xfrm>
          <a:off x="0" y="0"/>
          <a:ext cx="0" cy="0"/>
          <a:chOff x="0" y="0"/>
          <a:chExt cx="0" cy="0"/>
        </a:xfrm>
      </p:grpSpPr>
      <p:sp>
        <p:nvSpPr>
          <p:cNvPr id="2360" name="Google Shape;2360;p280"/>
          <p:cNvSpPr txBox="1"/>
          <p:nvPr>
            <p:ph type="title"/>
          </p:nvPr>
        </p:nvSpPr>
        <p:spPr>
          <a:xfrm>
            <a:off x="-78825" y="274650"/>
            <a:ext cx="122709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Earned Income Credit: Maximum Credit Amounts</a:t>
            </a:r>
            <a:endParaRPr b="1" i="0" sz="4800" u="none" cap="none" strike="noStrike">
              <a:solidFill>
                <a:schemeClr val="dk2"/>
              </a:solidFill>
              <a:latin typeface="Questrial"/>
              <a:ea typeface="Questrial"/>
              <a:cs typeface="Questrial"/>
              <a:sym typeface="Questrial"/>
            </a:endParaRPr>
          </a:p>
        </p:txBody>
      </p:sp>
      <p:sp>
        <p:nvSpPr>
          <p:cNvPr id="2361" name="Google Shape;2361;p280"/>
          <p:cNvSpPr txBox="1"/>
          <p:nvPr/>
        </p:nvSpPr>
        <p:spPr>
          <a:xfrm>
            <a:off x="1524000" y="5791201"/>
            <a:ext cx="3124200" cy="36671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Arial"/>
              <a:ea typeface="Arial"/>
              <a:cs typeface="Arial"/>
              <a:sym typeface="Arial"/>
            </a:endParaRPr>
          </a:p>
        </p:txBody>
      </p:sp>
      <p:sp>
        <p:nvSpPr>
          <p:cNvPr id="2362" name="Google Shape;2362;p28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2363" name="Google Shape;2363;p280"/>
          <p:cNvPicPr preferRelativeResize="0"/>
          <p:nvPr/>
        </p:nvPicPr>
        <p:blipFill>
          <a:blip r:embed="rId3">
            <a:alphaModFix/>
          </a:blip>
          <a:stretch>
            <a:fillRect/>
          </a:stretch>
        </p:blipFill>
        <p:spPr>
          <a:xfrm>
            <a:off x="2224400" y="1532075"/>
            <a:ext cx="7294001" cy="4948975"/>
          </a:xfrm>
          <a:prstGeom prst="rect">
            <a:avLst/>
          </a:prstGeom>
          <a:noFill/>
          <a:ln cap="flat" cmpd="sng" w="19050">
            <a:solidFill>
              <a:srgbClr val="2C3C43"/>
            </a:solidFill>
            <a:prstDash val="solid"/>
            <a:round/>
            <a:headEnd len="sm" w="sm" type="none"/>
            <a:tailEnd len="sm" w="sm" type="none"/>
          </a:ln>
        </p:spPr>
      </p:pic>
    </p:spTree>
  </p:cSld>
  <p:clrMapOvr>
    <a:masterClrMapping/>
  </p:clrMapOvr>
</p:sld>
</file>

<file path=ppt/slides/slide2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68" name="Shape 2368"/>
        <p:cNvGrpSpPr/>
        <p:nvPr/>
      </p:nvGrpSpPr>
      <p:grpSpPr>
        <a:xfrm>
          <a:off x="0" y="0"/>
          <a:ext cx="0" cy="0"/>
          <a:chOff x="0" y="0"/>
          <a:chExt cx="0" cy="0"/>
        </a:xfrm>
      </p:grpSpPr>
      <p:sp>
        <p:nvSpPr>
          <p:cNvPr id="2369" name="Google Shape;2369;p28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Determining the Earned Income Credit</a:t>
            </a:r>
            <a:endParaRPr/>
          </a:p>
        </p:txBody>
      </p:sp>
      <p:sp>
        <p:nvSpPr>
          <p:cNvPr id="2370" name="Google Shape;2370;p281"/>
          <p:cNvSpPr txBox="1"/>
          <p:nvPr>
            <p:ph idx="1" type="body"/>
          </p:nvPr>
        </p:nvSpPr>
        <p:spPr>
          <a:xfrm>
            <a:off x="609600" y="1600203"/>
            <a:ext cx="10972800" cy="4525963"/>
          </a:xfrm>
          <a:prstGeom prst="rect">
            <a:avLst/>
          </a:prstGeom>
          <a:gradFill>
            <a:gsLst>
              <a:gs pos="0">
                <a:srgbClr val="B0CED9"/>
              </a:gs>
              <a:gs pos="35000">
                <a:srgbClr val="C7DCE4"/>
              </a:gs>
              <a:gs pos="100000">
                <a:srgbClr val="EAF1F4"/>
              </a:gs>
            </a:gsLst>
            <a:lin ang="16200000" scaled="0"/>
          </a:gradFill>
          <a:ln cap="flat" cmpd="sng" w="9525">
            <a:solidFill>
              <a:srgbClr val="38707F"/>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11113" lvl="0" marL="11113" marR="0" rtl="0" algn="ctr">
              <a:spcBef>
                <a:spcPts val="0"/>
              </a:spcBef>
              <a:spcAft>
                <a:spcPts val="0"/>
              </a:spcAft>
              <a:buClr>
                <a:schemeClr val="accent3"/>
              </a:buClr>
              <a:buFont typeface="Noto Sans Symbols"/>
              <a:buNone/>
            </a:pPr>
            <a:r>
              <a:rPr b="1" i="0" lang="en-US" sz="3600" u="none" cap="none" strike="noStrike">
                <a:solidFill>
                  <a:schemeClr val="accent3"/>
                </a:solidFill>
                <a:latin typeface="Questrial"/>
                <a:ea typeface="Questrial"/>
                <a:cs typeface="Questrial"/>
                <a:sym typeface="Questrial"/>
              </a:rPr>
              <a:t>Open the </a:t>
            </a:r>
            <a:r>
              <a:rPr b="1" i="0" lang="en-US" sz="3600" u="sng" cap="none" strike="noStrike">
                <a:solidFill>
                  <a:schemeClr val="accent3"/>
                </a:solidFill>
                <a:latin typeface="Questrial"/>
                <a:ea typeface="Questrial"/>
                <a:cs typeface="Questrial"/>
                <a:sym typeface="Questrial"/>
              </a:rPr>
              <a:t>Publication 4012</a:t>
            </a:r>
            <a:r>
              <a:rPr b="1" i="0" lang="en-US" sz="3600" u="none" cap="none" strike="noStrike">
                <a:solidFill>
                  <a:schemeClr val="accent3"/>
                </a:solidFill>
                <a:latin typeface="Questrial"/>
                <a:ea typeface="Questrial"/>
                <a:cs typeface="Questrial"/>
                <a:sym typeface="Questrial"/>
              </a:rPr>
              <a:t> to the </a:t>
            </a:r>
            <a:r>
              <a:rPr b="1" i="0" lang="en-US" sz="3600" u="sng" cap="none" strike="noStrike">
                <a:solidFill>
                  <a:schemeClr val="accent3"/>
                </a:solidFill>
                <a:latin typeface="Questrial"/>
                <a:ea typeface="Questrial"/>
                <a:cs typeface="Questrial"/>
                <a:sym typeface="Questrial"/>
              </a:rPr>
              <a:t>Earned Income Credit Tab</a:t>
            </a:r>
            <a:endParaRPr/>
          </a:p>
          <a:p>
            <a:pPr indent="-285750" lvl="1" marL="742950" marR="0" rtl="0" algn="l">
              <a:spcBef>
                <a:spcPts val="640"/>
              </a:spcBef>
              <a:spcAft>
                <a:spcPts val="0"/>
              </a:spcAft>
              <a:buClr>
                <a:schemeClr val="dk1"/>
              </a:buClr>
              <a:buFont typeface="Noto Sans Symbols"/>
              <a:buNone/>
            </a:pPr>
            <a:r>
              <a:t/>
            </a:r>
            <a:endParaRPr b="0" i="0" sz="3200" u="none" cap="none" strike="noStrike">
              <a:solidFill>
                <a:schemeClr val="accent3"/>
              </a:solidFill>
              <a:latin typeface="Questrial"/>
              <a:ea typeface="Questrial"/>
              <a:cs typeface="Questrial"/>
              <a:sym typeface="Questrial"/>
            </a:endParaRPr>
          </a:p>
          <a:p>
            <a:pPr indent="-3165" lvl="0" marL="3165" marR="0" rtl="0" algn="ctr">
              <a:spcBef>
                <a:spcPts val="960"/>
              </a:spcBef>
              <a:spcAft>
                <a:spcPts val="0"/>
              </a:spcAft>
              <a:buClr>
                <a:schemeClr val="accent3"/>
              </a:buClr>
              <a:buFont typeface="Noto Sans Symbols"/>
              <a:buNone/>
            </a:pPr>
            <a:r>
              <a:rPr b="1" i="1" lang="en-US" sz="4800" u="none" cap="none" strike="noStrike">
                <a:solidFill>
                  <a:schemeClr val="accent3"/>
                </a:solidFill>
                <a:latin typeface="Questrial"/>
                <a:ea typeface="Questrial"/>
                <a:cs typeface="Questrial"/>
                <a:sym typeface="Questrial"/>
              </a:rPr>
              <a:t>Use this tab to help determine if a taxpayer qualifies the Earned Income Credit</a:t>
            </a:r>
            <a:endParaRPr/>
          </a:p>
        </p:txBody>
      </p:sp>
      <p:sp>
        <p:nvSpPr>
          <p:cNvPr id="2371" name="Google Shape;2371;p28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70">
                                            <p:txEl>
                                              <p:pRg end="0" st="0"/>
                                            </p:txEl>
                                          </p:spTgt>
                                        </p:tgtEl>
                                        <p:attrNameLst>
                                          <p:attrName>style.visibility</p:attrName>
                                        </p:attrNameLst>
                                      </p:cBhvr>
                                      <p:to>
                                        <p:strVal val="visible"/>
                                      </p:to>
                                    </p:set>
                                    <p:animEffect filter="fade" transition="in">
                                      <p:cBhvr>
                                        <p:cTn dur="500"/>
                                        <p:tgtEl>
                                          <p:spTgt spid="237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70">
                                            <p:txEl>
                                              <p:pRg end="1" st="1"/>
                                            </p:txEl>
                                          </p:spTgt>
                                        </p:tgtEl>
                                        <p:attrNameLst>
                                          <p:attrName>style.visibility</p:attrName>
                                        </p:attrNameLst>
                                      </p:cBhvr>
                                      <p:to>
                                        <p:strVal val="visible"/>
                                      </p:to>
                                    </p:set>
                                    <p:animEffect filter="fade" transition="in">
                                      <p:cBhvr>
                                        <p:cTn dur="500"/>
                                        <p:tgtEl>
                                          <p:spTgt spid="237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70">
                                            <p:txEl>
                                              <p:pRg end="2" st="2"/>
                                            </p:txEl>
                                          </p:spTgt>
                                        </p:tgtEl>
                                        <p:attrNameLst>
                                          <p:attrName>style.visibility</p:attrName>
                                        </p:attrNameLst>
                                      </p:cBhvr>
                                      <p:to>
                                        <p:strVal val="visible"/>
                                      </p:to>
                                    </p:set>
                                    <p:animEffect filter="fade" transition="in">
                                      <p:cBhvr>
                                        <p:cTn dur="500"/>
                                        <p:tgtEl>
                                          <p:spTgt spid="2370">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9" name="Shape 289"/>
        <p:cNvGrpSpPr/>
        <p:nvPr/>
      </p:nvGrpSpPr>
      <p:grpSpPr>
        <a:xfrm>
          <a:off x="0" y="0"/>
          <a:ext cx="0" cy="0"/>
          <a:chOff x="0" y="0"/>
          <a:chExt cx="0" cy="0"/>
        </a:xfrm>
      </p:grpSpPr>
      <p:sp>
        <p:nvSpPr>
          <p:cNvPr id="290" name="Google Shape;290;p3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Conducting a Thorough Interview</a:t>
            </a:r>
            <a:endParaRPr/>
          </a:p>
        </p:txBody>
      </p:sp>
      <p:sp>
        <p:nvSpPr>
          <p:cNvPr id="291" name="Google Shape;291;p39"/>
          <p:cNvSpPr txBox="1"/>
          <p:nvPr>
            <p:ph idx="1" type="body"/>
          </p:nvPr>
        </p:nvSpPr>
        <p:spPr>
          <a:xfrm>
            <a:off x="609600" y="1600204"/>
            <a:ext cx="10972800" cy="40476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4000"/>
              <a:buFont typeface="Noto Sans Symbols"/>
              <a:buChar char="➢"/>
            </a:pPr>
            <a:r>
              <a:rPr lang="en-US"/>
              <a:t>Once you have gone through the I/I form, you need to use the Pub 4012 to determine dependency exemptions and filing status</a:t>
            </a:r>
            <a:endParaRPr/>
          </a:p>
        </p:txBody>
      </p:sp>
      <p:sp>
        <p:nvSpPr>
          <p:cNvPr id="292" name="Google Shape;292;p3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75" name="Shape 2375"/>
        <p:cNvGrpSpPr/>
        <p:nvPr/>
      </p:nvGrpSpPr>
      <p:grpSpPr>
        <a:xfrm>
          <a:off x="0" y="0"/>
          <a:ext cx="0" cy="0"/>
          <a:chOff x="0" y="0"/>
          <a:chExt cx="0" cy="0"/>
        </a:xfrm>
      </p:grpSpPr>
      <p:sp>
        <p:nvSpPr>
          <p:cNvPr id="2376" name="Google Shape;2376;p28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Earned Income Credit: Eligibility Requirements</a:t>
            </a:r>
            <a:endParaRPr b="1" i="0" sz="4800" u="none" cap="none" strike="noStrike">
              <a:solidFill>
                <a:schemeClr val="dk2"/>
              </a:solidFill>
              <a:latin typeface="Questrial"/>
              <a:ea typeface="Questrial"/>
              <a:cs typeface="Questrial"/>
              <a:sym typeface="Questrial"/>
            </a:endParaRPr>
          </a:p>
        </p:txBody>
      </p:sp>
      <p:sp>
        <p:nvSpPr>
          <p:cNvPr id="2377" name="Google Shape;2377;p282"/>
          <p:cNvSpPr txBox="1"/>
          <p:nvPr>
            <p:ph idx="1" type="body"/>
          </p:nvPr>
        </p:nvSpPr>
        <p:spPr>
          <a:xfrm>
            <a:off x="609600" y="180715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3600"/>
              <a:buFont typeface="Noto Sans Symbols"/>
              <a:buChar char="➢"/>
            </a:pPr>
            <a:r>
              <a:rPr b="0" i="0" lang="en-US" sz="3600" u="none" cap="none" strike="noStrike">
                <a:solidFill>
                  <a:schemeClr val="dk1"/>
                </a:solidFill>
                <a:latin typeface="Questrial"/>
                <a:ea typeface="Questrial"/>
                <a:cs typeface="Questrial"/>
                <a:sym typeface="Questrial"/>
              </a:rPr>
              <a:t>Rules for everyone:</a:t>
            </a:r>
            <a:endParaRPr/>
          </a:p>
          <a:p>
            <a:pPr indent="-285750" lvl="1" marL="742950" marR="0" rtl="0" algn="l">
              <a:spcBef>
                <a:spcPts val="640"/>
              </a:spcBef>
              <a:spcAft>
                <a:spcPts val="0"/>
              </a:spcAft>
              <a:buClr>
                <a:schemeClr val="dk1"/>
              </a:buClr>
              <a:buSzPts val="3200"/>
              <a:buFont typeface="Arial"/>
              <a:buChar char="•"/>
            </a:pPr>
            <a:r>
              <a:rPr b="0" i="0" lang="en-US" sz="3200" u="none" cap="none" strike="noStrike">
                <a:solidFill>
                  <a:schemeClr val="dk1"/>
                </a:solidFill>
                <a:latin typeface="Questrial"/>
                <a:ea typeface="Questrial"/>
                <a:cs typeface="Questrial"/>
                <a:sym typeface="Questrial"/>
              </a:rPr>
              <a:t>Must have </a:t>
            </a:r>
            <a:r>
              <a:rPr b="1" i="0" lang="en-US" sz="3200" u="none" cap="none" strike="noStrike">
                <a:solidFill>
                  <a:schemeClr val="dk1"/>
                </a:solidFill>
                <a:latin typeface="Questrial"/>
                <a:ea typeface="Questrial"/>
                <a:cs typeface="Questrial"/>
                <a:sym typeface="Questrial"/>
              </a:rPr>
              <a:t>earned</a:t>
            </a:r>
            <a:r>
              <a:rPr b="0" i="0" lang="en-US" sz="3200" u="none" cap="none" strike="noStrike">
                <a:solidFill>
                  <a:schemeClr val="dk1"/>
                </a:solidFill>
                <a:latin typeface="Questrial"/>
                <a:ea typeface="Questrial"/>
                <a:cs typeface="Questrial"/>
                <a:sym typeface="Questrial"/>
              </a:rPr>
              <a:t> income (and AGI has limits)</a:t>
            </a:r>
            <a:endParaRPr/>
          </a:p>
          <a:p>
            <a:pPr indent="-285750" lvl="1" marL="742950" marR="0" rtl="0" algn="l">
              <a:spcBef>
                <a:spcPts val="640"/>
              </a:spcBef>
              <a:spcAft>
                <a:spcPts val="0"/>
              </a:spcAft>
              <a:buClr>
                <a:schemeClr val="dk1"/>
              </a:buClr>
              <a:buSzPts val="3200"/>
              <a:buFont typeface="Arial"/>
              <a:buChar char="•"/>
            </a:pPr>
            <a:r>
              <a:rPr b="0" i="0" lang="en-US" sz="3200" u="none" cap="none" strike="noStrike">
                <a:solidFill>
                  <a:schemeClr val="dk1"/>
                </a:solidFill>
                <a:latin typeface="Questrial"/>
                <a:ea typeface="Questrial"/>
                <a:cs typeface="Questrial"/>
                <a:sym typeface="Questrial"/>
              </a:rPr>
              <a:t>Valid SSNs and U.S. citizens/resident aliens</a:t>
            </a:r>
            <a:endParaRPr/>
          </a:p>
          <a:p>
            <a:pPr indent="-285750" lvl="1" marL="742950" marR="0" rtl="0" algn="l">
              <a:spcBef>
                <a:spcPts val="640"/>
              </a:spcBef>
              <a:spcAft>
                <a:spcPts val="0"/>
              </a:spcAft>
              <a:buClr>
                <a:srgbClr val="FF0000"/>
              </a:buClr>
              <a:buSzPts val="3200"/>
              <a:buFont typeface="Arial"/>
              <a:buChar char="•"/>
            </a:pPr>
            <a:r>
              <a:rPr b="0" i="0" lang="en-US" sz="3200" u="none" cap="none" strike="noStrike">
                <a:solidFill>
                  <a:srgbClr val="FF0000"/>
                </a:solidFill>
                <a:latin typeface="Questrial"/>
                <a:ea typeface="Questrial"/>
                <a:cs typeface="Questrial"/>
                <a:sym typeface="Questrial"/>
              </a:rPr>
              <a:t>Not Married Filing Separately</a:t>
            </a:r>
            <a:endParaRPr>
              <a:solidFill>
                <a:srgbClr val="FF0000"/>
              </a:solidFill>
            </a:endParaRPr>
          </a:p>
          <a:p>
            <a:pPr indent="-285750" lvl="1" marL="742950" marR="0" rtl="0" algn="l">
              <a:spcBef>
                <a:spcPts val="640"/>
              </a:spcBef>
              <a:spcAft>
                <a:spcPts val="0"/>
              </a:spcAft>
              <a:buClr>
                <a:schemeClr val="dk1"/>
              </a:buClr>
              <a:buSzPts val="3200"/>
              <a:buFont typeface="Arial"/>
              <a:buChar char="•"/>
            </a:pPr>
            <a:r>
              <a:rPr b="0" i="0" lang="en-US" sz="3200" u="none" cap="none" strike="noStrike">
                <a:solidFill>
                  <a:schemeClr val="dk1"/>
                </a:solidFill>
                <a:latin typeface="Questrial"/>
                <a:ea typeface="Questrial"/>
                <a:cs typeface="Questrial"/>
                <a:sym typeface="Questrial"/>
              </a:rPr>
              <a:t>No foreign earned income</a:t>
            </a:r>
            <a:endParaRPr/>
          </a:p>
          <a:p>
            <a:pPr indent="-285750" lvl="1" marL="742950" marR="0" rtl="0" algn="l">
              <a:spcBef>
                <a:spcPts val="640"/>
              </a:spcBef>
              <a:spcAft>
                <a:spcPts val="0"/>
              </a:spcAft>
              <a:buClr>
                <a:schemeClr val="dk1"/>
              </a:buClr>
              <a:buSzPts val="3200"/>
              <a:buFont typeface="Arial"/>
              <a:buChar char="•"/>
            </a:pPr>
            <a:r>
              <a:rPr b="0" i="0" lang="en-US" sz="3200" u="none" cap="none" strike="noStrike">
                <a:solidFill>
                  <a:schemeClr val="dk1"/>
                </a:solidFill>
                <a:latin typeface="Questrial"/>
                <a:ea typeface="Questrial"/>
                <a:cs typeface="Questrial"/>
                <a:sym typeface="Questrial"/>
              </a:rPr>
              <a:t>Investment income less than $3,</a:t>
            </a:r>
            <a:r>
              <a:rPr lang="en-US" sz="3200"/>
              <a:t>6</a:t>
            </a:r>
            <a:r>
              <a:rPr b="0" i="0" lang="en-US" sz="3200" u="none" cap="none" strike="noStrike">
                <a:solidFill>
                  <a:schemeClr val="dk1"/>
                </a:solidFill>
                <a:latin typeface="Questrial"/>
                <a:ea typeface="Questrial"/>
                <a:cs typeface="Questrial"/>
                <a:sym typeface="Questrial"/>
              </a:rPr>
              <a:t>00</a:t>
            </a:r>
            <a:endParaRPr/>
          </a:p>
          <a:p>
            <a:pPr indent="-285750" lvl="1" marL="742950" marR="0" rtl="0" algn="l">
              <a:spcBef>
                <a:spcPts val="640"/>
              </a:spcBef>
              <a:spcAft>
                <a:spcPts val="0"/>
              </a:spcAft>
              <a:buClr>
                <a:schemeClr val="dk1"/>
              </a:buClr>
              <a:buSzPts val="3200"/>
              <a:buFont typeface="Arial"/>
              <a:buChar char="•"/>
            </a:pPr>
            <a:r>
              <a:rPr b="0" i="0" lang="en-US" sz="3200" u="none" cap="none" strike="noStrike">
                <a:solidFill>
                  <a:schemeClr val="dk1"/>
                </a:solidFill>
                <a:latin typeface="Questrial"/>
                <a:ea typeface="Questrial"/>
                <a:cs typeface="Questrial"/>
                <a:sym typeface="Questrial"/>
              </a:rPr>
              <a:t>Taxpayer cannot be qualifying child of another person</a:t>
            </a:r>
            <a:endParaRPr/>
          </a:p>
        </p:txBody>
      </p:sp>
      <p:sp>
        <p:nvSpPr>
          <p:cNvPr id="2378" name="Google Shape;2378;p28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77">
                                            <p:txEl>
                                              <p:pRg end="0" st="0"/>
                                            </p:txEl>
                                          </p:spTgt>
                                        </p:tgtEl>
                                        <p:attrNameLst>
                                          <p:attrName>style.visibility</p:attrName>
                                        </p:attrNameLst>
                                      </p:cBhvr>
                                      <p:to>
                                        <p:strVal val="visible"/>
                                      </p:to>
                                    </p:set>
                                    <p:animEffect filter="fade" transition="in">
                                      <p:cBhvr>
                                        <p:cTn dur="500"/>
                                        <p:tgtEl>
                                          <p:spTgt spid="237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77">
                                            <p:txEl>
                                              <p:pRg end="1" st="1"/>
                                            </p:txEl>
                                          </p:spTgt>
                                        </p:tgtEl>
                                        <p:attrNameLst>
                                          <p:attrName>style.visibility</p:attrName>
                                        </p:attrNameLst>
                                      </p:cBhvr>
                                      <p:to>
                                        <p:strVal val="visible"/>
                                      </p:to>
                                    </p:set>
                                    <p:animEffect filter="fade" transition="in">
                                      <p:cBhvr>
                                        <p:cTn dur="500"/>
                                        <p:tgtEl>
                                          <p:spTgt spid="237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77">
                                            <p:txEl>
                                              <p:pRg end="2" st="2"/>
                                            </p:txEl>
                                          </p:spTgt>
                                        </p:tgtEl>
                                        <p:attrNameLst>
                                          <p:attrName>style.visibility</p:attrName>
                                        </p:attrNameLst>
                                      </p:cBhvr>
                                      <p:to>
                                        <p:strVal val="visible"/>
                                      </p:to>
                                    </p:set>
                                    <p:animEffect filter="fade" transition="in">
                                      <p:cBhvr>
                                        <p:cTn dur="500"/>
                                        <p:tgtEl>
                                          <p:spTgt spid="237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77">
                                            <p:txEl>
                                              <p:pRg end="3" st="3"/>
                                            </p:txEl>
                                          </p:spTgt>
                                        </p:tgtEl>
                                        <p:attrNameLst>
                                          <p:attrName>style.visibility</p:attrName>
                                        </p:attrNameLst>
                                      </p:cBhvr>
                                      <p:to>
                                        <p:strVal val="visible"/>
                                      </p:to>
                                    </p:set>
                                    <p:animEffect filter="fade" transition="in">
                                      <p:cBhvr>
                                        <p:cTn dur="500"/>
                                        <p:tgtEl>
                                          <p:spTgt spid="237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77">
                                            <p:txEl>
                                              <p:pRg end="4" st="4"/>
                                            </p:txEl>
                                          </p:spTgt>
                                        </p:tgtEl>
                                        <p:attrNameLst>
                                          <p:attrName>style.visibility</p:attrName>
                                        </p:attrNameLst>
                                      </p:cBhvr>
                                      <p:to>
                                        <p:strVal val="visible"/>
                                      </p:to>
                                    </p:set>
                                    <p:animEffect filter="fade" transition="in">
                                      <p:cBhvr>
                                        <p:cTn dur="500"/>
                                        <p:tgtEl>
                                          <p:spTgt spid="2377">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77">
                                            <p:txEl>
                                              <p:pRg end="5" st="5"/>
                                            </p:txEl>
                                          </p:spTgt>
                                        </p:tgtEl>
                                        <p:attrNameLst>
                                          <p:attrName>style.visibility</p:attrName>
                                        </p:attrNameLst>
                                      </p:cBhvr>
                                      <p:to>
                                        <p:strVal val="visible"/>
                                      </p:to>
                                    </p:set>
                                    <p:animEffect filter="fade" transition="in">
                                      <p:cBhvr>
                                        <p:cTn dur="500"/>
                                        <p:tgtEl>
                                          <p:spTgt spid="2377">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77">
                                            <p:txEl>
                                              <p:pRg end="6" st="6"/>
                                            </p:txEl>
                                          </p:spTgt>
                                        </p:tgtEl>
                                        <p:attrNameLst>
                                          <p:attrName>style.visibility</p:attrName>
                                        </p:attrNameLst>
                                      </p:cBhvr>
                                      <p:to>
                                        <p:strVal val="visible"/>
                                      </p:to>
                                    </p:set>
                                    <p:animEffect filter="fade" transition="in">
                                      <p:cBhvr>
                                        <p:cTn dur="500"/>
                                        <p:tgtEl>
                                          <p:spTgt spid="2377">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82" name="Shape 2382"/>
        <p:cNvGrpSpPr/>
        <p:nvPr/>
      </p:nvGrpSpPr>
      <p:grpSpPr>
        <a:xfrm>
          <a:off x="0" y="0"/>
          <a:ext cx="0" cy="0"/>
          <a:chOff x="0" y="0"/>
          <a:chExt cx="0" cy="0"/>
        </a:xfrm>
      </p:grpSpPr>
      <p:sp>
        <p:nvSpPr>
          <p:cNvPr id="2383" name="Google Shape;2383;p28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Earned Income Credit: Eligibility Requirements</a:t>
            </a:r>
            <a:endParaRPr b="1" i="0" sz="4800" u="none" cap="none" strike="noStrike">
              <a:solidFill>
                <a:schemeClr val="dk2"/>
              </a:solidFill>
              <a:latin typeface="Questrial"/>
              <a:ea typeface="Questrial"/>
              <a:cs typeface="Questrial"/>
              <a:sym typeface="Questrial"/>
            </a:endParaRPr>
          </a:p>
        </p:txBody>
      </p:sp>
      <p:sp>
        <p:nvSpPr>
          <p:cNvPr id="2384" name="Google Shape;2384;p283"/>
          <p:cNvSpPr txBox="1"/>
          <p:nvPr>
            <p:ph idx="1" type="body"/>
          </p:nvPr>
        </p:nvSpPr>
        <p:spPr>
          <a:xfrm>
            <a:off x="609600" y="180715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Rules if taxpayer does NOT have a qualifying child:</a:t>
            </a:r>
            <a:endParaRPr/>
          </a:p>
          <a:p>
            <a:pPr indent="-285750" lvl="1" marL="742950" marR="0" rtl="0" algn="l">
              <a:spcBef>
                <a:spcPts val="640"/>
              </a:spcBef>
              <a:spcAft>
                <a:spcPts val="0"/>
              </a:spcAft>
              <a:buClr>
                <a:schemeClr val="dk1"/>
              </a:buClr>
              <a:buSzPts val="3200"/>
              <a:buFont typeface="Arial"/>
              <a:buChar char="•"/>
            </a:pPr>
            <a:r>
              <a:rPr b="0" i="0" lang="en-US" sz="3200" u="none" cap="none" strike="noStrike">
                <a:solidFill>
                  <a:schemeClr val="dk1"/>
                </a:solidFill>
                <a:latin typeface="Questrial"/>
                <a:ea typeface="Questrial"/>
                <a:cs typeface="Questrial"/>
                <a:sym typeface="Questrial"/>
              </a:rPr>
              <a:t>Cannot be claimed as a dependent by another person</a:t>
            </a:r>
            <a:endParaRPr/>
          </a:p>
          <a:p>
            <a:pPr indent="-285750" lvl="1" marL="742950" marR="0" rtl="0" algn="l">
              <a:spcBef>
                <a:spcPts val="640"/>
              </a:spcBef>
              <a:spcAft>
                <a:spcPts val="0"/>
              </a:spcAft>
              <a:buClr>
                <a:schemeClr val="dk1"/>
              </a:buClr>
              <a:buSzPts val="3200"/>
              <a:buFont typeface="Arial"/>
              <a:buChar char="•"/>
            </a:pPr>
            <a:r>
              <a:rPr b="0" i="0" lang="en-US" sz="3200" u="none" cap="none" strike="noStrike">
                <a:solidFill>
                  <a:schemeClr val="dk1"/>
                </a:solidFill>
                <a:latin typeface="Questrial"/>
                <a:ea typeface="Questrial"/>
                <a:cs typeface="Questrial"/>
                <a:sym typeface="Questrial"/>
              </a:rPr>
              <a:t>Must be at least 25 but under 65 on December 31</a:t>
            </a:r>
            <a:r>
              <a:rPr b="0" baseline="30000" i="0" lang="en-US" sz="3200" u="none" cap="none" strike="noStrike">
                <a:solidFill>
                  <a:schemeClr val="dk1"/>
                </a:solidFill>
                <a:latin typeface="Questrial"/>
                <a:ea typeface="Questrial"/>
                <a:cs typeface="Questrial"/>
                <a:sym typeface="Questrial"/>
              </a:rPr>
              <a:t>st</a:t>
            </a:r>
            <a:r>
              <a:rPr b="0" i="0" lang="en-US" sz="3200" u="none" cap="none" strike="noStrike">
                <a:solidFill>
                  <a:schemeClr val="dk1"/>
                </a:solidFill>
                <a:latin typeface="Questrial"/>
                <a:ea typeface="Questrial"/>
                <a:cs typeface="Questrial"/>
                <a:sym typeface="Questrial"/>
              </a:rPr>
              <a:t> of the tax year</a:t>
            </a:r>
            <a:endParaRPr/>
          </a:p>
          <a:p>
            <a:pPr indent="-285750" lvl="1" marL="742950" marR="0" rtl="0" algn="l">
              <a:spcBef>
                <a:spcPts val="640"/>
              </a:spcBef>
              <a:spcAft>
                <a:spcPts val="0"/>
              </a:spcAft>
              <a:buClr>
                <a:schemeClr val="dk1"/>
              </a:buClr>
              <a:buSzPts val="3200"/>
              <a:buFont typeface="Arial"/>
              <a:buChar char="•"/>
            </a:pPr>
            <a:r>
              <a:rPr b="0" i="0" lang="en-US" sz="3200" u="none" cap="none" strike="noStrike">
                <a:solidFill>
                  <a:schemeClr val="dk1"/>
                </a:solidFill>
                <a:latin typeface="Questrial"/>
                <a:ea typeface="Questrial"/>
                <a:cs typeface="Questrial"/>
                <a:sym typeface="Questrial"/>
              </a:rPr>
              <a:t>Must have lived in the United States (and spouse, if MFJ) for more than ½ of the year</a:t>
            </a:r>
            <a:endParaRPr/>
          </a:p>
        </p:txBody>
      </p:sp>
      <p:sp>
        <p:nvSpPr>
          <p:cNvPr id="2385" name="Google Shape;2385;p28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84">
                                            <p:txEl>
                                              <p:pRg end="0" st="0"/>
                                            </p:txEl>
                                          </p:spTgt>
                                        </p:tgtEl>
                                        <p:attrNameLst>
                                          <p:attrName>style.visibility</p:attrName>
                                        </p:attrNameLst>
                                      </p:cBhvr>
                                      <p:to>
                                        <p:strVal val="visible"/>
                                      </p:to>
                                    </p:set>
                                    <p:animEffect filter="fade" transition="in">
                                      <p:cBhvr>
                                        <p:cTn dur="500"/>
                                        <p:tgtEl>
                                          <p:spTgt spid="238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84">
                                            <p:txEl>
                                              <p:pRg end="1" st="1"/>
                                            </p:txEl>
                                          </p:spTgt>
                                        </p:tgtEl>
                                        <p:attrNameLst>
                                          <p:attrName>style.visibility</p:attrName>
                                        </p:attrNameLst>
                                      </p:cBhvr>
                                      <p:to>
                                        <p:strVal val="visible"/>
                                      </p:to>
                                    </p:set>
                                    <p:animEffect filter="fade" transition="in">
                                      <p:cBhvr>
                                        <p:cTn dur="500"/>
                                        <p:tgtEl>
                                          <p:spTgt spid="238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84">
                                            <p:txEl>
                                              <p:pRg end="2" st="2"/>
                                            </p:txEl>
                                          </p:spTgt>
                                        </p:tgtEl>
                                        <p:attrNameLst>
                                          <p:attrName>style.visibility</p:attrName>
                                        </p:attrNameLst>
                                      </p:cBhvr>
                                      <p:to>
                                        <p:strVal val="visible"/>
                                      </p:to>
                                    </p:set>
                                    <p:animEffect filter="fade" transition="in">
                                      <p:cBhvr>
                                        <p:cTn dur="500"/>
                                        <p:tgtEl>
                                          <p:spTgt spid="238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84">
                                            <p:txEl>
                                              <p:pRg end="3" st="3"/>
                                            </p:txEl>
                                          </p:spTgt>
                                        </p:tgtEl>
                                        <p:attrNameLst>
                                          <p:attrName>style.visibility</p:attrName>
                                        </p:attrNameLst>
                                      </p:cBhvr>
                                      <p:to>
                                        <p:strVal val="visible"/>
                                      </p:to>
                                    </p:set>
                                    <p:animEffect filter="fade" transition="in">
                                      <p:cBhvr>
                                        <p:cTn dur="500"/>
                                        <p:tgtEl>
                                          <p:spTgt spid="2384">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89" name="Shape 2389"/>
        <p:cNvGrpSpPr/>
        <p:nvPr/>
      </p:nvGrpSpPr>
      <p:grpSpPr>
        <a:xfrm>
          <a:off x="0" y="0"/>
          <a:ext cx="0" cy="0"/>
          <a:chOff x="0" y="0"/>
          <a:chExt cx="0" cy="0"/>
        </a:xfrm>
      </p:grpSpPr>
      <p:sp>
        <p:nvSpPr>
          <p:cNvPr id="2390" name="Google Shape;2390;p28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Earned Income Credit: Eligibility Requirements</a:t>
            </a:r>
            <a:endParaRPr b="1" i="0" sz="4800" u="none" cap="none" strike="noStrike">
              <a:solidFill>
                <a:schemeClr val="dk2"/>
              </a:solidFill>
              <a:latin typeface="Questrial"/>
              <a:ea typeface="Questrial"/>
              <a:cs typeface="Questrial"/>
              <a:sym typeface="Questrial"/>
            </a:endParaRPr>
          </a:p>
        </p:txBody>
      </p:sp>
      <p:sp>
        <p:nvSpPr>
          <p:cNvPr id="2391" name="Google Shape;2391;p284"/>
          <p:cNvSpPr txBox="1"/>
          <p:nvPr>
            <p:ph idx="1" type="body"/>
          </p:nvPr>
        </p:nvSpPr>
        <p:spPr>
          <a:xfrm>
            <a:off x="609600" y="1802703"/>
            <a:ext cx="10972800" cy="485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Rules if taxpayer has a qualifying child:</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Qualifying child must have a valid SSN that allows him/her to work</a:t>
            </a:r>
            <a:endParaRPr/>
          </a:p>
          <a:p>
            <a:pPr indent="-285750" lvl="1" marL="742950" marR="0" rtl="0" algn="l">
              <a:spcBef>
                <a:spcPts val="720"/>
              </a:spcBef>
              <a:spcAft>
                <a:spcPts val="0"/>
              </a:spcAft>
              <a:buClr>
                <a:schemeClr val="dk1"/>
              </a:buClr>
              <a:buSzPts val="3600"/>
              <a:buFont typeface="Arial"/>
              <a:buChar char="•"/>
            </a:pPr>
            <a:r>
              <a:rPr b="1" i="0" lang="en-US" sz="3600" u="none" cap="none" strike="noStrike">
                <a:solidFill>
                  <a:schemeClr val="dk1"/>
                </a:solidFill>
                <a:latin typeface="Questrial"/>
                <a:ea typeface="Questrial"/>
                <a:cs typeface="Questrial"/>
                <a:sym typeface="Questrial"/>
              </a:rPr>
              <a:t>[Relationship Test] </a:t>
            </a:r>
            <a:r>
              <a:rPr b="0" i="0" lang="en-US" sz="3600" u="none" cap="none" strike="noStrike">
                <a:solidFill>
                  <a:schemeClr val="dk1"/>
                </a:solidFill>
                <a:latin typeface="Questrial"/>
                <a:ea typeface="Questrial"/>
                <a:cs typeface="Questrial"/>
                <a:sym typeface="Questrial"/>
              </a:rPr>
              <a:t>Child must be the taxpayer’s:</a:t>
            </a:r>
            <a:endParaRPr/>
          </a:p>
          <a:p>
            <a:pPr indent="-228600" lvl="2" marL="1143000" marR="0" rtl="0" algn="l">
              <a:spcBef>
                <a:spcPts val="640"/>
              </a:spcBef>
              <a:spcAft>
                <a:spcPts val="0"/>
              </a:spcAft>
              <a:buClr>
                <a:schemeClr val="dk1"/>
              </a:buClr>
              <a:buSzPts val="3200"/>
              <a:buFont typeface="Courier New"/>
              <a:buChar char="o"/>
            </a:pPr>
            <a:r>
              <a:rPr b="0" i="0" lang="en-US" sz="3200" u="none" cap="none" strike="noStrike">
                <a:solidFill>
                  <a:schemeClr val="dk1"/>
                </a:solidFill>
                <a:latin typeface="Questrial"/>
                <a:ea typeface="Questrial"/>
                <a:cs typeface="Questrial"/>
                <a:sym typeface="Questrial"/>
              </a:rPr>
              <a:t>son, daughter, stepchild, eligible foster child</a:t>
            </a:r>
            <a:endParaRPr/>
          </a:p>
          <a:p>
            <a:pPr indent="-228600" lvl="2" marL="1143000" marR="0" rtl="0" algn="l">
              <a:spcBef>
                <a:spcPts val="640"/>
              </a:spcBef>
              <a:spcAft>
                <a:spcPts val="0"/>
              </a:spcAft>
              <a:buClr>
                <a:schemeClr val="dk1"/>
              </a:buClr>
              <a:buSzPts val="3200"/>
              <a:buFont typeface="Courier New"/>
              <a:buChar char="o"/>
            </a:pPr>
            <a:r>
              <a:rPr b="0" i="0" lang="en-US" sz="3200" u="none" cap="none" strike="noStrike">
                <a:solidFill>
                  <a:schemeClr val="dk1"/>
                </a:solidFill>
                <a:latin typeface="Questrial"/>
                <a:ea typeface="Questrial"/>
                <a:cs typeface="Questrial"/>
                <a:sym typeface="Questrial"/>
              </a:rPr>
              <a:t>brother, sister, half brother, half sister, stepbrother, stepsister, or descendent of any of them</a:t>
            </a:r>
            <a:endParaRPr/>
          </a:p>
        </p:txBody>
      </p:sp>
      <p:sp>
        <p:nvSpPr>
          <p:cNvPr id="2392" name="Google Shape;2392;p28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1">
                                            <p:txEl>
                                              <p:pRg end="0" st="0"/>
                                            </p:txEl>
                                          </p:spTgt>
                                        </p:tgtEl>
                                        <p:attrNameLst>
                                          <p:attrName>style.visibility</p:attrName>
                                        </p:attrNameLst>
                                      </p:cBhvr>
                                      <p:to>
                                        <p:strVal val="visible"/>
                                      </p:to>
                                    </p:set>
                                    <p:animEffect filter="fade" transition="in">
                                      <p:cBhvr>
                                        <p:cTn dur="500"/>
                                        <p:tgtEl>
                                          <p:spTgt spid="239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1">
                                            <p:txEl>
                                              <p:pRg end="1" st="1"/>
                                            </p:txEl>
                                          </p:spTgt>
                                        </p:tgtEl>
                                        <p:attrNameLst>
                                          <p:attrName>style.visibility</p:attrName>
                                        </p:attrNameLst>
                                      </p:cBhvr>
                                      <p:to>
                                        <p:strVal val="visible"/>
                                      </p:to>
                                    </p:set>
                                    <p:animEffect filter="fade" transition="in">
                                      <p:cBhvr>
                                        <p:cTn dur="500"/>
                                        <p:tgtEl>
                                          <p:spTgt spid="239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1">
                                            <p:txEl>
                                              <p:pRg end="2" st="2"/>
                                            </p:txEl>
                                          </p:spTgt>
                                        </p:tgtEl>
                                        <p:attrNameLst>
                                          <p:attrName>style.visibility</p:attrName>
                                        </p:attrNameLst>
                                      </p:cBhvr>
                                      <p:to>
                                        <p:strVal val="visible"/>
                                      </p:to>
                                    </p:set>
                                    <p:animEffect filter="fade" transition="in">
                                      <p:cBhvr>
                                        <p:cTn dur="500"/>
                                        <p:tgtEl>
                                          <p:spTgt spid="239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1">
                                            <p:txEl>
                                              <p:pRg end="3" st="3"/>
                                            </p:txEl>
                                          </p:spTgt>
                                        </p:tgtEl>
                                        <p:attrNameLst>
                                          <p:attrName>style.visibility</p:attrName>
                                        </p:attrNameLst>
                                      </p:cBhvr>
                                      <p:to>
                                        <p:strVal val="visible"/>
                                      </p:to>
                                    </p:set>
                                    <p:animEffect filter="fade" transition="in">
                                      <p:cBhvr>
                                        <p:cTn dur="500"/>
                                        <p:tgtEl>
                                          <p:spTgt spid="239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1">
                                            <p:txEl>
                                              <p:pRg end="4" st="4"/>
                                            </p:txEl>
                                          </p:spTgt>
                                        </p:tgtEl>
                                        <p:attrNameLst>
                                          <p:attrName>style.visibility</p:attrName>
                                        </p:attrNameLst>
                                      </p:cBhvr>
                                      <p:to>
                                        <p:strVal val="visible"/>
                                      </p:to>
                                    </p:set>
                                    <p:animEffect filter="fade" transition="in">
                                      <p:cBhvr>
                                        <p:cTn dur="500"/>
                                        <p:tgtEl>
                                          <p:spTgt spid="2391">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96" name="Shape 2396"/>
        <p:cNvGrpSpPr/>
        <p:nvPr/>
      </p:nvGrpSpPr>
      <p:grpSpPr>
        <a:xfrm>
          <a:off x="0" y="0"/>
          <a:ext cx="0" cy="0"/>
          <a:chOff x="0" y="0"/>
          <a:chExt cx="0" cy="0"/>
        </a:xfrm>
      </p:grpSpPr>
      <p:sp>
        <p:nvSpPr>
          <p:cNvPr id="2397" name="Google Shape;2397;p28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Earned Income Credit: Eligibility Requirements</a:t>
            </a:r>
            <a:endParaRPr b="1" i="0" sz="4800" u="none" cap="none" strike="noStrike">
              <a:solidFill>
                <a:schemeClr val="dk2"/>
              </a:solidFill>
              <a:latin typeface="Questrial"/>
              <a:ea typeface="Questrial"/>
              <a:cs typeface="Questrial"/>
              <a:sym typeface="Questrial"/>
            </a:endParaRPr>
          </a:p>
        </p:txBody>
      </p:sp>
      <p:sp>
        <p:nvSpPr>
          <p:cNvPr id="2398" name="Google Shape;2398;p285"/>
          <p:cNvSpPr txBox="1"/>
          <p:nvPr>
            <p:ph idx="1" type="body"/>
          </p:nvPr>
        </p:nvSpPr>
        <p:spPr>
          <a:xfrm>
            <a:off x="609600" y="1829703"/>
            <a:ext cx="10972800" cy="485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Rules if taxpayer has a qualifying child:</a:t>
            </a:r>
            <a:endParaRPr/>
          </a:p>
          <a:p>
            <a:pPr indent="-285750" lvl="1" marL="742950" marR="0" rtl="0" algn="l">
              <a:spcBef>
                <a:spcPts val="720"/>
              </a:spcBef>
              <a:spcAft>
                <a:spcPts val="0"/>
              </a:spcAft>
              <a:buClr>
                <a:schemeClr val="dk1"/>
              </a:buClr>
              <a:buSzPts val="3600"/>
              <a:buFont typeface="Arial"/>
              <a:buChar char="•"/>
            </a:pPr>
            <a:r>
              <a:rPr b="1" i="0" lang="en-US" sz="3600" u="none" cap="none" strike="noStrike">
                <a:solidFill>
                  <a:schemeClr val="dk1"/>
                </a:solidFill>
                <a:latin typeface="Questrial"/>
                <a:ea typeface="Questrial"/>
                <a:cs typeface="Questrial"/>
                <a:sym typeface="Questrial"/>
              </a:rPr>
              <a:t>[Age Test] </a:t>
            </a:r>
            <a:r>
              <a:rPr b="0" i="0" lang="en-US" sz="3600" u="none" cap="none" strike="noStrike">
                <a:solidFill>
                  <a:schemeClr val="dk1"/>
                </a:solidFill>
                <a:latin typeface="Questrial"/>
                <a:ea typeface="Questrial"/>
                <a:cs typeface="Questrial"/>
                <a:sym typeface="Questrial"/>
              </a:rPr>
              <a:t>Child must be</a:t>
            </a:r>
            <a:endParaRPr/>
          </a:p>
          <a:p>
            <a:pPr indent="-228600" lvl="2" marL="1143000" marR="0" rtl="0" algn="l">
              <a:spcBef>
                <a:spcPts val="640"/>
              </a:spcBef>
              <a:spcAft>
                <a:spcPts val="0"/>
              </a:spcAft>
              <a:buClr>
                <a:schemeClr val="dk1"/>
              </a:buClr>
              <a:buSzPts val="3200"/>
              <a:buFont typeface="Courier New"/>
              <a:buChar char="o"/>
            </a:pPr>
            <a:r>
              <a:rPr b="0" i="0" lang="en-US" sz="3200" u="none" cap="none" strike="noStrike">
                <a:solidFill>
                  <a:schemeClr val="dk1"/>
                </a:solidFill>
                <a:latin typeface="Questrial"/>
                <a:ea typeface="Questrial"/>
                <a:cs typeface="Questrial"/>
                <a:sym typeface="Questrial"/>
              </a:rPr>
              <a:t>Under age 19 at the end of the tax year, </a:t>
            </a:r>
            <a:r>
              <a:rPr b="1" i="1" lang="en-US" sz="3200" u="none" cap="none" strike="noStrike">
                <a:solidFill>
                  <a:schemeClr val="accent1"/>
                </a:solidFill>
                <a:latin typeface="Questrial"/>
                <a:ea typeface="Questrial"/>
                <a:cs typeface="Questrial"/>
                <a:sym typeface="Questrial"/>
              </a:rPr>
              <a:t>OR</a:t>
            </a:r>
            <a:endParaRPr b="0" i="0" sz="3200" u="none" cap="none" strike="noStrike">
              <a:solidFill>
                <a:schemeClr val="accent1"/>
              </a:solidFill>
              <a:latin typeface="Questrial"/>
              <a:ea typeface="Questrial"/>
              <a:cs typeface="Questrial"/>
              <a:sym typeface="Questrial"/>
            </a:endParaRPr>
          </a:p>
          <a:p>
            <a:pPr indent="-228600" lvl="2" marL="1143000" marR="0" rtl="0" algn="l">
              <a:spcBef>
                <a:spcPts val="640"/>
              </a:spcBef>
              <a:spcAft>
                <a:spcPts val="0"/>
              </a:spcAft>
              <a:buClr>
                <a:schemeClr val="dk1"/>
              </a:buClr>
              <a:buSzPts val="3200"/>
              <a:buFont typeface="Courier New"/>
              <a:buChar char="o"/>
            </a:pPr>
            <a:r>
              <a:rPr b="0" i="0" lang="en-US" sz="3200" u="none" cap="none" strike="noStrike">
                <a:solidFill>
                  <a:schemeClr val="dk1"/>
                </a:solidFill>
                <a:latin typeface="Questrial"/>
                <a:ea typeface="Questrial"/>
                <a:cs typeface="Questrial"/>
                <a:sym typeface="Questrial"/>
              </a:rPr>
              <a:t>Under age 24 and a full-time student at the end of the tax year, </a:t>
            </a:r>
            <a:r>
              <a:rPr b="1" i="1" lang="en-US" sz="3200" u="none" cap="none" strike="noStrike">
                <a:solidFill>
                  <a:schemeClr val="accent1"/>
                </a:solidFill>
                <a:latin typeface="Questrial"/>
                <a:ea typeface="Questrial"/>
                <a:cs typeface="Questrial"/>
                <a:sym typeface="Questrial"/>
              </a:rPr>
              <a:t>OR</a:t>
            </a:r>
            <a:endParaRPr b="0" i="0" sz="3200" u="none" cap="none" strike="noStrike">
              <a:solidFill>
                <a:schemeClr val="dk1"/>
              </a:solidFill>
              <a:latin typeface="Questrial"/>
              <a:ea typeface="Questrial"/>
              <a:cs typeface="Questrial"/>
              <a:sym typeface="Questrial"/>
            </a:endParaRPr>
          </a:p>
          <a:p>
            <a:pPr indent="-228600" lvl="2" marL="1143000" marR="0" rtl="0" algn="l">
              <a:spcBef>
                <a:spcPts val="640"/>
              </a:spcBef>
              <a:spcAft>
                <a:spcPts val="0"/>
              </a:spcAft>
              <a:buClr>
                <a:schemeClr val="dk1"/>
              </a:buClr>
              <a:buSzPts val="3200"/>
              <a:buFont typeface="Courier New"/>
              <a:buChar char="o"/>
            </a:pPr>
            <a:r>
              <a:rPr b="0" i="0" lang="en-US" sz="3200" u="none" cap="none" strike="noStrike">
                <a:solidFill>
                  <a:schemeClr val="dk1"/>
                </a:solidFill>
                <a:latin typeface="Questrial"/>
                <a:ea typeface="Questrial"/>
                <a:cs typeface="Questrial"/>
                <a:sym typeface="Questrial"/>
              </a:rPr>
              <a:t>Any age and permanently and totally disabled </a:t>
            </a:r>
            <a:endParaRPr/>
          </a:p>
        </p:txBody>
      </p:sp>
      <p:sp>
        <p:nvSpPr>
          <p:cNvPr id="2399" name="Google Shape;2399;p28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03" name="Shape 2403"/>
        <p:cNvGrpSpPr/>
        <p:nvPr/>
      </p:nvGrpSpPr>
      <p:grpSpPr>
        <a:xfrm>
          <a:off x="0" y="0"/>
          <a:ext cx="0" cy="0"/>
          <a:chOff x="0" y="0"/>
          <a:chExt cx="0" cy="0"/>
        </a:xfrm>
      </p:grpSpPr>
      <p:sp>
        <p:nvSpPr>
          <p:cNvPr id="2404" name="Google Shape;2404;p28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Earned Income Credit: Eligibility Requirements</a:t>
            </a:r>
            <a:endParaRPr/>
          </a:p>
        </p:txBody>
      </p:sp>
      <p:sp>
        <p:nvSpPr>
          <p:cNvPr id="2405" name="Google Shape;2405;p286"/>
          <p:cNvSpPr txBox="1"/>
          <p:nvPr>
            <p:ph idx="1" type="body"/>
          </p:nvPr>
        </p:nvSpPr>
        <p:spPr>
          <a:xfrm>
            <a:off x="609600" y="1735203"/>
            <a:ext cx="10972800" cy="485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Rules if taxpayer has a qualifying child:</a:t>
            </a:r>
            <a:endParaRPr/>
          </a:p>
          <a:p>
            <a:pPr indent="-285750" lvl="1" marL="742950" marR="0" rtl="0" algn="l">
              <a:spcBef>
                <a:spcPts val="640"/>
              </a:spcBef>
              <a:spcAft>
                <a:spcPts val="0"/>
              </a:spcAft>
              <a:buClr>
                <a:schemeClr val="dk1"/>
              </a:buClr>
              <a:buSzPts val="3200"/>
              <a:buFont typeface="Arial"/>
              <a:buChar char="•"/>
            </a:pPr>
            <a:r>
              <a:rPr b="1" i="0" lang="en-US" sz="3200" u="none" cap="none" strike="noStrike">
                <a:solidFill>
                  <a:schemeClr val="dk1"/>
                </a:solidFill>
                <a:latin typeface="Questrial"/>
                <a:ea typeface="Questrial"/>
                <a:cs typeface="Questrial"/>
                <a:sym typeface="Questrial"/>
              </a:rPr>
              <a:t>[Joint Return Test] </a:t>
            </a:r>
            <a:r>
              <a:rPr b="0" i="0" lang="en-US" sz="3200" u="none" cap="none" strike="noStrike">
                <a:solidFill>
                  <a:schemeClr val="dk1"/>
                </a:solidFill>
                <a:latin typeface="Questrial"/>
                <a:ea typeface="Questrial"/>
                <a:cs typeface="Questrial"/>
                <a:sym typeface="Questrial"/>
              </a:rPr>
              <a:t>Qualifying child must not have filed a joint return for the tax year</a:t>
            </a:r>
            <a:endParaRPr/>
          </a:p>
          <a:p>
            <a:pPr indent="-228600" lvl="2" marL="1143000" marR="0" rtl="0" algn="l">
              <a:spcBef>
                <a:spcPts val="560"/>
              </a:spcBef>
              <a:spcAft>
                <a:spcPts val="0"/>
              </a:spcAft>
              <a:buClr>
                <a:schemeClr val="dk1"/>
              </a:buClr>
              <a:buSzPts val="2800"/>
              <a:buFont typeface="Courier New"/>
              <a:buChar char="o"/>
            </a:pPr>
            <a:r>
              <a:rPr b="0" i="0" lang="en-US" sz="2800" u="none" cap="none" strike="noStrike">
                <a:solidFill>
                  <a:schemeClr val="dk1"/>
                </a:solidFill>
                <a:latin typeface="Questrial"/>
                <a:ea typeface="Questrial"/>
                <a:cs typeface="Questrial"/>
                <a:sym typeface="Questrial"/>
              </a:rPr>
              <a:t>Unless the child only filed a joint return with spouse to claim a refund</a:t>
            </a:r>
            <a:endParaRPr/>
          </a:p>
          <a:p>
            <a:pPr indent="-285750" lvl="1" marL="742950" marR="0" rtl="0" algn="l">
              <a:spcBef>
                <a:spcPts val="640"/>
              </a:spcBef>
              <a:spcAft>
                <a:spcPts val="0"/>
              </a:spcAft>
              <a:buClr>
                <a:schemeClr val="dk1"/>
              </a:buClr>
              <a:buSzPts val="3200"/>
              <a:buFont typeface="Arial"/>
              <a:buChar char="•"/>
            </a:pPr>
            <a:r>
              <a:rPr b="1" i="0" lang="en-US" sz="3200" u="none" cap="none" strike="noStrike">
                <a:solidFill>
                  <a:schemeClr val="dk1"/>
                </a:solidFill>
                <a:latin typeface="Questrial"/>
                <a:ea typeface="Questrial"/>
                <a:cs typeface="Questrial"/>
                <a:sym typeface="Questrial"/>
              </a:rPr>
              <a:t>[Residency Test] </a:t>
            </a:r>
            <a:r>
              <a:rPr b="0" i="0" lang="en-US" sz="3200" u="none" cap="none" strike="noStrike">
                <a:solidFill>
                  <a:schemeClr val="dk1"/>
                </a:solidFill>
                <a:latin typeface="Questrial"/>
                <a:ea typeface="Questrial"/>
                <a:cs typeface="Questrial"/>
                <a:sym typeface="Questrial"/>
              </a:rPr>
              <a:t>Must have lived with the taxpayer for more than ½ the year</a:t>
            </a:r>
            <a:endParaRPr/>
          </a:p>
          <a:p>
            <a:pPr indent="-285750" lvl="1" marL="742950" marR="0" rtl="0" algn="l">
              <a:spcBef>
                <a:spcPts val="640"/>
              </a:spcBef>
              <a:spcAft>
                <a:spcPts val="0"/>
              </a:spcAft>
              <a:buClr>
                <a:schemeClr val="dk1"/>
              </a:buClr>
              <a:buSzPts val="3200"/>
              <a:buFont typeface="Arial"/>
              <a:buChar char="•"/>
            </a:pPr>
            <a:r>
              <a:rPr b="0" i="0" lang="en-US" sz="3200" u="none" cap="none" strike="noStrike">
                <a:solidFill>
                  <a:schemeClr val="dk1"/>
                </a:solidFill>
                <a:latin typeface="Questrial"/>
                <a:ea typeface="Questrial"/>
                <a:cs typeface="Questrial"/>
                <a:sym typeface="Questrial"/>
              </a:rPr>
              <a:t>Must not be the qualifying child of another person</a:t>
            </a:r>
            <a:endParaRPr b="0" i="0" sz="3200" u="none" cap="none" strike="noStrike">
              <a:solidFill>
                <a:schemeClr val="dk1"/>
              </a:solidFill>
              <a:latin typeface="Questrial"/>
              <a:ea typeface="Questrial"/>
              <a:cs typeface="Questrial"/>
              <a:sym typeface="Questrial"/>
            </a:endParaRPr>
          </a:p>
        </p:txBody>
      </p:sp>
      <p:sp>
        <p:nvSpPr>
          <p:cNvPr id="2406" name="Google Shape;2406;p28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10" name="Shape 2410"/>
        <p:cNvGrpSpPr/>
        <p:nvPr/>
      </p:nvGrpSpPr>
      <p:grpSpPr>
        <a:xfrm>
          <a:off x="0" y="0"/>
          <a:ext cx="0" cy="0"/>
          <a:chOff x="0" y="0"/>
          <a:chExt cx="0" cy="0"/>
        </a:xfrm>
      </p:grpSpPr>
      <p:sp>
        <p:nvSpPr>
          <p:cNvPr id="2411" name="Google Shape;2411;p28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Earned Income Credit: Eligibility Requirements</a:t>
            </a:r>
            <a:endParaRPr b="1" i="0" sz="4800" u="none" cap="none" strike="noStrike">
              <a:solidFill>
                <a:schemeClr val="dk2"/>
              </a:solidFill>
              <a:latin typeface="Questrial"/>
              <a:ea typeface="Questrial"/>
              <a:cs typeface="Questrial"/>
              <a:sym typeface="Questrial"/>
            </a:endParaRPr>
          </a:p>
        </p:txBody>
      </p:sp>
      <p:sp>
        <p:nvSpPr>
          <p:cNvPr id="2412" name="Google Shape;2412;p287"/>
          <p:cNvSpPr txBox="1"/>
          <p:nvPr>
            <p:ph idx="1" type="body"/>
          </p:nvPr>
        </p:nvSpPr>
        <p:spPr>
          <a:xfrm>
            <a:off x="609600" y="1600203"/>
            <a:ext cx="10972800" cy="4525963"/>
          </a:xfrm>
          <a:prstGeom prst="rect">
            <a:avLst/>
          </a:prstGeom>
          <a:gradFill>
            <a:gsLst>
              <a:gs pos="0">
                <a:srgbClr val="B0CED9"/>
              </a:gs>
              <a:gs pos="35000">
                <a:srgbClr val="C7DCE4"/>
              </a:gs>
              <a:gs pos="100000">
                <a:srgbClr val="EAF1F4"/>
              </a:gs>
            </a:gsLst>
            <a:lin ang="16200000" scaled="0"/>
          </a:gradFill>
          <a:ln cap="flat" cmpd="sng" w="9525">
            <a:solidFill>
              <a:srgbClr val="38707F"/>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accent3"/>
              </a:buClr>
              <a:buFont typeface="Noto Sans Symbols"/>
              <a:buNone/>
            </a:pPr>
            <a:r>
              <a:rPr b="1" i="0" lang="en-US" sz="3700" u="none" cap="none" strike="noStrike">
                <a:solidFill>
                  <a:schemeClr val="accent3"/>
                </a:solidFill>
                <a:latin typeface="Questrial"/>
                <a:ea typeface="Questrial"/>
                <a:cs typeface="Questrial"/>
                <a:sym typeface="Questrial"/>
              </a:rPr>
              <a:t>Note: Just because a person qualifies as the dependent of the taxpayer does not mean they automatically make the taxpayer eligible for the EIC</a:t>
            </a:r>
            <a:endParaRPr/>
          </a:p>
          <a:p>
            <a:pPr indent="0" lvl="0" marL="0" marR="0" rtl="0" algn="ctr">
              <a:spcBef>
                <a:spcPts val="740"/>
              </a:spcBef>
              <a:spcAft>
                <a:spcPts val="0"/>
              </a:spcAft>
              <a:buClr>
                <a:schemeClr val="accent3"/>
              </a:buClr>
              <a:buFont typeface="Noto Sans Symbols"/>
              <a:buNone/>
            </a:pPr>
            <a:r>
              <a:rPr b="1" i="1" lang="en-US" sz="3700" u="none" cap="none" strike="noStrike">
                <a:solidFill>
                  <a:schemeClr val="accent3"/>
                </a:solidFill>
                <a:latin typeface="Questrial"/>
                <a:ea typeface="Questrial"/>
                <a:cs typeface="Questrial"/>
                <a:sym typeface="Questrial"/>
              </a:rPr>
              <a:t>Child in question must meet the age, relationship, residency, and joint return tests to qualify (therefore, Qualifying Children always meet requirements, HOWEVER, Qualifying Relatives DO NOT)</a:t>
            </a:r>
            <a:endParaRPr/>
          </a:p>
        </p:txBody>
      </p:sp>
      <p:sp>
        <p:nvSpPr>
          <p:cNvPr id="2413" name="Google Shape;2413;p28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2">
                                            <p:txEl>
                                              <p:pRg end="0" st="0"/>
                                            </p:txEl>
                                          </p:spTgt>
                                        </p:tgtEl>
                                        <p:attrNameLst>
                                          <p:attrName>style.visibility</p:attrName>
                                        </p:attrNameLst>
                                      </p:cBhvr>
                                      <p:to>
                                        <p:strVal val="visible"/>
                                      </p:to>
                                    </p:set>
                                    <p:animEffect filter="fade" transition="in">
                                      <p:cBhvr>
                                        <p:cTn dur="500"/>
                                        <p:tgtEl>
                                          <p:spTgt spid="241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2">
                                            <p:txEl>
                                              <p:pRg end="1" st="1"/>
                                            </p:txEl>
                                          </p:spTgt>
                                        </p:tgtEl>
                                        <p:attrNameLst>
                                          <p:attrName>style.visibility</p:attrName>
                                        </p:attrNameLst>
                                      </p:cBhvr>
                                      <p:to>
                                        <p:strVal val="visible"/>
                                      </p:to>
                                    </p:set>
                                    <p:animEffect filter="fade" transition="in">
                                      <p:cBhvr>
                                        <p:cTn dur="500"/>
                                        <p:tgtEl>
                                          <p:spTgt spid="2412">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18" name="Shape 2418"/>
        <p:cNvGrpSpPr/>
        <p:nvPr/>
      </p:nvGrpSpPr>
      <p:grpSpPr>
        <a:xfrm>
          <a:off x="0" y="0"/>
          <a:ext cx="0" cy="0"/>
          <a:chOff x="0" y="0"/>
          <a:chExt cx="0" cy="0"/>
        </a:xfrm>
      </p:grpSpPr>
      <p:sp>
        <p:nvSpPr>
          <p:cNvPr id="2419" name="Google Shape;2419;p28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Earned Income Credit: Qualifying Child of More than One Person</a:t>
            </a:r>
            <a:endParaRPr/>
          </a:p>
        </p:txBody>
      </p:sp>
      <p:sp>
        <p:nvSpPr>
          <p:cNvPr id="2420" name="Google Shape;2420;p288"/>
          <p:cNvSpPr txBox="1"/>
          <p:nvPr>
            <p:ph idx="1" type="body"/>
          </p:nvPr>
        </p:nvSpPr>
        <p:spPr>
          <a:xfrm>
            <a:off x="609600" y="1600203"/>
            <a:ext cx="10972800" cy="4223081"/>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Sometimes, a child meets all of the tests to be claimed by more than one taxpayer.</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 child cannot be used by more than one person to claim the EIC.</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rules for determining who claims the child for EIC are the same as those for determining who claims the the child as a dependent.</a:t>
            </a:r>
            <a:endParaRPr/>
          </a:p>
        </p:txBody>
      </p:sp>
      <p:sp>
        <p:nvSpPr>
          <p:cNvPr id="2421" name="Google Shape;2421;p288"/>
          <p:cNvSpPr txBox="1"/>
          <p:nvPr/>
        </p:nvSpPr>
        <p:spPr>
          <a:xfrm>
            <a:off x="609600" y="6113682"/>
            <a:ext cx="10972800" cy="523200"/>
          </a:xfrm>
          <a:prstGeom prst="rect">
            <a:avLst/>
          </a:prstGeom>
          <a:gradFill>
            <a:gsLst>
              <a:gs pos="0">
                <a:srgbClr val="B0CED9"/>
              </a:gs>
              <a:gs pos="35000">
                <a:srgbClr val="C7DCE4"/>
              </a:gs>
              <a:gs pos="100000">
                <a:srgbClr val="EAF1F4"/>
              </a:gs>
            </a:gsLst>
            <a:lin ang="16200000" scaled="0"/>
          </a:gradFill>
          <a:ln cap="flat" cmpd="sng" w="9525">
            <a:solidFill>
              <a:srgbClr val="38707F"/>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800">
                <a:solidFill>
                  <a:schemeClr val="accent3"/>
                </a:solidFill>
                <a:latin typeface="Questrial"/>
                <a:ea typeface="Questrial"/>
                <a:cs typeface="Questrial"/>
                <a:sym typeface="Questrial"/>
              </a:rPr>
              <a:t>If this situation arises, please </a:t>
            </a:r>
            <a:r>
              <a:rPr b="1" lang="en-US" sz="2800" u="sng">
                <a:solidFill>
                  <a:schemeClr val="accent3"/>
                </a:solidFill>
                <a:latin typeface="Questrial"/>
                <a:ea typeface="Questrial"/>
                <a:cs typeface="Questrial"/>
                <a:sym typeface="Questrial"/>
              </a:rPr>
              <a:t>see your Site Coordinator</a:t>
            </a:r>
            <a:endParaRPr/>
          </a:p>
        </p:txBody>
      </p:sp>
      <p:sp>
        <p:nvSpPr>
          <p:cNvPr id="2422" name="Google Shape;2422;p28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0">
                                            <p:txEl>
                                              <p:pRg end="0" st="0"/>
                                            </p:txEl>
                                          </p:spTgt>
                                        </p:tgtEl>
                                        <p:attrNameLst>
                                          <p:attrName>style.visibility</p:attrName>
                                        </p:attrNameLst>
                                      </p:cBhvr>
                                      <p:to>
                                        <p:strVal val="visible"/>
                                      </p:to>
                                    </p:set>
                                    <p:animEffect filter="fade" transition="in">
                                      <p:cBhvr>
                                        <p:cTn dur="500"/>
                                        <p:tgtEl>
                                          <p:spTgt spid="242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0">
                                            <p:txEl>
                                              <p:pRg end="1" st="1"/>
                                            </p:txEl>
                                          </p:spTgt>
                                        </p:tgtEl>
                                        <p:attrNameLst>
                                          <p:attrName>style.visibility</p:attrName>
                                        </p:attrNameLst>
                                      </p:cBhvr>
                                      <p:to>
                                        <p:strVal val="visible"/>
                                      </p:to>
                                    </p:set>
                                    <p:animEffect filter="fade" transition="in">
                                      <p:cBhvr>
                                        <p:cTn dur="500"/>
                                        <p:tgtEl>
                                          <p:spTgt spid="242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0">
                                            <p:txEl>
                                              <p:pRg end="2" st="2"/>
                                            </p:txEl>
                                          </p:spTgt>
                                        </p:tgtEl>
                                        <p:attrNameLst>
                                          <p:attrName>style.visibility</p:attrName>
                                        </p:attrNameLst>
                                      </p:cBhvr>
                                      <p:to>
                                        <p:strVal val="visible"/>
                                      </p:to>
                                    </p:set>
                                    <p:animEffect filter="fade" transition="in">
                                      <p:cBhvr>
                                        <p:cTn dur="500"/>
                                        <p:tgtEl>
                                          <p:spTgt spid="2420">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27" name="Shape 2427"/>
        <p:cNvGrpSpPr/>
        <p:nvPr/>
      </p:nvGrpSpPr>
      <p:grpSpPr>
        <a:xfrm>
          <a:off x="0" y="0"/>
          <a:ext cx="0" cy="0"/>
          <a:chOff x="0" y="0"/>
          <a:chExt cx="0" cy="0"/>
        </a:xfrm>
      </p:grpSpPr>
      <p:sp>
        <p:nvSpPr>
          <p:cNvPr id="2428" name="Google Shape;2428;p28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Earned Income Credit: Disallowance</a:t>
            </a:r>
            <a:endParaRPr/>
          </a:p>
        </p:txBody>
      </p:sp>
      <p:sp>
        <p:nvSpPr>
          <p:cNvPr id="2429" name="Google Shape;2429;p289"/>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EIC can be disallowed for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Reckless or intentional disregard of the rules: 2 years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Fraudulent Claim: 10 Years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To claim EIC again, a taxpayer must</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Wait full period of disallowance</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Submit a Form 8862 with the tax return</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2430" name="Google Shape;2430;p289"/>
          <p:cNvSpPr txBox="1"/>
          <p:nvPr/>
        </p:nvSpPr>
        <p:spPr>
          <a:xfrm>
            <a:off x="609600" y="6126182"/>
            <a:ext cx="10972800" cy="523200"/>
          </a:xfrm>
          <a:prstGeom prst="rect">
            <a:avLst/>
          </a:prstGeom>
          <a:gradFill>
            <a:gsLst>
              <a:gs pos="0">
                <a:srgbClr val="B0CED9"/>
              </a:gs>
              <a:gs pos="35000">
                <a:srgbClr val="C7DCE4"/>
              </a:gs>
              <a:gs pos="100000">
                <a:srgbClr val="EAF1F4"/>
              </a:gs>
            </a:gsLst>
            <a:lin ang="16200000" scaled="0"/>
          </a:gradFill>
          <a:ln cap="flat" cmpd="sng" w="9525">
            <a:solidFill>
              <a:srgbClr val="38707F"/>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800">
                <a:solidFill>
                  <a:schemeClr val="accent3"/>
                </a:solidFill>
                <a:latin typeface="Questrial"/>
                <a:ea typeface="Questrial"/>
                <a:cs typeface="Questrial"/>
                <a:sym typeface="Questrial"/>
              </a:rPr>
              <a:t>If this situation arises, please </a:t>
            </a:r>
            <a:r>
              <a:rPr b="1" lang="en-US" sz="2800" u="sng">
                <a:solidFill>
                  <a:schemeClr val="accent3"/>
                </a:solidFill>
                <a:latin typeface="Questrial"/>
                <a:ea typeface="Questrial"/>
                <a:cs typeface="Questrial"/>
                <a:sym typeface="Questrial"/>
              </a:rPr>
              <a:t>see your Site Coordinator</a:t>
            </a:r>
            <a:endParaRPr/>
          </a:p>
        </p:txBody>
      </p:sp>
      <p:sp>
        <p:nvSpPr>
          <p:cNvPr id="2431" name="Google Shape;2431;p28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9">
                                            <p:txEl>
                                              <p:pRg end="0" st="0"/>
                                            </p:txEl>
                                          </p:spTgt>
                                        </p:tgtEl>
                                        <p:attrNameLst>
                                          <p:attrName>style.visibility</p:attrName>
                                        </p:attrNameLst>
                                      </p:cBhvr>
                                      <p:to>
                                        <p:strVal val="visible"/>
                                      </p:to>
                                    </p:set>
                                    <p:animEffect filter="fade" transition="in">
                                      <p:cBhvr>
                                        <p:cTn dur="500"/>
                                        <p:tgtEl>
                                          <p:spTgt spid="242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9">
                                            <p:txEl>
                                              <p:pRg end="1" st="1"/>
                                            </p:txEl>
                                          </p:spTgt>
                                        </p:tgtEl>
                                        <p:attrNameLst>
                                          <p:attrName>style.visibility</p:attrName>
                                        </p:attrNameLst>
                                      </p:cBhvr>
                                      <p:to>
                                        <p:strVal val="visible"/>
                                      </p:to>
                                    </p:set>
                                    <p:animEffect filter="fade" transition="in">
                                      <p:cBhvr>
                                        <p:cTn dur="500"/>
                                        <p:tgtEl>
                                          <p:spTgt spid="242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9">
                                            <p:txEl>
                                              <p:pRg end="2" st="2"/>
                                            </p:txEl>
                                          </p:spTgt>
                                        </p:tgtEl>
                                        <p:attrNameLst>
                                          <p:attrName>style.visibility</p:attrName>
                                        </p:attrNameLst>
                                      </p:cBhvr>
                                      <p:to>
                                        <p:strVal val="visible"/>
                                      </p:to>
                                    </p:set>
                                    <p:animEffect filter="fade" transition="in">
                                      <p:cBhvr>
                                        <p:cTn dur="500"/>
                                        <p:tgtEl>
                                          <p:spTgt spid="242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9">
                                            <p:txEl>
                                              <p:pRg end="3" st="3"/>
                                            </p:txEl>
                                          </p:spTgt>
                                        </p:tgtEl>
                                        <p:attrNameLst>
                                          <p:attrName>style.visibility</p:attrName>
                                        </p:attrNameLst>
                                      </p:cBhvr>
                                      <p:to>
                                        <p:strVal val="visible"/>
                                      </p:to>
                                    </p:set>
                                    <p:animEffect filter="fade" transition="in">
                                      <p:cBhvr>
                                        <p:cTn dur="500"/>
                                        <p:tgtEl>
                                          <p:spTgt spid="242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9">
                                            <p:txEl>
                                              <p:pRg end="4" st="4"/>
                                            </p:txEl>
                                          </p:spTgt>
                                        </p:tgtEl>
                                        <p:attrNameLst>
                                          <p:attrName>style.visibility</p:attrName>
                                        </p:attrNameLst>
                                      </p:cBhvr>
                                      <p:to>
                                        <p:strVal val="visible"/>
                                      </p:to>
                                    </p:set>
                                    <p:animEffect filter="fade" transition="in">
                                      <p:cBhvr>
                                        <p:cTn dur="500"/>
                                        <p:tgtEl>
                                          <p:spTgt spid="2429">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9">
                                            <p:txEl>
                                              <p:pRg end="5" st="5"/>
                                            </p:txEl>
                                          </p:spTgt>
                                        </p:tgtEl>
                                        <p:attrNameLst>
                                          <p:attrName>style.visibility</p:attrName>
                                        </p:attrNameLst>
                                      </p:cBhvr>
                                      <p:to>
                                        <p:strVal val="visible"/>
                                      </p:to>
                                    </p:set>
                                    <p:animEffect filter="fade" transition="in">
                                      <p:cBhvr>
                                        <p:cTn dur="500"/>
                                        <p:tgtEl>
                                          <p:spTgt spid="2429">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9">
                                            <p:txEl>
                                              <p:pRg end="6" st="6"/>
                                            </p:txEl>
                                          </p:spTgt>
                                        </p:tgtEl>
                                        <p:attrNameLst>
                                          <p:attrName>style.visibility</p:attrName>
                                        </p:attrNameLst>
                                      </p:cBhvr>
                                      <p:to>
                                        <p:strVal val="visible"/>
                                      </p:to>
                                    </p:set>
                                    <p:animEffect filter="fade" transition="in">
                                      <p:cBhvr>
                                        <p:cTn dur="500"/>
                                        <p:tgtEl>
                                          <p:spTgt spid="2429">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5" name="Shape 2435"/>
        <p:cNvGrpSpPr/>
        <p:nvPr/>
      </p:nvGrpSpPr>
      <p:grpSpPr>
        <a:xfrm>
          <a:off x="0" y="0"/>
          <a:ext cx="0" cy="0"/>
          <a:chOff x="0" y="0"/>
          <a:chExt cx="0" cy="0"/>
        </a:xfrm>
      </p:grpSpPr>
      <p:sp>
        <p:nvSpPr>
          <p:cNvPr id="2436" name="Google Shape;2436;p29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a:t>
            </a:r>
            <a:r>
              <a:rPr lang="en-US"/>
              <a:t>ercise</a:t>
            </a:r>
            <a:endParaRPr/>
          </a:p>
        </p:txBody>
      </p:sp>
      <p:sp>
        <p:nvSpPr>
          <p:cNvPr id="2437" name="Google Shape;2437;p290"/>
          <p:cNvSpPr txBox="1"/>
          <p:nvPr>
            <p:ph idx="1" type="body"/>
          </p:nvPr>
        </p:nvSpPr>
        <p:spPr>
          <a:xfrm>
            <a:off x="609600" y="1600203"/>
            <a:ext cx="10972800" cy="45261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b="0" i="0" lang="en-US" sz="4000" u="none" cap="none" strike="noStrike">
                <a:solidFill>
                  <a:schemeClr val="dk1"/>
                </a:solidFill>
                <a:latin typeface="Questrial"/>
                <a:ea typeface="Questrial"/>
                <a:cs typeface="Questrial"/>
                <a:sym typeface="Questrial"/>
              </a:rPr>
              <a:t>	</a:t>
            </a:r>
            <a:r>
              <a:rPr b="1" i="0" lang="en-US" sz="4000" u="none" cap="none" strike="noStrike">
                <a:solidFill>
                  <a:schemeClr val="dk1"/>
                </a:solidFill>
                <a:latin typeface="Questrial"/>
                <a:ea typeface="Questrial"/>
                <a:cs typeface="Questrial"/>
                <a:sym typeface="Questrial"/>
              </a:rPr>
              <a:t>Sharon, who has an earned income and AGI of $15,</a:t>
            </a:r>
            <a:r>
              <a:rPr b="1" lang="en-US"/>
              <a:t>6</a:t>
            </a:r>
            <a:r>
              <a:rPr b="1" i="0" lang="en-US" sz="4000" u="none" cap="none" strike="noStrike">
                <a:solidFill>
                  <a:schemeClr val="dk1"/>
                </a:solidFill>
                <a:latin typeface="Questrial"/>
                <a:ea typeface="Questrial"/>
                <a:cs typeface="Questrial"/>
                <a:sym typeface="Questrial"/>
              </a:rPr>
              <a:t>25, takes care of her sister’s son, Eric.  If Eric is 12 years old and began living with Sharon in August, can Sharon claim the EIC?</a:t>
            </a:r>
            <a:endParaRPr/>
          </a:p>
        </p:txBody>
      </p:sp>
      <p:sp>
        <p:nvSpPr>
          <p:cNvPr id="2438" name="Google Shape;2438;p29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7">
                                            <p:txEl>
                                              <p:pRg end="0" st="0"/>
                                            </p:txEl>
                                          </p:spTgt>
                                        </p:tgtEl>
                                        <p:attrNameLst>
                                          <p:attrName>style.visibility</p:attrName>
                                        </p:attrNameLst>
                                      </p:cBhvr>
                                      <p:to>
                                        <p:strVal val="visible"/>
                                      </p:to>
                                    </p:set>
                                    <p:animEffect filter="fade" transition="in">
                                      <p:cBhvr>
                                        <p:cTn dur="500"/>
                                        <p:tgtEl>
                                          <p:spTgt spid="2437">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43" name="Shape 2443"/>
        <p:cNvGrpSpPr/>
        <p:nvPr/>
      </p:nvGrpSpPr>
      <p:grpSpPr>
        <a:xfrm>
          <a:off x="0" y="0"/>
          <a:ext cx="0" cy="0"/>
          <a:chOff x="0" y="0"/>
          <a:chExt cx="0" cy="0"/>
        </a:xfrm>
      </p:grpSpPr>
      <p:sp>
        <p:nvSpPr>
          <p:cNvPr id="2444" name="Google Shape;2444;p29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a:t>
            </a:r>
            <a:r>
              <a:rPr lang="en-US"/>
              <a:t>ercise</a:t>
            </a:r>
            <a:r>
              <a:rPr b="1" i="0" lang="en-US" sz="4800" u="none" cap="none" strike="noStrike">
                <a:solidFill>
                  <a:schemeClr val="dk2"/>
                </a:solidFill>
                <a:latin typeface="Questrial"/>
                <a:ea typeface="Questrial"/>
                <a:cs typeface="Questrial"/>
                <a:sym typeface="Questrial"/>
              </a:rPr>
              <a:t> – Answer</a:t>
            </a:r>
            <a:endParaRPr/>
          </a:p>
        </p:txBody>
      </p:sp>
      <p:sp>
        <p:nvSpPr>
          <p:cNvPr id="2445" name="Google Shape;2445;p291"/>
          <p:cNvSpPr txBox="1"/>
          <p:nvPr>
            <p:ph idx="1" type="body"/>
          </p:nvPr>
        </p:nvSpPr>
        <p:spPr>
          <a:xfrm>
            <a:off x="609600" y="1600203"/>
            <a:ext cx="10972800" cy="4525963"/>
          </a:xfrm>
          <a:prstGeom prst="rect">
            <a:avLst/>
          </a:prstGeom>
          <a:gradFill>
            <a:gsLst>
              <a:gs pos="0">
                <a:srgbClr val="FFE57F"/>
              </a:gs>
              <a:gs pos="35000">
                <a:srgbClr val="FFEBA5"/>
              </a:gs>
              <a:gs pos="100000">
                <a:srgbClr val="FFF8D9"/>
              </a:gs>
            </a:gsLst>
            <a:lin ang="16200000" scaled="0"/>
          </a:gradFill>
          <a:ln cap="flat" cmpd="sng" w="9525">
            <a:solidFill>
              <a:srgbClr val="F0B125"/>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342900" lvl="0" marL="342900" marR="0" rtl="0" algn="ctr">
              <a:lnSpc>
                <a:spcPct val="80000"/>
              </a:lnSpc>
              <a:spcBef>
                <a:spcPts val="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No </a:t>
            </a:r>
            <a:endParaRPr/>
          </a:p>
          <a:p>
            <a:pPr indent="-342900" lvl="0" marL="342900" marR="0" rtl="0" algn="ctr">
              <a:lnSpc>
                <a:spcPct val="80000"/>
              </a:lnSpc>
              <a:spcBef>
                <a:spcPts val="80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Sharon’s AGI is too high to claim the EIC alone, and since Eric lived with her for less than half a year, he is not her qualifying child</a:t>
            </a:r>
            <a:endParaRPr b="1" i="0" sz="4000" u="none" cap="none" strike="noStrike">
              <a:solidFill>
                <a:srgbClr val="CA8F0C"/>
              </a:solidFill>
              <a:latin typeface="Questrial"/>
              <a:ea typeface="Questrial"/>
              <a:cs typeface="Questrial"/>
              <a:sym typeface="Questrial"/>
            </a:endParaRPr>
          </a:p>
        </p:txBody>
      </p:sp>
      <p:sp>
        <p:nvSpPr>
          <p:cNvPr id="2446" name="Google Shape;2446;p29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45">
                                            <p:txEl>
                                              <p:pRg end="0" st="0"/>
                                            </p:txEl>
                                          </p:spTgt>
                                        </p:tgtEl>
                                        <p:attrNameLst>
                                          <p:attrName>style.visibility</p:attrName>
                                        </p:attrNameLst>
                                      </p:cBhvr>
                                      <p:to>
                                        <p:strVal val="visible"/>
                                      </p:to>
                                    </p:set>
                                    <p:animEffect filter="fade" transition="in">
                                      <p:cBhvr>
                                        <p:cTn dur="500"/>
                                        <p:tgtEl>
                                          <p:spTgt spid="244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45">
                                            <p:txEl>
                                              <p:pRg end="1" st="1"/>
                                            </p:txEl>
                                          </p:spTgt>
                                        </p:tgtEl>
                                        <p:attrNameLst>
                                          <p:attrName>style.visibility</p:attrName>
                                        </p:attrNameLst>
                                      </p:cBhvr>
                                      <p:to>
                                        <p:strVal val="visible"/>
                                      </p:to>
                                    </p:set>
                                    <p:animEffect filter="fade" transition="in">
                                      <p:cBhvr>
                                        <p:cTn dur="500"/>
                                        <p:tgtEl>
                                          <p:spTgt spid="2445">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7" name="Shape 297"/>
        <p:cNvGrpSpPr/>
        <p:nvPr/>
      </p:nvGrpSpPr>
      <p:grpSpPr>
        <a:xfrm>
          <a:off x="0" y="0"/>
          <a:ext cx="0" cy="0"/>
          <a:chOff x="0" y="0"/>
          <a:chExt cx="0" cy="0"/>
        </a:xfrm>
      </p:grpSpPr>
      <p:sp>
        <p:nvSpPr>
          <p:cNvPr id="298" name="Google Shape;298;p40"/>
          <p:cNvSpPr txBox="1"/>
          <p:nvPr>
            <p:ph idx="1" type="body"/>
          </p:nvPr>
        </p:nvSpPr>
        <p:spPr>
          <a:xfrm>
            <a:off x="263700" y="1407750"/>
            <a:ext cx="11710800" cy="4526100"/>
          </a:xfrm>
          <a:prstGeom prst="rect">
            <a:avLst/>
          </a:prstGeom>
          <a:noFill/>
          <a:ln>
            <a:noFill/>
          </a:ln>
        </p:spPr>
        <p:txBody>
          <a:bodyPr anchorCtr="0" anchor="t" bIns="45700" lIns="91425" spcFirstLastPara="1" rIns="91425" wrap="square" tIns="45700">
            <a:noAutofit/>
          </a:bodyPr>
          <a:lstStyle/>
          <a:p>
            <a:pPr indent="-317500" lvl="0" marL="342900" marR="0" rtl="0" algn="l">
              <a:lnSpc>
                <a:spcPct val="90000"/>
              </a:lnSpc>
              <a:spcBef>
                <a:spcPts val="0"/>
              </a:spcBef>
              <a:spcAft>
                <a:spcPts val="0"/>
              </a:spcAft>
              <a:buClr>
                <a:schemeClr val="dk1"/>
              </a:buClr>
              <a:buSzPts val="3600"/>
              <a:buFont typeface="Noto Sans Symbols"/>
              <a:buChar char="➢"/>
            </a:pPr>
            <a:r>
              <a:rPr b="0" i="0" lang="en-US" sz="3600" u="none" cap="none" strike="noStrike">
                <a:solidFill>
                  <a:schemeClr val="dk1"/>
                </a:solidFill>
                <a:latin typeface="Questrial"/>
                <a:ea typeface="Questrial"/>
                <a:cs typeface="Questrial"/>
                <a:sym typeface="Questrial"/>
              </a:rPr>
              <a:t>Complete part of Section II “To be completed by a Certified Volunteer Preparer”</a:t>
            </a:r>
            <a:endParaRPr b="0" i="0" sz="3600" u="none" cap="none" strike="noStrike">
              <a:solidFill>
                <a:schemeClr val="dk1"/>
              </a:solidFill>
              <a:latin typeface="Questrial"/>
              <a:ea typeface="Questrial"/>
              <a:cs typeface="Questrial"/>
              <a:sym typeface="Questrial"/>
            </a:endParaRPr>
          </a:p>
          <a:p>
            <a:pPr indent="-317500" lvl="0" marL="342900" marR="0" rtl="0" algn="l">
              <a:lnSpc>
                <a:spcPct val="90000"/>
              </a:lnSpc>
              <a:spcBef>
                <a:spcPts val="0"/>
              </a:spcBef>
              <a:spcAft>
                <a:spcPts val="0"/>
              </a:spcAft>
              <a:buClr>
                <a:schemeClr val="dk1"/>
              </a:buClr>
              <a:buSzPts val="3600"/>
              <a:buFont typeface="Noto Sans Symbols"/>
              <a:buChar char="➢"/>
            </a:pPr>
            <a:r>
              <a:rPr lang="en-US" sz="3600"/>
              <a:t>Determine dependency exemptions(Pub 4012:  Tab C)</a:t>
            </a:r>
            <a:endParaRPr sz="3600"/>
          </a:p>
          <a:p>
            <a:pPr indent="-317500" lvl="0" marL="342900" marR="0" rtl="0" algn="l">
              <a:lnSpc>
                <a:spcPct val="90000"/>
              </a:lnSpc>
              <a:spcBef>
                <a:spcPts val="800"/>
              </a:spcBef>
              <a:spcAft>
                <a:spcPts val="0"/>
              </a:spcAft>
              <a:buClr>
                <a:schemeClr val="dk1"/>
              </a:buClr>
              <a:buSzPts val="3600"/>
              <a:buFont typeface="Noto Sans Symbols"/>
              <a:buChar char="➢"/>
            </a:pPr>
            <a:r>
              <a:rPr b="0" i="0" lang="en-US" sz="3600" u="none" cap="none" strike="noStrike">
                <a:solidFill>
                  <a:schemeClr val="dk1"/>
                </a:solidFill>
                <a:latin typeface="Questrial"/>
                <a:ea typeface="Questrial"/>
                <a:cs typeface="Questrial"/>
                <a:sym typeface="Questrial"/>
              </a:rPr>
              <a:t>Determine filing status (Pub 4012: </a:t>
            </a:r>
            <a:r>
              <a:rPr lang="en-US" sz="3600"/>
              <a:t>Tab </a:t>
            </a:r>
            <a:r>
              <a:rPr lang="en-US" sz="3600"/>
              <a:t>B</a:t>
            </a:r>
            <a:r>
              <a:rPr b="0" i="0" lang="en-US" sz="3600" u="none" cap="none" strike="noStrike">
                <a:solidFill>
                  <a:schemeClr val="dk1"/>
                </a:solidFill>
                <a:latin typeface="Questrial"/>
                <a:ea typeface="Questrial"/>
                <a:cs typeface="Questrial"/>
                <a:sym typeface="Questrial"/>
              </a:rPr>
              <a:t>)</a:t>
            </a:r>
            <a:endParaRPr b="0" i="0" sz="3600" u="none" cap="none" strike="noStrike">
              <a:solidFill>
                <a:schemeClr val="dk1"/>
              </a:solidFill>
              <a:latin typeface="Questrial"/>
              <a:ea typeface="Questrial"/>
              <a:cs typeface="Questrial"/>
              <a:sym typeface="Questrial"/>
            </a:endParaRPr>
          </a:p>
          <a:p>
            <a:pPr indent="-317500" lvl="0" marL="342900" marR="0" rtl="0" algn="l">
              <a:lnSpc>
                <a:spcPct val="90000"/>
              </a:lnSpc>
              <a:spcBef>
                <a:spcPts val="800"/>
              </a:spcBef>
              <a:spcAft>
                <a:spcPts val="0"/>
              </a:spcAft>
              <a:buClr>
                <a:schemeClr val="dk1"/>
              </a:buClr>
              <a:buSzPts val="3600"/>
              <a:buFont typeface="Noto Sans Symbols"/>
              <a:buChar char="➢"/>
            </a:pPr>
            <a:r>
              <a:rPr i="1" lang="en-US" sz="3600"/>
              <a:t>We will discuss dependency exemptions and filing status in depth shortly</a:t>
            </a:r>
            <a:endParaRPr i="1" sz="3600"/>
          </a:p>
          <a:p>
            <a:pPr indent="0" lvl="0" marL="0" marR="0" rtl="0" algn="l">
              <a:lnSpc>
                <a:spcPct val="90000"/>
              </a:lnSpc>
              <a:spcBef>
                <a:spcPts val="800"/>
              </a:spcBef>
              <a:spcAft>
                <a:spcPts val="0"/>
              </a:spcAft>
              <a:buNone/>
            </a:pPr>
            <a:r>
              <a:t/>
            </a:r>
            <a:endParaRPr sz="3600"/>
          </a:p>
        </p:txBody>
      </p:sp>
      <p:sp>
        <p:nvSpPr>
          <p:cNvPr id="299" name="Google Shape;299;p4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300" name="Google Shape;300;p40"/>
          <p:cNvSpPr txBox="1"/>
          <p:nvPr>
            <p:ph type="title"/>
          </p:nvPr>
        </p:nvSpPr>
        <p:spPr>
          <a:xfrm>
            <a:off x="624000" y="10798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Conducting a Thorough Interview</a:t>
            </a:r>
            <a:endParaRPr/>
          </a:p>
        </p:txBody>
      </p:sp>
    </p:spTree>
  </p:cSld>
  <p:clrMapOvr>
    <a:masterClrMapping/>
  </p:clrMapOvr>
</p:sld>
</file>

<file path=ppt/slides/slide2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50" name="Shape 2450"/>
        <p:cNvGrpSpPr/>
        <p:nvPr/>
      </p:nvGrpSpPr>
      <p:grpSpPr>
        <a:xfrm>
          <a:off x="0" y="0"/>
          <a:ext cx="0" cy="0"/>
          <a:chOff x="0" y="0"/>
          <a:chExt cx="0" cy="0"/>
        </a:xfrm>
      </p:grpSpPr>
      <p:sp>
        <p:nvSpPr>
          <p:cNvPr id="2451" name="Google Shape;2451;p29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a:t>
            </a:r>
            <a:r>
              <a:rPr lang="en-US"/>
              <a:t>ercise</a:t>
            </a:r>
            <a:endParaRPr/>
          </a:p>
        </p:txBody>
      </p:sp>
      <p:sp>
        <p:nvSpPr>
          <p:cNvPr id="2452" name="Google Shape;2452;p292"/>
          <p:cNvSpPr txBox="1"/>
          <p:nvPr>
            <p:ph idx="1" type="body"/>
          </p:nvPr>
        </p:nvSpPr>
        <p:spPr>
          <a:xfrm>
            <a:off x="471275" y="1600200"/>
            <a:ext cx="11111100" cy="4997700"/>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342900" lvl="0" marL="342900" marR="0" rtl="0" algn="ctr">
              <a:lnSpc>
                <a:spcPct val="90000"/>
              </a:lnSpc>
              <a:spcBef>
                <a:spcPts val="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	Doug and Donna are married and live together with their 4-year-old son Sam.  Their combined earned income is $25,000, but they file separately. Doug reports an AGI of $11,000 on his return, and Donna reports AGI of $14,000.</a:t>
            </a:r>
            <a:endParaRPr/>
          </a:p>
          <a:p>
            <a:pPr indent="-342900" lvl="0" marL="342900" marR="0" rtl="0" algn="ctr">
              <a:lnSpc>
                <a:spcPct val="90000"/>
              </a:lnSpc>
              <a:spcBef>
                <a:spcPts val="800"/>
              </a:spcBef>
              <a:spcAft>
                <a:spcPts val="0"/>
              </a:spcAft>
              <a:buClr>
                <a:srgbClr val="000000"/>
              </a:buClr>
              <a:buFont typeface="Noto Sans Symbols"/>
              <a:buNone/>
            </a:pPr>
            <a:r>
              <a:t/>
            </a:r>
            <a:endParaRPr b="1" i="0" sz="4000" u="none" cap="none" strike="noStrike">
              <a:solidFill>
                <a:schemeClr val="dk1"/>
              </a:solidFill>
              <a:latin typeface="Questrial"/>
              <a:ea typeface="Questrial"/>
              <a:cs typeface="Questrial"/>
              <a:sym typeface="Questrial"/>
            </a:endParaRPr>
          </a:p>
          <a:p>
            <a:pPr indent="-342900" lvl="0" marL="342900" marR="0" rtl="0" algn="ctr">
              <a:lnSpc>
                <a:spcPct val="90000"/>
              </a:lnSpc>
              <a:spcBef>
                <a:spcPts val="80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Can Doug and/or Donna claim the EIC?</a:t>
            </a:r>
            <a:endParaRPr/>
          </a:p>
        </p:txBody>
      </p:sp>
      <p:sp>
        <p:nvSpPr>
          <p:cNvPr id="2453" name="Google Shape;2453;p29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52">
                                            <p:txEl>
                                              <p:pRg end="0" st="0"/>
                                            </p:txEl>
                                          </p:spTgt>
                                        </p:tgtEl>
                                        <p:attrNameLst>
                                          <p:attrName>style.visibility</p:attrName>
                                        </p:attrNameLst>
                                      </p:cBhvr>
                                      <p:to>
                                        <p:strVal val="visible"/>
                                      </p:to>
                                    </p:set>
                                    <p:animEffect filter="fade" transition="in">
                                      <p:cBhvr>
                                        <p:cTn dur="500"/>
                                        <p:tgtEl>
                                          <p:spTgt spid="245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52">
                                            <p:txEl>
                                              <p:pRg end="1" st="1"/>
                                            </p:txEl>
                                          </p:spTgt>
                                        </p:tgtEl>
                                        <p:attrNameLst>
                                          <p:attrName>style.visibility</p:attrName>
                                        </p:attrNameLst>
                                      </p:cBhvr>
                                      <p:to>
                                        <p:strVal val="visible"/>
                                      </p:to>
                                    </p:set>
                                    <p:animEffect filter="fade" transition="in">
                                      <p:cBhvr>
                                        <p:cTn dur="500"/>
                                        <p:tgtEl>
                                          <p:spTgt spid="245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52">
                                            <p:txEl>
                                              <p:pRg end="2" st="2"/>
                                            </p:txEl>
                                          </p:spTgt>
                                        </p:tgtEl>
                                        <p:attrNameLst>
                                          <p:attrName>style.visibility</p:attrName>
                                        </p:attrNameLst>
                                      </p:cBhvr>
                                      <p:to>
                                        <p:strVal val="visible"/>
                                      </p:to>
                                    </p:set>
                                    <p:animEffect filter="fade" transition="in">
                                      <p:cBhvr>
                                        <p:cTn dur="500"/>
                                        <p:tgtEl>
                                          <p:spTgt spid="2452">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57" name="Shape 2457"/>
        <p:cNvGrpSpPr/>
        <p:nvPr/>
      </p:nvGrpSpPr>
      <p:grpSpPr>
        <a:xfrm>
          <a:off x="0" y="0"/>
          <a:ext cx="0" cy="0"/>
          <a:chOff x="0" y="0"/>
          <a:chExt cx="0" cy="0"/>
        </a:xfrm>
      </p:grpSpPr>
      <p:sp>
        <p:nvSpPr>
          <p:cNvPr id="2458" name="Google Shape;2458;p29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a:t>
            </a:r>
            <a:r>
              <a:rPr lang="en-US"/>
              <a:t>ercise</a:t>
            </a:r>
            <a:r>
              <a:rPr b="1" i="0" lang="en-US" sz="4800" u="none" cap="none" strike="noStrike">
                <a:solidFill>
                  <a:schemeClr val="dk2"/>
                </a:solidFill>
                <a:latin typeface="Questrial"/>
                <a:ea typeface="Questrial"/>
                <a:cs typeface="Questrial"/>
                <a:sym typeface="Questrial"/>
              </a:rPr>
              <a:t> – Answer</a:t>
            </a:r>
            <a:endParaRPr/>
          </a:p>
        </p:txBody>
      </p:sp>
      <p:sp>
        <p:nvSpPr>
          <p:cNvPr id="2459" name="Google Shape;2459;p293"/>
          <p:cNvSpPr txBox="1"/>
          <p:nvPr>
            <p:ph idx="1" type="body"/>
          </p:nvPr>
        </p:nvSpPr>
        <p:spPr>
          <a:xfrm>
            <a:off x="609600" y="1600203"/>
            <a:ext cx="10972800" cy="4525963"/>
          </a:xfrm>
          <a:prstGeom prst="rect">
            <a:avLst/>
          </a:prstGeom>
          <a:gradFill>
            <a:gsLst>
              <a:gs pos="0">
                <a:srgbClr val="FFE57F"/>
              </a:gs>
              <a:gs pos="35000">
                <a:srgbClr val="FFEBA5"/>
              </a:gs>
              <a:gs pos="100000">
                <a:srgbClr val="FFF8D9"/>
              </a:gs>
            </a:gsLst>
            <a:lin ang="16200000" scaled="0"/>
          </a:gradFill>
          <a:ln cap="flat" cmpd="sng" w="9525">
            <a:solidFill>
              <a:srgbClr val="F0B125"/>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b="1" i="0" lang="en-US" sz="4400" u="none" cap="none" strike="noStrike">
                <a:solidFill>
                  <a:srgbClr val="CA8F0C"/>
                </a:solidFill>
                <a:latin typeface="Questrial"/>
                <a:ea typeface="Questrial"/>
                <a:cs typeface="Questrial"/>
                <a:sym typeface="Questrial"/>
              </a:rPr>
              <a:t>No</a:t>
            </a:r>
            <a:endParaRPr/>
          </a:p>
          <a:p>
            <a:pPr indent="-342900" lvl="0" marL="342900" marR="0" rtl="0" algn="ctr">
              <a:spcBef>
                <a:spcPts val="800"/>
              </a:spcBef>
              <a:spcAft>
                <a:spcPts val="0"/>
              </a:spcAft>
              <a:buClr>
                <a:srgbClr val="000000"/>
              </a:buClr>
              <a:buFont typeface="Noto Sans Symbols"/>
              <a:buNone/>
            </a:pPr>
            <a:r>
              <a:rPr b="1" i="0" lang="en-US" sz="4000" u="none" cap="none" strike="noStrike">
                <a:solidFill>
                  <a:srgbClr val="CA8F0C"/>
                </a:solidFill>
                <a:latin typeface="Questrial"/>
                <a:ea typeface="Questrial"/>
                <a:cs typeface="Questrial"/>
                <a:sym typeface="Questrial"/>
              </a:rPr>
              <a:t>Neither can claim the EIC because both have a filing status of Married Filing Separately</a:t>
            </a:r>
            <a:endParaRPr/>
          </a:p>
        </p:txBody>
      </p:sp>
      <p:sp>
        <p:nvSpPr>
          <p:cNvPr id="2460" name="Google Shape;2460;p29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59">
                                            <p:txEl>
                                              <p:pRg end="0" st="0"/>
                                            </p:txEl>
                                          </p:spTgt>
                                        </p:tgtEl>
                                        <p:attrNameLst>
                                          <p:attrName>style.visibility</p:attrName>
                                        </p:attrNameLst>
                                      </p:cBhvr>
                                      <p:to>
                                        <p:strVal val="visible"/>
                                      </p:to>
                                    </p:set>
                                    <p:animEffect filter="fade" transition="in">
                                      <p:cBhvr>
                                        <p:cTn dur="500"/>
                                        <p:tgtEl>
                                          <p:spTgt spid="245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59">
                                            <p:txEl>
                                              <p:pRg end="1" st="1"/>
                                            </p:txEl>
                                          </p:spTgt>
                                        </p:tgtEl>
                                        <p:attrNameLst>
                                          <p:attrName>style.visibility</p:attrName>
                                        </p:attrNameLst>
                                      </p:cBhvr>
                                      <p:to>
                                        <p:strVal val="visible"/>
                                      </p:to>
                                    </p:set>
                                    <p:animEffect filter="fade" transition="in">
                                      <p:cBhvr>
                                        <p:cTn dur="500"/>
                                        <p:tgtEl>
                                          <p:spTgt spid="2459">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64" name="Shape 2464"/>
        <p:cNvGrpSpPr/>
        <p:nvPr/>
      </p:nvGrpSpPr>
      <p:grpSpPr>
        <a:xfrm>
          <a:off x="0" y="0"/>
          <a:ext cx="0" cy="0"/>
          <a:chOff x="0" y="0"/>
          <a:chExt cx="0" cy="0"/>
        </a:xfrm>
      </p:grpSpPr>
      <p:sp>
        <p:nvSpPr>
          <p:cNvPr id="2465" name="Google Shape;2465;p29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Example</a:t>
            </a:r>
            <a:endParaRPr/>
          </a:p>
        </p:txBody>
      </p:sp>
      <p:sp>
        <p:nvSpPr>
          <p:cNvPr id="2466" name="Google Shape;2466;p294"/>
          <p:cNvSpPr txBox="1"/>
          <p:nvPr>
            <p:ph idx="1" type="body"/>
          </p:nvPr>
        </p:nvSpPr>
        <p:spPr>
          <a:xfrm>
            <a:off x="609600" y="1600203"/>
            <a:ext cx="10972800" cy="4525963"/>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	Doug and Donna are still married and still live together with Sam, but now they decide to file a joint return.  Their combined earned income and AGI are $25,000. Can they claim the EIC on this return?</a:t>
            </a:r>
            <a:endParaRPr/>
          </a:p>
        </p:txBody>
      </p:sp>
      <p:sp>
        <p:nvSpPr>
          <p:cNvPr id="2467" name="Google Shape;2467;p29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6">
                                            <p:txEl>
                                              <p:pRg end="0" st="0"/>
                                            </p:txEl>
                                          </p:spTgt>
                                        </p:tgtEl>
                                        <p:attrNameLst>
                                          <p:attrName>style.visibility</p:attrName>
                                        </p:attrNameLst>
                                      </p:cBhvr>
                                      <p:to>
                                        <p:strVal val="visible"/>
                                      </p:to>
                                    </p:set>
                                    <p:animEffect filter="fade" transition="in">
                                      <p:cBhvr>
                                        <p:cTn dur="500"/>
                                        <p:tgtEl>
                                          <p:spTgt spid="2466">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71" name="Shape 2471"/>
        <p:cNvGrpSpPr/>
        <p:nvPr/>
      </p:nvGrpSpPr>
      <p:grpSpPr>
        <a:xfrm>
          <a:off x="0" y="0"/>
          <a:ext cx="0" cy="0"/>
          <a:chOff x="0" y="0"/>
          <a:chExt cx="0" cy="0"/>
        </a:xfrm>
      </p:grpSpPr>
      <p:sp>
        <p:nvSpPr>
          <p:cNvPr id="2472" name="Google Shape;2472;p29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Example – Answer</a:t>
            </a:r>
            <a:endParaRPr/>
          </a:p>
        </p:txBody>
      </p:sp>
      <p:sp>
        <p:nvSpPr>
          <p:cNvPr id="2473" name="Google Shape;2473;p295"/>
          <p:cNvSpPr txBox="1"/>
          <p:nvPr>
            <p:ph idx="1" type="body"/>
          </p:nvPr>
        </p:nvSpPr>
        <p:spPr>
          <a:xfrm>
            <a:off x="609600" y="1524003"/>
            <a:ext cx="10972800" cy="4526100"/>
          </a:xfrm>
          <a:prstGeom prst="rect">
            <a:avLst/>
          </a:prstGeom>
          <a:gradFill>
            <a:gsLst>
              <a:gs pos="0">
                <a:srgbClr val="FFE57F"/>
              </a:gs>
              <a:gs pos="35000">
                <a:srgbClr val="FFEBA5"/>
              </a:gs>
              <a:gs pos="100000">
                <a:srgbClr val="FFF8D9"/>
              </a:gs>
            </a:gsLst>
            <a:lin ang="16200000" scaled="0"/>
          </a:gradFill>
          <a:ln cap="flat" cmpd="sng" w="9525">
            <a:solidFill>
              <a:srgbClr val="F0B125"/>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342900" lvl="0" marL="342900" marR="0" rtl="0" algn="ctr">
              <a:lnSpc>
                <a:spcPct val="80000"/>
              </a:lnSpc>
              <a:spcBef>
                <a:spcPts val="0"/>
              </a:spcBef>
              <a:spcAft>
                <a:spcPts val="0"/>
              </a:spcAft>
              <a:buClr>
                <a:srgbClr val="000000"/>
              </a:buClr>
              <a:buFont typeface="Noto Sans Symbols"/>
              <a:buNone/>
            </a:pPr>
            <a:r>
              <a:rPr b="1" i="0" lang="en-US" sz="4000" u="none" cap="none" strike="noStrike">
                <a:solidFill>
                  <a:srgbClr val="CA8F0C"/>
                </a:solidFill>
                <a:latin typeface="Questrial"/>
                <a:ea typeface="Questrial"/>
                <a:cs typeface="Questrial"/>
                <a:sym typeface="Questrial"/>
              </a:rPr>
              <a:t>Yes </a:t>
            </a:r>
            <a:endParaRPr/>
          </a:p>
          <a:p>
            <a:pPr indent="-342900" lvl="0" marL="342900" marR="0" rtl="0" algn="ctr">
              <a:lnSpc>
                <a:spcPct val="80000"/>
              </a:lnSpc>
              <a:spcBef>
                <a:spcPts val="80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Their joint income is low enough to claim the EIC with one qualifying child (Sam)</a:t>
            </a:r>
            <a:endParaRPr/>
          </a:p>
        </p:txBody>
      </p:sp>
      <p:sp>
        <p:nvSpPr>
          <p:cNvPr id="2474" name="Google Shape;2474;p29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73">
                                            <p:txEl>
                                              <p:pRg end="0" st="0"/>
                                            </p:txEl>
                                          </p:spTgt>
                                        </p:tgtEl>
                                        <p:attrNameLst>
                                          <p:attrName>style.visibility</p:attrName>
                                        </p:attrNameLst>
                                      </p:cBhvr>
                                      <p:to>
                                        <p:strVal val="visible"/>
                                      </p:to>
                                    </p:set>
                                    <p:animEffect filter="fade" transition="in">
                                      <p:cBhvr>
                                        <p:cTn dur="500"/>
                                        <p:tgtEl>
                                          <p:spTgt spid="247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73">
                                            <p:txEl>
                                              <p:pRg end="1" st="1"/>
                                            </p:txEl>
                                          </p:spTgt>
                                        </p:tgtEl>
                                        <p:attrNameLst>
                                          <p:attrName>style.visibility</p:attrName>
                                        </p:attrNameLst>
                                      </p:cBhvr>
                                      <p:to>
                                        <p:strVal val="visible"/>
                                      </p:to>
                                    </p:set>
                                    <p:animEffect filter="fade" transition="in">
                                      <p:cBhvr>
                                        <p:cTn dur="500"/>
                                        <p:tgtEl>
                                          <p:spTgt spid="2473">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78" name="Shape 2478"/>
        <p:cNvGrpSpPr/>
        <p:nvPr/>
      </p:nvGrpSpPr>
      <p:grpSpPr>
        <a:xfrm>
          <a:off x="0" y="0"/>
          <a:ext cx="0" cy="0"/>
          <a:chOff x="0" y="0"/>
          <a:chExt cx="0" cy="0"/>
        </a:xfrm>
      </p:grpSpPr>
      <p:sp>
        <p:nvSpPr>
          <p:cNvPr id="2479" name="Google Shape;2479;p29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Example</a:t>
            </a:r>
            <a:endParaRPr/>
          </a:p>
        </p:txBody>
      </p:sp>
      <p:sp>
        <p:nvSpPr>
          <p:cNvPr id="2480" name="Google Shape;2480;p296"/>
          <p:cNvSpPr txBox="1"/>
          <p:nvPr>
            <p:ph idx="1" type="body"/>
          </p:nvPr>
        </p:nvSpPr>
        <p:spPr>
          <a:xfrm>
            <a:off x="609600" y="1600203"/>
            <a:ext cx="10972800" cy="4525963"/>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chemeClr val="dk1"/>
              </a:buClr>
              <a:buFont typeface="Noto Sans Symbols"/>
              <a:buNone/>
            </a:pPr>
            <a:r>
              <a:rPr b="1" i="0" lang="en-US" sz="4000" u="none" cap="none" strike="noStrike">
                <a:solidFill>
                  <a:schemeClr val="dk1"/>
                </a:solidFill>
                <a:latin typeface="Questrial"/>
                <a:ea typeface="Questrial"/>
                <a:cs typeface="Questrial"/>
                <a:sym typeface="Questrial"/>
              </a:rPr>
              <a:t>Tom is 64 years old, retired and collected $10,000 of social security during the tax year.  He does not have any qualifying children. </a:t>
            </a:r>
            <a:endParaRPr/>
          </a:p>
          <a:p>
            <a:pPr indent="-342900" lvl="0" marL="342900" marR="0" rtl="0" algn="ctr">
              <a:spcBef>
                <a:spcPts val="800"/>
              </a:spcBef>
              <a:spcAft>
                <a:spcPts val="0"/>
              </a:spcAft>
              <a:buClr>
                <a:schemeClr val="dk1"/>
              </a:buClr>
              <a:buFont typeface="Noto Sans Symbols"/>
              <a:buNone/>
            </a:pPr>
            <a:r>
              <a:t/>
            </a:r>
            <a:endParaRPr b="1" i="0" sz="4000" u="none" cap="none" strike="noStrike">
              <a:solidFill>
                <a:schemeClr val="dk1"/>
              </a:solidFill>
              <a:latin typeface="Questrial"/>
              <a:ea typeface="Questrial"/>
              <a:cs typeface="Questrial"/>
              <a:sym typeface="Questrial"/>
            </a:endParaRPr>
          </a:p>
          <a:p>
            <a:pPr indent="-342900" lvl="0" marL="342900" marR="0" rtl="0" algn="ctr">
              <a:spcBef>
                <a:spcPts val="800"/>
              </a:spcBef>
              <a:spcAft>
                <a:spcPts val="0"/>
              </a:spcAft>
              <a:buClr>
                <a:schemeClr val="dk1"/>
              </a:buClr>
              <a:buFont typeface="Noto Sans Symbols"/>
              <a:buNone/>
            </a:pPr>
            <a:r>
              <a:rPr b="1" i="0" lang="en-US" sz="4000" u="none" cap="none" strike="noStrike">
                <a:solidFill>
                  <a:schemeClr val="dk1"/>
                </a:solidFill>
                <a:latin typeface="Questrial"/>
                <a:ea typeface="Questrial"/>
                <a:cs typeface="Questrial"/>
                <a:sym typeface="Questrial"/>
              </a:rPr>
              <a:t>Can he claim the EIC on his return?</a:t>
            </a:r>
            <a:endParaRPr/>
          </a:p>
        </p:txBody>
      </p:sp>
      <p:sp>
        <p:nvSpPr>
          <p:cNvPr id="2481" name="Google Shape;2481;p29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80">
                                            <p:txEl>
                                              <p:pRg end="0" st="0"/>
                                            </p:txEl>
                                          </p:spTgt>
                                        </p:tgtEl>
                                        <p:attrNameLst>
                                          <p:attrName>style.visibility</p:attrName>
                                        </p:attrNameLst>
                                      </p:cBhvr>
                                      <p:to>
                                        <p:strVal val="visible"/>
                                      </p:to>
                                    </p:set>
                                    <p:animEffect filter="fade" transition="in">
                                      <p:cBhvr>
                                        <p:cTn dur="500"/>
                                        <p:tgtEl>
                                          <p:spTgt spid="248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80">
                                            <p:txEl>
                                              <p:pRg end="1" st="1"/>
                                            </p:txEl>
                                          </p:spTgt>
                                        </p:tgtEl>
                                        <p:attrNameLst>
                                          <p:attrName>style.visibility</p:attrName>
                                        </p:attrNameLst>
                                      </p:cBhvr>
                                      <p:to>
                                        <p:strVal val="visible"/>
                                      </p:to>
                                    </p:set>
                                    <p:animEffect filter="fade" transition="in">
                                      <p:cBhvr>
                                        <p:cTn dur="500"/>
                                        <p:tgtEl>
                                          <p:spTgt spid="248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80">
                                            <p:txEl>
                                              <p:pRg end="2" st="2"/>
                                            </p:txEl>
                                          </p:spTgt>
                                        </p:tgtEl>
                                        <p:attrNameLst>
                                          <p:attrName>style.visibility</p:attrName>
                                        </p:attrNameLst>
                                      </p:cBhvr>
                                      <p:to>
                                        <p:strVal val="visible"/>
                                      </p:to>
                                    </p:set>
                                    <p:animEffect filter="fade" transition="in">
                                      <p:cBhvr>
                                        <p:cTn dur="500"/>
                                        <p:tgtEl>
                                          <p:spTgt spid="2480">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85" name="Shape 2485"/>
        <p:cNvGrpSpPr/>
        <p:nvPr/>
      </p:nvGrpSpPr>
      <p:grpSpPr>
        <a:xfrm>
          <a:off x="0" y="0"/>
          <a:ext cx="0" cy="0"/>
          <a:chOff x="0" y="0"/>
          <a:chExt cx="0" cy="0"/>
        </a:xfrm>
      </p:grpSpPr>
      <p:sp>
        <p:nvSpPr>
          <p:cNvPr id="2486" name="Google Shape;2486;p29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Example – Answer</a:t>
            </a:r>
            <a:endParaRPr/>
          </a:p>
        </p:txBody>
      </p:sp>
      <p:sp>
        <p:nvSpPr>
          <p:cNvPr id="2487" name="Google Shape;2487;p297"/>
          <p:cNvSpPr txBox="1"/>
          <p:nvPr>
            <p:ph idx="1" type="body"/>
          </p:nvPr>
        </p:nvSpPr>
        <p:spPr>
          <a:xfrm>
            <a:off x="609600" y="1600203"/>
            <a:ext cx="10972800" cy="4525963"/>
          </a:xfrm>
          <a:prstGeom prst="rect">
            <a:avLst/>
          </a:prstGeom>
          <a:gradFill>
            <a:gsLst>
              <a:gs pos="0">
                <a:srgbClr val="FFE57F"/>
              </a:gs>
              <a:gs pos="35000">
                <a:srgbClr val="FFEBA5"/>
              </a:gs>
              <a:gs pos="100000">
                <a:srgbClr val="FFF8D9"/>
              </a:gs>
            </a:gsLst>
            <a:lin ang="16200000" scaled="0"/>
          </a:gradFill>
          <a:ln cap="flat" cmpd="sng" w="9525">
            <a:solidFill>
              <a:srgbClr val="F0B125"/>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No</a:t>
            </a:r>
            <a:endParaRPr/>
          </a:p>
          <a:p>
            <a:pPr indent="-342900" lvl="0" marL="342900" marR="0" rtl="0" algn="ctr">
              <a:spcBef>
                <a:spcPts val="80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Tom does not have any earned income</a:t>
            </a:r>
            <a:endParaRPr/>
          </a:p>
        </p:txBody>
      </p:sp>
      <p:sp>
        <p:nvSpPr>
          <p:cNvPr id="2488" name="Google Shape;2488;p29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87">
                                            <p:txEl>
                                              <p:pRg end="0" st="0"/>
                                            </p:txEl>
                                          </p:spTgt>
                                        </p:tgtEl>
                                        <p:attrNameLst>
                                          <p:attrName>style.visibility</p:attrName>
                                        </p:attrNameLst>
                                      </p:cBhvr>
                                      <p:to>
                                        <p:strVal val="visible"/>
                                      </p:to>
                                    </p:set>
                                    <p:animEffect filter="fade" transition="in">
                                      <p:cBhvr>
                                        <p:cTn dur="500"/>
                                        <p:tgtEl>
                                          <p:spTgt spid="248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87">
                                            <p:txEl>
                                              <p:pRg end="1" st="1"/>
                                            </p:txEl>
                                          </p:spTgt>
                                        </p:tgtEl>
                                        <p:attrNameLst>
                                          <p:attrName>style.visibility</p:attrName>
                                        </p:attrNameLst>
                                      </p:cBhvr>
                                      <p:to>
                                        <p:strVal val="visible"/>
                                      </p:to>
                                    </p:set>
                                    <p:animEffect filter="fade" transition="in">
                                      <p:cBhvr>
                                        <p:cTn dur="500"/>
                                        <p:tgtEl>
                                          <p:spTgt spid="2487">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2" name="Shape 2492"/>
        <p:cNvGrpSpPr/>
        <p:nvPr/>
      </p:nvGrpSpPr>
      <p:grpSpPr>
        <a:xfrm>
          <a:off x="0" y="0"/>
          <a:ext cx="0" cy="0"/>
          <a:chOff x="0" y="0"/>
          <a:chExt cx="0" cy="0"/>
        </a:xfrm>
      </p:grpSpPr>
      <p:sp>
        <p:nvSpPr>
          <p:cNvPr id="2493" name="Google Shape;2493;p29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a:t>
            </a:r>
            <a:r>
              <a:rPr lang="en-US"/>
              <a:t>arned Income Credit</a:t>
            </a:r>
            <a:endParaRPr/>
          </a:p>
        </p:txBody>
      </p:sp>
      <p:sp>
        <p:nvSpPr>
          <p:cNvPr id="2494" name="Google Shape;2494;p298"/>
          <p:cNvSpPr txBox="1"/>
          <p:nvPr/>
        </p:nvSpPr>
        <p:spPr>
          <a:xfrm>
            <a:off x="323050" y="1287400"/>
            <a:ext cx="10425300" cy="3000000"/>
          </a:xfrm>
          <a:prstGeom prst="rect">
            <a:avLst/>
          </a:prstGeom>
          <a:noFill/>
          <a:ln>
            <a:noFill/>
          </a:ln>
        </p:spPr>
        <p:txBody>
          <a:bodyPr anchorCtr="0" anchor="ctr" bIns="91425" lIns="91425" spcFirstLastPara="1" rIns="91425" wrap="square" tIns="91425">
            <a:noAutofit/>
          </a:bodyPr>
          <a:lstStyle/>
          <a:p>
            <a:pPr indent="-342900" lvl="0" marL="342900" rtl="0" algn="l">
              <a:spcBef>
                <a:spcPts val="0"/>
              </a:spcBef>
              <a:spcAft>
                <a:spcPts val="0"/>
              </a:spcAft>
              <a:buClr>
                <a:schemeClr val="dk1"/>
              </a:buClr>
              <a:buSzPts val="4000"/>
              <a:buFont typeface="Noto Sans Symbols"/>
              <a:buChar char="➢"/>
            </a:pPr>
            <a:r>
              <a:rPr lang="en-US" sz="4000">
                <a:solidFill>
                  <a:schemeClr val="dk1"/>
                </a:solidFill>
                <a:latin typeface="Questrial"/>
                <a:ea typeface="Questrial"/>
                <a:cs typeface="Questrial"/>
                <a:sym typeface="Questrial"/>
              </a:rPr>
              <a:t>The software automatically calculates the amount of this credit.</a:t>
            </a:r>
            <a:endParaRPr sz="4000">
              <a:solidFill>
                <a:schemeClr val="dk1"/>
              </a:solidFill>
              <a:latin typeface="Questrial"/>
              <a:ea typeface="Questrial"/>
              <a:cs typeface="Questrial"/>
              <a:sym typeface="Questrial"/>
            </a:endParaRPr>
          </a:p>
          <a:p>
            <a:pPr indent="-342900" lvl="0" marL="342900" rtl="0" algn="l">
              <a:spcBef>
                <a:spcPts val="0"/>
              </a:spcBef>
              <a:spcAft>
                <a:spcPts val="0"/>
              </a:spcAft>
              <a:buClr>
                <a:schemeClr val="dk1"/>
              </a:buClr>
              <a:buSzPts val="4000"/>
              <a:buFont typeface="Noto Sans Symbols"/>
              <a:buChar char="➢"/>
            </a:pPr>
            <a:r>
              <a:rPr i="1" lang="en-US" sz="4000">
                <a:solidFill>
                  <a:schemeClr val="dk1"/>
                </a:solidFill>
                <a:latin typeface="Questrial"/>
                <a:ea typeface="Questrial"/>
                <a:cs typeface="Questrial"/>
                <a:sym typeface="Questrial"/>
              </a:rPr>
              <a:t>You just need to be familiar with the rules if the taxpayer has questions!</a:t>
            </a:r>
            <a:endParaRPr i="1"/>
          </a:p>
        </p:txBody>
      </p:sp>
      <p:sp>
        <p:nvSpPr>
          <p:cNvPr id="2495" name="Google Shape;2495;p29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9" name="Shape 2499"/>
        <p:cNvGrpSpPr/>
        <p:nvPr/>
      </p:nvGrpSpPr>
      <p:grpSpPr>
        <a:xfrm>
          <a:off x="0" y="0"/>
          <a:ext cx="0" cy="0"/>
          <a:chOff x="0" y="0"/>
          <a:chExt cx="0" cy="0"/>
        </a:xfrm>
      </p:grpSpPr>
      <p:sp>
        <p:nvSpPr>
          <p:cNvPr id="2500" name="Google Shape;2500;p29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TaxSlayer – Be</a:t>
            </a:r>
            <a:r>
              <a:rPr lang="en-US"/>
              <a:t>lla Brown</a:t>
            </a:r>
            <a:endParaRPr/>
          </a:p>
        </p:txBody>
      </p:sp>
      <p:sp>
        <p:nvSpPr>
          <p:cNvPr id="2501" name="Google Shape;2501;p299"/>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Login to TaxSlayer Vita.taxslayerpro.com/IRSTRAINING</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Password: TRAINPROWEB</a:t>
            </a:r>
            <a:endParaRPr b="0" i="0" sz="3600" u="none" cap="none" strike="noStrike">
              <a:solidFill>
                <a:schemeClr val="dk1"/>
              </a:solidFill>
              <a:latin typeface="Questrial"/>
              <a:ea typeface="Questrial"/>
              <a:cs typeface="Questrial"/>
              <a:sym typeface="Questrial"/>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Username: </a:t>
            </a:r>
            <a:r>
              <a:rPr lang="en-US"/>
              <a:t>DOEJTRAIN</a:t>
            </a:r>
            <a:r>
              <a:rPr b="0" i="0" lang="en-US" sz="3600" u="none" cap="none" strike="noStrike">
                <a:solidFill>
                  <a:schemeClr val="dk1"/>
                </a:solidFill>
                <a:latin typeface="Questrial"/>
                <a:ea typeface="Questrial"/>
                <a:cs typeface="Questrial"/>
                <a:sym typeface="Questrial"/>
              </a:rPr>
              <a:t> (last name, first initial,TRAIN)</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Password: S</a:t>
            </a:r>
            <a:r>
              <a:rPr lang="en-US"/>
              <a:t>aveFirstTaxes2020!</a:t>
            </a:r>
            <a:endParaRPr b="0" i="0" sz="3600" u="none" cap="none" strike="noStrike">
              <a:solidFill>
                <a:schemeClr val="dk1"/>
              </a:solidFill>
              <a:latin typeface="Questrial"/>
              <a:ea typeface="Questrial"/>
              <a:cs typeface="Questrial"/>
              <a:sym typeface="Questrial"/>
            </a:endParaRPr>
          </a:p>
          <a:p>
            <a:pPr indent="-342900" lvl="0" marL="342900" rtl="0" algn="l">
              <a:lnSpc>
                <a:spcPct val="90000"/>
              </a:lnSpc>
              <a:spcBef>
                <a:spcPts val="800"/>
              </a:spcBef>
              <a:spcAft>
                <a:spcPts val="0"/>
              </a:spcAft>
              <a:buClr>
                <a:schemeClr val="dk1"/>
              </a:buClr>
              <a:buSzPts val="4000"/>
              <a:buFont typeface="Noto Sans Symbols"/>
              <a:buChar char="➢"/>
            </a:pPr>
            <a:r>
              <a:rPr lang="en-US"/>
              <a:t>EIC pulls through to 18a on the 1040-2019 draft</a:t>
            </a:r>
            <a:endParaRPr sz="3600"/>
          </a:p>
          <a:p>
            <a:pPr indent="0" lvl="0" marL="0" marR="0" rtl="0" algn="l">
              <a:lnSpc>
                <a:spcPct val="90000"/>
              </a:lnSpc>
              <a:spcBef>
                <a:spcPts val="800"/>
              </a:spcBef>
              <a:spcAft>
                <a:spcPts val="0"/>
              </a:spcAft>
              <a:buNone/>
            </a:pPr>
            <a:r>
              <a:t/>
            </a:r>
            <a:endParaRPr/>
          </a:p>
        </p:txBody>
      </p:sp>
      <p:sp>
        <p:nvSpPr>
          <p:cNvPr id="2502" name="Google Shape;2502;p29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07" name="Shape 2507"/>
        <p:cNvGrpSpPr/>
        <p:nvPr/>
      </p:nvGrpSpPr>
      <p:grpSpPr>
        <a:xfrm>
          <a:off x="0" y="0"/>
          <a:ext cx="0" cy="0"/>
          <a:chOff x="0" y="0"/>
          <a:chExt cx="0" cy="0"/>
        </a:xfrm>
      </p:grpSpPr>
      <p:pic>
        <p:nvPicPr>
          <p:cNvPr descr="Impact-logo_SaveFirst-green.eps" id="2508" name="Google Shape;2508;p300"/>
          <p:cNvPicPr preferRelativeResize="0"/>
          <p:nvPr/>
        </p:nvPicPr>
        <p:blipFill rotWithShape="1">
          <a:blip r:embed="rId3">
            <a:alphaModFix/>
          </a:blip>
          <a:srcRect b="34976" l="19561" r="20646" t="31742"/>
          <a:stretch/>
        </p:blipFill>
        <p:spPr>
          <a:xfrm>
            <a:off x="1440089" y="473075"/>
            <a:ext cx="9264733" cy="4243519"/>
          </a:xfrm>
          <a:prstGeom prst="rect">
            <a:avLst/>
          </a:prstGeom>
          <a:noFill/>
          <a:ln>
            <a:noFill/>
          </a:ln>
        </p:spPr>
      </p:pic>
      <p:sp>
        <p:nvSpPr>
          <p:cNvPr id="2509" name="Google Shape;2509;p300"/>
          <p:cNvSpPr/>
          <p:nvPr/>
        </p:nvSpPr>
        <p:spPr>
          <a:xfrm>
            <a:off x="1524003" y="-184666"/>
            <a:ext cx="184731" cy="36933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510" name="Google Shape;2510;p300"/>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511" name="Google Shape;2511;p300"/>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512" name="Google Shape;2512;p300"/>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2513" name="Google Shape;2513;p300"/>
          <p:cNvSpPr txBox="1"/>
          <p:nvPr/>
        </p:nvSpPr>
        <p:spPr>
          <a:xfrm>
            <a:off x="-1461427" y="1481721"/>
            <a:ext cx="18466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2514" name="Google Shape;2514;p300"/>
          <p:cNvSpPr txBox="1"/>
          <p:nvPr/>
        </p:nvSpPr>
        <p:spPr>
          <a:xfrm>
            <a:off x="1708732" y="4868994"/>
            <a:ext cx="8727445" cy="1512756"/>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Refund &amp; Amount of Tax Owed</a:t>
            </a:r>
            <a:endParaRPr b="1" sz="5400">
              <a:solidFill>
                <a:schemeClr val="dk2"/>
              </a:solidFill>
              <a:latin typeface="Questrial"/>
              <a:ea typeface="Questrial"/>
              <a:cs typeface="Questrial"/>
              <a:sym typeface="Questrial"/>
            </a:endParaRPr>
          </a:p>
        </p:txBody>
      </p:sp>
      <p:sp>
        <p:nvSpPr>
          <p:cNvPr id="2515" name="Google Shape;2515;p30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0" name="Shape 2520"/>
        <p:cNvGrpSpPr/>
        <p:nvPr/>
      </p:nvGrpSpPr>
      <p:grpSpPr>
        <a:xfrm>
          <a:off x="0" y="0"/>
          <a:ext cx="0" cy="0"/>
          <a:chOff x="0" y="0"/>
          <a:chExt cx="0" cy="0"/>
        </a:xfrm>
      </p:grpSpPr>
      <p:sp>
        <p:nvSpPr>
          <p:cNvPr id="2521" name="Google Shape;2521;p30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Refund &amp; Amount of Tax Owed Objectives</a:t>
            </a:r>
            <a:endParaRPr b="1" i="0" sz="4800" u="none" cap="none" strike="noStrike">
              <a:solidFill>
                <a:schemeClr val="dk2"/>
              </a:solidFill>
              <a:latin typeface="Questrial"/>
              <a:ea typeface="Questrial"/>
              <a:cs typeface="Questrial"/>
              <a:sym typeface="Questrial"/>
            </a:endParaRPr>
          </a:p>
        </p:txBody>
      </p:sp>
      <p:sp>
        <p:nvSpPr>
          <p:cNvPr id="2522" name="Google Shape;2522;p301"/>
          <p:cNvSpPr txBox="1"/>
          <p:nvPr>
            <p:ph idx="1" type="body"/>
          </p:nvPr>
        </p:nvSpPr>
        <p:spPr>
          <a:xfrm>
            <a:off x="609600" y="1816204"/>
            <a:ext cx="10972800" cy="3865200"/>
          </a:xfrm>
          <a:prstGeom prst="rect">
            <a:avLst/>
          </a:prstGeom>
          <a:gradFill>
            <a:gsLst>
              <a:gs pos="0">
                <a:srgbClr val="B0CED9"/>
              </a:gs>
              <a:gs pos="35000">
                <a:srgbClr val="C7DCE4"/>
              </a:gs>
              <a:gs pos="100000">
                <a:srgbClr val="EAF1F4"/>
              </a:gs>
            </a:gsLst>
            <a:lin ang="16200000" scaled="0"/>
          </a:gradFill>
          <a:ln cap="flat" cmpd="sng" w="9525">
            <a:solidFill>
              <a:srgbClr val="38707F"/>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4000" u="none" cap="none" strike="noStrike">
                <a:solidFill>
                  <a:schemeClr val="accent3"/>
                </a:solidFill>
                <a:latin typeface="Questrial"/>
                <a:ea typeface="Questrial"/>
                <a:cs typeface="Questrial"/>
                <a:sym typeface="Questrial"/>
              </a:rPr>
              <a:t>After completing this section, the volunteer will be able to:</a:t>
            </a:r>
            <a:endParaRPr/>
          </a:p>
          <a:p>
            <a:pPr indent="-285750" lvl="1" marL="742950" marR="0" rtl="0" algn="l">
              <a:spcBef>
                <a:spcPts val="720"/>
              </a:spcBef>
              <a:spcAft>
                <a:spcPts val="0"/>
              </a:spcAft>
              <a:buClr>
                <a:schemeClr val="accent3"/>
              </a:buClr>
              <a:buSzPts val="3600"/>
              <a:buFont typeface="Arial"/>
              <a:buChar char="•"/>
            </a:pPr>
            <a:r>
              <a:rPr b="1" i="0" lang="en-US" sz="3600" u="none" cap="none" strike="noStrike">
                <a:solidFill>
                  <a:schemeClr val="accent3"/>
                </a:solidFill>
                <a:latin typeface="Questrial"/>
                <a:ea typeface="Questrial"/>
                <a:cs typeface="Questrial"/>
                <a:sym typeface="Questrial"/>
              </a:rPr>
              <a:t>Explain the taxpayer’s options when receiving a tax refund</a:t>
            </a:r>
            <a:endParaRPr/>
          </a:p>
          <a:p>
            <a:pPr indent="-285750" lvl="1" marL="742950" marR="0" rtl="0" algn="l">
              <a:spcBef>
                <a:spcPts val="720"/>
              </a:spcBef>
              <a:spcAft>
                <a:spcPts val="0"/>
              </a:spcAft>
              <a:buClr>
                <a:schemeClr val="accent3"/>
              </a:buClr>
              <a:buSzPts val="3600"/>
              <a:buFont typeface="Arial"/>
              <a:buChar char="•"/>
            </a:pPr>
            <a:r>
              <a:rPr b="1" i="0" lang="en-US" sz="3600" u="none" cap="none" strike="noStrike">
                <a:solidFill>
                  <a:schemeClr val="accent3"/>
                </a:solidFill>
                <a:latin typeface="Questrial"/>
                <a:ea typeface="Questrial"/>
                <a:cs typeface="Questrial"/>
                <a:sym typeface="Questrial"/>
              </a:rPr>
              <a:t>Explain the options available to a taxpayer that has tax due</a:t>
            </a:r>
            <a:endParaRPr/>
          </a:p>
        </p:txBody>
      </p:sp>
      <p:sp>
        <p:nvSpPr>
          <p:cNvPr id="2523" name="Google Shape;2523;p30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22">
                                            <p:txEl>
                                              <p:pRg end="0" st="0"/>
                                            </p:txEl>
                                          </p:spTgt>
                                        </p:tgtEl>
                                        <p:attrNameLst>
                                          <p:attrName>style.visibility</p:attrName>
                                        </p:attrNameLst>
                                      </p:cBhvr>
                                      <p:to>
                                        <p:strVal val="visible"/>
                                      </p:to>
                                    </p:set>
                                    <p:animEffect filter="fade" transition="in">
                                      <p:cBhvr>
                                        <p:cTn dur="1000"/>
                                        <p:tgtEl>
                                          <p:spTgt spid="252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22">
                                            <p:txEl>
                                              <p:pRg end="1" st="1"/>
                                            </p:txEl>
                                          </p:spTgt>
                                        </p:tgtEl>
                                        <p:attrNameLst>
                                          <p:attrName>style.visibility</p:attrName>
                                        </p:attrNameLst>
                                      </p:cBhvr>
                                      <p:to>
                                        <p:strVal val="visible"/>
                                      </p:to>
                                    </p:set>
                                    <p:animEffect filter="fade" transition="in">
                                      <p:cBhvr>
                                        <p:cTn dur="1000"/>
                                        <p:tgtEl>
                                          <p:spTgt spid="252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22">
                                            <p:txEl>
                                              <p:pRg end="2" st="2"/>
                                            </p:txEl>
                                          </p:spTgt>
                                        </p:tgtEl>
                                        <p:attrNameLst>
                                          <p:attrName>style.visibility</p:attrName>
                                        </p:attrNameLst>
                                      </p:cBhvr>
                                      <p:to>
                                        <p:strVal val="visible"/>
                                      </p:to>
                                    </p:set>
                                    <p:animEffect filter="fade" transition="in">
                                      <p:cBhvr>
                                        <p:cTn dur="1000"/>
                                        <p:tgtEl>
                                          <p:spTgt spid="2522">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4" name="Shape 304"/>
        <p:cNvGrpSpPr/>
        <p:nvPr/>
      </p:nvGrpSpPr>
      <p:grpSpPr>
        <a:xfrm>
          <a:off x="0" y="0"/>
          <a:ext cx="0" cy="0"/>
          <a:chOff x="0" y="0"/>
          <a:chExt cx="0" cy="0"/>
        </a:xfrm>
      </p:grpSpPr>
      <p:sp>
        <p:nvSpPr>
          <p:cNvPr id="305" name="Google Shape;305;p41"/>
          <p:cNvSpPr txBox="1"/>
          <p:nvPr>
            <p:ph idx="1" type="body"/>
          </p:nvPr>
        </p:nvSpPr>
        <p:spPr>
          <a:xfrm>
            <a:off x="609600" y="1224677"/>
            <a:ext cx="10972800" cy="52578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You get to know the taxpayer and build a relationship</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You might miss credits and deductions that could increase the taxpayer’s refund</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You might miss important income documents that must be recorded</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You may find that the return is out of scope </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Required by the IRS for due diligence</a:t>
            </a:r>
            <a:endParaRPr/>
          </a:p>
        </p:txBody>
      </p:sp>
      <p:sp>
        <p:nvSpPr>
          <p:cNvPr id="306" name="Google Shape;306;p4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307" name="Google Shape;307;p41"/>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Conducting a Thorough Interview</a:t>
            </a:r>
            <a:endParaRPr/>
          </a:p>
        </p:txBody>
      </p:sp>
    </p:spTree>
  </p:cSld>
  <p:clrMapOvr>
    <a:masterClrMapping/>
  </p:clrMapOvr>
</p:sld>
</file>

<file path=ppt/slides/slide2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8" name="Shape 2528"/>
        <p:cNvGrpSpPr/>
        <p:nvPr/>
      </p:nvGrpSpPr>
      <p:grpSpPr>
        <a:xfrm>
          <a:off x="0" y="0"/>
          <a:ext cx="0" cy="0"/>
          <a:chOff x="0" y="0"/>
          <a:chExt cx="0" cy="0"/>
        </a:xfrm>
      </p:grpSpPr>
      <p:sp>
        <p:nvSpPr>
          <p:cNvPr id="2529" name="Google Shape;2529;p30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Refunds</a:t>
            </a:r>
            <a:endParaRPr/>
          </a:p>
        </p:txBody>
      </p:sp>
      <p:sp>
        <p:nvSpPr>
          <p:cNvPr id="2530" name="Google Shape;2530;p302"/>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Taxpayers can choose to receive their refund either by check or direct deposit.</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Checks take 6-8 weeks to be mailed.</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Electronic deposits will be made in 1-2 weeks.</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Taxpayers can also choose to allocate part of their refund to order savings bonds.</a:t>
            </a:r>
            <a:endParaRPr/>
          </a:p>
          <a:p>
            <a:pPr indent="-88900" lvl="0" marL="342900" marR="0" rtl="0" algn="l">
              <a:lnSpc>
                <a:spcPct val="90000"/>
              </a:lnSpc>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2531" name="Google Shape;2531;p30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30">
                                            <p:txEl>
                                              <p:pRg end="0" st="0"/>
                                            </p:txEl>
                                          </p:spTgt>
                                        </p:tgtEl>
                                        <p:attrNameLst>
                                          <p:attrName>style.visibility</p:attrName>
                                        </p:attrNameLst>
                                      </p:cBhvr>
                                      <p:to>
                                        <p:strVal val="visible"/>
                                      </p:to>
                                    </p:set>
                                    <p:animEffect filter="fade" transition="in">
                                      <p:cBhvr>
                                        <p:cTn dur="500"/>
                                        <p:tgtEl>
                                          <p:spTgt spid="253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30">
                                            <p:txEl>
                                              <p:pRg end="1" st="1"/>
                                            </p:txEl>
                                          </p:spTgt>
                                        </p:tgtEl>
                                        <p:attrNameLst>
                                          <p:attrName>style.visibility</p:attrName>
                                        </p:attrNameLst>
                                      </p:cBhvr>
                                      <p:to>
                                        <p:strVal val="visible"/>
                                      </p:to>
                                    </p:set>
                                    <p:animEffect filter="fade" transition="in">
                                      <p:cBhvr>
                                        <p:cTn dur="500"/>
                                        <p:tgtEl>
                                          <p:spTgt spid="253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30">
                                            <p:txEl>
                                              <p:pRg end="2" st="2"/>
                                            </p:txEl>
                                          </p:spTgt>
                                        </p:tgtEl>
                                        <p:attrNameLst>
                                          <p:attrName>style.visibility</p:attrName>
                                        </p:attrNameLst>
                                      </p:cBhvr>
                                      <p:to>
                                        <p:strVal val="visible"/>
                                      </p:to>
                                    </p:set>
                                    <p:animEffect filter="fade" transition="in">
                                      <p:cBhvr>
                                        <p:cTn dur="500"/>
                                        <p:tgtEl>
                                          <p:spTgt spid="253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30">
                                            <p:txEl>
                                              <p:pRg end="3" st="3"/>
                                            </p:txEl>
                                          </p:spTgt>
                                        </p:tgtEl>
                                        <p:attrNameLst>
                                          <p:attrName>style.visibility</p:attrName>
                                        </p:attrNameLst>
                                      </p:cBhvr>
                                      <p:to>
                                        <p:strVal val="visible"/>
                                      </p:to>
                                    </p:set>
                                    <p:animEffect filter="fade" transition="in">
                                      <p:cBhvr>
                                        <p:cTn dur="500"/>
                                        <p:tgtEl>
                                          <p:spTgt spid="253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30">
                                            <p:txEl>
                                              <p:pRg end="4" st="4"/>
                                            </p:txEl>
                                          </p:spTgt>
                                        </p:tgtEl>
                                        <p:attrNameLst>
                                          <p:attrName>style.visibility</p:attrName>
                                        </p:attrNameLst>
                                      </p:cBhvr>
                                      <p:to>
                                        <p:strVal val="visible"/>
                                      </p:to>
                                    </p:set>
                                    <p:animEffect filter="fade" transition="in">
                                      <p:cBhvr>
                                        <p:cTn dur="500"/>
                                        <p:tgtEl>
                                          <p:spTgt spid="2530">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36" name="Shape 2536"/>
        <p:cNvGrpSpPr/>
        <p:nvPr/>
      </p:nvGrpSpPr>
      <p:grpSpPr>
        <a:xfrm>
          <a:off x="0" y="0"/>
          <a:ext cx="0" cy="0"/>
          <a:chOff x="0" y="0"/>
          <a:chExt cx="0" cy="0"/>
        </a:xfrm>
      </p:grpSpPr>
      <p:sp>
        <p:nvSpPr>
          <p:cNvPr id="2537" name="Google Shape;2537;p30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Refunds: Direct Deposit</a:t>
            </a:r>
            <a:endParaRPr/>
          </a:p>
        </p:txBody>
      </p:sp>
      <p:sp>
        <p:nvSpPr>
          <p:cNvPr id="2538" name="Google Shape;2538;p303"/>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Encourage taxpayers to use direct deposit</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But, refunds will be delayed 4-6 weeks if the routing and account numbers are not valid.</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Refunds may only be deposited into their own accounts.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Refunds can be deposited in up to three accounts.</a:t>
            </a:r>
            <a:endParaRPr/>
          </a:p>
        </p:txBody>
      </p:sp>
      <p:sp>
        <p:nvSpPr>
          <p:cNvPr id="2539" name="Google Shape;2539;p30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38">
                                            <p:txEl>
                                              <p:pRg end="0" st="0"/>
                                            </p:txEl>
                                          </p:spTgt>
                                        </p:tgtEl>
                                        <p:attrNameLst>
                                          <p:attrName>style.visibility</p:attrName>
                                        </p:attrNameLst>
                                      </p:cBhvr>
                                      <p:to>
                                        <p:strVal val="visible"/>
                                      </p:to>
                                    </p:set>
                                    <p:animEffect filter="fade" transition="in">
                                      <p:cBhvr>
                                        <p:cTn dur="500"/>
                                        <p:tgtEl>
                                          <p:spTgt spid="253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38">
                                            <p:txEl>
                                              <p:pRg end="1" st="1"/>
                                            </p:txEl>
                                          </p:spTgt>
                                        </p:tgtEl>
                                        <p:attrNameLst>
                                          <p:attrName>style.visibility</p:attrName>
                                        </p:attrNameLst>
                                      </p:cBhvr>
                                      <p:to>
                                        <p:strVal val="visible"/>
                                      </p:to>
                                    </p:set>
                                    <p:animEffect filter="fade" transition="in">
                                      <p:cBhvr>
                                        <p:cTn dur="500"/>
                                        <p:tgtEl>
                                          <p:spTgt spid="253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38">
                                            <p:txEl>
                                              <p:pRg end="2" st="2"/>
                                            </p:txEl>
                                          </p:spTgt>
                                        </p:tgtEl>
                                        <p:attrNameLst>
                                          <p:attrName>style.visibility</p:attrName>
                                        </p:attrNameLst>
                                      </p:cBhvr>
                                      <p:to>
                                        <p:strVal val="visible"/>
                                      </p:to>
                                    </p:set>
                                    <p:animEffect filter="fade" transition="in">
                                      <p:cBhvr>
                                        <p:cTn dur="500"/>
                                        <p:tgtEl>
                                          <p:spTgt spid="253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38">
                                            <p:txEl>
                                              <p:pRg end="3" st="3"/>
                                            </p:txEl>
                                          </p:spTgt>
                                        </p:tgtEl>
                                        <p:attrNameLst>
                                          <p:attrName>style.visibility</p:attrName>
                                        </p:attrNameLst>
                                      </p:cBhvr>
                                      <p:to>
                                        <p:strVal val="visible"/>
                                      </p:to>
                                    </p:set>
                                    <p:animEffect filter="fade" transition="in">
                                      <p:cBhvr>
                                        <p:cTn dur="500"/>
                                        <p:tgtEl>
                                          <p:spTgt spid="2538">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44" name="Shape 2544"/>
        <p:cNvGrpSpPr/>
        <p:nvPr/>
      </p:nvGrpSpPr>
      <p:grpSpPr>
        <a:xfrm>
          <a:off x="0" y="0"/>
          <a:ext cx="0" cy="0"/>
          <a:chOff x="0" y="0"/>
          <a:chExt cx="0" cy="0"/>
        </a:xfrm>
      </p:grpSpPr>
      <p:sp>
        <p:nvSpPr>
          <p:cNvPr id="2545" name="Google Shape;2545;p30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Refunds: Direct Deposit</a:t>
            </a:r>
            <a:endParaRPr/>
          </a:p>
        </p:txBody>
      </p:sp>
      <p:sp>
        <p:nvSpPr>
          <p:cNvPr id="2546" name="Google Shape;2546;p304"/>
          <p:cNvSpPr txBox="1"/>
          <p:nvPr>
            <p:ph idx="1" type="body"/>
          </p:nvPr>
        </p:nvSpPr>
        <p:spPr>
          <a:xfrm>
            <a:off x="609600" y="1417653"/>
            <a:ext cx="57756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Routing number (9 digits): can look up online</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Account number: do not include check number!</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Do NOT include spaces or hyphens!</a:t>
            </a:r>
            <a:endParaRPr/>
          </a:p>
        </p:txBody>
      </p:sp>
      <p:pic>
        <p:nvPicPr>
          <p:cNvPr descr="http://myuhinfo.hawaii.edu/sites/myuhinfo.hawaii.edu/files/images/check.jpg" id="2547" name="Google Shape;2547;p304"/>
          <p:cNvPicPr preferRelativeResize="0"/>
          <p:nvPr/>
        </p:nvPicPr>
        <p:blipFill>
          <a:blip r:embed="rId3">
            <a:alphaModFix/>
          </a:blip>
          <a:stretch>
            <a:fillRect/>
          </a:stretch>
        </p:blipFill>
        <p:spPr>
          <a:xfrm>
            <a:off x="5953606" y="2381877"/>
            <a:ext cx="5771187" cy="3489555"/>
          </a:xfrm>
          <a:prstGeom prst="rect">
            <a:avLst/>
          </a:prstGeom>
          <a:noFill/>
          <a:ln>
            <a:noFill/>
          </a:ln>
          <a:effectLst>
            <a:outerShdw blurRad="190500" rotWithShape="0" algn="tl">
              <a:srgbClr val="000000">
                <a:alpha val="69803"/>
              </a:srgbClr>
            </a:outerShdw>
          </a:effectLst>
        </p:spPr>
      </p:pic>
      <p:sp>
        <p:nvSpPr>
          <p:cNvPr id="2548" name="Google Shape;2548;p30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47"/>
                                        </p:tgtEl>
                                        <p:attrNameLst>
                                          <p:attrName>style.visibility</p:attrName>
                                        </p:attrNameLst>
                                      </p:cBhvr>
                                      <p:to>
                                        <p:strVal val="visible"/>
                                      </p:to>
                                    </p:set>
                                    <p:animEffect filter="fade" transition="in">
                                      <p:cBhvr>
                                        <p:cTn dur="500"/>
                                        <p:tgtEl>
                                          <p:spTgt spid="25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46">
                                            <p:txEl>
                                              <p:pRg end="0" st="0"/>
                                            </p:txEl>
                                          </p:spTgt>
                                        </p:tgtEl>
                                        <p:attrNameLst>
                                          <p:attrName>style.visibility</p:attrName>
                                        </p:attrNameLst>
                                      </p:cBhvr>
                                      <p:to>
                                        <p:strVal val="visible"/>
                                      </p:to>
                                    </p:set>
                                    <p:animEffect filter="fade" transition="in">
                                      <p:cBhvr>
                                        <p:cTn dur="500"/>
                                        <p:tgtEl>
                                          <p:spTgt spid="254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46">
                                            <p:txEl>
                                              <p:pRg end="1" st="1"/>
                                            </p:txEl>
                                          </p:spTgt>
                                        </p:tgtEl>
                                        <p:attrNameLst>
                                          <p:attrName>style.visibility</p:attrName>
                                        </p:attrNameLst>
                                      </p:cBhvr>
                                      <p:to>
                                        <p:strVal val="visible"/>
                                      </p:to>
                                    </p:set>
                                    <p:animEffect filter="fade" transition="in">
                                      <p:cBhvr>
                                        <p:cTn dur="500"/>
                                        <p:tgtEl>
                                          <p:spTgt spid="254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46">
                                            <p:txEl>
                                              <p:pRg end="2" st="2"/>
                                            </p:txEl>
                                          </p:spTgt>
                                        </p:tgtEl>
                                        <p:attrNameLst>
                                          <p:attrName>style.visibility</p:attrName>
                                        </p:attrNameLst>
                                      </p:cBhvr>
                                      <p:to>
                                        <p:strVal val="visible"/>
                                      </p:to>
                                    </p:set>
                                    <p:animEffect filter="fade" transition="in">
                                      <p:cBhvr>
                                        <p:cTn dur="500"/>
                                        <p:tgtEl>
                                          <p:spTgt spid="2546">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53" name="Shape 2553"/>
        <p:cNvGrpSpPr/>
        <p:nvPr/>
      </p:nvGrpSpPr>
      <p:grpSpPr>
        <a:xfrm>
          <a:off x="0" y="0"/>
          <a:ext cx="0" cy="0"/>
          <a:chOff x="0" y="0"/>
          <a:chExt cx="0" cy="0"/>
        </a:xfrm>
      </p:grpSpPr>
      <p:sp>
        <p:nvSpPr>
          <p:cNvPr id="2554" name="Google Shape;2554;p30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Refunds: Electronic Deposit</a:t>
            </a:r>
            <a:endParaRPr/>
          </a:p>
        </p:txBody>
      </p:sp>
      <p:sp>
        <p:nvSpPr>
          <p:cNvPr id="2555" name="Google Shape;2555;p305"/>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If a mistake is made that increases the amount of the refund, the IRS will send a letter explaining the changes in the adjustment.</a:t>
            </a:r>
            <a:endParaRP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If a taxpayer owes debts (child support or student loans), the </a:t>
            </a:r>
            <a:r>
              <a:rPr b="1" i="0" lang="en-US" sz="3700" u="none" cap="none" strike="noStrike">
                <a:solidFill>
                  <a:schemeClr val="dk1"/>
                </a:solidFill>
                <a:latin typeface="Questrial"/>
                <a:ea typeface="Questrial"/>
                <a:cs typeface="Questrial"/>
                <a:sym typeface="Questrial"/>
              </a:rPr>
              <a:t>IRS</a:t>
            </a:r>
            <a:r>
              <a:rPr b="0" i="0" lang="en-US" sz="3700" u="none" cap="none" strike="noStrike">
                <a:solidFill>
                  <a:schemeClr val="dk1"/>
                </a:solidFill>
                <a:latin typeface="Questrial"/>
                <a:ea typeface="Questrial"/>
                <a:cs typeface="Questrial"/>
                <a:sym typeface="Questrial"/>
              </a:rPr>
              <a:t> will decrease the refund after </a:t>
            </a:r>
            <a:r>
              <a:rPr lang="en-US" sz="3700"/>
              <a:t>the return is e-filed.</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Encourage taxpayers to still E-file</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We do not have access to any of this information!</a:t>
            </a:r>
            <a:endParaRPr/>
          </a:p>
          <a:p>
            <a:pPr indent="-107950" lvl="0" marL="342900" marR="0" rtl="0" algn="l">
              <a:lnSpc>
                <a:spcPct val="90000"/>
              </a:lnSpc>
              <a:spcBef>
                <a:spcPts val="740"/>
              </a:spcBef>
              <a:spcAft>
                <a:spcPts val="0"/>
              </a:spcAft>
              <a:buClr>
                <a:schemeClr val="dk1"/>
              </a:buClr>
              <a:buSzPts val="3700"/>
              <a:buFont typeface="Noto Sans Symbols"/>
              <a:buNone/>
            </a:pPr>
            <a:r>
              <a:t/>
            </a:r>
            <a:endParaRPr b="0" i="0" sz="3700" u="none" cap="none" strike="noStrike">
              <a:solidFill>
                <a:schemeClr val="dk1"/>
              </a:solidFill>
              <a:latin typeface="Questrial"/>
              <a:ea typeface="Questrial"/>
              <a:cs typeface="Questrial"/>
              <a:sym typeface="Questrial"/>
            </a:endParaRPr>
          </a:p>
        </p:txBody>
      </p:sp>
      <p:sp>
        <p:nvSpPr>
          <p:cNvPr id="2556" name="Google Shape;2556;p30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5">
                                            <p:txEl>
                                              <p:pRg end="0" st="0"/>
                                            </p:txEl>
                                          </p:spTgt>
                                        </p:tgtEl>
                                        <p:attrNameLst>
                                          <p:attrName>style.visibility</p:attrName>
                                        </p:attrNameLst>
                                      </p:cBhvr>
                                      <p:to>
                                        <p:strVal val="visible"/>
                                      </p:to>
                                    </p:set>
                                    <p:animEffect filter="fade" transition="in">
                                      <p:cBhvr>
                                        <p:cTn dur="500"/>
                                        <p:tgtEl>
                                          <p:spTgt spid="255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5">
                                            <p:txEl>
                                              <p:pRg end="1" st="1"/>
                                            </p:txEl>
                                          </p:spTgt>
                                        </p:tgtEl>
                                        <p:attrNameLst>
                                          <p:attrName>style.visibility</p:attrName>
                                        </p:attrNameLst>
                                      </p:cBhvr>
                                      <p:to>
                                        <p:strVal val="visible"/>
                                      </p:to>
                                    </p:set>
                                    <p:animEffect filter="fade" transition="in">
                                      <p:cBhvr>
                                        <p:cTn dur="500"/>
                                        <p:tgtEl>
                                          <p:spTgt spid="255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5">
                                            <p:txEl>
                                              <p:pRg end="2" st="2"/>
                                            </p:txEl>
                                          </p:spTgt>
                                        </p:tgtEl>
                                        <p:attrNameLst>
                                          <p:attrName>style.visibility</p:attrName>
                                        </p:attrNameLst>
                                      </p:cBhvr>
                                      <p:to>
                                        <p:strVal val="visible"/>
                                      </p:to>
                                    </p:set>
                                    <p:animEffect filter="fade" transition="in">
                                      <p:cBhvr>
                                        <p:cTn dur="500"/>
                                        <p:tgtEl>
                                          <p:spTgt spid="255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5">
                                            <p:txEl>
                                              <p:pRg end="3" st="3"/>
                                            </p:txEl>
                                          </p:spTgt>
                                        </p:tgtEl>
                                        <p:attrNameLst>
                                          <p:attrName>style.visibility</p:attrName>
                                        </p:attrNameLst>
                                      </p:cBhvr>
                                      <p:to>
                                        <p:strVal val="visible"/>
                                      </p:to>
                                    </p:set>
                                    <p:animEffect filter="fade" transition="in">
                                      <p:cBhvr>
                                        <p:cTn dur="500"/>
                                        <p:tgtEl>
                                          <p:spTgt spid="255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5">
                                            <p:txEl>
                                              <p:pRg end="4" st="4"/>
                                            </p:txEl>
                                          </p:spTgt>
                                        </p:tgtEl>
                                        <p:attrNameLst>
                                          <p:attrName>style.visibility</p:attrName>
                                        </p:attrNameLst>
                                      </p:cBhvr>
                                      <p:to>
                                        <p:strVal val="visible"/>
                                      </p:to>
                                    </p:set>
                                    <p:animEffect filter="fade" transition="in">
                                      <p:cBhvr>
                                        <p:cTn dur="500"/>
                                        <p:tgtEl>
                                          <p:spTgt spid="2555">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61" name="Shape 2561"/>
        <p:cNvGrpSpPr/>
        <p:nvPr/>
      </p:nvGrpSpPr>
      <p:grpSpPr>
        <a:xfrm>
          <a:off x="0" y="0"/>
          <a:ext cx="0" cy="0"/>
          <a:chOff x="0" y="0"/>
          <a:chExt cx="0" cy="0"/>
        </a:xfrm>
      </p:grpSpPr>
      <p:sp>
        <p:nvSpPr>
          <p:cNvPr id="2562" name="Google Shape;2562;p30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Refunds: Savings Bonds</a:t>
            </a:r>
            <a:endParaRPr/>
          </a:p>
        </p:txBody>
      </p:sp>
      <p:sp>
        <p:nvSpPr>
          <p:cNvPr id="2563" name="Google Shape;2563;p306"/>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1" i="0" lang="en-US" sz="4000" u="none" cap="none" strike="noStrike">
                <a:solidFill>
                  <a:schemeClr val="dk1"/>
                </a:solidFill>
                <a:latin typeface="Questrial"/>
                <a:ea typeface="Questrial"/>
                <a:cs typeface="Questrial"/>
                <a:sym typeface="Questrial"/>
              </a:rPr>
              <a:t>Our Role</a:t>
            </a:r>
            <a:endParaRPr/>
          </a:p>
          <a:p>
            <a:pPr indent="-285750" lvl="1" marL="742950" marR="0" rtl="0" algn="l">
              <a:spcBef>
                <a:spcPts val="720"/>
              </a:spcBef>
              <a:spcAft>
                <a:spcPts val="0"/>
              </a:spcAft>
              <a:buClr>
                <a:schemeClr val="dk1"/>
              </a:buClr>
              <a:buSzPts val="3600"/>
              <a:buFont typeface="Arial"/>
              <a:buChar char="•"/>
            </a:pPr>
            <a:r>
              <a:rPr b="1" i="0" lang="en-US" sz="3600" u="none" cap="none" strike="noStrike">
                <a:solidFill>
                  <a:schemeClr val="dk1"/>
                </a:solidFill>
                <a:latin typeface="Questrial"/>
                <a:ea typeface="Questrial"/>
                <a:cs typeface="Questrial"/>
                <a:sym typeface="Questrial"/>
              </a:rPr>
              <a:t>Explain opportunity</a:t>
            </a:r>
            <a:r>
              <a:rPr b="0" i="0" lang="en-US" sz="3600" u="none" cap="none" strike="noStrike">
                <a:solidFill>
                  <a:schemeClr val="dk1"/>
                </a:solidFill>
                <a:latin typeface="Questrial"/>
                <a:ea typeface="Questrial"/>
                <a:cs typeface="Questrial"/>
                <a:sym typeface="Questrial"/>
              </a:rPr>
              <a:t> - describe savings bonds &amp; chance to order at tax site</a:t>
            </a:r>
            <a:endParaRPr/>
          </a:p>
          <a:p>
            <a:pPr indent="-285750" lvl="1" marL="742950" marR="0" rtl="0" algn="l">
              <a:spcBef>
                <a:spcPts val="720"/>
              </a:spcBef>
              <a:spcAft>
                <a:spcPts val="0"/>
              </a:spcAft>
              <a:buClr>
                <a:schemeClr val="dk1"/>
              </a:buClr>
              <a:buSzPts val="3600"/>
              <a:buFont typeface="Arial"/>
              <a:buChar char="•"/>
            </a:pPr>
            <a:r>
              <a:rPr b="1" i="0" lang="en-US" sz="3600" u="none" cap="none" strike="noStrike">
                <a:solidFill>
                  <a:schemeClr val="dk1"/>
                </a:solidFill>
                <a:latin typeface="Questrial"/>
                <a:ea typeface="Questrial"/>
                <a:cs typeface="Questrial"/>
                <a:sym typeface="Questrial"/>
              </a:rPr>
              <a:t>Seek decision</a:t>
            </a:r>
            <a:r>
              <a:rPr b="0" i="0" lang="en-US" sz="3600" u="none" cap="none" strike="noStrike">
                <a:solidFill>
                  <a:schemeClr val="dk1"/>
                </a:solidFill>
                <a:latin typeface="Questrial"/>
                <a:ea typeface="Questrial"/>
                <a:cs typeface="Questrial"/>
                <a:sym typeface="Questrial"/>
              </a:rPr>
              <a:t> – ask client to decide if, how much &amp; for whom to order bonds</a:t>
            </a:r>
            <a:endParaRPr/>
          </a:p>
          <a:p>
            <a:pPr indent="-285750" lvl="1" marL="742950" marR="0" rtl="0" algn="l">
              <a:spcBef>
                <a:spcPts val="720"/>
              </a:spcBef>
              <a:spcAft>
                <a:spcPts val="0"/>
              </a:spcAft>
              <a:buClr>
                <a:schemeClr val="dk1"/>
              </a:buClr>
              <a:buSzPts val="3600"/>
              <a:buFont typeface="Arial"/>
              <a:buChar char="•"/>
            </a:pPr>
            <a:r>
              <a:rPr b="1" i="0" lang="en-US" sz="3600" u="none" cap="none" strike="noStrike">
                <a:solidFill>
                  <a:schemeClr val="dk1"/>
                </a:solidFill>
                <a:latin typeface="Questrial"/>
                <a:ea typeface="Questrial"/>
                <a:cs typeface="Questrial"/>
                <a:sym typeface="Questrial"/>
              </a:rPr>
              <a:t>Process order</a:t>
            </a:r>
            <a:r>
              <a:rPr b="0" i="0" lang="en-US" sz="3600" u="none" cap="none" strike="noStrike">
                <a:solidFill>
                  <a:schemeClr val="dk1"/>
                </a:solidFill>
                <a:latin typeface="Questrial"/>
                <a:ea typeface="Questrial"/>
                <a:cs typeface="Questrial"/>
                <a:sym typeface="Questrial"/>
              </a:rPr>
              <a:t> – complete IRS Form 8888</a:t>
            </a:r>
            <a:endParaRPr b="1" i="0" sz="3600" u="none" cap="none" strike="noStrike">
              <a:solidFill>
                <a:schemeClr val="dk1"/>
              </a:solidFill>
              <a:latin typeface="Questrial"/>
              <a:ea typeface="Questrial"/>
              <a:cs typeface="Questrial"/>
              <a:sym typeface="Questrial"/>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2564" name="Google Shape;2564;p306"/>
          <p:cNvSpPr/>
          <p:nvPr/>
        </p:nvSpPr>
        <p:spPr>
          <a:xfrm>
            <a:off x="609600" y="5477734"/>
            <a:ext cx="10972800" cy="954107"/>
          </a:xfrm>
          <a:prstGeom prst="rect">
            <a:avLst/>
          </a:prstGeom>
          <a:gradFill>
            <a:gsLst>
              <a:gs pos="0">
                <a:srgbClr val="B0CED9"/>
              </a:gs>
              <a:gs pos="35000">
                <a:srgbClr val="C7DCE4"/>
              </a:gs>
              <a:gs pos="100000">
                <a:srgbClr val="EAF1F4"/>
              </a:gs>
            </a:gsLst>
            <a:lin ang="16200000" scaled="0"/>
          </a:gradFill>
          <a:ln cap="flat" cmpd="sng" w="9525">
            <a:solidFill>
              <a:srgbClr val="38707F"/>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800">
                <a:solidFill>
                  <a:schemeClr val="accent3"/>
                </a:solidFill>
                <a:latin typeface="Questrial"/>
                <a:ea typeface="Questrial"/>
                <a:cs typeface="Questrial"/>
                <a:sym typeface="Questrial"/>
              </a:rPr>
              <a:t>The Government will mail a physical bond to the taxpayer at the address listed on the return.</a:t>
            </a:r>
            <a:endParaRPr/>
          </a:p>
        </p:txBody>
      </p:sp>
      <p:sp>
        <p:nvSpPr>
          <p:cNvPr id="2565" name="Google Shape;2565;p30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63">
                                            <p:txEl>
                                              <p:pRg end="0" st="0"/>
                                            </p:txEl>
                                          </p:spTgt>
                                        </p:tgtEl>
                                        <p:attrNameLst>
                                          <p:attrName>style.visibility</p:attrName>
                                        </p:attrNameLst>
                                      </p:cBhvr>
                                      <p:to>
                                        <p:strVal val="visible"/>
                                      </p:to>
                                    </p:set>
                                    <p:animEffect filter="fade" transition="in">
                                      <p:cBhvr>
                                        <p:cTn dur="500"/>
                                        <p:tgtEl>
                                          <p:spTgt spid="256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63">
                                            <p:txEl>
                                              <p:pRg end="1" st="1"/>
                                            </p:txEl>
                                          </p:spTgt>
                                        </p:tgtEl>
                                        <p:attrNameLst>
                                          <p:attrName>style.visibility</p:attrName>
                                        </p:attrNameLst>
                                      </p:cBhvr>
                                      <p:to>
                                        <p:strVal val="visible"/>
                                      </p:to>
                                    </p:set>
                                    <p:animEffect filter="fade" transition="in">
                                      <p:cBhvr>
                                        <p:cTn dur="500"/>
                                        <p:tgtEl>
                                          <p:spTgt spid="256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63">
                                            <p:txEl>
                                              <p:pRg end="2" st="2"/>
                                            </p:txEl>
                                          </p:spTgt>
                                        </p:tgtEl>
                                        <p:attrNameLst>
                                          <p:attrName>style.visibility</p:attrName>
                                        </p:attrNameLst>
                                      </p:cBhvr>
                                      <p:to>
                                        <p:strVal val="visible"/>
                                      </p:to>
                                    </p:set>
                                    <p:animEffect filter="fade" transition="in">
                                      <p:cBhvr>
                                        <p:cTn dur="500"/>
                                        <p:tgtEl>
                                          <p:spTgt spid="256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63">
                                            <p:txEl>
                                              <p:pRg end="3" st="3"/>
                                            </p:txEl>
                                          </p:spTgt>
                                        </p:tgtEl>
                                        <p:attrNameLst>
                                          <p:attrName>style.visibility</p:attrName>
                                        </p:attrNameLst>
                                      </p:cBhvr>
                                      <p:to>
                                        <p:strVal val="visible"/>
                                      </p:to>
                                    </p:set>
                                    <p:animEffect filter="fade" transition="in">
                                      <p:cBhvr>
                                        <p:cTn dur="500"/>
                                        <p:tgtEl>
                                          <p:spTgt spid="256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63">
                                            <p:txEl>
                                              <p:pRg end="4" st="4"/>
                                            </p:txEl>
                                          </p:spTgt>
                                        </p:tgtEl>
                                        <p:attrNameLst>
                                          <p:attrName>style.visibility</p:attrName>
                                        </p:attrNameLst>
                                      </p:cBhvr>
                                      <p:to>
                                        <p:strVal val="visible"/>
                                      </p:to>
                                    </p:set>
                                    <p:animEffect filter="fade" transition="in">
                                      <p:cBhvr>
                                        <p:cTn dur="500"/>
                                        <p:tgtEl>
                                          <p:spTgt spid="2563">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64"/>
                                        </p:tgtEl>
                                        <p:attrNameLst>
                                          <p:attrName>style.visibility</p:attrName>
                                        </p:attrNameLst>
                                      </p:cBhvr>
                                      <p:to>
                                        <p:strVal val="visible"/>
                                      </p:to>
                                    </p:set>
                                    <p:animEffect filter="fade" transition="in">
                                      <p:cBhvr>
                                        <p:cTn dur="500"/>
                                        <p:tgtEl>
                                          <p:spTgt spid="25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70" name="Shape 2570"/>
        <p:cNvGrpSpPr/>
        <p:nvPr/>
      </p:nvGrpSpPr>
      <p:grpSpPr>
        <a:xfrm>
          <a:off x="0" y="0"/>
          <a:ext cx="0" cy="0"/>
          <a:chOff x="0" y="0"/>
          <a:chExt cx="0" cy="0"/>
        </a:xfrm>
      </p:grpSpPr>
      <p:sp>
        <p:nvSpPr>
          <p:cNvPr id="2571" name="Google Shape;2571;p307"/>
          <p:cNvSpPr txBox="1"/>
          <p:nvPr>
            <p:ph type="title"/>
          </p:nvPr>
        </p:nvSpPr>
        <p:spPr>
          <a:xfrm>
            <a:off x="609600" y="1261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Refunds: Savings Bonds</a:t>
            </a:r>
            <a:endParaRPr/>
          </a:p>
        </p:txBody>
      </p:sp>
      <p:sp>
        <p:nvSpPr>
          <p:cNvPr id="2572" name="Google Shape;2572;p307"/>
          <p:cNvSpPr txBox="1"/>
          <p:nvPr>
            <p:ph idx="1" type="body"/>
          </p:nvPr>
        </p:nvSpPr>
        <p:spPr>
          <a:xfrm>
            <a:off x="609600" y="141765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All taxpayers can buy bonds for</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Themselves</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And/or 2 other people (kids, grandkids, spouses, nieces/nephews, godchildren, etc.)</a:t>
            </a:r>
            <a:endParaRP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How it works</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Taxpayer needs only name of gift recipient </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Client &amp; gift recipient will be listed on bond as co-owners</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Either party may redeem bond</a:t>
            </a:r>
            <a:endParaRPr/>
          </a:p>
          <a:p>
            <a:pPr indent="-107950" lvl="0" marL="342900" marR="0" rtl="0" algn="l">
              <a:lnSpc>
                <a:spcPct val="90000"/>
              </a:lnSpc>
              <a:spcBef>
                <a:spcPts val="740"/>
              </a:spcBef>
              <a:spcAft>
                <a:spcPts val="0"/>
              </a:spcAft>
              <a:buClr>
                <a:schemeClr val="dk1"/>
              </a:buClr>
              <a:buSzPts val="3700"/>
              <a:buFont typeface="Noto Sans Symbols"/>
              <a:buNone/>
            </a:pPr>
            <a:r>
              <a:t/>
            </a:r>
            <a:endParaRPr b="0" i="0" sz="3700" u="none" cap="none" strike="noStrike">
              <a:solidFill>
                <a:schemeClr val="dk1"/>
              </a:solidFill>
              <a:latin typeface="Questrial"/>
              <a:ea typeface="Questrial"/>
              <a:cs typeface="Questrial"/>
              <a:sym typeface="Questrial"/>
            </a:endParaRPr>
          </a:p>
        </p:txBody>
      </p:sp>
      <p:sp>
        <p:nvSpPr>
          <p:cNvPr id="2573" name="Google Shape;2573;p30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72">
                                            <p:txEl>
                                              <p:pRg end="0" st="0"/>
                                            </p:txEl>
                                          </p:spTgt>
                                        </p:tgtEl>
                                        <p:attrNameLst>
                                          <p:attrName>style.visibility</p:attrName>
                                        </p:attrNameLst>
                                      </p:cBhvr>
                                      <p:to>
                                        <p:strVal val="visible"/>
                                      </p:to>
                                    </p:set>
                                    <p:animEffect filter="fade" transition="in">
                                      <p:cBhvr>
                                        <p:cTn dur="500"/>
                                        <p:tgtEl>
                                          <p:spTgt spid="257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72">
                                            <p:txEl>
                                              <p:pRg end="1" st="1"/>
                                            </p:txEl>
                                          </p:spTgt>
                                        </p:tgtEl>
                                        <p:attrNameLst>
                                          <p:attrName>style.visibility</p:attrName>
                                        </p:attrNameLst>
                                      </p:cBhvr>
                                      <p:to>
                                        <p:strVal val="visible"/>
                                      </p:to>
                                    </p:set>
                                    <p:animEffect filter="fade" transition="in">
                                      <p:cBhvr>
                                        <p:cTn dur="500"/>
                                        <p:tgtEl>
                                          <p:spTgt spid="257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72">
                                            <p:txEl>
                                              <p:pRg end="2" st="2"/>
                                            </p:txEl>
                                          </p:spTgt>
                                        </p:tgtEl>
                                        <p:attrNameLst>
                                          <p:attrName>style.visibility</p:attrName>
                                        </p:attrNameLst>
                                      </p:cBhvr>
                                      <p:to>
                                        <p:strVal val="visible"/>
                                      </p:to>
                                    </p:set>
                                    <p:animEffect filter="fade" transition="in">
                                      <p:cBhvr>
                                        <p:cTn dur="500"/>
                                        <p:tgtEl>
                                          <p:spTgt spid="257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72">
                                            <p:txEl>
                                              <p:pRg end="3" st="3"/>
                                            </p:txEl>
                                          </p:spTgt>
                                        </p:tgtEl>
                                        <p:attrNameLst>
                                          <p:attrName>style.visibility</p:attrName>
                                        </p:attrNameLst>
                                      </p:cBhvr>
                                      <p:to>
                                        <p:strVal val="visible"/>
                                      </p:to>
                                    </p:set>
                                    <p:animEffect filter="fade" transition="in">
                                      <p:cBhvr>
                                        <p:cTn dur="500"/>
                                        <p:tgtEl>
                                          <p:spTgt spid="257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72">
                                            <p:txEl>
                                              <p:pRg end="4" st="4"/>
                                            </p:txEl>
                                          </p:spTgt>
                                        </p:tgtEl>
                                        <p:attrNameLst>
                                          <p:attrName>style.visibility</p:attrName>
                                        </p:attrNameLst>
                                      </p:cBhvr>
                                      <p:to>
                                        <p:strVal val="visible"/>
                                      </p:to>
                                    </p:set>
                                    <p:animEffect filter="fade" transition="in">
                                      <p:cBhvr>
                                        <p:cTn dur="500"/>
                                        <p:tgtEl>
                                          <p:spTgt spid="2572">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72">
                                            <p:txEl>
                                              <p:pRg end="5" st="5"/>
                                            </p:txEl>
                                          </p:spTgt>
                                        </p:tgtEl>
                                        <p:attrNameLst>
                                          <p:attrName>style.visibility</p:attrName>
                                        </p:attrNameLst>
                                      </p:cBhvr>
                                      <p:to>
                                        <p:strVal val="visible"/>
                                      </p:to>
                                    </p:set>
                                    <p:animEffect filter="fade" transition="in">
                                      <p:cBhvr>
                                        <p:cTn dur="500"/>
                                        <p:tgtEl>
                                          <p:spTgt spid="2572">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72">
                                            <p:txEl>
                                              <p:pRg end="6" st="6"/>
                                            </p:txEl>
                                          </p:spTgt>
                                        </p:tgtEl>
                                        <p:attrNameLst>
                                          <p:attrName>style.visibility</p:attrName>
                                        </p:attrNameLst>
                                      </p:cBhvr>
                                      <p:to>
                                        <p:strVal val="visible"/>
                                      </p:to>
                                    </p:set>
                                    <p:animEffect filter="fade" transition="in">
                                      <p:cBhvr>
                                        <p:cTn dur="500"/>
                                        <p:tgtEl>
                                          <p:spTgt spid="2572">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72">
                                            <p:txEl>
                                              <p:pRg end="7" st="7"/>
                                            </p:txEl>
                                          </p:spTgt>
                                        </p:tgtEl>
                                        <p:attrNameLst>
                                          <p:attrName>style.visibility</p:attrName>
                                        </p:attrNameLst>
                                      </p:cBhvr>
                                      <p:to>
                                        <p:strVal val="visible"/>
                                      </p:to>
                                    </p:set>
                                    <p:animEffect filter="fade" transition="in">
                                      <p:cBhvr>
                                        <p:cTn dur="500"/>
                                        <p:tgtEl>
                                          <p:spTgt spid="2572">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78" name="Shape 2578"/>
        <p:cNvGrpSpPr/>
        <p:nvPr/>
      </p:nvGrpSpPr>
      <p:grpSpPr>
        <a:xfrm>
          <a:off x="0" y="0"/>
          <a:ext cx="0" cy="0"/>
          <a:chOff x="0" y="0"/>
          <a:chExt cx="0" cy="0"/>
        </a:xfrm>
      </p:grpSpPr>
      <p:sp>
        <p:nvSpPr>
          <p:cNvPr id="2579" name="Google Shape;2579;p30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 Due</a:t>
            </a:r>
            <a:endParaRPr/>
          </a:p>
        </p:txBody>
      </p:sp>
      <p:sp>
        <p:nvSpPr>
          <p:cNvPr id="2580" name="Google Shape;2580;p308"/>
          <p:cNvSpPr txBox="1"/>
          <p:nvPr>
            <p:ph idx="1" type="body"/>
          </p:nvPr>
        </p:nvSpPr>
        <p:spPr>
          <a:xfrm>
            <a:off x="506625" y="1612341"/>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Payment in full is due by the April filing due date, to avoid interest and penalties</a:t>
            </a:r>
            <a:endParaRPr b="0" i="0" sz="3700" u="none" cap="none" strike="noStrike">
              <a:solidFill>
                <a:schemeClr val="dk1"/>
              </a:solidFill>
              <a:latin typeface="Questrial"/>
              <a:ea typeface="Questrial"/>
              <a:cs typeface="Questrial"/>
              <a:sym typeface="Questrial"/>
            </a:endParaRPr>
          </a:p>
          <a:p>
            <a:pPr indent="0" lvl="0" marL="342900" marR="0" rtl="0" algn="l">
              <a:lnSpc>
                <a:spcPct val="90000"/>
              </a:lnSpc>
              <a:spcBef>
                <a:spcPts val="740"/>
              </a:spcBef>
              <a:spcAft>
                <a:spcPts val="0"/>
              </a:spcAft>
              <a:buNone/>
            </a:pPr>
            <a:r>
              <a:t/>
            </a:r>
            <a:endParaRPr sz="3700"/>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Taxpayer should file his/her return by the April filing date to avoid a failure-to-file penalty</a:t>
            </a:r>
            <a:endParaRPr b="0" i="0" sz="3700" u="none" cap="none" strike="noStrike">
              <a:solidFill>
                <a:schemeClr val="dk1"/>
              </a:solidFill>
              <a:latin typeface="Questrial"/>
              <a:ea typeface="Questrial"/>
              <a:cs typeface="Questrial"/>
              <a:sym typeface="Questrial"/>
            </a:endParaRPr>
          </a:p>
          <a:p>
            <a:pPr indent="0" lvl="0" marL="342900" marR="0" rtl="0" algn="l">
              <a:lnSpc>
                <a:spcPct val="90000"/>
              </a:lnSpc>
              <a:spcBef>
                <a:spcPts val="740"/>
              </a:spcBef>
              <a:spcAft>
                <a:spcPts val="0"/>
              </a:spcAft>
              <a:buNone/>
            </a:pPr>
            <a:r>
              <a:t/>
            </a:r>
            <a:endParaRPr sz="3700"/>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There are separate penalties for filing late and paying late – the late filing penalty is higher</a:t>
            </a:r>
            <a:endParaRPr/>
          </a:p>
        </p:txBody>
      </p:sp>
      <p:sp>
        <p:nvSpPr>
          <p:cNvPr id="2581" name="Google Shape;2581;p30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80">
                                            <p:txEl>
                                              <p:pRg end="0" st="0"/>
                                            </p:txEl>
                                          </p:spTgt>
                                        </p:tgtEl>
                                        <p:attrNameLst>
                                          <p:attrName>style.visibility</p:attrName>
                                        </p:attrNameLst>
                                      </p:cBhvr>
                                      <p:to>
                                        <p:strVal val="visible"/>
                                      </p:to>
                                    </p:set>
                                    <p:animEffect filter="fade" transition="in">
                                      <p:cBhvr>
                                        <p:cTn dur="500"/>
                                        <p:tgtEl>
                                          <p:spTgt spid="258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80">
                                            <p:txEl>
                                              <p:pRg end="1" st="1"/>
                                            </p:txEl>
                                          </p:spTgt>
                                        </p:tgtEl>
                                        <p:attrNameLst>
                                          <p:attrName>style.visibility</p:attrName>
                                        </p:attrNameLst>
                                      </p:cBhvr>
                                      <p:to>
                                        <p:strVal val="visible"/>
                                      </p:to>
                                    </p:set>
                                    <p:animEffect filter="fade" transition="in">
                                      <p:cBhvr>
                                        <p:cTn dur="500"/>
                                        <p:tgtEl>
                                          <p:spTgt spid="258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80">
                                            <p:txEl>
                                              <p:pRg end="2" st="2"/>
                                            </p:txEl>
                                          </p:spTgt>
                                        </p:tgtEl>
                                        <p:attrNameLst>
                                          <p:attrName>style.visibility</p:attrName>
                                        </p:attrNameLst>
                                      </p:cBhvr>
                                      <p:to>
                                        <p:strVal val="visible"/>
                                      </p:to>
                                    </p:set>
                                    <p:animEffect filter="fade" transition="in">
                                      <p:cBhvr>
                                        <p:cTn dur="500"/>
                                        <p:tgtEl>
                                          <p:spTgt spid="258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80">
                                            <p:txEl>
                                              <p:pRg end="3" st="3"/>
                                            </p:txEl>
                                          </p:spTgt>
                                        </p:tgtEl>
                                        <p:attrNameLst>
                                          <p:attrName>style.visibility</p:attrName>
                                        </p:attrNameLst>
                                      </p:cBhvr>
                                      <p:to>
                                        <p:strVal val="visible"/>
                                      </p:to>
                                    </p:set>
                                    <p:animEffect filter="fade" transition="in">
                                      <p:cBhvr>
                                        <p:cTn dur="500"/>
                                        <p:tgtEl>
                                          <p:spTgt spid="258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80">
                                            <p:txEl>
                                              <p:pRg end="4" st="4"/>
                                            </p:txEl>
                                          </p:spTgt>
                                        </p:tgtEl>
                                        <p:attrNameLst>
                                          <p:attrName>style.visibility</p:attrName>
                                        </p:attrNameLst>
                                      </p:cBhvr>
                                      <p:to>
                                        <p:strVal val="visible"/>
                                      </p:to>
                                    </p:set>
                                    <p:animEffect filter="fade" transition="in">
                                      <p:cBhvr>
                                        <p:cTn dur="500"/>
                                        <p:tgtEl>
                                          <p:spTgt spid="2580">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86" name="Shape 2586"/>
        <p:cNvGrpSpPr/>
        <p:nvPr/>
      </p:nvGrpSpPr>
      <p:grpSpPr>
        <a:xfrm>
          <a:off x="0" y="0"/>
          <a:ext cx="0" cy="0"/>
          <a:chOff x="0" y="0"/>
          <a:chExt cx="0" cy="0"/>
        </a:xfrm>
      </p:grpSpPr>
      <p:sp>
        <p:nvSpPr>
          <p:cNvPr id="2587" name="Google Shape;2587;p30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 Due</a:t>
            </a:r>
            <a:endParaRPr/>
          </a:p>
        </p:txBody>
      </p:sp>
      <p:sp>
        <p:nvSpPr>
          <p:cNvPr id="2588" name="Google Shape;2588;p309"/>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Advise taxpayers to file the return on time, even if they cannot pay the full amount owed.</a:t>
            </a:r>
            <a:endParaRPr b="0" i="0" sz="4000" u="none" cap="none" strike="noStrike">
              <a:solidFill>
                <a:schemeClr val="dk1"/>
              </a:solidFill>
              <a:latin typeface="Questrial"/>
              <a:ea typeface="Questrial"/>
              <a:cs typeface="Questrial"/>
              <a:sym typeface="Questrial"/>
            </a:endParaRPr>
          </a:p>
          <a:p>
            <a:pPr indent="0" lvl="0" marL="342900" marR="0" rtl="0" algn="l">
              <a:lnSpc>
                <a:spcPct val="90000"/>
              </a:lnSpc>
              <a:spcBef>
                <a:spcPts val="0"/>
              </a:spcBef>
              <a:spcAft>
                <a:spcPts val="0"/>
              </a:spcAft>
              <a:buNone/>
            </a:pPr>
            <a:r>
              <a:t/>
            </a:r>
            <a:endParaRPr/>
          </a:p>
          <a:p>
            <a:pPr indent="-342900" lvl="0" marL="342900" marR="0" rtl="0" algn="l">
              <a:lnSpc>
                <a:spcPct val="90000"/>
              </a:lnSpc>
              <a:spcBef>
                <a:spcPts val="800"/>
              </a:spcBef>
              <a:spcAft>
                <a:spcPts val="0"/>
              </a:spcAft>
              <a:buClr>
                <a:schemeClr val="dk1"/>
              </a:buClr>
              <a:buSzPts val="4000"/>
              <a:buFont typeface="Noto Sans Symbols"/>
              <a:buChar char="➢"/>
            </a:pPr>
            <a:r>
              <a:rPr lang="en-US"/>
              <a:t>P</a:t>
            </a:r>
            <a:r>
              <a:rPr b="0" i="0" lang="en-US" sz="4000" u="none" cap="none" strike="noStrike">
                <a:solidFill>
                  <a:schemeClr val="dk1"/>
                </a:solidFill>
                <a:latin typeface="Questrial"/>
                <a:ea typeface="Questrial"/>
                <a:cs typeface="Questrial"/>
                <a:sym typeface="Questrial"/>
              </a:rPr>
              <a:t>ay as much as possible by the due date to reduce penalties and interest.</a:t>
            </a:r>
            <a:endParaRPr b="0" i="0" sz="4000" u="none" cap="none" strike="noStrike">
              <a:solidFill>
                <a:schemeClr val="dk1"/>
              </a:solidFill>
              <a:latin typeface="Questrial"/>
              <a:ea typeface="Questrial"/>
              <a:cs typeface="Questrial"/>
              <a:sym typeface="Questrial"/>
            </a:endParaRPr>
          </a:p>
          <a:p>
            <a:pPr indent="0" lvl="0" marL="342900" marR="0" rtl="0" algn="l">
              <a:lnSpc>
                <a:spcPct val="90000"/>
              </a:lnSpc>
              <a:spcBef>
                <a:spcPts val="800"/>
              </a:spcBef>
              <a:spcAft>
                <a:spcPts val="0"/>
              </a:spcAft>
              <a:buNone/>
            </a:pPr>
            <a:r>
              <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Once taxpayers receive a notice, they can pay the remaining amount in full or choose another payment option.</a:t>
            </a:r>
            <a:endParaRPr/>
          </a:p>
        </p:txBody>
      </p:sp>
      <p:sp>
        <p:nvSpPr>
          <p:cNvPr id="2589" name="Google Shape;2589;p30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88">
                                            <p:txEl>
                                              <p:pRg end="0" st="0"/>
                                            </p:txEl>
                                          </p:spTgt>
                                        </p:tgtEl>
                                        <p:attrNameLst>
                                          <p:attrName>style.visibility</p:attrName>
                                        </p:attrNameLst>
                                      </p:cBhvr>
                                      <p:to>
                                        <p:strVal val="visible"/>
                                      </p:to>
                                    </p:set>
                                    <p:animEffect filter="fade" transition="in">
                                      <p:cBhvr>
                                        <p:cTn dur="500"/>
                                        <p:tgtEl>
                                          <p:spTgt spid="258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88">
                                            <p:txEl>
                                              <p:pRg end="1" st="1"/>
                                            </p:txEl>
                                          </p:spTgt>
                                        </p:tgtEl>
                                        <p:attrNameLst>
                                          <p:attrName>style.visibility</p:attrName>
                                        </p:attrNameLst>
                                      </p:cBhvr>
                                      <p:to>
                                        <p:strVal val="visible"/>
                                      </p:to>
                                    </p:set>
                                    <p:animEffect filter="fade" transition="in">
                                      <p:cBhvr>
                                        <p:cTn dur="500"/>
                                        <p:tgtEl>
                                          <p:spTgt spid="258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88">
                                            <p:txEl>
                                              <p:pRg end="2" st="2"/>
                                            </p:txEl>
                                          </p:spTgt>
                                        </p:tgtEl>
                                        <p:attrNameLst>
                                          <p:attrName>style.visibility</p:attrName>
                                        </p:attrNameLst>
                                      </p:cBhvr>
                                      <p:to>
                                        <p:strVal val="visible"/>
                                      </p:to>
                                    </p:set>
                                    <p:animEffect filter="fade" transition="in">
                                      <p:cBhvr>
                                        <p:cTn dur="500"/>
                                        <p:tgtEl>
                                          <p:spTgt spid="258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88">
                                            <p:txEl>
                                              <p:pRg end="3" st="3"/>
                                            </p:txEl>
                                          </p:spTgt>
                                        </p:tgtEl>
                                        <p:attrNameLst>
                                          <p:attrName>style.visibility</p:attrName>
                                        </p:attrNameLst>
                                      </p:cBhvr>
                                      <p:to>
                                        <p:strVal val="visible"/>
                                      </p:to>
                                    </p:set>
                                    <p:animEffect filter="fade" transition="in">
                                      <p:cBhvr>
                                        <p:cTn dur="500"/>
                                        <p:tgtEl>
                                          <p:spTgt spid="258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88">
                                            <p:txEl>
                                              <p:pRg end="4" st="4"/>
                                            </p:txEl>
                                          </p:spTgt>
                                        </p:tgtEl>
                                        <p:attrNameLst>
                                          <p:attrName>style.visibility</p:attrName>
                                        </p:attrNameLst>
                                      </p:cBhvr>
                                      <p:to>
                                        <p:strVal val="visible"/>
                                      </p:to>
                                    </p:set>
                                    <p:animEffect filter="fade" transition="in">
                                      <p:cBhvr>
                                        <p:cTn dur="500"/>
                                        <p:tgtEl>
                                          <p:spTgt spid="2588">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94" name="Shape 2594"/>
        <p:cNvGrpSpPr/>
        <p:nvPr/>
      </p:nvGrpSpPr>
      <p:grpSpPr>
        <a:xfrm>
          <a:off x="0" y="0"/>
          <a:ext cx="0" cy="0"/>
          <a:chOff x="0" y="0"/>
          <a:chExt cx="0" cy="0"/>
        </a:xfrm>
      </p:grpSpPr>
      <p:sp>
        <p:nvSpPr>
          <p:cNvPr id="2595" name="Google Shape;2595;p31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 Due</a:t>
            </a:r>
            <a:endParaRPr/>
          </a:p>
        </p:txBody>
      </p:sp>
      <p:sp>
        <p:nvSpPr>
          <p:cNvPr id="2596" name="Google Shape;2596;p310"/>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Payment options availab</a:t>
            </a:r>
            <a:r>
              <a:rPr lang="en-US"/>
              <a:t>le at SaveFirst site</a:t>
            </a:r>
            <a:r>
              <a:rPr b="0" i="0" lang="en-US" sz="4000" u="none" cap="none" strike="noStrike">
                <a:solidFill>
                  <a:schemeClr val="dk1"/>
                </a:solidFill>
                <a:latin typeface="Questrial"/>
                <a:ea typeface="Questrial"/>
                <a:cs typeface="Questrial"/>
                <a:sym typeface="Questrial"/>
              </a:rPr>
              <a:t>:</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Pay by check or money order with Form 1040-V (Payment Voucher)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Pay by direct debit from their checking/savings account on a date that they choose (up to the due date)</a:t>
            </a:r>
            <a:endParaRPr/>
          </a:p>
        </p:txBody>
      </p:sp>
      <p:sp>
        <p:nvSpPr>
          <p:cNvPr id="2597" name="Google Shape;2597;p31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96">
                                            <p:txEl>
                                              <p:pRg end="0" st="0"/>
                                            </p:txEl>
                                          </p:spTgt>
                                        </p:tgtEl>
                                        <p:attrNameLst>
                                          <p:attrName>style.visibility</p:attrName>
                                        </p:attrNameLst>
                                      </p:cBhvr>
                                      <p:to>
                                        <p:strVal val="visible"/>
                                      </p:to>
                                    </p:set>
                                    <p:animEffect filter="fade" transition="in">
                                      <p:cBhvr>
                                        <p:cTn dur="500"/>
                                        <p:tgtEl>
                                          <p:spTgt spid="259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96">
                                            <p:txEl>
                                              <p:pRg end="1" st="1"/>
                                            </p:txEl>
                                          </p:spTgt>
                                        </p:tgtEl>
                                        <p:attrNameLst>
                                          <p:attrName>style.visibility</p:attrName>
                                        </p:attrNameLst>
                                      </p:cBhvr>
                                      <p:to>
                                        <p:strVal val="visible"/>
                                      </p:to>
                                    </p:set>
                                    <p:animEffect filter="fade" transition="in">
                                      <p:cBhvr>
                                        <p:cTn dur="500"/>
                                        <p:tgtEl>
                                          <p:spTgt spid="259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96">
                                            <p:txEl>
                                              <p:pRg end="2" st="2"/>
                                            </p:txEl>
                                          </p:spTgt>
                                        </p:tgtEl>
                                        <p:attrNameLst>
                                          <p:attrName>style.visibility</p:attrName>
                                        </p:attrNameLst>
                                      </p:cBhvr>
                                      <p:to>
                                        <p:strVal val="visible"/>
                                      </p:to>
                                    </p:set>
                                    <p:animEffect filter="fade" transition="in">
                                      <p:cBhvr>
                                        <p:cTn dur="500"/>
                                        <p:tgtEl>
                                          <p:spTgt spid="2596">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02" name="Shape 2602"/>
        <p:cNvGrpSpPr/>
        <p:nvPr/>
      </p:nvGrpSpPr>
      <p:grpSpPr>
        <a:xfrm>
          <a:off x="0" y="0"/>
          <a:ext cx="0" cy="0"/>
          <a:chOff x="0" y="0"/>
          <a:chExt cx="0" cy="0"/>
        </a:xfrm>
      </p:grpSpPr>
      <p:sp>
        <p:nvSpPr>
          <p:cNvPr id="2603" name="Google Shape;2603;p31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 Due</a:t>
            </a:r>
            <a:endParaRPr/>
          </a:p>
        </p:txBody>
      </p:sp>
      <p:sp>
        <p:nvSpPr>
          <p:cNvPr id="2604" name="Google Shape;2604;p311"/>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Payment options (on their own):</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Pay with a credit or debit card (convenience fee)</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Electronic Federal Tax Payment System (EFTPS)</a:t>
            </a:r>
            <a:endParaRPr/>
          </a:p>
          <a:p>
            <a:pPr indent="-228600" lvl="2" marL="1143000" marR="0" rtl="0" algn="l">
              <a:spcBef>
                <a:spcPts val="640"/>
              </a:spcBef>
              <a:spcAft>
                <a:spcPts val="0"/>
              </a:spcAft>
              <a:buClr>
                <a:schemeClr val="dk1"/>
              </a:buClr>
              <a:buSzPts val="3200"/>
              <a:buFont typeface="Courier New"/>
              <a:buChar char="o"/>
            </a:pPr>
            <a:r>
              <a:rPr b="0" i="0" lang="en-US" sz="3200" u="none" cap="none" strike="noStrike">
                <a:solidFill>
                  <a:schemeClr val="dk1"/>
                </a:solidFill>
                <a:latin typeface="Questrial"/>
                <a:ea typeface="Questrial"/>
                <a:cs typeface="Questrial"/>
                <a:sym typeface="Questrial"/>
              </a:rPr>
              <a:t>Taxpayers can use EFTPS to file taxes, but they must </a:t>
            </a:r>
            <a:r>
              <a:rPr b="1" i="0" lang="en-US" sz="3200" u="none" cap="none" strike="noStrike">
                <a:solidFill>
                  <a:schemeClr val="dk1"/>
                </a:solidFill>
                <a:latin typeface="Questrial"/>
                <a:ea typeface="Questrial"/>
                <a:cs typeface="Questrial"/>
                <a:sym typeface="Questrial"/>
              </a:rPr>
              <a:t>enroll</a:t>
            </a:r>
            <a:r>
              <a:rPr b="0" i="0" lang="en-US" sz="3200" u="none" cap="none" strike="noStrike">
                <a:solidFill>
                  <a:schemeClr val="dk1"/>
                </a:solidFill>
                <a:latin typeface="Questrial"/>
                <a:ea typeface="Questrial"/>
                <a:cs typeface="Questrial"/>
                <a:sym typeface="Questrial"/>
              </a:rPr>
              <a:t> first (</a:t>
            </a:r>
            <a:r>
              <a:rPr b="0" i="0" lang="en-US" sz="3200" u="sng" cap="none" strike="noStrike">
                <a:solidFill>
                  <a:schemeClr val="dk1"/>
                </a:solidFill>
                <a:latin typeface="Questrial"/>
                <a:ea typeface="Questrial"/>
                <a:cs typeface="Questrial"/>
                <a:sym typeface="Questrial"/>
              </a:rPr>
              <a:t>www.irs.gov/e-pay</a:t>
            </a:r>
            <a:r>
              <a:rPr b="0" i="0" lang="en-US" sz="3200" u="none" cap="none" strike="noStrike">
                <a:solidFill>
                  <a:schemeClr val="dk1"/>
                </a:solidFill>
                <a:latin typeface="Questrial"/>
                <a:ea typeface="Questrial"/>
                <a:cs typeface="Questrial"/>
                <a:sym typeface="Questrial"/>
              </a:rPr>
              <a:t>)</a:t>
            </a:r>
            <a:endParaRPr b="0" i="0" sz="3200" u="none" cap="none" strike="noStrike">
              <a:solidFill>
                <a:schemeClr val="dk1"/>
              </a:solidFill>
              <a:latin typeface="Questrial"/>
              <a:ea typeface="Questrial"/>
              <a:cs typeface="Questrial"/>
              <a:sym typeface="Questrial"/>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IRS Direct Pay</a:t>
            </a:r>
            <a:endParaRPr/>
          </a:p>
          <a:p>
            <a:pPr indent="-228600" lvl="2" marL="1143000" marR="0" rtl="0" algn="l">
              <a:spcBef>
                <a:spcPts val="640"/>
              </a:spcBef>
              <a:spcAft>
                <a:spcPts val="0"/>
              </a:spcAft>
              <a:buClr>
                <a:schemeClr val="dk1"/>
              </a:buClr>
              <a:buSzPts val="3200"/>
              <a:buFont typeface="Courier New"/>
              <a:buChar char="o"/>
            </a:pPr>
            <a:r>
              <a:rPr b="0" i="0" lang="en-US" sz="3200" u="none" cap="none" strike="noStrike">
                <a:solidFill>
                  <a:schemeClr val="dk1"/>
                </a:solidFill>
                <a:latin typeface="Questrial"/>
                <a:ea typeface="Questrial"/>
                <a:cs typeface="Questrial"/>
                <a:sym typeface="Questrial"/>
              </a:rPr>
              <a:t>Free, one-time payment system offered through IRS.gov</a:t>
            </a:r>
            <a:endParaRPr b="0" i="0" sz="3200" u="none" cap="none" strike="noStrike">
              <a:solidFill>
                <a:schemeClr val="dk1"/>
              </a:solidFill>
              <a:latin typeface="Questrial"/>
              <a:ea typeface="Questrial"/>
              <a:cs typeface="Questrial"/>
              <a:sym typeface="Questrial"/>
            </a:endParaRPr>
          </a:p>
          <a:p>
            <a:pPr indent="-25400" lvl="2" marL="1143000" marR="0" rtl="0" algn="l">
              <a:spcBef>
                <a:spcPts val="640"/>
              </a:spcBef>
              <a:spcAft>
                <a:spcPts val="0"/>
              </a:spcAft>
              <a:buClr>
                <a:schemeClr val="dk1"/>
              </a:buClr>
              <a:buSzPts val="3200"/>
              <a:buFont typeface="Courier New"/>
              <a:buNone/>
            </a:pPr>
            <a:r>
              <a:t/>
            </a:r>
            <a:endParaRPr b="0" i="0" sz="3200" u="none" cap="none" strike="noStrike">
              <a:solidFill>
                <a:schemeClr val="dk1"/>
              </a:solidFill>
              <a:latin typeface="Questrial"/>
              <a:ea typeface="Questrial"/>
              <a:cs typeface="Questrial"/>
              <a:sym typeface="Questrial"/>
            </a:endParaRPr>
          </a:p>
        </p:txBody>
      </p:sp>
      <p:sp>
        <p:nvSpPr>
          <p:cNvPr id="2605" name="Google Shape;2605;p31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 name="Shape 77"/>
        <p:cNvGrpSpPr/>
        <p:nvPr/>
      </p:nvGrpSpPr>
      <p:grpSpPr>
        <a:xfrm>
          <a:off x="0" y="0"/>
          <a:ext cx="0" cy="0"/>
          <a:chOff x="0" y="0"/>
          <a:chExt cx="0" cy="0"/>
        </a:xfrm>
      </p:grpSpPr>
      <p:sp>
        <p:nvSpPr>
          <p:cNvPr id="78" name="Google Shape;78;p1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SaveFirst Basic Volunteer Overview</a:t>
            </a:r>
            <a:endParaRPr b="1" i="0" sz="4800" u="none" cap="none" strike="noStrike">
              <a:solidFill>
                <a:schemeClr val="dk2"/>
              </a:solidFill>
              <a:latin typeface="Questrial"/>
              <a:ea typeface="Questrial"/>
              <a:cs typeface="Questrial"/>
              <a:sym typeface="Questrial"/>
            </a:endParaRPr>
          </a:p>
        </p:txBody>
      </p:sp>
      <p:sp>
        <p:nvSpPr>
          <p:cNvPr id="79" name="Google Shape;79;p15"/>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Please sign-in</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Follow your trainer’s instructions on how to complete paperwork on your volunteer profile</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There are a number of training materials provided for you to use throughout training. Please bring these materials back to the B session.</a:t>
            </a:r>
            <a:endParaRPr b="0" i="0" sz="4000" u="none" cap="none" strike="noStrike">
              <a:solidFill>
                <a:schemeClr val="dk1"/>
              </a:solidFill>
              <a:latin typeface="Questrial"/>
              <a:ea typeface="Questrial"/>
              <a:cs typeface="Questrial"/>
              <a:sym typeface="Questrial"/>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80" name="Google Shape;80;p1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1" name="Shape 311"/>
        <p:cNvGrpSpPr/>
        <p:nvPr/>
      </p:nvGrpSpPr>
      <p:grpSpPr>
        <a:xfrm>
          <a:off x="0" y="0"/>
          <a:ext cx="0" cy="0"/>
          <a:chOff x="0" y="0"/>
          <a:chExt cx="0" cy="0"/>
        </a:xfrm>
      </p:grpSpPr>
      <p:sp>
        <p:nvSpPr>
          <p:cNvPr id="312" name="Google Shape;312;p4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Conducting a Thorough Interview</a:t>
            </a:r>
            <a:r>
              <a:rPr b="1" i="0" lang="en-US" sz="4800" u="none" cap="none" strike="noStrike">
                <a:solidFill>
                  <a:schemeClr val="dk2"/>
                </a:solidFill>
                <a:latin typeface="Questrial"/>
                <a:ea typeface="Questrial"/>
                <a:cs typeface="Questrial"/>
                <a:sym typeface="Questrial"/>
              </a:rPr>
              <a:t> – Why conduct an interview?</a:t>
            </a:r>
            <a:endParaRPr/>
          </a:p>
        </p:txBody>
      </p:sp>
      <p:sp>
        <p:nvSpPr>
          <p:cNvPr id="313" name="Google Shape;313;p42"/>
          <p:cNvSpPr txBox="1"/>
          <p:nvPr>
            <p:ph idx="1" type="body"/>
          </p:nvPr>
        </p:nvSpPr>
        <p:spPr>
          <a:xfrm>
            <a:off x="609600" y="1802702"/>
            <a:ext cx="10972800" cy="52578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You </a:t>
            </a:r>
            <a:r>
              <a:rPr lang="en-US"/>
              <a:t>find out if any income documents or expenses need to be entered by a more advanced volunteer.</a:t>
            </a:r>
            <a:endParaRPr/>
          </a:p>
          <a:p>
            <a:pPr indent="-342900" lvl="0" marL="342900" marR="0" rtl="0" algn="l">
              <a:lnSpc>
                <a:spcPct val="90000"/>
              </a:lnSpc>
              <a:spcBef>
                <a:spcPts val="0"/>
              </a:spcBef>
              <a:spcAft>
                <a:spcPts val="0"/>
              </a:spcAft>
              <a:buClr>
                <a:schemeClr val="dk1"/>
              </a:buClr>
              <a:buSzPts val="4000"/>
              <a:buFont typeface="Noto Sans Symbols"/>
              <a:buChar char="➢"/>
            </a:pPr>
            <a:r>
              <a:rPr lang="en-US"/>
              <a:t>A diligent and thorough interview saves a huge amount of time in the long run!</a:t>
            </a:r>
            <a:endParaRPr/>
          </a:p>
          <a:p>
            <a:pPr indent="0" lvl="0" marL="0" marR="0" rtl="0" algn="l">
              <a:lnSpc>
                <a:spcPct val="90000"/>
              </a:lnSpc>
              <a:spcBef>
                <a:spcPts val="0"/>
              </a:spcBef>
              <a:spcAft>
                <a:spcPts val="0"/>
              </a:spcAft>
              <a:buNone/>
            </a:pPr>
            <a:br>
              <a:rPr lang="en-US"/>
            </a:br>
            <a:endParaRPr/>
          </a:p>
        </p:txBody>
      </p:sp>
      <p:sp>
        <p:nvSpPr>
          <p:cNvPr id="314" name="Google Shape;314;p4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10" name="Shape 2610"/>
        <p:cNvGrpSpPr/>
        <p:nvPr/>
      </p:nvGrpSpPr>
      <p:grpSpPr>
        <a:xfrm>
          <a:off x="0" y="0"/>
          <a:ext cx="0" cy="0"/>
          <a:chOff x="0" y="0"/>
          <a:chExt cx="0" cy="0"/>
        </a:xfrm>
      </p:grpSpPr>
      <p:sp>
        <p:nvSpPr>
          <p:cNvPr id="2611" name="Google Shape;2611;p312"/>
          <p:cNvSpPr txBox="1"/>
          <p:nvPr>
            <p:ph type="title"/>
          </p:nvPr>
        </p:nvSpPr>
        <p:spPr>
          <a:xfrm>
            <a:off x="1364250" y="342150"/>
            <a:ext cx="97875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 Due: What if the Taxpayer Cannot Pay?</a:t>
            </a:r>
            <a:endParaRPr/>
          </a:p>
        </p:txBody>
      </p:sp>
      <p:sp>
        <p:nvSpPr>
          <p:cNvPr id="2612" name="Google Shape;2612;p312"/>
          <p:cNvSpPr txBox="1"/>
          <p:nvPr>
            <p:ph idx="1" type="body"/>
          </p:nvPr>
        </p:nvSpPr>
        <p:spPr>
          <a:xfrm>
            <a:off x="839100" y="1612328"/>
            <a:ext cx="10972800" cy="452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Apply online for a payment agreement (on their own)</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Taxpayer can apply online for a payment agreement by going to IRS.gov and searching for “Online Payment Agreement” or “OPA”</a:t>
            </a:r>
            <a:endParaRPr/>
          </a:p>
        </p:txBody>
      </p:sp>
      <p:sp>
        <p:nvSpPr>
          <p:cNvPr id="2613" name="Google Shape;2613;p31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12">
                                            <p:txEl>
                                              <p:pRg end="0" st="0"/>
                                            </p:txEl>
                                          </p:spTgt>
                                        </p:tgtEl>
                                        <p:attrNameLst>
                                          <p:attrName>style.visibility</p:attrName>
                                        </p:attrNameLst>
                                      </p:cBhvr>
                                      <p:to>
                                        <p:strVal val="visible"/>
                                      </p:to>
                                    </p:set>
                                    <p:animEffect filter="fade" transition="in">
                                      <p:cBhvr>
                                        <p:cTn dur="500"/>
                                        <p:tgtEl>
                                          <p:spTgt spid="261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12">
                                            <p:txEl>
                                              <p:pRg end="1" st="1"/>
                                            </p:txEl>
                                          </p:spTgt>
                                        </p:tgtEl>
                                        <p:attrNameLst>
                                          <p:attrName>style.visibility</p:attrName>
                                        </p:attrNameLst>
                                      </p:cBhvr>
                                      <p:to>
                                        <p:strVal val="visible"/>
                                      </p:to>
                                    </p:set>
                                    <p:animEffect filter="fade" transition="in">
                                      <p:cBhvr>
                                        <p:cTn dur="500"/>
                                        <p:tgtEl>
                                          <p:spTgt spid="261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12">
                                            <p:txEl>
                                              <p:pRg end="2" st="2"/>
                                            </p:txEl>
                                          </p:spTgt>
                                        </p:tgtEl>
                                        <p:attrNameLst>
                                          <p:attrName>style.visibility</p:attrName>
                                        </p:attrNameLst>
                                      </p:cBhvr>
                                      <p:to>
                                        <p:strVal val="visible"/>
                                      </p:to>
                                    </p:set>
                                    <p:animEffect filter="fade" transition="in">
                                      <p:cBhvr>
                                        <p:cTn dur="500"/>
                                        <p:tgtEl>
                                          <p:spTgt spid="2612">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18" name="Shape 2618"/>
        <p:cNvGrpSpPr/>
        <p:nvPr/>
      </p:nvGrpSpPr>
      <p:grpSpPr>
        <a:xfrm>
          <a:off x="0" y="0"/>
          <a:ext cx="0" cy="0"/>
          <a:chOff x="0" y="0"/>
          <a:chExt cx="0" cy="0"/>
        </a:xfrm>
      </p:grpSpPr>
      <p:sp>
        <p:nvSpPr>
          <p:cNvPr id="2619" name="Google Shape;2619;p31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 Due: Undue Hardship</a:t>
            </a:r>
            <a:endParaRPr/>
          </a:p>
        </p:txBody>
      </p:sp>
      <p:sp>
        <p:nvSpPr>
          <p:cNvPr id="2620" name="Google Shape;2620;p313"/>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Taxpayers who can show they will have a substantial financial difficulty if they pay their tax on the due date are considered to have </a:t>
            </a:r>
            <a:r>
              <a:rPr b="1" i="1" lang="en-US" sz="3700" u="none" cap="none" strike="noStrike">
                <a:solidFill>
                  <a:schemeClr val="dk1"/>
                </a:solidFill>
                <a:latin typeface="Questrial"/>
                <a:ea typeface="Questrial"/>
                <a:cs typeface="Questrial"/>
                <a:sym typeface="Questrial"/>
              </a:rPr>
              <a:t>undue</a:t>
            </a:r>
            <a:r>
              <a:rPr b="0" i="1" lang="en-US" sz="3700" u="none" cap="none" strike="noStrike">
                <a:solidFill>
                  <a:schemeClr val="dk1"/>
                </a:solidFill>
                <a:latin typeface="Questrial"/>
                <a:ea typeface="Questrial"/>
                <a:cs typeface="Questrial"/>
                <a:sym typeface="Questrial"/>
              </a:rPr>
              <a:t> </a:t>
            </a:r>
            <a:r>
              <a:rPr b="0" i="0" lang="en-US" sz="3700" u="none" cap="none" strike="noStrike">
                <a:solidFill>
                  <a:schemeClr val="dk1"/>
                </a:solidFill>
                <a:latin typeface="Questrial"/>
                <a:ea typeface="Questrial"/>
                <a:cs typeface="Questrial"/>
                <a:sym typeface="Questrial"/>
              </a:rPr>
              <a:t>hardship.</a:t>
            </a:r>
            <a:endParaRPr/>
          </a:p>
          <a:p>
            <a:pPr indent="-342900" lvl="0" marL="342900" marR="0" rtl="0" algn="l">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Can request an extension by filing Form 1127 (</a:t>
            </a:r>
            <a:r>
              <a:rPr b="0" i="0" lang="en-US" sz="3700" u="none" cap="none" strike="noStrike">
                <a:solidFill>
                  <a:srgbClr val="FF0000"/>
                </a:solidFill>
                <a:latin typeface="Questrial"/>
                <a:ea typeface="Questrial"/>
                <a:cs typeface="Questrial"/>
                <a:sym typeface="Questrial"/>
              </a:rPr>
              <a:t>out of scope</a:t>
            </a:r>
            <a:r>
              <a:rPr b="0" i="0" lang="en-US" sz="3700" u="none" cap="none" strike="noStrike">
                <a:solidFill>
                  <a:schemeClr val="dk1"/>
                </a:solidFill>
                <a:latin typeface="Questrial"/>
                <a:ea typeface="Questrial"/>
                <a:cs typeface="Questrial"/>
                <a:sym typeface="Questrial"/>
              </a:rPr>
              <a:t>) by the due date</a:t>
            </a:r>
            <a:endParaRPr/>
          </a:p>
          <a:p>
            <a:pPr indent="-285750" lvl="1" marL="742950" marR="0" rtl="0" algn="l">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Advise them to visit or call the local IRS office</a:t>
            </a:r>
            <a:endParaRPr/>
          </a:p>
          <a:p>
            <a:pPr indent="-342900" lvl="0" marL="342900" marR="0" rtl="0" algn="l">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Undue hardship is MORE than inconvenience!</a:t>
            </a:r>
            <a:endParaRPr/>
          </a:p>
          <a:p>
            <a:pPr indent="-107950" lvl="0" marL="342900" marR="0" rtl="0" algn="l">
              <a:spcBef>
                <a:spcPts val="740"/>
              </a:spcBef>
              <a:spcAft>
                <a:spcPts val="0"/>
              </a:spcAft>
              <a:buClr>
                <a:schemeClr val="dk1"/>
              </a:buClr>
              <a:buSzPts val="3700"/>
              <a:buFont typeface="Noto Sans Symbols"/>
              <a:buNone/>
            </a:pPr>
            <a:r>
              <a:t/>
            </a:r>
            <a:endParaRPr b="0" i="0" sz="3700" u="none" cap="none" strike="noStrike">
              <a:solidFill>
                <a:schemeClr val="dk1"/>
              </a:solidFill>
              <a:latin typeface="Questrial"/>
              <a:ea typeface="Questrial"/>
              <a:cs typeface="Questrial"/>
              <a:sym typeface="Questrial"/>
            </a:endParaRPr>
          </a:p>
          <a:p>
            <a:pPr indent="-107950" lvl="0" marL="342900" marR="0" rtl="0" algn="l">
              <a:spcBef>
                <a:spcPts val="740"/>
              </a:spcBef>
              <a:spcAft>
                <a:spcPts val="0"/>
              </a:spcAft>
              <a:buClr>
                <a:schemeClr val="dk1"/>
              </a:buClr>
              <a:buSzPts val="3700"/>
              <a:buFont typeface="Noto Sans Symbols"/>
              <a:buNone/>
            </a:pPr>
            <a:r>
              <a:t/>
            </a:r>
            <a:endParaRPr b="0" i="0" sz="3700" u="none" cap="none" strike="noStrike">
              <a:solidFill>
                <a:schemeClr val="dk1"/>
              </a:solidFill>
              <a:latin typeface="Questrial"/>
              <a:ea typeface="Questrial"/>
              <a:cs typeface="Questrial"/>
              <a:sym typeface="Questrial"/>
            </a:endParaRPr>
          </a:p>
        </p:txBody>
      </p:sp>
      <p:sp>
        <p:nvSpPr>
          <p:cNvPr id="2621" name="Google Shape;2621;p31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20">
                                            <p:txEl>
                                              <p:pRg end="0" st="0"/>
                                            </p:txEl>
                                          </p:spTgt>
                                        </p:tgtEl>
                                        <p:attrNameLst>
                                          <p:attrName>style.visibility</p:attrName>
                                        </p:attrNameLst>
                                      </p:cBhvr>
                                      <p:to>
                                        <p:strVal val="visible"/>
                                      </p:to>
                                    </p:set>
                                    <p:animEffect filter="fade" transition="in">
                                      <p:cBhvr>
                                        <p:cTn dur="500"/>
                                        <p:tgtEl>
                                          <p:spTgt spid="262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20">
                                            <p:txEl>
                                              <p:pRg end="1" st="1"/>
                                            </p:txEl>
                                          </p:spTgt>
                                        </p:tgtEl>
                                        <p:attrNameLst>
                                          <p:attrName>style.visibility</p:attrName>
                                        </p:attrNameLst>
                                      </p:cBhvr>
                                      <p:to>
                                        <p:strVal val="visible"/>
                                      </p:to>
                                    </p:set>
                                    <p:animEffect filter="fade" transition="in">
                                      <p:cBhvr>
                                        <p:cTn dur="500"/>
                                        <p:tgtEl>
                                          <p:spTgt spid="262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20">
                                            <p:txEl>
                                              <p:pRg end="2" st="2"/>
                                            </p:txEl>
                                          </p:spTgt>
                                        </p:tgtEl>
                                        <p:attrNameLst>
                                          <p:attrName>style.visibility</p:attrName>
                                        </p:attrNameLst>
                                      </p:cBhvr>
                                      <p:to>
                                        <p:strVal val="visible"/>
                                      </p:to>
                                    </p:set>
                                    <p:animEffect filter="fade" transition="in">
                                      <p:cBhvr>
                                        <p:cTn dur="500"/>
                                        <p:tgtEl>
                                          <p:spTgt spid="262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20">
                                            <p:txEl>
                                              <p:pRg end="3" st="3"/>
                                            </p:txEl>
                                          </p:spTgt>
                                        </p:tgtEl>
                                        <p:attrNameLst>
                                          <p:attrName>style.visibility</p:attrName>
                                        </p:attrNameLst>
                                      </p:cBhvr>
                                      <p:to>
                                        <p:strVal val="visible"/>
                                      </p:to>
                                    </p:set>
                                    <p:animEffect filter="fade" transition="in">
                                      <p:cBhvr>
                                        <p:cTn dur="500"/>
                                        <p:tgtEl>
                                          <p:spTgt spid="262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20">
                                            <p:txEl>
                                              <p:pRg end="4" st="4"/>
                                            </p:txEl>
                                          </p:spTgt>
                                        </p:tgtEl>
                                        <p:attrNameLst>
                                          <p:attrName>style.visibility</p:attrName>
                                        </p:attrNameLst>
                                      </p:cBhvr>
                                      <p:to>
                                        <p:strVal val="visible"/>
                                      </p:to>
                                    </p:set>
                                    <p:animEffect filter="fade" transition="in">
                                      <p:cBhvr>
                                        <p:cTn dur="500"/>
                                        <p:tgtEl>
                                          <p:spTgt spid="2620">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20">
                                            <p:txEl>
                                              <p:pRg end="5" st="5"/>
                                            </p:txEl>
                                          </p:spTgt>
                                        </p:tgtEl>
                                        <p:attrNameLst>
                                          <p:attrName>style.visibility</p:attrName>
                                        </p:attrNameLst>
                                      </p:cBhvr>
                                      <p:to>
                                        <p:strVal val="visible"/>
                                      </p:to>
                                    </p:set>
                                    <p:animEffect filter="fade" transition="in">
                                      <p:cBhvr>
                                        <p:cTn dur="500"/>
                                        <p:tgtEl>
                                          <p:spTgt spid="2620">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26" name="Shape 2626"/>
        <p:cNvGrpSpPr/>
        <p:nvPr/>
      </p:nvGrpSpPr>
      <p:grpSpPr>
        <a:xfrm>
          <a:off x="0" y="0"/>
          <a:ext cx="0" cy="0"/>
          <a:chOff x="0" y="0"/>
          <a:chExt cx="0" cy="0"/>
        </a:xfrm>
      </p:grpSpPr>
      <p:sp>
        <p:nvSpPr>
          <p:cNvPr id="2627" name="Google Shape;2627;p31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 Due</a:t>
            </a:r>
            <a:endParaRPr/>
          </a:p>
        </p:txBody>
      </p:sp>
      <p:sp>
        <p:nvSpPr>
          <p:cNvPr id="2628" name="Google Shape;2628;p314"/>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To avoid having tax due next year: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Adjust withholding on Form W-4 (from employer)</a:t>
            </a:r>
            <a:endParaRPr/>
          </a:p>
          <a:p>
            <a:pPr indent="-228600" lvl="2" marL="1143000" marR="0" rtl="0" algn="l">
              <a:spcBef>
                <a:spcPts val="640"/>
              </a:spcBef>
              <a:spcAft>
                <a:spcPts val="0"/>
              </a:spcAft>
              <a:buClr>
                <a:schemeClr val="dk1"/>
              </a:buClr>
              <a:buSzPts val="3200"/>
              <a:buFont typeface="Courier New"/>
              <a:buChar char="o"/>
            </a:pPr>
            <a:r>
              <a:rPr b="0" i="0" lang="en-US" sz="3200" u="none" cap="none" strike="noStrike">
                <a:solidFill>
                  <a:schemeClr val="dk1"/>
                </a:solidFill>
                <a:latin typeface="Questrial"/>
                <a:ea typeface="Questrial"/>
                <a:cs typeface="Questrial"/>
                <a:sym typeface="Questrial"/>
              </a:rPr>
              <a:t>Taxpayers should submit a revised form when there is a change in life events (marriage, child, etc.)</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Make quarterly estimated tax payments </a:t>
            </a:r>
            <a:endParaRPr b="0" i="0" sz="3600" u="none" cap="none" strike="noStrike">
              <a:solidFill>
                <a:schemeClr val="dk1"/>
              </a:solidFill>
              <a:latin typeface="Questrial"/>
              <a:ea typeface="Questrial"/>
              <a:cs typeface="Questrial"/>
              <a:sym typeface="Questrial"/>
            </a:endParaRPr>
          </a:p>
          <a:p>
            <a:pPr indent="-285750" lvl="1" marL="742950" marR="0" rtl="0" algn="l">
              <a:spcBef>
                <a:spcPts val="720"/>
              </a:spcBef>
              <a:spcAft>
                <a:spcPts val="0"/>
              </a:spcAft>
              <a:buClr>
                <a:schemeClr val="dk1"/>
              </a:buClr>
              <a:buSzPts val="3600"/>
              <a:buFont typeface="Arial"/>
              <a:buChar char="•"/>
            </a:pPr>
            <a:r>
              <a:rPr lang="en-US"/>
              <a:t>Use </a:t>
            </a:r>
            <a:r>
              <a:rPr lang="en-US" u="sng">
                <a:solidFill>
                  <a:schemeClr val="hlink"/>
                </a:solidFill>
                <a:hlinkClick r:id="rId3"/>
              </a:rPr>
              <a:t>withholding calculator in irs.gov</a:t>
            </a:r>
            <a:endParaRPr/>
          </a:p>
          <a:p>
            <a:pPr indent="0" lvl="0" marL="914400" marR="0" rtl="0" algn="l">
              <a:spcBef>
                <a:spcPts val="640"/>
              </a:spcBef>
              <a:spcAft>
                <a:spcPts val="0"/>
              </a:spcAft>
              <a:buNone/>
            </a:pPr>
            <a:r>
              <a:t/>
            </a:r>
            <a:endParaRPr/>
          </a:p>
        </p:txBody>
      </p:sp>
      <p:sp>
        <p:nvSpPr>
          <p:cNvPr id="2629" name="Google Shape;2629;p31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28">
                                            <p:txEl>
                                              <p:pRg end="0" st="0"/>
                                            </p:txEl>
                                          </p:spTgt>
                                        </p:tgtEl>
                                        <p:attrNameLst>
                                          <p:attrName>style.visibility</p:attrName>
                                        </p:attrNameLst>
                                      </p:cBhvr>
                                      <p:to>
                                        <p:strVal val="visible"/>
                                      </p:to>
                                    </p:set>
                                    <p:animEffect filter="fade" transition="in">
                                      <p:cBhvr>
                                        <p:cTn dur="500"/>
                                        <p:tgtEl>
                                          <p:spTgt spid="262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28">
                                            <p:txEl>
                                              <p:pRg end="1" st="1"/>
                                            </p:txEl>
                                          </p:spTgt>
                                        </p:tgtEl>
                                        <p:attrNameLst>
                                          <p:attrName>style.visibility</p:attrName>
                                        </p:attrNameLst>
                                      </p:cBhvr>
                                      <p:to>
                                        <p:strVal val="visible"/>
                                      </p:to>
                                    </p:set>
                                    <p:animEffect filter="fade" transition="in">
                                      <p:cBhvr>
                                        <p:cTn dur="500"/>
                                        <p:tgtEl>
                                          <p:spTgt spid="262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28">
                                            <p:txEl>
                                              <p:pRg end="2" st="2"/>
                                            </p:txEl>
                                          </p:spTgt>
                                        </p:tgtEl>
                                        <p:attrNameLst>
                                          <p:attrName>style.visibility</p:attrName>
                                        </p:attrNameLst>
                                      </p:cBhvr>
                                      <p:to>
                                        <p:strVal val="visible"/>
                                      </p:to>
                                    </p:set>
                                    <p:animEffect filter="fade" transition="in">
                                      <p:cBhvr>
                                        <p:cTn dur="500"/>
                                        <p:tgtEl>
                                          <p:spTgt spid="262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28">
                                            <p:txEl>
                                              <p:pRg end="3" st="3"/>
                                            </p:txEl>
                                          </p:spTgt>
                                        </p:tgtEl>
                                        <p:attrNameLst>
                                          <p:attrName>style.visibility</p:attrName>
                                        </p:attrNameLst>
                                      </p:cBhvr>
                                      <p:to>
                                        <p:strVal val="visible"/>
                                      </p:to>
                                    </p:set>
                                    <p:animEffect filter="fade" transition="in">
                                      <p:cBhvr>
                                        <p:cTn dur="500"/>
                                        <p:tgtEl>
                                          <p:spTgt spid="262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28">
                                            <p:txEl>
                                              <p:pRg end="4" st="4"/>
                                            </p:txEl>
                                          </p:spTgt>
                                        </p:tgtEl>
                                        <p:attrNameLst>
                                          <p:attrName>style.visibility</p:attrName>
                                        </p:attrNameLst>
                                      </p:cBhvr>
                                      <p:to>
                                        <p:strVal val="visible"/>
                                      </p:to>
                                    </p:set>
                                    <p:animEffect filter="fade" transition="in">
                                      <p:cBhvr>
                                        <p:cTn dur="500"/>
                                        <p:tgtEl>
                                          <p:spTgt spid="262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28">
                                            <p:txEl>
                                              <p:pRg end="5" st="5"/>
                                            </p:txEl>
                                          </p:spTgt>
                                        </p:tgtEl>
                                        <p:attrNameLst>
                                          <p:attrName>style.visibility</p:attrName>
                                        </p:attrNameLst>
                                      </p:cBhvr>
                                      <p:to>
                                        <p:strVal val="visible"/>
                                      </p:to>
                                    </p:set>
                                    <p:animEffect filter="fade" transition="in">
                                      <p:cBhvr>
                                        <p:cTn dur="500"/>
                                        <p:tgtEl>
                                          <p:spTgt spid="2628">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34" name="Shape 2634"/>
        <p:cNvGrpSpPr/>
        <p:nvPr/>
      </p:nvGrpSpPr>
      <p:grpSpPr>
        <a:xfrm>
          <a:off x="0" y="0"/>
          <a:ext cx="0" cy="0"/>
          <a:chOff x="0" y="0"/>
          <a:chExt cx="0" cy="0"/>
        </a:xfrm>
      </p:grpSpPr>
      <p:pic>
        <p:nvPicPr>
          <p:cNvPr descr="Impact-logo_SaveFirst-green.eps" id="2635" name="Google Shape;2635;p315"/>
          <p:cNvPicPr preferRelativeResize="0"/>
          <p:nvPr/>
        </p:nvPicPr>
        <p:blipFill rotWithShape="1">
          <a:blip r:embed="rId3">
            <a:alphaModFix/>
          </a:blip>
          <a:srcRect b="34976" l="19561" r="20646" t="31742"/>
          <a:stretch/>
        </p:blipFill>
        <p:spPr>
          <a:xfrm>
            <a:off x="1440089" y="625475"/>
            <a:ext cx="9264733" cy="4243519"/>
          </a:xfrm>
          <a:prstGeom prst="rect">
            <a:avLst/>
          </a:prstGeom>
          <a:noFill/>
          <a:ln>
            <a:noFill/>
          </a:ln>
        </p:spPr>
      </p:pic>
      <p:sp>
        <p:nvSpPr>
          <p:cNvPr id="2636" name="Google Shape;2636;p315"/>
          <p:cNvSpPr/>
          <p:nvPr/>
        </p:nvSpPr>
        <p:spPr>
          <a:xfrm>
            <a:off x="1524003" y="-184666"/>
            <a:ext cx="184731" cy="36933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637" name="Google Shape;2637;p315"/>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638" name="Google Shape;2638;p315"/>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639" name="Google Shape;2639;p315"/>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2640" name="Google Shape;2640;p315"/>
          <p:cNvSpPr txBox="1"/>
          <p:nvPr/>
        </p:nvSpPr>
        <p:spPr>
          <a:xfrm>
            <a:off x="-1461427" y="1481721"/>
            <a:ext cx="18466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2641" name="Google Shape;2641;p315"/>
          <p:cNvSpPr txBox="1"/>
          <p:nvPr/>
        </p:nvSpPr>
        <p:spPr>
          <a:xfrm>
            <a:off x="1708732" y="5173794"/>
            <a:ext cx="8727445" cy="1012105"/>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Tax Preparation Process</a:t>
            </a:r>
            <a:endParaRPr/>
          </a:p>
        </p:txBody>
      </p:sp>
      <p:sp>
        <p:nvSpPr>
          <p:cNvPr id="2642" name="Google Shape;2642;p31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46" name="Shape 2646"/>
        <p:cNvGrpSpPr/>
        <p:nvPr/>
      </p:nvGrpSpPr>
      <p:grpSpPr>
        <a:xfrm>
          <a:off x="0" y="0"/>
          <a:ext cx="0" cy="0"/>
          <a:chOff x="0" y="0"/>
          <a:chExt cx="0" cy="0"/>
        </a:xfrm>
      </p:grpSpPr>
      <p:sp>
        <p:nvSpPr>
          <p:cNvPr id="2647" name="Google Shape;2647;p31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 Preparation Process</a:t>
            </a:r>
            <a:endParaRPr/>
          </a:p>
        </p:txBody>
      </p:sp>
      <p:sp>
        <p:nvSpPr>
          <p:cNvPr id="2648" name="Google Shape;2648;p316"/>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1: Preliminary Interview</a:t>
            </a:r>
            <a:endParaRPr/>
          </a:p>
          <a:p>
            <a:pPr indent="-342900" lvl="0" marL="342900" marR="0" rtl="0" algn="l">
              <a:spcBef>
                <a:spcPts val="800"/>
              </a:spcBef>
              <a:spcAft>
                <a:spcPts val="0"/>
              </a:spcAft>
              <a:buClr>
                <a:schemeClr val="dk1"/>
              </a:buClr>
              <a:buSzPts val="4000"/>
              <a:buFont typeface="Noto Sans Symbols"/>
              <a:buChar char="➢"/>
            </a:pPr>
            <a:r>
              <a:rPr b="1" i="0" lang="en-US" sz="4000" u="none" cap="none" strike="noStrike">
                <a:solidFill>
                  <a:schemeClr val="dk1"/>
                </a:solidFill>
                <a:latin typeface="Questrial"/>
                <a:ea typeface="Questrial"/>
                <a:cs typeface="Questrial"/>
                <a:sym typeface="Questrial"/>
              </a:rPr>
              <a:t>Part 2: Preparing the Return in TaxSlayer</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3: Quality Review</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4: Finishing the Return</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5: Filing the Return</a:t>
            </a:r>
            <a:endParaRPr/>
          </a:p>
        </p:txBody>
      </p:sp>
      <p:sp>
        <p:nvSpPr>
          <p:cNvPr id="2649" name="Google Shape;2649;p31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53" name="Shape 2653"/>
        <p:cNvGrpSpPr/>
        <p:nvPr/>
      </p:nvGrpSpPr>
      <p:grpSpPr>
        <a:xfrm>
          <a:off x="0" y="0"/>
          <a:ext cx="0" cy="0"/>
          <a:chOff x="0" y="0"/>
          <a:chExt cx="0" cy="0"/>
        </a:xfrm>
      </p:grpSpPr>
      <p:sp>
        <p:nvSpPr>
          <p:cNvPr id="2654" name="Google Shape;2654;p31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 Preparation Process</a:t>
            </a:r>
            <a:endParaRPr/>
          </a:p>
        </p:txBody>
      </p:sp>
      <p:sp>
        <p:nvSpPr>
          <p:cNvPr id="2655" name="Google Shape;2655;p317"/>
          <p:cNvSpPr txBox="1"/>
          <p:nvPr>
            <p:ph idx="1" type="body"/>
          </p:nvPr>
        </p:nvSpPr>
        <p:spPr>
          <a:xfrm>
            <a:off x="123600" y="1417650"/>
            <a:ext cx="11458800" cy="4526100"/>
          </a:xfrm>
          <a:prstGeom prst="rect">
            <a:avLst/>
          </a:prstGeom>
          <a:noFill/>
          <a:ln>
            <a:noFill/>
          </a:ln>
        </p:spPr>
        <p:txBody>
          <a:bodyPr anchorCtr="0" anchor="t" bIns="45700" lIns="91425" spcFirstLastPara="1" rIns="91425" wrap="square" tIns="45700">
            <a:noAutofit/>
          </a:bodyPr>
          <a:lstStyle/>
          <a:p>
            <a:pPr indent="-317500" lvl="0" marL="342900" marR="0" rtl="0" algn="l">
              <a:lnSpc>
                <a:spcPct val="100000"/>
              </a:lnSpc>
              <a:spcBef>
                <a:spcPts val="0"/>
              </a:spcBef>
              <a:spcAft>
                <a:spcPts val="0"/>
              </a:spcAft>
              <a:buClr>
                <a:schemeClr val="dk1"/>
              </a:buClr>
              <a:buSzPts val="3600"/>
              <a:buFont typeface="Noto Sans Symbols"/>
              <a:buChar char="➢"/>
            </a:pPr>
            <a:r>
              <a:rPr lang="en-US" sz="3600"/>
              <a:t>When you arrive at the site on your first day, you’ll need to show your photo ID to the Site Coordinator</a:t>
            </a:r>
            <a:endParaRPr sz="3600"/>
          </a:p>
          <a:p>
            <a:pPr indent="-317500" lvl="0" marL="342900" marR="0" rtl="0" algn="l">
              <a:lnSpc>
                <a:spcPct val="100000"/>
              </a:lnSpc>
              <a:spcBef>
                <a:spcPts val="0"/>
              </a:spcBef>
              <a:spcAft>
                <a:spcPts val="0"/>
              </a:spcAft>
              <a:buClr>
                <a:schemeClr val="dk1"/>
              </a:buClr>
              <a:buSzPts val="3600"/>
              <a:buFont typeface="Noto Sans Symbols"/>
              <a:buChar char="➢"/>
            </a:pPr>
            <a:r>
              <a:rPr lang="en-US" sz="3600"/>
              <a:t>They will then check your volunteer certification in the VMS system to make sure you’ve completed all the steps.</a:t>
            </a:r>
            <a:endParaRPr sz="3600"/>
          </a:p>
          <a:p>
            <a:pPr indent="-317500" lvl="0" marL="342900" marR="0" rtl="0" algn="l">
              <a:lnSpc>
                <a:spcPct val="100000"/>
              </a:lnSpc>
              <a:spcBef>
                <a:spcPts val="0"/>
              </a:spcBef>
              <a:spcAft>
                <a:spcPts val="0"/>
              </a:spcAft>
              <a:buClr>
                <a:schemeClr val="dk1"/>
              </a:buClr>
              <a:buSzPts val="3600"/>
              <a:buFont typeface="Noto Sans Symbols"/>
              <a:buChar char="➢"/>
            </a:pPr>
            <a:r>
              <a:rPr lang="en-US" sz="3600"/>
              <a:t>You will get a nametag specific to your certification level.</a:t>
            </a:r>
            <a:endParaRPr sz="3600"/>
          </a:p>
          <a:p>
            <a:pPr indent="-285750" lvl="1" marL="742950" marR="0" rtl="0" algn="l">
              <a:lnSpc>
                <a:spcPct val="100000"/>
              </a:lnSpc>
              <a:spcBef>
                <a:spcPts val="0"/>
              </a:spcBef>
              <a:spcAft>
                <a:spcPts val="0"/>
              </a:spcAft>
              <a:buSzPts val="3600"/>
              <a:buChar char="•"/>
            </a:pPr>
            <a:r>
              <a:rPr lang="en-US"/>
              <a:t>Basic Volunteers-</a:t>
            </a:r>
            <a:r>
              <a:rPr lang="en-US">
                <a:solidFill>
                  <a:srgbClr val="00FF00"/>
                </a:solidFill>
              </a:rPr>
              <a:t>Green Badge</a:t>
            </a:r>
            <a:endParaRPr>
              <a:solidFill>
                <a:srgbClr val="00FF00"/>
              </a:solidFill>
            </a:endParaRPr>
          </a:p>
          <a:p>
            <a:pPr indent="-285750" lvl="1" marL="742950" marR="0" rtl="0" algn="l">
              <a:lnSpc>
                <a:spcPct val="100000"/>
              </a:lnSpc>
              <a:spcBef>
                <a:spcPts val="0"/>
              </a:spcBef>
              <a:spcAft>
                <a:spcPts val="0"/>
              </a:spcAft>
              <a:buSzPts val="3600"/>
              <a:buChar char="•"/>
            </a:pPr>
            <a:r>
              <a:rPr lang="en-US"/>
              <a:t>Advanced Volunteers-</a:t>
            </a:r>
            <a:r>
              <a:rPr lang="en-US">
                <a:solidFill>
                  <a:srgbClr val="4A86E8"/>
                </a:solidFill>
              </a:rPr>
              <a:t>Blue Badge</a:t>
            </a:r>
            <a:endParaRPr>
              <a:solidFill>
                <a:srgbClr val="4A86E8"/>
              </a:solidFill>
            </a:endParaRPr>
          </a:p>
          <a:p>
            <a:pPr indent="0" lvl="0" marL="0" marR="0" rtl="0" algn="l">
              <a:spcBef>
                <a:spcPts val="800"/>
              </a:spcBef>
              <a:spcAft>
                <a:spcPts val="0"/>
              </a:spcAft>
              <a:buNone/>
            </a:pPr>
            <a:r>
              <a:t/>
            </a:r>
            <a:endParaRPr sz="3000"/>
          </a:p>
        </p:txBody>
      </p:sp>
      <p:sp>
        <p:nvSpPr>
          <p:cNvPr id="2656" name="Google Shape;2656;p31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60" name="Shape 2660"/>
        <p:cNvGrpSpPr/>
        <p:nvPr/>
      </p:nvGrpSpPr>
      <p:grpSpPr>
        <a:xfrm>
          <a:off x="0" y="0"/>
          <a:ext cx="0" cy="0"/>
          <a:chOff x="0" y="0"/>
          <a:chExt cx="0" cy="0"/>
        </a:xfrm>
      </p:grpSpPr>
      <p:sp>
        <p:nvSpPr>
          <p:cNvPr id="2661" name="Google Shape;2661;p31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 Preparation Process</a:t>
            </a:r>
            <a:endParaRPr/>
          </a:p>
        </p:txBody>
      </p:sp>
      <p:sp>
        <p:nvSpPr>
          <p:cNvPr id="2662" name="Google Shape;2662;p318"/>
          <p:cNvSpPr txBox="1"/>
          <p:nvPr>
            <p:ph idx="1" type="body"/>
          </p:nvPr>
        </p:nvSpPr>
        <p:spPr>
          <a:xfrm>
            <a:off x="366600" y="1417650"/>
            <a:ext cx="11458800" cy="5069700"/>
          </a:xfrm>
          <a:prstGeom prst="rect">
            <a:avLst/>
          </a:prstGeom>
          <a:noFill/>
          <a:ln>
            <a:noFill/>
          </a:ln>
        </p:spPr>
        <p:txBody>
          <a:bodyPr anchorCtr="0" anchor="t" bIns="45700" lIns="91425" spcFirstLastPara="1" rIns="91425" wrap="square" tIns="45700">
            <a:noAutofit/>
          </a:bodyPr>
          <a:lstStyle/>
          <a:p>
            <a:pPr indent="-317500" lvl="0" marL="342900" marR="0" rtl="0" algn="l">
              <a:lnSpc>
                <a:spcPct val="100000"/>
              </a:lnSpc>
              <a:spcBef>
                <a:spcPts val="0"/>
              </a:spcBef>
              <a:spcAft>
                <a:spcPts val="0"/>
              </a:spcAft>
              <a:buClr>
                <a:schemeClr val="dk1"/>
              </a:buClr>
              <a:buSzPts val="3600"/>
              <a:buFont typeface="Noto Sans Symbols"/>
              <a:buChar char="➢"/>
            </a:pPr>
            <a:r>
              <a:rPr lang="en-US" sz="3600"/>
              <a:t>Your first day at the tax site, partner up with another volunteer!</a:t>
            </a:r>
            <a:endParaRPr sz="3600"/>
          </a:p>
          <a:p>
            <a:pPr indent="0" lvl="0" marL="342900" marR="0" rtl="0" algn="l">
              <a:lnSpc>
                <a:spcPct val="100000"/>
              </a:lnSpc>
              <a:spcBef>
                <a:spcPts val="0"/>
              </a:spcBef>
              <a:spcAft>
                <a:spcPts val="0"/>
              </a:spcAft>
              <a:buNone/>
            </a:pPr>
            <a:r>
              <a:t/>
            </a:r>
            <a:endParaRPr sz="3600"/>
          </a:p>
          <a:p>
            <a:pPr indent="-317500" lvl="0" marL="342900" marR="0" rtl="0" algn="l">
              <a:lnSpc>
                <a:spcPct val="100000"/>
              </a:lnSpc>
              <a:spcBef>
                <a:spcPts val="0"/>
              </a:spcBef>
              <a:spcAft>
                <a:spcPts val="0"/>
              </a:spcAft>
              <a:buClr>
                <a:schemeClr val="dk1"/>
              </a:buClr>
              <a:buSzPts val="3600"/>
              <a:buFont typeface="Noto Sans Symbols"/>
              <a:buChar char="➢"/>
            </a:pPr>
            <a:r>
              <a:rPr lang="en-US" sz="3600"/>
              <a:t>You will feel so much more confident once you get through that first return!</a:t>
            </a:r>
            <a:endParaRPr sz="3600"/>
          </a:p>
          <a:p>
            <a:pPr indent="0" lvl="0" marL="342900" marR="0" rtl="0" algn="l">
              <a:lnSpc>
                <a:spcPct val="100000"/>
              </a:lnSpc>
              <a:spcBef>
                <a:spcPts val="0"/>
              </a:spcBef>
              <a:spcAft>
                <a:spcPts val="0"/>
              </a:spcAft>
              <a:buNone/>
            </a:pPr>
            <a:r>
              <a:t/>
            </a:r>
            <a:endParaRPr sz="3600"/>
          </a:p>
          <a:p>
            <a:pPr indent="-317500" lvl="0" marL="342900" marR="0" rtl="0" algn="l">
              <a:lnSpc>
                <a:spcPct val="100000"/>
              </a:lnSpc>
              <a:spcBef>
                <a:spcPts val="0"/>
              </a:spcBef>
              <a:spcAft>
                <a:spcPts val="0"/>
              </a:spcAft>
              <a:buClr>
                <a:schemeClr val="dk1"/>
              </a:buClr>
              <a:buSzPts val="3600"/>
              <a:buFont typeface="Noto Sans Symbols"/>
              <a:buChar char="➢"/>
            </a:pPr>
            <a:r>
              <a:rPr lang="en-US" sz="3600"/>
              <a:t>If you have some down time during your first day, ask the Site Coordinator if you can watch a return being completed by another volunteer.</a:t>
            </a:r>
            <a:endParaRPr sz="3600"/>
          </a:p>
          <a:p>
            <a:pPr indent="0" lvl="0" marL="0" marR="0" rtl="0" algn="l">
              <a:spcBef>
                <a:spcPts val="800"/>
              </a:spcBef>
              <a:spcAft>
                <a:spcPts val="0"/>
              </a:spcAft>
              <a:buNone/>
            </a:pPr>
            <a:r>
              <a:t/>
            </a:r>
            <a:endParaRPr sz="3000"/>
          </a:p>
        </p:txBody>
      </p:sp>
      <p:sp>
        <p:nvSpPr>
          <p:cNvPr id="2663" name="Google Shape;2663;p31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67" name="Shape 2667"/>
        <p:cNvGrpSpPr/>
        <p:nvPr/>
      </p:nvGrpSpPr>
      <p:grpSpPr>
        <a:xfrm>
          <a:off x="0" y="0"/>
          <a:ext cx="0" cy="0"/>
          <a:chOff x="0" y="0"/>
          <a:chExt cx="0" cy="0"/>
        </a:xfrm>
      </p:grpSpPr>
      <p:sp>
        <p:nvSpPr>
          <p:cNvPr id="2668" name="Google Shape;2668;p31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 Preparation Process</a:t>
            </a:r>
            <a:endParaRPr/>
          </a:p>
        </p:txBody>
      </p:sp>
      <p:sp>
        <p:nvSpPr>
          <p:cNvPr id="2669" name="Google Shape;2669;p319"/>
          <p:cNvSpPr txBox="1"/>
          <p:nvPr>
            <p:ph idx="1" type="body"/>
          </p:nvPr>
        </p:nvSpPr>
        <p:spPr>
          <a:xfrm>
            <a:off x="123600" y="1417650"/>
            <a:ext cx="5916000" cy="4526100"/>
          </a:xfrm>
          <a:prstGeom prst="rect">
            <a:avLst/>
          </a:prstGeom>
          <a:noFill/>
          <a:ln>
            <a:noFill/>
          </a:ln>
        </p:spPr>
        <p:txBody>
          <a:bodyPr anchorCtr="0" anchor="t" bIns="45700" lIns="91425" spcFirstLastPara="1" rIns="91425" wrap="square" tIns="45700">
            <a:noAutofit/>
          </a:bodyPr>
          <a:lstStyle/>
          <a:p>
            <a:pPr indent="-279400" lvl="0" marL="342900" rtl="0" algn="l">
              <a:spcBef>
                <a:spcPts val="0"/>
              </a:spcBef>
              <a:spcAft>
                <a:spcPts val="0"/>
              </a:spcAft>
              <a:buClr>
                <a:schemeClr val="dk1"/>
              </a:buClr>
              <a:buSzPts val="3000"/>
              <a:buFont typeface="Noto Sans Symbols"/>
              <a:buChar char="➢"/>
            </a:pPr>
            <a:r>
              <a:rPr lang="en-US" sz="3000"/>
              <a:t>Taxpayer Sign-In Sheet</a:t>
            </a:r>
            <a:endParaRPr sz="3000"/>
          </a:p>
          <a:p>
            <a:pPr indent="-247650" lvl="1" marL="742950" rtl="0" algn="l">
              <a:spcBef>
                <a:spcPts val="0"/>
              </a:spcBef>
              <a:spcAft>
                <a:spcPts val="0"/>
              </a:spcAft>
              <a:buSzPts val="3000"/>
              <a:buChar char="•"/>
            </a:pPr>
            <a:r>
              <a:rPr lang="en-US" sz="3000"/>
              <a:t>We prioritize appointments over walk-ins!</a:t>
            </a:r>
            <a:endParaRPr sz="3000"/>
          </a:p>
          <a:p>
            <a:pPr indent="-247650" lvl="1" marL="742950" rtl="0" algn="l">
              <a:spcBef>
                <a:spcPts val="0"/>
              </a:spcBef>
              <a:spcAft>
                <a:spcPts val="0"/>
              </a:spcAft>
              <a:buSzPts val="3000"/>
              <a:buChar char="•"/>
            </a:pPr>
            <a:r>
              <a:rPr lang="en-US" sz="3000"/>
              <a:t>Your site coordinator will have the schedule printed next to the sign-in sheet</a:t>
            </a:r>
            <a:endParaRPr sz="3000"/>
          </a:p>
          <a:p>
            <a:pPr indent="-247650" lvl="1" marL="742950" rtl="0" algn="l">
              <a:spcBef>
                <a:spcPts val="0"/>
              </a:spcBef>
              <a:spcAft>
                <a:spcPts val="0"/>
              </a:spcAft>
              <a:buSzPts val="3000"/>
              <a:buChar char="•"/>
            </a:pPr>
            <a:r>
              <a:rPr lang="en-US" sz="3000"/>
              <a:t>When you start a return with a taxpayer, make sure to highlight them off the sign-in sheet </a:t>
            </a:r>
            <a:r>
              <a:rPr i="1" lang="en-US" sz="3000"/>
              <a:t>AND</a:t>
            </a:r>
            <a:r>
              <a:rPr lang="en-US" sz="3000"/>
              <a:t> the appointment schedule!</a:t>
            </a:r>
            <a:endParaRPr sz="3000"/>
          </a:p>
          <a:p>
            <a:pPr indent="0" lvl="0" marL="0" marR="0" rtl="0" algn="l">
              <a:spcBef>
                <a:spcPts val="800"/>
              </a:spcBef>
              <a:spcAft>
                <a:spcPts val="0"/>
              </a:spcAft>
              <a:buNone/>
            </a:pPr>
            <a:r>
              <a:t/>
            </a:r>
            <a:endParaRPr sz="3000"/>
          </a:p>
        </p:txBody>
      </p:sp>
      <p:sp>
        <p:nvSpPr>
          <p:cNvPr id="2670" name="Google Shape;2670;p31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2671" name="Google Shape;2671;p319"/>
          <p:cNvPicPr preferRelativeResize="0"/>
          <p:nvPr/>
        </p:nvPicPr>
        <p:blipFill>
          <a:blip r:embed="rId3">
            <a:alphaModFix/>
          </a:blip>
          <a:stretch>
            <a:fillRect/>
          </a:stretch>
        </p:blipFill>
        <p:spPr>
          <a:xfrm>
            <a:off x="5794250" y="1681975"/>
            <a:ext cx="6346502" cy="2381000"/>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3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76" name="Shape 2676"/>
        <p:cNvGrpSpPr/>
        <p:nvPr/>
      </p:nvGrpSpPr>
      <p:grpSpPr>
        <a:xfrm>
          <a:off x="0" y="0"/>
          <a:ext cx="0" cy="0"/>
          <a:chOff x="0" y="0"/>
          <a:chExt cx="0" cy="0"/>
        </a:xfrm>
      </p:grpSpPr>
      <p:sp>
        <p:nvSpPr>
          <p:cNvPr id="2677" name="Google Shape;2677;p320"/>
          <p:cNvSpPr txBox="1"/>
          <p:nvPr>
            <p:ph type="title"/>
          </p:nvPr>
        </p:nvSpPr>
        <p:spPr>
          <a:xfrm>
            <a:off x="609600" y="274638"/>
            <a:ext cx="109728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Tax Preparation Process</a:t>
            </a:r>
            <a:endParaRPr/>
          </a:p>
        </p:txBody>
      </p:sp>
      <p:sp>
        <p:nvSpPr>
          <p:cNvPr id="2678" name="Google Shape;2678;p32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679" name="Google Shape;2679;p320"/>
          <p:cNvSpPr txBox="1"/>
          <p:nvPr>
            <p:ph idx="1" type="body"/>
          </p:nvPr>
        </p:nvSpPr>
        <p:spPr>
          <a:xfrm>
            <a:off x="609600" y="1655325"/>
            <a:ext cx="3172500" cy="40437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800">
                <a:solidFill>
                  <a:schemeClr val="accent3"/>
                </a:solidFill>
              </a:rPr>
              <a:t> </a:t>
            </a:r>
            <a:r>
              <a:rPr b="1" i="1" lang="en-US" sz="2800">
                <a:solidFill>
                  <a:schemeClr val="accent3"/>
                </a:solidFill>
              </a:rPr>
              <a:t>Helpful tip:</a:t>
            </a:r>
            <a:endParaRPr b="1" i="1" sz="2800">
              <a:solidFill>
                <a:schemeClr val="accent3"/>
              </a:solidFill>
            </a:endParaRPr>
          </a:p>
          <a:p>
            <a:pPr indent="0" lvl="0" marL="0" marR="0" rtl="0" algn="ctr">
              <a:spcBef>
                <a:spcPts val="0"/>
              </a:spcBef>
              <a:spcAft>
                <a:spcPts val="0"/>
              </a:spcAft>
              <a:buNone/>
            </a:pPr>
            <a:r>
              <a:rPr i="1" lang="en-US" sz="2800">
                <a:solidFill>
                  <a:schemeClr val="accent3"/>
                </a:solidFill>
              </a:rPr>
              <a:t>When you enter a returning taxpayer’s SSN, you will see a message asking if you want to pull forward info from a prior year…...</a:t>
            </a:r>
            <a:endParaRPr i="1" sz="2800">
              <a:solidFill>
                <a:schemeClr val="accent3"/>
              </a:solidFill>
            </a:endParaRPr>
          </a:p>
          <a:p>
            <a:pPr indent="0" lvl="0" marL="457200" marR="0" rtl="0" algn="l">
              <a:spcBef>
                <a:spcPts val="720"/>
              </a:spcBef>
              <a:spcAft>
                <a:spcPts val="0"/>
              </a:spcAft>
              <a:buNone/>
            </a:pPr>
            <a:r>
              <a:t/>
            </a:r>
            <a:endParaRPr/>
          </a:p>
        </p:txBody>
      </p:sp>
      <p:pic>
        <p:nvPicPr>
          <p:cNvPr id="2680" name="Google Shape;2680;p320"/>
          <p:cNvPicPr preferRelativeResize="0"/>
          <p:nvPr/>
        </p:nvPicPr>
        <p:blipFill>
          <a:blip r:embed="rId3">
            <a:alphaModFix/>
          </a:blip>
          <a:stretch>
            <a:fillRect/>
          </a:stretch>
        </p:blipFill>
        <p:spPr>
          <a:xfrm>
            <a:off x="4393801" y="1655313"/>
            <a:ext cx="7015252" cy="4415876"/>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3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85" name="Shape 2685"/>
        <p:cNvGrpSpPr/>
        <p:nvPr/>
      </p:nvGrpSpPr>
      <p:grpSpPr>
        <a:xfrm>
          <a:off x="0" y="0"/>
          <a:ext cx="0" cy="0"/>
          <a:chOff x="0" y="0"/>
          <a:chExt cx="0" cy="0"/>
        </a:xfrm>
      </p:grpSpPr>
      <p:sp>
        <p:nvSpPr>
          <p:cNvPr id="2686" name="Google Shape;2686;p321"/>
          <p:cNvSpPr txBox="1"/>
          <p:nvPr>
            <p:ph type="title"/>
          </p:nvPr>
        </p:nvSpPr>
        <p:spPr>
          <a:xfrm>
            <a:off x="609600" y="274638"/>
            <a:ext cx="109728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Tax Preparation Process</a:t>
            </a:r>
            <a:endParaRPr/>
          </a:p>
        </p:txBody>
      </p:sp>
      <p:sp>
        <p:nvSpPr>
          <p:cNvPr id="2687" name="Google Shape;2687;p32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688" name="Google Shape;2688;p321"/>
          <p:cNvSpPr txBox="1"/>
          <p:nvPr>
            <p:ph idx="1" type="body"/>
          </p:nvPr>
        </p:nvSpPr>
        <p:spPr>
          <a:xfrm>
            <a:off x="273275" y="1667225"/>
            <a:ext cx="3172500" cy="41253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800">
                <a:solidFill>
                  <a:schemeClr val="accent3"/>
                </a:solidFill>
              </a:rPr>
              <a:t> </a:t>
            </a:r>
            <a:r>
              <a:rPr b="1" i="1" lang="en-US" sz="2800">
                <a:solidFill>
                  <a:schemeClr val="accent3"/>
                </a:solidFill>
              </a:rPr>
              <a:t>Helpful tip:</a:t>
            </a:r>
            <a:endParaRPr b="1" i="1" sz="2800">
              <a:solidFill>
                <a:schemeClr val="accent3"/>
              </a:solidFill>
            </a:endParaRPr>
          </a:p>
          <a:p>
            <a:pPr indent="0" lvl="0" marL="0" marR="0" rtl="0" algn="ctr">
              <a:spcBef>
                <a:spcPts val="0"/>
              </a:spcBef>
              <a:spcAft>
                <a:spcPts val="0"/>
              </a:spcAft>
              <a:buNone/>
            </a:pPr>
            <a:r>
              <a:rPr i="1" lang="en-US" sz="2800">
                <a:solidFill>
                  <a:schemeClr val="accent3"/>
                </a:solidFill>
              </a:rPr>
              <a:t>Always select “No Thanks”</a:t>
            </a:r>
            <a:endParaRPr i="1" sz="2800">
              <a:solidFill>
                <a:schemeClr val="accent3"/>
              </a:solidFill>
            </a:endParaRPr>
          </a:p>
          <a:p>
            <a:pPr indent="0" lvl="0" marL="0" marR="0" rtl="0" algn="ctr">
              <a:spcBef>
                <a:spcPts val="0"/>
              </a:spcBef>
              <a:spcAft>
                <a:spcPts val="0"/>
              </a:spcAft>
              <a:buNone/>
            </a:pPr>
            <a:r>
              <a:rPr i="1" lang="en-US" sz="2800">
                <a:solidFill>
                  <a:schemeClr val="accent3"/>
                </a:solidFill>
              </a:rPr>
              <a:t>We never want to import data from a prior year! It increases </a:t>
            </a:r>
            <a:r>
              <a:rPr i="1" lang="en-US" sz="2800">
                <a:solidFill>
                  <a:schemeClr val="accent3"/>
                </a:solidFill>
              </a:rPr>
              <a:t>likelihood</a:t>
            </a:r>
            <a:r>
              <a:rPr i="1" lang="en-US" sz="2800">
                <a:solidFill>
                  <a:schemeClr val="accent3"/>
                </a:solidFill>
              </a:rPr>
              <a:t> of erroneous entries!</a:t>
            </a:r>
            <a:endParaRPr/>
          </a:p>
        </p:txBody>
      </p:sp>
      <p:pic>
        <p:nvPicPr>
          <p:cNvPr id="2689" name="Google Shape;2689;p321"/>
          <p:cNvPicPr preferRelativeResize="0"/>
          <p:nvPr/>
        </p:nvPicPr>
        <p:blipFill>
          <a:blip r:embed="rId3">
            <a:alphaModFix/>
          </a:blip>
          <a:stretch>
            <a:fillRect/>
          </a:stretch>
        </p:blipFill>
        <p:spPr>
          <a:xfrm>
            <a:off x="3782100" y="1667225"/>
            <a:ext cx="8105099" cy="3523556"/>
          </a:xfrm>
          <a:prstGeom prst="rect">
            <a:avLst/>
          </a:prstGeom>
          <a:noFill/>
          <a:ln cap="flat" cmpd="sng" w="9525">
            <a:solidFill>
              <a:schemeClr val="dk2"/>
            </a:solidFill>
            <a:prstDash val="solid"/>
            <a:round/>
            <a:headEnd len="sm" w="sm" type="none"/>
            <a:tailEnd len="sm" w="sm" type="none"/>
          </a:ln>
        </p:spPr>
      </p:pic>
      <p:sp>
        <p:nvSpPr>
          <p:cNvPr id="2690" name="Google Shape;2690;p321"/>
          <p:cNvSpPr/>
          <p:nvPr/>
        </p:nvSpPr>
        <p:spPr>
          <a:xfrm rot="10800000">
            <a:off x="5539383" y="4300070"/>
            <a:ext cx="759000" cy="480600"/>
          </a:xfrm>
          <a:prstGeom prst="rightArrow">
            <a:avLst>
              <a:gd fmla="val 50000" name="adj1"/>
              <a:gd fmla="val 50000" name="adj2"/>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1" name="Google Shape;2691;p321"/>
          <p:cNvSpPr/>
          <p:nvPr/>
        </p:nvSpPr>
        <p:spPr>
          <a:xfrm>
            <a:off x="9156400" y="4300075"/>
            <a:ext cx="759000" cy="525000"/>
          </a:xfrm>
          <a:prstGeom prst="mathMultiply">
            <a:avLst>
              <a:gd fmla="val 23520" name="adj1"/>
            </a:avLst>
          </a:prstGeom>
          <a:solidFill>
            <a:srgbClr val="FF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2" name="Google Shape;2692;p321"/>
          <p:cNvSpPr/>
          <p:nvPr/>
        </p:nvSpPr>
        <p:spPr>
          <a:xfrm>
            <a:off x="9613450" y="4277875"/>
            <a:ext cx="759000" cy="525000"/>
          </a:xfrm>
          <a:prstGeom prst="mathMultiply">
            <a:avLst>
              <a:gd fmla="val 23520" name="adj1"/>
            </a:avLst>
          </a:prstGeom>
          <a:solidFill>
            <a:srgbClr val="FF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3" name="Google Shape;2693;p321"/>
          <p:cNvSpPr/>
          <p:nvPr/>
        </p:nvSpPr>
        <p:spPr>
          <a:xfrm>
            <a:off x="9989900" y="4277875"/>
            <a:ext cx="759000" cy="525000"/>
          </a:xfrm>
          <a:prstGeom prst="mathMultiply">
            <a:avLst>
              <a:gd fmla="val 23520" name="adj1"/>
            </a:avLst>
          </a:prstGeom>
          <a:solidFill>
            <a:srgbClr val="FF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4" name="Google Shape;2694;p321"/>
          <p:cNvSpPr/>
          <p:nvPr/>
        </p:nvSpPr>
        <p:spPr>
          <a:xfrm>
            <a:off x="10372450" y="4277875"/>
            <a:ext cx="759000" cy="525000"/>
          </a:xfrm>
          <a:prstGeom prst="mathMultiply">
            <a:avLst>
              <a:gd fmla="val 23520" name="adj1"/>
            </a:avLst>
          </a:prstGeom>
          <a:solidFill>
            <a:srgbClr val="FF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5" name="Google Shape;2695;p321"/>
          <p:cNvSpPr/>
          <p:nvPr/>
        </p:nvSpPr>
        <p:spPr>
          <a:xfrm>
            <a:off x="10823400" y="4277875"/>
            <a:ext cx="759000" cy="525000"/>
          </a:xfrm>
          <a:prstGeom prst="mathMultiply">
            <a:avLst>
              <a:gd fmla="val 23520" name="adj1"/>
            </a:avLst>
          </a:prstGeom>
          <a:solidFill>
            <a:srgbClr val="FF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6" name="Google Shape;2696;p321"/>
          <p:cNvSpPr/>
          <p:nvPr/>
        </p:nvSpPr>
        <p:spPr>
          <a:xfrm>
            <a:off x="9613450" y="3521275"/>
            <a:ext cx="1770600" cy="1669500"/>
          </a:xfrm>
          <a:prstGeom prst="noSmoking">
            <a:avLst>
              <a:gd fmla="val 18750" name="adj"/>
            </a:avLst>
          </a:prstGeom>
          <a:solidFill>
            <a:srgbClr val="FF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8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9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9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9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9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9" name="Shape 319"/>
        <p:cNvGrpSpPr/>
        <p:nvPr/>
      </p:nvGrpSpPr>
      <p:grpSpPr>
        <a:xfrm>
          <a:off x="0" y="0"/>
          <a:ext cx="0" cy="0"/>
          <a:chOff x="0" y="0"/>
          <a:chExt cx="0" cy="0"/>
        </a:xfrm>
      </p:grpSpPr>
      <p:pic>
        <p:nvPicPr>
          <p:cNvPr descr="Impact-logo_SaveFirst-green.eps" id="320" name="Google Shape;320;p43"/>
          <p:cNvPicPr preferRelativeResize="0"/>
          <p:nvPr/>
        </p:nvPicPr>
        <p:blipFill rotWithShape="1">
          <a:blip r:embed="rId3">
            <a:alphaModFix/>
          </a:blip>
          <a:srcRect b="34976" l="19563" r="20645" t="31741"/>
          <a:stretch/>
        </p:blipFill>
        <p:spPr>
          <a:xfrm>
            <a:off x="1463689" y="102766"/>
            <a:ext cx="9264600" cy="4243500"/>
          </a:xfrm>
          <a:prstGeom prst="rect">
            <a:avLst/>
          </a:prstGeom>
          <a:noFill/>
          <a:ln>
            <a:noFill/>
          </a:ln>
        </p:spPr>
      </p:pic>
      <p:sp>
        <p:nvSpPr>
          <p:cNvPr id="321" name="Google Shape;321;p43"/>
          <p:cNvSpPr/>
          <p:nvPr/>
        </p:nvSpPr>
        <p:spPr>
          <a:xfrm>
            <a:off x="1524003" y="-184666"/>
            <a:ext cx="184800" cy="3693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22" name="Google Shape;322;p43"/>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23" name="Google Shape;323;p43"/>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24" name="Google Shape;324;p43"/>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325" name="Google Shape;325;p43"/>
          <p:cNvSpPr txBox="1"/>
          <p:nvPr/>
        </p:nvSpPr>
        <p:spPr>
          <a:xfrm>
            <a:off x="-1461427" y="1481721"/>
            <a:ext cx="1848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326" name="Google Shape;326;p43"/>
          <p:cNvSpPr txBox="1"/>
          <p:nvPr/>
        </p:nvSpPr>
        <p:spPr>
          <a:xfrm>
            <a:off x="729000" y="4711500"/>
            <a:ext cx="10734000" cy="1512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rtl="0" algn="ctr">
              <a:spcBef>
                <a:spcPts val="0"/>
              </a:spcBef>
              <a:spcAft>
                <a:spcPts val="0"/>
              </a:spcAft>
              <a:buNone/>
            </a:pPr>
            <a:r>
              <a:rPr b="1" lang="en-US" sz="5400">
                <a:solidFill>
                  <a:schemeClr val="dk2"/>
                </a:solidFill>
                <a:latin typeface="Questrial"/>
                <a:ea typeface="Questrial"/>
                <a:cs typeface="Questrial"/>
                <a:sym typeface="Questrial"/>
              </a:rPr>
              <a:t> Exemptions (Part II of I/I form)</a:t>
            </a:r>
            <a:endParaRPr b="1"/>
          </a:p>
        </p:txBody>
      </p:sp>
      <p:sp>
        <p:nvSpPr>
          <p:cNvPr id="327" name="Google Shape;327;p4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00" name="Shape 2700"/>
        <p:cNvGrpSpPr/>
        <p:nvPr/>
      </p:nvGrpSpPr>
      <p:grpSpPr>
        <a:xfrm>
          <a:off x="0" y="0"/>
          <a:ext cx="0" cy="0"/>
          <a:chOff x="0" y="0"/>
          <a:chExt cx="0" cy="0"/>
        </a:xfrm>
      </p:grpSpPr>
      <p:sp>
        <p:nvSpPr>
          <p:cNvPr id="2701" name="Google Shape;2701;p322"/>
          <p:cNvSpPr txBox="1"/>
          <p:nvPr>
            <p:ph type="title"/>
          </p:nvPr>
        </p:nvSpPr>
        <p:spPr>
          <a:xfrm>
            <a:off x="754700" y="94175"/>
            <a:ext cx="113199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Part 2: Preparing the Return in TaxSlayer</a:t>
            </a:r>
            <a:endParaRPr/>
          </a:p>
        </p:txBody>
      </p:sp>
      <p:sp>
        <p:nvSpPr>
          <p:cNvPr id="2702" name="Google Shape;2702;p322"/>
          <p:cNvSpPr txBox="1"/>
          <p:nvPr>
            <p:ph idx="1" type="body"/>
          </p:nvPr>
        </p:nvSpPr>
        <p:spPr>
          <a:xfrm>
            <a:off x="609600" y="131495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Complete the Filing Status, Personal Information, and Dependents.</a:t>
            </a:r>
            <a:endParaRPr b="0" i="0" sz="4000" u="none" cap="none" strike="noStrike">
              <a:solidFill>
                <a:schemeClr val="dk1"/>
              </a:solidFill>
              <a:latin typeface="Questrial"/>
              <a:ea typeface="Questrial"/>
              <a:cs typeface="Questrial"/>
              <a:sym typeface="Questrial"/>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p:txBody>
      </p:sp>
      <p:sp>
        <p:nvSpPr>
          <p:cNvPr id="2703" name="Google Shape;2703;p32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2704" name="Google Shape;2704;p322"/>
          <p:cNvPicPr preferRelativeResize="0"/>
          <p:nvPr/>
        </p:nvPicPr>
        <p:blipFill>
          <a:blip r:embed="rId3">
            <a:alphaModFix/>
          </a:blip>
          <a:stretch>
            <a:fillRect/>
          </a:stretch>
        </p:blipFill>
        <p:spPr>
          <a:xfrm>
            <a:off x="1598375" y="2721030"/>
            <a:ext cx="8097976" cy="2868025"/>
          </a:xfrm>
          <a:prstGeom prst="rect">
            <a:avLst/>
          </a:prstGeom>
          <a:noFill/>
          <a:ln cap="flat" cmpd="sng" w="9525">
            <a:solidFill>
              <a:schemeClr val="dk2"/>
            </a:solidFill>
            <a:prstDash val="solid"/>
            <a:round/>
            <a:headEnd len="sm" w="sm" type="none"/>
            <a:tailEnd len="sm" w="sm" type="none"/>
          </a:ln>
        </p:spPr>
      </p:pic>
      <p:sp>
        <p:nvSpPr>
          <p:cNvPr id="2705" name="Google Shape;2705;p322"/>
          <p:cNvSpPr txBox="1"/>
          <p:nvPr/>
        </p:nvSpPr>
        <p:spPr>
          <a:xfrm>
            <a:off x="1524613" y="5763000"/>
            <a:ext cx="8245500" cy="744900"/>
          </a:xfrm>
          <a:prstGeom prst="rect">
            <a:avLst/>
          </a:prstGeom>
          <a:solidFill>
            <a:schemeClr val="dk1"/>
          </a:solidFill>
          <a:ln cap="flat" cmpd="sng" w="25400">
            <a:solidFill>
              <a:srgbClr val="56743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3600">
                <a:solidFill>
                  <a:schemeClr val="lt1"/>
                </a:solidFill>
                <a:latin typeface="Questrial"/>
                <a:ea typeface="Questrial"/>
                <a:cs typeface="Questrial"/>
                <a:sym typeface="Questrial"/>
              </a:rPr>
              <a:t>**Reminder: Always type in ALL CAPS**</a:t>
            </a:r>
            <a:endParaRPr sz="3600">
              <a:latin typeface="Questrial"/>
              <a:ea typeface="Questrial"/>
              <a:cs typeface="Questrial"/>
              <a:sym typeface="Questrial"/>
            </a:endParaRPr>
          </a:p>
        </p:txBody>
      </p:sp>
    </p:spTree>
  </p:cSld>
  <p:clrMapOvr>
    <a:masterClrMapping/>
  </p:clrMapOvr>
</p:sld>
</file>

<file path=ppt/slides/slide3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09" name="Shape 2709"/>
        <p:cNvGrpSpPr/>
        <p:nvPr/>
      </p:nvGrpSpPr>
      <p:grpSpPr>
        <a:xfrm>
          <a:off x="0" y="0"/>
          <a:ext cx="0" cy="0"/>
          <a:chOff x="0" y="0"/>
          <a:chExt cx="0" cy="0"/>
        </a:xfrm>
      </p:grpSpPr>
      <p:sp>
        <p:nvSpPr>
          <p:cNvPr id="2710" name="Google Shape;2710;p323"/>
          <p:cNvSpPr txBox="1"/>
          <p:nvPr>
            <p:ph type="title"/>
          </p:nvPr>
        </p:nvSpPr>
        <p:spPr>
          <a:xfrm>
            <a:off x="754700" y="94175"/>
            <a:ext cx="113199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Part 2: Preparing the Return in TaxSlayer</a:t>
            </a:r>
            <a:r>
              <a:rPr lang="en-US"/>
              <a:t>-</a:t>
            </a:r>
            <a:r>
              <a:rPr b="1" i="0" lang="en-US" sz="4800" u="none" cap="none" strike="noStrike">
                <a:solidFill>
                  <a:schemeClr val="dk2"/>
                </a:solidFill>
                <a:latin typeface="Questrial"/>
                <a:ea typeface="Questrial"/>
                <a:cs typeface="Questrial"/>
                <a:sym typeface="Questrial"/>
              </a:rPr>
              <a:t>TaxSlayer Logins</a:t>
            </a:r>
            <a:endParaRPr/>
          </a:p>
        </p:txBody>
      </p:sp>
      <p:sp>
        <p:nvSpPr>
          <p:cNvPr id="2711" name="Google Shape;2711;p323"/>
          <p:cNvSpPr txBox="1"/>
          <p:nvPr>
            <p:ph idx="1" type="body"/>
          </p:nvPr>
        </p:nvSpPr>
        <p:spPr>
          <a:xfrm>
            <a:off x="436050" y="1314950"/>
            <a:ext cx="113199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lang="en-US"/>
              <a:t>You will have a different username for every site location</a:t>
            </a:r>
            <a:endParaRPr/>
          </a:p>
          <a:p>
            <a:pPr indent="-285750" lvl="1" marL="742950" marR="0" rtl="0" algn="l">
              <a:spcBef>
                <a:spcPts val="0"/>
              </a:spcBef>
              <a:spcAft>
                <a:spcPts val="0"/>
              </a:spcAft>
              <a:buSzPts val="3600"/>
              <a:buChar char="•"/>
            </a:pPr>
            <a:r>
              <a:rPr lang="en-US"/>
              <a:t>DOEJSMITHFIELD</a:t>
            </a:r>
            <a:endParaRPr/>
          </a:p>
          <a:p>
            <a:pPr indent="-285750" lvl="1" marL="742950" marR="0" rtl="0" algn="l">
              <a:spcBef>
                <a:spcPts val="0"/>
              </a:spcBef>
              <a:spcAft>
                <a:spcPts val="0"/>
              </a:spcAft>
              <a:buSzPts val="3600"/>
              <a:buChar char="•"/>
            </a:pPr>
            <a:r>
              <a:rPr lang="en-US"/>
              <a:t>DOEJWESTEND</a:t>
            </a:r>
            <a:endParaRPr/>
          </a:p>
          <a:p>
            <a:pPr indent="-285750" lvl="1" marL="742950" marR="0" rtl="0" algn="l">
              <a:spcBef>
                <a:spcPts val="0"/>
              </a:spcBef>
              <a:spcAft>
                <a:spcPts val="0"/>
              </a:spcAft>
              <a:buSzPts val="3600"/>
              <a:buChar char="•"/>
            </a:pPr>
            <a:r>
              <a:rPr lang="en-US"/>
              <a:t>DOEJEDRICE</a:t>
            </a:r>
            <a:endParaRPr/>
          </a:p>
          <a:p>
            <a:pPr indent="-342900" lvl="0" marL="342900" marR="0" rtl="0" algn="l">
              <a:spcBef>
                <a:spcPts val="0"/>
              </a:spcBef>
              <a:spcAft>
                <a:spcPts val="0"/>
              </a:spcAft>
              <a:buClr>
                <a:schemeClr val="dk1"/>
              </a:buClr>
              <a:buSzPts val="4000"/>
              <a:buFont typeface="Noto Sans Symbols"/>
              <a:buChar char="➢"/>
            </a:pPr>
            <a:r>
              <a:rPr lang="en-US"/>
              <a:t>It is very important you use the correct username for the site you are preparing returns!</a:t>
            </a:r>
            <a:endParaRPr/>
          </a:p>
          <a:p>
            <a:pPr indent="-342900" lvl="0" marL="342900" marR="0" rtl="0" algn="l">
              <a:spcBef>
                <a:spcPts val="0"/>
              </a:spcBef>
              <a:spcAft>
                <a:spcPts val="0"/>
              </a:spcAft>
              <a:buClr>
                <a:schemeClr val="dk1"/>
              </a:buClr>
              <a:buSzPts val="4000"/>
              <a:buFont typeface="Noto Sans Symbols"/>
              <a:buChar char="➢"/>
            </a:pPr>
            <a:r>
              <a:rPr lang="en-US"/>
              <a:t>If you are logged in to the wrong software, the return could get lost!</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p:txBody>
      </p:sp>
      <p:sp>
        <p:nvSpPr>
          <p:cNvPr id="2712" name="Google Shape;2712;p32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16" name="Shape 2716"/>
        <p:cNvGrpSpPr/>
        <p:nvPr/>
      </p:nvGrpSpPr>
      <p:grpSpPr>
        <a:xfrm>
          <a:off x="0" y="0"/>
          <a:ext cx="0" cy="0"/>
          <a:chOff x="0" y="0"/>
          <a:chExt cx="0" cy="0"/>
        </a:xfrm>
      </p:grpSpPr>
      <p:sp>
        <p:nvSpPr>
          <p:cNvPr id="2717" name="Google Shape;2717;p324"/>
          <p:cNvSpPr txBox="1"/>
          <p:nvPr>
            <p:ph type="title"/>
          </p:nvPr>
        </p:nvSpPr>
        <p:spPr>
          <a:xfrm>
            <a:off x="738300" y="323900"/>
            <a:ext cx="113199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Part 2: Preparing the Return in TaxSlayer</a:t>
            </a:r>
            <a:endParaRPr/>
          </a:p>
        </p:txBody>
      </p:sp>
      <p:sp>
        <p:nvSpPr>
          <p:cNvPr id="2718" name="Google Shape;2718;p324"/>
          <p:cNvSpPr txBox="1"/>
          <p:nvPr>
            <p:ph idx="1" type="body"/>
          </p:nvPr>
        </p:nvSpPr>
        <p:spPr>
          <a:xfrm>
            <a:off x="609600" y="1052453"/>
            <a:ext cx="10972800" cy="4526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a:p>
            <a:pPr indent="-342900" lvl="0" marL="342900" rtl="0" algn="l">
              <a:spcBef>
                <a:spcPts val="800"/>
              </a:spcBef>
              <a:spcAft>
                <a:spcPts val="0"/>
              </a:spcAft>
              <a:buClr>
                <a:schemeClr val="dk1"/>
              </a:buClr>
              <a:buSzPts val="4000"/>
              <a:buFont typeface="Noto Sans Symbols"/>
              <a:buChar char="➢"/>
            </a:pPr>
            <a:r>
              <a:rPr lang="en-US"/>
              <a:t>Click “Enter Myself” on the Income page</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p:txBody>
      </p:sp>
      <p:sp>
        <p:nvSpPr>
          <p:cNvPr id="2719" name="Google Shape;2719;p32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2720" name="Google Shape;2720;p324"/>
          <p:cNvPicPr preferRelativeResize="0"/>
          <p:nvPr/>
        </p:nvPicPr>
        <p:blipFill>
          <a:blip r:embed="rId3">
            <a:alphaModFix/>
          </a:blip>
          <a:stretch>
            <a:fillRect/>
          </a:stretch>
        </p:blipFill>
        <p:spPr>
          <a:xfrm>
            <a:off x="1762425" y="2738005"/>
            <a:ext cx="8487991" cy="3332625"/>
          </a:xfrm>
          <a:prstGeom prst="rect">
            <a:avLst/>
          </a:prstGeom>
          <a:noFill/>
          <a:ln cap="flat" cmpd="sng" w="9525">
            <a:solidFill>
              <a:schemeClr val="dk2"/>
            </a:solidFill>
            <a:prstDash val="solid"/>
            <a:round/>
            <a:headEnd len="sm" w="sm" type="none"/>
            <a:tailEnd len="sm" w="sm" type="none"/>
          </a:ln>
        </p:spPr>
      </p:pic>
      <p:sp>
        <p:nvSpPr>
          <p:cNvPr id="2721" name="Google Shape;2721;p324"/>
          <p:cNvSpPr/>
          <p:nvPr/>
        </p:nvSpPr>
        <p:spPr>
          <a:xfrm>
            <a:off x="9696375" y="4593900"/>
            <a:ext cx="1197600" cy="557700"/>
          </a:xfrm>
          <a:prstGeom prst="leftArrow">
            <a:avLst>
              <a:gd fmla="val 50000" name="adj1"/>
              <a:gd fmla="val 50000" name="adj2"/>
            </a:avLst>
          </a:prstGeom>
          <a:solidFill>
            <a:srgbClr val="FF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25" name="Shape 2725"/>
        <p:cNvGrpSpPr/>
        <p:nvPr/>
      </p:nvGrpSpPr>
      <p:grpSpPr>
        <a:xfrm>
          <a:off x="0" y="0"/>
          <a:ext cx="0" cy="0"/>
          <a:chOff x="0" y="0"/>
          <a:chExt cx="0" cy="0"/>
        </a:xfrm>
      </p:grpSpPr>
      <p:sp>
        <p:nvSpPr>
          <p:cNvPr id="2726" name="Google Shape;2726;p325"/>
          <p:cNvSpPr txBox="1"/>
          <p:nvPr>
            <p:ph type="title"/>
          </p:nvPr>
        </p:nvSpPr>
        <p:spPr>
          <a:xfrm>
            <a:off x="428575" y="0"/>
            <a:ext cx="115824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Part 2: Preparing the Return in TaxSlayer</a:t>
            </a:r>
            <a:endParaRPr/>
          </a:p>
        </p:txBody>
      </p:sp>
      <p:sp>
        <p:nvSpPr>
          <p:cNvPr id="2727" name="Google Shape;2727;p325"/>
          <p:cNvSpPr txBox="1"/>
          <p:nvPr>
            <p:ph idx="1" type="body"/>
          </p:nvPr>
        </p:nvSpPr>
        <p:spPr>
          <a:xfrm>
            <a:off x="247525" y="974250"/>
            <a:ext cx="11944500" cy="5768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Complete the income section, deductions section, the health insurance section, the State section (if applicable).</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Complete the forms: Gen Use, Gen Disclosure and Prep Use</a:t>
            </a:r>
            <a:endParaRPr b="0" i="0" sz="4000" u="none" cap="none" strike="noStrike">
              <a:solidFill>
                <a:schemeClr val="dk1"/>
              </a:solidFill>
              <a:latin typeface="Questrial"/>
              <a:ea typeface="Questrial"/>
              <a:cs typeface="Questrial"/>
              <a:sym typeface="Questrial"/>
            </a:endParaRPr>
          </a:p>
          <a:p>
            <a:pPr indent="-342900" lvl="0" marL="342900" marR="0" rtl="0" algn="l">
              <a:spcBef>
                <a:spcPts val="800"/>
              </a:spcBef>
              <a:spcAft>
                <a:spcPts val="0"/>
              </a:spcAft>
              <a:buClr>
                <a:schemeClr val="dk1"/>
              </a:buClr>
              <a:buSzPts val="4000"/>
              <a:buFont typeface="Noto Sans Symbols"/>
              <a:buChar char="➢"/>
            </a:pPr>
            <a:r>
              <a:rPr lang="en-US"/>
              <a:t>Select the type of return and enter the bank account information.</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Review the entire return and take care of any diagnostic errors</a:t>
            </a:r>
            <a:r>
              <a:rPr lang="en-US"/>
              <a:t>.</a:t>
            </a:r>
            <a:endParaRPr/>
          </a:p>
        </p:txBody>
      </p:sp>
      <p:sp>
        <p:nvSpPr>
          <p:cNvPr id="2728" name="Google Shape;2728;p32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32" name="Shape 2732"/>
        <p:cNvGrpSpPr/>
        <p:nvPr/>
      </p:nvGrpSpPr>
      <p:grpSpPr>
        <a:xfrm>
          <a:off x="0" y="0"/>
          <a:ext cx="0" cy="0"/>
          <a:chOff x="0" y="0"/>
          <a:chExt cx="0" cy="0"/>
        </a:xfrm>
      </p:grpSpPr>
      <p:sp>
        <p:nvSpPr>
          <p:cNvPr id="2733" name="Google Shape;2733;p32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Part 2: Preparing the Return in TaxSlayer – Taxpayer and Spouse PIN</a:t>
            </a:r>
            <a:endParaRPr b="1" i="0" sz="4800" u="none" cap="none" strike="noStrike">
              <a:solidFill>
                <a:schemeClr val="dk2"/>
              </a:solidFill>
              <a:latin typeface="Questrial"/>
              <a:ea typeface="Questrial"/>
              <a:cs typeface="Questrial"/>
              <a:sym typeface="Questrial"/>
            </a:endParaRPr>
          </a:p>
        </p:txBody>
      </p:sp>
      <p:sp>
        <p:nvSpPr>
          <p:cNvPr id="2734" name="Google Shape;2734;p326"/>
          <p:cNvSpPr txBox="1"/>
          <p:nvPr>
            <p:ph idx="1" type="body"/>
          </p:nvPr>
        </p:nvSpPr>
        <p:spPr>
          <a:xfrm>
            <a:off x="609600" y="1779025"/>
            <a:ext cx="4460100" cy="1383600"/>
          </a:xfrm>
          <a:prstGeom prst="rect">
            <a:avLst/>
          </a:prstGeom>
          <a:noFill/>
          <a:ln>
            <a:noFill/>
          </a:ln>
        </p:spPr>
        <p:txBody>
          <a:bodyPr anchorCtr="0" anchor="t" bIns="45700" lIns="91425" spcFirstLastPara="1" rIns="91425" wrap="square" tIns="45700">
            <a:noAutofit/>
          </a:bodyPr>
          <a:lstStyle/>
          <a:p>
            <a:pPr indent="-279400" lvl="0" marL="342900" rtl="0" algn="l">
              <a:spcBef>
                <a:spcPts val="0"/>
              </a:spcBef>
              <a:spcAft>
                <a:spcPts val="0"/>
              </a:spcAft>
              <a:buClr>
                <a:schemeClr val="dk1"/>
              </a:buClr>
              <a:buSzPts val="3000"/>
              <a:buFont typeface="Noto Sans Symbols"/>
              <a:buChar char="➢"/>
            </a:pPr>
            <a:r>
              <a:rPr lang="en-US" sz="3000"/>
              <a:t>Ask the taxpayer if they are willing to give us their email so we can send them a reminder next year!</a:t>
            </a:r>
            <a:endParaRPr sz="3000"/>
          </a:p>
          <a:p>
            <a:pPr indent="-279400" lvl="0" marL="342900" marR="0" rtl="0" algn="l">
              <a:spcBef>
                <a:spcPts val="0"/>
              </a:spcBef>
              <a:spcAft>
                <a:spcPts val="0"/>
              </a:spcAft>
              <a:buClr>
                <a:schemeClr val="dk1"/>
              </a:buClr>
              <a:buSzPts val="3000"/>
              <a:buFont typeface="Noto Sans Symbols"/>
              <a:buChar char="➢"/>
            </a:pPr>
            <a:r>
              <a:rPr b="0" i="0" lang="en-US" sz="3000" u="none" cap="none" strike="noStrike">
                <a:solidFill>
                  <a:schemeClr val="dk1"/>
                </a:solidFill>
                <a:latin typeface="Questrial"/>
                <a:ea typeface="Questrial"/>
                <a:cs typeface="Questrial"/>
                <a:sym typeface="Questrial"/>
              </a:rPr>
              <a:t>In the PIN section, have each taxpayer enter a 5-number pin.</a:t>
            </a:r>
            <a:endParaRPr sz="3000"/>
          </a:p>
          <a:p>
            <a:pPr indent="-279400" lvl="0" marL="342900" marR="0" rtl="0" algn="l">
              <a:spcBef>
                <a:spcPts val="800"/>
              </a:spcBef>
              <a:spcAft>
                <a:spcPts val="0"/>
              </a:spcAft>
              <a:buClr>
                <a:schemeClr val="dk1"/>
              </a:buClr>
              <a:buSzPts val="3000"/>
              <a:buFont typeface="Noto Sans Symbols"/>
              <a:buChar char="➢"/>
            </a:pPr>
            <a:r>
              <a:rPr b="0" i="0" lang="en-US" sz="3000" u="none" cap="none" strike="noStrike">
                <a:solidFill>
                  <a:schemeClr val="dk1"/>
                </a:solidFill>
                <a:latin typeface="Questrial"/>
                <a:ea typeface="Questrial"/>
                <a:cs typeface="Questrial"/>
                <a:sym typeface="Questrial"/>
              </a:rPr>
              <a:t>This authorizes us to e-file for the taxpayer!</a:t>
            </a:r>
            <a:endParaRPr sz="3000"/>
          </a:p>
        </p:txBody>
      </p:sp>
      <p:sp>
        <p:nvSpPr>
          <p:cNvPr id="2735" name="Google Shape;2735;p32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2736" name="Google Shape;2736;p326"/>
          <p:cNvPicPr preferRelativeResize="0"/>
          <p:nvPr/>
        </p:nvPicPr>
        <p:blipFill>
          <a:blip r:embed="rId3">
            <a:alphaModFix/>
          </a:blip>
          <a:stretch>
            <a:fillRect/>
          </a:stretch>
        </p:blipFill>
        <p:spPr>
          <a:xfrm>
            <a:off x="5433394" y="1684525"/>
            <a:ext cx="5805206" cy="5042351"/>
          </a:xfrm>
          <a:prstGeom prst="rect">
            <a:avLst/>
          </a:prstGeom>
          <a:noFill/>
          <a:ln cap="flat" cmpd="sng" w="9525">
            <a:solidFill>
              <a:schemeClr val="dk2"/>
            </a:solidFill>
            <a:prstDash val="solid"/>
            <a:round/>
            <a:headEnd len="sm" w="sm" type="none"/>
            <a:tailEnd len="sm" w="sm" type="none"/>
          </a:ln>
        </p:spPr>
      </p:pic>
      <p:sp>
        <p:nvSpPr>
          <p:cNvPr id="2737" name="Google Shape;2737;p326"/>
          <p:cNvSpPr/>
          <p:nvPr/>
        </p:nvSpPr>
        <p:spPr>
          <a:xfrm rot="10800000">
            <a:off x="4997950" y="5266500"/>
            <a:ext cx="669900" cy="377400"/>
          </a:xfrm>
          <a:prstGeom prst="leftArrow">
            <a:avLst>
              <a:gd fmla="val 50000" name="adj1"/>
              <a:gd fmla="val 50000" name="adj2"/>
            </a:avLst>
          </a:prstGeom>
          <a:solidFill>
            <a:srgbClr val="FF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8" name="Google Shape;2738;p326"/>
          <p:cNvSpPr/>
          <p:nvPr/>
        </p:nvSpPr>
        <p:spPr>
          <a:xfrm rot="10800000">
            <a:off x="4997950" y="4697025"/>
            <a:ext cx="669900" cy="377400"/>
          </a:xfrm>
          <a:prstGeom prst="leftArrow">
            <a:avLst>
              <a:gd fmla="val 50000" name="adj1"/>
              <a:gd fmla="val 50000" name="adj2"/>
            </a:avLst>
          </a:prstGeom>
          <a:solidFill>
            <a:srgbClr val="FF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42" name="Shape 2742"/>
        <p:cNvGrpSpPr/>
        <p:nvPr/>
      </p:nvGrpSpPr>
      <p:grpSpPr>
        <a:xfrm>
          <a:off x="0" y="0"/>
          <a:ext cx="0" cy="0"/>
          <a:chOff x="0" y="0"/>
          <a:chExt cx="0" cy="0"/>
        </a:xfrm>
      </p:grpSpPr>
      <p:sp>
        <p:nvSpPr>
          <p:cNvPr id="2743" name="Google Shape;2743;p32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Part 2: Preparing the Return in TaxSlayer – General Use Form</a:t>
            </a:r>
            <a:endParaRPr/>
          </a:p>
        </p:txBody>
      </p:sp>
      <p:pic>
        <p:nvPicPr>
          <p:cNvPr id="2744" name="Google Shape;2744;p327"/>
          <p:cNvPicPr preferRelativeResize="0"/>
          <p:nvPr/>
        </p:nvPicPr>
        <p:blipFill>
          <a:blip r:embed="rId3">
            <a:alphaModFix/>
          </a:blip>
          <a:stretch>
            <a:fillRect/>
          </a:stretch>
        </p:blipFill>
        <p:spPr>
          <a:xfrm>
            <a:off x="2349625" y="1570038"/>
            <a:ext cx="7379770" cy="5135563"/>
          </a:xfrm>
          <a:prstGeom prst="rect">
            <a:avLst/>
          </a:prstGeom>
          <a:noFill/>
          <a:ln cap="sq" cmpd="sng" w="38100">
            <a:solidFill>
              <a:srgbClr val="000000"/>
            </a:solidFill>
            <a:prstDash val="solid"/>
            <a:miter lim="8000"/>
            <a:headEnd len="sm" w="sm" type="none"/>
            <a:tailEnd len="sm" w="sm" type="none"/>
          </a:ln>
          <a:effectLst>
            <a:outerShdw blurRad="50800" rotWithShape="0" algn="tl" dir="2700000" dist="38100">
              <a:srgbClr val="000000">
                <a:alpha val="42750"/>
              </a:srgbClr>
            </a:outerShdw>
          </a:effectLst>
        </p:spPr>
      </p:pic>
      <p:sp>
        <p:nvSpPr>
          <p:cNvPr id="2745" name="Google Shape;2745;p32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49" name="Shape 2749"/>
        <p:cNvGrpSpPr/>
        <p:nvPr/>
      </p:nvGrpSpPr>
      <p:grpSpPr>
        <a:xfrm>
          <a:off x="0" y="0"/>
          <a:ext cx="0" cy="0"/>
          <a:chOff x="0" y="0"/>
          <a:chExt cx="0" cy="0"/>
        </a:xfrm>
      </p:grpSpPr>
      <p:sp>
        <p:nvSpPr>
          <p:cNvPr id="2750" name="Google Shape;2750;p32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Part 2: Preparing the Return in TaxSlayer – General Disclosure Form</a:t>
            </a:r>
            <a:endParaRPr/>
          </a:p>
        </p:txBody>
      </p:sp>
      <p:pic>
        <p:nvPicPr>
          <p:cNvPr id="2751" name="Google Shape;2751;p328"/>
          <p:cNvPicPr preferRelativeResize="0"/>
          <p:nvPr/>
        </p:nvPicPr>
        <p:blipFill>
          <a:blip r:embed="rId3">
            <a:alphaModFix/>
          </a:blip>
          <a:stretch>
            <a:fillRect/>
          </a:stretch>
        </p:blipFill>
        <p:spPr>
          <a:xfrm>
            <a:off x="2189800" y="1556738"/>
            <a:ext cx="7423533" cy="5135562"/>
          </a:xfrm>
          <a:prstGeom prst="rect">
            <a:avLst/>
          </a:prstGeom>
          <a:noFill/>
          <a:ln cap="sq" cmpd="sng" w="38100">
            <a:solidFill>
              <a:srgbClr val="000000"/>
            </a:solidFill>
            <a:prstDash val="solid"/>
            <a:miter lim="8000"/>
            <a:headEnd len="sm" w="sm" type="none"/>
            <a:tailEnd len="sm" w="sm" type="none"/>
          </a:ln>
          <a:effectLst>
            <a:outerShdw blurRad="50800" rotWithShape="0" algn="tl" dir="2700000" dist="38100">
              <a:srgbClr val="000000">
                <a:alpha val="42750"/>
              </a:srgbClr>
            </a:outerShdw>
          </a:effectLst>
        </p:spPr>
      </p:pic>
      <p:sp>
        <p:nvSpPr>
          <p:cNvPr id="2752" name="Google Shape;2752;p32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56" name="Shape 2756"/>
        <p:cNvGrpSpPr/>
        <p:nvPr/>
      </p:nvGrpSpPr>
      <p:grpSpPr>
        <a:xfrm>
          <a:off x="0" y="0"/>
          <a:ext cx="0" cy="0"/>
          <a:chOff x="0" y="0"/>
          <a:chExt cx="0" cy="0"/>
        </a:xfrm>
      </p:grpSpPr>
      <p:sp>
        <p:nvSpPr>
          <p:cNvPr id="2757" name="Google Shape;2757;p32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Part 2: Preparing the Return in TaxSlayer – Prep Use Form</a:t>
            </a:r>
            <a:endParaRPr/>
          </a:p>
        </p:txBody>
      </p:sp>
      <p:pic>
        <p:nvPicPr>
          <p:cNvPr id="2758" name="Google Shape;2758;p329"/>
          <p:cNvPicPr preferRelativeResize="0"/>
          <p:nvPr/>
        </p:nvPicPr>
        <p:blipFill>
          <a:blip r:embed="rId3">
            <a:alphaModFix/>
          </a:blip>
          <a:stretch>
            <a:fillRect/>
          </a:stretch>
        </p:blipFill>
        <p:spPr>
          <a:xfrm>
            <a:off x="2043175" y="1597388"/>
            <a:ext cx="7757046" cy="5135562"/>
          </a:xfrm>
          <a:prstGeom prst="rect">
            <a:avLst/>
          </a:prstGeom>
          <a:noFill/>
          <a:ln cap="sq" cmpd="sng" w="38100">
            <a:solidFill>
              <a:srgbClr val="000000"/>
            </a:solidFill>
            <a:prstDash val="solid"/>
            <a:miter lim="8000"/>
            <a:headEnd len="sm" w="sm" type="none"/>
            <a:tailEnd len="sm" w="sm" type="none"/>
          </a:ln>
          <a:effectLst>
            <a:outerShdw blurRad="50800" rotWithShape="0" algn="tl" dir="2700000" dist="38100">
              <a:srgbClr val="000000">
                <a:alpha val="42750"/>
              </a:srgbClr>
            </a:outerShdw>
          </a:effectLst>
        </p:spPr>
      </p:pic>
      <p:sp>
        <p:nvSpPr>
          <p:cNvPr id="2759" name="Google Shape;2759;p32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4" name="Shape 2764"/>
        <p:cNvGrpSpPr/>
        <p:nvPr/>
      </p:nvGrpSpPr>
      <p:grpSpPr>
        <a:xfrm>
          <a:off x="0" y="0"/>
          <a:ext cx="0" cy="0"/>
          <a:chOff x="0" y="0"/>
          <a:chExt cx="0" cy="0"/>
        </a:xfrm>
      </p:grpSpPr>
      <p:sp>
        <p:nvSpPr>
          <p:cNvPr id="2765" name="Google Shape;2765;p330"/>
          <p:cNvSpPr txBox="1"/>
          <p:nvPr>
            <p:ph type="title"/>
          </p:nvPr>
        </p:nvSpPr>
        <p:spPr>
          <a:xfrm>
            <a:off x="0" y="274650"/>
            <a:ext cx="115824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accent4"/>
              </a:buClr>
              <a:buFont typeface="Questrial"/>
              <a:buNone/>
            </a:pPr>
            <a:r>
              <a:rPr b="1" i="0" lang="en-US" sz="4000" u="none" cap="none" strike="noStrike">
                <a:solidFill>
                  <a:schemeClr val="accent4"/>
                </a:solidFill>
                <a:latin typeface="Questrial"/>
                <a:ea typeface="Questrial"/>
                <a:cs typeface="Questrial"/>
                <a:sym typeface="Questrial"/>
              </a:rPr>
              <a:t>Part 2: Preparing the Return in Tax</a:t>
            </a:r>
            <a:r>
              <a:rPr lang="en-US" sz="4000">
                <a:solidFill>
                  <a:schemeClr val="accent4"/>
                </a:solidFill>
              </a:rPr>
              <a:t>Slayer</a:t>
            </a:r>
            <a:r>
              <a:rPr b="1" i="0" lang="en-US" sz="4000" u="none" cap="none" strike="noStrike">
                <a:solidFill>
                  <a:schemeClr val="accent4"/>
                </a:solidFill>
                <a:latin typeface="Questrial"/>
                <a:ea typeface="Questrial"/>
                <a:cs typeface="Questrial"/>
                <a:sym typeface="Questrial"/>
              </a:rPr>
              <a:t> – </a:t>
            </a:r>
            <a:r>
              <a:rPr lang="en-US" sz="4000">
                <a:solidFill>
                  <a:schemeClr val="accent4"/>
                </a:solidFill>
              </a:rPr>
              <a:t>State ID (</a:t>
            </a:r>
            <a:r>
              <a:rPr lang="en-US" sz="4000">
                <a:solidFill>
                  <a:srgbClr val="FF0000"/>
                </a:solidFill>
              </a:rPr>
              <a:t>NOT Optional</a:t>
            </a:r>
            <a:r>
              <a:rPr lang="en-US" sz="4000">
                <a:solidFill>
                  <a:schemeClr val="accent4"/>
                </a:solidFill>
              </a:rPr>
              <a:t>)</a:t>
            </a:r>
            <a:endParaRPr b="1" i="0" sz="4000" u="none" cap="none" strike="noStrike">
              <a:solidFill>
                <a:schemeClr val="accent4"/>
              </a:solidFill>
              <a:latin typeface="Questrial"/>
              <a:ea typeface="Questrial"/>
              <a:cs typeface="Questrial"/>
              <a:sym typeface="Questrial"/>
            </a:endParaRPr>
          </a:p>
        </p:txBody>
      </p:sp>
      <p:sp>
        <p:nvSpPr>
          <p:cNvPr id="2766" name="Google Shape;2766;p330"/>
          <p:cNvSpPr/>
          <p:nvPr>
            <p:ph idx="12" type="sldNum"/>
          </p:nvPr>
        </p:nvSpPr>
        <p:spPr>
          <a:xfrm>
            <a:off x="11375717" y="5648960"/>
            <a:ext cx="731400" cy="396300"/>
          </a:xfrm>
          <a:prstGeom prst="bracketPair">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pic>
        <p:nvPicPr>
          <p:cNvPr id="2767" name="Google Shape;2767;p330"/>
          <p:cNvPicPr preferRelativeResize="0"/>
          <p:nvPr/>
        </p:nvPicPr>
        <p:blipFill>
          <a:blip r:embed="rId3">
            <a:alphaModFix/>
          </a:blip>
          <a:stretch>
            <a:fillRect/>
          </a:stretch>
        </p:blipFill>
        <p:spPr>
          <a:xfrm>
            <a:off x="1541263" y="1488000"/>
            <a:ext cx="8499878" cy="5271550"/>
          </a:xfrm>
          <a:prstGeom prst="rect">
            <a:avLst/>
          </a:prstGeom>
          <a:noFill/>
          <a:ln cap="sq" cmpd="sng" w="38100">
            <a:solidFill>
              <a:srgbClr val="000000"/>
            </a:solidFill>
            <a:prstDash val="solid"/>
            <a:miter lim="8000"/>
            <a:headEnd len="sm" w="sm" type="none"/>
            <a:tailEnd len="sm" w="sm" type="none"/>
          </a:ln>
          <a:effectLst>
            <a:outerShdw blurRad="50800" rotWithShape="0" algn="tl" dir="2700000" dist="38100">
              <a:srgbClr val="000000">
                <a:alpha val="42750"/>
              </a:srgbClr>
            </a:outerShdw>
          </a:effectLst>
        </p:spPr>
      </p:pic>
      <p:sp>
        <p:nvSpPr>
          <p:cNvPr id="2768" name="Google Shape;2768;p330"/>
          <p:cNvSpPr/>
          <p:nvPr/>
        </p:nvSpPr>
        <p:spPr>
          <a:xfrm rot="10800000">
            <a:off x="513425" y="2876925"/>
            <a:ext cx="897600" cy="396300"/>
          </a:xfrm>
          <a:prstGeom prst="leftArrow">
            <a:avLst>
              <a:gd fmla="val 50000" name="adj1"/>
              <a:gd fmla="val 50000" name="adj2"/>
            </a:avLst>
          </a:prstGeom>
          <a:solidFill>
            <a:srgbClr val="FF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9" name="Google Shape;2769;p330"/>
          <p:cNvSpPr/>
          <p:nvPr/>
        </p:nvSpPr>
        <p:spPr>
          <a:xfrm rot="10800000">
            <a:off x="513425" y="3521525"/>
            <a:ext cx="897600" cy="396300"/>
          </a:xfrm>
          <a:prstGeom prst="leftArrow">
            <a:avLst>
              <a:gd fmla="val 50000" name="adj1"/>
              <a:gd fmla="val 50000" name="adj2"/>
            </a:avLst>
          </a:prstGeom>
          <a:solidFill>
            <a:srgbClr val="FF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0" name="Google Shape;2770;p330"/>
          <p:cNvSpPr/>
          <p:nvPr/>
        </p:nvSpPr>
        <p:spPr>
          <a:xfrm rot="10800000">
            <a:off x="513425" y="4084100"/>
            <a:ext cx="897600" cy="396300"/>
          </a:xfrm>
          <a:prstGeom prst="leftArrow">
            <a:avLst>
              <a:gd fmla="val 50000" name="adj1"/>
              <a:gd fmla="val 50000" name="adj2"/>
            </a:avLst>
          </a:prstGeom>
          <a:solidFill>
            <a:srgbClr val="FF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1" name="Google Shape;2771;p330"/>
          <p:cNvSpPr/>
          <p:nvPr/>
        </p:nvSpPr>
        <p:spPr>
          <a:xfrm rot="10800000">
            <a:off x="513425" y="4646675"/>
            <a:ext cx="897600" cy="396300"/>
          </a:xfrm>
          <a:prstGeom prst="leftArrow">
            <a:avLst>
              <a:gd fmla="val 50000" name="adj1"/>
              <a:gd fmla="val 50000" name="adj2"/>
            </a:avLst>
          </a:prstGeom>
          <a:solidFill>
            <a:srgbClr val="FF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2" name="Google Shape;2772;p330"/>
          <p:cNvSpPr/>
          <p:nvPr/>
        </p:nvSpPr>
        <p:spPr>
          <a:xfrm rot="10800000">
            <a:off x="513425" y="5570175"/>
            <a:ext cx="897600" cy="396300"/>
          </a:xfrm>
          <a:prstGeom prst="leftArrow">
            <a:avLst>
              <a:gd fmla="val 50000" name="adj1"/>
              <a:gd fmla="val 50000" name="adj2"/>
            </a:avLst>
          </a:prstGeom>
          <a:solidFill>
            <a:srgbClr val="FF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77" name="Shape 2777"/>
        <p:cNvGrpSpPr/>
        <p:nvPr/>
      </p:nvGrpSpPr>
      <p:grpSpPr>
        <a:xfrm>
          <a:off x="0" y="0"/>
          <a:ext cx="0" cy="0"/>
          <a:chOff x="0" y="0"/>
          <a:chExt cx="0" cy="0"/>
        </a:xfrm>
      </p:grpSpPr>
      <p:sp>
        <p:nvSpPr>
          <p:cNvPr id="2778" name="Google Shape;2778;p331"/>
          <p:cNvSpPr txBox="1"/>
          <p:nvPr>
            <p:ph type="title"/>
          </p:nvPr>
        </p:nvSpPr>
        <p:spPr>
          <a:xfrm>
            <a:off x="0" y="274650"/>
            <a:ext cx="115824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accent4"/>
              </a:buClr>
              <a:buFont typeface="Questrial"/>
              <a:buNone/>
            </a:pPr>
            <a:r>
              <a:rPr b="1" i="0" lang="en-US" sz="4000" u="none" cap="none" strike="noStrike">
                <a:solidFill>
                  <a:schemeClr val="accent4"/>
                </a:solidFill>
                <a:latin typeface="Questrial"/>
                <a:ea typeface="Questrial"/>
                <a:cs typeface="Questrial"/>
                <a:sym typeface="Questrial"/>
              </a:rPr>
              <a:t>Part 2: Preparing the Return in Tax</a:t>
            </a:r>
            <a:r>
              <a:rPr lang="en-US" sz="4000">
                <a:solidFill>
                  <a:schemeClr val="accent4"/>
                </a:solidFill>
              </a:rPr>
              <a:t>Slayer</a:t>
            </a:r>
            <a:r>
              <a:rPr b="1" i="0" lang="en-US" sz="4000" u="none" cap="none" strike="noStrike">
                <a:solidFill>
                  <a:schemeClr val="accent4"/>
                </a:solidFill>
                <a:latin typeface="Questrial"/>
                <a:ea typeface="Questrial"/>
                <a:cs typeface="Questrial"/>
                <a:sym typeface="Questrial"/>
              </a:rPr>
              <a:t> – </a:t>
            </a:r>
            <a:r>
              <a:rPr lang="en-US" sz="4000">
                <a:solidFill>
                  <a:schemeClr val="accent4"/>
                </a:solidFill>
              </a:rPr>
              <a:t>State ID </a:t>
            </a:r>
            <a:r>
              <a:rPr lang="en-US" sz="4000">
                <a:solidFill>
                  <a:schemeClr val="accent4"/>
                </a:solidFill>
              </a:rPr>
              <a:t>(NOT Optional in some states)</a:t>
            </a:r>
            <a:endParaRPr sz="4000">
              <a:solidFill>
                <a:schemeClr val="accent4"/>
              </a:solidFill>
            </a:endParaRPr>
          </a:p>
        </p:txBody>
      </p:sp>
      <p:sp>
        <p:nvSpPr>
          <p:cNvPr id="2779" name="Google Shape;2779;p331"/>
          <p:cNvSpPr/>
          <p:nvPr>
            <p:ph idx="12" type="sldNum"/>
          </p:nvPr>
        </p:nvSpPr>
        <p:spPr>
          <a:xfrm>
            <a:off x="11375717" y="5648960"/>
            <a:ext cx="731400" cy="396300"/>
          </a:xfrm>
          <a:prstGeom prst="bracketPair">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
        <p:nvSpPr>
          <p:cNvPr id="2780" name="Google Shape;2780;p331"/>
          <p:cNvSpPr txBox="1"/>
          <p:nvPr>
            <p:ph idx="4294967295"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lang="en-US"/>
              <a:t>Providing the state ID/driver’s license in the e-file section is NOT optional for certain state returns</a:t>
            </a:r>
            <a:endParaRPr/>
          </a:p>
          <a:p>
            <a:pPr indent="-342900" lvl="0" marL="342900" marR="0" rtl="0" algn="l">
              <a:spcBef>
                <a:spcPts val="0"/>
              </a:spcBef>
              <a:spcAft>
                <a:spcPts val="0"/>
              </a:spcAft>
              <a:buClr>
                <a:schemeClr val="dk1"/>
              </a:buClr>
              <a:buSzPts val="4000"/>
              <a:buFont typeface="Noto Sans Symbols"/>
              <a:buChar char="➢"/>
            </a:pPr>
            <a:r>
              <a:rPr lang="en-US"/>
              <a:t>In AL, it is </a:t>
            </a:r>
            <a:r>
              <a:rPr i="1" lang="en-US"/>
              <a:t>required </a:t>
            </a:r>
            <a:r>
              <a:rPr lang="en-US"/>
              <a:t>for e-file submission of state return</a:t>
            </a:r>
            <a:endParaRPr/>
          </a:p>
          <a:p>
            <a:pPr indent="-342900" lvl="0" marL="342900" marR="0" rtl="0" algn="l">
              <a:spcBef>
                <a:spcPts val="0"/>
              </a:spcBef>
              <a:spcAft>
                <a:spcPts val="0"/>
              </a:spcAft>
              <a:buClr>
                <a:schemeClr val="dk1"/>
              </a:buClr>
              <a:buSzPts val="4000"/>
              <a:buFont typeface="Noto Sans Symbols"/>
              <a:buChar char="➢"/>
            </a:pPr>
            <a:r>
              <a:rPr lang="en-US"/>
              <a:t>In SC, it is not required for e-file submission of state return, BUT if the taxpayer has a state ID, the information should be entered</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2" name="Shape 332"/>
        <p:cNvGrpSpPr/>
        <p:nvPr/>
      </p:nvGrpSpPr>
      <p:grpSpPr>
        <a:xfrm>
          <a:off x="0" y="0"/>
          <a:ext cx="0" cy="0"/>
          <a:chOff x="0" y="0"/>
          <a:chExt cx="0" cy="0"/>
        </a:xfrm>
      </p:grpSpPr>
      <p:sp>
        <p:nvSpPr>
          <p:cNvPr id="333" name="Google Shape;333;p4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Exemptions Objectives</a:t>
            </a:r>
            <a:endParaRPr/>
          </a:p>
        </p:txBody>
      </p:sp>
      <p:sp>
        <p:nvSpPr>
          <p:cNvPr id="334" name="Google Shape;334;p44"/>
          <p:cNvSpPr txBox="1"/>
          <p:nvPr>
            <p:ph idx="1" type="body"/>
          </p:nvPr>
        </p:nvSpPr>
        <p:spPr>
          <a:xfrm>
            <a:off x="609600" y="1600204"/>
            <a:ext cx="10972800" cy="39024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4000" u="none" cap="none" strike="noStrike">
                <a:solidFill>
                  <a:schemeClr val="accent3"/>
                </a:solidFill>
                <a:latin typeface="Questrial"/>
                <a:ea typeface="Questrial"/>
                <a:cs typeface="Questrial"/>
                <a:sym typeface="Questrial"/>
              </a:rPr>
              <a:t>After completing this section, the volunteer will be able to:</a:t>
            </a:r>
            <a:endParaRPr/>
          </a:p>
          <a:p>
            <a:pPr indent="-285750" lvl="1" marL="742950" marR="0" rtl="0" algn="l">
              <a:spcBef>
                <a:spcPts val="720"/>
              </a:spcBef>
              <a:spcAft>
                <a:spcPts val="0"/>
              </a:spcAft>
              <a:buClr>
                <a:schemeClr val="accent3"/>
              </a:buClr>
              <a:buSzPts val="3600"/>
              <a:buFont typeface="Arial"/>
              <a:buChar char="•"/>
            </a:pPr>
            <a:r>
              <a:rPr b="1" i="0" lang="en-US" sz="3600" u="none" cap="none" strike="noStrike">
                <a:solidFill>
                  <a:schemeClr val="accent3"/>
                </a:solidFill>
                <a:latin typeface="Questrial"/>
                <a:ea typeface="Questrial"/>
                <a:cs typeface="Questrial"/>
                <a:sym typeface="Questrial"/>
              </a:rPr>
              <a:t>Determine a taxpayer’s eligibility for a personal exemption</a:t>
            </a:r>
            <a:endParaRPr/>
          </a:p>
          <a:p>
            <a:pPr indent="-285750" lvl="1" marL="742950" marR="0" rtl="0" algn="l">
              <a:spcBef>
                <a:spcPts val="720"/>
              </a:spcBef>
              <a:spcAft>
                <a:spcPts val="0"/>
              </a:spcAft>
              <a:buClr>
                <a:schemeClr val="accent3"/>
              </a:buClr>
              <a:buSzPts val="3600"/>
              <a:buFont typeface="Arial"/>
              <a:buChar char="•"/>
            </a:pPr>
            <a:r>
              <a:rPr b="1" i="0" lang="en-US" sz="3600" u="none" cap="none" strike="noStrike">
                <a:solidFill>
                  <a:schemeClr val="accent3"/>
                </a:solidFill>
                <a:latin typeface="Questrial"/>
                <a:ea typeface="Questrial"/>
                <a:cs typeface="Questrial"/>
                <a:sym typeface="Questrial"/>
              </a:rPr>
              <a:t>Assess whether a person qualifies as a dependent of a taxpayer</a:t>
            </a:r>
            <a:endParaRPr/>
          </a:p>
        </p:txBody>
      </p:sp>
      <p:sp>
        <p:nvSpPr>
          <p:cNvPr id="335" name="Google Shape;335;p4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4">
                                            <p:txEl>
                                              <p:pRg end="0" st="0"/>
                                            </p:txEl>
                                          </p:spTgt>
                                        </p:tgtEl>
                                        <p:attrNameLst>
                                          <p:attrName>style.visibility</p:attrName>
                                        </p:attrNameLst>
                                      </p:cBhvr>
                                      <p:to>
                                        <p:strVal val="visible"/>
                                      </p:to>
                                    </p:set>
                                    <p:animEffect filter="fade" transition="in">
                                      <p:cBhvr>
                                        <p:cTn dur="1000"/>
                                        <p:tgtEl>
                                          <p:spTgt spid="33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4">
                                            <p:txEl>
                                              <p:pRg end="1" st="1"/>
                                            </p:txEl>
                                          </p:spTgt>
                                        </p:tgtEl>
                                        <p:attrNameLst>
                                          <p:attrName>style.visibility</p:attrName>
                                        </p:attrNameLst>
                                      </p:cBhvr>
                                      <p:to>
                                        <p:strVal val="visible"/>
                                      </p:to>
                                    </p:set>
                                    <p:animEffect filter="fade" transition="in">
                                      <p:cBhvr>
                                        <p:cTn dur="1000"/>
                                        <p:tgtEl>
                                          <p:spTgt spid="33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4">
                                            <p:txEl>
                                              <p:pRg end="2" st="2"/>
                                            </p:txEl>
                                          </p:spTgt>
                                        </p:tgtEl>
                                        <p:attrNameLst>
                                          <p:attrName>style.visibility</p:attrName>
                                        </p:attrNameLst>
                                      </p:cBhvr>
                                      <p:to>
                                        <p:strVal val="visible"/>
                                      </p:to>
                                    </p:set>
                                    <p:animEffect filter="fade" transition="in">
                                      <p:cBhvr>
                                        <p:cTn dur="1000"/>
                                        <p:tgtEl>
                                          <p:spTgt spid="334">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85" name="Shape 2785"/>
        <p:cNvGrpSpPr/>
        <p:nvPr/>
      </p:nvGrpSpPr>
      <p:grpSpPr>
        <a:xfrm>
          <a:off x="0" y="0"/>
          <a:ext cx="0" cy="0"/>
          <a:chOff x="0" y="0"/>
          <a:chExt cx="0" cy="0"/>
        </a:xfrm>
      </p:grpSpPr>
      <p:sp>
        <p:nvSpPr>
          <p:cNvPr id="2786" name="Google Shape;2786;p332"/>
          <p:cNvSpPr txBox="1"/>
          <p:nvPr>
            <p:ph type="title"/>
          </p:nvPr>
        </p:nvSpPr>
        <p:spPr>
          <a:xfrm>
            <a:off x="0" y="274650"/>
            <a:ext cx="115824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accent4"/>
              </a:buClr>
              <a:buFont typeface="Questrial"/>
              <a:buNone/>
            </a:pPr>
            <a:r>
              <a:rPr b="1" i="0" lang="en-US" sz="4000" u="none" cap="none" strike="noStrike">
                <a:solidFill>
                  <a:schemeClr val="accent4"/>
                </a:solidFill>
                <a:latin typeface="Questrial"/>
                <a:ea typeface="Questrial"/>
                <a:cs typeface="Questrial"/>
                <a:sym typeface="Questrial"/>
              </a:rPr>
              <a:t>Part 2: Preparing the Return in Tax</a:t>
            </a:r>
            <a:r>
              <a:rPr lang="en-US" sz="4000">
                <a:solidFill>
                  <a:schemeClr val="accent4"/>
                </a:solidFill>
              </a:rPr>
              <a:t>Slayer</a:t>
            </a:r>
            <a:r>
              <a:rPr b="1" i="0" lang="en-US" sz="4000" u="none" cap="none" strike="noStrike">
                <a:solidFill>
                  <a:schemeClr val="accent4"/>
                </a:solidFill>
                <a:latin typeface="Questrial"/>
                <a:ea typeface="Questrial"/>
                <a:cs typeface="Questrial"/>
                <a:sym typeface="Questrial"/>
              </a:rPr>
              <a:t> – </a:t>
            </a:r>
            <a:r>
              <a:rPr lang="en-US" sz="4000">
                <a:solidFill>
                  <a:schemeClr val="accent4"/>
                </a:solidFill>
              </a:rPr>
              <a:t>State ID(NOT Optional in some states)</a:t>
            </a:r>
            <a:endParaRPr sz="4000">
              <a:solidFill>
                <a:schemeClr val="accent4"/>
              </a:solidFill>
            </a:endParaRPr>
          </a:p>
        </p:txBody>
      </p:sp>
      <p:sp>
        <p:nvSpPr>
          <p:cNvPr id="2787" name="Google Shape;2787;p332"/>
          <p:cNvSpPr/>
          <p:nvPr>
            <p:ph idx="12" type="sldNum"/>
          </p:nvPr>
        </p:nvSpPr>
        <p:spPr>
          <a:xfrm>
            <a:off x="11375717" y="5648960"/>
            <a:ext cx="731400" cy="396300"/>
          </a:xfrm>
          <a:prstGeom prst="bracketPair">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
        <p:nvSpPr>
          <p:cNvPr id="2788" name="Google Shape;2788;p332"/>
          <p:cNvSpPr txBox="1"/>
          <p:nvPr>
            <p:ph idx="4294967295" type="body"/>
          </p:nvPr>
        </p:nvSpPr>
        <p:spPr>
          <a:xfrm>
            <a:off x="609600" y="1165953"/>
            <a:ext cx="10972800" cy="4526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a:p>
            <a:pPr indent="-342900" lvl="0" marL="342900" marR="0" rtl="0" algn="l">
              <a:spcBef>
                <a:spcPts val="0"/>
              </a:spcBef>
              <a:spcAft>
                <a:spcPts val="0"/>
              </a:spcAft>
              <a:buClr>
                <a:schemeClr val="dk1"/>
              </a:buClr>
              <a:buSzPts val="4000"/>
              <a:buFont typeface="Noto Sans Symbols"/>
              <a:buChar char="➢"/>
            </a:pPr>
            <a:r>
              <a:rPr lang="en-US"/>
              <a:t>If taxpayer has driver’s license and TaxSlayer requests the info in the e-file section, you should enter the information. </a:t>
            </a:r>
            <a:endParaRPr/>
          </a:p>
          <a:p>
            <a:pPr indent="0" lvl="0" marL="0" marR="0" rtl="0" algn="l">
              <a:spcBef>
                <a:spcPts val="0"/>
              </a:spcBef>
              <a:spcAft>
                <a:spcPts val="0"/>
              </a:spcAft>
              <a:buNone/>
            </a:pPr>
            <a:r>
              <a:t/>
            </a:r>
            <a:endParaRPr/>
          </a:p>
          <a:p>
            <a:pPr indent="-342900" lvl="0" marL="342900" marR="0" rtl="0" algn="l">
              <a:spcBef>
                <a:spcPts val="0"/>
              </a:spcBef>
              <a:spcAft>
                <a:spcPts val="0"/>
              </a:spcAft>
              <a:buClr>
                <a:schemeClr val="dk1"/>
              </a:buClr>
              <a:buSzPts val="4000"/>
              <a:buFont typeface="Noto Sans Symbols"/>
              <a:buChar char="➢"/>
            </a:pPr>
            <a:r>
              <a:rPr lang="en-US"/>
              <a:t>If the taxpayer does not have a driver’s license and TaxSlayer requests the info, </a:t>
            </a:r>
            <a:r>
              <a:rPr i="1" lang="en-US"/>
              <a:t>you should see your Site Coordinator.</a:t>
            </a:r>
            <a:endParaRPr i="1"/>
          </a:p>
          <a:p>
            <a:pPr indent="0" lvl="0" marL="0" marR="0" rtl="0" algn="l">
              <a:spcBef>
                <a:spcPts val="0"/>
              </a:spcBef>
              <a:spcAft>
                <a:spcPts val="0"/>
              </a:spcAft>
              <a:buNone/>
            </a:pPr>
            <a:r>
              <a:t/>
            </a:r>
            <a:endParaRPr/>
          </a:p>
        </p:txBody>
      </p:sp>
    </p:spTree>
  </p:cSld>
  <p:clrMapOvr>
    <a:masterClrMapping/>
  </p:clrMapOvr>
</p:sld>
</file>

<file path=ppt/slides/slide3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93" name="Shape 2793"/>
        <p:cNvGrpSpPr/>
        <p:nvPr/>
      </p:nvGrpSpPr>
      <p:grpSpPr>
        <a:xfrm>
          <a:off x="0" y="0"/>
          <a:ext cx="0" cy="0"/>
          <a:chOff x="0" y="0"/>
          <a:chExt cx="0" cy="0"/>
        </a:xfrm>
      </p:grpSpPr>
      <p:sp>
        <p:nvSpPr>
          <p:cNvPr id="2794" name="Google Shape;2794;p333"/>
          <p:cNvSpPr txBox="1"/>
          <p:nvPr/>
        </p:nvSpPr>
        <p:spPr>
          <a:xfrm>
            <a:off x="7864100" y="2312350"/>
            <a:ext cx="3990600" cy="4184700"/>
          </a:xfrm>
          <a:prstGeom prst="rect">
            <a:avLst/>
          </a:prstGeom>
          <a:solidFill>
            <a:schemeClr val="dk1"/>
          </a:solidFill>
          <a:ln cap="flat" cmpd="sng" w="25400">
            <a:solidFill>
              <a:srgbClr val="56743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400">
                <a:solidFill>
                  <a:schemeClr val="lt1"/>
                </a:solidFill>
                <a:latin typeface="Questrial"/>
                <a:ea typeface="Questrial"/>
                <a:cs typeface="Questrial"/>
                <a:sym typeface="Questrial"/>
              </a:rPr>
              <a:t>You’ll enter this on the taxpayer’s return in the “Miscellaneous Forms” section. This won’t affect the taxpayer’s return in any way, but it must be entered or the return will be rejected when it is submitted. This pin ensures that no one fraudulently files their return this year.</a:t>
            </a:r>
            <a:endParaRPr/>
          </a:p>
        </p:txBody>
      </p:sp>
      <p:sp>
        <p:nvSpPr>
          <p:cNvPr id="2795" name="Google Shape;2795;p33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accent4"/>
              </a:buClr>
              <a:buFont typeface="Questrial"/>
              <a:buNone/>
            </a:pPr>
            <a:r>
              <a:rPr b="1" i="0" lang="en-US" sz="4800" u="none" cap="none" strike="noStrike">
                <a:solidFill>
                  <a:schemeClr val="accent4"/>
                </a:solidFill>
                <a:latin typeface="Questrial"/>
                <a:ea typeface="Questrial"/>
                <a:cs typeface="Questrial"/>
                <a:sym typeface="Questrial"/>
              </a:rPr>
              <a:t>Part 2: Preparing the Return in Tax</a:t>
            </a:r>
            <a:r>
              <a:rPr lang="en-US">
                <a:solidFill>
                  <a:schemeClr val="accent4"/>
                </a:solidFill>
              </a:rPr>
              <a:t>Slayer</a:t>
            </a:r>
            <a:r>
              <a:rPr b="1" i="0" lang="en-US" sz="4800" u="none" cap="none" strike="noStrike">
                <a:solidFill>
                  <a:schemeClr val="accent4"/>
                </a:solidFill>
                <a:latin typeface="Questrial"/>
                <a:ea typeface="Questrial"/>
                <a:cs typeface="Questrial"/>
                <a:sym typeface="Questrial"/>
              </a:rPr>
              <a:t> – Identity Protection Pin</a:t>
            </a:r>
            <a:endParaRPr b="1" i="0" sz="4800" u="none" cap="none" strike="noStrike">
              <a:solidFill>
                <a:schemeClr val="accent4"/>
              </a:solidFill>
              <a:latin typeface="Questrial"/>
              <a:ea typeface="Questrial"/>
              <a:cs typeface="Questrial"/>
              <a:sym typeface="Questrial"/>
            </a:endParaRPr>
          </a:p>
        </p:txBody>
      </p:sp>
      <p:pic>
        <p:nvPicPr>
          <p:cNvPr id="2796" name="Google Shape;2796;p333"/>
          <p:cNvPicPr preferRelativeResize="0"/>
          <p:nvPr/>
        </p:nvPicPr>
        <p:blipFill>
          <a:blip r:embed="rId3">
            <a:alphaModFix/>
          </a:blip>
          <a:stretch>
            <a:fillRect/>
          </a:stretch>
        </p:blipFill>
        <p:spPr>
          <a:xfrm>
            <a:off x="928600" y="2466437"/>
            <a:ext cx="6485146" cy="3876525"/>
          </a:xfrm>
          <a:prstGeom prst="rect">
            <a:avLst/>
          </a:prstGeom>
          <a:noFill/>
          <a:ln cap="sq" cmpd="sng" w="38100">
            <a:solidFill>
              <a:srgbClr val="000000"/>
            </a:solidFill>
            <a:prstDash val="solid"/>
            <a:miter lim="8000"/>
            <a:headEnd len="sm" w="sm" type="none"/>
            <a:tailEnd len="sm" w="sm" type="none"/>
          </a:ln>
          <a:effectLst>
            <a:outerShdw blurRad="50800" rotWithShape="0" algn="tl" dir="2700000" dist="38100">
              <a:srgbClr val="000000">
                <a:alpha val="42750"/>
              </a:srgbClr>
            </a:outerShdw>
          </a:effectLst>
        </p:spPr>
      </p:pic>
      <p:sp>
        <p:nvSpPr>
          <p:cNvPr id="2797" name="Google Shape;2797;p333"/>
          <p:cNvSpPr/>
          <p:nvPr>
            <p:ph idx="12" type="sldNum"/>
          </p:nvPr>
        </p:nvSpPr>
        <p:spPr>
          <a:xfrm>
            <a:off x="11375717" y="5648960"/>
            <a:ext cx="731400" cy="396300"/>
          </a:xfrm>
          <a:prstGeom prst="bracketPair">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pic>
        <p:nvPicPr>
          <p:cNvPr id="2798" name="Google Shape;2798;p333"/>
          <p:cNvPicPr preferRelativeResize="0"/>
          <p:nvPr/>
        </p:nvPicPr>
        <p:blipFill>
          <a:blip r:embed="rId4">
            <a:alphaModFix/>
          </a:blip>
          <a:stretch>
            <a:fillRect/>
          </a:stretch>
        </p:blipFill>
        <p:spPr>
          <a:xfrm>
            <a:off x="152400" y="1666838"/>
            <a:ext cx="11887200" cy="39630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3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02" name="Shape 2802"/>
        <p:cNvGrpSpPr/>
        <p:nvPr/>
      </p:nvGrpSpPr>
      <p:grpSpPr>
        <a:xfrm>
          <a:off x="0" y="0"/>
          <a:ext cx="0" cy="0"/>
          <a:chOff x="0" y="0"/>
          <a:chExt cx="0" cy="0"/>
        </a:xfrm>
      </p:grpSpPr>
      <p:sp>
        <p:nvSpPr>
          <p:cNvPr id="2803" name="Google Shape;2803;p33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 Preparation Process</a:t>
            </a:r>
            <a:endParaRPr/>
          </a:p>
        </p:txBody>
      </p:sp>
      <p:sp>
        <p:nvSpPr>
          <p:cNvPr id="2804" name="Google Shape;2804;p334"/>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1: Preliminary Interview</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2: Preparing the Return in TaxSlayer</a:t>
            </a:r>
            <a:endParaRPr/>
          </a:p>
          <a:p>
            <a:pPr indent="-342900" lvl="0" marL="342900" marR="0" rtl="0" algn="l">
              <a:spcBef>
                <a:spcPts val="800"/>
              </a:spcBef>
              <a:spcAft>
                <a:spcPts val="0"/>
              </a:spcAft>
              <a:buClr>
                <a:schemeClr val="dk1"/>
              </a:buClr>
              <a:buSzPts val="4000"/>
              <a:buFont typeface="Noto Sans Symbols"/>
              <a:buChar char="➢"/>
            </a:pPr>
            <a:r>
              <a:rPr b="1" i="0" lang="en-US" sz="4000" u="none" cap="none" strike="noStrike">
                <a:solidFill>
                  <a:schemeClr val="dk1"/>
                </a:solidFill>
                <a:latin typeface="Questrial"/>
                <a:ea typeface="Questrial"/>
                <a:cs typeface="Questrial"/>
                <a:sym typeface="Questrial"/>
              </a:rPr>
              <a:t>Part 3: Quality Review</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4: Finishing the Return</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5: Filing the Return</a:t>
            </a:r>
            <a:endParaRPr/>
          </a:p>
        </p:txBody>
      </p:sp>
      <p:sp>
        <p:nvSpPr>
          <p:cNvPr id="2805" name="Google Shape;2805;p33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10" name="Shape 2810"/>
        <p:cNvGrpSpPr/>
        <p:nvPr/>
      </p:nvGrpSpPr>
      <p:grpSpPr>
        <a:xfrm>
          <a:off x="0" y="0"/>
          <a:ext cx="0" cy="0"/>
          <a:chOff x="0" y="0"/>
          <a:chExt cx="0" cy="0"/>
        </a:xfrm>
      </p:grpSpPr>
      <p:sp>
        <p:nvSpPr>
          <p:cNvPr id="2811" name="Google Shape;2811;p33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Part 3: Quality Review</a:t>
            </a:r>
            <a:endParaRPr/>
          </a:p>
        </p:txBody>
      </p:sp>
      <p:sp>
        <p:nvSpPr>
          <p:cNvPr id="2812" name="Google Shape;2812;p33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2813" name="Google Shape;2813;p335"/>
          <p:cNvPicPr preferRelativeResize="0"/>
          <p:nvPr/>
        </p:nvPicPr>
        <p:blipFill>
          <a:blip r:embed="rId3">
            <a:alphaModFix/>
          </a:blip>
          <a:stretch>
            <a:fillRect/>
          </a:stretch>
        </p:blipFill>
        <p:spPr>
          <a:xfrm>
            <a:off x="228600" y="1417638"/>
            <a:ext cx="4145950" cy="5135561"/>
          </a:xfrm>
          <a:prstGeom prst="rect">
            <a:avLst/>
          </a:prstGeom>
          <a:noFill/>
          <a:ln cap="flat" cmpd="sng" w="9525">
            <a:solidFill>
              <a:schemeClr val="dk2"/>
            </a:solidFill>
            <a:prstDash val="solid"/>
            <a:round/>
            <a:headEnd len="sm" w="sm" type="none"/>
            <a:tailEnd len="sm" w="sm" type="none"/>
          </a:ln>
        </p:spPr>
      </p:pic>
      <p:pic>
        <p:nvPicPr>
          <p:cNvPr id="2814" name="Google Shape;2814;p335"/>
          <p:cNvPicPr preferRelativeResize="0"/>
          <p:nvPr/>
        </p:nvPicPr>
        <p:blipFill>
          <a:blip r:embed="rId4">
            <a:alphaModFix/>
          </a:blip>
          <a:stretch>
            <a:fillRect/>
          </a:stretch>
        </p:blipFill>
        <p:spPr>
          <a:xfrm>
            <a:off x="4435525" y="1417649"/>
            <a:ext cx="4267924" cy="1858950"/>
          </a:xfrm>
          <a:prstGeom prst="rect">
            <a:avLst/>
          </a:prstGeom>
          <a:noFill/>
          <a:ln cap="flat" cmpd="sng" w="9525">
            <a:solidFill>
              <a:schemeClr val="dk2"/>
            </a:solidFill>
            <a:prstDash val="solid"/>
            <a:round/>
            <a:headEnd len="sm" w="sm" type="none"/>
            <a:tailEnd len="sm" w="sm" type="none"/>
          </a:ln>
        </p:spPr>
      </p:pic>
      <p:pic>
        <p:nvPicPr>
          <p:cNvPr id="2815" name="Google Shape;2815;p335"/>
          <p:cNvPicPr preferRelativeResize="0"/>
          <p:nvPr/>
        </p:nvPicPr>
        <p:blipFill>
          <a:blip r:embed="rId5">
            <a:alphaModFix/>
          </a:blip>
          <a:stretch>
            <a:fillRect/>
          </a:stretch>
        </p:blipFill>
        <p:spPr>
          <a:xfrm>
            <a:off x="4526950" y="3429000"/>
            <a:ext cx="6729697" cy="294004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3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20" name="Shape 2820"/>
        <p:cNvGrpSpPr/>
        <p:nvPr/>
      </p:nvGrpSpPr>
      <p:grpSpPr>
        <a:xfrm>
          <a:off x="0" y="0"/>
          <a:ext cx="0" cy="0"/>
          <a:chOff x="0" y="0"/>
          <a:chExt cx="0" cy="0"/>
        </a:xfrm>
      </p:grpSpPr>
      <p:sp>
        <p:nvSpPr>
          <p:cNvPr id="2821" name="Google Shape;2821;p336"/>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Part 3: Quality Review</a:t>
            </a:r>
            <a:endParaRPr/>
          </a:p>
        </p:txBody>
      </p:sp>
      <p:sp>
        <p:nvSpPr>
          <p:cNvPr id="2822" name="Google Shape;2822;p336"/>
          <p:cNvSpPr txBox="1"/>
          <p:nvPr/>
        </p:nvSpPr>
        <p:spPr>
          <a:xfrm>
            <a:off x="3995375" y="989025"/>
            <a:ext cx="7413600" cy="2342400"/>
          </a:xfrm>
          <a:prstGeom prst="rect">
            <a:avLst/>
          </a:prstGeom>
          <a:solidFill>
            <a:schemeClr val="dk1"/>
          </a:solidFill>
          <a:ln cap="flat" cmpd="sng" w="25400">
            <a:solidFill>
              <a:srgbClr val="56743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800">
                <a:solidFill>
                  <a:schemeClr val="lt1"/>
                </a:solidFill>
                <a:latin typeface="Questrial"/>
                <a:ea typeface="Questrial"/>
                <a:cs typeface="Questrial"/>
                <a:sym typeface="Questrial"/>
              </a:rPr>
              <a:t>Before handing the return off to a quality reviewer, make sure to write your name at the bottom of the last page! This is will help us if we have any questions about the return during the Quality Review!</a:t>
            </a:r>
            <a:endParaRPr b="1" sz="2800">
              <a:solidFill>
                <a:schemeClr val="lt1"/>
              </a:solidFill>
              <a:latin typeface="Questrial"/>
              <a:ea typeface="Questrial"/>
              <a:cs typeface="Questrial"/>
              <a:sym typeface="Questrial"/>
            </a:endParaRPr>
          </a:p>
        </p:txBody>
      </p:sp>
      <p:sp>
        <p:nvSpPr>
          <p:cNvPr id="2823" name="Google Shape;2823;p33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2824" name="Google Shape;2824;p336"/>
          <p:cNvPicPr preferRelativeResize="0"/>
          <p:nvPr/>
        </p:nvPicPr>
        <p:blipFill>
          <a:blip r:embed="rId3">
            <a:alphaModFix/>
          </a:blip>
          <a:stretch>
            <a:fillRect/>
          </a:stretch>
        </p:blipFill>
        <p:spPr>
          <a:xfrm>
            <a:off x="3995375" y="3457100"/>
            <a:ext cx="7375472" cy="3222176"/>
          </a:xfrm>
          <a:prstGeom prst="rect">
            <a:avLst/>
          </a:prstGeom>
          <a:noFill/>
          <a:ln cap="flat" cmpd="sng" w="19050">
            <a:solidFill>
              <a:schemeClr val="dk2"/>
            </a:solidFill>
            <a:prstDash val="solid"/>
            <a:round/>
            <a:headEnd len="sm" w="sm" type="none"/>
            <a:tailEnd len="sm" w="sm" type="none"/>
          </a:ln>
        </p:spPr>
      </p:pic>
      <p:sp>
        <p:nvSpPr>
          <p:cNvPr id="2825" name="Google Shape;2825;p336"/>
          <p:cNvSpPr txBox="1"/>
          <p:nvPr/>
        </p:nvSpPr>
        <p:spPr>
          <a:xfrm>
            <a:off x="4123575" y="3695263"/>
            <a:ext cx="2493900" cy="67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latin typeface="Caveat"/>
                <a:ea typeface="Caveat"/>
                <a:cs typeface="Caveat"/>
                <a:sym typeface="Caveat"/>
              </a:rPr>
              <a:t>Jane Volunteer</a:t>
            </a:r>
            <a:endParaRPr sz="2400">
              <a:latin typeface="Caveat"/>
              <a:ea typeface="Caveat"/>
              <a:cs typeface="Caveat"/>
              <a:sym typeface="Caveat"/>
            </a:endParaRPr>
          </a:p>
        </p:txBody>
      </p:sp>
      <p:sp>
        <p:nvSpPr>
          <p:cNvPr id="2826" name="Google Shape;2826;p336"/>
          <p:cNvSpPr txBox="1"/>
          <p:nvPr>
            <p:ph idx="1" type="body"/>
          </p:nvPr>
        </p:nvSpPr>
        <p:spPr>
          <a:xfrm>
            <a:off x="166475" y="989025"/>
            <a:ext cx="3615000" cy="51159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4800">
                <a:solidFill>
                  <a:schemeClr val="accent3"/>
                </a:solidFill>
              </a:rPr>
              <a:t> </a:t>
            </a:r>
            <a:r>
              <a:rPr b="1" i="1" lang="en-US" sz="4200">
                <a:solidFill>
                  <a:schemeClr val="accent3"/>
                </a:solidFill>
              </a:rPr>
              <a:t>Helpful tip:</a:t>
            </a:r>
            <a:endParaRPr b="1" i="1" sz="4200">
              <a:solidFill>
                <a:schemeClr val="accent3"/>
              </a:solidFill>
            </a:endParaRPr>
          </a:p>
          <a:p>
            <a:pPr indent="0" lvl="0" marL="0" marR="0" rtl="0" algn="ctr">
              <a:spcBef>
                <a:spcPts val="0"/>
              </a:spcBef>
              <a:spcAft>
                <a:spcPts val="0"/>
              </a:spcAft>
              <a:buNone/>
            </a:pPr>
            <a:r>
              <a:rPr b="1" i="1" lang="en-US" sz="4200">
                <a:solidFill>
                  <a:schemeClr val="accent3"/>
                </a:solidFill>
              </a:rPr>
              <a:t>Keep all the taxpayer‘s documents out for the quality reviewer!</a:t>
            </a:r>
            <a:endParaRPr b="1" i="1" sz="4200">
              <a:solidFill>
                <a:schemeClr val="accent3"/>
              </a:solidFill>
            </a:endParaRPr>
          </a:p>
          <a:p>
            <a:pPr indent="0" lvl="0" marL="457200" marR="0" rtl="0" algn="l">
              <a:spcBef>
                <a:spcPts val="720"/>
              </a:spcBef>
              <a:spcAft>
                <a:spcPts val="0"/>
              </a:spcAft>
              <a:buNone/>
            </a:pPr>
            <a:r>
              <a:t/>
            </a:r>
            <a:endParaRPr/>
          </a:p>
        </p:txBody>
      </p:sp>
    </p:spTree>
  </p:cSld>
  <p:clrMapOvr>
    <a:masterClrMapping/>
  </p:clrMapOvr>
</p:sld>
</file>

<file path=ppt/slides/slide3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31" name="Shape 2831"/>
        <p:cNvGrpSpPr/>
        <p:nvPr/>
      </p:nvGrpSpPr>
      <p:grpSpPr>
        <a:xfrm>
          <a:off x="0" y="0"/>
          <a:ext cx="0" cy="0"/>
          <a:chOff x="0" y="0"/>
          <a:chExt cx="0" cy="0"/>
        </a:xfrm>
      </p:grpSpPr>
      <p:sp>
        <p:nvSpPr>
          <p:cNvPr id="2832" name="Google Shape;2832;p337"/>
          <p:cNvSpPr txBox="1"/>
          <p:nvPr>
            <p:ph type="title"/>
          </p:nvPr>
        </p:nvSpPr>
        <p:spPr>
          <a:xfrm>
            <a:off x="609600" y="719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Part 3: Quality Review</a:t>
            </a:r>
            <a:endParaRPr/>
          </a:p>
        </p:txBody>
      </p:sp>
      <p:sp>
        <p:nvSpPr>
          <p:cNvPr id="2833" name="Google Shape;2833;p337"/>
          <p:cNvSpPr txBox="1"/>
          <p:nvPr/>
        </p:nvSpPr>
        <p:spPr>
          <a:xfrm>
            <a:off x="1747950" y="1021075"/>
            <a:ext cx="8696100" cy="2342400"/>
          </a:xfrm>
          <a:prstGeom prst="rect">
            <a:avLst/>
          </a:prstGeom>
          <a:solidFill>
            <a:schemeClr val="dk1"/>
          </a:solidFill>
          <a:ln cap="flat" cmpd="sng" w="25400">
            <a:solidFill>
              <a:srgbClr val="56743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Questrial"/>
                <a:ea typeface="Questrial"/>
                <a:cs typeface="Questrial"/>
                <a:sym typeface="Questrial"/>
              </a:rPr>
              <a:t>Remember: If at any point in the return you come across something out of scope for you, but in scope for a more advanced volunteer, you should write a note at the bottom of the I/I supplement form!</a:t>
            </a:r>
            <a:endParaRPr b="1" sz="3000">
              <a:solidFill>
                <a:schemeClr val="lt1"/>
              </a:solidFill>
              <a:latin typeface="Questrial"/>
              <a:ea typeface="Questrial"/>
              <a:cs typeface="Questrial"/>
              <a:sym typeface="Questrial"/>
            </a:endParaRPr>
          </a:p>
        </p:txBody>
      </p:sp>
      <p:sp>
        <p:nvSpPr>
          <p:cNvPr id="2834" name="Google Shape;2834;p33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2835" name="Google Shape;2835;p337"/>
          <p:cNvPicPr preferRelativeResize="0"/>
          <p:nvPr/>
        </p:nvPicPr>
        <p:blipFill>
          <a:blip r:embed="rId3">
            <a:alphaModFix/>
          </a:blip>
          <a:stretch>
            <a:fillRect/>
          </a:stretch>
        </p:blipFill>
        <p:spPr>
          <a:xfrm>
            <a:off x="2180000" y="3505175"/>
            <a:ext cx="7375472" cy="3222176"/>
          </a:xfrm>
          <a:prstGeom prst="rect">
            <a:avLst/>
          </a:prstGeom>
          <a:noFill/>
          <a:ln cap="flat" cmpd="sng" w="19050">
            <a:solidFill>
              <a:schemeClr val="dk2"/>
            </a:solidFill>
            <a:prstDash val="solid"/>
            <a:round/>
            <a:headEnd len="sm" w="sm" type="none"/>
            <a:tailEnd len="sm" w="sm" type="none"/>
          </a:ln>
        </p:spPr>
      </p:pic>
      <p:sp>
        <p:nvSpPr>
          <p:cNvPr id="2836" name="Google Shape;2836;p337"/>
          <p:cNvSpPr txBox="1"/>
          <p:nvPr/>
        </p:nvSpPr>
        <p:spPr>
          <a:xfrm>
            <a:off x="2521225" y="3759363"/>
            <a:ext cx="2493900" cy="67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latin typeface="Caveat"/>
                <a:ea typeface="Caveat"/>
                <a:cs typeface="Caveat"/>
                <a:sym typeface="Caveat"/>
              </a:rPr>
              <a:t>Jane Volunteer</a:t>
            </a:r>
            <a:endParaRPr sz="2400">
              <a:latin typeface="Caveat"/>
              <a:ea typeface="Caveat"/>
              <a:cs typeface="Caveat"/>
              <a:sym typeface="Caveat"/>
            </a:endParaRPr>
          </a:p>
        </p:txBody>
      </p:sp>
      <p:sp>
        <p:nvSpPr>
          <p:cNvPr id="2837" name="Google Shape;2837;p337"/>
          <p:cNvSpPr txBox="1"/>
          <p:nvPr/>
        </p:nvSpPr>
        <p:spPr>
          <a:xfrm>
            <a:off x="2445025" y="5405300"/>
            <a:ext cx="3391800" cy="67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latin typeface="Caveat"/>
                <a:ea typeface="Caveat"/>
                <a:cs typeface="Caveat"/>
                <a:sym typeface="Caveat"/>
              </a:rPr>
              <a:t>Need to enter: 1099-R</a:t>
            </a:r>
            <a:endParaRPr sz="2400">
              <a:latin typeface="Caveat"/>
              <a:ea typeface="Caveat"/>
              <a:cs typeface="Caveat"/>
              <a:sym typeface="Caveat"/>
            </a:endParaRPr>
          </a:p>
        </p:txBody>
      </p:sp>
      <p:sp>
        <p:nvSpPr>
          <p:cNvPr id="2838" name="Google Shape;2838;p337"/>
          <p:cNvSpPr/>
          <p:nvPr/>
        </p:nvSpPr>
        <p:spPr>
          <a:xfrm>
            <a:off x="1606225" y="5581550"/>
            <a:ext cx="838800" cy="3201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43" name="Shape 2843"/>
        <p:cNvGrpSpPr/>
        <p:nvPr/>
      </p:nvGrpSpPr>
      <p:grpSpPr>
        <a:xfrm>
          <a:off x="0" y="0"/>
          <a:ext cx="0" cy="0"/>
          <a:chOff x="0" y="0"/>
          <a:chExt cx="0" cy="0"/>
        </a:xfrm>
      </p:grpSpPr>
      <p:sp>
        <p:nvSpPr>
          <p:cNvPr id="2844" name="Google Shape;2844;p338"/>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Part 3: Quality Review</a:t>
            </a:r>
            <a:endParaRPr/>
          </a:p>
        </p:txBody>
      </p:sp>
      <p:sp>
        <p:nvSpPr>
          <p:cNvPr id="2845" name="Google Shape;2845;p338"/>
          <p:cNvSpPr txBox="1"/>
          <p:nvPr/>
        </p:nvSpPr>
        <p:spPr>
          <a:xfrm>
            <a:off x="345450" y="985175"/>
            <a:ext cx="11501100" cy="2520000"/>
          </a:xfrm>
          <a:prstGeom prst="rect">
            <a:avLst/>
          </a:prstGeom>
          <a:solidFill>
            <a:schemeClr val="dk1"/>
          </a:solidFill>
          <a:ln cap="flat" cmpd="sng" w="25400">
            <a:solidFill>
              <a:srgbClr val="567430"/>
            </a:solidFill>
            <a:prstDash val="solid"/>
            <a:round/>
            <a:headEnd len="sm" w="sm" type="none"/>
            <a:tailEnd len="sm" w="sm" type="none"/>
          </a:ln>
        </p:spPr>
        <p:txBody>
          <a:bodyPr anchorCtr="0" anchor="t" bIns="45700" lIns="91425" spcFirstLastPara="1" rIns="91425" wrap="square" tIns="45700">
            <a:noAutofit/>
          </a:bodyPr>
          <a:lstStyle/>
          <a:p>
            <a:pPr indent="-419100" lvl="0" marL="457200" marR="0" rtl="0" algn="ctr">
              <a:spcBef>
                <a:spcPts val="0"/>
              </a:spcBef>
              <a:spcAft>
                <a:spcPts val="0"/>
              </a:spcAft>
              <a:buClr>
                <a:schemeClr val="lt1"/>
              </a:buClr>
              <a:buSzPts val="3000"/>
              <a:buFont typeface="Questrial"/>
              <a:buChar char="➢"/>
            </a:pPr>
            <a:r>
              <a:rPr b="1" lang="en-US" sz="3000">
                <a:solidFill>
                  <a:schemeClr val="lt1"/>
                </a:solidFill>
                <a:latin typeface="Questrial"/>
                <a:ea typeface="Questrial"/>
                <a:cs typeface="Questrial"/>
                <a:sym typeface="Questrial"/>
              </a:rPr>
              <a:t>Once the return has been quality reviewed and is ready to e-file, the quality reviewer will check the box “Ready to E-file” </a:t>
            </a:r>
            <a:endParaRPr b="1" sz="3000">
              <a:solidFill>
                <a:schemeClr val="lt1"/>
              </a:solidFill>
              <a:latin typeface="Questrial"/>
              <a:ea typeface="Questrial"/>
              <a:cs typeface="Questrial"/>
              <a:sym typeface="Questrial"/>
            </a:endParaRPr>
          </a:p>
          <a:p>
            <a:pPr indent="-419100" lvl="0" marL="457200" marR="0" rtl="0" algn="ctr">
              <a:spcBef>
                <a:spcPts val="0"/>
              </a:spcBef>
              <a:spcAft>
                <a:spcPts val="0"/>
              </a:spcAft>
              <a:buClr>
                <a:schemeClr val="lt1"/>
              </a:buClr>
              <a:buSzPts val="3000"/>
              <a:buFont typeface="Questrial"/>
              <a:buChar char="➢"/>
            </a:pPr>
            <a:r>
              <a:rPr b="1" lang="en-US" sz="3000">
                <a:solidFill>
                  <a:schemeClr val="lt1"/>
                </a:solidFill>
                <a:latin typeface="Questrial"/>
                <a:ea typeface="Questrial"/>
                <a:cs typeface="Questrial"/>
                <a:sym typeface="Questrial"/>
              </a:rPr>
              <a:t>If the return is outstanding, there needs to be an explanation</a:t>
            </a:r>
            <a:endParaRPr b="1" sz="3000">
              <a:solidFill>
                <a:schemeClr val="lt1"/>
              </a:solidFill>
              <a:latin typeface="Questrial"/>
              <a:ea typeface="Questrial"/>
              <a:cs typeface="Questrial"/>
              <a:sym typeface="Questrial"/>
            </a:endParaRPr>
          </a:p>
          <a:p>
            <a:pPr indent="-419100" lvl="0" marL="457200" marR="0" rtl="0" algn="ctr">
              <a:spcBef>
                <a:spcPts val="0"/>
              </a:spcBef>
              <a:spcAft>
                <a:spcPts val="0"/>
              </a:spcAft>
              <a:buClr>
                <a:schemeClr val="lt1"/>
              </a:buClr>
              <a:buSzPts val="3000"/>
              <a:buFont typeface="Questrial"/>
              <a:buChar char="➢"/>
            </a:pPr>
            <a:r>
              <a:rPr b="1" lang="en-US" sz="3000">
                <a:solidFill>
                  <a:schemeClr val="lt1"/>
                </a:solidFill>
                <a:latin typeface="Questrial"/>
                <a:ea typeface="Questrial"/>
                <a:cs typeface="Questrial"/>
                <a:sym typeface="Questrial"/>
              </a:rPr>
              <a:t>If the return needs to be paper filed for some reason there needs to be an explanation</a:t>
            </a:r>
            <a:endParaRPr b="1" sz="3000">
              <a:solidFill>
                <a:schemeClr val="lt1"/>
              </a:solidFill>
              <a:latin typeface="Questrial"/>
              <a:ea typeface="Questrial"/>
              <a:cs typeface="Questrial"/>
              <a:sym typeface="Questrial"/>
            </a:endParaRPr>
          </a:p>
        </p:txBody>
      </p:sp>
      <p:sp>
        <p:nvSpPr>
          <p:cNvPr id="2846" name="Google Shape;2846;p33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2847" name="Google Shape;2847;p338"/>
          <p:cNvPicPr preferRelativeResize="0"/>
          <p:nvPr/>
        </p:nvPicPr>
        <p:blipFill>
          <a:blip r:embed="rId3">
            <a:alphaModFix/>
          </a:blip>
          <a:stretch>
            <a:fillRect/>
          </a:stretch>
        </p:blipFill>
        <p:spPr>
          <a:xfrm>
            <a:off x="2164787" y="3505175"/>
            <a:ext cx="7375472" cy="3222176"/>
          </a:xfrm>
          <a:prstGeom prst="rect">
            <a:avLst/>
          </a:prstGeom>
          <a:noFill/>
          <a:ln cap="flat" cmpd="sng" w="19050">
            <a:solidFill>
              <a:schemeClr val="dk2"/>
            </a:solidFill>
            <a:prstDash val="solid"/>
            <a:round/>
            <a:headEnd len="sm" w="sm" type="none"/>
            <a:tailEnd len="sm" w="sm" type="none"/>
          </a:ln>
        </p:spPr>
      </p:pic>
      <p:sp>
        <p:nvSpPr>
          <p:cNvPr id="2848" name="Google Shape;2848;p338"/>
          <p:cNvSpPr txBox="1"/>
          <p:nvPr/>
        </p:nvSpPr>
        <p:spPr>
          <a:xfrm>
            <a:off x="2521225" y="3759363"/>
            <a:ext cx="2493900" cy="67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latin typeface="Caveat"/>
                <a:ea typeface="Caveat"/>
                <a:cs typeface="Caveat"/>
                <a:sym typeface="Caveat"/>
              </a:rPr>
              <a:t>Jane Volunteer</a:t>
            </a:r>
            <a:endParaRPr sz="2400">
              <a:latin typeface="Caveat"/>
              <a:ea typeface="Caveat"/>
              <a:cs typeface="Caveat"/>
              <a:sym typeface="Caveat"/>
            </a:endParaRPr>
          </a:p>
        </p:txBody>
      </p:sp>
      <p:sp>
        <p:nvSpPr>
          <p:cNvPr id="2849" name="Google Shape;2849;p338"/>
          <p:cNvSpPr txBox="1"/>
          <p:nvPr/>
        </p:nvSpPr>
        <p:spPr>
          <a:xfrm>
            <a:off x="2521225" y="4310048"/>
            <a:ext cx="3000000" cy="99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2400">
                <a:latin typeface="Caveat"/>
                <a:ea typeface="Caveat"/>
                <a:cs typeface="Caveat"/>
                <a:sym typeface="Caveat"/>
              </a:rPr>
              <a:t>Jenn Volunteer</a:t>
            </a:r>
            <a:endParaRPr sz="2400">
              <a:latin typeface="Caveat"/>
              <a:ea typeface="Caveat"/>
              <a:cs typeface="Caveat"/>
              <a:sym typeface="Caveat"/>
            </a:endParaRPr>
          </a:p>
        </p:txBody>
      </p:sp>
      <p:sp>
        <p:nvSpPr>
          <p:cNvPr id="2850" name="Google Shape;2850;p338"/>
          <p:cNvSpPr txBox="1"/>
          <p:nvPr/>
        </p:nvSpPr>
        <p:spPr>
          <a:xfrm>
            <a:off x="2445025" y="5226848"/>
            <a:ext cx="3000000" cy="99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Caveat"/>
              <a:ea typeface="Caveat"/>
              <a:cs typeface="Caveat"/>
              <a:sym typeface="Caveat"/>
            </a:endParaRPr>
          </a:p>
        </p:txBody>
      </p:sp>
      <p:sp>
        <p:nvSpPr>
          <p:cNvPr id="2851" name="Google Shape;2851;p338"/>
          <p:cNvSpPr/>
          <p:nvPr/>
        </p:nvSpPr>
        <p:spPr>
          <a:xfrm>
            <a:off x="5821675" y="4047975"/>
            <a:ext cx="213300" cy="384000"/>
          </a:xfrm>
          <a:prstGeom prst="mathMultiply">
            <a:avLst>
              <a:gd fmla="val 23520" name="adj1"/>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2852" name="Google Shape;2852;p338"/>
          <p:cNvSpPr txBox="1"/>
          <p:nvPr/>
        </p:nvSpPr>
        <p:spPr>
          <a:xfrm>
            <a:off x="2445025" y="5405300"/>
            <a:ext cx="3391800" cy="67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strike="sngStrike">
                <a:latin typeface="Caveat"/>
                <a:ea typeface="Caveat"/>
                <a:cs typeface="Caveat"/>
                <a:sym typeface="Caveat"/>
              </a:rPr>
              <a:t>Need to enter: 1099-R</a:t>
            </a:r>
            <a:endParaRPr sz="2400" strike="sngStrike">
              <a:latin typeface="Caveat"/>
              <a:ea typeface="Caveat"/>
              <a:cs typeface="Caveat"/>
              <a:sym typeface="Caveat"/>
            </a:endParaRPr>
          </a:p>
        </p:txBody>
      </p:sp>
    </p:spTree>
  </p:cSld>
  <p:clrMapOvr>
    <a:masterClrMapping/>
  </p:clrMapOvr>
</p:sld>
</file>

<file path=ppt/slides/slide3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56" name="Shape 2856"/>
        <p:cNvGrpSpPr/>
        <p:nvPr/>
      </p:nvGrpSpPr>
      <p:grpSpPr>
        <a:xfrm>
          <a:off x="0" y="0"/>
          <a:ext cx="0" cy="0"/>
          <a:chOff x="0" y="0"/>
          <a:chExt cx="0" cy="0"/>
        </a:xfrm>
      </p:grpSpPr>
      <p:sp>
        <p:nvSpPr>
          <p:cNvPr id="2857" name="Google Shape;2857;p33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 Preparation Process</a:t>
            </a:r>
            <a:endParaRPr/>
          </a:p>
        </p:txBody>
      </p:sp>
      <p:sp>
        <p:nvSpPr>
          <p:cNvPr id="2858" name="Google Shape;2858;p339"/>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1: Preliminary Interview</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2: Preparing the Return in TaxSlayer</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3: Quality Review</a:t>
            </a:r>
            <a:endParaRPr/>
          </a:p>
          <a:p>
            <a:pPr indent="-342900" lvl="0" marL="342900" marR="0" rtl="0" algn="l">
              <a:spcBef>
                <a:spcPts val="800"/>
              </a:spcBef>
              <a:spcAft>
                <a:spcPts val="0"/>
              </a:spcAft>
              <a:buClr>
                <a:schemeClr val="dk1"/>
              </a:buClr>
              <a:buSzPts val="4000"/>
              <a:buFont typeface="Noto Sans Symbols"/>
              <a:buChar char="➢"/>
            </a:pPr>
            <a:r>
              <a:rPr b="1" i="0" lang="en-US" sz="4000" u="none" cap="none" strike="noStrike">
                <a:solidFill>
                  <a:schemeClr val="dk1"/>
                </a:solidFill>
                <a:latin typeface="Questrial"/>
                <a:ea typeface="Questrial"/>
                <a:cs typeface="Questrial"/>
                <a:sym typeface="Questrial"/>
              </a:rPr>
              <a:t>Part 4: Finishing the Return</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5: Filing the Return</a:t>
            </a:r>
            <a:endParaRPr/>
          </a:p>
        </p:txBody>
      </p:sp>
      <p:sp>
        <p:nvSpPr>
          <p:cNvPr id="2859" name="Google Shape;2859;p33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64" name="Shape 2864"/>
        <p:cNvGrpSpPr/>
        <p:nvPr/>
      </p:nvGrpSpPr>
      <p:grpSpPr>
        <a:xfrm>
          <a:off x="0" y="0"/>
          <a:ext cx="0" cy="0"/>
          <a:chOff x="0" y="0"/>
          <a:chExt cx="0" cy="0"/>
        </a:xfrm>
      </p:grpSpPr>
      <p:sp>
        <p:nvSpPr>
          <p:cNvPr id="2865" name="Google Shape;2865;p34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Part 4: Finishing the Return</a:t>
            </a:r>
            <a:endParaRPr/>
          </a:p>
        </p:txBody>
      </p:sp>
      <p:sp>
        <p:nvSpPr>
          <p:cNvPr id="2866" name="Google Shape;2866;p340"/>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Write your name on the Intake/Interview Form</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Assist quality reviewer with printing and taxpayer signatures</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Taxpayer and spouse must sign and date federal and state returns and keep for their records</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File Intake/Interview Form in filing box </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Do NOT keep any personal documents!</a:t>
            </a:r>
            <a:endParaRPr/>
          </a:p>
        </p:txBody>
      </p:sp>
      <p:sp>
        <p:nvSpPr>
          <p:cNvPr id="2867" name="Google Shape;2867;p34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71" name="Shape 2871"/>
        <p:cNvGrpSpPr/>
        <p:nvPr/>
      </p:nvGrpSpPr>
      <p:grpSpPr>
        <a:xfrm>
          <a:off x="0" y="0"/>
          <a:ext cx="0" cy="0"/>
          <a:chOff x="0" y="0"/>
          <a:chExt cx="0" cy="0"/>
        </a:xfrm>
      </p:grpSpPr>
      <p:sp>
        <p:nvSpPr>
          <p:cNvPr id="2872" name="Google Shape;2872;p34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 Preparation Process</a:t>
            </a:r>
            <a:endParaRPr/>
          </a:p>
        </p:txBody>
      </p:sp>
      <p:sp>
        <p:nvSpPr>
          <p:cNvPr id="2873" name="Google Shape;2873;p341"/>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1: Preliminary Interview</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2: Preparing the Return in TaxSlayer</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3: Quality Review</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4: Finishing the Return</a:t>
            </a:r>
            <a:endParaRPr/>
          </a:p>
          <a:p>
            <a:pPr indent="-342900" lvl="0" marL="342900" marR="0" rtl="0" algn="l">
              <a:spcBef>
                <a:spcPts val="800"/>
              </a:spcBef>
              <a:spcAft>
                <a:spcPts val="0"/>
              </a:spcAft>
              <a:buClr>
                <a:schemeClr val="dk1"/>
              </a:buClr>
              <a:buSzPts val="4000"/>
              <a:buFont typeface="Noto Sans Symbols"/>
              <a:buChar char="➢"/>
            </a:pPr>
            <a:r>
              <a:rPr b="1" i="0" lang="en-US" sz="4000" u="none" cap="none" strike="noStrike">
                <a:solidFill>
                  <a:schemeClr val="dk1"/>
                </a:solidFill>
                <a:latin typeface="Questrial"/>
                <a:ea typeface="Questrial"/>
                <a:cs typeface="Questrial"/>
                <a:sym typeface="Questrial"/>
              </a:rPr>
              <a:t>Part 5: Filing the Return</a:t>
            </a:r>
            <a:endParaRPr/>
          </a:p>
        </p:txBody>
      </p:sp>
      <p:sp>
        <p:nvSpPr>
          <p:cNvPr id="2874" name="Google Shape;2874;p34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0" name="Shape 340"/>
        <p:cNvGrpSpPr/>
        <p:nvPr/>
      </p:nvGrpSpPr>
      <p:grpSpPr>
        <a:xfrm>
          <a:off x="0" y="0"/>
          <a:ext cx="0" cy="0"/>
          <a:chOff x="0" y="0"/>
          <a:chExt cx="0" cy="0"/>
        </a:xfrm>
      </p:grpSpPr>
      <p:sp>
        <p:nvSpPr>
          <p:cNvPr id="341" name="Google Shape;341;p4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Exemption	</a:t>
            </a:r>
            <a:endParaRPr/>
          </a:p>
        </p:txBody>
      </p:sp>
      <p:sp>
        <p:nvSpPr>
          <p:cNvPr id="342" name="Google Shape;342;p45"/>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 taxpayer may claim 2 types of exemptions: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Personal exemption </a:t>
            </a:r>
            <a:endParaRPr/>
          </a:p>
          <a:p>
            <a:pPr indent="-228600" lvl="2" marL="1143000" marR="0" rtl="0" algn="l">
              <a:spcBef>
                <a:spcPts val="640"/>
              </a:spcBef>
              <a:spcAft>
                <a:spcPts val="0"/>
              </a:spcAft>
              <a:buClr>
                <a:schemeClr val="dk1"/>
              </a:buClr>
              <a:buSzPts val="3200"/>
              <a:buFont typeface="Helvetica Neue"/>
              <a:buChar char="–"/>
            </a:pPr>
            <a:r>
              <a:rPr b="0" i="0" lang="en-US" sz="3200" u="none" cap="none" strike="noStrike">
                <a:solidFill>
                  <a:schemeClr val="dk1"/>
                </a:solidFill>
                <a:latin typeface="Questrial"/>
                <a:ea typeface="Questrial"/>
                <a:cs typeface="Questrial"/>
                <a:sym typeface="Questrial"/>
              </a:rPr>
              <a:t>Taxpayer can claim </a:t>
            </a:r>
            <a:r>
              <a:rPr lang="en-US"/>
              <a:t>them</a:t>
            </a:r>
            <a:r>
              <a:rPr b="0" i="0" lang="en-US" sz="3200" u="none" cap="none" strike="noStrike">
                <a:solidFill>
                  <a:schemeClr val="dk1"/>
                </a:solidFill>
                <a:latin typeface="Questrial"/>
                <a:ea typeface="Questrial"/>
                <a:cs typeface="Questrial"/>
                <a:sym typeface="Questrial"/>
              </a:rPr>
              <a:t>self (and spouse)</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Dependency exemption </a:t>
            </a:r>
            <a:endParaRPr b="0" i="0" sz="3600" u="none" cap="none" strike="noStrike">
              <a:solidFill>
                <a:schemeClr val="dk1"/>
              </a:solidFill>
              <a:latin typeface="Questrial"/>
              <a:ea typeface="Questrial"/>
              <a:cs typeface="Questrial"/>
              <a:sym typeface="Questrial"/>
            </a:endParaRPr>
          </a:p>
          <a:p>
            <a:pPr indent="-254000" lvl="2" marL="1143000" marR="0" rtl="0" algn="l">
              <a:spcBef>
                <a:spcPts val="720"/>
              </a:spcBef>
              <a:spcAft>
                <a:spcPts val="0"/>
              </a:spcAft>
              <a:buClr>
                <a:schemeClr val="dk1"/>
              </a:buClr>
              <a:buSzPts val="3600"/>
              <a:buFont typeface="Arial"/>
              <a:buChar char="–"/>
            </a:pPr>
            <a:r>
              <a:rPr b="0" i="0" lang="en-US" sz="3200" u="none" cap="none" strike="noStrike">
                <a:solidFill>
                  <a:schemeClr val="dk1"/>
                </a:solidFill>
                <a:latin typeface="Questrial"/>
                <a:ea typeface="Questrial"/>
                <a:cs typeface="Questrial"/>
                <a:sym typeface="Questrial"/>
              </a:rPr>
              <a:t>Taxpayer can claim qualifying dependents </a:t>
            </a:r>
            <a:endParaRPr/>
          </a:p>
        </p:txBody>
      </p:sp>
      <p:sp>
        <p:nvSpPr>
          <p:cNvPr id="343" name="Google Shape;343;p4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79" name="Shape 2879"/>
        <p:cNvGrpSpPr/>
        <p:nvPr/>
      </p:nvGrpSpPr>
      <p:grpSpPr>
        <a:xfrm>
          <a:off x="0" y="0"/>
          <a:ext cx="0" cy="0"/>
          <a:chOff x="0" y="0"/>
          <a:chExt cx="0" cy="0"/>
        </a:xfrm>
      </p:grpSpPr>
      <p:pic>
        <p:nvPicPr>
          <p:cNvPr descr="Impact-logo_SaveFirst-green.eps" id="2880" name="Google Shape;2880;p342"/>
          <p:cNvPicPr preferRelativeResize="0"/>
          <p:nvPr/>
        </p:nvPicPr>
        <p:blipFill rotWithShape="1">
          <a:blip r:embed="rId3">
            <a:alphaModFix/>
          </a:blip>
          <a:srcRect b="34976" l="19561" r="20646" t="31742"/>
          <a:stretch/>
        </p:blipFill>
        <p:spPr>
          <a:xfrm>
            <a:off x="1440089" y="625475"/>
            <a:ext cx="9264733" cy="4243519"/>
          </a:xfrm>
          <a:prstGeom prst="rect">
            <a:avLst/>
          </a:prstGeom>
          <a:noFill/>
          <a:ln>
            <a:noFill/>
          </a:ln>
        </p:spPr>
      </p:pic>
      <p:sp>
        <p:nvSpPr>
          <p:cNvPr id="2881" name="Google Shape;2881;p342"/>
          <p:cNvSpPr/>
          <p:nvPr/>
        </p:nvSpPr>
        <p:spPr>
          <a:xfrm>
            <a:off x="1524003" y="-184666"/>
            <a:ext cx="184731" cy="36933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882" name="Google Shape;2882;p342"/>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883" name="Google Shape;2883;p342"/>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884" name="Google Shape;2884;p342"/>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2885" name="Google Shape;2885;p342"/>
          <p:cNvSpPr txBox="1"/>
          <p:nvPr/>
        </p:nvSpPr>
        <p:spPr>
          <a:xfrm>
            <a:off x="-1461427" y="1481721"/>
            <a:ext cx="18466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2886" name="Google Shape;2886;p342"/>
          <p:cNvSpPr txBox="1"/>
          <p:nvPr/>
        </p:nvSpPr>
        <p:spPr>
          <a:xfrm>
            <a:off x="1708732" y="5173794"/>
            <a:ext cx="8727445" cy="1012105"/>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rgbClr val="C00000"/>
              </a:buClr>
              <a:buFont typeface="Questrial"/>
              <a:buNone/>
            </a:pPr>
            <a:r>
              <a:rPr b="1" lang="en-US" sz="5400">
                <a:solidFill>
                  <a:srgbClr val="C00000"/>
                </a:solidFill>
                <a:latin typeface="Questrial"/>
                <a:ea typeface="Questrial"/>
                <a:cs typeface="Questrial"/>
                <a:sym typeface="Questrial"/>
              </a:rPr>
              <a:t>Out of Scope Topics</a:t>
            </a:r>
            <a:endParaRPr/>
          </a:p>
        </p:txBody>
      </p:sp>
      <p:sp>
        <p:nvSpPr>
          <p:cNvPr id="2887" name="Google Shape;2887;p34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92" name="Shape 2892"/>
        <p:cNvGrpSpPr/>
        <p:nvPr/>
      </p:nvGrpSpPr>
      <p:grpSpPr>
        <a:xfrm>
          <a:off x="0" y="0"/>
          <a:ext cx="0" cy="0"/>
          <a:chOff x="0" y="0"/>
          <a:chExt cx="0" cy="0"/>
        </a:xfrm>
      </p:grpSpPr>
      <p:sp>
        <p:nvSpPr>
          <p:cNvPr id="2893" name="Google Shape;2893;p343"/>
          <p:cNvSpPr txBox="1"/>
          <p:nvPr>
            <p:ph type="title"/>
          </p:nvPr>
        </p:nvSpPr>
        <p:spPr>
          <a:xfrm>
            <a:off x="0" y="274638"/>
            <a:ext cx="121920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Additional Topics –</a:t>
            </a:r>
            <a:r>
              <a:rPr b="1" i="0" lang="en-US" sz="4800" u="none" cap="none" strike="noStrike">
                <a:solidFill>
                  <a:srgbClr val="CC0000"/>
                </a:solidFill>
                <a:latin typeface="Questrial"/>
                <a:ea typeface="Questrial"/>
                <a:cs typeface="Questrial"/>
                <a:sym typeface="Questrial"/>
              </a:rPr>
              <a:t> Out of Scope at Tax Site</a:t>
            </a:r>
            <a:endParaRPr/>
          </a:p>
        </p:txBody>
      </p:sp>
      <p:sp>
        <p:nvSpPr>
          <p:cNvPr id="2894" name="Google Shape;2894;p343"/>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IRS changed VITA certification levels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There are more advanced topics on your 201</a:t>
            </a:r>
            <a:r>
              <a:rPr lang="en-US"/>
              <a:t>8</a:t>
            </a:r>
            <a:r>
              <a:rPr b="0" i="0" lang="en-US" sz="4000" u="none" cap="none" strike="noStrike">
                <a:solidFill>
                  <a:schemeClr val="dk1"/>
                </a:solidFill>
                <a:latin typeface="Questrial"/>
                <a:ea typeface="Questrial"/>
                <a:cs typeface="Questrial"/>
                <a:sym typeface="Questrial"/>
              </a:rPr>
              <a:t> IRS Basic Certification </a:t>
            </a:r>
            <a:r>
              <a:rPr lang="en-US"/>
              <a:t>Exam</a:t>
            </a:r>
            <a:r>
              <a:rPr b="0" i="0" lang="en-US" sz="4000" u="none" cap="none" strike="noStrike">
                <a:solidFill>
                  <a:schemeClr val="dk1"/>
                </a:solidFill>
                <a:latin typeface="Questrial"/>
                <a:ea typeface="Questrial"/>
                <a:cs typeface="Questrial"/>
                <a:sym typeface="Questrial"/>
              </a:rPr>
              <a:t>, but you will not prepare these at the tax sites</a:t>
            </a:r>
            <a:endParaRPr/>
          </a:p>
          <a:p>
            <a:pPr indent="-342900" lvl="0" marL="342900" marR="0" rtl="0" algn="l">
              <a:spcBef>
                <a:spcPts val="800"/>
              </a:spcBef>
              <a:spcAft>
                <a:spcPts val="0"/>
              </a:spcAft>
              <a:buClr>
                <a:schemeClr val="dk1"/>
              </a:buClr>
              <a:buSzPts val="4000"/>
              <a:buFont typeface="Noto Sans Symbols"/>
              <a:buChar char="➢"/>
            </a:pPr>
            <a:r>
              <a:rPr lang="en-US"/>
              <a:t>Let’s look at your Helpful Tips for 2018 IRS Basic Exam!</a:t>
            </a:r>
            <a:endParaRPr/>
          </a:p>
        </p:txBody>
      </p:sp>
      <p:sp>
        <p:nvSpPr>
          <p:cNvPr id="2895" name="Google Shape;2895;p34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94">
                                            <p:txEl>
                                              <p:pRg end="0" st="0"/>
                                            </p:txEl>
                                          </p:spTgt>
                                        </p:tgtEl>
                                        <p:attrNameLst>
                                          <p:attrName>style.visibility</p:attrName>
                                        </p:attrNameLst>
                                      </p:cBhvr>
                                      <p:to>
                                        <p:strVal val="visible"/>
                                      </p:to>
                                    </p:set>
                                    <p:animEffect filter="fade" transition="in">
                                      <p:cBhvr>
                                        <p:cTn dur="500"/>
                                        <p:tgtEl>
                                          <p:spTgt spid="289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94">
                                            <p:txEl>
                                              <p:pRg end="1" st="1"/>
                                            </p:txEl>
                                          </p:spTgt>
                                        </p:tgtEl>
                                        <p:attrNameLst>
                                          <p:attrName>style.visibility</p:attrName>
                                        </p:attrNameLst>
                                      </p:cBhvr>
                                      <p:to>
                                        <p:strVal val="visible"/>
                                      </p:to>
                                    </p:set>
                                    <p:animEffect filter="fade" transition="in">
                                      <p:cBhvr>
                                        <p:cTn dur="500"/>
                                        <p:tgtEl>
                                          <p:spTgt spid="289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94">
                                            <p:txEl>
                                              <p:pRg end="2" st="2"/>
                                            </p:txEl>
                                          </p:spTgt>
                                        </p:tgtEl>
                                        <p:attrNameLst>
                                          <p:attrName>style.visibility</p:attrName>
                                        </p:attrNameLst>
                                      </p:cBhvr>
                                      <p:to>
                                        <p:strVal val="visible"/>
                                      </p:to>
                                    </p:set>
                                    <p:animEffect filter="fade" transition="in">
                                      <p:cBhvr>
                                        <p:cTn dur="500"/>
                                        <p:tgtEl>
                                          <p:spTgt spid="2894">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00" name="Shape 2900"/>
        <p:cNvGrpSpPr/>
        <p:nvPr/>
      </p:nvGrpSpPr>
      <p:grpSpPr>
        <a:xfrm>
          <a:off x="0" y="0"/>
          <a:ext cx="0" cy="0"/>
          <a:chOff x="0" y="0"/>
          <a:chExt cx="0" cy="0"/>
        </a:xfrm>
      </p:grpSpPr>
      <p:sp>
        <p:nvSpPr>
          <p:cNvPr id="2901" name="Google Shape;2901;p344"/>
          <p:cNvSpPr txBox="1"/>
          <p:nvPr>
            <p:ph type="title"/>
          </p:nvPr>
        </p:nvSpPr>
        <p:spPr>
          <a:xfrm>
            <a:off x="0" y="274638"/>
            <a:ext cx="121920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Additional Topics –</a:t>
            </a:r>
            <a:r>
              <a:rPr b="1" i="0" lang="en-US" sz="4800" u="none" cap="none" strike="noStrike">
                <a:solidFill>
                  <a:srgbClr val="CC0000"/>
                </a:solidFill>
                <a:latin typeface="Questrial"/>
                <a:ea typeface="Questrial"/>
                <a:cs typeface="Questrial"/>
                <a:sym typeface="Questrial"/>
              </a:rPr>
              <a:t> Out of Scope at Tax Site</a:t>
            </a:r>
            <a:endParaRPr/>
          </a:p>
        </p:txBody>
      </p:sp>
      <p:sp>
        <p:nvSpPr>
          <p:cNvPr id="2902" name="Google Shape;2902;p344"/>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800"/>
              </a:spcBef>
              <a:spcAft>
                <a:spcPts val="0"/>
              </a:spcAft>
              <a:buClr>
                <a:schemeClr val="dk1"/>
              </a:buClr>
              <a:buSzPts val="4000"/>
              <a:buFont typeface="Noto Sans Symbols"/>
              <a:buChar char="➢"/>
            </a:pPr>
            <a:r>
              <a:rPr lang="en-US"/>
              <a:t>We aren’t going to practice these topics since you won’t be actually doing them at the tax site.</a:t>
            </a:r>
            <a:endParaRPr/>
          </a:p>
          <a:p>
            <a:pPr indent="-342900" lvl="0" marL="342900" marR="0" rtl="0" algn="l">
              <a:spcBef>
                <a:spcPts val="800"/>
              </a:spcBef>
              <a:spcAft>
                <a:spcPts val="0"/>
              </a:spcAft>
              <a:buClr>
                <a:schemeClr val="dk1"/>
              </a:buClr>
              <a:buSzPts val="4000"/>
              <a:buFont typeface="Noto Sans Symbols"/>
              <a:buChar char="➢"/>
            </a:pPr>
            <a:r>
              <a:rPr lang="en-US"/>
              <a:t>This document will tell you EXACTLY how to complete the topics to get the right answer on the test. </a:t>
            </a:r>
            <a:endParaRPr/>
          </a:p>
        </p:txBody>
      </p:sp>
      <p:sp>
        <p:nvSpPr>
          <p:cNvPr id="2903" name="Google Shape;2903;p34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02">
                                            <p:txEl>
                                              <p:pRg end="0" st="0"/>
                                            </p:txEl>
                                          </p:spTgt>
                                        </p:tgtEl>
                                        <p:attrNameLst>
                                          <p:attrName>style.visibility</p:attrName>
                                        </p:attrNameLst>
                                      </p:cBhvr>
                                      <p:to>
                                        <p:strVal val="visible"/>
                                      </p:to>
                                    </p:set>
                                    <p:animEffect filter="fade" transition="in">
                                      <p:cBhvr>
                                        <p:cTn dur="500"/>
                                        <p:tgtEl>
                                          <p:spTgt spid="290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02">
                                            <p:txEl>
                                              <p:pRg end="1" st="1"/>
                                            </p:txEl>
                                          </p:spTgt>
                                        </p:tgtEl>
                                        <p:attrNameLst>
                                          <p:attrName>style.visibility</p:attrName>
                                        </p:attrNameLst>
                                      </p:cBhvr>
                                      <p:to>
                                        <p:strVal val="visible"/>
                                      </p:to>
                                    </p:set>
                                    <p:animEffect filter="fade" transition="in">
                                      <p:cBhvr>
                                        <p:cTn dur="500"/>
                                        <p:tgtEl>
                                          <p:spTgt spid="2902">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08" name="Shape 2908"/>
        <p:cNvGrpSpPr/>
        <p:nvPr/>
      </p:nvGrpSpPr>
      <p:grpSpPr>
        <a:xfrm>
          <a:off x="0" y="0"/>
          <a:ext cx="0" cy="0"/>
          <a:chOff x="0" y="0"/>
          <a:chExt cx="0" cy="0"/>
        </a:xfrm>
      </p:grpSpPr>
      <p:sp>
        <p:nvSpPr>
          <p:cNvPr id="2909" name="Google Shape;2909;p34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910" name="Google Shape;2910;p345"/>
          <p:cNvSpPr txBox="1"/>
          <p:nvPr>
            <p:ph idx="1" type="body"/>
          </p:nvPr>
        </p:nvSpPr>
        <p:spPr>
          <a:xfrm>
            <a:off x="609600" y="2356200"/>
            <a:ext cx="10972800" cy="19908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t/>
            </a:r>
            <a:endParaRPr b="1">
              <a:solidFill>
                <a:schemeClr val="accent3"/>
              </a:solidFill>
            </a:endParaRPr>
          </a:p>
          <a:p>
            <a:pPr indent="0" lvl="0" marL="0" marR="0" rtl="0" algn="ctr">
              <a:spcBef>
                <a:spcPts val="0"/>
              </a:spcBef>
              <a:spcAft>
                <a:spcPts val="0"/>
              </a:spcAft>
              <a:buNone/>
            </a:pPr>
            <a:r>
              <a:rPr b="1" i="1" lang="en-US" sz="4800">
                <a:solidFill>
                  <a:schemeClr val="accent3"/>
                </a:solidFill>
              </a:rPr>
              <a:t>Let’s take a break!</a:t>
            </a:r>
            <a:endParaRPr i="1" sz="4800"/>
          </a:p>
          <a:p>
            <a:pPr indent="0" lvl="0" marL="457200" marR="0" rtl="0" algn="l">
              <a:spcBef>
                <a:spcPts val="720"/>
              </a:spcBef>
              <a:spcAft>
                <a:spcPts val="0"/>
              </a:spcAft>
              <a:buNone/>
            </a:pPr>
            <a:r>
              <a:t/>
            </a:r>
            <a:endParaRPr/>
          </a:p>
        </p:txBody>
      </p:sp>
    </p:spTree>
  </p:cSld>
  <p:clrMapOvr>
    <a:masterClrMapping/>
  </p:clrMapOvr>
</p:sld>
</file>

<file path=ppt/slides/slide3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14" name="Shape 2914"/>
        <p:cNvGrpSpPr/>
        <p:nvPr/>
      </p:nvGrpSpPr>
      <p:grpSpPr>
        <a:xfrm>
          <a:off x="0" y="0"/>
          <a:ext cx="0" cy="0"/>
          <a:chOff x="0" y="0"/>
          <a:chExt cx="0" cy="0"/>
        </a:xfrm>
      </p:grpSpPr>
      <p:pic>
        <p:nvPicPr>
          <p:cNvPr descr="Impact-logo_SaveFirst-green.eps" id="2915" name="Google Shape;2915;p346"/>
          <p:cNvPicPr preferRelativeResize="0"/>
          <p:nvPr/>
        </p:nvPicPr>
        <p:blipFill rotWithShape="1">
          <a:blip r:embed="rId3">
            <a:alphaModFix/>
          </a:blip>
          <a:srcRect b="34976" l="19563" r="20645" t="31741"/>
          <a:stretch/>
        </p:blipFill>
        <p:spPr>
          <a:xfrm>
            <a:off x="1440089" y="473075"/>
            <a:ext cx="9264600" cy="4243500"/>
          </a:xfrm>
          <a:prstGeom prst="rect">
            <a:avLst/>
          </a:prstGeom>
          <a:noFill/>
          <a:ln>
            <a:noFill/>
          </a:ln>
        </p:spPr>
      </p:pic>
      <p:sp>
        <p:nvSpPr>
          <p:cNvPr id="2916" name="Google Shape;2916;p346"/>
          <p:cNvSpPr/>
          <p:nvPr/>
        </p:nvSpPr>
        <p:spPr>
          <a:xfrm>
            <a:off x="1524003" y="-184666"/>
            <a:ext cx="184800" cy="3693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917" name="Google Shape;2917;p346"/>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918" name="Google Shape;2918;p346"/>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919" name="Google Shape;2919;p346"/>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2920" name="Google Shape;2920;p346"/>
          <p:cNvSpPr txBox="1"/>
          <p:nvPr/>
        </p:nvSpPr>
        <p:spPr>
          <a:xfrm>
            <a:off x="-1461427" y="1481721"/>
            <a:ext cx="1848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2921" name="Google Shape;2921;p346"/>
          <p:cNvSpPr txBox="1"/>
          <p:nvPr/>
        </p:nvSpPr>
        <p:spPr>
          <a:xfrm>
            <a:off x="1468900" y="5089500"/>
            <a:ext cx="9207000" cy="16605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Review: Scope of Service Questions</a:t>
            </a:r>
            <a:endParaRPr b="1" sz="5400">
              <a:solidFill>
                <a:schemeClr val="dk2"/>
              </a:solidFill>
              <a:latin typeface="Questrial"/>
              <a:ea typeface="Questrial"/>
              <a:cs typeface="Questrial"/>
              <a:sym typeface="Questrial"/>
            </a:endParaRPr>
          </a:p>
        </p:txBody>
      </p:sp>
      <p:sp>
        <p:nvSpPr>
          <p:cNvPr id="2922" name="Google Shape;2922;p34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27" name="Shape 2927"/>
        <p:cNvGrpSpPr/>
        <p:nvPr/>
      </p:nvGrpSpPr>
      <p:grpSpPr>
        <a:xfrm>
          <a:off x="0" y="0"/>
          <a:ext cx="0" cy="0"/>
          <a:chOff x="0" y="0"/>
          <a:chExt cx="0" cy="0"/>
        </a:xfrm>
      </p:grpSpPr>
      <p:sp>
        <p:nvSpPr>
          <p:cNvPr id="2928" name="Google Shape;2928;p34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Scope of Service Questions</a:t>
            </a:r>
            <a:endParaRPr/>
          </a:p>
        </p:txBody>
      </p:sp>
      <p:sp>
        <p:nvSpPr>
          <p:cNvPr id="2929" name="Google Shape;2929;p347"/>
          <p:cNvSpPr txBox="1"/>
          <p:nvPr>
            <p:ph idx="1" type="body"/>
          </p:nvPr>
        </p:nvSpPr>
        <p:spPr>
          <a:xfrm>
            <a:off x="609600" y="1417649"/>
            <a:ext cx="10972800" cy="53412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0000"/>
              </a:buClr>
              <a:buSzPts val="1100"/>
              <a:buFont typeface="Arial"/>
              <a:buNone/>
            </a:pPr>
            <a:r>
              <a:rPr b="1" lang="en-US">
                <a:solidFill>
                  <a:srgbClr val="434343"/>
                </a:solidFill>
              </a:rPr>
              <a:t>Luther Lockett has filled out their I/I form and after the interview you conduct, you conclude they have the following types of income:</a:t>
            </a:r>
            <a:endParaRPr b="1">
              <a:solidFill>
                <a:srgbClr val="434343"/>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434343"/>
                </a:solidFill>
              </a:rPr>
              <a:t>1099-INT</a:t>
            </a:r>
            <a:endParaRPr b="1">
              <a:solidFill>
                <a:srgbClr val="434343"/>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434343"/>
                </a:solidFill>
              </a:rPr>
              <a:t>W-2</a:t>
            </a:r>
            <a:endParaRPr b="1">
              <a:solidFill>
                <a:srgbClr val="434343"/>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434343"/>
                </a:solidFill>
              </a:rPr>
              <a:t>1099-R</a:t>
            </a:r>
            <a:endParaRPr b="1">
              <a:solidFill>
                <a:srgbClr val="434343"/>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434343"/>
                </a:solidFill>
              </a:rPr>
              <a:t>SSA-1099</a:t>
            </a:r>
            <a:endParaRPr b="1">
              <a:solidFill>
                <a:srgbClr val="434343"/>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434343"/>
                </a:solidFill>
              </a:rPr>
              <a:t>1099-MISC box 7</a:t>
            </a:r>
            <a:endParaRPr/>
          </a:p>
        </p:txBody>
      </p:sp>
      <p:sp>
        <p:nvSpPr>
          <p:cNvPr id="2930" name="Google Shape;2930;p34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35" name="Shape 2935"/>
        <p:cNvGrpSpPr/>
        <p:nvPr/>
      </p:nvGrpSpPr>
      <p:grpSpPr>
        <a:xfrm>
          <a:off x="0" y="0"/>
          <a:ext cx="0" cy="0"/>
          <a:chOff x="0" y="0"/>
          <a:chExt cx="0" cy="0"/>
        </a:xfrm>
      </p:grpSpPr>
      <p:sp>
        <p:nvSpPr>
          <p:cNvPr id="2936" name="Google Shape;2936;p34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Scope of Service Questions-Answer</a:t>
            </a:r>
            <a:endParaRPr/>
          </a:p>
        </p:txBody>
      </p:sp>
      <p:sp>
        <p:nvSpPr>
          <p:cNvPr id="2937" name="Google Shape;2937;p348"/>
          <p:cNvSpPr txBox="1"/>
          <p:nvPr>
            <p:ph idx="1" type="body"/>
          </p:nvPr>
        </p:nvSpPr>
        <p:spPr>
          <a:xfrm>
            <a:off x="434700" y="1337775"/>
            <a:ext cx="11322600" cy="5320500"/>
          </a:xfrm>
          <a:prstGeom prst="rect">
            <a:avLst/>
          </a:prstGeom>
          <a:gradFill>
            <a:gsLst>
              <a:gs pos="0">
                <a:srgbClr val="FFE57F"/>
              </a:gs>
              <a:gs pos="35000">
                <a:srgbClr val="FFEBA5"/>
              </a:gs>
              <a:gs pos="100000">
                <a:srgbClr val="FFF8D9"/>
              </a:gs>
            </a:gsLst>
            <a:lin ang="16200038" scaled="0"/>
          </a:gradFill>
          <a:ln cap="flat" cmpd="sng" w="9525">
            <a:solidFill>
              <a:srgbClr val="F0B125"/>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0000"/>
              </a:buClr>
              <a:buSzPts val="1100"/>
              <a:buFont typeface="Arial"/>
              <a:buNone/>
            </a:pPr>
            <a:r>
              <a:rPr b="1" lang="en-US">
                <a:solidFill>
                  <a:srgbClr val="434343"/>
                </a:solidFill>
              </a:rPr>
              <a:t>Luther Lockett has filled out their I/I form and after the interview you conduct, you conclude they have the following types of income:</a:t>
            </a:r>
            <a:endParaRPr b="1">
              <a:solidFill>
                <a:srgbClr val="434343"/>
              </a:solidFill>
            </a:endParaRPr>
          </a:p>
          <a:p>
            <a:pPr indent="0" lvl="0" marL="0" rtl="0" algn="ctr">
              <a:lnSpc>
                <a:spcPct val="90000"/>
              </a:lnSpc>
              <a:spcBef>
                <a:spcPts val="0"/>
              </a:spcBef>
              <a:spcAft>
                <a:spcPts val="0"/>
              </a:spcAft>
              <a:buClr>
                <a:srgbClr val="000000"/>
              </a:buClr>
              <a:buSzPts val="1100"/>
              <a:buFont typeface="Arial"/>
              <a:buNone/>
            </a:pPr>
            <a:r>
              <a:rPr b="1" lang="en-US"/>
              <a:t>1099-INT</a:t>
            </a:r>
            <a:endParaRPr b="1"/>
          </a:p>
          <a:p>
            <a:pPr indent="0" lvl="0" marL="0" rtl="0" algn="ctr">
              <a:lnSpc>
                <a:spcPct val="90000"/>
              </a:lnSpc>
              <a:spcBef>
                <a:spcPts val="0"/>
              </a:spcBef>
              <a:spcAft>
                <a:spcPts val="0"/>
              </a:spcAft>
              <a:buClr>
                <a:srgbClr val="000000"/>
              </a:buClr>
              <a:buSzPts val="1100"/>
              <a:buFont typeface="Arial"/>
              <a:buNone/>
            </a:pPr>
            <a:r>
              <a:rPr b="1" lang="en-US"/>
              <a:t>W-2</a:t>
            </a:r>
            <a:endParaRPr b="1"/>
          </a:p>
          <a:p>
            <a:pPr indent="0" lvl="0" marL="0" rtl="0" algn="ctr">
              <a:lnSpc>
                <a:spcPct val="90000"/>
              </a:lnSpc>
              <a:spcBef>
                <a:spcPts val="0"/>
              </a:spcBef>
              <a:spcAft>
                <a:spcPts val="0"/>
              </a:spcAft>
              <a:buClr>
                <a:srgbClr val="000000"/>
              </a:buClr>
              <a:buSzPts val="1100"/>
              <a:buFont typeface="Arial"/>
              <a:buNone/>
            </a:pPr>
            <a:r>
              <a:rPr b="1" lang="en-US" strike="sngStrike">
                <a:solidFill>
                  <a:srgbClr val="FF0000"/>
                </a:solidFill>
              </a:rPr>
              <a:t>1099-R</a:t>
            </a:r>
            <a:endParaRPr b="1" strike="sngStrike">
              <a:solidFill>
                <a:srgbClr val="FF0000"/>
              </a:solidFill>
            </a:endParaRPr>
          </a:p>
          <a:p>
            <a:pPr indent="0" lvl="0" marL="0" rtl="0" algn="ctr">
              <a:lnSpc>
                <a:spcPct val="90000"/>
              </a:lnSpc>
              <a:spcBef>
                <a:spcPts val="0"/>
              </a:spcBef>
              <a:spcAft>
                <a:spcPts val="0"/>
              </a:spcAft>
              <a:buClr>
                <a:srgbClr val="000000"/>
              </a:buClr>
              <a:buSzPts val="1100"/>
              <a:buFont typeface="Arial"/>
              <a:buNone/>
            </a:pPr>
            <a:r>
              <a:rPr b="1" lang="en-US"/>
              <a:t>SSA-1099</a:t>
            </a:r>
            <a:endParaRPr b="1"/>
          </a:p>
          <a:p>
            <a:pPr indent="0" lvl="0" marL="0" rtl="0" algn="ctr">
              <a:lnSpc>
                <a:spcPct val="90000"/>
              </a:lnSpc>
              <a:spcBef>
                <a:spcPts val="0"/>
              </a:spcBef>
              <a:spcAft>
                <a:spcPts val="0"/>
              </a:spcAft>
              <a:buClr>
                <a:srgbClr val="000000"/>
              </a:buClr>
              <a:buSzPts val="1100"/>
              <a:buFont typeface="Arial"/>
              <a:buNone/>
            </a:pPr>
            <a:r>
              <a:rPr b="1" lang="en-US" strike="sngStrike">
                <a:solidFill>
                  <a:srgbClr val="FF0000"/>
                </a:solidFill>
              </a:rPr>
              <a:t>1099-MISC box 7</a:t>
            </a:r>
            <a:endParaRPr b="1">
              <a:solidFill>
                <a:srgbClr val="434343"/>
              </a:solidFill>
            </a:endParaRPr>
          </a:p>
        </p:txBody>
      </p:sp>
      <p:sp>
        <p:nvSpPr>
          <p:cNvPr id="2938" name="Google Shape;2938;p34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43" name="Shape 2943"/>
        <p:cNvGrpSpPr/>
        <p:nvPr/>
      </p:nvGrpSpPr>
      <p:grpSpPr>
        <a:xfrm>
          <a:off x="0" y="0"/>
          <a:ext cx="0" cy="0"/>
          <a:chOff x="0" y="0"/>
          <a:chExt cx="0" cy="0"/>
        </a:xfrm>
      </p:grpSpPr>
      <p:sp>
        <p:nvSpPr>
          <p:cNvPr id="2944" name="Google Shape;2944;p34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Scope of Service Questions</a:t>
            </a:r>
            <a:endParaRPr/>
          </a:p>
        </p:txBody>
      </p:sp>
      <p:sp>
        <p:nvSpPr>
          <p:cNvPr id="2945" name="Google Shape;2945;p349"/>
          <p:cNvSpPr txBox="1"/>
          <p:nvPr>
            <p:ph idx="1" type="body"/>
          </p:nvPr>
        </p:nvSpPr>
        <p:spPr>
          <a:xfrm>
            <a:off x="609600" y="1178625"/>
            <a:ext cx="10972800" cy="54633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0000"/>
              </a:buClr>
              <a:buSzPts val="1100"/>
              <a:buFont typeface="Arial"/>
              <a:buNone/>
            </a:pPr>
            <a:r>
              <a:rPr b="1" lang="en-US">
                <a:solidFill>
                  <a:srgbClr val="434343"/>
                </a:solidFill>
              </a:rPr>
              <a:t>Luther Lockett has filled out his I/I form and after the interview you conduct, you conclude they have the following types of expenses:</a:t>
            </a:r>
            <a:endParaRPr b="1">
              <a:solidFill>
                <a:srgbClr val="434343"/>
              </a:solidFill>
            </a:endParaRPr>
          </a:p>
          <a:p>
            <a:pPr indent="0" lvl="0" marL="0" rtl="0" algn="ctr">
              <a:lnSpc>
                <a:spcPct val="90000"/>
              </a:lnSpc>
              <a:spcBef>
                <a:spcPts val="0"/>
              </a:spcBef>
              <a:spcAft>
                <a:spcPts val="0"/>
              </a:spcAft>
              <a:buClr>
                <a:srgbClr val="000000"/>
              </a:buClr>
              <a:buSzPts val="1100"/>
              <a:buFont typeface="Arial"/>
              <a:buNone/>
            </a:pPr>
            <a:r>
              <a:rPr b="1" lang="en-US"/>
              <a:t> </a:t>
            </a:r>
            <a:r>
              <a:rPr b="1" lang="en-US">
                <a:solidFill>
                  <a:srgbClr val="434343"/>
                </a:solidFill>
              </a:rPr>
              <a:t>Prescription drugs</a:t>
            </a:r>
            <a:endParaRPr b="1">
              <a:solidFill>
                <a:srgbClr val="434343"/>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434343"/>
                </a:solidFill>
              </a:rPr>
              <a:t>Doctor co-pays</a:t>
            </a:r>
            <a:endParaRPr b="1">
              <a:solidFill>
                <a:srgbClr val="434343"/>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434343"/>
                </a:solidFill>
              </a:rPr>
              <a:t>After-school expenses for 7 year old daughter while at work</a:t>
            </a:r>
            <a:endParaRPr b="1">
              <a:solidFill>
                <a:srgbClr val="434343"/>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434343"/>
                </a:solidFill>
              </a:rPr>
              <a:t>1098-T education expenses for son who is a freshman at University of Alabama</a:t>
            </a:r>
            <a:endParaRPr b="1">
              <a:solidFill>
                <a:srgbClr val="434343"/>
              </a:solidFill>
            </a:endParaRPr>
          </a:p>
        </p:txBody>
      </p:sp>
      <p:sp>
        <p:nvSpPr>
          <p:cNvPr id="2946" name="Google Shape;2946;p34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51" name="Shape 2951"/>
        <p:cNvGrpSpPr/>
        <p:nvPr/>
      </p:nvGrpSpPr>
      <p:grpSpPr>
        <a:xfrm>
          <a:off x="0" y="0"/>
          <a:ext cx="0" cy="0"/>
          <a:chOff x="0" y="0"/>
          <a:chExt cx="0" cy="0"/>
        </a:xfrm>
      </p:grpSpPr>
      <p:sp>
        <p:nvSpPr>
          <p:cNvPr id="2952" name="Google Shape;2952;p350"/>
          <p:cNvSpPr txBox="1"/>
          <p:nvPr>
            <p:ph idx="1" type="body"/>
          </p:nvPr>
        </p:nvSpPr>
        <p:spPr>
          <a:xfrm>
            <a:off x="609600" y="1015899"/>
            <a:ext cx="11322600" cy="5734500"/>
          </a:xfrm>
          <a:prstGeom prst="rect">
            <a:avLst/>
          </a:prstGeom>
          <a:gradFill>
            <a:gsLst>
              <a:gs pos="0">
                <a:srgbClr val="FFE57F"/>
              </a:gs>
              <a:gs pos="35000">
                <a:srgbClr val="FFEBA5"/>
              </a:gs>
              <a:gs pos="100000">
                <a:srgbClr val="FFF8D9"/>
              </a:gs>
            </a:gsLst>
            <a:lin ang="16200038" scaled="0"/>
          </a:gradFill>
          <a:ln cap="flat" cmpd="sng" w="9525">
            <a:solidFill>
              <a:srgbClr val="F0B125"/>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rtl="0" algn="ctr">
              <a:lnSpc>
                <a:spcPct val="90000"/>
              </a:lnSpc>
              <a:spcBef>
                <a:spcPts val="0"/>
              </a:spcBef>
              <a:spcAft>
                <a:spcPts val="0"/>
              </a:spcAft>
              <a:buNone/>
            </a:pPr>
            <a:r>
              <a:rPr b="1" lang="en-US">
                <a:solidFill>
                  <a:srgbClr val="434343"/>
                </a:solidFill>
              </a:rPr>
              <a:t>Luther Lockett has filled out their I/I form and after the interview you conduct, you conclude they have the following types of expenses:</a:t>
            </a:r>
            <a:endParaRPr b="1">
              <a:solidFill>
                <a:srgbClr val="434343"/>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FF0000"/>
                </a:solidFill>
              </a:rPr>
              <a:t> </a:t>
            </a:r>
            <a:r>
              <a:rPr b="1" lang="en-US" strike="sngStrike">
                <a:solidFill>
                  <a:srgbClr val="FF0000"/>
                </a:solidFill>
              </a:rPr>
              <a:t>Prescription drugs</a:t>
            </a:r>
            <a:endParaRPr b="1" strike="sngStrike">
              <a:solidFill>
                <a:srgbClr val="FF0000"/>
              </a:solidFill>
            </a:endParaRPr>
          </a:p>
          <a:p>
            <a:pPr indent="0" lvl="0" marL="0" rtl="0" algn="ctr">
              <a:lnSpc>
                <a:spcPct val="90000"/>
              </a:lnSpc>
              <a:spcBef>
                <a:spcPts val="0"/>
              </a:spcBef>
              <a:spcAft>
                <a:spcPts val="0"/>
              </a:spcAft>
              <a:buClr>
                <a:srgbClr val="000000"/>
              </a:buClr>
              <a:buSzPts val="1100"/>
              <a:buFont typeface="Arial"/>
              <a:buNone/>
            </a:pPr>
            <a:r>
              <a:rPr b="1" lang="en-US" strike="sngStrike">
                <a:solidFill>
                  <a:srgbClr val="FF0000"/>
                </a:solidFill>
              </a:rPr>
              <a:t>Doctor co-pays</a:t>
            </a:r>
            <a:endParaRPr b="1" strike="sngStrike">
              <a:solidFill>
                <a:srgbClr val="FF0000"/>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6AA84F"/>
                </a:solidFill>
              </a:rPr>
              <a:t>After-school expenses for 7 year old daughter while at work</a:t>
            </a:r>
            <a:endParaRPr b="1">
              <a:solidFill>
                <a:srgbClr val="6AA84F"/>
              </a:solidFill>
            </a:endParaRPr>
          </a:p>
          <a:p>
            <a:pPr indent="0" lvl="0" marL="0" rtl="0" algn="ctr">
              <a:lnSpc>
                <a:spcPct val="90000"/>
              </a:lnSpc>
              <a:spcBef>
                <a:spcPts val="0"/>
              </a:spcBef>
              <a:spcAft>
                <a:spcPts val="0"/>
              </a:spcAft>
              <a:buClr>
                <a:srgbClr val="000000"/>
              </a:buClr>
              <a:buSzPts val="1100"/>
              <a:buFont typeface="Arial"/>
              <a:buNone/>
            </a:pPr>
            <a:r>
              <a:rPr b="1" lang="en-US" strike="sngStrike">
                <a:solidFill>
                  <a:srgbClr val="FF0000"/>
                </a:solidFill>
              </a:rPr>
              <a:t>1098-T education expenses for son who is a freshman at University of Alabama</a:t>
            </a:r>
            <a:endParaRPr strike="sngStrike">
              <a:solidFill>
                <a:srgbClr val="FF0000"/>
              </a:solidFill>
            </a:endParaRPr>
          </a:p>
        </p:txBody>
      </p:sp>
      <p:sp>
        <p:nvSpPr>
          <p:cNvPr id="2953" name="Google Shape;2953;p35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954" name="Google Shape;2954;p350"/>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Scope of Service Questions-Answer</a:t>
            </a:r>
            <a:endParaRPr/>
          </a:p>
        </p:txBody>
      </p:sp>
    </p:spTree>
  </p:cSld>
  <p:clrMapOvr>
    <a:masterClrMapping/>
  </p:clrMapOvr>
</p:sld>
</file>

<file path=ppt/slides/slide3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59" name="Shape 2959"/>
        <p:cNvGrpSpPr/>
        <p:nvPr/>
      </p:nvGrpSpPr>
      <p:grpSpPr>
        <a:xfrm>
          <a:off x="0" y="0"/>
          <a:ext cx="0" cy="0"/>
          <a:chOff x="0" y="0"/>
          <a:chExt cx="0" cy="0"/>
        </a:xfrm>
      </p:grpSpPr>
      <p:sp>
        <p:nvSpPr>
          <p:cNvPr id="2960" name="Google Shape;2960;p351"/>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Scope of Service Questions</a:t>
            </a:r>
            <a:endParaRPr/>
          </a:p>
        </p:txBody>
      </p:sp>
      <p:sp>
        <p:nvSpPr>
          <p:cNvPr id="2961" name="Google Shape;2961;p35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962" name="Google Shape;2962;p351"/>
          <p:cNvSpPr txBox="1"/>
          <p:nvPr>
            <p:ph idx="1" type="body"/>
          </p:nvPr>
        </p:nvSpPr>
        <p:spPr>
          <a:xfrm>
            <a:off x="609600" y="1178625"/>
            <a:ext cx="10972800" cy="54633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0000"/>
              </a:buClr>
              <a:buSzPts val="1100"/>
              <a:buFont typeface="Arial"/>
              <a:buNone/>
            </a:pPr>
            <a:r>
              <a:rPr b="1" lang="en-US">
                <a:solidFill>
                  <a:srgbClr val="434343"/>
                </a:solidFill>
              </a:rPr>
              <a:t>Luther</a:t>
            </a:r>
            <a:r>
              <a:rPr b="1" lang="en-US">
                <a:solidFill>
                  <a:srgbClr val="434343"/>
                </a:solidFill>
              </a:rPr>
              <a:t> Lockett has filled out their I/I form and after the interview you conduct, you conclude the following about their health care coverage for the year:</a:t>
            </a:r>
            <a:endParaRPr b="1">
              <a:solidFill>
                <a:srgbClr val="000000"/>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000000"/>
                </a:solidFill>
              </a:rPr>
              <a:t> </a:t>
            </a:r>
            <a:r>
              <a:rPr b="1" lang="en-US">
                <a:solidFill>
                  <a:srgbClr val="434343"/>
                </a:solidFill>
              </a:rPr>
              <a:t>They received a 1095-A in the mail from the marketplace for months July-December.</a:t>
            </a:r>
            <a:endParaRPr b="1">
              <a:solidFill>
                <a:srgbClr val="434343"/>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434343"/>
                </a:solidFill>
              </a:rPr>
              <a:t>Can you complete the health insurance section?</a:t>
            </a:r>
            <a:endParaRPr b="1">
              <a:solidFill>
                <a:srgbClr val="434343"/>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7" name="Shape 347"/>
        <p:cNvGrpSpPr/>
        <p:nvPr/>
      </p:nvGrpSpPr>
      <p:grpSpPr>
        <a:xfrm>
          <a:off x="0" y="0"/>
          <a:ext cx="0" cy="0"/>
          <a:chOff x="0" y="0"/>
          <a:chExt cx="0" cy="0"/>
        </a:xfrm>
      </p:grpSpPr>
      <p:sp>
        <p:nvSpPr>
          <p:cNvPr id="348" name="Google Shape;348;p4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Dependent	</a:t>
            </a:r>
            <a:endParaRPr/>
          </a:p>
        </p:txBody>
      </p:sp>
      <p:sp>
        <p:nvSpPr>
          <p:cNvPr id="349" name="Google Shape;349;p46"/>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An individual whom the taxpayer supports or lives with the taxpayer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Qualifying child</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Qualifying relative</a:t>
            </a:r>
            <a:endParaRPr/>
          </a:p>
        </p:txBody>
      </p:sp>
      <p:sp>
        <p:nvSpPr>
          <p:cNvPr id="350" name="Google Shape;350;p4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67" name="Shape 2967"/>
        <p:cNvGrpSpPr/>
        <p:nvPr/>
      </p:nvGrpSpPr>
      <p:grpSpPr>
        <a:xfrm>
          <a:off x="0" y="0"/>
          <a:ext cx="0" cy="0"/>
          <a:chOff x="0" y="0"/>
          <a:chExt cx="0" cy="0"/>
        </a:xfrm>
      </p:grpSpPr>
      <p:sp>
        <p:nvSpPr>
          <p:cNvPr id="2968" name="Google Shape;2968;p352"/>
          <p:cNvSpPr txBox="1"/>
          <p:nvPr>
            <p:ph idx="1" type="body"/>
          </p:nvPr>
        </p:nvSpPr>
        <p:spPr>
          <a:xfrm>
            <a:off x="609600" y="1015899"/>
            <a:ext cx="11322600" cy="5734500"/>
          </a:xfrm>
          <a:prstGeom prst="rect">
            <a:avLst/>
          </a:prstGeom>
          <a:gradFill>
            <a:gsLst>
              <a:gs pos="0">
                <a:srgbClr val="FFE57F"/>
              </a:gs>
              <a:gs pos="35000">
                <a:srgbClr val="FFEBA5"/>
              </a:gs>
              <a:gs pos="100000">
                <a:srgbClr val="FFF8D9"/>
              </a:gs>
            </a:gsLst>
            <a:lin ang="16200038" scaled="0"/>
          </a:gradFill>
          <a:ln cap="flat" cmpd="sng" w="9525">
            <a:solidFill>
              <a:srgbClr val="F0B125"/>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rtl="0" algn="ctr">
              <a:lnSpc>
                <a:spcPct val="90000"/>
              </a:lnSpc>
              <a:spcBef>
                <a:spcPts val="0"/>
              </a:spcBef>
              <a:spcAft>
                <a:spcPts val="0"/>
              </a:spcAft>
              <a:buNone/>
            </a:pPr>
            <a:r>
              <a:rPr b="1" lang="en-US">
                <a:solidFill>
                  <a:srgbClr val="434343"/>
                </a:solidFill>
              </a:rPr>
              <a:t>Luther Lockett has filled out their I/I form and after the interview you conduct, you conclude they have the following types of expenses:</a:t>
            </a:r>
            <a:endParaRPr b="1">
              <a:solidFill>
                <a:srgbClr val="434343"/>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FF0000"/>
                </a:solidFill>
              </a:rPr>
              <a:t> </a:t>
            </a:r>
            <a:r>
              <a:rPr b="1" lang="en-US">
                <a:solidFill>
                  <a:srgbClr val="FF0000"/>
                </a:solidFill>
              </a:rPr>
              <a:t>No, a more advanced volunteer will need to enter the 1095-A </a:t>
            </a:r>
            <a:endParaRPr>
              <a:solidFill>
                <a:srgbClr val="FF0000"/>
              </a:solidFill>
            </a:endParaRPr>
          </a:p>
        </p:txBody>
      </p:sp>
      <p:sp>
        <p:nvSpPr>
          <p:cNvPr id="2969" name="Google Shape;2969;p35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970" name="Google Shape;2970;p352"/>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Scope of Service Questions-Answer</a:t>
            </a:r>
            <a:endParaRPr/>
          </a:p>
        </p:txBody>
      </p:sp>
    </p:spTree>
  </p:cSld>
  <p:clrMapOvr>
    <a:masterClrMapping/>
  </p:clrMapOvr>
</p:sld>
</file>

<file path=ppt/slides/slide3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75" name="Shape 2975"/>
        <p:cNvGrpSpPr/>
        <p:nvPr/>
      </p:nvGrpSpPr>
      <p:grpSpPr>
        <a:xfrm>
          <a:off x="0" y="0"/>
          <a:ext cx="0" cy="0"/>
          <a:chOff x="0" y="0"/>
          <a:chExt cx="0" cy="0"/>
        </a:xfrm>
      </p:grpSpPr>
      <p:sp>
        <p:nvSpPr>
          <p:cNvPr id="2976" name="Google Shape;2976;p353"/>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Scope of Service Questions</a:t>
            </a:r>
            <a:endParaRPr/>
          </a:p>
        </p:txBody>
      </p:sp>
      <p:sp>
        <p:nvSpPr>
          <p:cNvPr id="2977" name="Google Shape;2977;p353"/>
          <p:cNvSpPr txBox="1"/>
          <p:nvPr>
            <p:ph idx="1" type="body"/>
          </p:nvPr>
        </p:nvSpPr>
        <p:spPr>
          <a:xfrm>
            <a:off x="609600" y="1015899"/>
            <a:ext cx="11322600" cy="5734500"/>
          </a:xfrm>
          <a:prstGeom prst="rect">
            <a:avLst/>
          </a:prstGeom>
          <a:gradFill>
            <a:gsLst>
              <a:gs pos="0">
                <a:srgbClr val="C7EDA6"/>
              </a:gs>
              <a:gs pos="35000">
                <a:srgbClr val="D9F1C1"/>
              </a:gs>
              <a:gs pos="100000">
                <a:srgbClr val="EDFBE6"/>
              </a:gs>
            </a:gsLst>
            <a:lin ang="16198662" scaled="0"/>
          </a:gradFill>
          <a:ln cap="flat" cmpd="sng" w="9525">
            <a:solidFill>
              <a:srgbClr val="F0B125"/>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rtl="0" algn="ctr">
              <a:lnSpc>
                <a:spcPct val="90000"/>
              </a:lnSpc>
              <a:spcBef>
                <a:spcPts val="0"/>
              </a:spcBef>
              <a:spcAft>
                <a:spcPts val="0"/>
              </a:spcAft>
              <a:buNone/>
            </a:pPr>
            <a:r>
              <a:rPr b="1" lang="en-US">
                <a:solidFill>
                  <a:srgbClr val="434343"/>
                </a:solidFill>
              </a:rPr>
              <a:t>Lester Loving has filled out their I/I form and after the interview you conduct, you conclude the following about their health care coverage for the year:</a:t>
            </a:r>
            <a:endParaRPr b="1">
              <a:solidFill>
                <a:srgbClr val="000000"/>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000000"/>
                </a:solidFill>
              </a:rPr>
              <a:t> </a:t>
            </a:r>
            <a:r>
              <a:rPr b="1" lang="en-US">
                <a:solidFill>
                  <a:srgbClr val="434343"/>
                </a:solidFill>
              </a:rPr>
              <a:t>They had health insurance through their employer all year.</a:t>
            </a:r>
            <a:endParaRPr b="1">
              <a:solidFill>
                <a:srgbClr val="434343"/>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434343"/>
                </a:solidFill>
              </a:rPr>
              <a:t>Their daughter (a dependent) had health insurance through Medicaid all year.</a:t>
            </a:r>
            <a:endParaRPr b="1">
              <a:solidFill>
                <a:srgbClr val="434343"/>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434343"/>
                </a:solidFill>
              </a:rPr>
              <a:t>Can you fill out the health insurance section?</a:t>
            </a:r>
            <a:endParaRPr b="1">
              <a:solidFill>
                <a:srgbClr val="434343"/>
              </a:solidFill>
            </a:endParaRPr>
          </a:p>
        </p:txBody>
      </p:sp>
      <p:sp>
        <p:nvSpPr>
          <p:cNvPr id="2978" name="Google Shape;2978;p35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83" name="Shape 2983"/>
        <p:cNvGrpSpPr/>
        <p:nvPr/>
      </p:nvGrpSpPr>
      <p:grpSpPr>
        <a:xfrm>
          <a:off x="0" y="0"/>
          <a:ext cx="0" cy="0"/>
          <a:chOff x="0" y="0"/>
          <a:chExt cx="0" cy="0"/>
        </a:xfrm>
      </p:grpSpPr>
      <p:sp>
        <p:nvSpPr>
          <p:cNvPr id="2984" name="Google Shape;2984;p354"/>
          <p:cNvSpPr txBox="1"/>
          <p:nvPr>
            <p:ph idx="1" type="body"/>
          </p:nvPr>
        </p:nvSpPr>
        <p:spPr>
          <a:xfrm>
            <a:off x="609600" y="1015899"/>
            <a:ext cx="11322600" cy="5734500"/>
          </a:xfrm>
          <a:prstGeom prst="rect">
            <a:avLst/>
          </a:prstGeom>
          <a:gradFill>
            <a:gsLst>
              <a:gs pos="0">
                <a:srgbClr val="FFE57F"/>
              </a:gs>
              <a:gs pos="35000">
                <a:srgbClr val="FFEBA5"/>
              </a:gs>
              <a:gs pos="100000">
                <a:srgbClr val="FFF8D9"/>
              </a:gs>
            </a:gsLst>
            <a:lin ang="16200038" scaled="0"/>
          </a:gradFill>
          <a:ln cap="flat" cmpd="sng" w="9525">
            <a:solidFill>
              <a:srgbClr val="F0B125"/>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rtl="0" algn="ctr">
              <a:lnSpc>
                <a:spcPct val="90000"/>
              </a:lnSpc>
              <a:spcBef>
                <a:spcPts val="0"/>
              </a:spcBef>
              <a:spcAft>
                <a:spcPts val="0"/>
              </a:spcAft>
              <a:buNone/>
            </a:pPr>
            <a:r>
              <a:rPr b="1" lang="en-US">
                <a:solidFill>
                  <a:srgbClr val="434343"/>
                </a:solidFill>
              </a:rPr>
              <a:t>Lester Loving has filled out their I/I form and after the interview you conduct, you conclude the following about their health care coverage for the year:</a:t>
            </a:r>
            <a:endParaRPr b="1">
              <a:solidFill>
                <a:srgbClr val="000000"/>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38761D"/>
                </a:solidFill>
              </a:rPr>
              <a:t> </a:t>
            </a:r>
            <a:r>
              <a:rPr b="1" lang="en-US">
                <a:solidFill>
                  <a:srgbClr val="FF0000"/>
                </a:solidFill>
              </a:rPr>
              <a:t>YES! Since they did not purchase health insurance through the marketplace, you can fill out the health insurance section.</a:t>
            </a:r>
            <a:endParaRPr b="1">
              <a:solidFill>
                <a:srgbClr val="FF0000"/>
              </a:solidFill>
            </a:endParaRPr>
          </a:p>
        </p:txBody>
      </p:sp>
      <p:sp>
        <p:nvSpPr>
          <p:cNvPr id="2985" name="Google Shape;2985;p35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986" name="Google Shape;2986;p354"/>
          <p:cNvSpPr txBox="1"/>
          <p:nvPr>
            <p:ph type="title"/>
          </p:nvPr>
        </p:nvSpPr>
        <p:spPr>
          <a:xfrm>
            <a:off x="609600" y="-1271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Scope of Service Questions-Answer</a:t>
            </a:r>
            <a:endParaRPr/>
          </a:p>
        </p:txBody>
      </p:sp>
    </p:spTree>
  </p:cSld>
  <p:clrMapOvr>
    <a:masterClrMapping/>
  </p:clrMapOvr>
</p:sld>
</file>

<file path=ppt/slides/slide3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91" name="Shape 2991"/>
        <p:cNvGrpSpPr/>
        <p:nvPr/>
      </p:nvGrpSpPr>
      <p:grpSpPr>
        <a:xfrm>
          <a:off x="0" y="0"/>
          <a:ext cx="0" cy="0"/>
          <a:chOff x="0" y="0"/>
          <a:chExt cx="0" cy="0"/>
        </a:xfrm>
      </p:grpSpPr>
      <p:sp>
        <p:nvSpPr>
          <p:cNvPr id="2992" name="Google Shape;2992;p355"/>
          <p:cNvSpPr txBox="1"/>
          <p:nvPr>
            <p:ph idx="1" type="body"/>
          </p:nvPr>
        </p:nvSpPr>
        <p:spPr>
          <a:xfrm>
            <a:off x="292525" y="893825"/>
            <a:ext cx="11289900" cy="55797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	</a:t>
            </a:r>
            <a:endParaRPr b="1" i="0" sz="4000" u="none" cap="none" strike="noStrike">
              <a:solidFill>
                <a:schemeClr val="dk1"/>
              </a:solidFill>
              <a:latin typeface="Questrial"/>
              <a:ea typeface="Questrial"/>
              <a:cs typeface="Questrial"/>
              <a:sym typeface="Questrial"/>
            </a:endParaRPr>
          </a:p>
          <a:p>
            <a:pPr indent="-342900" lvl="0" marL="342900" rtl="0" algn="ctr">
              <a:spcBef>
                <a:spcPts val="0"/>
              </a:spcBef>
              <a:spcAft>
                <a:spcPts val="0"/>
              </a:spcAft>
              <a:buClr>
                <a:srgbClr val="000000"/>
              </a:buClr>
              <a:buFont typeface="Noto Sans Symbols"/>
              <a:buNone/>
            </a:pPr>
            <a:r>
              <a:rPr b="1" i="1" lang="en-US">
                <a:solidFill>
                  <a:srgbClr val="E06666"/>
                </a:solidFill>
              </a:rPr>
              <a:t>Use your scope of service chart!</a:t>
            </a:r>
            <a:endParaRPr b="1">
              <a:solidFill>
                <a:srgbClr val="E06666"/>
              </a:solidFill>
            </a:endParaRPr>
          </a:p>
          <a:p>
            <a:pPr indent="-342900" lvl="0" marL="342900" marR="0" rtl="0" algn="ctr">
              <a:spcBef>
                <a:spcPts val="0"/>
              </a:spcBef>
              <a:spcAft>
                <a:spcPts val="0"/>
              </a:spcAft>
              <a:buClr>
                <a:srgbClr val="000000"/>
              </a:buClr>
              <a:buFont typeface="Noto Sans Symbols"/>
              <a:buNone/>
            </a:pPr>
            <a:r>
              <a:rPr b="1" lang="en-US">
                <a:solidFill>
                  <a:srgbClr val="000000"/>
                </a:solidFill>
              </a:rPr>
              <a:t>Anna has filled out her I/I form and after the interview you conduct, you conclude she has the following types of expenses:</a:t>
            </a:r>
            <a:endParaRPr b="1">
              <a:solidFill>
                <a:srgbClr val="000000"/>
              </a:solidFill>
            </a:endParaRPr>
          </a:p>
          <a:p>
            <a:pPr indent="-342900" lvl="0" marL="342900" marR="0" rtl="0" algn="ctr">
              <a:spcBef>
                <a:spcPts val="0"/>
              </a:spcBef>
              <a:spcAft>
                <a:spcPts val="0"/>
              </a:spcAft>
              <a:buClr>
                <a:srgbClr val="000000"/>
              </a:buClr>
              <a:buFont typeface="Noto Sans Symbols"/>
              <a:buNone/>
            </a:pPr>
            <a:r>
              <a:rPr b="1" lang="en-US">
                <a:solidFill>
                  <a:srgbClr val="000000"/>
                </a:solidFill>
              </a:rPr>
              <a:t>Daycare expenses for son</a:t>
            </a:r>
            <a:endParaRPr b="1">
              <a:solidFill>
                <a:srgbClr val="000000"/>
              </a:solidFill>
            </a:endParaRPr>
          </a:p>
          <a:p>
            <a:pPr indent="-342900" lvl="0" marL="342900" marR="0" rtl="0" algn="ctr">
              <a:spcBef>
                <a:spcPts val="0"/>
              </a:spcBef>
              <a:spcAft>
                <a:spcPts val="0"/>
              </a:spcAft>
              <a:buClr>
                <a:srgbClr val="000000"/>
              </a:buClr>
              <a:buFont typeface="Noto Sans Symbols"/>
              <a:buNone/>
            </a:pPr>
            <a:r>
              <a:rPr b="1" lang="en-US">
                <a:solidFill>
                  <a:srgbClr val="000000"/>
                </a:solidFill>
              </a:rPr>
              <a:t>Education Expenses for her daughter(1098-T)</a:t>
            </a:r>
            <a:endParaRPr b="1">
              <a:solidFill>
                <a:srgbClr val="000000"/>
              </a:solidFill>
            </a:endParaRPr>
          </a:p>
          <a:p>
            <a:pPr indent="-342900" lvl="0" marL="342900" marR="0" rtl="0" algn="ctr">
              <a:spcBef>
                <a:spcPts val="0"/>
              </a:spcBef>
              <a:spcAft>
                <a:spcPts val="0"/>
              </a:spcAft>
              <a:buClr>
                <a:srgbClr val="000000"/>
              </a:buClr>
              <a:buFont typeface="Noto Sans Symbols"/>
              <a:buNone/>
            </a:pPr>
            <a:r>
              <a:rPr b="1" lang="en-US">
                <a:solidFill>
                  <a:srgbClr val="000000"/>
                </a:solidFill>
              </a:rPr>
              <a:t>Contributed to a retirement account through her job(indicated in Box 12 and 13 of W-2)</a:t>
            </a:r>
            <a:endParaRPr b="1">
              <a:solidFill>
                <a:srgbClr val="000000"/>
              </a:solidFill>
            </a:endParaRPr>
          </a:p>
          <a:p>
            <a:pPr indent="-342900" lvl="0" marL="342900" marR="0" rtl="0" algn="ctr">
              <a:spcBef>
                <a:spcPts val="0"/>
              </a:spcBef>
              <a:spcAft>
                <a:spcPts val="0"/>
              </a:spcAft>
              <a:buClr>
                <a:srgbClr val="000000"/>
              </a:buClr>
              <a:buFont typeface="Noto Sans Symbols"/>
              <a:buNone/>
            </a:pPr>
            <a:r>
              <a:t/>
            </a:r>
            <a:endParaRPr b="1"/>
          </a:p>
          <a:p>
            <a:pPr indent="-342900" lvl="0" marL="342900" marR="0" rtl="0" algn="ctr">
              <a:spcBef>
                <a:spcPts val="0"/>
              </a:spcBef>
              <a:spcAft>
                <a:spcPts val="0"/>
              </a:spcAft>
              <a:buClr>
                <a:srgbClr val="000000"/>
              </a:buClr>
              <a:buFont typeface="Noto Sans Symbols"/>
              <a:buNone/>
            </a:pPr>
            <a:r>
              <a:t/>
            </a:r>
            <a:endParaRPr b="1"/>
          </a:p>
        </p:txBody>
      </p:sp>
      <p:sp>
        <p:nvSpPr>
          <p:cNvPr id="2993" name="Google Shape;2993;p35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994" name="Google Shape;2994;p355"/>
          <p:cNvSpPr txBox="1"/>
          <p:nvPr>
            <p:ph type="title"/>
          </p:nvPr>
        </p:nvSpPr>
        <p:spPr>
          <a:xfrm>
            <a:off x="609600" y="-126237"/>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Scope of Service Questions</a:t>
            </a:r>
            <a:endParaRPr/>
          </a:p>
        </p:txBody>
      </p:sp>
    </p:spTree>
  </p:cSld>
  <p:clrMapOvr>
    <a:masterClrMapping/>
  </p:clrMapOvr>
</p:sld>
</file>

<file path=ppt/slides/slide3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99" name="Shape 2999"/>
        <p:cNvGrpSpPr/>
        <p:nvPr/>
      </p:nvGrpSpPr>
      <p:grpSpPr>
        <a:xfrm>
          <a:off x="0" y="0"/>
          <a:ext cx="0" cy="0"/>
          <a:chOff x="0" y="0"/>
          <a:chExt cx="0" cy="0"/>
        </a:xfrm>
      </p:grpSpPr>
      <p:sp>
        <p:nvSpPr>
          <p:cNvPr id="3000" name="Google Shape;3000;p356"/>
          <p:cNvSpPr txBox="1"/>
          <p:nvPr>
            <p:ph idx="1" type="body"/>
          </p:nvPr>
        </p:nvSpPr>
        <p:spPr>
          <a:xfrm>
            <a:off x="609600" y="1600203"/>
            <a:ext cx="10972800" cy="4526100"/>
          </a:xfrm>
          <a:prstGeom prst="rect">
            <a:avLst/>
          </a:prstGeom>
          <a:gradFill>
            <a:gsLst>
              <a:gs pos="0">
                <a:srgbClr val="FFE57F"/>
              </a:gs>
              <a:gs pos="35000">
                <a:srgbClr val="FFEBA5"/>
              </a:gs>
              <a:gs pos="100000">
                <a:srgbClr val="FFF8D9"/>
              </a:gs>
            </a:gsLst>
            <a:lin ang="16200038" scaled="0"/>
          </a:gradFill>
          <a:ln>
            <a:noFill/>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rtl="0" algn="ctr">
              <a:spcBef>
                <a:spcPts val="0"/>
              </a:spcBef>
              <a:spcAft>
                <a:spcPts val="0"/>
              </a:spcAft>
              <a:buClr>
                <a:srgbClr val="000000"/>
              </a:buClr>
              <a:buFont typeface="Noto Sans Symbols"/>
              <a:buNone/>
            </a:pPr>
            <a:r>
              <a:rPr b="1" lang="en-US"/>
              <a:t>Daycare expenses for son</a:t>
            </a:r>
            <a:endParaRPr b="1"/>
          </a:p>
          <a:p>
            <a:pPr indent="-342900" lvl="0" marL="342900" rtl="0" algn="ctr">
              <a:spcBef>
                <a:spcPts val="0"/>
              </a:spcBef>
              <a:spcAft>
                <a:spcPts val="0"/>
              </a:spcAft>
              <a:buClr>
                <a:srgbClr val="000000"/>
              </a:buClr>
              <a:buFont typeface="Noto Sans Symbols"/>
              <a:buNone/>
            </a:pPr>
            <a:r>
              <a:rPr b="1" lang="en-US" strike="sngStrike">
                <a:solidFill>
                  <a:srgbClr val="FF0000"/>
                </a:solidFill>
              </a:rPr>
              <a:t>Education Expenses for her daughter(1098-T)</a:t>
            </a:r>
            <a:endParaRPr b="1" strike="sngStrike">
              <a:solidFill>
                <a:srgbClr val="FF0000"/>
              </a:solidFill>
            </a:endParaRPr>
          </a:p>
          <a:p>
            <a:pPr indent="-342900" lvl="0" marL="342900" rtl="0" algn="ctr">
              <a:spcBef>
                <a:spcPts val="0"/>
              </a:spcBef>
              <a:spcAft>
                <a:spcPts val="0"/>
              </a:spcAft>
              <a:buClr>
                <a:srgbClr val="000000"/>
              </a:buClr>
              <a:buFont typeface="Noto Sans Symbols"/>
              <a:buNone/>
            </a:pPr>
            <a:r>
              <a:rPr b="1" lang="en-US"/>
              <a:t>Contributed to a retirement account through her job(indicated in Box 12 and 13 of W-2)</a:t>
            </a:r>
            <a:endParaRPr b="1"/>
          </a:p>
        </p:txBody>
      </p:sp>
      <p:sp>
        <p:nvSpPr>
          <p:cNvPr id="3001" name="Google Shape;3001;p35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3002" name="Google Shape;3002;p356"/>
          <p:cNvSpPr txBox="1"/>
          <p:nvPr>
            <p:ph type="title"/>
          </p:nvPr>
        </p:nvSpPr>
        <p:spPr>
          <a:xfrm>
            <a:off x="609600" y="11128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Scope of Service Questions-Answer</a:t>
            </a:r>
            <a:endParaRPr/>
          </a:p>
        </p:txBody>
      </p:sp>
    </p:spTree>
  </p:cSld>
  <p:clrMapOvr>
    <a:masterClrMapping/>
  </p:clrMapOvr>
  <p:transition spd="med">
    <p:fade thruBlk="1"/>
  </p:transition>
</p:sld>
</file>

<file path=ppt/slides/slide3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07" name="Shape 3007"/>
        <p:cNvGrpSpPr/>
        <p:nvPr/>
      </p:nvGrpSpPr>
      <p:grpSpPr>
        <a:xfrm>
          <a:off x="0" y="0"/>
          <a:ext cx="0" cy="0"/>
          <a:chOff x="0" y="0"/>
          <a:chExt cx="0" cy="0"/>
        </a:xfrm>
      </p:grpSpPr>
      <p:pic>
        <p:nvPicPr>
          <p:cNvPr descr="Impact-logo_SaveFirst-green.eps" id="3008" name="Google Shape;3008;p357"/>
          <p:cNvPicPr preferRelativeResize="0"/>
          <p:nvPr/>
        </p:nvPicPr>
        <p:blipFill rotWithShape="1">
          <a:blip r:embed="rId3">
            <a:alphaModFix/>
          </a:blip>
          <a:srcRect b="34976" l="19563" r="20645" t="31741"/>
          <a:stretch/>
        </p:blipFill>
        <p:spPr>
          <a:xfrm>
            <a:off x="1440089" y="625475"/>
            <a:ext cx="9264600" cy="4243500"/>
          </a:xfrm>
          <a:prstGeom prst="rect">
            <a:avLst/>
          </a:prstGeom>
          <a:noFill/>
          <a:ln>
            <a:noFill/>
          </a:ln>
        </p:spPr>
      </p:pic>
      <p:sp>
        <p:nvSpPr>
          <p:cNvPr id="3009" name="Google Shape;3009;p357"/>
          <p:cNvSpPr/>
          <p:nvPr/>
        </p:nvSpPr>
        <p:spPr>
          <a:xfrm>
            <a:off x="1524003" y="-184666"/>
            <a:ext cx="184800" cy="3693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010" name="Google Shape;3010;p357"/>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011" name="Google Shape;3011;p357"/>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012" name="Google Shape;3012;p357"/>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3013" name="Google Shape;3013;p357"/>
          <p:cNvSpPr txBox="1"/>
          <p:nvPr/>
        </p:nvSpPr>
        <p:spPr>
          <a:xfrm>
            <a:off x="-1461427" y="1481721"/>
            <a:ext cx="1848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3014" name="Google Shape;3014;p357"/>
          <p:cNvSpPr txBox="1"/>
          <p:nvPr/>
        </p:nvSpPr>
        <p:spPr>
          <a:xfrm>
            <a:off x="1708732" y="5173794"/>
            <a:ext cx="8727300" cy="10122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IRS Exam Practice</a:t>
            </a:r>
            <a:endParaRPr/>
          </a:p>
        </p:txBody>
      </p:sp>
      <p:sp>
        <p:nvSpPr>
          <p:cNvPr id="3015" name="Google Shape;3015;p35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20" name="Shape 3020"/>
        <p:cNvGrpSpPr/>
        <p:nvPr/>
      </p:nvGrpSpPr>
      <p:grpSpPr>
        <a:xfrm>
          <a:off x="0" y="0"/>
          <a:ext cx="0" cy="0"/>
          <a:chOff x="0" y="0"/>
          <a:chExt cx="0" cy="0"/>
        </a:xfrm>
      </p:grpSpPr>
      <p:sp>
        <p:nvSpPr>
          <p:cNvPr id="3021" name="Google Shape;3021;p358"/>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3022" name="Google Shape;3022;p358"/>
          <p:cNvSpPr txBox="1"/>
          <p:nvPr>
            <p:ph idx="1" type="body"/>
          </p:nvPr>
        </p:nvSpPr>
        <p:spPr>
          <a:xfrm>
            <a:off x="292500" y="1069150"/>
            <a:ext cx="11289900" cy="5406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i="0" lang="en-US" sz="4000" u="none" cap="none" strike="noStrike">
                <a:solidFill>
                  <a:schemeClr val="dk1"/>
                </a:solidFill>
              </a:rPr>
              <a:t>	</a:t>
            </a:r>
            <a:endParaRPr i="0" sz="4000" u="none" cap="none" strike="noStrike">
              <a:solidFill>
                <a:schemeClr val="dk1"/>
              </a:solidFill>
            </a:endParaRPr>
          </a:p>
          <a:p>
            <a:pPr indent="-342900" lvl="0" marL="342900" marR="0" rtl="0" algn="l">
              <a:spcBef>
                <a:spcPts val="0"/>
              </a:spcBef>
              <a:spcAft>
                <a:spcPts val="0"/>
              </a:spcAft>
              <a:buClr>
                <a:srgbClr val="000000"/>
              </a:buClr>
              <a:buSzPts val="1100"/>
              <a:buFont typeface="Arial"/>
              <a:buNone/>
            </a:pPr>
            <a:r>
              <a:rPr i="1" lang="en-US" sz="2400">
                <a:solidFill>
                  <a:srgbClr val="000000"/>
                </a:solidFill>
              </a:rPr>
              <a:t>• Bob is 46 and made $45,000 in wages in 20XX. He divorced his wife three years ago and has not remarried. He pays all the cost of keeping up his home.</a:t>
            </a:r>
            <a:endParaRPr i="1" sz="2400">
              <a:solidFill>
                <a:srgbClr val="000000"/>
              </a:solidFill>
            </a:endParaRPr>
          </a:p>
          <a:p>
            <a:pPr indent="-342900" lvl="0" marL="342900" marR="0" rtl="0" algn="l">
              <a:spcBef>
                <a:spcPts val="0"/>
              </a:spcBef>
              <a:spcAft>
                <a:spcPts val="0"/>
              </a:spcAft>
              <a:buClr>
                <a:srgbClr val="000000"/>
              </a:buClr>
              <a:buSzPts val="1100"/>
              <a:buFont typeface="Arial"/>
              <a:buNone/>
            </a:pPr>
            <a:r>
              <a:rPr i="1" lang="en-US" sz="2400">
                <a:solidFill>
                  <a:srgbClr val="000000"/>
                </a:solidFill>
              </a:rPr>
              <a:t>• Bob’s daughter, Joan, lived with him all year.</a:t>
            </a:r>
            <a:endParaRPr i="1" sz="2400">
              <a:solidFill>
                <a:srgbClr val="000000"/>
              </a:solidFill>
            </a:endParaRPr>
          </a:p>
          <a:p>
            <a:pPr indent="-342900" lvl="0" marL="342900" marR="0" rtl="0" algn="l">
              <a:spcBef>
                <a:spcPts val="0"/>
              </a:spcBef>
              <a:spcAft>
                <a:spcPts val="0"/>
              </a:spcAft>
              <a:buClr>
                <a:srgbClr val="000000"/>
              </a:buClr>
              <a:buSzPts val="1100"/>
              <a:buFont typeface="Arial"/>
              <a:buNone/>
            </a:pPr>
            <a:r>
              <a:rPr i="1" lang="en-US" sz="2400">
                <a:solidFill>
                  <a:srgbClr val="000000"/>
                </a:solidFill>
              </a:rPr>
              <a:t>• Joan is 27, single, and had no income in 20XX She is not disabled.</a:t>
            </a:r>
            <a:endParaRPr i="1" sz="2400">
              <a:solidFill>
                <a:srgbClr val="000000"/>
              </a:solidFill>
            </a:endParaRPr>
          </a:p>
          <a:p>
            <a:pPr indent="-342900" lvl="0" marL="342900" marR="0" rtl="0" algn="l">
              <a:spcBef>
                <a:spcPts val="0"/>
              </a:spcBef>
              <a:spcAft>
                <a:spcPts val="0"/>
              </a:spcAft>
              <a:buClr>
                <a:srgbClr val="000000"/>
              </a:buClr>
              <a:buSzPts val="1100"/>
              <a:buFont typeface="Arial"/>
              <a:buNone/>
            </a:pPr>
            <a:r>
              <a:rPr i="1" lang="en-US" sz="2400">
                <a:solidFill>
                  <a:srgbClr val="000000"/>
                </a:solidFill>
              </a:rPr>
              <a:t>• Joan’s baby, Sara, was born two years ago. Sara lived in Bob’s home since birth.</a:t>
            </a:r>
            <a:endParaRPr i="1" sz="2400">
              <a:solidFill>
                <a:srgbClr val="000000"/>
              </a:solidFill>
            </a:endParaRPr>
          </a:p>
          <a:p>
            <a:pPr indent="-342900" lvl="0" marL="342900" marR="0" rtl="0" algn="l">
              <a:spcBef>
                <a:spcPts val="0"/>
              </a:spcBef>
              <a:spcAft>
                <a:spcPts val="0"/>
              </a:spcAft>
              <a:buClr>
                <a:srgbClr val="000000"/>
              </a:buClr>
              <a:buSzPts val="1100"/>
              <a:buFont typeface="Arial"/>
              <a:buNone/>
            </a:pPr>
            <a:r>
              <a:rPr i="1" lang="en-US" sz="2400">
                <a:solidFill>
                  <a:srgbClr val="000000"/>
                </a:solidFill>
              </a:rPr>
              <a:t>• Bob provides more than half of the support for both Joan and Sara.</a:t>
            </a:r>
            <a:endParaRPr i="1" sz="2400">
              <a:solidFill>
                <a:srgbClr val="000000"/>
              </a:solidFill>
            </a:endParaRPr>
          </a:p>
          <a:p>
            <a:pPr indent="-342900" lvl="0" marL="342900" marR="0" rtl="0" algn="l">
              <a:spcBef>
                <a:spcPts val="0"/>
              </a:spcBef>
              <a:spcAft>
                <a:spcPts val="0"/>
              </a:spcAft>
              <a:buClr>
                <a:srgbClr val="000000"/>
              </a:buClr>
              <a:buSzPts val="1100"/>
              <a:buFont typeface="Arial"/>
              <a:buNone/>
            </a:pPr>
            <a:r>
              <a:rPr i="1" lang="en-US" sz="2400">
                <a:solidFill>
                  <a:srgbClr val="000000"/>
                </a:solidFill>
              </a:rPr>
              <a:t>• Bob, Joan, and Sara are all U.S. citizens with valid Social Security numbers.</a:t>
            </a:r>
            <a:endParaRPr i="1" sz="2400">
              <a:solidFill>
                <a:srgbClr val="000000"/>
              </a:solidFill>
            </a:endParaRPr>
          </a:p>
          <a:p>
            <a:pPr indent="-342900" lvl="0" marL="342900" marR="0" rtl="0" algn="l">
              <a:spcBef>
                <a:spcPts val="0"/>
              </a:spcBef>
              <a:spcAft>
                <a:spcPts val="0"/>
              </a:spcAft>
              <a:buClr>
                <a:srgbClr val="000000"/>
              </a:buClr>
              <a:buSzPts val="1100"/>
              <a:buFont typeface="Arial"/>
              <a:buNone/>
            </a:pPr>
            <a:r>
              <a:t/>
            </a:r>
            <a:endParaRPr b="1" i="1" sz="2400">
              <a:solidFill>
                <a:srgbClr val="000000"/>
              </a:solidFill>
            </a:endParaRPr>
          </a:p>
          <a:p>
            <a:pPr indent="-342900" lvl="0" marL="342900" marR="0" rtl="0" algn="l">
              <a:spcBef>
                <a:spcPts val="0"/>
              </a:spcBef>
              <a:spcAft>
                <a:spcPts val="0"/>
              </a:spcAft>
              <a:buClr>
                <a:srgbClr val="000000"/>
              </a:buClr>
              <a:buSzPts val="1100"/>
              <a:buFont typeface="Arial"/>
              <a:buNone/>
            </a:pPr>
            <a:r>
              <a:rPr b="1" i="1" lang="en-US" sz="2400">
                <a:solidFill>
                  <a:srgbClr val="000000"/>
                </a:solidFill>
              </a:rPr>
              <a:t>Who can Bob claim as a qualifying child(ren) for the earned income credit?</a:t>
            </a:r>
            <a:endParaRPr b="1" i="1" sz="2400">
              <a:solidFill>
                <a:srgbClr val="000000"/>
              </a:solidFill>
            </a:endParaRPr>
          </a:p>
          <a:p>
            <a:pPr indent="-342900" lvl="0" marL="342900" marR="0" rtl="0" algn="l">
              <a:spcBef>
                <a:spcPts val="0"/>
              </a:spcBef>
              <a:spcAft>
                <a:spcPts val="0"/>
              </a:spcAft>
              <a:buClr>
                <a:srgbClr val="000000"/>
              </a:buClr>
              <a:buSzPts val="1100"/>
              <a:buFont typeface="Arial"/>
              <a:buNone/>
            </a:pPr>
            <a:r>
              <a:rPr i="1" lang="en-US" sz="2400">
                <a:solidFill>
                  <a:srgbClr val="000000"/>
                </a:solidFill>
              </a:rPr>
              <a:t>a. Bob has no qualifying children.</a:t>
            </a:r>
            <a:endParaRPr i="1" sz="2400">
              <a:solidFill>
                <a:srgbClr val="000000"/>
              </a:solidFill>
            </a:endParaRPr>
          </a:p>
          <a:p>
            <a:pPr indent="-342900" lvl="0" marL="342900" marR="0" rtl="0" algn="l">
              <a:spcBef>
                <a:spcPts val="0"/>
              </a:spcBef>
              <a:spcAft>
                <a:spcPts val="0"/>
              </a:spcAft>
              <a:buClr>
                <a:srgbClr val="000000"/>
              </a:buClr>
              <a:buSzPts val="1100"/>
              <a:buFont typeface="Arial"/>
              <a:buNone/>
            </a:pPr>
            <a:r>
              <a:rPr i="1" lang="en-US" sz="2400">
                <a:solidFill>
                  <a:srgbClr val="000000"/>
                </a:solidFill>
              </a:rPr>
              <a:t>b. Bob can claim Joan, but not Sara.</a:t>
            </a:r>
            <a:endParaRPr i="1" sz="2400">
              <a:solidFill>
                <a:srgbClr val="000000"/>
              </a:solidFill>
            </a:endParaRPr>
          </a:p>
          <a:p>
            <a:pPr indent="-342900" lvl="0" marL="342900" marR="0" rtl="0" algn="l">
              <a:spcBef>
                <a:spcPts val="0"/>
              </a:spcBef>
              <a:spcAft>
                <a:spcPts val="0"/>
              </a:spcAft>
              <a:buClr>
                <a:srgbClr val="000000"/>
              </a:buClr>
              <a:buSzPts val="1100"/>
              <a:buFont typeface="Arial"/>
              <a:buNone/>
            </a:pPr>
            <a:r>
              <a:rPr i="1" lang="en-US" sz="2400">
                <a:solidFill>
                  <a:srgbClr val="000000"/>
                </a:solidFill>
              </a:rPr>
              <a:t>c. Bob can claim Sara, but not Joan.</a:t>
            </a:r>
            <a:endParaRPr i="1" sz="2400">
              <a:solidFill>
                <a:srgbClr val="000000"/>
              </a:solidFill>
            </a:endParaRPr>
          </a:p>
          <a:p>
            <a:pPr indent="-342900" lvl="0" marL="342900" marR="0" rtl="0" algn="l">
              <a:spcBef>
                <a:spcPts val="0"/>
              </a:spcBef>
              <a:spcAft>
                <a:spcPts val="0"/>
              </a:spcAft>
              <a:buClr>
                <a:srgbClr val="000000"/>
              </a:buClr>
              <a:buSzPts val="1100"/>
              <a:buFont typeface="Arial"/>
              <a:buNone/>
            </a:pPr>
            <a:r>
              <a:rPr i="1" lang="en-US" sz="2400">
                <a:solidFill>
                  <a:srgbClr val="000000"/>
                </a:solidFill>
              </a:rPr>
              <a:t>d. Bob can claim both Joan and Sara.</a:t>
            </a:r>
            <a:endParaRPr/>
          </a:p>
          <a:p>
            <a:pPr indent="-342900" lvl="0" marL="342900" marR="0" rtl="0" algn="ctr">
              <a:spcBef>
                <a:spcPts val="0"/>
              </a:spcBef>
              <a:spcAft>
                <a:spcPts val="0"/>
              </a:spcAft>
              <a:buClr>
                <a:srgbClr val="000000"/>
              </a:buClr>
              <a:buFont typeface="Noto Sans Symbols"/>
              <a:buNone/>
            </a:pPr>
            <a:r>
              <a:t/>
            </a:r>
            <a:endParaRPr b="1"/>
          </a:p>
        </p:txBody>
      </p:sp>
      <p:sp>
        <p:nvSpPr>
          <p:cNvPr id="3023" name="Google Shape;3023;p35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28" name="Shape 3028"/>
        <p:cNvGrpSpPr/>
        <p:nvPr/>
      </p:nvGrpSpPr>
      <p:grpSpPr>
        <a:xfrm>
          <a:off x="0" y="0"/>
          <a:ext cx="0" cy="0"/>
          <a:chOff x="0" y="0"/>
          <a:chExt cx="0" cy="0"/>
        </a:xfrm>
      </p:grpSpPr>
      <p:sp>
        <p:nvSpPr>
          <p:cNvPr id="3029" name="Google Shape;3029;p359"/>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3030" name="Google Shape;3030;p359"/>
          <p:cNvSpPr txBox="1"/>
          <p:nvPr>
            <p:ph idx="1" type="body"/>
          </p:nvPr>
        </p:nvSpPr>
        <p:spPr>
          <a:xfrm>
            <a:off x="292500" y="988750"/>
            <a:ext cx="11289900" cy="6102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i="0" lang="en-US" sz="4000" u="none" cap="none" strike="noStrike">
                <a:solidFill>
                  <a:schemeClr val="dk1"/>
                </a:solidFill>
              </a:rPr>
              <a:t>	</a:t>
            </a:r>
            <a:endParaRPr i="0" sz="4000" u="none" cap="none" strike="noStrike">
              <a:solidFill>
                <a:schemeClr val="dk1"/>
              </a:solidFill>
            </a:endParaRPr>
          </a:p>
          <a:p>
            <a:pPr indent="-342900" lvl="0" marL="342900" marR="0" rtl="0" algn="ctr">
              <a:spcBef>
                <a:spcPts val="0"/>
              </a:spcBef>
              <a:spcAft>
                <a:spcPts val="0"/>
              </a:spcAft>
              <a:buClr>
                <a:srgbClr val="000000"/>
              </a:buClr>
              <a:buSzPts val="1100"/>
              <a:buFont typeface="Arial"/>
              <a:buNone/>
            </a:pPr>
            <a:r>
              <a:t/>
            </a:r>
            <a:endParaRPr i="1" sz="3000">
              <a:solidFill>
                <a:srgbClr val="000000"/>
              </a:solidFill>
            </a:endParaRPr>
          </a:p>
          <a:p>
            <a:pPr indent="-342900" lvl="0" marL="342900" marR="0" rtl="0" algn="ctr">
              <a:spcBef>
                <a:spcPts val="0"/>
              </a:spcBef>
              <a:spcAft>
                <a:spcPts val="0"/>
              </a:spcAft>
              <a:buClr>
                <a:srgbClr val="000000"/>
              </a:buClr>
              <a:buSzPts val="1100"/>
              <a:buFont typeface="Arial"/>
              <a:buNone/>
            </a:pPr>
            <a:r>
              <a:rPr i="1" lang="en-US" sz="3000">
                <a:solidFill>
                  <a:srgbClr val="000000"/>
                </a:solidFill>
              </a:rPr>
              <a:t>First, determine if Bob can claim Joan→ C-3 through C-4</a:t>
            </a:r>
            <a:endParaRPr i="1" sz="3000">
              <a:solidFill>
                <a:srgbClr val="000000"/>
              </a:solidFill>
            </a:endParaRPr>
          </a:p>
          <a:p>
            <a:pPr indent="-342900" lvl="0" marL="342900" marR="0" rtl="0" algn="l">
              <a:spcBef>
                <a:spcPts val="0"/>
              </a:spcBef>
              <a:spcAft>
                <a:spcPts val="0"/>
              </a:spcAft>
              <a:buClr>
                <a:srgbClr val="000000"/>
              </a:buClr>
              <a:buSzPts val="1100"/>
              <a:buFont typeface="Arial"/>
              <a:buNone/>
            </a:pPr>
            <a:r>
              <a:t/>
            </a:r>
            <a:endParaRPr i="1" sz="2400">
              <a:solidFill>
                <a:srgbClr val="000000"/>
              </a:solidFill>
            </a:endParaRPr>
          </a:p>
          <a:p>
            <a:pPr indent="-342900" lvl="0" marL="342900" marR="0" rtl="0" algn="ctr">
              <a:spcBef>
                <a:spcPts val="0"/>
              </a:spcBef>
              <a:spcAft>
                <a:spcPts val="0"/>
              </a:spcAft>
              <a:buClr>
                <a:srgbClr val="000000"/>
              </a:buClr>
              <a:buFont typeface="Noto Sans Symbols"/>
              <a:buNone/>
            </a:pPr>
            <a:r>
              <a:t/>
            </a:r>
            <a:endParaRPr b="1"/>
          </a:p>
        </p:txBody>
      </p:sp>
      <p:sp>
        <p:nvSpPr>
          <p:cNvPr id="3031" name="Google Shape;3031;p35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3032" name="Google Shape;3032;p359"/>
          <p:cNvSpPr txBox="1"/>
          <p:nvPr>
            <p:ph idx="1" type="body"/>
          </p:nvPr>
        </p:nvSpPr>
        <p:spPr>
          <a:xfrm>
            <a:off x="350575" y="2303088"/>
            <a:ext cx="11289900" cy="525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i="0" lang="en-US" sz="4000" u="none" cap="none" strike="noStrike">
                <a:solidFill>
                  <a:schemeClr val="dk1"/>
                </a:solidFill>
              </a:rPr>
              <a:t>	</a:t>
            </a:r>
            <a:endParaRPr i="0" sz="4000" u="none" cap="none" strike="noStrike">
              <a:solidFill>
                <a:schemeClr val="dk1"/>
              </a:solidFill>
            </a:endParaRPr>
          </a:p>
          <a:p>
            <a:pPr indent="-342900" lvl="0" marL="342900" marR="0" rtl="0" algn="ctr">
              <a:spcBef>
                <a:spcPts val="0"/>
              </a:spcBef>
              <a:spcAft>
                <a:spcPts val="0"/>
              </a:spcAft>
              <a:buClr>
                <a:srgbClr val="000000"/>
              </a:buClr>
              <a:buSzPts val="1100"/>
              <a:buFont typeface="Arial"/>
              <a:buNone/>
            </a:pPr>
            <a:r>
              <a:t/>
            </a:r>
            <a:endParaRPr i="1" sz="3000">
              <a:solidFill>
                <a:srgbClr val="000000"/>
              </a:solidFill>
            </a:endParaRPr>
          </a:p>
          <a:p>
            <a:pPr indent="-342900" lvl="0" marL="342900" marR="0" rtl="0" algn="ctr">
              <a:spcBef>
                <a:spcPts val="0"/>
              </a:spcBef>
              <a:spcAft>
                <a:spcPts val="0"/>
              </a:spcAft>
              <a:buClr>
                <a:srgbClr val="000000"/>
              </a:buClr>
              <a:buSzPts val="1100"/>
              <a:buFont typeface="Arial"/>
              <a:buNone/>
            </a:pPr>
            <a:r>
              <a:rPr i="1" lang="en-US" sz="3000">
                <a:solidFill>
                  <a:srgbClr val="000000"/>
                </a:solidFill>
              </a:rPr>
              <a:t>Then determine if Bob can claim Sara→ C-3 through C-4</a:t>
            </a:r>
            <a:endParaRPr i="1" sz="3000">
              <a:solidFill>
                <a:srgbClr val="000000"/>
              </a:solidFill>
            </a:endParaRPr>
          </a:p>
          <a:p>
            <a:pPr indent="-342900" lvl="0" marL="342900" marR="0" rtl="0" algn="l">
              <a:spcBef>
                <a:spcPts val="0"/>
              </a:spcBef>
              <a:spcAft>
                <a:spcPts val="0"/>
              </a:spcAft>
              <a:buClr>
                <a:srgbClr val="000000"/>
              </a:buClr>
              <a:buSzPts val="1100"/>
              <a:buFont typeface="Arial"/>
              <a:buNone/>
            </a:pPr>
            <a:r>
              <a:t/>
            </a:r>
            <a:endParaRPr i="1" sz="2400">
              <a:solidFill>
                <a:srgbClr val="000000"/>
              </a:solidFill>
            </a:endParaRPr>
          </a:p>
          <a:p>
            <a:pPr indent="-342900" lvl="0" marL="342900" marR="0" rtl="0" algn="ctr">
              <a:spcBef>
                <a:spcPts val="0"/>
              </a:spcBef>
              <a:spcAft>
                <a:spcPts val="0"/>
              </a:spcAft>
              <a:buClr>
                <a:srgbClr val="000000"/>
              </a:buClr>
              <a:buFont typeface="Noto Sans Symbols"/>
              <a:buNone/>
            </a:pPr>
            <a:r>
              <a:t/>
            </a:r>
            <a:endParaRPr b="1"/>
          </a:p>
        </p:txBody>
      </p:sp>
      <p:sp>
        <p:nvSpPr>
          <p:cNvPr id="3033" name="Google Shape;3033;p359"/>
          <p:cNvSpPr txBox="1"/>
          <p:nvPr>
            <p:ph idx="1" type="body"/>
          </p:nvPr>
        </p:nvSpPr>
        <p:spPr>
          <a:xfrm>
            <a:off x="153325" y="3521388"/>
            <a:ext cx="11684400" cy="6102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i="0" lang="en-US" sz="4000" u="none" cap="none" strike="noStrike">
                <a:solidFill>
                  <a:schemeClr val="dk1"/>
                </a:solidFill>
              </a:rPr>
              <a:t>	</a:t>
            </a:r>
            <a:endParaRPr i="0" sz="4000" u="none" cap="none" strike="noStrike">
              <a:solidFill>
                <a:schemeClr val="dk1"/>
              </a:solidFill>
            </a:endParaRPr>
          </a:p>
          <a:p>
            <a:pPr indent="-342900" lvl="0" marL="342900" marR="0" rtl="0" algn="ctr">
              <a:spcBef>
                <a:spcPts val="0"/>
              </a:spcBef>
              <a:spcAft>
                <a:spcPts val="0"/>
              </a:spcAft>
              <a:buClr>
                <a:srgbClr val="000000"/>
              </a:buClr>
              <a:buSzPts val="1100"/>
              <a:buFont typeface="Arial"/>
              <a:buNone/>
            </a:pPr>
            <a:r>
              <a:rPr i="1" lang="en-US" sz="3000">
                <a:solidFill>
                  <a:srgbClr val="000000"/>
                </a:solidFill>
              </a:rPr>
              <a:t>Then determine if Bob can claim either for the EIC→ I-3 through I-4</a:t>
            </a:r>
            <a:endParaRPr i="1" sz="2400">
              <a:solidFill>
                <a:srgbClr val="000000"/>
              </a:solidFill>
            </a:endParaRPr>
          </a:p>
          <a:p>
            <a:pPr indent="-342900" lvl="0" marL="342900" marR="0" rtl="0" algn="ctr">
              <a:spcBef>
                <a:spcPts val="0"/>
              </a:spcBef>
              <a:spcAft>
                <a:spcPts val="0"/>
              </a:spcAft>
              <a:buClr>
                <a:srgbClr val="000000"/>
              </a:buClr>
              <a:buFont typeface="Noto Sans Symbols"/>
              <a:buNone/>
            </a:pPr>
            <a:r>
              <a:t/>
            </a:r>
            <a:endParaRPr b="1"/>
          </a:p>
        </p:txBody>
      </p:sp>
      <p:sp>
        <p:nvSpPr>
          <p:cNvPr id="3034" name="Google Shape;3034;p359"/>
          <p:cNvSpPr/>
          <p:nvPr/>
        </p:nvSpPr>
        <p:spPr>
          <a:xfrm>
            <a:off x="5848225" y="1748650"/>
            <a:ext cx="294600" cy="434700"/>
          </a:xfrm>
          <a:prstGeom prst="downArrow">
            <a:avLst>
              <a:gd fmla="val 50000" name="adj1"/>
              <a:gd fmla="val 50000" name="adj2"/>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3035" name="Google Shape;3035;p359"/>
          <p:cNvSpPr/>
          <p:nvPr/>
        </p:nvSpPr>
        <p:spPr>
          <a:xfrm>
            <a:off x="5848225" y="2957388"/>
            <a:ext cx="294600" cy="434700"/>
          </a:xfrm>
          <a:prstGeom prst="downArrow">
            <a:avLst>
              <a:gd fmla="val 50000" name="adj1"/>
              <a:gd fmla="val 50000" name="adj2"/>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6" name="Google Shape;3036;p359"/>
          <p:cNvSpPr txBox="1"/>
          <p:nvPr>
            <p:ph idx="1" type="body"/>
          </p:nvPr>
        </p:nvSpPr>
        <p:spPr>
          <a:xfrm>
            <a:off x="350575" y="4305100"/>
            <a:ext cx="11289900" cy="23421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rtl="0" algn="l">
              <a:spcBef>
                <a:spcPts val="0"/>
              </a:spcBef>
              <a:spcAft>
                <a:spcPts val="0"/>
              </a:spcAft>
              <a:buClr>
                <a:srgbClr val="000000"/>
              </a:buClr>
              <a:buSzPts val="1100"/>
              <a:buFont typeface="Arial"/>
              <a:buNone/>
            </a:pPr>
            <a:r>
              <a:rPr i="1" lang="en-US" sz="2000">
                <a:solidFill>
                  <a:srgbClr val="000000"/>
                </a:solidFill>
              </a:rPr>
              <a:t>• Bob is 46 and made $45,000 in wages in 20XX. He divorced his wife three years ago and has not remarried. He pays all the cost of keeping up his home.</a:t>
            </a:r>
            <a:endParaRPr i="1" sz="2000">
              <a:solidFill>
                <a:srgbClr val="000000"/>
              </a:solidFill>
            </a:endParaRPr>
          </a:p>
          <a:p>
            <a:pPr indent="-342900" lvl="0" marL="342900" rtl="0" algn="l">
              <a:spcBef>
                <a:spcPts val="0"/>
              </a:spcBef>
              <a:spcAft>
                <a:spcPts val="0"/>
              </a:spcAft>
              <a:buClr>
                <a:srgbClr val="000000"/>
              </a:buClr>
              <a:buSzPts val="1100"/>
              <a:buFont typeface="Arial"/>
              <a:buNone/>
            </a:pPr>
            <a:r>
              <a:rPr i="1" lang="en-US" sz="2000">
                <a:solidFill>
                  <a:srgbClr val="000000"/>
                </a:solidFill>
              </a:rPr>
              <a:t>• Bob’s daughter, Joan, lived with him all year.</a:t>
            </a:r>
            <a:endParaRPr i="1" sz="2000">
              <a:solidFill>
                <a:srgbClr val="000000"/>
              </a:solidFill>
            </a:endParaRPr>
          </a:p>
          <a:p>
            <a:pPr indent="-342900" lvl="0" marL="342900" rtl="0" algn="l">
              <a:spcBef>
                <a:spcPts val="0"/>
              </a:spcBef>
              <a:spcAft>
                <a:spcPts val="0"/>
              </a:spcAft>
              <a:buClr>
                <a:srgbClr val="000000"/>
              </a:buClr>
              <a:buSzPts val="1100"/>
              <a:buFont typeface="Arial"/>
              <a:buNone/>
            </a:pPr>
            <a:r>
              <a:rPr i="1" lang="en-US" sz="2000">
                <a:solidFill>
                  <a:srgbClr val="000000"/>
                </a:solidFill>
              </a:rPr>
              <a:t>• Joan is 27, single, and had no income in 20XX She is not disabled.</a:t>
            </a:r>
            <a:endParaRPr i="1" sz="2000">
              <a:solidFill>
                <a:srgbClr val="000000"/>
              </a:solidFill>
            </a:endParaRPr>
          </a:p>
          <a:p>
            <a:pPr indent="-342900" lvl="0" marL="342900" rtl="0" algn="l">
              <a:spcBef>
                <a:spcPts val="0"/>
              </a:spcBef>
              <a:spcAft>
                <a:spcPts val="0"/>
              </a:spcAft>
              <a:buClr>
                <a:srgbClr val="000000"/>
              </a:buClr>
              <a:buSzPts val="1100"/>
              <a:buFont typeface="Arial"/>
              <a:buNone/>
            </a:pPr>
            <a:r>
              <a:rPr i="1" lang="en-US" sz="2000">
                <a:solidFill>
                  <a:srgbClr val="000000"/>
                </a:solidFill>
              </a:rPr>
              <a:t>• Joan’s baby, Sara, was born two years ago. Sara lived in Bob’s home since birth.</a:t>
            </a:r>
            <a:endParaRPr i="1" sz="2000">
              <a:solidFill>
                <a:srgbClr val="000000"/>
              </a:solidFill>
            </a:endParaRPr>
          </a:p>
          <a:p>
            <a:pPr indent="-342900" lvl="0" marL="342900" rtl="0" algn="l">
              <a:spcBef>
                <a:spcPts val="0"/>
              </a:spcBef>
              <a:spcAft>
                <a:spcPts val="0"/>
              </a:spcAft>
              <a:buClr>
                <a:srgbClr val="000000"/>
              </a:buClr>
              <a:buSzPts val="1100"/>
              <a:buFont typeface="Arial"/>
              <a:buNone/>
            </a:pPr>
            <a:r>
              <a:rPr i="1" lang="en-US" sz="2000">
                <a:solidFill>
                  <a:srgbClr val="000000"/>
                </a:solidFill>
              </a:rPr>
              <a:t>• Bob provides more than half of the support for both Joan and Sara.</a:t>
            </a:r>
            <a:endParaRPr i="1" sz="2000">
              <a:solidFill>
                <a:srgbClr val="000000"/>
              </a:solidFill>
            </a:endParaRPr>
          </a:p>
          <a:p>
            <a:pPr indent="-342900" lvl="0" marL="342900" marR="0" rtl="0" algn="ctr">
              <a:spcBef>
                <a:spcPts val="0"/>
              </a:spcBef>
              <a:spcAft>
                <a:spcPts val="0"/>
              </a:spcAft>
              <a:buClr>
                <a:srgbClr val="000000"/>
              </a:buClr>
              <a:buFont typeface="Noto Sans Symbols"/>
              <a:buNone/>
            </a:pPr>
            <a:r>
              <a:rPr i="1" lang="en-US" sz="2000">
                <a:solidFill>
                  <a:srgbClr val="000000"/>
                </a:solidFill>
              </a:rPr>
              <a:t>• Bob, Joan, and Sara are all U.S. citizens with valid Social Security numbers.</a:t>
            </a:r>
            <a:r>
              <a:rPr i="0" lang="en-US" sz="2000" u="none" cap="none" strike="noStrike">
                <a:solidFill>
                  <a:schemeClr val="dk1"/>
                </a:solidFill>
              </a:rPr>
              <a:t>	</a:t>
            </a:r>
            <a:endParaRPr b="1"/>
          </a:p>
        </p:txBody>
      </p:sp>
    </p:spTree>
  </p:cSld>
  <p:clrMapOvr>
    <a:masterClrMapping/>
  </p:clrMapOvr>
</p:sld>
</file>

<file path=ppt/slides/slide3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41" name="Shape 3041"/>
        <p:cNvGrpSpPr/>
        <p:nvPr/>
      </p:nvGrpSpPr>
      <p:grpSpPr>
        <a:xfrm>
          <a:off x="0" y="0"/>
          <a:ext cx="0" cy="0"/>
          <a:chOff x="0" y="0"/>
          <a:chExt cx="0" cy="0"/>
        </a:xfrm>
      </p:grpSpPr>
      <p:sp>
        <p:nvSpPr>
          <p:cNvPr id="3042" name="Google Shape;3042;p360"/>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Exercise-Answer</a:t>
            </a:r>
            <a:endParaRPr/>
          </a:p>
        </p:txBody>
      </p:sp>
      <p:sp>
        <p:nvSpPr>
          <p:cNvPr id="3043" name="Google Shape;3043;p360"/>
          <p:cNvSpPr txBox="1"/>
          <p:nvPr>
            <p:ph idx="1" type="body"/>
          </p:nvPr>
        </p:nvSpPr>
        <p:spPr>
          <a:xfrm>
            <a:off x="292500" y="1058275"/>
            <a:ext cx="11289900" cy="5471700"/>
          </a:xfrm>
          <a:prstGeom prst="rect">
            <a:avLst/>
          </a:prstGeom>
          <a:gradFill>
            <a:gsLst>
              <a:gs pos="0">
                <a:srgbClr val="FFF6DB"/>
              </a:gs>
              <a:gs pos="100000">
                <a:srgbClr val="FAD25C"/>
              </a:gs>
            </a:gsLst>
            <a:lin ang="5400012"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	</a:t>
            </a:r>
            <a:endParaRPr b="1" i="0" sz="4000" u="none" cap="none" strike="noStrike">
              <a:solidFill>
                <a:schemeClr val="dk1"/>
              </a:solidFill>
              <a:latin typeface="Questrial"/>
              <a:ea typeface="Questrial"/>
              <a:cs typeface="Questrial"/>
              <a:sym typeface="Questrial"/>
            </a:endParaRPr>
          </a:p>
          <a:p>
            <a:pPr indent="-342900" lvl="0" marL="342900" rtl="0" algn="l">
              <a:spcBef>
                <a:spcPts val="0"/>
              </a:spcBef>
              <a:spcAft>
                <a:spcPts val="0"/>
              </a:spcAft>
              <a:buClr>
                <a:srgbClr val="000000"/>
              </a:buClr>
              <a:buSzPts val="1100"/>
              <a:buFont typeface="Arial"/>
              <a:buNone/>
            </a:pPr>
            <a:r>
              <a:rPr i="1" lang="en-US" sz="2400">
                <a:solidFill>
                  <a:srgbClr val="000000"/>
                </a:solidFill>
              </a:rPr>
              <a:t>• Bob is 46 and made $45,000 in wages in 20XX. He divorced his wife three years ago and has not remarried. He pays all the cost of keeping up his home.</a:t>
            </a:r>
            <a:endParaRPr i="1" sz="2400">
              <a:solidFill>
                <a:srgbClr val="000000"/>
              </a:solidFill>
            </a:endParaRPr>
          </a:p>
          <a:p>
            <a:pPr indent="-342900" lvl="0" marL="342900" rtl="0" algn="l">
              <a:spcBef>
                <a:spcPts val="0"/>
              </a:spcBef>
              <a:spcAft>
                <a:spcPts val="0"/>
              </a:spcAft>
              <a:buClr>
                <a:srgbClr val="000000"/>
              </a:buClr>
              <a:buSzPts val="1100"/>
              <a:buFont typeface="Arial"/>
              <a:buNone/>
            </a:pPr>
            <a:r>
              <a:rPr i="1" lang="en-US" sz="2400">
                <a:solidFill>
                  <a:srgbClr val="000000"/>
                </a:solidFill>
              </a:rPr>
              <a:t>• Bob’s daughter, Joan, lived with him all year.</a:t>
            </a:r>
            <a:endParaRPr i="1" sz="2400">
              <a:solidFill>
                <a:srgbClr val="000000"/>
              </a:solidFill>
            </a:endParaRPr>
          </a:p>
          <a:p>
            <a:pPr indent="-342900" lvl="0" marL="342900" rtl="0" algn="l">
              <a:spcBef>
                <a:spcPts val="0"/>
              </a:spcBef>
              <a:spcAft>
                <a:spcPts val="0"/>
              </a:spcAft>
              <a:buClr>
                <a:srgbClr val="000000"/>
              </a:buClr>
              <a:buSzPts val="1100"/>
              <a:buFont typeface="Arial"/>
              <a:buNone/>
            </a:pPr>
            <a:r>
              <a:rPr i="1" lang="en-US" sz="2400">
                <a:solidFill>
                  <a:srgbClr val="000000"/>
                </a:solidFill>
              </a:rPr>
              <a:t>• Joan is 27, single, and had no income in 20XX She is not disabled.</a:t>
            </a:r>
            <a:endParaRPr i="1" sz="2400">
              <a:solidFill>
                <a:srgbClr val="000000"/>
              </a:solidFill>
            </a:endParaRPr>
          </a:p>
          <a:p>
            <a:pPr indent="-342900" lvl="0" marL="342900" rtl="0" algn="l">
              <a:spcBef>
                <a:spcPts val="0"/>
              </a:spcBef>
              <a:spcAft>
                <a:spcPts val="0"/>
              </a:spcAft>
              <a:buClr>
                <a:srgbClr val="000000"/>
              </a:buClr>
              <a:buSzPts val="1100"/>
              <a:buFont typeface="Arial"/>
              <a:buNone/>
            </a:pPr>
            <a:r>
              <a:rPr i="1" lang="en-US" sz="2400">
                <a:solidFill>
                  <a:srgbClr val="000000"/>
                </a:solidFill>
              </a:rPr>
              <a:t>• Joan’s baby, Sara, was born two years ago. Sara lived in Bob’s home since birth.</a:t>
            </a:r>
            <a:endParaRPr i="1" sz="2400">
              <a:solidFill>
                <a:srgbClr val="000000"/>
              </a:solidFill>
            </a:endParaRPr>
          </a:p>
          <a:p>
            <a:pPr indent="-342900" lvl="0" marL="342900" rtl="0" algn="l">
              <a:spcBef>
                <a:spcPts val="0"/>
              </a:spcBef>
              <a:spcAft>
                <a:spcPts val="0"/>
              </a:spcAft>
              <a:buClr>
                <a:srgbClr val="000000"/>
              </a:buClr>
              <a:buSzPts val="1100"/>
              <a:buFont typeface="Arial"/>
              <a:buNone/>
            </a:pPr>
            <a:r>
              <a:rPr i="1" lang="en-US" sz="2400">
                <a:solidFill>
                  <a:srgbClr val="000000"/>
                </a:solidFill>
              </a:rPr>
              <a:t>• Bob provides more than half of the support for both Joan and Sara.</a:t>
            </a:r>
            <a:endParaRPr i="1" sz="2400">
              <a:solidFill>
                <a:srgbClr val="000000"/>
              </a:solidFill>
            </a:endParaRPr>
          </a:p>
          <a:p>
            <a:pPr indent="-342900" lvl="0" marL="342900" rtl="0" algn="l">
              <a:spcBef>
                <a:spcPts val="0"/>
              </a:spcBef>
              <a:spcAft>
                <a:spcPts val="0"/>
              </a:spcAft>
              <a:buClr>
                <a:srgbClr val="000000"/>
              </a:buClr>
              <a:buSzPts val="1100"/>
              <a:buFont typeface="Arial"/>
              <a:buNone/>
            </a:pPr>
            <a:r>
              <a:rPr i="1" lang="en-US" sz="2400">
                <a:solidFill>
                  <a:srgbClr val="000000"/>
                </a:solidFill>
              </a:rPr>
              <a:t>• Bob, Joan, and Sara are all U.S. citizens with valid Social Security numbers.</a:t>
            </a:r>
            <a:endParaRPr i="1" sz="2400">
              <a:solidFill>
                <a:srgbClr val="000000"/>
              </a:solidFill>
            </a:endParaRPr>
          </a:p>
          <a:p>
            <a:pPr indent="-342900" lvl="0" marL="342900" marR="0" rtl="0" algn="l">
              <a:spcBef>
                <a:spcPts val="0"/>
              </a:spcBef>
              <a:spcAft>
                <a:spcPts val="0"/>
              </a:spcAft>
              <a:buClr>
                <a:srgbClr val="000000"/>
              </a:buClr>
              <a:buSzPts val="1100"/>
              <a:buFont typeface="Arial"/>
              <a:buNone/>
            </a:pPr>
            <a:r>
              <a:t/>
            </a:r>
            <a:endParaRPr i="1" sz="2400">
              <a:solidFill>
                <a:srgbClr val="000000"/>
              </a:solidFill>
            </a:endParaRPr>
          </a:p>
          <a:p>
            <a:pPr indent="-342900" lvl="0" marL="342900" marR="0" rtl="0" algn="l">
              <a:spcBef>
                <a:spcPts val="0"/>
              </a:spcBef>
              <a:spcAft>
                <a:spcPts val="0"/>
              </a:spcAft>
              <a:buClr>
                <a:srgbClr val="000000"/>
              </a:buClr>
              <a:buSzPts val="1100"/>
              <a:buFont typeface="Arial"/>
              <a:buNone/>
            </a:pPr>
            <a:r>
              <a:rPr b="1" i="1" lang="en-US" sz="2400">
                <a:solidFill>
                  <a:srgbClr val="000000"/>
                </a:solidFill>
              </a:rPr>
              <a:t>Who can Bob claim as a qualifying child(ren) for the earned income credit?</a:t>
            </a:r>
            <a:endParaRPr b="1" i="1" sz="2400">
              <a:solidFill>
                <a:srgbClr val="000000"/>
              </a:solidFill>
            </a:endParaRPr>
          </a:p>
          <a:p>
            <a:pPr indent="-342900" lvl="0" marL="342900" marR="0" rtl="0" algn="l">
              <a:spcBef>
                <a:spcPts val="0"/>
              </a:spcBef>
              <a:spcAft>
                <a:spcPts val="0"/>
              </a:spcAft>
              <a:buClr>
                <a:srgbClr val="000000"/>
              </a:buClr>
              <a:buSzPts val="1100"/>
              <a:buFont typeface="Arial"/>
              <a:buNone/>
            </a:pPr>
            <a:r>
              <a:rPr i="1" lang="en-US" sz="2400" strike="sngStrike">
                <a:solidFill>
                  <a:srgbClr val="FF0000"/>
                </a:solidFill>
              </a:rPr>
              <a:t>a. Bob has no qualifying children.</a:t>
            </a:r>
            <a:endParaRPr i="1" sz="2400" strike="sngStrike">
              <a:solidFill>
                <a:srgbClr val="FF0000"/>
              </a:solidFill>
            </a:endParaRPr>
          </a:p>
          <a:p>
            <a:pPr indent="-342900" lvl="0" marL="342900" marR="0" rtl="0" algn="l">
              <a:spcBef>
                <a:spcPts val="0"/>
              </a:spcBef>
              <a:spcAft>
                <a:spcPts val="0"/>
              </a:spcAft>
              <a:buClr>
                <a:srgbClr val="000000"/>
              </a:buClr>
              <a:buSzPts val="1100"/>
              <a:buFont typeface="Arial"/>
              <a:buNone/>
            </a:pPr>
            <a:r>
              <a:rPr i="1" lang="en-US" sz="2400" strike="sngStrike">
                <a:solidFill>
                  <a:srgbClr val="FF0000"/>
                </a:solidFill>
              </a:rPr>
              <a:t>b. Bob can claim Joan, but not Sara.</a:t>
            </a:r>
            <a:endParaRPr i="1" sz="2400">
              <a:solidFill>
                <a:srgbClr val="000000"/>
              </a:solidFill>
            </a:endParaRPr>
          </a:p>
          <a:p>
            <a:pPr indent="-342900" lvl="0" marL="342900" marR="0" rtl="0" algn="l">
              <a:spcBef>
                <a:spcPts val="0"/>
              </a:spcBef>
              <a:spcAft>
                <a:spcPts val="0"/>
              </a:spcAft>
              <a:buClr>
                <a:srgbClr val="000000"/>
              </a:buClr>
              <a:buSzPts val="1100"/>
              <a:buFont typeface="Arial"/>
              <a:buNone/>
            </a:pPr>
            <a:r>
              <a:rPr i="1" lang="en-US" sz="2400">
                <a:solidFill>
                  <a:srgbClr val="6AA84F"/>
                </a:solidFill>
              </a:rPr>
              <a:t>c. Bob can claim Sara, but not Joan.</a:t>
            </a:r>
            <a:endParaRPr i="1" sz="2400">
              <a:solidFill>
                <a:srgbClr val="6AA84F"/>
              </a:solidFill>
            </a:endParaRPr>
          </a:p>
          <a:p>
            <a:pPr indent="-342900" lvl="0" marL="342900" marR="0" rtl="0" algn="l">
              <a:spcBef>
                <a:spcPts val="0"/>
              </a:spcBef>
              <a:spcAft>
                <a:spcPts val="0"/>
              </a:spcAft>
              <a:buClr>
                <a:srgbClr val="000000"/>
              </a:buClr>
              <a:buSzPts val="1100"/>
              <a:buFont typeface="Arial"/>
              <a:buNone/>
            </a:pPr>
            <a:r>
              <a:rPr i="1" lang="en-US" sz="2400" strike="sngStrike">
                <a:solidFill>
                  <a:srgbClr val="FF0000"/>
                </a:solidFill>
              </a:rPr>
              <a:t>d. Bob can claim both Joan and Sara.</a:t>
            </a:r>
            <a:endParaRPr/>
          </a:p>
          <a:p>
            <a:pPr indent="-342900" lvl="0" marL="342900" marR="0" rtl="0" algn="ctr">
              <a:spcBef>
                <a:spcPts val="0"/>
              </a:spcBef>
              <a:spcAft>
                <a:spcPts val="0"/>
              </a:spcAft>
              <a:buClr>
                <a:srgbClr val="000000"/>
              </a:buClr>
              <a:buFont typeface="Noto Sans Symbols"/>
              <a:buNone/>
            </a:pPr>
            <a:r>
              <a:t/>
            </a:r>
            <a:endParaRPr b="1"/>
          </a:p>
        </p:txBody>
      </p:sp>
      <p:sp>
        <p:nvSpPr>
          <p:cNvPr id="3044" name="Google Shape;3044;p36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3045" name="Google Shape;3045;p360"/>
          <p:cNvSpPr txBox="1"/>
          <p:nvPr>
            <p:ph idx="1" type="body"/>
          </p:nvPr>
        </p:nvSpPr>
        <p:spPr>
          <a:xfrm>
            <a:off x="6128725" y="4729350"/>
            <a:ext cx="4936500" cy="14415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i="0" lang="en-US" sz="4000" u="none" cap="none" strike="noStrike">
                <a:solidFill>
                  <a:schemeClr val="dk1"/>
                </a:solidFill>
              </a:rPr>
              <a:t>	</a:t>
            </a:r>
            <a:endParaRPr i="0" sz="4000" u="none" cap="none" strike="noStrike">
              <a:solidFill>
                <a:schemeClr val="dk1"/>
              </a:solidFill>
            </a:endParaRPr>
          </a:p>
          <a:p>
            <a:pPr indent="-342900" lvl="0" marL="342900" marR="0" rtl="0" algn="ctr">
              <a:spcBef>
                <a:spcPts val="0"/>
              </a:spcBef>
              <a:spcAft>
                <a:spcPts val="0"/>
              </a:spcAft>
              <a:buClr>
                <a:srgbClr val="000000"/>
              </a:buClr>
              <a:buSzPts val="1100"/>
              <a:buFont typeface="Arial"/>
              <a:buNone/>
            </a:pPr>
            <a:r>
              <a:t/>
            </a:r>
            <a:endParaRPr i="1" sz="3000">
              <a:solidFill>
                <a:srgbClr val="000000"/>
              </a:solidFill>
            </a:endParaRPr>
          </a:p>
          <a:p>
            <a:pPr indent="-342900" lvl="0" marL="342900" marR="0" rtl="0" algn="ctr">
              <a:spcBef>
                <a:spcPts val="0"/>
              </a:spcBef>
              <a:spcAft>
                <a:spcPts val="0"/>
              </a:spcAft>
              <a:buClr>
                <a:srgbClr val="000000"/>
              </a:buClr>
              <a:buSzPts val="1100"/>
              <a:buFont typeface="Arial"/>
              <a:buNone/>
            </a:pPr>
            <a:r>
              <a:rPr i="1" lang="en-US" sz="2400">
                <a:solidFill>
                  <a:srgbClr val="000000"/>
                </a:solidFill>
              </a:rPr>
              <a:t>Joan doesn’t qualify Bob for the EIC because she fails the Age Test step 3 on I-4. </a:t>
            </a:r>
            <a:endParaRPr i="1" sz="2400">
              <a:solidFill>
                <a:srgbClr val="000000"/>
              </a:solidFill>
            </a:endParaRPr>
          </a:p>
          <a:p>
            <a:pPr indent="-342900" lvl="0" marL="342900" marR="0" rtl="0" algn="l">
              <a:spcBef>
                <a:spcPts val="0"/>
              </a:spcBef>
              <a:spcAft>
                <a:spcPts val="0"/>
              </a:spcAft>
              <a:buClr>
                <a:srgbClr val="000000"/>
              </a:buClr>
              <a:buSzPts val="1100"/>
              <a:buFont typeface="Arial"/>
              <a:buNone/>
            </a:pPr>
            <a:r>
              <a:t/>
            </a:r>
            <a:endParaRPr i="1" sz="2400">
              <a:solidFill>
                <a:srgbClr val="000000"/>
              </a:solidFill>
            </a:endParaRPr>
          </a:p>
          <a:p>
            <a:pPr indent="-342900" lvl="0" marL="342900" marR="0" rtl="0" algn="ctr">
              <a:spcBef>
                <a:spcPts val="0"/>
              </a:spcBef>
              <a:spcAft>
                <a:spcPts val="0"/>
              </a:spcAft>
              <a:buClr>
                <a:srgbClr val="000000"/>
              </a:buClr>
              <a:buFont typeface="Noto Sans Symbols"/>
              <a:buNone/>
            </a:pPr>
            <a:r>
              <a:t/>
            </a:r>
            <a:endParaRPr b="1"/>
          </a:p>
        </p:txBody>
      </p:sp>
    </p:spTree>
  </p:cSld>
  <p:clrMapOvr>
    <a:masterClrMapping/>
  </p:clrMapOvr>
</p:sld>
</file>

<file path=ppt/slides/slide3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50" name="Shape 3050"/>
        <p:cNvGrpSpPr/>
        <p:nvPr/>
      </p:nvGrpSpPr>
      <p:grpSpPr>
        <a:xfrm>
          <a:off x="0" y="0"/>
          <a:ext cx="0" cy="0"/>
          <a:chOff x="0" y="0"/>
          <a:chExt cx="0" cy="0"/>
        </a:xfrm>
      </p:grpSpPr>
      <p:sp>
        <p:nvSpPr>
          <p:cNvPr id="3051" name="Google Shape;3051;p361"/>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3052" name="Google Shape;3052;p361"/>
          <p:cNvSpPr txBox="1"/>
          <p:nvPr>
            <p:ph idx="1" type="body"/>
          </p:nvPr>
        </p:nvSpPr>
        <p:spPr>
          <a:xfrm>
            <a:off x="292500" y="1611775"/>
            <a:ext cx="11289900" cy="40716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	</a:t>
            </a:r>
            <a:endParaRPr b="1" i="0" sz="4000" u="none" cap="none" strike="noStrike">
              <a:solidFill>
                <a:schemeClr val="dk1"/>
              </a:solidFill>
              <a:latin typeface="Questrial"/>
              <a:ea typeface="Questrial"/>
              <a:cs typeface="Questrial"/>
              <a:sym typeface="Questrial"/>
            </a:endParaRPr>
          </a:p>
          <a:p>
            <a:pPr indent="-342900" lvl="0" marL="342900" marR="0" rtl="0" algn="ctr">
              <a:spcBef>
                <a:spcPts val="0"/>
              </a:spcBef>
              <a:spcAft>
                <a:spcPts val="0"/>
              </a:spcAft>
              <a:buClr>
                <a:srgbClr val="000000"/>
              </a:buClr>
              <a:buSzPts val="1100"/>
              <a:buFont typeface="Arial"/>
              <a:buNone/>
            </a:pPr>
            <a:r>
              <a:t/>
            </a:r>
            <a:endParaRPr b="1" i="1" sz="3600">
              <a:solidFill>
                <a:srgbClr val="000000"/>
              </a:solidFill>
            </a:endParaRPr>
          </a:p>
          <a:p>
            <a:pPr indent="-342900" lvl="0" marL="342900" marR="0" rtl="0" algn="ctr">
              <a:spcBef>
                <a:spcPts val="0"/>
              </a:spcBef>
              <a:spcAft>
                <a:spcPts val="0"/>
              </a:spcAft>
              <a:buClr>
                <a:srgbClr val="000000"/>
              </a:buClr>
              <a:buSzPts val="1100"/>
              <a:buFont typeface="Arial"/>
              <a:buNone/>
            </a:pPr>
            <a:r>
              <a:t/>
            </a:r>
            <a:endParaRPr b="1" i="1" sz="3600">
              <a:solidFill>
                <a:srgbClr val="000000"/>
              </a:solidFill>
            </a:endParaRPr>
          </a:p>
          <a:p>
            <a:pPr indent="-342900" lvl="0" marL="342900" marR="0" rtl="0" algn="ctr">
              <a:spcBef>
                <a:spcPts val="0"/>
              </a:spcBef>
              <a:spcAft>
                <a:spcPts val="0"/>
              </a:spcAft>
              <a:buClr>
                <a:srgbClr val="000000"/>
              </a:buClr>
              <a:buSzPts val="1100"/>
              <a:buFont typeface="Arial"/>
              <a:buNone/>
            </a:pPr>
            <a:r>
              <a:rPr b="1" i="1" lang="en-US" sz="3600">
                <a:solidFill>
                  <a:srgbClr val="000000"/>
                </a:solidFill>
              </a:rPr>
              <a:t>Who can claim Sara as a dependent?</a:t>
            </a:r>
            <a:endParaRPr b="1" i="1" sz="3600">
              <a:solidFill>
                <a:srgbClr val="000000"/>
              </a:solidFill>
            </a:endParaRPr>
          </a:p>
          <a:p>
            <a:pPr indent="-342900" lvl="0" marL="342900" marR="0" rtl="0" algn="l">
              <a:spcBef>
                <a:spcPts val="0"/>
              </a:spcBef>
              <a:spcAft>
                <a:spcPts val="0"/>
              </a:spcAft>
              <a:buClr>
                <a:srgbClr val="000000"/>
              </a:buClr>
              <a:buSzPts val="1100"/>
              <a:buFont typeface="Arial"/>
              <a:buNone/>
            </a:pPr>
            <a:r>
              <a:t/>
            </a:r>
            <a:endParaRPr b="1" i="1" sz="3000">
              <a:solidFill>
                <a:srgbClr val="000000"/>
              </a:solidFill>
            </a:endParaRPr>
          </a:p>
          <a:p>
            <a:pPr indent="-342900" lvl="0" marL="342900" marR="0" rtl="0" algn="l">
              <a:spcBef>
                <a:spcPts val="0"/>
              </a:spcBef>
              <a:spcAft>
                <a:spcPts val="0"/>
              </a:spcAft>
              <a:buClr>
                <a:srgbClr val="000000"/>
              </a:buClr>
              <a:buSzPts val="1100"/>
              <a:buFont typeface="Arial"/>
              <a:buNone/>
            </a:pPr>
            <a:r>
              <a:rPr b="1" i="1" lang="en-US" sz="3000">
                <a:solidFill>
                  <a:srgbClr val="000000"/>
                </a:solidFill>
              </a:rPr>
              <a:t>a. Joan can claim Sara because she is Sara’s mother.</a:t>
            </a:r>
            <a:endParaRPr b="1" i="1" sz="3000">
              <a:solidFill>
                <a:srgbClr val="000000"/>
              </a:solidFill>
            </a:endParaRPr>
          </a:p>
          <a:p>
            <a:pPr indent="-342900" lvl="0" marL="342900" marR="0" rtl="0" algn="l">
              <a:spcBef>
                <a:spcPts val="0"/>
              </a:spcBef>
              <a:spcAft>
                <a:spcPts val="0"/>
              </a:spcAft>
              <a:buClr>
                <a:srgbClr val="000000"/>
              </a:buClr>
              <a:buSzPts val="1100"/>
              <a:buFont typeface="Arial"/>
              <a:buNone/>
            </a:pPr>
            <a:r>
              <a:rPr b="1" i="1" lang="en-US" sz="3000">
                <a:solidFill>
                  <a:srgbClr val="000000"/>
                </a:solidFill>
              </a:rPr>
              <a:t>b. Bob can claim Sara. Joan cannot claim Sara because Joan is Bob’s dependent.</a:t>
            </a:r>
            <a:endParaRPr b="1" i="1" sz="3000">
              <a:solidFill>
                <a:srgbClr val="000000"/>
              </a:solidFill>
            </a:endParaRPr>
          </a:p>
          <a:p>
            <a:pPr indent="-342900" lvl="0" marL="342900" marR="0" rtl="0" algn="l">
              <a:spcBef>
                <a:spcPts val="0"/>
              </a:spcBef>
              <a:spcAft>
                <a:spcPts val="0"/>
              </a:spcAft>
              <a:buClr>
                <a:srgbClr val="000000"/>
              </a:buClr>
              <a:buSzPts val="1100"/>
              <a:buFont typeface="Arial"/>
              <a:buNone/>
            </a:pPr>
            <a:r>
              <a:rPr b="1" i="1" lang="en-US" sz="3000">
                <a:solidFill>
                  <a:srgbClr val="000000"/>
                </a:solidFill>
              </a:rPr>
              <a:t>c. Bob cannot claim Sara because Sara is not Bob’s child.</a:t>
            </a:r>
            <a:endParaRPr b="1" i="1" sz="3000">
              <a:solidFill>
                <a:srgbClr val="000000"/>
              </a:solidFill>
            </a:endParaRPr>
          </a:p>
          <a:p>
            <a:pPr indent="-342900" lvl="0" marL="342900" marR="0" rtl="0" algn="l">
              <a:spcBef>
                <a:spcPts val="0"/>
              </a:spcBef>
              <a:spcAft>
                <a:spcPts val="0"/>
              </a:spcAft>
              <a:buClr>
                <a:srgbClr val="000000"/>
              </a:buClr>
              <a:buSzPts val="1100"/>
              <a:buFont typeface="Arial"/>
              <a:buNone/>
            </a:pPr>
            <a:r>
              <a:rPr b="1" i="1" lang="en-US" sz="3000">
                <a:solidFill>
                  <a:srgbClr val="000000"/>
                </a:solidFill>
              </a:rPr>
              <a:t>d. No one can claim Sara.</a:t>
            </a:r>
            <a:endParaRPr b="1" i="1" sz="3000">
              <a:solidFill>
                <a:srgbClr val="000000"/>
              </a:solidFill>
            </a:endParaRPr>
          </a:p>
          <a:p>
            <a:pPr indent="-342900" lvl="0" marL="342900" marR="0" rtl="0" algn="l">
              <a:spcBef>
                <a:spcPts val="0"/>
              </a:spcBef>
              <a:spcAft>
                <a:spcPts val="0"/>
              </a:spcAft>
              <a:buClr>
                <a:srgbClr val="000000"/>
              </a:buClr>
              <a:buSzPts val="1100"/>
              <a:buFont typeface="Arial"/>
              <a:buNone/>
            </a:pPr>
            <a:r>
              <a:t/>
            </a:r>
            <a:endParaRPr b="1" i="1" sz="2400">
              <a:solidFill>
                <a:srgbClr val="000000"/>
              </a:solidFill>
            </a:endParaRPr>
          </a:p>
          <a:p>
            <a:pPr indent="-342900" lvl="0" marL="342900" marR="0" rtl="0" algn="ctr">
              <a:spcBef>
                <a:spcPts val="0"/>
              </a:spcBef>
              <a:spcAft>
                <a:spcPts val="0"/>
              </a:spcAft>
              <a:buClr>
                <a:srgbClr val="000000"/>
              </a:buClr>
              <a:buFont typeface="Noto Sans Symbols"/>
              <a:buNone/>
            </a:pPr>
            <a:r>
              <a:t/>
            </a:r>
            <a:endParaRPr b="1"/>
          </a:p>
          <a:p>
            <a:pPr indent="-342900" lvl="0" marL="342900" marR="0" rtl="0" algn="ctr">
              <a:spcBef>
                <a:spcPts val="0"/>
              </a:spcBef>
              <a:spcAft>
                <a:spcPts val="0"/>
              </a:spcAft>
              <a:buClr>
                <a:srgbClr val="000000"/>
              </a:buClr>
              <a:buFont typeface="Noto Sans Symbols"/>
              <a:buNone/>
            </a:pPr>
            <a:r>
              <a:t/>
            </a:r>
            <a:endParaRPr b="1"/>
          </a:p>
        </p:txBody>
      </p:sp>
      <p:sp>
        <p:nvSpPr>
          <p:cNvPr id="3053" name="Google Shape;3053;p36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5" name="Shape 355"/>
        <p:cNvGrpSpPr/>
        <p:nvPr/>
      </p:nvGrpSpPr>
      <p:grpSpPr>
        <a:xfrm>
          <a:off x="0" y="0"/>
          <a:ext cx="0" cy="0"/>
          <a:chOff x="0" y="0"/>
          <a:chExt cx="0" cy="0"/>
        </a:xfrm>
      </p:grpSpPr>
      <p:sp>
        <p:nvSpPr>
          <p:cNvPr id="356" name="Google Shape;356;p4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Exemptions 	</a:t>
            </a:r>
            <a:endParaRPr/>
          </a:p>
        </p:txBody>
      </p:sp>
      <p:sp>
        <p:nvSpPr>
          <p:cNvPr id="357" name="Google Shape;357;p47"/>
          <p:cNvSpPr txBox="1"/>
          <p:nvPr>
            <p:ph idx="1" type="body"/>
          </p:nvPr>
        </p:nvSpPr>
        <p:spPr>
          <a:xfrm>
            <a:off x="609600" y="1257966"/>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4000"/>
              <a:buFont typeface="Noto Sans Symbols"/>
              <a:buChar char="➢"/>
            </a:pPr>
            <a:r>
              <a:rPr lang="en-US"/>
              <a:t>Let’s look at the I/I form:</a:t>
            </a:r>
            <a:endParaRPr/>
          </a:p>
        </p:txBody>
      </p:sp>
      <p:sp>
        <p:nvSpPr>
          <p:cNvPr id="358" name="Google Shape;358;p47"/>
          <p:cNvSpPr/>
          <p:nvPr/>
        </p:nvSpPr>
        <p:spPr>
          <a:xfrm>
            <a:off x="405588" y="4859025"/>
            <a:ext cx="11209800" cy="1875900"/>
          </a:xfrm>
          <a:prstGeom prst="rect">
            <a:avLst/>
          </a:prstGeom>
          <a:solidFill>
            <a:schemeClr val="accent1"/>
          </a:solidFill>
          <a:ln cap="flat" cmpd="sng" w="25400">
            <a:solidFill>
              <a:srgbClr val="B08420"/>
            </a:solidFill>
            <a:prstDash val="solid"/>
            <a:round/>
            <a:headEnd len="sm" w="sm" type="none"/>
            <a:tailEnd len="sm" w="sm" type="none"/>
          </a:ln>
        </p:spPr>
        <p:txBody>
          <a:bodyPr anchorCtr="0" anchor="ctr" bIns="45700" lIns="91425" spcFirstLastPara="1" rIns="91425" wrap="square" tIns="45700">
            <a:noAutofit/>
          </a:bodyPr>
          <a:lstStyle/>
          <a:p>
            <a:pPr indent="0" lvl="1" marL="457200" marR="0" rtl="0" algn="ctr">
              <a:spcBef>
                <a:spcPts val="0"/>
              </a:spcBef>
              <a:spcAft>
                <a:spcPts val="0"/>
              </a:spcAft>
              <a:buClr>
                <a:schemeClr val="lt1"/>
              </a:buClr>
              <a:buFont typeface="Noto Sans Symbols"/>
              <a:buNone/>
            </a:pPr>
            <a:r>
              <a:rPr b="1" lang="en-US" sz="3600">
                <a:solidFill>
                  <a:schemeClr val="lt1"/>
                </a:solidFill>
                <a:latin typeface="Questrial"/>
                <a:ea typeface="Questrial"/>
                <a:cs typeface="Questrial"/>
                <a:sym typeface="Questrial"/>
              </a:rPr>
              <a:t>During the interview process, you will refer to this part of the I/I form and clarify with the taxpayer to ensure they answered the question correctly. </a:t>
            </a:r>
            <a:endParaRPr sz="3600"/>
          </a:p>
        </p:txBody>
      </p:sp>
      <p:sp>
        <p:nvSpPr>
          <p:cNvPr id="359" name="Google Shape;359;p4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360" name="Google Shape;360;p47"/>
          <p:cNvPicPr preferRelativeResize="0"/>
          <p:nvPr/>
        </p:nvPicPr>
        <p:blipFill>
          <a:blip r:embed="rId3">
            <a:alphaModFix/>
          </a:blip>
          <a:stretch>
            <a:fillRect/>
          </a:stretch>
        </p:blipFill>
        <p:spPr>
          <a:xfrm>
            <a:off x="304800" y="2000900"/>
            <a:ext cx="11582399" cy="2713390"/>
          </a:xfrm>
          <a:prstGeom prst="rect">
            <a:avLst/>
          </a:prstGeom>
          <a:noFill/>
          <a:ln cap="flat" cmpd="sng" w="9525">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58" name="Shape 3058"/>
        <p:cNvGrpSpPr/>
        <p:nvPr/>
      </p:nvGrpSpPr>
      <p:grpSpPr>
        <a:xfrm>
          <a:off x="0" y="0"/>
          <a:ext cx="0" cy="0"/>
          <a:chOff x="0" y="0"/>
          <a:chExt cx="0" cy="0"/>
        </a:xfrm>
      </p:grpSpPr>
      <p:sp>
        <p:nvSpPr>
          <p:cNvPr id="3059" name="Google Shape;3059;p36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 – Answer</a:t>
            </a:r>
            <a:endParaRPr/>
          </a:p>
        </p:txBody>
      </p:sp>
      <p:sp>
        <p:nvSpPr>
          <p:cNvPr id="3060" name="Google Shape;3060;p362"/>
          <p:cNvSpPr txBox="1"/>
          <p:nvPr>
            <p:ph idx="1" type="body"/>
          </p:nvPr>
        </p:nvSpPr>
        <p:spPr>
          <a:xfrm>
            <a:off x="378300" y="1622238"/>
            <a:ext cx="11435400" cy="4290300"/>
          </a:xfrm>
          <a:prstGeom prst="rect">
            <a:avLst/>
          </a:prstGeom>
          <a:gradFill>
            <a:gsLst>
              <a:gs pos="0">
                <a:srgbClr val="FFE57F"/>
              </a:gs>
              <a:gs pos="35000">
                <a:srgbClr val="FFEBA5"/>
              </a:gs>
              <a:gs pos="100000">
                <a:srgbClr val="FFF8D9"/>
              </a:gs>
            </a:gsLst>
            <a:lin ang="16200038" scaled="0"/>
          </a:gradFill>
          <a:ln cap="flat" cmpd="sng" w="9525">
            <a:solidFill>
              <a:srgbClr val="000000"/>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rtl="0" algn="ctr">
              <a:spcBef>
                <a:spcPts val="0"/>
              </a:spcBef>
              <a:spcAft>
                <a:spcPts val="0"/>
              </a:spcAft>
              <a:buClr>
                <a:srgbClr val="000000"/>
              </a:buClr>
              <a:buSzPts val="1100"/>
              <a:buFont typeface="Arial"/>
              <a:buNone/>
            </a:pPr>
            <a:r>
              <a:rPr b="1" i="1" lang="en-US" sz="3600">
                <a:solidFill>
                  <a:srgbClr val="000000"/>
                </a:solidFill>
              </a:rPr>
              <a:t>Who can claim Sara as a dependent?</a:t>
            </a:r>
            <a:endParaRPr b="1" i="1" sz="3600">
              <a:solidFill>
                <a:srgbClr val="000000"/>
              </a:solidFill>
            </a:endParaRPr>
          </a:p>
          <a:p>
            <a:pPr indent="0" lvl="0" marL="0" rtl="0" algn="l">
              <a:spcBef>
                <a:spcPts val="0"/>
              </a:spcBef>
              <a:spcAft>
                <a:spcPts val="0"/>
              </a:spcAft>
              <a:buClr>
                <a:srgbClr val="000000"/>
              </a:buClr>
              <a:buSzPts val="1100"/>
              <a:buFont typeface="Arial"/>
              <a:buNone/>
            </a:pPr>
            <a:r>
              <a:t/>
            </a:r>
            <a:endParaRPr b="1" i="1" sz="3000">
              <a:solidFill>
                <a:srgbClr val="000000"/>
              </a:solidFill>
            </a:endParaRPr>
          </a:p>
          <a:p>
            <a:pPr indent="-342900" lvl="0" marL="342900" rtl="0" algn="l">
              <a:spcBef>
                <a:spcPts val="0"/>
              </a:spcBef>
              <a:spcAft>
                <a:spcPts val="0"/>
              </a:spcAft>
              <a:buClr>
                <a:srgbClr val="000000"/>
              </a:buClr>
              <a:buSzPts val="1100"/>
              <a:buFont typeface="Arial"/>
              <a:buNone/>
            </a:pPr>
            <a:r>
              <a:rPr b="1" i="1" lang="en-US" sz="3000" strike="sngStrike">
                <a:solidFill>
                  <a:srgbClr val="FF0000"/>
                </a:solidFill>
              </a:rPr>
              <a:t>a. Joan can claim Sara because she is Sara’s mother.</a:t>
            </a:r>
            <a:endParaRPr b="1" i="1" sz="3000" strike="sngStrike">
              <a:solidFill>
                <a:srgbClr val="FF0000"/>
              </a:solidFill>
            </a:endParaRPr>
          </a:p>
          <a:p>
            <a:pPr indent="-342900" lvl="0" marL="342900" rtl="0" algn="l">
              <a:spcBef>
                <a:spcPts val="0"/>
              </a:spcBef>
              <a:spcAft>
                <a:spcPts val="0"/>
              </a:spcAft>
              <a:buClr>
                <a:srgbClr val="000000"/>
              </a:buClr>
              <a:buSzPts val="1100"/>
              <a:buFont typeface="Arial"/>
              <a:buNone/>
            </a:pPr>
            <a:r>
              <a:rPr b="1" i="1" lang="en-US" sz="3000">
                <a:solidFill>
                  <a:srgbClr val="6AA84F"/>
                </a:solidFill>
              </a:rPr>
              <a:t>b. Bob can claim Sara. Joan cannot claim Sara because Joan is Bob’s dependent.</a:t>
            </a:r>
            <a:endParaRPr b="1" i="1" sz="3000">
              <a:solidFill>
                <a:srgbClr val="6AA84F"/>
              </a:solidFill>
            </a:endParaRPr>
          </a:p>
          <a:p>
            <a:pPr indent="-342900" lvl="0" marL="342900" rtl="0" algn="l">
              <a:spcBef>
                <a:spcPts val="0"/>
              </a:spcBef>
              <a:spcAft>
                <a:spcPts val="0"/>
              </a:spcAft>
              <a:buClr>
                <a:srgbClr val="000000"/>
              </a:buClr>
              <a:buSzPts val="1100"/>
              <a:buFont typeface="Arial"/>
              <a:buNone/>
            </a:pPr>
            <a:r>
              <a:rPr b="1" i="1" lang="en-US" sz="3000" strike="sngStrike">
                <a:solidFill>
                  <a:srgbClr val="FF0000"/>
                </a:solidFill>
              </a:rPr>
              <a:t>c. Bob cannot claim Sara because Sara is not Bob’s child.</a:t>
            </a:r>
            <a:endParaRPr b="1" i="1" sz="3000" strike="sngStrike">
              <a:solidFill>
                <a:srgbClr val="FF0000"/>
              </a:solidFill>
            </a:endParaRPr>
          </a:p>
          <a:p>
            <a:pPr indent="-342900" lvl="0" marL="342900" rtl="0" algn="l">
              <a:spcBef>
                <a:spcPts val="0"/>
              </a:spcBef>
              <a:spcAft>
                <a:spcPts val="0"/>
              </a:spcAft>
              <a:buClr>
                <a:srgbClr val="000000"/>
              </a:buClr>
              <a:buSzPts val="1100"/>
              <a:buFont typeface="Arial"/>
              <a:buNone/>
            </a:pPr>
            <a:r>
              <a:rPr b="1" i="1" lang="en-US" sz="3000" strike="sngStrike">
                <a:solidFill>
                  <a:srgbClr val="FF0000"/>
                </a:solidFill>
              </a:rPr>
              <a:t>d. No one can claim Sara.</a:t>
            </a:r>
            <a:endParaRPr b="1" sz="3000" strike="sngStrike">
              <a:solidFill>
                <a:srgbClr val="FF0000"/>
              </a:solidFill>
            </a:endParaRPr>
          </a:p>
        </p:txBody>
      </p:sp>
      <p:sp>
        <p:nvSpPr>
          <p:cNvPr id="3061" name="Google Shape;3061;p36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
</file>

<file path=ppt/slides/slide3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66" name="Shape 3066"/>
        <p:cNvGrpSpPr/>
        <p:nvPr/>
      </p:nvGrpSpPr>
      <p:grpSpPr>
        <a:xfrm>
          <a:off x="0" y="0"/>
          <a:ext cx="0" cy="0"/>
          <a:chOff x="0" y="0"/>
          <a:chExt cx="0" cy="0"/>
        </a:xfrm>
      </p:grpSpPr>
      <p:sp>
        <p:nvSpPr>
          <p:cNvPr id="3067" name="Google Shape;3067;p363"/>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3068" name="Google Shape;3068;p363"/>
          <p:cNvSpPr txBox="1"/>
          <p:nvPr>
            <p:ph idx="1" type="body"/>
          </p:nvPr>
        </p:nvSpPr>
        <p:spPr>
          <a:xfrm>
            <a:off x="292500" y="1053000"/>
            <a:ext cx="11289900" cy="3726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SzPts val="1100"/>
              <a:buFont typeface="Arial"/>
              <a:buNone/>
            </a:pPr>
            <a:r>
              <a:rPr b="1" i="1" lang="en-US" sz="2400">
                <a:solidFill>
                  <a:srgbClr val="000000"/>
                </a:solidFill>
              </a:rPr>
              <a:t>• Will has lived in the United States since 2000 and has an Individual Taxpayer</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Identification Number (ITIN).</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is single and 24 years old.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has one child, R.J., who is 3 years old and lived with him all year.</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earned $26,700 in wages. He had no other income.</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provided all the support for R.J. and all the costs of keeping up their home.</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paid for R.J. to attend day care while he worked.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R.J. has a valid Social Security number and is a U.S. citizen.</a:t>
            </a:r>
            <a:endParaRPr b="1"/>
          </a:p>
        </p:txBody>
      </p:sp>
      <p:sp>
        <p:nvSpPr>
          <p:cNvPr id="3069" name="Google Shape;3069;p36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3070" name="Google Shape;3070;p363"/>
          <p:cNvSpPr txBox="1"/>
          <p:nvPr>
            <p:ph idx="1" type="body"/>
          </p:nvPr>
        </p:nvSpPr>
        <p:spPr>
          <a:xfrm>
            <a:off x="292500" y="4954496"/>
            <a:ext cx="11289900" cy="15699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Will may claim R.J. as a dependent on his tax return.</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i="1" lang="en-US" sz="2400">
                <a:solidFill>
                  <a:srgbClr val="000000"/>
                </a:solidFill>
              </a:rPr>
              <a:t>a. True</a:t>
            </a:r>
            <a:endParaRPr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i="1" lang="en-US" sz="2400">
                <a:solidFill>
                  <a:srgbClr val="000000"/>
                </a:solidFill>
              </a:rPr>
              <a:t>b. False</a:t>
            </a:r>
            <a:endParaRPr/>
          </a:p>
          <a:p>
            <a:pPr indent="0" lvl="0" marL="0" marR="0" rtl="0" algn="l">
              <a:spcBef>
                <a:spcPts val="0"/>
              </a:spcBef>
              <a:spcAft>
                <a:spcPts val="0"/>
              </a:spcAft>
              <a:buClr>
                <a:srgbClr val="000000"/>
              </a:buClr>
              <a:buSzPts val="1100"/>
              <a:buFont typeface="Arial"/>
              <a:buNone/>
            </a:pPr>
            <a:r>
              <a:t/>
            </a:r>
            <a:endParaRPr b="1"/>
          </a:p>
        </p:txBody>
      </p:sp>
    </p:spTree>
  </p:cSld>
  <p:clrMapOvr>
    <a:masterClrMapping/>
  </p:clrMapOvr>
</p:sld>
</file>

<file path=ppt/slides/slide3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75" name="Shape 3075"/>
        <p:cNvGrpSpPr/>
        <p:nvPr/>
      </p:nvGrpSpPr>
      <p:grpSpPr>
        <a:xfrm>
          <a:off x="0" y="0"/>
          <a:ext cx="0" cy="0"/>
          <a:chOff x="0" y="0"/>
          <a:chExt cx="0" cy="0"/>
        </a:xfrm>
      </p:grpSpPr>
      <p:sp>
        <p:nvSpPr>
          <p:cNvPr id="3076" name="Google Shape;3076;p364"/>
          <p:cNvSpPr txBox="1"/>
          <p:nvPr>
            <p:ph type="title"/>
          </p:nvPr>
        </p:nvSpPr>
        <p:spPr>
          <a:xfrm>
            <a:off x="609600" y="11218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3077" name="Google Shape;3077;p364"/>
          <p:cNvSpPr txBox="1"/>
          <p:nvPr>
            <p:ph idx="1" type="body"/>
          </p:nvPr>
        </p:nvSpPr>
        <p:spPr>
          <a:xfrm>
            <a:off x="292500" y="1409500"/>
            <a:ext cx="11289900" cy="9747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i="0" lang="en-US" sz="4000" u="none" cap="none" strike="noStrike">
                <a:solidFill>
                  <a:schemeClr val="dk1"/>
                </a:solidFill>
              </a:rPr>
              <a:t>	</a:t>
            </a:r>
            <a:endParaRPr i="0" sz="4000" u="none" cap="none" strike="noStrike">
              <a:solidFill>
                <a:schemeClr val="dk1"/>
              </a:solidFill>
            </a:endParaRPr>
          </a:p>
          <a:p>
            <a:pPr indent="-342900" lvl="0" marL="342900" marR="0" rtl="0" algn="ctr">
              <a:spcBef>
                <a:spcPts val="0"/>
              </a:spcBef>
              <a:spcAft>
                <a:spcPts val="0"/>
              </a:spcAft>
              <a:buClr>
                <a:srgbClr val="000000"/>
              </a:buClr>
              <a:buSzPts val="1100"/>
              <a:buFont typeface="Arial"/>
              <a:buNone/>
            </a:pPr>
            <a:r>
              <a:rPr i="1" lang="en-US" sz="3600">
                <a:solidFill>
                  <a:srgbClr val="000000"/>
                </a:solidFill>
              </a:rPr>
              <a:t>First, determine if Will can claim RJ → C-3</a:t>
            </a:r>
            <a:endParaRPr i="1" sz="3600">
              <a:solidFill>
                <a:srgbClr val="000000"/>
              </a:solidFill>
            </a:endParaRPr>
          </a:p>
          <a:p>
            <a:pPr indent="-342900" lvl="0" marL="342900" marR="0" rtl="0" algn="ctr">
              <a:spcBef>
                <a:spcPts val="0"/>
              </a:spcBef>
              <a:spcAft>
                <a:spcPts val="0"/>
              </a:spcAft>
              <a:buClr>
                <a:srgbClr val="000000"/>
              </a:buClr>
              <a:buFont typeface="Noto Sans Symbols"/>
              <a:buNone/>
            </a:pPr>
            <a:r>
              <a:t/>
            </a:r>
            <a:endParaRPr b="1"/>
          </a:p>
        </p:txBody>
      </p:sp>
      <p:sp>
        <p:nvSpPr>
          <p:cNvPr id="3078" name="Google Shape;3078;p36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3079" name="Google Shape;3079;p364"/>
          <p:cNvSpPr txBox="1"/>
          <p:nvPr>
            <p:ph idx="1" type="body"/>
          </p:nvPr>
        </p:nvSpPr>
        <p:spPr>
          <a:xfrm>
            <a:off x="292500" y="2735925"/>
            <a:ext cx="11289900" cy="3726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SzPts val="1100"/>
              <a:buFont typeface="Arial"/>
              <a:buNone/>
            </a:pPr>
            <a:r>
              <a:rPr b="1" i="1" lang="en-US" sz="2400">
                <a:solidFill>
                  <a:srgbClr val="000000"/>
                </a:solidFill>
              </a:rPr>
              <a:t>• Will has lived in the United States since 2000 and has an Individual Taxpayer</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Identification Number (ITIN).</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is single and 24 years old.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has one child, R.J., who is 3 years old and lived with him all year.</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earned $26,700 in wages. He had no other income.</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provided all the support for R.J. and all the costs of keeping up their home.</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paid for R.J. to attend day care while he worked.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R.J. has a valid Social Security number and is a U.S. citizen.</a:t>
            </a:r>
            <a:endParaRPr b="1"/>
          </a:p>
        </p:txBody>
      </p:sp>
    </p:spTree>
  </p:cSld>
  <p:clrMapOvr>
    <a:masterClrMapping/>
  </p:clrMapOvr>
</p:sld>
</file>

<file path=ppt/slides/slide3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84" name="Shape 3084"/>
        <p:cNvGrpSpPr/>
        <p:nvPr/>
      </p:nvGrpSpPr>
      <p:grpSpPr>
        <a:xfrm>
          <a:off x="0" y="0"/>
          <a:ext cx="0" cy="0"/>
          <a:chOff x="0" y="0"/>
          <a:chExt cx="0" cy="0"/>
        </a:xfrm>
      </p:grpSpPr>
      <p:sp>
        <p:nvSpPr>
          <p:cNvPr id="3085" name="Google Shape;3085;p365"/>
          <p:cNvSpPr txBox="1"/>
          <p:nvPr>
            <p:ph type="title"/>
          </p:nvPr>
        </p:nvSpPr>
        <p:spPr>
          <a:xfrm>
            <a:off x="609600" y="-2115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r>
              <a:rPr lang="en-US"/>
              <a:t>-Answer</a:t>
            </a:r>
            <a:endParaRPr/>
          </a:p>
        </p:txBody>
      </p:sp>
      <p:sp>
        <p:nvSpPr>
          <p:cNvPr id="3086" name="Google Shape;3086;p365"/>
          <p:cNvSpPr txBox="1"/>
          <p:nvPr>
            <p:ph idx="1" type="body"/>
          </p:nvPr>
        </p:nvSpPr>
        <p:spPr>
          <a:xfrm>
            <a:off x="292500" y="931500"/>
            <a:ext cx="11289900" cy="3726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SzPts val="1100"/>
              <a:buFont typeface="Arial"/>
              <a:buNone/>
            </a:pPr>
            <a:r>
              <a:rPr b="1" i="1" lang="en-US" sz="2400">
                <a:solidFill>
                  <a:srgbClr val="000000"/>
                </a:solidFill>
              </a:rPr>
              <a:t>• Will has lived in the United States since 2000 and has an Individual Taxpayer</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Identification Number (ITIN).</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is single and 24 years old.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has one child, R.J., who is 3 years old and lived with him all year.</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earned $26,700 in wages. He had no other income.</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provided all the support for R.J. and all the costs of keeping up their home.</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paid for R.J. to attend day care while he worked.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R.J. has a valid Social Security number and is a U.S. citizen.</a:t>
            </a:r>
            <a:endParaRPr b="1"/>
          </a:p>
        </p:txBody>
      </p:sp>
      <p:sp>
        <p:nvSpPr>
          <p:cNvPr id="3087" name="Google Shape;3087;p36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3088" name="Google Shape;3088;p365"/>
          <p:cNvSpPr txBox="1"/>
          <p:nvPr>
            <p:ph idx="1" type="body"/>
          </p:nvPr>
        </p:nvSpPr>
        <p:spPr>
          <a:xfrm>
            <a:off x="292500" y="4954496"/>
            <a:ext cx="11289900" cy="1569900"/>
          </a:xfrm>
          <a:prstGeom prst="rect">
            <a:avLst/>
          </a:prstGeom>
          <a:gradFill>
            <a:gsLst>
              <a:gs pos="0">
                <a:srgbClr val="FFE57F"/>
              </a:gs>
              <a:gs pos="35000">
                <a:srgbClr val="FFEBA5"/>
              </a:gs>
              <a:gs pos="100000">
                <a:srgbClr val="FFF8D9"/>
              </a:gs>
            </a:gsLst>
            <a:lin ang="16198662"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Will may claim R.J. as a dependent on his tax return.</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i="1" lang="en-US" sz="2400">
                <a:solidFill>
                  <a:srgbClr val="6AA84F"/>
                </a:solidFill>
              </a:rPr>
              <a:t>a. True</a:t>
            </a:r>
            <a:endParaRPr i="1" sz="2400">
              <a:solidFill>
                <a:srgbClr val="6AA84F"/>
              </a:solidFill>
            </a:endParaRPr>
          </a:p>
          <a:p>
            <a:pPr indent="0" lvl="0" marL="0" marR="0" rtl="0" algn="l">
              <a:lnSpc>
                <a:spcPct val="100000"/>
              </a:lnSpc>
              <a:spcBef>
                <a:spcPts val="0"/>
              </a:spcBef>
              <a:spcAft>
                <a:spcPts val="0"/>
              </a:spcAft>
              <a:buClr>
                <a:srgbClr val="000000"/>
              </a:buClr>
              <a:buSzPts val="1100"/>
              <a:buFont typeface="Arial"/>
              <a:buNone/>
            </a:pPr>
            <a:r>
              <a:rPr i="1" lang="en-US" sz="2400" strike="sngStrike">
                <a:solidFill>
                  <a:srgbClr val="FF0000"/>
                </a:solidFill>
              </a:rPr>
              <a:t>b. False</a:t>
            </a:r>
            <a:endParaRPr strike="sngStrike">
              <a:solidFill>
                <a:srgbClr val="FF0000"/>
              </a:solidFill>
            </a:endParaRPr>
          </a:p>
          <a:p>
            <a:pPr indent="0" lvl="0" marL="0" marR="0" rtl="0" algn="l">
              <a:spcBef>
                <a:spcPts val="0"/>
              </a:spcBef>
              <a:spcAft>
                <a:spcPts val="0"/>
              </a:spcAft>
              <a:buClr>
                <a:srgbClr val="000000"/>
              </a:buClr>
              <a:buSzPts val="1100"/>
              <a:buFont typeface="Arial"/>
              <a:buNone/>
            </a:pPr>
            <a:r>
              <a:t/>
            </a:r>
            <a:endParaRPr b="1"/>
          </a:p>
        </p:txBody>
      </p:sp>
      <p:sp>
        <p:nvSpPr>
          <p:cNvPr id="3089" name="Google Shape;3089;p365"/>
          <p:cNvSpPr txBox="1"/>
          <p:nvPr>
            <p:ph idx="1" type="body"/>
          </p:nvPr>
        </p:nvSpPr>
        <p:spPr>
          <a:xfrm>
            <a:off x="3225650" y="5500700"/>
            <a:ext cx="7040400" cy="7683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i="0" lang="en-US" sz="4000" u="none" cap="none" strike="noStrike">
                <a:solidFill>
                  <a:schemeClr val="dk1"/>
                </a:solidFill>
              </a:rPr>
              <a:t>	</a:t>
            </a:r>
            <a:endParaRPr i="0" sz="4000" u="none" cap="none" strike="noStrike">
              <a:solidFill>
                <a:schemeClr val="dk1"/>
              </a:solidFill>
            </a:endParaRPr>
          </a:p>
          <a:p>
            <a:pPr indent="-342900" lvl="0" marL="342900" marR="0" rtl="0" algn="ctr">
              <a:spcBef>
                <a:spcPts val="0"/>
              </a:spcBef>
              <a:spcAft>
                <a:spcPts val="0"/>
              </a:spcAft>
              <a:buClr>
                <a:srgbClr val="000000"/>
              </a:buClr>
              <a:buSzPts val="1100"/>
              <a:buFont typeface="Arial"/>
              <a:buNone/>
            </a:pPr>
            <a:r>
              <a:t/>
            </a:r>
            <a:endParaRPr i="1" sz="3000">
              <a:solidFill>
                <a:srgbClr val="000000"/>
              </a:solidFill>
            </a:endParaRPr>
          </a:p>
          <a:p>
            <a:pPr indent="-342900" lvl="0" marL="342900" marR="0" rtl="0" algn="ctr">
              <a:spcBef>
                <a:spcPts val="0"/>
              </a:spcBef>
              <a:spcAft>
                <a:spcPts val="0"/>
              </a:spcAft>
              <a:buClr>
                <a:srgbClr val="000000"/>
              </a:buClr>
              <a:buSzPts val="1100"/>
              <a:buFont typeface="Arial"/>
              <a:buNone/>
            </a:pPr>
            <a:r>
              <a:rPr i="1" lang="en-US" sz="2400">
                <a:solidFill>
                  <a:srgbClr val="000000"/>
                </a:solidFill>
              </a:rPr>
              <a:t>R.J. meets the tests to be a Qualifying Child of Will</a:t>
            </a:r>
            <a:endParaRPr i="1" sz="2400">
              <a:solidFill>
                <a:srgbClr val="000000"/>
              </a:solidFill>
            </a:endParaRPr>
          </a:p>
          <a:p>
            <a:pPr indent="-342900" lvl="0" marL="342900" marR="0" rtl="0" algn="l">
              <a:spcBef>
                <a:spcPts val="0"/>
              </a:spcBef>
              <a:spcAft>
                <a:spcPts val="0"/>
              </a:spcAft>
              <a:buClr>
                <a:srgbClr val="000000"/>
              </a:buClr>
              <a:buSzPts val="1100"/>
              <a:buFont typeface="Arial"/>
              <a:buNone/>
            </a:pPr>
            <a:r>
              <a:t/>
            </a:r>
            <a:endParaRPr i="1" sz="2400">
              <a:solidFill>
                <a:srgbClr val="000000"/>
              </a:solidFill>
            </a:endParaRPr>
          </a:p>
          <a:p>
            <a:pPr indent="-342900" lvl="0" marL="342900" marR="0" rtl="0" algn="ctr">
              <a:spcBef>
                <a:spcPts val="0"/>
              </a:spcBef>
              <a:spcAft>
                <a:spcPts val="0"/>
              </a:spcAft>
              <a:buClr>
                <a:srgbClr val="000000"/>
              </a:buClr>
              <a:buFont typeface="Noto Sans Symbols"/>
              <a:buNone/>
            </a:pPr>
            <a:r>
              <a:t/>
            </a:r>
            <a:endParaRPr b="1"/>
          </a:p>
        </p:txBody>
      </p:sp>
    </p:spTree>
  </p:cSld>
  <p:clrMapOvr>
    <a:masterClrMapping/>
  </p:clrMapOvr>
</p:sld>
</file>

<file path=ppt/slides/slide3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94" name="Shape 3094"/>
        <p:cNvGrpSpPr/>
        <p:nvPr/>
      </p:nvGrpSpPr>
      <p:grpSpPr>
        <a:xfrm>
          <a:off x="0" y="0"/>
          <a:ext cx="0" cy="0"/>
          <a:chOff x="0" y="0"/>
          <a:chExt cx="0" cy="0"/>
        </a:xfrm>
      </p:grpSpPr>
      <p:sp>
        <p:nvSpPr>
          <p:cNvPr id="3095" name="Google Shape;3095;p366"/>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3096" name="Google Shape;3096;p366"/>
          <p:cNvSpPr txBox="1"/>
          <p:nvPr>
            <p:ph idx="1" type="body"/>
          </p:nvPr>
        </p:nvSpPr>
        <p:spPr>
          <a:xfrm>
            <a:off x="292500" y="958500"/>
            <a:ext cx="11289900" cy="3726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SzPts val="1100"/>
              <a:buFont typeface="Arial"/>
              <a:buNone/>
            </a:pPr>
            <a:r>
              <a:rPr b="1" i="1" lang="en-US" sz="2400">
                <a:solidFill>
                  <a:srgbClr val="000000"/>
                </a:solidFill>
              </a:rPr>
              <a:t>• Will has lived in the United States since 2000 and has an Individual Taxpayer</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Identification Number (ITIN).</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is single and 24 years old.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has one child, R.J., who is 3 years old and lived with him all year.</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earned $26,700 in wages. He had no other income.</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provided all the support for R.J. and all the costs of keeping up their home.</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paid for R.J. to attend day care while he worked.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R.J. has a valid Social Security number and is a U.S. citizen.</a:t>
            </a:r>
            <a:endParaRPr b="1"/>
          </a:p>
        </p:txBody>
      </p:sp>
      <p:sp>
        <p:nvSpPr>
          <p:cNvPr id="3097" name="Google Shape;3097;p36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3098" name="Google Shape;3098;p366"/>
          <p:cNvSpPr txBox="1"/>
          <p:nvPr>
            <p:ph idx="1" type="body"/>
          </p:nvPr>
        </p:nvSpPr>
        <p:spPr>
          <a:xfrm>
            <a:off x="292500" y="4806000"/>
            <a:ext cx="11289900" cy="19575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Is Will able to claim R.J. as a qualifying child for the earned income credit (EIC)?</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a. Yes, because his income is below the threshold for claiming EIC.</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b. Yes, because R.J. has a Social Security number.</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c. No, because Will has an ITIN.</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d. Both a and b</a:t>
            </a:r>
            <a:endParaRPr b="1" i="1" sz="2400">
              <a:solidFill>
                <a:srgbClr val="000000"/>
              </a:solidFill>
            </a:endParaRPr>
          </a:p>
          <a:p>
            <a:pPr indent="0" lvl="0" marL="0" marR="0" rtl="0" algn="l">
              <a:spcBef>
                <a:spcPts val="0"/>
              </a:spcBef>
              <a:spcAft>
                <a:spcPts val="0"/>
              </a:spcAft>
              <a:buClr>
                <a:srgbClr val="000000"/>
              </a:buClr>
              <a:buSzPts val="1100"/>
              <a:buFont typeface="Arial"/>
              <a:buNone/>
            </a:pPr>
            <a:r>
              <a:t/>
            </a:r>
            <a:endParaRPr b="1"/>
          </a:p>
        </p:txBody>
      </p:sp>
    </p:spTree>
  </p:cSld>
  <p:clrMapOvr>
    <a:masterClrMapping/>
  </p:clrMapOvr>
</p:sld>
</file>

<file path=ppt/slides/slide3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03" name="Shape 3103"/>
        <p:cNvGrpSpPr/>
        <p:nvPr/>
      </p:nvGrpSpPr>
      <p:grpSpPr>
        <a:xfrm>
          <a:off x="0" y="0"/>
          <a:ext cx="0" cy="0"/>
          <a:chOff x="0" y="0"/>
          <a:chExt cx="0" cy="0"/>
        </a:xfrm>
      </p:grpSpPr>
      <p:sp>
        <p:nvSpPr>
          <p:cNvPr id="3104" name="Google Shape;3104;p367"/>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3105" name="Google Shape;3105;p367"/>
          <p:cNvSpPr txBox="1"/>
          <p:nvPr>
            <p:ph idx="1" type="body"/>
          </p:nvPr>
        </p:nvSpPr>
        <p:spPr>
          <a:xfrm>
            <a:off x="451050" y="1173550"/>
            <a:ext cx="11289900" cy="1227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i="0" lang="en-US" sz="4000" u="none" cap="none" strike="noStrike">
                <a:solidFill>
                  <a:schemeClr val="dk1"/>
                </a:solidFill>
              </a:rPr>
              <a:t>	</a:t>
            </a:r>
            <a:endParaRPr i="0" sz="4000" u="none" cap="none" strike="noStrike">
              <a:solidFill>
                <a:schemeClr val="dk1"/>
              </a:solidFill>
            </a:endParaRPr>
          </a:p>
          <a:p>
            <a:pPr indent="-342900" lvl="0" marL="342900" marR="0" rtl="0" algn="ctr">
              <a:spcBef>
                <a:spcPts val="0"/>
              </a:spcBef>
              <a:spcAft>
                <a:spcPts val="0"/>
              </a:spcAft>
              <a:buClr>
                <a:srgbClr val="000000"/>
              </a:buClr>
              <a:buSzPts val="1100"/>
              <a:buFont typeface="Arial"/>
              <a:buNone/>
            </a:pPr>
            <a:r>
              <a:rPr i="1" lang="en-US" sz="3600">
                <a:solidFill>
                  <a:srgbClr val="000000"/>
                </a:solidFill>
              </a:rPr>
              <a:t>Now</a:t>
            </a:r>
            <a:r>
              <a:rPr i="1" lang="en-US" sz="3600">
                <a:solidFill>
                  <a:srgbClr val="000000"/>
                </a:solidFill>
              </a:rPr>
              <a:t>, determine if Will can claim RJ for the EIC → I-3 through I-4. Hint: Step 2 on I-3 is VERY important</a:t>
            </a:r>
            <a:endParaRPr i="1" sz="3600">
              <a:solidFill>
                <a:srgbClr val="000000"/>
              </a:solidFill>
            </a:endParaRPr>
          </a:p>
          <a:p>
            <a:pPr indent="-342900" lvl="0" marL="342900" marR="0" rtl="0" algn="ctr">
              <a:spcBef>
                <a:spcPts val="0"/>
              </a:spcBef>
              <a:spcAft>
                <a:spcPts val="0"/>
              </a:spcAft>
              <a:buClr>
                <a:srgbClr val="000000"/>
              </a:buClr>
              <a:buFont typeface="Noto Sans Symbols"/>
              <a:buNone/>
            </a:pPr>
            <a:r>
              <a:t/>
            </a:r>
            <a:endParaRPr b="1"/>
          </a:p>
        </p:txBody>
      </p:sp>
      <p:sp>
        <p:nvSpPr>
          <p:cNvPr id="3106" name="Google Shape;3106;p36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3107" name="Google Shape;3107;p367"/>
          <p:cNvSpPr txBox="1"/>
          <p:nvPr>
            <p:ph idx="1" type="body"/>
          </p:nvPr>
        </p:nvSpPr>
        <p:spPr>
          <a:xfrm>
            <a:off x="451050" y="2607125"/>
            <a:ext cx="11289900" cy="3726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SzPts val="1100"/>
              <a:buFont typeface="Arial"/>
              <a:buNone/>
            </a:pPr>
            <a:r>
              <a:rPr b="1" i="1" lang="en-US" sz="2400">
                <a:solidFill>
                  <a:srgbClr val="000000"/>
                </a:solidFill>
              </a:rPr>
              <a:t>• Will has lived in the United States since 2000 and has an Individual Taxpayer</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Identification Number (ITIN).</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is single and 24 years old.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has one child, R.J., who is 3 years old and lived with him all year.</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earned $26,700 in wages. He had no other income.</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provided all the support for R.J. and all the costs of keeping up their home.</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paid for R.J. to attend day care while he worked.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R.J. has a valid Social Security number and is a U.S. citizen.</a:t>
            </a:r>
            <a:endParaRPr b="1"/>
          </a:p>
        </p:txBody>
      </p:sp>
    </p:spTree>
  </p:cSld>
  <p:clrMapOvr>
    <a:masterClrMapping/>
  </p:clrMapOvr>
</p:sld>
</file>

<file path=ppt/slides/slide3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12" name="Shape 3112"/>
        <p:cNvGrpSpPr/>
        <p:nvPr/>
      </p:nvGrpSpPr>
      <p:grpSpPr>
        <a:xfrm>
          <a:off x="0" y="0"/>
          <a:ext cx="0" cy="0"/>
          <a:chOff x="0" y="0"/>
          <a:chExt cx="0" cy="0"/>
        </a:xfrm>
      </p:grpSpPr>
      <p:sp>
        <p:nvSpPr>
          <p:cNvPr id="3113" name="Google Shape;3113;p368"/>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Exercise-Answer</a:t>
            </a:r>
            <a:endParaRPr/>
          </a:p>
        </p:txBody>
      </p:sp>
      <p:sp>
        <p:nvSpPr>
          <p:cNvPr id="3114" name="Google Shape;3114;p368"/>
          <p:cNvSpPr txBox="1"/>
          <p:nvPr>
            <p:ph idx="1" type="body"/>
          </p:nvPr>
        </p:nvSpPr>
        <p:spPr>
          <a:xfrm>
            <a:off x="292500" y="958500"/>
            <a:ext cx="11289900" cy="3726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SzPts val="1100"/>
              <a:buFont typeface="Arial"/>
              <a:buNone/>
            </a:pPr>
            <a:r>
              <a:rPr b="1" i="1" lang="en-US" sz="2400">
                <a:solidFill>
                  <a:srgbClr val="000000"/>
                </a:solidFill>
              </a:rPr>
              <a:t>• Will has lived in the United States since 2000 and has an Individual Taxpayer</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Identification Number (ITIN).</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is single and 24 years old.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has one child, R.J., who is 3 years old and lived with him all year.</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earned $26,700 in wages. He had no other income.</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provided all the support for R.J. and all the costs of keeping up their home.</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paid for R.J. to attend day care while he worked.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R.J. has a valid Social Security number and is a U.S. citizen.</a:t>
            </a:r>
            <a:endParaRPr b="1"/>
          </a:p>
        </p:txBody>
      </p:sp>
      <p:sp>
        <p:nvSpPr>
          <p:cNvPr id="3115" name="Google Shape;3115;p36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3116" name="Google Shape;3116;p368"/>
          <p:cNvSpPr txBox="1"/>
          <p:nvPr>
            <p:ph idx="1" type="body"/>
          </p:nvPr>
        </p:nvSpPr>
        <p:spPr>
          <a:xfrm>
            <a:off x="292500" y="4806000"/>
            <a:ext cx="11289900" cy="1957500"/>
          </a:xfrm>
          <a:prstGeom prst="rect">
            <a:avLst/>
          </a:prstGeom>
          <a:gradFill>
            <a:gsLst>
              <a:gs pos="0">
                <a:srgbClr val="FFE57F"/>
              </a:gs>
              <a:gs pos="35000">
                <a:srgbClr val="FFEBA5"/>
              </a:gs>
              <a:gs pos="100000">
                <a:srgbClr val="FFF8D9"/>
              </a:gs>
            </a:gsLst>
            <a:lin ang="16198662"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Is Will able to claim R.J. as a qualifying child for the earned income credit (EIC)?</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strike="sngStrike">
                <a:solidFill>
                  <a:srgbClr val="FF0000"/>
                </a:solidFill>
              </a:rPr>
              <a:t>a. Yes, because his income is below the threshold for claiming EIC.</a:t>
            </a:r>
            <a:endParaRPr b="1" i="1" sz="2400" strike="sngStrike">
              <a:solidFill>
                <a:srgbClr val="FF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strike="sngStrike">
                <a:solidFill>
                  <a:srgbClr val="FF0000"/>
                </a:solidFill>
              </a:rPr>
              <a:t>b. Yes, because R.J. has a Social Security number.</a:t>
            </a:r>
            <a:endParaRPr b="1" i="1" sz="2400" strike="sngStrike">
              <a:solidFill>
                <a:srgbClr val="FF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6AA84F"/>
                </a:solidFill>
              </a:rPr>
              <a:t>c. No, because Will has an ITIN.</a:t>
            </a:r>
            <a:endParaRPr b="1" i="1" sz="2400">
              <a:solidFill>
                <a:srgbClr val="6AA84F"/>
              </a:solidFill>
            </a:endParaRPr>
          </a:p>
          <a:p>
            <a:pPr indent="0" lvl="0" marL="0" marR="0" rtl="0" algn="l">
              <a:lnSpc>
                <a:spcPct val="100000"/>
              </a:lnSpc>
              <a:spcBef>
                <a:spcPts val="0"/>
              </a:spcBef>
              <a:spcAft>
                <a:spcPts val="0"/>
              </a:spcAft>
              <a:buClr>
                <a:srgbClr val="000000"/>
              </a:buClr>
              <a:buSzPts val="1100"/>
              <a:buFont typeface="Arial"/>
              <a:buNone/>
            </a:pPr>
            <a:r>
              <a:rPr b="1" i="1" lang="en-US" sz="2400" strike="sngStrike">
                <a:solidFill>
                  <a:srgbClr val="FF0000"/>
                </a:solidFill>
              </a:rPr>
              <a:t>d. Both a and b</a:t>
            </a:r>
            <a:endParaRPr b="1" i="1" sz="2400" strike="sngStrike">
              <a:solidFill>
                <a:srgbClr val="FF0000"/>
              </a:solidFill>
            </a:endParaRPr>
          </a:p>
          <a:p>
            <a:pPr indent="0" lvl="0" marL="0" marR="0" rtl="0" algn="l">
              <a:spcBef>
                <a:spcPts val="0"/>
              </a:spcBef>
              <a:spcAft>
                <a:spcPts val="0"/>
              </a:spcAft>
              <a:buClr>
                <a:srgbClr val="000000"/>
              </a:buClr>
              <a:buSzPts val="1100"/>
              <a:buFont typeface="Arial"/>
              <a:buNone/>
            </a:pPr>
            <a:r>
              <a:t/>
            </a:r>
            <a:endParaRPr b="1"/>
          </a:p>
        </p:txBody>
      </p:sp>
    </p:spTree>
  </p:cSld>
  <p:clrMapOvr>
    <a:masterClrMapping/>
  </p:clrMapOvr>
</p:sld>
</file>

<file path=ppt/slides/slide3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21" name="Shape 3121"/>
        <p:cNvGrpSpPr/>
        <p:nvPr/>
      </p:nvGrpSpPr>
      <p:grpSpPr>
        <a:xfrm>
          <a:off x="0" y="0"/>
          <a:ext cx="0" cy="0"/>
          <a:chOff x="0" y="0"/>
          <a:chExt cx="0" cy="0"/>
        </a:xfrm>
      </p:grpSpPr>
      <p:sp>
        <p:nvSpPr>
          <p:cNvPr id="3122" name="Google Shape;3122;p369"/>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3123" name="Google Shape;3123;p369"/>
          <p:cNvSpPr txBox="1"/>
          <p:nvPr>
            <p:ph idx="1" type="body"/>
          </p:nvPr>
        </p:nvSpPr>
        <p:spPr>
          <a:xfrm>
            <a:off x="292500" y="958500"/>
            <a:ext cx="11289900" cy="34872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SzPts val="1100"/>
              <a:buFont typeface="Arial"/>
              <a:buNone/>
            </a:pPr>
            <a:r>
              <a:rPr b="1" i="1" lang="en-US" sz="2400">
                <a:solidFill>
                  <a:srgbClr val="000000"/>
                </a:solidFill>
              </a:rPr>
              <a:t>• Will has lived in the United States since 2000 and has an Individual Taxpayer</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Identification Number (ITIN).</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is single and 24 years old.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has one child, R.J., who is 3 years old and lived with him all year.</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earned $26,700 in wages. He had no other income.</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provided all the support for R.J. and all the costs of keeping up their home.</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paid for R.J. to attend day care while he worked.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R.J. has a valid Social Security number and is a U.S. citizen.</a:t>
            </a:r>
            <a:endParaRPr b="1"/>
          </a:p>
        </p:txBody>
      </p:sp>
      <p:sp>
        <p:nvSpPr>
          <p:cNvPr id="3124" name="Google Shape;3124;p36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3125" name="Google Shape;3125;p369"/>
          <p:cNvSpPr txBox="1"/>
          <p:nvPr>
            <p:ph idx="1" type="body"/>
          </p:nvPr>
        </p:nvSpPr>
        <p:spPr>
          <a:xfrm>
            <a:off x="292500" y="4750475"/>
            <a:ext cx="11289900" cy="19575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Which benefit(s) can Will claim on his tax return? (Choose the best answer)</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a. Child and dependent care credit</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b. Child tax credit</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c. Head of Household filing status</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d. All of the above</a:t>
            </a:r>
            <a:endParaRPr b="1" i="1" sz="2400">
              <a:solidFill>
                <a:srgbClr val="000000"/>
              </a:solidFill>
            </a:endParaRPr>
          </a:p>
          <a:p>
            <a:pPr indent="0" lvl="0" marL="0" marR="0" rtl="0" algn="l">
              <a:spcBef>
                <a:spcPts val="0"/>
              </a:spcBef>
              <a:spcAft>
                <a:spcPts val="0"/>
              </a:spcAft>
              <a:buClr>
                <a:srgbClr val="000000"/>
              </a:buClr>
              <a:buSzPts val="1100"/>
              <a:buFont typeface="Arial"/>
              <a:buNone/>
            </a:pPr>
            <a:r>
              <a:t/>
            </a:r>
            <a:endParaRPr b="1"/>
          </a:p>
        </p:txBody>
      </p:sp>
    </p:spTree>
  </p:cSld>
  <p:clrMapOvr>
    <a:masterClrMapping/>
  </p:clrMapOvr>
</p:sld>
</file>

<file path=ppt/slides/slide3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30" name="Shape 3130"/>
        <p:cNvGrpSpPr/>
        <p:nvPr/>
      </p:nvGrpSpPr>
      <p:grpSpPr>
        <a:xfrm>
          <a:off x="0" y="0"/>
          <a:ext cx="0" cy="0"/>
          <a:chOff x="0" y="0"/>
          <a:chExt cx="0" cy="0"/>
        </a:xfrm>
      </p:grpSpPr>
      <p:sp>
        <p:nvSpPr>
          <p:cNvPr id="3131" name="Google Shape;3131;p370"/>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3132" name="Google Shape;3132;p370"/>
          <p:cNvSpPr txBox="1"/>
          <p:nvPr>
            <p:ph idx="1" type="body"/>
          </p:nvPr>
        </p:nvSpPr>
        <p:spPr>
          <a:xfrm>
            <a:off x="1638850" y="1030800"/>
            <a:ext cx="9174000" cy="6015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i="0" lang="en-US" sz="4000" u="none" cap="none" strike="noStrike">
                <a:solidFill>
                  <a:schemeClr val="dk1"/>
                </a:solidFill>
              </a:rPr>
              <a:t>	</a:t>
            </a:r>
            <a:endParaRPr i="0" sz="4000" u="none" cap="none" strike="noStrike">
              <a:solidFill>
                <a:schemeClr val="dk1"/>
              </a:solidFill>
            </a:endParaRPr>
          </a:p>
          <a:p>
            <a:pPr indent="-342900" lvl="0" marL="342900" marR="0" rtl="0" algn="ctr">
              <a:spcBef>
                <a:spcPts val="0"/>
              </a:spcBef>
              <a:spcAft>
                <a:spcPts val="0"/>
              </a:spcAft>
              <a:buClr>
                <a:srgbClr val="000000"/>
              </a:buClr>
              <a:buSzPts val="1100"/>
              <a:buFont typeface="Arial"/>
              <a:buNone/>
            </a:pPr>
            <a:r>
              <a:rPr i="1" lang="en-US" sz="2400">
                <a:solidFill>
                  <a:srgbClr val="000000"/>
                </a:solidFill>
              </a:rPr>
              <a:t>Child and Dependent Care Expenses Credit qualifications→ G-5</a:t>
            </a:r>
            <a:endParaRPr i="1" sz="2400">
              <a:solidFill>
                <a:srgbClr val="000000"/>
              </a:solidFill>
            </a:endParaRPr>
          </a:p>
          <a:p>
            <a:pPr indent="-342900" lvl="0" marL="342900" marR="0" rtl="0" algn="ctr">
              <a:spcBef>
                <a:spcPts val="0"/>
              </a:spcBef>
              <a:spcAft>
                <a:spcPts val="0"/>
              </a:spcAft>
              <a:buClr>
                <a:srgbClr val="000000"/>
              </a:buClr>
              <a:buFont typeface="Noto Sans Symbols"/>
              <a:buNone/>
            </a:pPr>
            <a:r>
              <a:t/>
            </a:r>
            <a:endParaRPr b="1"/>
          </a:p>
        </p:txBody>
      </p:sp>
      <p:sp>
        <p:nvSpPr>
          <p:cNvPr id="3133" name="Google Shape;3133;p37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3134" name="Google Shape;3134;p370"/>
          <p:cNvSpPr txBox="1"/>
          <p:nvPr>
            <p:ph idx="1" type="body"/>
          </p:nvPr>
        </p:nvSpPr>
        <p:spPr>
          <a:xfrm>
            <a:off x="1638850" y="1861450"/>
            <a:ext cx="9174000" cy="6015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i="0" lang="en-US" sz="4000" u="none" cap="none" strike="noStrike">
                <a:solidFill>
                  <a:schemeClr val="dk1"/>
                </a:solidFill>
              </a:rPr>
              <a:t>	</a:t>
            </a:r>
            <a:endParaRPr i="0" sz="4000" u="none" cap="none" strike="noStrike">
              <a:solidFill>
                <a:schemeClr val="dk1"/>
              </a:solidFill>
            </a:endParaRPr>
          </a:p>
          <a:p>
            <a:pPr indent="-342900" lvl="0" marL="342900" marR="0" rtl="0" algn="ctr">
              <a:lnSpc>
                <a:spcPct val="100000"/>
              </a:lnSpc>
              <a:spcBef>
                <a:spcPts val="0"/>
              </a:spcBef>
              <a:spcAft>
                <a:spcPts val="0"/>
              </a:spcAft>
              <a:buClr>
                <a:srgbClr val="000000"/>
              </a:buClr>
              <a:buSzPts val="1100"/>
              <a:buFont typeface="Arial"/>
              <a:buNone/>
            </a:pPr>
            <a:r>
              <a:rPr i="1" lang="en-US" sz="2400">
                <a:solidFill>
                  <a:srgbClr val="000000"/>
                </a:solidFill>
              </a:rPr>
              <a:t>Child Tax Credit qualifications→ G-12 and G-13</a:t>
            </a:r>
            <a:endParaRPr i="1" sz="2400">
              <a:solidFill>
                <a:srgbClr val="000000"/>
              </a:solidFill>
            </a:endParaRPr>
          </a:p>
          <a:p>
            <a:pPr indent="-342900" lvl="0" marL="342900" marR="0" rtl="0" algn="ctr">
              <a:spcBef>
                <a:spcPts val="0"/>
              </a:spcBef>
              <a:spcAft>
                <a:spcPts val="0"/>
              </a:spcAft>
              <a:buClr>
                <a:srgbClr val="000000"/>
              </a:buClr>
              <a:buFont typeface="Noto Sans Symbols"/>
              <a:buNone/>
            </a:pPr>
            <a:r>
              <a:t/>
            </a:r>
            <a:endParaRPr b="1"/>
          </a:p>
        </p:txBody>
      </p:sp>
      <p:sp>
        <p:nvSpPr>
          <p:cNvPr id="3135" name="Google Shape;3135;p370"/>
          <p:cNvSpPr txBox="1"/>
          <p:nvPr>
            <p:ph idx="1" type="body"/>
          </p:nvPr>
        </p:nvSpPr>
        <p:spPr>
          <a:xfrm>
            <a:off x="1638850" y="2824025"/>
            <a:ext cx="9174000" cy="6015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i="0" lang="en-US" sz="4000" u="none" cap="none" strike="noStrike">
                <a:solidFill>
                  <a:schemeClr val="dk1"/>
                </a:solidFill>
              </a:rPr>
              <a:t>	</a:t>
            </a:r>
            <a:endParaRPr i="0" sz="4000" u="none" cap="none" strike="noStrike">
              <a:solidFill>
                <a:schemeClr val="dk1"/>
              </a:solidFill>
            </a:endParaRPr>
          </a:p>
          <a:p>
            <a:pPr indent="-342900" lvl="0" marL="342900" marR="0" rtl="0" algn="ctr">
              <a:spcBef>
                <a:spcPts val="0"/>
              </a:spcBef>
              <a:spcAft>
                <a:spcPts val="0"/>
              </a:spcAft>
              <a:buClr>
                <a:srgbClr val="000000"/>
              </a:buClr>
              <a:buSzPts val="1100"/>
              <a:buFont typeface="Arial"/>
              <a:buNone/>
            </a:pPr>
            <a:r>
              <a:rPr i="1" lang="en-US" sz="2400">
                <a:solidFill>
                  <a:srgbClr val="000000"/>
                </a:solidFill>
              </a:rPr>
              <a:t>Head of Household qualifications→ B-6, B-7</a:t>
            </a:r>
            <a:endParaRPr i="1" sz="2400">
              <a:solidFill>
                <a:srgbClr val="000000"/>
              </a:solidFill>
            </a:endParaRPr>
          </a:p>
          <a:p>
            <a:pPr indent="-342900" lvl="0" marL="342900" marR="0" rtl="0" algn="ctr">
              <a:spcBef>
                <a:spcPts val="0"/>
              </a:spcBef>
              <a:spcAft>
                <a:spcPts val="0"/>
              </a:spcAft>
              <a:buClr>
                <a:srgbClr val="000000"/>
              </a:buClr>
              <a:buFont typeface="Noto Sans Symbols"/>
              <a:buNone/>
            </a:pPr>
            <a:r>
              <a:t/>
            </a:r>
            <a:endParaRPr b="1"/>
          </a:p>
        </p:txBody>
      </p:sp>
      <p:sp>
        <p:nvSpPr>
          <p:cNvPr id="3136" name="Google Shape;3136;p370"/>
          <p:cNvSpPr txBox="1"/>
          <p:nvPr>
            <p:ph idx="1" type="body"/>
          </p:nvPr>
        </p:nvSpPr>
        <p:spPr>
          <a:xfrm>
            <a:off x="292500" y="3786600"/>
            <a:ext cx="11289900" cy="26505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SzPts val="1100"/>
              <a:buFont typeface="Arial"/>
              <a:buNone/>
            </a:pPr>
            <a:r>
              <a:rPr b="1" i="1" lang="en-US" sz="2400">
                <a:solidFill>
                  <a:srgbClr val="000000"/>
                </a:solidFill>
              </a:rPr>
              <a:t>• </a:t>
            </a:r>
            <a:r>
              <a:rPr b="1" i="1" lang="en-US" sz="1800">
                <a:solidFill>
                  <a:srgbClr val="000000"/>
                </a:solidFill>
              </a:rPr>
              <a:t>Will has lived in the United States since 2000 and has an Individual Taxpayer</a:t>
            </a:r>
            <a:endParaRPr b="1" i="1" sz="1800">
              <a:solidFill>
                <a:srgbClr val="000000"/>
              </a:solidFill>
            </a:endParaRPr>
          </a:p>
          <a:p>
            <a:pPr indent="0" lvl="0" marL="0" marR="0" rtl="0" algn="l">
              <a:spcBef>
                <a:spcPts val="0"/>
              </a:spcBef>
              <a:spcAft>
                <a:spcPts val="0"/>
              </a:spcAft>
              <a:buClr>
                <a:srgbClr val="000000"/>
              </a:buClr>
              <a:buSzPts val="1100"/>
              <a:buFont typeface="Arial"/>
              <a:buNone/>
            </a:pPr>
            <a:r>
              <a:rPr b="1" i="1" lang="en-US" sz="1800">
                <a:solidFill>
                  <a:srgbClr val="000000"/>
                </a:solidFill>
              </a:rPr>
              <a:t>Identification Number (ITIN).</a:t>
            </a:r>
            <a:endParaRPr b="1" i="1" sz="1800">
              <a:solidFill>
                <a:srgbClr val="000000"/>
              </a:solidFill>
            </a:endParaRPr>
          </a:p>
          <a:p>
            <a:pPr indent="0" lvl="0" marL="0" marR="0" rtl="0" algn="l">
              <a:spcBef>
                <a:spcPts val="0"/>
              </a:spcBef>
              <a:spcAft>
                <a:spcPts val="0"/>
              </a:spcAft>
              <a:buClr>
                <a:srgbClr val="000000"/>
              </a:buClr>
              <a:buSzPts val="1100"/>
              <a:buFont typeface="Arial"/>
              <a:buNone/>
            </a:pPr>
            <a:r>
              <a:rPr b="1" i="1" lang="en-US" sz="1800">
                <a:solidFill>
                  <a:srgbClr val="000000"/>
                </a:solidFill>
              </a:rPr>
              <a:t>• Will is single and 24 years old.</a:t>
            </a:r>
            <a:endParaRPr b="1" i="1" sz="1800">
              <a:solidFill>
                <a:srgbClr val="000000"/>
              </a:solidFill>
            </a:endParaRPr>
          </a:p>
          <a:p>
            <a:pPr indent="0" lvl="0" marL="0" marR="0" rtl="0" algn="l">
              <a:spcBef>
                <a:spcPts val="0"/>
              </a:spcBef>
              <a:spcAft>
                <a:spcPts val="0"/>
              </a:spcAft>
              <a:buClr>
                <a:srgbClr val="000000"/>
              </a:buClr>
              <a:buSzPts val="1100"/>
              <a:buFont typeface="Arial"/>
              <a:buNone/>
            </a:pPr>
            <a:r>
              <a:rPr b="1" i="1" lang="en-US" sz="1800">
                <a:solidFill>
                  <a:srgbClr val="000000"/>
                </a:solidFill>
              </a:rPr>
              <a:t>• Will has one child, R.J., who is 3 years old and lived with him all year.</a:t>
            </a:r>
            <a:endParaRPr b="1" i="1" sz="1800">
              <a:solidFill>
                <a:srgbClr val="000000"/>
              </a:solidFill>
            </a:endParaRPr>
          </a:p>
          <a:p>
            <a:pPr indent="0" lvl="0" marL="0" marR="0" rtl="0" algn="l">
              <a:spcBef>
                <a:spcPts val="0"/>
              </a:spcBef>
              <a:spcAft>
                <a:spcPts val="0"/>
              </a:spcAft>
              <a:buClr>
                <a:srgbClr val="000000"/>
              </a:buClr>
              <a:buSzPts val="1100"/>
              <a:buFont typeface="Arial"/>
              <a:buNone/>
            </a:pPr>
            <a:r>
              <a:rPr b="1" i="1" lang="en-US" sz="1800">
                <a:solidFill>
                  <a:srgbClr val="000000"/>
                </a:solidFill>
              </a:rPr>
              <a:t>• Will earned $26,700 in wages. He had no other income.</a:t>
            </a:r>
            <a:endParaRPr b="1" i="1" sz="1800">
              <a:solidFill>
                <a:srgbClr val="000000"/>
              </a:solidFill>
            </a:endParaRPr>
          </a:p>
          <a:p>
            <a:pPr indent="0" lvl="0" marL="0" marR="0" rtl="0" algn="l">
              <a:spcBef>
                <a:spcPts val="0"/>
              </a:spcBef>
              <a:spcAft>
                <a:spcPts val="0"/>
              </a:spcAft>
              <a:buClr>
                <a:srgbClr val="000000"/>
              </a:buClr>
              <a:buSzPts val="1100"/>
              <a:buFont typeface="Arial"/>
              <a:buNone/>
            </a:pPr>
            <a:r>
              <a:rPr b="1" i="1" lang="en-US" sz="1800">
                <a:solidFill>
                  <a:srgbClr val="000000"/>
                </a:solidFill>
              </a:rPr>
              <a:t>• Will provided all the support for R.J. and all the costs of keeping up their home.</a:t>
            </a:r>
            <a:endParaRPr b="1" i="1" sz="1800">
              <a:solidFill>
                <a:srgbClr val="000000"/>
              </a:solidFill>
            </a:endParaRPr>
          </a:p>
          <a:p>
            <a:pPr indent="0" lvl="0" marL="0" marR="0" rtl="0" algn="l">
              <a:spcBef>
                <a:spcPts val="0"/>
              </a:spcBef>
              <a:spcAft>
                <a:spcPts val="0"/>
              </a:spcAft>
              <a:buClr>
                <a:srgbClr val="000000"/>
              </a:buClr>
              <a:buSzPts val="1100"/>
              <a:buFont typeface="Arial"/>
              <a:buNone/>
            </a:pPr>
            <a:r>
              <a:rPr b="1" i="1" lang="en-US" sz="1800">
                <a:solidFill>
                  <a:srgbClr val="000000"/>
                </a:solidFill>
              </a:rPr>
              <a:t>• Will paid for R.J. to attend day care while he worked.</a:t>
            </a:r>
            <a:endParaRPr b="1" i="1" sz="1800">
              <a:solidFill>
                <a:srgbClr val="000000"/>
              </a:solidFill>
            </a:endParaRPr>
          </a:p>
          <a:p>
            <a:pPr indent="0" lvl="0" marL="0" marR="0" rtl="0" algn="l">
              <a:spcBef>
                <a:spcPts val="0"/>
              </a:spcBef>
              <a:spcAft>
                <a:spcPts val="0"/>
              </a:spcAft>
              <a:buClr>
                <a:srgbClr val="000000"/>
              </a:buClr>
              <a:buSzPts val="1100"/>
              <a:buFont typeface="Arial"/>
              <a:buNone/>
            </a:pPr>
            <a:r>
              <a:rPr b="1" i="1" lang="en-US" sz="1800">
                <a:solidFill>
                  <a:srgbClr val="000000"/>
                </a:solidFill>
              </a:rPr>
              <a:t>• R.J. has a valid Social Security number and is a U.S. citizen.</a:t>
            </a:r>
            <a:endParaRPr b="1" sz="1800"/>
          </a:p>
        </p:txBody>
      </p:sp>
    </p:spTree>
  </p:cSld>
  <p:clrMapOvr>
    <a:masterClrMapping/>
  </p:clrMapOvr>
</p:sld>
</file>

<file path=ppt/slides/slide3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41" name="Shape 3141"/>
        <p:cNvGrpSpPr/>
        <p:nvPr/>
      </p:nvGrpSpPr>
      <p:grpSpPr>
        <a:xfrm>
          <a:off x="0" y="0"/>
          <a:ext cx="0" cy="0"/>
          <a:chOff x="0" y="0"/>
          <a:chExt cx="0" cy="0"/>
        </a:xfrm>
      </p:grpSpPr>
      <p:sp>
        <p:nvSpPr>
          <p:cNvPr id="3142" name="Google Shape;3142;p371"/>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Exercise-Answer</a:t>
            </a:r>
            <a:endParaRPr/>
          </a:p>
        </p:txBody>
      </p:sp>
      <p:sp>
        <p:nvSpPr>
          <p:cNvPr id="3143" name="Google Shape;3143;p371"/>
          <p:cNvSpPr txBox="1"/>
          <p:nvPr>
            <p:ph idx="1" type="body"/>
          </p:nvPr>
        </p:nvSpPr>
        <p:spPr>
          <a:xfrm>
            <a:off x="292500" y="958500"/>
            <a:ext cx="11289900" cy="3726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SzPts val="1100"/>
              <a:buFont typeface="Arial"/>
              <a:buNone/>
            </a:pPr>
            <a:r>
              <a:rPr b="1" i="1" lang="en-US" sz="2400">
                <a:solidFill>
                  <a:srgbClr val="000000"/>
                </a:solidFill>
              </a:rPr>
              <a:t>• Will has lived in the United States since 2000 and has an Individual Taxpayer</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Identification Number (ITIN).</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is single and 24 years old.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has one child, R.J., who is 3 years old and lived with him all year.</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earned $26,700 in wages. He had no other income.</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provided all the support for R.J. and all the costs of keeping up their home.</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paid for R.J. to attend day care while he worked.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R.J. has a valid Social Security number and is a U.S. citizen.</a:t>
            </a:r>
            <a:endParaRPr b="1"/>
          </a:p>
        </p:txBody>
      </p:sp>
      <p:sp>
        <p:nvSpPr>
          <p:cNvPr id="3144" name="Google Shape;3144;p37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3145" name="Google Shape;3145;p371"/>
          <p:cNvSpPr txBox="1"/>
          <p:nvPr>
            <p:ph idx="1" type="body"/>
          </p:nvPr>
        </p:nvSpPr>
        <p:spPr>
          <a:xfrm>
            <a:off x="292500" y="4806000"/>
            <a:ext cx="11289900" cy="1957500"/>
          </a:xfrm>
          <a:prstGeom prst="rect">
            <a:avLst/>
          </a:prstGeom>
          <a:gradFill>
            <a:gsLst>
              <a:gs pos="0">
                <a:srgbClr val="FFE57F"/>
              </a:gs>
              <a:gs pos="35000">
                <a:srgbClr val="FFEBA5"/>
              </a:gs>
              <a:gs pos="100000">
                <a:srgbClr val="FFF8D9"/>
              </a:gs>
            </a:gsLst>
            <a:lin ang="16198662"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Which benefit(s) can Will claim on his tax return? (Choose the best answer)</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strike="sngStrike">
                <a:solidFill>
                  <a:srgbClr val="FF0000"/>
                </a:solidFill>
              </a:rPr>
              <a:t>a. Child and dependent care credit</a:t>
            </a:r>
            <a:endParaRPr b="1" i="1" sz="2400" strike="sngStrike">
              <a:solidFill>
                <a:srgbClr val="FF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strike="sngStrike">
                <a:solidFill>
                  <a:srgbClr val="FF0000"/>
                </a:solidFill>
              </a:rPr>
              <a:t>b. Child tax credit</a:t>
            </a:r>
            <a:endParaRPr b="1" i="1" sz="2400" strike="sngStrike">
              <a:solidFill>
                <a:srgbClr val="FF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strike="sngStrike">
                <a:solidFill>
                  <a:srgbClr val="FF0000"/>
                </a:solidFill>
              </a:rPr>
              <a:t>c. Head of Household filing status</a:t>
            </a:r>
            <a:endParaRPr b="1" i="1" sz="2400" strike="sngStrike">
              <a:solidFill>
                <a:srgbClr val="FF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6AA84F"/>
                </a:solidFill>
              </a:rPr>
              <a:t>d. All of the above</a:t>
            </a:r>
            <a:endParaRPr b="1" i="1" sz="2400">
              <a:solidFill>
                <a:srgbClr val="6AA84F"/>
              </a:solidFill>
            </a:endParaRPr>
          </a:p>
          <a:p>
            <a:pPr indent="0" lvl="0" marL="0" marR="0" rtl="0" algn="l">
              <a:spcBef>
                <a:spcPts val="0"/>
              </a:spcBef>
              <a:spcAft>
                <a:spcPts val="0"/>
              </a:spcAft>
              <a:buClr>
                <a:srgbClr val="000000"/>
              </a:buClr>
              <a:buSzPts val="1100"/>
              <a:buFont typeface="Arial"/>
              <a:buNone/>
            </a:pPr>
            <a:r>
              <a:t/>
            </a:r>
            <a:endParaRPr b="1"/>
          </a:p>
        </p:txBody>
      </p:sp>
      <p:sp>
        <p:nvSpPr>
          <p:cNvPr id="3146" name="Google Shape;3146;p371"/>
          <p:cNvSpPr txBox="1"/>
          <p:nvPr>
            <p:ph idx="1" type="body"/>
          </p:nvPr>
        </p:nvSpPr>
        <p:spPr>
          <a:xfrm>
            <a:off x="5560750" y="5400600"/>
            <a:ext cx="5139900" cy="7683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i="0" lang="en-US" sz="4000" u="none" cap="none" strike="noStrike">
                <a:solidFill>
                  <a:schemeClr val="dk1"/>
                </a:solidFill>
              </a:rPr>
              <a:t>	</a:t>
            </a:r>
            <a:endParaRPr i="0" sz="4000" u="none" cap="none" strike="noStrike">
              <a:solidFill>
                <a:schemeClr val="dk1"/>
              </a:solidFill>
            </a:endParaRPr>
          </a:p>
          <a:p>
            <a:pPr indent="-342900" lvl="0" marL="342900" marR="0" rtl="0" algn="ctr">
              <a:spcBef>
                <a:spcPts val="0"/>
              </a:spcBef>
              <a:spcAft>
                <a:spcPts val="0"/>
              </a:spcAft>
              <a:buClr>
                <a:srgbClr val="000000"/>
              </a:buClr>
              <a:buSzPts val="1100"/>
              <a:buFont typeface="Arial"/>
              <a:buNone/>
            </a:pPr>
            <a:r>
              <a:t/>
            </a:r>
            <a:endParaRPr i="1" sz="3000">
              <a:solidFill>
                <a:srgbClr val="000000"/>
              </a:solidFill>
            </a:endParaRPr>
          </a:p>
          <a:p>
            <a:pPr indent="-342900" lvl="0" marL="342900" marR="0" rtl="0" algn="ctr">
              <a:spcBef>
                <a:spcPts val="0"/>
              </a:spcBef>
              <a:spcAft>
                <a:spcPts val="0"/>
              </a:spcAft>
              <a:buClr>
                <a:srgbClr val="000000"/>
              </a:buClr>
              <a:buSzPts val="1100"/>
              <a:buFont typeface="Arial"/>
              <a:buNone/>
            </a:pPr>
            <a:r>
              <a:rPr i="1" lang="en-US" sz="2400">
                <a:solidFill>
                  <a:srgbClr val="000000"/>
                </a:solidFill>
              </a:rPr>
              <a:t>The ITIN only makes Will ineligible for the EIC</a:t>
            </a:r>
            <a:endParaRPr i="1" sz="2400">
              <a:solidFill>
                <a:srgbClr val="000000"/>
              </a:solidFill>
            </a:endParaRPr>
          </a:p>
          <a:p>
            <a:pPr indent="-342900" lvl="0" marL="342900" marR="0" rtl="0" algn="l">
              <a:spcBef>
                <a:spcPts val="0"/>
              </a:spcBef>
              <a:spcAft>
                <a:spcPts val="0"/>
              </a:spcAft>
              <a:buClr>
                <a:srgbClr val="000000"/>
              </a:buClr>
              <a:buSzPts val="1100"/>
              <a:buFont typeface="Arial"/>
              <a:buNone/>
            </a:pPr>
            <a:r>
              <a:t/>
            </a:r>
            <a:endParaRPr i="1" sz="2400">
              <a:solidFill>
                <a:srgbClr val="000000"/>
              </a:solidFill>
            </a:endParaRPr>
          </a:p>
          <a:p>
            <a:pPr indent="-342900" lvl="0" marL="342900" marR="0" rtl="0" algn="ctr">
              <a:spcBef>
                <a:spcPts val="0"/>
              </a:spcBef>
              <a:spcAft>
                <a:spcPts val="0"/>
              </a:spcAft>
              <a:buClr>
                <a:srgbClr val="000000"/>
              </a:buClr>
              <a:buFont typeface="Noto Sans Symbols"/>
              <a:buNone/>
            </a:pPr>
            <a:r>
              <a:t/>
            </a:r>
            <a:endParaRPr b="1"/>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5" name="Shape 365"/>
        <p:cNvGrpSpPr/>
        <p:nvPr/>
      </p:nvGrpSpPr>
      <p:grpSpPr>
        <a:xfrm>
          <a:off x="0" y="0"/>
          <a:ext cx="0" cy="0"/>
          <a:chOff x="0" y="0"/>
          <a:chExt cx="0" cy="0"/>
        </a:xfrm>
      </p:grpSpPr>
      <p:sp>
        <p:nvSpPr>
          <p:cNvPr id="366" name="Google Shape;366;p4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Personal</a:t>
            </a:r>
            <a:r>
              <a:rPr b="1" i="0" lang="en-US" sz="4000" u="none" cap="none" strike="noStrike">
                <a:solidFill>
                  <a:schemeClr val="dk2"/>
                </a:solidFill>
                <a:latin typeface="Questrial"/>
                <a:ea typeface="Questrial"/>
                <a:cs typeface="Questrial"/>
                <a:sym typeface="Questrial"/>
              </a:rPr>
              <a:t> </a:t>
            </a:r>
            <a:r>
              <a:rPr b="1" i="0" lang="en-US" sz="4800" u="none" cap="none" strike="noStrike">
                <a:solidFill>
                  <a:schemeClr val="dk2"/>
                </a:solidFill>
                <a:latin typeface="Questrial"/>
                <a:ea typeface="Questrial"/>
                <a:cs typeface="Questrial"/>
                <a:sym typeface="Questrial"/>
              </a:rPr>
              <a:t>Exemptions</a:t>
            </a:r>
            <a:endParaRPr b="1" i="0" sz="4000" u="none" cap="none" strike="noStrike">
              <a:solidFill>
                <a:schemeClr val="dk2"/>
              </a:solidFill>
              <a:latin typeface="Questrial"/>
              <a:ea typeface="Questrial"/>
              <a:cs typeface="Questrial"/>
              <a:sym typeface="Questrial"/>
            </a:endParaRPr>
          </a:p>
        </p:txBody>
      </p:sp>
      <p:sp>
        <p:nvSpPr>
          <p:cNvPr id="367" name="Google Shape;367;p48"/>
          <p:cNvSpPr txBox="1"/>
          <p:nvPr>
            <p:ph idx="1" type="body"/>
          </p:nvPr>
        </p:nvSpPr>
        <p:spPr>
          <a:xfrm>
            <a:off x="542100" y="938703"/>
            <a:ext cx="10972800" cy="4526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Taxpayers can claim exemptions for: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Taxpayer UNLESS the taxpayer can be claimed as a dependent by someone else.</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Spouse UNLESS the spouse can be claimed as a dependent by someone else.</a:t>
            </a:r>
            <a:endParaRPr/>
          </a:p>
          <a:p>
            <a:pPr indent="-342900" lvl="0" marL="342900" marR="0" rtl="0" algn="l">
              <a:spcBef>
                <a:spcPts val="800"/>
              </a:spcBef>
              <a:spcAft>
                <a:spcPts val="0"/>
              </a:spcAft>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368" name="Google Shape;368;p4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51" name="Shape 3151"/>
        <p:cNvGrpSpPr/>
        <p:nvPr/>
      </p:nvGrpSpPr>
      <p:grpSpPr>
        <a:xfrm>
          <a:off x="0" y="0"/>
          <a:ext cx="0" cy="0"/>
          <a:chOff x="0" y="0"/>
          <a:chExt cx="0" cy="0"/>
        </a:xfrm>
      </p:grpSpPr>
      <p:sp>
        <p:nvSpPr>
          <p:cNvPr id="3152" name="Google Shape;3152;p372"/>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3153" name="Google Shape;3153;p372"/>
          <p:cNvSpPr txBox="1"/>
          <p:nvPr>
            <p:ph idx="1" type="body"/>
          </p:nvPr>
        </p:nvSpPr>
        <p:spPr>
          <a:xfrm>
            <a:off x="202500" y="958500"/>
            <a:ext cx="11691000" cy="3726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SzPts val="1100"/>
              <a:buFont typeface="Arial"/>
              <a:buNone/>
            </a:pPr>
            <a:r>
              <a:rPr b="1" i="1" lang="en-US" sz="2400">
                <a:solidFill>
                  <a:srgbClr val="000000"/>
                </a:solidFill>
              </a:rPr>
              <a:t>John and Marsha are both 30 years old.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They are not married and lived together all year.</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Marsha had $35,000 in wages during 20XX. John earned $10,000 in wages.</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John has two children from a previous relationship. Mark is 9 and Kevin is 6 years</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old. Mark and Kevin lived with Marsha and John for all of 20XX. Mark and Kevin did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not provide over half of their own support.</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Marsha paid all the rent, utilities, and household expenses. John occasionally paid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for groceries but did not pay any household expenses.</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John, Marsha, Mark, and Kevin are all U.S. citizens with valid Social Security</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numbers.</a:t>
            </a:r>
            <a:endParaRPr b="1" i="1" sz="2400">
              <a:solidFill>
                <a:srgbClr val="000000"/>
              </a:solidFill>
            </a:endParaRPr>
          </a:p>
        </p:txBody>
      </p:sp>
      <p:sp>
        <p:nvSpPr>
          <p:cNvPr id="3154" name="Google Shape;3154;p37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3155" name="Google Shape;3155;p372"/>
          <p:cNvSpPr txBox="1"/>
          <p:nvPr>
            <p:ph idx="1" type="body"/>
          </p:nvPr>
        </p:nvSpPr>
        <p:spPr>
          <a:xfrm>
            <a:off x="292500" y="4806000"/>
            <a:ext cx="11289900" cy="19575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What are the correct filing statuses?</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a. Both John and Marsha must file as Single.</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b. John and Marsha can choose which one files as Head of Household.</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c. Both John and Marsha can file as Head of Household.</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d. John can file as Head of Household and Marsha must file as Single.</a:t>
            </a:r>
            <a:endParaRPr b="1"/>
          </a:p>
        </p:txBody>
      </p:sp>
    </p:spTree>
  </p:cSld>
  <p:clrMapOvr>
    <a:masterClrMapping/>
  </p:clrMapOvr>
</p:sld>
</file>

<file path=ppt/slides/slide3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60" name="Shape 3160"/>
        <p:cNvGrpSpPr/>
        <p:nvPr/>
      </p:nvGrpSpPr>
      <p:grpSpPr>
        <a:xfrm>
          <a:off x="0" y="0"/>
          <a:ext cx="0" cy="0"/>
          <a:chOff x="0" y="0"/>
          <a:chExt cx="0" cy="0"/>
        </a:xfrm>
      </p:grpSpPr>
      <p:sp>
        <p:nvSpPr>
          <p:cNvPr id="3161" name="Google Shape;3161;p373"/>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3162" name="Google Shape;3162;p373"/>
          <p:cNvSpPr txBox="1"/>
          <p:nvPr>
            <p:ph idx="1" type="body"/>
          </p:nvPr>
        </p:nvSpPr>
        <p:spPr>
          <a:xfrm>
            <a:off x="1638850" y="1030800"/>
            <a:ext cx="9174000" cy="10308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i="0" lang="en-US" sz="4000" u="none" cap="none" strike="noStrike">
                <a:solidFill>
                  <a:schemeClr val="dk1"/>
                </a:solidFill>
              </a:rPr>
              <a:t>	</a:t>
            </a:r>
            <a:endParaRPr i="0" sz="4000" u="none" cap="none" strike="noStrike">
              <a:solidFill>
                <a:schemeClr val="dk1"/>
              </a:solidFill>
            </a:endParaRPr>
          </a:p>
          <a:p>
            <a:pPr indent="-342900" lvl="0" marL="342900" marR="0" rtl="0" algn="ctr">
              <a:spcBef>
                <a:spcPts val="0"/>
              </a:spcBef>
              <a:spcAft>
                <a:spcPts val="0"/>
              </a:spcAft>
              <a:buClr>
                <a:srgbClr val="000000"/>
              </a:buClr>
              <a:buSzPts val="1100"/>
              <a:buFont typeface="Arial"/>
              <a:buNone/>
            </a:pPr>
            <a:r>
              <a:rPr i="1" lang="en-US" sz="2400">
                <a:solidFill>
                  <a:srgbClr val="000000"/>
                </a:solidFill>
              </a:rPr>
              <a:t>First, determine who can claim Mark and Kevin→ C-3</a:t>
            </a:r>
            <a:endParaRPr i="1" sz="2400">
              <a:solidFill>
                <a:srgbClr val="000000"/>
              </a:solidFill>
            </a:endParaRPr>
          </a:p>
          <a:p>
            <a:pPr indent="-342900" lvl="0" marL="342900" marR="0" rtl="0" algn="ctr">
              <a:spcBef>
                <a:spcPts val="0"/>
              </a:spcBef>
              <a:spcAft>
                <a:spcPts val="0"/>
              </a:spcAft>
              <a:buClr>
                <a:srgbClr val="000000"/>
              </a:buClr>
              <a:buSzPts val="1100"/>
              <a:buFont typeface="Arial"/>
              <a:buNone/>
            </a:pPr>
            <a:r>
              <a:rPr i="1" lang="en-US" sz="2400">
                <a:solidFill>
                  <a:srgbClr val="000000"/>
                </a:solidFill>
              </a:rPr>
              <a:t>remember, you are asking the questions from the perspective of John and Marsha individually, not combined</a:t>
            </a:r>
            <a:endParaRPr i="1" sz="2400">
              <a:solidFill>
                <a:srgbClr val="000000"/>
              </a:solidFill>
            </a:endParaRPr>
          </a:p>
          <a:p>
            <a:pPr indent="-342900" lvl="0" marL="342900" marR="0" rtl="0" algn="ctr">
              <a:spcBef>
                <a:spcPts val="0"/>
              </a:spcBef>
              <a:spcAft>
                <a:spcPts val="0"/>
              </a:spcAft>
              <a:buClr>
                <a:srgbClr val="000000"/>
              </a:buClr>
              <a:buFont typeface="Noto Sans Symbols"/>
              <a:buNone/>
            </a:pPr>
            <a:r>
              <a:t/>
            </a:r>
            <a:endParaRPr b="1"/>
          </a:p>
        </p:txBody>
      </p:sp>
      <p:sp>
        <p:nvSpPr>
          <p:cNvPr id="3163" name="Google Shape;3163;p37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3164" name="Google Shape;3164;p373"/>
          <p:cNvSpPr txBox="1"/>
          <p:nvPr>
            <p:ph idx="1" type="body"/>
          </p:nvPr>
        </p:nvSpPr>
        <p:spPr>
          <a:xfrm>
            <a:off x="1638850" y="2250238"/>
            <a:ext cx="9174000" cy="6015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i="0" lang="en-US" sz="4000" u="none" cap="none" strike="noStrike">
                <a:solidFill>
                  <a:schemeClr val="dk1"/>
                </a:solidFill>
              </a:rPr>
              <a:t>	</a:t>
            </a:r>
            <a:endParaRPr i="0" sz="4000" u="none" cap="none" strike="noStrike">
              <a:solidFill>
                <a:schemeClr val="dk1"/>
              </a:solidFill>
            </a:endParaRPr>
          </a:p>
          <a:p>
            <a:pPr indent="-342900" lvl="0" marL="342900" marR="0" rtl="0" algn="ctr">
              <a:lnSpc>
                <a:spcPct val="100000"/>
              </a:lnSpc>
              <a:spcBef>
                <a:spcPts val="0"/>
              </a:spcBef>
              <a:spcAft>
                <a:spcPts val="0"/>
              </a:spcAft>
              <a:buClr>
                <a:srgbClr val="000000"/>
              </a:buClr>
              <a:buSzPts val="1100"/>
              <a:buFont typeface="Arial"/>
              <a:buNone/>
            </a:pPr>
            <a:r>
              <a:rPr i="1" lang="en-US" sz="2400">
                <a:solidFill>
                  <a:srgbClr val="000000"/>
                </a:solidFill>
              </a:rPr>
              <a:t>Then determine filing status for John→ B-6</a:t>
            </a:r>
            <a:endParaRPr i="1" sz="2400">
              <a:solidFill>
                <a:srgbClr val="000000"/>
              </a:solidFill>
            </a:endParaRPr>
          </a:p>
          <a:p>
            <a:pPr indent="-342900" lvl="0" marL="342900" marR="0" rtl="0" algn="ctr">
              <a:spcBef>
                <a:spcPts val="0"/>
              </a:spcBef>
              <a:spcAft>
                <a:spcPts val="0"/>
              </a:spcAft>
              <a:buClr>
                <a:srgbClr val="000000"/>
              </a:buClr>
              <a:buFont typeface="Noto Sans Symbols"/>
              <a:buNone/>
            </a:pPr>
            <a:r>
              <a:t/>
            </a:r>
            <a:endParaRPr b="1"/>
          </a:p>
        </p:txBody>
      </p:sp>
      <p:sp>
        <p:nvSpPr>
          <p:cNvPr id="3165" name="Google Shape;3165;p373"/>
          <p:cNvSpPr txBox="1"/>
          <p:nvPr>
            <p:ph idx="1" type="body"/>
          </p:nvPr>
        </p:nvSpPr>
        <p:spPr>
          <a:xfrm>
            <a:off x="1638850" y="3040388"/>
            <a:ext cx="9174000" cy="6015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i="0" lang="en-US" sz="4000" u="none" cap="none" strike="noStrike">
                <a:solidFill>
                  <a:schemeClr val="dk1"/>
                </a:solidFill>
              </a:rPr>
              <a:t>	</a:t>
            </a:r>
            <a:endParaRPr i="0" sz="4000" u="none" cap="none" strike="noStrike">
              <a:solidFill>
                <a:schemeClr val="dk1"/>
              </a:solidFill>
            </a:endParaRPr>
          </a:p>
          <a:p>
            <a:pPr indent="-342900" lvl="0" marL="342900" marR="0" rtl="0" algn="ctr">
              <a:spcBef>
                <a:spcPts val="0"/>
              </a:spcBef>
              <a:spcAft>
                <a:spcPts val="0"/>
              </a:spcAft>
              <a:buClr>
                <a:srgbClr val="000000"/>
              </a:buClr>
              <a:buSzPts val="1100"/>
              <a:buFont typeface="Arial"/>
              <a:buNone/>
            </a:pPr>
            <a:r>
              <a:rPr i="1" lang="en-US" sz="2400">
                <a:solidFill>
                  <a:srgbClr val="000000"/>
                </a:solidFill>
              </a:rPr>
              <a:t>Then determine filing status for Marsha→ B-6</a:t>
            </a:r>
            <a:endParaRPr i="1" sz="2400">
              <a:solidFill>
                <a:srgbClr val="000000"/>
              </a:solidFill>
            </a:endParaRPr>
          </a:p>
          <a:p>
            <a:pPr indent="-342900" lvl="0" marL="342900" marR="0" rtl="0" algn="ctr">
              <a:spcBef>
                <a:spcPts val="0"/>
              </a:spcBef>
              <a:spcAft>
                <a:spcPts val="0"/>
              </a:spcAft>
              <a:buClr>
                <a:srgbClr val="000000"/>
              </a:buClr>
              <a:buFont typeface="Noto Sans Symbols"/>
              <a:buNone/>
            </a:pPr>
            <a:r>
              <a:t/>
            </a:r>
            <a:endParaRPr b="1"/>
          </a:p>
        </p:txBody>
      </p:sp>
      <p:sp>
        <p:nvSpPr>
          <p:cNvPr id="3166" name="Google Shape;3166;p373"/>
          <p:cNvSpPr txBox="1"/>
          <p:nvPr>
            <p:ph idx="1" type="body"/>
          </p:nvPr>
        </p:nvSpPr>
        <p:spPr>
          <a:xfrm>
            <a:off x="292500" y="3786600"/>
            <a:ext cx="11289900" cy="29172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rtl="0" algn="l">
              <a:spcBef>
                <a:spcPts val="0"/>
              </a:spcBef>
              <a:spcAft>
                <a:spcPts val="0"/>
              </a:spcAft>
              <a:buClr>
                <a:srgbClr val="000000"/>
              </a:buClr>
              <a:buSzPts val="1100"/>
              <a:buFont typeface="Arial"/>
              <a:buNone/>
            </a:pPr>
            <a:r>
              <a:rPr b="1" i="1" lang="en-US" sz="1800">
                <a:solidFill>
                  <a:srgbClr val="000000"/>
                </a:solidFill>
              </a:rPr>
              <a:t>John and Marsha are both 30 years old.</a:t>
            </a:r>
            <a:endParaRPr b="1" i="1" sz="1800">
              <a:solidFill>
                <a:srgbClr val="000000"/>
              </a:solidFill>
            </a:endParaRPr>
          </a:p>
          <a:p>
            <a:pPr indent="0" lvl="0" marL="0" rtl="0" algn="l">
              <a:spcBef>
                <a:spcPts val="0"/>
              </a:spcBef>
              <a:spcAft>
                <a:spcPts val="0"/>
              </a:spcAft>
              <a:buClr>
                <a:srgbClr val="000000"/>
              </a:buClr>
              <a:buSzPts val="1100"/>
              <a:buFont typeface="Arial"/>
              <a:buNone/>
            </a:pPr>
            <a:r>
              <a:rPr b="1" i="1" lang="en-US" sz="1800">
                <a:solidFill>
                  <a:srgbClr val="000000"/>
                </a:solidFill>
              </a:rPr>
              <a:t>• They are not married and lived together all year.</a:t>
            </a:r>
            <a:endParaRPr b="1" i="1" sz="1800">
              <a:solidFill>
                <a:srgbClr val="000000"/>
              </a:solidFill>
            </a:endParaRPr>
          </a:p>
          <a:p>
            <a:pPr indent="0" lvl="0" marL="0" rtl="0" algn="l">
              <a:spcBef>
                <a:spcPts val="0"/>
              </a:spcBef>
              <a:spcAft>
                <a:spcPts val="0"/>
              </a:spcAft>
              <a:buClr>
                <a:srgbClr val="000000"/>
              </a:buClr>
              <a:buSzPts val="1100"/>
              <a:buFont typeface="Arial"/>
              <a:buNone/>
            </a:pPr>
            <a:r>
              <a:rPr b="1" i="1" lang="en-US" sz="1800">
                <a:solidFill>
                  <a:srgbClr val="000000"/>
                </a:solidFill>
              </a:rPr>
              <a:t>• Marsha had $35,000 in wages during 20XX. John earned $10,000 in wages.</a:t>
            </a:r>
            <a:endParaRPr b="1" i="1" sz="1800">
              <a:solidFill>
                <a:srgbClr val="000000"/>
              </a:solidFill>
            </a:endParaRPr>
          </a:p>
          <a:p>
            <a:pPr indent="0" lvl="0" marL="0" rtl="0" algn="l">
              <a:spcBef>
                <a:spcPts val="0"/>
              </a:spcBef>
              <a:spcAft>
                <a:spcPts val="0"/>
              </a:spcAft>
              <a:buClr>
                <a:srgbClr val="000000"/>
              </a:buClr>
              <a:buSzPts val="1100"/>
              <a:buFont typeface="Arial"/>
              <a:buNone/>
            </a:pPr>
            <a:r>
              <a:rPr b="1" i="1" lang="en-US" sz="1800">
                <a:solidFill>
                  <a:srgbClr val="000000"/>
                </a:solidFill>
              </a:rPr>
              <a:t>• John has two children from a previous relationship. Mark is 9 and Kevin is 6 years</a:t>
            </a:r>
            <a:endParaRPr b="1" i="1" sz="1800">
              <a:solidFill>
                <a:srgbClr val="000000"/>
              </a:solidFill>
            </a:endParaRPr>
          </a:p>
          <a:p>
            <a:pPr indent="0" lvl="0" marL="0" rtl="0" algn="l">
              <a:spcBef>
                <a:spcPts val="0"/>
              </a:spcBef>
              <a:spcAft>
                <a:spcPts val="0"/>
              </a:spcAft>
              <a:buClr>
                <a:srgbClr val="000000"/>
              </a:buClr>
              <a:buSzPts val="1100"/>
              <a:buFont typeface="Arial"/>
              <a:buNone/>
            </a:pPr>
            <a:r>
              <a:rPr b="1" i="1" lang="en-US" sz="1800">
                <a:solidFill>
                  <a:srgbClr val="000000"/>
                </a:solidFill>
              </a:rPr>
              <a:t>old. Mark and Kevin lived with Marsha and John for all of 20XX. Mark and Kevin did</a:t>
            </a:r>
            <a:endParaRPr b="1" i="1" sz="1800">
              <a:solidFill>
                <a:srgbClr val="000000"/>
              </a:solidFill>
            </a:endParaRPr>
          </a:p>
          <a:p>
            <a:pPr indent="0" lvl="0" marL="0" rtl="0" algn="l">
              <a:spcBef>
                <a:spcPts val="0"/>
              </a:spcBef>
              <a:spcAft>
                <a:spcPts val="0"/>
              </a:spcAft>
              <a:buClr>
                <a:srgbClr val="000000"/>
              </a:buClr>
              <a:buSzPts val="1100"/>
              <a:buFont typeface="Arial"/>
              <a:buNone/>
            </a:pPr>
            <a:r>
              <a:rPr b="1" i="1" lang="en-US" sz="1800">
                <a:solidFill>
                  <a:srgbClr val="000000"/>
                </a:solidFill>
              </a:rPr>
              <a:t>not provide over half of their own support.</a:t>
            </a:r>
            <a:endParaRPr b="1" i="1" sz="1800">
              <a:solidFill>
                <a:srgbClr val="000000"/>
              </a:solidFill>
            </a:endParaRPr>
          </a:p>
          <a:p>
            <a:pPr indent="0" lvl="0" marL="0" rtl="0" algn="l">
              <a:spcBef>
                <a:spcPts val="0"/>
              </a:spcBef>
              <a:spcAft>
                <a:spcPts val="0"/>
              </a:spcAft>
              <a:buClr>
                <a:srgbClr val="000000"/>
              </a:buClr>
              <a:buSzPts val="1100"/>
              <a:buFont typeface="Arial"/>
              <a:buNone/>
            </a:pPr>
            <a:r>
              <a:rPr b="1" i="1" lang="en-US" sz="1800">
                <a:solidFill>
                  <a:srgbClr val="000000"/>
                </a:solidFill>
              </a:rPr>
              <a:t>• Marsha paid all the rent, utilities, and household expenses. John occasionally paid</a:t>
            </a:r>
            <a:endParaRPr b="1" i="1" sz="1800">
              <a:solidFill>
                <a:srgbClr val="000000"/>
              </a:solidFill>
            </a:endParaRPr>
          </a:p>
          <a:p>
            <a:pPr indent="0" lvl="0" marL="0" rtl="0" algn="l">
              <a:spcBef>
                <a:spcPts val="0"/>
              </a:spcBef>
              <a:spcAft>
                <a:spcPts val="0"/>
              </a:spcAft>
              <a:buClr>
                <a:srgbClr val="000000"/>
              </a:buClr>
              <a:buSzPts val="1100"/>
              <a:buFont typeface="Arial"/>
              <a:buNone/>
            </a:pPr>
            <a:r>
              <a:rPr b="1" i="1" lang="en-US" sz="1800">
                <a:solidFill>
                  <a:srgbClr val="000000"/>
                </a:solidFill>
              </a:rPr>
              <a:t>for groceries but did not pay any household expenses.</a:t>
            </a:r>
            <a:endParaRPr b="1" i="1" sz="1800">
              <a:solidFill>
                <a:srgbClr val="000000"/>
              </a:solidFill>
            </a:endParaRPr>
          </a:p>
          <a:p>
            <a:pPr indent="0" lvl="0" marL="0" rtl="0" algn="l">
              <a:spcBef>
                <a:spcPts val="0"/>
              </a:spcBef>
              <a:spcAft>
                <a:spcPts val="0"/>
              </a:spcAft>
              <a:buClr>
                <a:srgbClr val="000000"/>
              </a:buClr>
              <a:buSzPts val="1100"/>
              <a:buFont typeface="Arial"/>
              <a:buNone/>
            </a:pPr>
            <a:r>
              <a:rPr b="1" i="1" lang="en-US" sz="1800">
                <a:solidFill>
                  <a:srgbClr val="000000"/>
                </a:solidFill>
              </a:rPr>
              <a:t>• John, Marsha, Mark, and Kevin are all U.S. citizens with valid Social Security</a:t>
            </a:r>
            <a:endParaRPr b="1" i="1" sz="1800">
              <a:solidFill>
                <a:srgbClr val="000000"/>
              </a:solidFill>
            </a:endParaRPr>
          </a:p>
          <a:p>
            <a:pPr indent="0" lvl="0" marL="0" rtl="0" algn="l">
              <a:spcBef>
                <a:spcPts val="0"/>
              </a:spcBef>
              <a:spcAft>
                <a:spcPts val="0"/>
              </a:spcAft>
              <a:buClr>
                <a:srgbClr val="000000"/>
              </a:buClr>
              <a:buSzPts val="1100"/>
              <a:buFont typeface="Arial"/>
              <a:buNone/>
            </a:pPr>
            <a:r>
              <a:rPr b="1" i="1" lang="en-US" sz="1800">
                <a:solidFill>
                  <a:srgbClr val="000000"/>
                </a:solidFill>
              </a:rPr>
              <a:t>numbers.</a:t>
            </a:r>
            <a:endParaRPr b="1" i="1" sz="1800">
              <a:solidFill>
                <a:srgbClr val="000000"/>
              </a:solidFill>
            </a:endParaRPr>
          </a:p>
        </p:txBody>
      </p:sp>
    </p:spTree>
  </p:cSld>
  <p:clrMapOvr>
    <a:masterClrMapping/>
  </p:clrMapOvr>
</p:sld>
</file>

<file path=ppt/slides/slide3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71" name="Shape 3171"/>
        <p:cNvGrpSpPr/>
        <p:nvPr/>
      </p:nvGrpSpPr>
      <p:grpSpPr>
        <a:xfrm>
          <a:off x="0" y="0"/>
          <a:ext cx="0" cy="0"/>
          <a:chOff x="0" y="0"/>
          <a:chExt cx="0" cy="0"/>
        </a:xfrm>
      </p:grpSpPr>
      <p:sp>
        <p:nvSpPr>
          <p:cNvPr id="3172" name="Google Shape;3172;p374"/>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Exercise-Answer</a:t>
            </a:r>
            <a:endParaRPr/>
          </a:p>
        </p:txBody>
      </p:sp>
      <p:sp>
        <p:nvSpPr>
          <p:cNvPr id="3173" name="Google Shape;3173;p374"/>
          <p:cNvSpPr txBox="1"/>
          <p:nvPr>
            <p:ph idx="1" type="body"/>
          </p:nvPr>
        </p:nvSpPr>
        <p:spPr>
          <a:xfrm>
            <a:off x="202500" y="958500"/>
            <a:ext cx="11691000" cy="35853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SzPts val="1100"/>
              <a:buFont typeface="Arial"/>
              <a:buNone/>
            </a:pPr>
            <a:r>
              <a:rPr b="1" i="1" lang="en-US" sz="2200">
                <a:solidFill>
                  <a:srgbClr val="000000"/>
                </a:solidFill>
              </a:rPr>
              <a:t>John and Marsha are both 30 years old.</a:t>
            </a:r>
            <a:endParaRPr b="1" i="1" sz="2200">
              <a:solidFill>
                <a:srgbClr val="000000"/>
              </a:solidFill>
            </a:endParaRPr>
          </a:p>
          <a:p>
            <a:pPr indent="0" lvl="0" marL="0" marR="0" rtl="0" algn="l">
              <a:spcBef>
                <a:spcPts val="0"/>
              </a:spcBef>
              <a:spcAft>
                <a:spcPts val="0"/>
              </a:spcAft>
              <a:buClr>
                <a:srgbClr val="000000"/>
              </a:buClr>
              <a:buSzPts val="1100"/>
              <a:buFont typeface="Arial"/>
              <a:buNone/>
            </a:pPr>
            <a:r>
              <a:rPr b="1" i="1" lang="en-US" sz="2200">
                <a:solidFill>
                  <a:srgbClr val="000000"/>
                </a:solidFill>
              </a:rPr>
              <a:t>• They are not married and lived together all year.</a:t>
            </a:r>
            <a:endParaRPr b="1" i="1" sz="2200">
              <a:solidFill>
                <a:srgbClr val="000000"/>
              </a:solidFill>
            </a:endParaRPr>
          </a:p>
          <a:p>
            <a:pPr indent="0" lvl="0" marL="0" marR="0" rtl="0" algn="l">
              <a:spcBef>
                <a:spcPts val="0"/>
              </a:spcBef>
              <a:spcAft>
                <a:spcPts val="0"/>
              </a:spcAft>
              <a:buClr>
                <a:srgbClr val="000000"/>
              </a:buClr>
              <a:buSzPts val="1100"/>
              <a:buFont typeface="Arial"/>
              <a:buNone/>
            </a:pPr>
            <a:r>
              <a:rPr b="1" i="1" lang="en-US" sz="2200">
                <a:solidFill>
                  <a:srgbClr val="000000"/>
                </a:solidFill>
              </a:rPr>
              <a:t>• Marsha had $35,000 in wages during 20XX. John earned $10,000 in wages.</a:t>
            </a:r>
            <a:endParaRPr b="1" i="1" sz="2200">
              <a:solidFill>
                <a:srgbClr val="000000"/>
              </a:solidFill>
            </a:endParaRPr>
          </a:p>
          <a:p>
            <a:pPr indent="0" lvl="0" marL="0" marR="0" rtl="0" algn="l">
              <a:spcBef>
                <a:spcPts val="0"/>
              </a:spcBef>
              <a:spcAft>
                <a:spcPts val="0"/>
              </a:spcAft>
              <a:buClr>
                <a:srgbClr val="000000"/>
              </a:buClr>
              <a:buSzPts val="1100"/>
              <a:buFont typeface="Arial"/>
              <a:buNone/>
            </a:pPr>
            <a:r>
              <a:rPr b="1" i="1" lang="en-US" sz="2200">
                <a:solidFill>
                  <a:srgbClr val="000000"/>
                </a:solidFill>
              </a:rPr>
              <a:t>• John has two children from a previous relationship. Mark is 9 and Kevin is 6 years</a:t>
            </a:r>
            <a:endParaRPr b="1" i="1" sz="2200">
              <a:solidFill>
                <a:srgbClr val="000000"/>
              </a:solidFill>
            </a:endParaRPr>
          </a:p>
          <a:p>
            <a:pPr indent="0" lvl="0" marL="0" marR="0" rtl="0" algn="l">
              <a:spcBef>
                <a:spcPts val="0"/>
              </a:spcBef>
              <a:spcAft>
                <a:spcPts val="0"/>
              </a:spcAft>
              <a:buClr>
                <a:srgbClr val="000000"/>
              </a:buClr>
              <a:buSzPts val="1100"/>
              <a:buFont typeface="Arial"/>
              <a:buNone/>
            </a:pPr>
            <a:r>
              <a:rPr b="1" i="1" lang="en-US" sz="2200">
                <a:solidFill>
                  <a:srgbClr val="000000"/>
                </a:solidFill>
              </a:rPr>
              <a:t>old. Mark and Kevin lived with Marsha and John for all of 20XX. Mark and Kevin did</a:t>
            </a:r>
            <a:endParaRPr b="1" i="1" sz="2200">
              <a:solidFill>
                <a:srgbClr val="000000"/>
              </a:solidFill>
            </a:endParaRPr>
          </a:p>
          <a:p>
            <a:pPr indent="0" lvl="0" marL="0" marR="0" rtl="0" algn="l">
              <a:spcBef>
                <a:spcPts val="0"/>
              </a:spcBef>
              <a:spcAft>
                <a:spcPts val="0"/>
              </a:spcAft>
              <a:buClr>
                <a:srgbClr val="000000"/>
              </a:buClr>
              <a:buSzPts val="1100"/>
              <a:buFont typeface="Arial"/>
              <a:buNone/>
            </a:pPr>
            <a:r>
              <a:rPr b="1" i="1" lang="en-US" sz="2200">
                <a:solidFill>
                  <a:srgbClr val="000000"/>
                </a:solidFill>
              </a:rPr>
              <a:t>not provide over half of their own support.</a:t>
            </a:r>
            <a:endParaRPr b="1" i="1" sz="2200">
              <a:solidFill>
                <a:srgbClr val="000000"/>
              </a:solidFill>
            </a:endParaRPr>
          </a:p>
          <a:p>
            <a:pPr indent="0" lvl="0" marL="0" marR="0" rtl="0" algn="l">
              <a:spcBef>
                <a:spcPts val="0"/>
              </a:spcBef>
              <a:spcAft>
                <a:spcPts val="0"/>
              </a:spcAft>
              <a:buClr>
                <a:srgbClr val="000000"/>
              </a:buClr>
              <a:buSzPts val="1100"/>
              <a:buFont typeface="Arial"/>
              <a:buNone/>
            </a:pPr>
            <a:r>
              <a:rPr b="1" i="1" lang="en-US" sz="2200">
                <a:solidFill>
                  <a:srgbClr val="000000"/>
                </a:solidFill>
              </a:rPr>
              <a:t>• Marsha paid all the rent, utilities, and household expenses. John occasionally paid</a:t>
            </a:r>
            <a:endParaRPr b="1" i="1" sz="2200">
              <a:solidFill>
                <a:srgbClr val="000000"/>
              </a:solidFill>
            </a:endParaRPr>
          </a:p>
          <a:p>
            <a:pPr indent="0" lvl="0" marL="0" marR="0" rtl="0" algn="l">
              <a:spcBef>
                <a:spcPts val="0"/>
              </a:spcBef>
              <a:spcAft>
                <a:spcPts val="0"/>
              </a:spcAft>
              <a:buClr>
                <a:srgbClr val="000000"/>
              </a:buClr>
              <a:buSzPts val="1100"/>
              <a:buFont typeface="Arial"/>
              <a:buNone/>
            </a:pPr>
            <a:r>
              <a:rPr b="1" i="1" lang="en-US" sz="2200">
                <a:solidFill>
                  <a:srgbClr val="000000"/>
                </a:solidFill>
              </a:rPr>
              <a:t>for groceries but did not pay any household expenses.</a:t>
            </a:r>
            <a:endParaRPr b="1" i="1" sz="2200">
              <a:solidFill>
                <a:srgbClr val="000000"/>
              </a:solidFill>
            </a:endParaRPr>
          </a:p>
          <a:p>
            <a:pPr indent="0" lvl="0" marL="0" marR="0" rtl="0" algn="l">
              <a:spcBef>
                <a:spcPts val="0"/>
              </a:spcBef>
              <a:spcAft>
                <a:spcPts val="0"/>
              </a:spcAft>
              <a:buClr>
                <a:srgbClr val="000000"/>
              </a:buClr>
              <a:buSzPts val="1100"/>
              <a:buFont typeface="Arial"/>
              <a:buNone/>
            </a:pPr>
            <a:r>
              <a:rPr b="1" i="1" lang="en-US" sz="2200">
                <a:solidFill>
                  <a:srgbClr val="000000"/>
                </a:solidFill>
              </a:rPr>
              <a:t>• John, Marsha, Mark, and Kevin are all U.S. citizens with valid Social Security</a:t>
            </a:r>
            <a:endParaRPr b="1" i="1" sz="2200">
              <a:solidFill>
                <a:srgbClr val="000000"/>
              </a:solidFill>
            </a:endParaRPr>
          </a:p>
          <a:p>
            <a:pPr indent="0" lvl="0" marL="0" marR="0" rtl="0" algn="l">
              <a:spcBef>
                <a:spcPts val="0"/>
              </a:spcBef>
              <a:spcAft>
                <a:spcPts val="0"/>
              </a:spcAft>
              <a:buClr>
                <a:srgbClr val="000000"/>
              </a:buClr>
              <a:buSzPts val="1100"/>
              <a:buFont typeface="Arial"/>
              <a:buNone/>
            </a:pPr>
            <a:r>
              <a:rPr b="1" i="1" lang="en-US" sz="2200">
                <a:solidFill>
                  <a:srgbClr val="000000"/>
                </a:solidFill>
              </a:rPr>
              <a:t>numbers.</a:t>
            </a:r>
            <a:endParaRPr b="1" i="1" sz="2200">
              <a:solidFill>
                <a:srgbClr val="000000"/>
              </a:solidFill>
            </a:endParaRPr>
          </a:p>
        </p:txBody>
      </p:sp>
      <p:sp>
        <p:nvSpPr>
          <p:cNvPr id="3174" name="Google Shape;3174;p37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3175" name="Google Shape;3175;p374"/>
          <p:cNvSpPr txBox="1"/>
          <p:nvPr>
            <p:ph idx="1" type="body"/>
          </p:nvPr>
        </p:nvSpPr>
        <p:spPr>
          <a:xfrm>
            <a:off x="292500" y="4670175"/>
            <a:ext cx="11289900" cy="2093400"/>
          </a:xfrm>
          <a:prstGeom prst="rect">
            <a:avLst/>
          </a:prstGeom>
          <a:gradFill>
            <a:gsLst>
              <a:gs pos="0">
                <a:srgbClr val="FFE57F"/>
              </a:gs>
              <a:gs pos="35000">
                <a:srgbClr val="FFEBA5"/>
              </a:gs>
              <a:gs pos="100000">
                <a:srgbClr val="FFF8D9"/>
              </a:gs>
            </a:gsLst>
            <a:lin ang="16198662"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1" i="1" lang="en-US" sz="2200">
                <a:solidFill>
                  <a:srgbClr val="000000"/>
                </a:solidFill>
              </a:rPr>
              <a:t>What are the correct filing statuses?</a:t>
            </a:r>
            <a:endParaRPr b="1" i="1" sz="22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200">
                <a:solidFill>
                  <a:srgbClr val="6AA84F"/>
                </a:solidFill>
              </a:rPr>
              <a:t>a. Both John and Marsha must file as Single.</a:t>
            </a:r>
            <a:endParaRPr b="1" i="1" sz="2200">
              <a:solidFill>
                <a:srgbClr val="6AA84F"/>
              </a:solidFill>
            </a:endParaRPr>
          </a:p>
          <a:p>
            <a:pPr indent="0" lvl="0" marL="0" marR="0" rtl="0" algn="l">
              <a:lnSpc>
                <a:spcPct val="100000"/>
              </a:lnSpc>
              <a:spcBef>
                <a:spcPts val="0"/>
              </a:spcBef>
              <a:spcAft>
                <a:spcPts val="0"/>
              </a:spcAft>
              <a:buClr>
                <a:srgbClr val="000000"/>
              </a:buClr>
              <a:buSzPts val="1100"/>
              <a:buFont typeface="Arial"/>
              <a:buNone/>
            </a:pPr>
            <a:r>
              <a:rPr b="1" i="1" lang="en-US" sz="2200" strike="sngStrike">
                <a:solidFill>
                  <a:srgbClr val="FF0000"/>
                </a:solidFill>
              </a:rPr>
              <a:t>b. John and Marsha can choose which one files as Head of Household.</a:t>
            </a:r>
            <a:endParaRPr b="1" i="1" sz="2200" strike="sngStrike">
              <a:solidFill>
                <a:srgbClr val="FF0000"/>
              </a:solidFill>
            </a:endParaRPr>
          </a:p>
          <a:p>
            <a:pPr indent="0" lvl="0" marL="0" marR="0" rtl="0" algn="l">
              <a:lnSpc>
                <a:spcPct val="100000"/>
              </a:lnSpc>
              <a:spcBef>
                <a:spcPts val="0"/>
              </a:spcBef>
              <a:spcAft>
                <a:spcPts val="0"/>
              </a:spcAft>
              <a:buClr>
                <a:srgbClr val="000000"/>
              </a:buClr>
              <a:buSzPts val="1100"/>
              <a:buFont typeface="Arial"/>
              <a:buNone/>
            </a:pPr>
            <a:r>
              <a:rPr b="1" i="1" lang="en-US" sz="2200" strike="sngStrike">
                <a:solidFill>
                  <a:srgbClr val="FF0000"/>
                </a:solidFill>
              </a:rPr>
              <a:t>c. Both John and Marsha can file as Head of Household.</a:t>
            </a:r>
            <a:endParaRPr b="1" i="1" sz="2200" strike="sngStrike">
              <a:solidFill>
                <a:srgbClr val="FF0000"/>
              </a:solidFill>
            </a:endParaRPr>
          </a:p>
          <a:p>
            <a:pPr indent="0" lvl="0" marL="0" marR="0" rtl="0" algn="l">
              <a:lnSpc>
                <a:spcPct val="100000"/>
              </a:lnSpc>
              <a:spcBef>
                <a:spcPts val="0"/>
              </a:spcBef>
              <a:spcAft>
                <a:spcPts val="0"/>
              </a:spcAft>
              <a:buClr>
                <a:srgbClr val="000000"/>
              </a:buClr>
              <a:buSzPts val="1100"/>
              <a:buFont typeface="Arial"/>
              <a:buNone/>
            </a:pPr>
            <a:r>
              <a:rPr b="1" i="1" lang="en-US" sz="2200" strike="sngStrike">
                <a:solidFill>
                  <a:srgbClr val="FF0000"/>
                </a:solidFill>
              </a:rPr>
              <a:t>d. John can file as Head of Household and Marsha must file as Single.</a:t>
            </a:r>
            <a:endParaRPr b="1" sz="2200" strike="sngStrike">
              <a:solidFill>
                <a:srgbClr val="FF0000"/>
              </a:solidFill>
            </a:endParaRPr>
          </a:p>
        </p:txBody>
      </p:sp>
      <p:sp>
        <p:nvSpPr>
          <p:cNvPr id="3176" name="Google Shape;3176;p374"/>
          <p:cNvSpPr txBox="1"/>
          <p:nvPr/>
        </p:nvSpPr>
        <p:spPr>
          <a:xfrm>
            <a:off x="6120350" y="4759600"/>
            <a:ext cx="5288700" cy="828300"/>
          </a:xfrm>
          <a:prstGeom prst="rect">
            <a:avLst/>
          </a:prstGeom>
          <a:solidFill>
            <a:srgbClr val="D9EAD3"/>
          </a:solidFill>
          <a:ln cap="flat" cmpd="sng" w="9525">
            <a:solidFill>
              <a:srgbClr val="749E3D"/>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i="1" lang="en-US">
                <a:latin typeface="Questrial"/>
                <a:ea typeface="Questrial"/>
                <a:cs typeface="Questrial"/>
                <a:sym typeface="Questrial"/>
              </a:rPr>
              <a:t>John can not claim HOH because he did not provide more than ½ the cost of keeping up the home. Marsha can not claim HOH because neither Mark or Kevin qualify to be her dependents.  </a:t>
            </a:r>
            <a:endParaRPr i="1">
              <a:latin typeface="Questrial"/>
              <a:ea typeface="Questrial"/>
              <a:cs typeface="Questrial"/>
              <a:sym typeface="Questrial"/>
            </a:endParaRPr>
          </a:p>
        </p:txBody>
      </p:sp>
      <p:sp>
        <p:nvSpPr>
          <p:cNvPr id="3177" name="Google Shape;3177;p374"/>
          <p:cNvSpPr txBox="1"/>
          <p:nvPr/>
        </p:nvSpPr>
        <p:spPr>
          <a:xfrm>
            <a:off x="6120350" y="4759600"/>
            <a:ext cx="5288700" cy="8283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91425" lIns="91425" spcFirstLastPara="1" rIns="91425" wrap="square" tIns="91425">
            <a:noAutofit/>
          </a:bodyPr>
          <a:lstStyle/>
          <a:p>
            <a:pPr indent="-342900" lvl="0" marL="342900" marR="0" rtl="0" algn="ctr">
              <a:lnSpc>
                <a:spcPct val="100000"/>
              </a:lnSpc>
              <a:spcBef>
                <a:spcPts val="0"/>
              </a:spcBef>
              <a:spcAft>
                <a:spcPts val="0"/>
              </a:spcAft>
              <a:buNone/>
            </a:pPr>
            <a:r>
              <a:rPr i="1" lang="en-US">
                <a:latin typeface="Questrial"/>
                <a:ea typeface="Questrial"/>
                <a:cs typeface="Questrial"/>
                <a:sym typeface="Questrial"/>
              </a:rPr>
              <a:t>John can not claim HOH because he did not provide more than ½ the cost of keeping up the home. Marsha can not claim HOH because neither Mark or Kevin qualify to be her dependents.</a:t>
            </a:r>
            <a:endParaRPr sz="4000">
              <a:solidFill>
                <a:srgbClr val="77A042"/>
              </a:solidFill>
              <a:latin typeface="Questrial"/>
              <a:ea typeface="Questrial"/>
              <a:cs typeface="Questrial"/>
              <a:sym typeface="Questrial"/>
            </a:endParaRPr>
          </a:p>
        </p:txBody>
      </p:sp>
    </p:spTree>
  </p:cSld>
  <p:clrMapOvr>
    <a:masterClrMapping/>
  </p:clrMapOvr>
</p:sld>
</file>

<file path=ppt/slides/slide3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82" name="Shape 3182"/>
        <p:cNvGrpSpPr/>
        <p:nvPr/>
      </p:nvGrpSpPr>
      <p:grpSpPr>
        <a:xfrm>
          <a:off x="0" y="0"/>
          <a:ext cx="0" cy="0"/>
          <a:chOff x="0" y="0"/>
          <a:chExt cx="0" cy="0"/>
        </a:xfrm>
      </p:grpSpPr>
      <p:sp>
        <p:nvSpPr>
          <p:cNvPr id="3183" name="Google Shape;3183;p375"/>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3184" name="Google Shape;3184;p375"/>
          <p:cNvSpPr txBox="1"/>
          <p:nvPr>
            <p:ph idx="1" type="body"/>
          </p:nvPr>
        </p:nvSpPr>
        <p:spPr>
          <a:xfrm>
            <a:off x="202500" y="958500"/>
            <a:ext cx="11691000" cy="3726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SzPts val="1100"/>
              <a:buFont typeface="Arial"/>
              <a:buNone/>
            </a:pPr>
            <a:r>
              <a:rPr b="1" i="1" lang="en-US" sz="2400">
                <a:solidFill>
                  <a:srgbClr val="000000"/>
                </a:solidFill>
              </a:rPr>
              <a:t>John and Marsha are both 30 years old.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They are not married and lived together all year.</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Marsha had $35,000 in wages during 20XX. John earned $10,000 in wages.</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John has two children from a previous relationship. Mark is 9 and Kevin is 6 years</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old. Mark and Kevin lived with Marsha and John for all of 20XX. Mark and Kevin did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not provide over half of their own support.</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Marsha paid all the rent, utilities, and household expenses. John occasionally paid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for groceries but did not pay any household expenses.</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John, Marsha, Mark, and Kevin are all U.S. citizens with valid Social Security</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numbers.</a:t>
            </a:r>
            <a:endParaRPr b="1" i="1" sz="2400">
              <a:solidFill>
                <a:srgbClr val="000000"/>
              </a:solidFill>
            </a:endParaRPr>
          </a:p>
        </p:txBody>
      </p:sp>
      <p:sp>
        <p:nvSpPr>
          <p:cNvPr id="3185" name="Google Shape;3185;p37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3186" name="Google Shape;3186;p375"/>
          <p:cNvSpPr txBox="1"/>
          <p:nvPr>
            <p:ph idx="1" type="body"/>
          </p:nvPr>
        </p:nvSpPr>
        <p:spPr>
          <a:xfrm>
            <a:off x="292500" y="4806000"/>
            <a:ext cx="11289900" cy="19575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Is it allowable for John and Marsha to each claim one qualifying child for the earned income credit on their individual returns?</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a. Yes</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b. No</a:t>
            </a:r>
            <a:endParaRPr b="1" i="1" sz="2400">
              <a:solidFill>
                <a:srgbClr val="000000"/>
              </a:solidFill>
            </a:endParaRPr>
          </a:p>
        </p:txBody>
      </p:sp>
    </p:spTree>
  </p:cSld>
  <p:clrMapOvr>
    <a:masterClrMapping/>
  </p:clrMapOvr>
</p:sld>
</file>

<file path=ppt/slides/slide3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91" name="Shape 3191"/>
        <p:cNvGrpSpPr/>
        <p:nvPr/>
      </p:nvGrpSpPr>
      <p:grpSpPr>
        <a:xfrm>
          <a:off x="0" y="0"/>
          <a:ext cx="0" cy="0"/>
          <a:chOff x="0" y="0"/>
          <a:chExt cx="0" cy="0"/>
        </a:xfrm>
      </p:grpSpPr>
      <p:sp>
        <p:nvSpPr>
          <p:cNvPr id="3192" name="Google Shape;3192;p376"/>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Exercise-Answer</a:t>
            </a:r>
            <a:endParaRPr/>
          </a:p>
        </p:txBody>
      </p:sp>
      <p:sp>
        <p:nvSpPr>
          <p:cNvPr id="3193" name="Google Shape;3193;p376"/>
          <p:cNvSpPr txBox="1"/>
          <p:nvPr>
            <p:ph idx="1" type="body"/>
          </p:nvPr>
        </p:nvSpPr>
        <p:spPr>
          <a:xfrm>
            <a:off x="202500" y="958500"/>
            <a:ext cx="11691000" cy="3726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SzPts val="1100"/>
              <a:buFont typeface="Arial"/>
              <a:buNone/>
            </a:pPr>
            <a:r>
              <a:rPr b="1" i="1" lang="en-US" sz="2400">
                <a:solidFill>
                  <a:srgbClr val="000000"/>
                </a:solidFill>
              </a:rPr>
              <a:t>John and Marsha are both 30 years old.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They are not married and lived together all year.</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Marsha had $35,000 in wages during 20XX. John earned $10,000 in wages.</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John has two children from a previous relationship. Mark is 9 and Kevin is 6 years</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old. Mark and Kevin lived with Marsha and John for all of 20XX. Mark and Kevin did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not provide over half of their own support.</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Marsha paid all the rent, utilities, and household expenses. John occasionally paid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for groceries but did not pay any household expenses.</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John, Marsha, Mark, and Kevin are all U.S. citizens with valid Social Security</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numbers.</a:t>
            </a:r>
            <a:endParaRPr b="1" i="1" sz="2400">
              <a:solidFill>
                <a:srgbClr val="000000"/>
              </a:solidFill>
            </a:endParaRPr>
          </a:p>
        </p:txBody>
      </p:sp>
      <p:sp>
        <p:nvSpPr>
          <p:cNvPr id="3194" name="Google Shape;3194;p37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3195" name="Google Shape;3195;p376"/>
          <p:cNvSpPr txBox="1"/>
          <p:nvPr>
            <p:ph idx="1" type="body"/>
          </p:nvPr>
        </p:nvSpPr>
        <p:spPr>
          <a:xfrm>
            <a:off x="292500" y="4806000"/>
            <a:ext cx="11289900" cy="1957500"/>
          </a:xfrm>
          <a:prstGeom prst="rect">
            <a:avLst/>
          </a:prstGeom>
          <a:gradFill>
            <a:gsLst>
              <a:gs pos="0">
                <a:srgbClr val="FFE57F"/>
              </a:gs>
              <a:gs pos="35000">
                <a:srgbClr val="FFEBA5"/>
              </a:gs>
              <a:gs pos="100000">
                <a:srgbClr val="FFF8D9"/>
              </a:gs>
            </a:gsLst>
            <a:lin ang="16198662"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Is it allowable for John and Marsha to each claim one qualifying child for the earned income credit on their individual returns?</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strike="sngStrike">
                <a:solidFill>
                  <a:srgbClr val="FF0000"/>
                </a:solidFill>
              </a:rPr>
              <a:t>a. Yes</a:t>
            </a:r>
            <a:endParaRPr b="1" i="1" sz="2400" strike="sngStrike">
              <a:solidFill>
                <a:srgbClr val="FF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6AA84F"/>
                </a:solidFill>
              </a:rPr>
              <a:t>b. No</a:t>
            </a:r>
            <a:endParaRPr b="1" i="1" sz="2400">
              <a:solidFill>
                <a:srgbClr val="6AA84F"/>
              </a:solidFill>
            </a:endParaRPr>
          </a:p>
        </p:txBody>
      </p:sp>
      <p:sp>
        <p:nvSpPr>
          <p:cNvPr id="3196" name="Google Shape;3196;p376"/>
          <p:cNvSpPr txBox="1"/>
          <p:nvPr>
            <p:ph idx="1" type="body"/>
          </p:nvPr>
        </p:nvSpPr>
        <p:spPr>
          <a:xfrm>
            <a:off x="2314050" y="5795775"/>
            <a:ext cx="7769700" cy="8658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i="0" lang="en-US" sz="4000" u="none" cap="none" strike="noStrike">
                <a:solidFill>
                  <a:schemeClr val="dk1"/>
                </a:solidFill>
              </a:rPr>
              <a:t>	</a:t>
            </a:r>
            <a:endParaRPr i="0" sz="4000" u="none" cap="none" strike="noStrike">
              <a:solidFill>
                <a:schemeClr val="dk1"/>
              </a:solidFill>
            </a:endParaRPr>
          </a:p>
          <a:p>
            <a:pPr indent="-342900" lvl="0" marL="342900" marR="0" rtl="0" algn="ctr">
              <a:spcBef>
                <a:spcPts val="0"/>
              </a:spcBef>
              <a:spcAft>
                <a:spcPts val="0"/>
              </a:spcAft>
              <a:buClr>
                <a:srgbClr val="000000"/>
              </a:buClr>
              <a:buSzPts val="1100"/>
              <a:buFont typeface="Arial"/>
              <a:buNone/>
            </a:pPr>
            <a:r>
              <a:t/>
            </a:r>
            <a:endParaRPr i="1" sz="3000">
              <a:solidFill>
                <a:srgbClr val="000000"/>
              </a:solidFill>
            </a:endParaRPr>
          </a:p>
          <a:p>
            <a:pPr indent="-342900" lvl="0" marL="342900" marR="0" rtl="0" algn="ctr">
              <a:spcBef>
                <a:spcPts val="0"/>
              </a:spcBef>
              <a:spcAft>
                <a:spcPts val="0"/>
              </a:spcAft>
              <a:buClr>
                <a:srgbClr val="000000"/>
              </a:buClr>
              <a:buSzPts val="1100"/>
              <a:buFont typeface="Arial"/>
              <a:buNone/>
            </a:pPr>
            <a:r>
              <a:rPr i="1" lang="en-US" sz="1800">
                <a:solidFill>
                  <a:srgbClr val="000000"/>
                </a:solidFill>
              </a:rPr>
              <a:t>Only John is eligible to claim the children because they meet the relationship test and are his children. They don’t meet the relationship test for Marsha because Marsha and John are not married</a:t>
            </a:r>
            <a:endParaRPr i="1" sz="1800">
              <a:solidFill>
                <a:srgbClr val="000000"/>
              </a:solidFill>
            </a:endParaRPr>
          </a:p>
          <a:p>
            <a:pPr indent="-342900" lvl="0" marL="342900" marR="0" rtl="0" algn="l">
              <a:spcBef>
                <a:spcPts val="0"/>
              </a:spcBef>
              <a:spcAft>
                <a:spcPts val="0"/>
              </a:spcAft>
              <a:buClr>
                <a:srgbClr val="000000"/>
              </a:buClr>
              <a:buSzPts val="1100"/>
              <a:buFont typeface="Arial"/>
              <a:buNone/>
            </a:pPr>
            <a:r>
              <a:t/>
            </a:r>
            <a:endParaRPr i="1" sz="2400">
              <a:solidFill>
                <a:srgbClr val="000000"/>
              </a:solidFill>
            </a:endParaRPr>
          </a:p>
          <a:p>
            <a:pPr indent="-342900" lvl="0" marL="342900" marR="0" rtl="0" algn="ctr">
              <a:spcBef>
                <a:spcPts val="0"/>
              </a:spcBef>
              <a:spcAft>
                <a:spcPts val="0"/>
              </a:spcAft>
              <a:buClr>
                <a:srgbClr val="000000"/>
              </a:buClr>
              <a:buFont typeface="Noto Sans Symbols"/>
              <a:buNone/>
            </a:pPr>
            <a:r>
              <a:t/>
            </a:r>
            <a:endParaRPr b="1"/>
          </a:p>
        </p:txBody>
      </p:sp>
    </p:spTree>
  </p:cSld>
  <p:clrMapOvr>
    <a:masterClrMapping/>
  </p:clrMapOvr>
</p:sld>
</file>

<file path=ppt/slides/slide3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00" name="Shape 3200"/>
        <p:cNvGrpSpPr/>
        <p:nvPr/>
      </p:nvGrpSpPr>
      <p:grpSpPr>
        <a:xfrm>
          <a:off x="0" y="0"/>
          <a:ext cx="0" cy="0"/>
          <a:chOff x="0" y="0"/>
          <a:chExt cx="0" cy="0"/>
        </a:xfrm>
      </p:grpSpPr>
      <p:pic>
        <p:nvPicPr>
          <p:cNvPr descr="Impact-logo_SaveFirst-green.eps" id="3201" name="Google Shape;3201;p377"/>
          <p:cNvPicPr preferRelativeResize="0"/>
          <p:nvPr/>
        </p:nvPicPr>
        <p:blipFill rotWithShape="1">
          <a:blip r:embed="rId3">
            <a:alphaModFix/>
          </a:blip>
          <a:srcRect b="34976" l="19563" r="20645" t="31741"/>
          <a:stretch/>
        </p:blipFill>
        <p:spPr>
          <a:xfrm>
            <a:off x="1440089" y="625475"/>
            <a:ext cx="9264600" cy="4243500"/>
          </a:xfrm>
          <a:prstGeom prst="rect">
            <a:avLst/>
          </a:prstGeom>
          <a:noFill/>
          <a:ln>
            <a:noFill/>
          </a:ln>
        </p:spPr>
      </p:pic>
      <p:sp>
        <p:nvSpPr>
          <p:cNvPr id="3202" name="Google Shape;3202;p377"/>
          <p:cNvSpPr/>
          <p:nvPr/>
        </p:nvSpPr>
        <p:spPr>
          <a:xfrm>
            <a:off x="1524003" y="-184666"/>
            <a:ext cx="184800" cy="3693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203" name="Google Shape;3203;p377"/>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204" name="Google Shape;3204;p377"/>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205" name="Google Shape;3205;p377"/>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3206" name="Google Shape;3206;p377"/>
          <p:cNvSpPr txBox="1"/>
          <p:nvPr/>
        </p:nvSpPr>
        <p:spPr>
          <a:xfrm>
            <a:off x="-1461427" y="1481721"/>
            <a:ext cx="1848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3207" name="Google Shape;3207;p377"/>
          <p:cNvSpPr txBox="1"/>
          <p:nvPr/>
        </p:nvSpPr>
        <p:spPr>
          <a:xfrm>
            <a:off x="1440089" y="5173794"/>
            <a:ext cx="9207000" cy="10122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Mock Tax Site</a:t>
            </a:r>
            <a:endParaRPr b="1" sz="5400">
              <a:solidFill>
                <a:schemeClr val="dk2"/>
              </a:solidFill>
              <a:latin typeface="Questrial"/>
              <a:ea typeface="Questrial"/>
              <a:cs typeface="Questrial"/>
              <a:sym typeface="Questrial"/>
            </a:endParaRPr>
          </a:p>
        </p:txBody>
      </p:sp>
      <p:sp>
        <p:nvSpPr>
          <p:cNvPr id="3208" name="Google Shape;3208;p37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13" name="Shape 3213"/>
        <p:cNvGrpSpPr/>
        <p:nvPr/>
      </p:nvGrpSpPr>
      <p:grpSpPr>
        <a:xfrm>
          <a:off x="0" y="0"/>
          <a:ext cx="0" cy="0"/>
          <a:chOff x="0" y="0"/>
          <a:chExt cx="0" cy="0"/>
        </a:xfrm>
      </p:grpSpPr>
      <p:sp>
        <p:nvSpPr>
          <p:cNvPr id="3214" name="Google Shape;3214;p378"/>
          <p:cNvSpPr txBox="1"/>
          <p:nvPr>
            <p:ph type="title"/>
          </p:nvPr>
        </p:nvSpPr>
        <p:spPr>
          <a:xfrm>
            <a:off x="609600" y="-945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Mock Tax Site</a:t>
            </a:r>
            <a:endParaRPr/>
          </a:p>
        </p:txBody>
      </p:sp>
      <p:sp>
        <p:nvSpPr>
          <p:cNvPr id="3215" name="Google Shape;3215;p378"/>
          <p:cNvSpPr txBox="1"/>
          <p:nvPr>
            <p:ph idx="1" type="body"/>
          </p:nvPr>
        </p:nvSpPr>
        <p:spPr>
          <a:xfrm>
            <a:off x="214700" y="787125"/>
            <a:ext cx="11614800" cy="4526100"/>
          </a:xfrm>
          <a:prstGeom prst="rect">
            <a:avLst/>
          </a:prstGeom>
          <a:noFill/>
          <a:ln>
            <a:noFill/>
          </a:ln>
        </p:spPr>
        <p:txBody>
          <a:bodyPr anchorCtr="0" anchor="t" bIns="45700" lIns="91425" spcFirstLastPara="1" rIns="91425" wrap="square" tIns="45700">
            <a:noAutofit/>
          </a:bodyPr>
          <a:lstStyle/>
          <a:p>
            <a:pPr indent="-317500" lvl="0" marL="342900" marR="0" rtl="0" algn="l">
              <a:spcBef>
                <a:spcPts val="800"/>
              </a:spcBef>
              <a:spcAft>
                <a:spcPts val="0"/>
              </a:spcAft>
              <a:buClr>
                <a:schemeClr val="dk1"/>
              </a:buClr>
              <a:buSzPts val="3600"/>
              <a:buFont typeface="Noto Sans Symbols"/>
              <a:buChar char="➢"/>
            </a:pPr>
            <a:r>
              <a:rPr lang="en-US" sz="3600"/>
              <a:t>Partner up and take turns being taxpayer/volunteer!</a:t>
            </a:r>
            <a:endParaRPr sz="3600"/>
          </a:p>
          <a:p>
            <a:pPr indent="-317500" lvl="0" marL="342900" marR="0" rtl="0" algn="l">
              <a:spcBef>
                <a:spcPts val="800"/>
              </a:spcBef>
              <a:spcAft>
                <a:spcPts val="0"/>
              </a:spcAft>
              <a:buClr>
                <a:schemeClr val="dk1"/>
              </a:buClr>
              <a:buSzPts val="3600"/>
              <a:buFont typeface="Noto Sans Symbols"/>
              <a:buChar char="➢"/>
            </a:pPr>
            <a:r>
              <a:rPr lang="en-US" sz="3600"/>
              <a:t>Use your tax prep process handout!</a:t>
            </a:r>
            <a:endParaRPr sz="3600"/>
          </a:p>
          <a:p>
            <a:pPr indent="-317500" lvl="0" marL="342900" marR="0" rtl="0" algn="l">
              <a:spcBef>
                <a:spcPts val="800"/>
              </a:spcBef>
              <a:spcAft>
                <a:spcPts val="0"/>
              </a:spcAft>
              <a:buClr>
                <a:schemeClr val="dk1"/>
              </a:buClr>
              <a:buSzPts val="3600"/>
              <a:buFont typeface="Noto Sans Symbols"/>
              <a:buChar char="➢"/>
            </a:pPr>
            <a:r>
              <a:rPr lang="en-US" sz="3600"/>
              <a:t>There are two examples in your packet so:</a:t>
            </a:r>
            <a:endParaRPr sz="3600"/>
          </a:p>
          <a:p>
            <a:pPr indent="-285750" lvl="1" marL="742950" marR="0" rtl="0" algn="l">
              <a:spcBef>
                <a:spcPts val="800"/>
              </a:spcBef>
              <a:spcAft>
                <a:spcPts val="0"/>
              </a:spcAft>
              <a:buSzPts val="3600"/>
              <a:buChar char="•"/>
            </a:pPr>
            <a:r>
              <a:rPr lang="en-US"/>
              <a:t>Round 1→ Student 1 is taxpayer KK, student 2 is volunteer</a:t>
            </a:r>
            <a:endParaRPr/>
          </a:p>
          <a:p>
            <a:pPr indent="-285750" lvl="1" marL="742950" marR="0" rtl="0" algn="l">
              <a:spcBef>
                <a:spcPts val="800"/>
              </a:spcBef>
              <a:spcAft>
                <a:spcPts val="0"/>
              </a:spcAft>
              <a:buSzPts val="3600"/>
              <a:buChar char="•"/>
            </a:pPr>
            <a:r>
              <a:rPr lang="en-US"/>
              <a:t>Round 2→ Student 1 is now volunteer and student 2 is taxpayer MM</a:t>
            </a:r>
            <a:endParaRPr/>
          </a:p>
          <a:p>
            <a:pPr indent="-285750" lvl="1" marL="742950" marR="0" rtl="0" algn="l">
              <a:spcBef>
                <a:spcPts val="800"/>
              </a:spcBef>
              <a:spcAft>
                <a:spcPts val="0"/>
              </a:spcAft>
              <a:buSzPts val="3600"/>
              <a:buChar char="•"/>
            </a:pPr>
            <a:r>
              <a:rPr lang="en-US"/>
              <a:t>Use return you don’t prepare as practice at home! Student 1 can do KK at home, Student 2 can do MM at home. Answer key will be posted online.</a:t>
            </a:r>
            <a:endParaRPr/>
          </a:p>
          <a:p>
            <a:pPr indent="0" lvl="0" marL="457200" marR="0" rtl="0" algn="l">
              <a:spcBef>
                <a:spcPts val="800"/>
              </a:spcBef>
              <a:spcAft>
                <a:spcPts val="0"/>
              </a:spcAft>
              <a:buNone/>
            </a:pPr>
            <a:r>
              <a:t/>
            </a:r>
            <a:endParaRPr/>
          </a:p>
        </p:txBody>
      </p:sp>
      <p:sp>
        <p:nvSpPr>
          <p:cNvPr id="3216" name="Google Shape;3216;p37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21" name="Shape 3221"/>
        <p:cNvGrpSpPr/>
        <p:nvPr/>
      </p:nvGrpSpPr>
      <p:grpSpPr>
        <a:xfrm>
          <a:off x="0" y="0"/>
          <a:ext cx="0" cy="0"/>
          <a:chOff x="0" y="0"/>
          <a:chExt cx="0" cy="0"/>
        </a:xfrm>
      </p:grpSpPr>
      <p:sp>
        <p:nvSpPr>
          <p:cNvPr id="3222" name="Google Shape;3222;p37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Mock Tax Site</a:t>
            </a:r>
            <a:endParaRPr/>
          </a:p>
        </p:txBody>
      </p:sp>
      <p:sp>
        <p:nvSpPr>
          <p:cNvPr id="3223" name="Google Shape;3223;p379"/>
          <p:cNvSpPr txBox="1"/>
          <p:nvPr>
            <p:ph idx="1" type="body"/>
          </p:nvPr>
        </p:nvSpPr>
        <p:spPr>
          <a:xfrm>
            <a:off x="440450" y="1417650"/>
            <a:ext cx="11614800" cy="452610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dk1"/>
              </a:buClr>
              <a:buSzPts val="4000"/>
              <a:buFont typeface="Noto Sans Symbols"/>
              <a:buChar char="➢"/>
            </a:pPr>
            <a:r>
              <a:rPr lang="en-US"/>
              <a:t>Login to TaxSlayer (via Google Chrome)</a:t>
            </a:r>
            <a:endParaRPr/>
          </a:p>
          <a:p>
            <a:pPr indent="-285750" lvl="1" marL="742950" rtl="0" algn="l">
              <a:lnSpc>
                <a:spcPct val="90000"/>
              </a:lnSpc>
              <a:spcBef>
                <a:spcPts val="720"/>
              </a:spcBef>
              <a:spcAft>
                <a:spcPts val="0"/>
              </a:spcAft>
              <a:buSzPts val="3600"/>
              <a:buChar char="•"/>
            </a:pPr>
            <a:r>
              <a:rPr lang="en-US"/>
              <a:t>Vita.taxslayerpro.com/IRSTRAINING</a:t>
            </a:r>
            <a:endParaRPr/>
          </a:p>
          <a:p>
            <a:pPr indent="-285750" lvl="1" marL="742950" rtl="0" algn="l">
              <a:lnSpc>
                <a:spcPct val="90000"/>
              </a:lnSpc>
              <a:spcBef>
                <a:spcPts val="720"/>
              </a:spcBef>
              <a:spcAft>
                <a:spcPts val="0"/>
              </a:spcAft>
              <a:buSzPts val="3600"/>
              <a:buChar char="•"/>
            </a:pPr>
            <a:r>
              <a:rPr lang="en-US"/>
              <a:t>Password: TRAINPROWEB</a:t>
            </a:r>
            <a:endParaRPr/>
          </a:p>
          <a:p>
            <a:pPr indent="-285750" lvl="1" marL="742950" rtl="0" algn="l">
              <a:lnSpc>
                <a:spcPct val="90000"/>
              </a:lnSpc>
              <a:spcBef>
                <a:spcPts val="720"/>
              </a:spcBef>
              <a:spcAft>
                <a:spcPts val="0"/>
              </a:spcAft>
              <a:buSzPts val="3600"/>
              <a:buChar char="•"/>
            </a:pPr>
            <a:r>
              <a:rPr lang="en-US"/>
              <a:t>Username: DOEJTRAIN (last name, first initial,TRAIN)</a:t>
            </a:r>
            <a:endParaRPr/>
          </a:p>
          <a:p>
            <a:pPr indent="-285750" lvl="1" marL="742950" rtl="0" algn="l">
              <a:lnSpc>
                <a:spcPct val="90000"/>
              </a:lnSpc>
              <a:spcBef>
                <a:spcPts val="720"/>
              </a:spcBef>
              <a:spcAft>
                <a:spcPts val="0"/>
              </a:spcAft>
              <a:buSzPts val="3600"/>
              <a:buChar char="•"/>
            </a:pPr>
            <a:r>
              <a:rPr lang="en-US"/>
              <a:t>Password: SaveFirstTaxes2020!</a:t>
            </a:r>
            <a:endParaRPr/>
          </a:p>
        </p:txBody>
      </p:sp>
      <p:sp>
        <p:nvSpPr>
          <p:cNvPr id="3224" name="Google Shape;3224;p37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29" name="Shape 3229"/>
        <p:cNvGrpSpPr/>
        <p:nvPr/>
      </p:nvGrpSpPr>
      <p:grpSpPr>
        <a:xfrm>
          <a:off x="0" y="0"/>
          <a:ext cx="0" cy="0"/>
          <a:chOff x="0" y="0"/>
          <a:chExt cx="0" cy="0"/>
        </a:xfrm>
      </p:grpSpPr>
      <p:pic>
        <p:nvPicPr>
          <p:cNvPr descr="Impact-logo_SaveFirst-green.eps" id="3230" name="Google Shape;3230;p380"/>
          <p:cNvPicPr preferRelativeResize="0"/>
          <p:nvPr/>
        </p:nvPicPr>
        <p:blipFill rotWithShape="1">
          <a:blip r:embed="rId3">
            <a:alphaModFix/>
          </a:blip>
          <a:srcRect b="34976" l="19561" r="20646" t="31742"/>
          <a:stretch/>
        </p:blipFill>
        <p:spPr>
          <a:xfrm>
            <a:off x="1440089" y="625475"/>
            <a:ext cx="9264733" cy="4243519"/>
          </a:xfrm>
          <a:prstGeom prst="rect">
            <a:avLst/>
          </a:prstGeom>
          <a:noFill/>
          <a:ln>
            <a:noFill/>
          </a:ln>
        </p:spPr>
      </p:pic>
      <p:sp>
        <p:nvSpPr>
          <p:cNvPr id="3231" name="Google Shape;3231;p380"/>
          <p:cNvSpPr/>
          <p:nvPr/>
        </p:nvSpPr>
        <p:spPr>
          <a:xfrm>
            <a:off x="1524003" y="-184666"/>
            <a:ext cx="184731" cy="36933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232" name="Google Shape;3232;p380"/>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233" name="Google Shape;3233;p380"/>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234" name="Google Shape;3234;p380"/>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3235" name="Google Shape;3235;p380"/>
          <p:cNvSpPr txBox="1"/>
          <p:nvPr/>
        </p:nvSpPr>
        <p:spPr>
          <a:xfrm>
            <a:off x="-1461427" y="1481721"/>
            <a:ext cx="18466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3236" name="Google Shape;3236;p380"/>
          <p:cNvSpPr txBox="1"/>
          <p:nvPr/>
        </p:nvSpPr>
        <p:spPr>
          <a:xfrm>
            <a:off x="1708732" y="4868994"/>
            <a:ext cx="8727445" cy="1684206"/>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Intake/Interview &amp; Quality Review Process</a:t>
            </a:r>
            <a:endParaRPr b="1" sz="5400">
              <a:solidFill>
                <a:schemeClr val="dk2"/>
              </a:solidFill>
              <a:latin typeface="Questrial"/>
              <a:ea typeface="Questrial"/>
              <a:cs typeface="Questrial"/>
              <a:sym typeface="Questrial"/>
            </a:endParaRPr>
          </a:p>
        </p:txBody>
      </p:sp>
      <p:sp>
        <p:nvSpPr>
          <p:cNvPr id="3237" name="Google Shape;3237;p38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42" name="Shape 3242"/>
        <p:cNvGrpSpPr/>
        <p:nvPr/>
      </p:nvGrpSpPr>
      <p:grpSpPr>
        <a:xfrm>
          <a:off x="0" y="0"/>
          <a:ext cx="0" cy="0"/>
          <a:chOff x="0" y="0"/>
          <a:chExt cx="0" cy="0"/>
        </a:xfrm>
      </p:grpSpPr>
      <p:sp>
        <p:nvSpPr>
          <p:cNvPr id="3243" name="Google Shape;3243;p38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Intake/Interview &amp; Quality Review Sheet</a:t>
            </a:r>
            <a:endParaRPr/>
          </a:p>
        </p:txBody>
      </p:sp>
      <p:sp>
        <p:nvSpPr>
          <p:cNvPr id="3244" name="Google Shape;3244;p381"/>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Form 13614-C (</a:t>
            </a:r>
            <a:r>
              <a:rPr lang="en-US"/>
              <a:t>official IRS version</a:t>
            </a:r>
            <a:r>
              <a:rPr b="0" i="0" lang="en-US" sz="4000" u="none" cap="none" strike="noStrike">
                <a:solidFill>
                  <a:schemeClr val="dk1"/>
                </a:solidFill>
                <a:latin typeface="Questrial"/>
                <a:ea typeface="Questrial"/>
                <a:cs typeface="Questrial"/>
                <a:sym typeface="Questrial"/>
              </a:rPr>
              <a:t>)</a:t>
            </a:r>
            <a:endParaRPr b="0" i="0" sz="4000" u="none" cap="none" strike="noStrike">
              <a:solidFill>
                <a:schemeClr val="dk1"/>
              </a:solidFill>
              <a:latin typeface="Questrial"/>
              <a:ea typeface="Questrial"/>
              <a:cs typeface="Questrial"/>
              <a:sym typeface="Questrial"/>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All VITA programs are required to use this sheet for every tax return filed at the tax site.</a:t>
            </a:r>
            <a:endParaRPr/>
          </a:p>
        </p:txBody>
      </p:sp>
      <p:sp>
        <p:nvSpPr>
          <p:cNvPr id="3245" name="Google Shape;3245;p38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3246" name="Google Shape;3246;p381"/>
          <p:cNvPicPr preferRelativeResize="0"/>
          <p:nvPr/>
        </p:nvPicPr>
        <p:blipFill>
          <a:blip r:embed="rId3">
            <a:alphaModFix/>
          </a:blip>
          <a:stretch>
            <a:fillRect/>
          </a:stretch>
        </p:blipFill>
        <p:spPr>
          <a:xfrm>
            <a:off x="2453712" y="3787050"/>
            <a:ext cx="7284575" cy="3070950"/>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3" name="Shape 373"/>
        <p:cNvGrpSpPr/>
        <p:nvPr/>
      </p:nvGrpSpPr>
      <p:grpSpPr>
        <a:xfrm>
          <a:off x="0" y="0"/>
          <a:ext cx="0" cy="0"/>
          <a:chOff x="0" y="0"/>
          <a:chExt cx="0" cy="0"/>
        </a:xfrm>
      </p:grpSpPr>
      <p:sp>
        <p:nvSpPr>
          <p:cNvPr id="374" name="Google Shape;374;p4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Personal Exemptions</a:t>
            </a:r>
            <a:endParaRPr/>
          </a:p>
        </p:txBody>
      </p:sp>
      <p:sp>
        <p:nvSpPr>
          <p:cNvPr id="375" name="Google Shape;375;p49"/>
          <p:cNvSpPr txBox="1"/>
          <p:nvPr>
            <p:ph idx="1" type="body"/>
          </p:nvPr>
        </p:nvSpPr>
        <p:spPr>
          <a:xfrm>
            <a:off x="609600" y="1600203"/>
            <a:ext cx="10972800" cy="45261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Noto Sans Symbols"/>
              <a:buNone/>
            </a:pPr>
            <a:r>
              <a:rPr b="1" i="1" lang="en-US" sz="4800" u="none" cap="none" strike="noStrike">
                <a:solidFill>
                  <a:schemeClr val="dk1"/>
                </a:solidFill>
                <a:latin typeface="Questrial"/>
                <a:ea typeface="Questrial"/>
                <a:cs typeface="Questrial"/>
                <a:sym typeface="Questrial"/>
              </a:rPr>
              <a:t>Remember: </a:t>
            </a:r>
            <a:endParaRPr/>
          </a:p>
          <a:p>
            <a:pPr indent="0" lvl="0" marL="0" marR="0" rtl="0" algn="ctr">
              <a:spcBef>
                <a:spcPts val="800"/>
              </a:spcBef>
              <a:spcAft>
                <a:spcPts val="0"/>
              </a:spcAft>
              <a:buClr>
                <a:schemeClr val="dk1"/>
              </a:buClr>
              <a:buFont typeface="Noto Sans Symbols"/>
              <a:buNone/>
            </a:pPr>
            <a:r>
              <a:rPr b="0" i="0" lang="en-US" sz="4000" u="none" cap="none" strike="noStrike">
                <a:solidFill>
                  <a:schemeClr val="dk1"/>
                </a:solidFill>
                <a:latin typeface="Questrial"/>
                <a:ea typeface="Questrial"/>
                <a:cs typeface="Questrial"/>
                <a:sym typeface="Questrial"/>
              </a:rPr>
              <a:t>It’s not whether the taxpayer IS claimed as a dependent, but whether the taxpayer CAN BE claimed as a dependent that determines whether the taxpayer can claim an exemption.</a:t>
            </a:r>
            <a:endParaRPr/>
          </a:p>
        </p:txBody>
      </p:sp>
      <p:sp>
        <p:nvSpPr>
          <p:cNvPr id="376" name="Google Shape;376;p4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5">
                                            <p:txEl>
                                              <p:pRg end="0" st="0"/>
                                            </p:txEl>
                                          </p:spTgt>
                                        </p:tgtEl>
                                        <p:attrNameLst>
                                          <p:attrName>style.visibility</p:attrName>
                                        </p:attrNameLst>
                                      </p:cBhvr>
                                      <p:to>
                                        <p:strVal val="visible"/>
                                      </p:to>
                                    </p:set>
                                    <p:animEffect filter="fade" transition="in">
                                      <p:cBhvr>
                                        <p:cTn dur="1000"/>
                                        <p:tgtEl>
                                          <p:spTgt spid="37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5">
                                            <p:txEl>
                                              <p:pRg end="1" st="1"/>
                                            </p:txEl>
                                          </p:spTgt>
                                        </p:tgtEl>
                                        <p:attrNameLst>
                                          <p:attrName>style.visibility</p:attrName>
                                        </p:attrNameLst>
                                      </p:cBhvr>
                                      <p:to>
                                        <p:strVal val="visible"/>
                                      </p:to>
                                    </p:set>
                                    <p:animEffect filter="fade" transition="in">
                                      <p:cBhvr>
                                        <p:cTn dur="1000"/>
                                        <p:tgtEl>
                                          <p:spTgt spid="375">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51" name="Shape 3251"/>
        <p:cNvGrpSpPr/>
        <p:nvPr/>
      </p:nvGrpSpPr>
      <p:grpSpPr>
        <a:xfrm>
          <a:off x="0" y="0"/>
          <a:ext cx="0" cy="0"/>
          <a:chOff x="0" y="0"/>
          <a:chExt cx="0" cy="0"/>
        </a:xfrm>
      </p:grpSpPr>
      <p:sp>
        <p:nvSpPr>
          <p:cNvPr id="3252" name="Google Shape;3252;p382"/>
          <p:cNvSpPr txBox="1"/>
          <p:nvPr>
            <p:ph type="title"/>
          </p:nvPr>
        </p:nvSpPr>
        <p:spPr>
          <a:xfrm>
            <a:off x="524700" y="216000"/>
            <a:ext cx="11142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500" u="none" cap="none" strike="noStrike">
                <a:solidFill>
                  <a:schemeClr val="dk2"/>
                </a:solidFill>
                <a:latin typeface="Questrial"/>
                <a:ea typeface="Questrial"/>
                <a:cs typeface="Questrial"/>
                <a:sym typeface="Questrial"/>
              </a:rPr>
              <a:t>Assuring a Quality Service and Accurate Return</a:t>
            </a:r>
            <a:endParaRPr sz="4500"/>
          </a:p>
        </p:txBody>
      </p:sp>
      <p:sp>
        <p:nvSpPr>
          <p:cNvPr id="3253" name="Google Shape;3253;p382"/>
          <p:cNvSpPr txBox="1"/>
          <p:nvPr>
            <p:ph idx="1" type="body"/>
          </p:nvPr>
        </p:nvSpPr>
        <p:spPr>
          <a:xfrm>
            <a:off x="435650" y="1475013"/>
            <a:ext cx="11705100" cy="4526100"/>
          </a:xfrm>
          <a:prstGeom prst="rect">
            <a:avLst/>
          </a:prstGeom>
          <a:noFill/>
          <a:ln>
            <a:noFill/>
          </a:ln>
        </p:spPr>
        <p:txBody>
          <a:bodyPr anchorCtr="0" anchor="t" bIns="45700" lIns="91425" spcFirstLastPara="1" rIns="91425" wrap="square" tIns="45700">
            <a:noAutofit/>
          </a:bodyPr>
          <a:lstStyle/>
          <a:p>
            <a:pPr indent="-336550" lvl="0" marL="342900" marR="0" rtl="0" algn="l">
              <a:lnSpc>
                <a:spcPct val="80000"/>
              </a:lnSpc>
              <a:spcBef>
                <a:spcPts val="0"/>
              </a:spcBef>
              <a:spcAft>
                <a:spcPts val="0"/>
              </a:spcAft>
              <a:buClr>
                <a:schemeClr val="dk1"/>
              </a:buClr>
              <a:buSzPts val="3300"/>
              <a:buFont typeface="Noto Sans Symbols"/>
              <a:buChar char="➢"/>
            </a:pPr>
            <a:r>
              <a:rPr b="0" i="0" lang="en-US" sz="3300" u="none" cap="none" strike="noStrike">
                <a:solidFill>
                  <a:schemeClr val="dk1"/>
                </a:solidFill>
                <a:latin typeface="Questrial"/>
                <a:ea typeface="Questrial"/>
                <a:cs typeface="Questrial"/>
                <a:sym typeface="Questrial"/>
              </a:rPr>
              <a:t>Taxpayers using services offered through the Volunteer Tax Assistance (VITA) and Tax Counseling for the Elderly (TCE) Programs </a:t>
            </a:r>
            <a:r>
              <a:rPr b="1" i="0" lang="en-US" sz="3300" u="none" cap="none" strike="noStrike">
                <a:solidFill>
                  <a:schemeClr val="dk1"/>
                </a:solidFill>
                <a:latin typeface="Questrial"/>
                <a:ea typeface="Questrial"/>
                <a:cs typeface="Questrial"/>
                <a:sym typeface="Questrial"/>
              </a:rPr>
              <a:t>should be confident they receive quality service</a:t>
            </a:r>
            <a:r>
              <a:rPr b="0" i="0" lang="en-US" sz="3300" u="none" cap="none" strike="noStrike">
                <a:solidFill>
                  <a:schemeClr val="dk1"/>
                </a:solidFill>
                <a:latin typeface="Questrial"/>
                <a:ea typeface="Questrial"/>
                <a:cs typeface="Questrial"/>
                <a:sym typeface="Questrial"/>
              </a:rPr>
              <a:t>. This includes having an accurate tax return prepared. </a:t>
            </a:r>
            <a:endParaRPr b="0" i="0" sz="3300" u="none" cap="none" strike="noStrike">
              <a:solidFill>
                <a:schemeClr val="dk1"/>
              </a:solidFill>
              <a:latin typeface="Questrial"/>
              <a:ea typeface="Questrial"/>
              <a:cs typeface="Questrial"/>
              <a:sym typeface="Questrial"/>
            </a:endParaRPr>
          </a:p>
          <a:p>
            <a:pPr indent="0" lvl="0" marL="342900" marR="0" rtl="0" algn="l">
              <a:lnSpc>
                <a:spcPct val="80000"/>
              </a:lnSpc>
              <a:spcBef>
                <a:spcPts val="0"/>
              </a:spcBef>
              <a:spcAft>
                <a:spcPts val="0"/>
              </a:spcAft>
              <a:buNone/>
            </a:pPr>
            <a:r>
              <a:t/>
            </a:r>
            <a:endParaRPr sz="3300"/>
          </a:p>
          <a:p>
            <a:pPr indent="-336550" lvl="0" marL="342900" marR="0" rtl="0" algn="l">
              <a:lnSpc>
                <a:spcPct val="80000"/>
              </a:lnSpc>
              <a:spcBef>
                <a:spcPts val="680"/>
              </a:spcBef>
              <a:spcAft>
                <a:spcPts val="0"/>
              </a:spcAft>
              <a:buClr>
                <a:schemeClr val="dk1"/>
              </a:buClr>
              <a:buSzPts val="3300"/>
              <a:buFont typeface="Noto Sans Symbols"/>
              <a:buChar char="➢"/>
            </a:pPr>
            <a:r>
              <a:rPr b="0" i="0" lang="en-US" sz="3300" u="none" cap="none" strike="noStrike">
                <a:solidFill>
                  <a:schemeClr val="dk1"/>
                </a:solidFill>
                <a:latin typeface="Questrial"/>
                <a:ea typeface="Questrial"/>
                <a:cs typeface="Questrial"/>
                <a:sym typeface="Questrial"/>
              </a:rPr>
              <a:t>A basic component of preparing an accurate return begins with listening to the taxpayer and asking the right questions.</a:t>
            </a:r>
            <a:endParaRPr b="0" i="0" sz="3300" u="none" cap="none" strike="noStrike">
              <a:solidFill>
                <a:schemeClr val="dk1"/>
              </a:solidFill>
              <a:latin typeface="Questrial"/>
              <a:ea typeface="Questrial"/>
              <a:cs typeface="Questrial"/>
              <a:sym typeface="Questrial"/>
            </a:endParaRPr>
          </a:p>
          <a:p>
            <a:pPr indent="0" lvl="0" marL="342900" marR="0" rtl="0" algn="l">
              <a:lnSpc>
                <a:spcPct val="80000"/>
              </a:lnSpc>
              <a:spcBef>
                <a:spcPts val="680"/>
              </a:spcBef>
              <a:spcAft>
                <a:spcPts val="0"/>
              </a:spcAft>
              <a:buNone/>
            </a:pPr>
            <a:r>
              <a:t/>
            </a:r>
            <a:endParaRPr sz="3300"/>
          </a:p>
          <a:p>
            <a:pPr indent="-336550" lvl="0" marL="342900" marR="0" rtl="0" algn="l">
              <a:lnSpc>
                <a:spcPct val="80000"/>
              </a:lnSpc>
              <a:spcBef>
                <a:spcPts val="680"/>
              </a:spcBef>
              <a:spcAft>
                <a:spcPts val="0"/>
              </a:spcAft>
              <a:buClr>
                <a:schemeClr val="dk1"/>
              </a:buClr>
              <a:buSzPts val="3300"/>
              <a:buFont typeface="Noto Sans Symbols"/>
              <a:buChar char="➢"/>
            </a:pPr>
            <a:r>
              <a:rPr b="0" i="0" lang="en-US" sz="3300" u="none" cap="none" strike="noStrike">
                <a:solidFill>
                  <a:schemeClr val="dk1"/>
                </a:solidFill>
                <a:latin typeface="Questrial"/>
                <a:ea typeface="Questrial"/>
                <a:cs typeface="Questrial"/>
                <a:sym typeface="Questrial"/>
              </a:rPr>
              <a:t>Form 13614-C,  Intake/Interview &amp; Quality Review Sheet, is a tool designed to help the volunteer ask the right questions. When used properly, this form effectively contributes to accurate tax return preparation. </a:t>
            </a:r>
            <a:endParaRPr sz="3300"/>
          </a:p>
        </p:txBody>
      </p:sp>
      <p:sp>
        <p:nvSpPr>
          <p:cNvPr id="3254" name="Google Shape;3254;p38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59" name="Shape 3259"/>
        <p:cNvGrpSpPr/>
        <p:nvPr/>
      </p:nvGrpSpPr>
      <p:grpSpPr>
        <a:xfrm>
          <a:off x="0" y="0"/>
          <a:ext cx="0" cy="0"/>
          <a:chOff x="0" y="0"/>
          <a:chExt cx="0" cy="0"/>
        </a:xfrm>
      </p:grpSpPr>
      <p:sp>
        <p:nvSpPr>
          <p:cNvPr id="3260" name="Google Shape;3260;p38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320" u="none" cap="none" strike="noStrike">
                <a:solidFill>
                  <a:schemeClr val="dk2"/>
                </a:solidFill>
                <a:latin typeface="Questrial"/>
                <a:ea typeface="Questrial"/>
                <a:cs typeface="Questrial"/>
                <a:sym typeface="Questrial"/>
              </a:rPr>
              <a:t>Using this Form Completely and Appropriately</a:t>
            </a:r>
            <a:endParaRPr/>
          </a:p>
        </p:txBody>
      </p:sp>
      <p:sp>
        <p:nvSpPr>
          <p:cNvPr id="3261" name="Google Shape;3261;p383"/>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IRS conducts oversight to ensure that EVERY part of the form is being used appropriately and completely.</a:t>
            </a:r>
            <a:endParaRPr b="0" i="0" sz="4000" u="none" cap="none" strike="noStrike">
              <a:solidFill>
                <a:schemeClr val="dk1"/>
              </a:solidFill>
              <a:latin typeface="Questrial"/>
              <a:ea typeface="Questrial"/>
              <a:cs typeface="Questrial"/>
              <a:sym typeface="Questrial"/>
            </a:endParaRPr>
          </a:p>
          <a:p>
            <a:pPr indent="0" lvl="0" marL="342900" marR="0" rtl="0" algn="l">
              <a:spcBef>
                <a:spcPts val="0"/>
              </a:spcBef>
              <a:spcAft>
                <a:spcPts val="0"/>
              </a:spcAft>
              <a:buNone/>
            </a:pPr>
            <a:r>
              <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IRS requires compliance with use of this form to ensure high quality tax returns for our VITA program.</a:t>
            </a:r>
            <a:endParaRPr/>
          </a:p>
        </p:txBody>
      </p:sp>
      <p:sp>
        <p:nvSpPr>
          <p:cNvPr id="3262" name="Google Shape;3262;p38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67" name="Shape 3267"/>
        <p:cNvGrpSpPr/>
        <p:nvPr/>
      </p:nvGrpSpPr>
      <p:grpSpPr>
        <a:xfrm>
          <a:off x="0" y="0"/>
          <a:ext cx="0" cy="0"/>
          <a:chOff x="0" y="0"/>
          <a:chExt cx="0" cy="0"/>
        </a:xfrm>
      </p:grpSpPr>
      <p:sp>
        <p:nvSpPr>
          <p:cNvPr id="3268" name="Google Shape;3268;p38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Required for Use by IRS VITA Sites</a:t>
            </a:r>
            <a:endParaRPr/>
          </a:p>
        </p:txBody>
      </p:sp>
      <p:sp>
        <p:nvSpPr>
          <p:cNvPr id="3269" name="Google Shape;3269;p384"/>
          <p:cNvSpPr txBox="1"/>
          <p:nvPr>
            <p:ph idx="1" type="body"/>
          </p:nvPr>
        </p:nvSpPr>
        <p:spPr>
          <a:xfrm>
            <a:off x="332950" y="1338100"/>
            <a:ext cx="113883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An important tool for accuracy and due diligence!</a:t>
            </a:r>
            <a:endParaRPr/>
          </a:p>
          <a:p>
            <a:pPr indent="-342900" lvl="0" marL="342900" marR="0" rtl="0" algn="l">
              <a:lnSpc>
                <a:spcPct val="8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Must be completed by (or with) the taxpayer.</a:t>
            </a:r>
            <a:endParaRPr/>
          </a:p>
          <a:p>
            <a:pPr indent="-342900" lvl="0" marL="342900" marR="0" rtl="0" algn="l">
              <a:lnSpc>
                <a:spcPct val="8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Will be used to conduct the Quality Review process.</a:t>
            </a:r>
            <a:endParaRPr/>
          </a:p>
          <a:p>
            <a:pPr indent="-342900" lvl="0" marL="342900" marR="0" rtl="0" algn="l">
              <a:lnSpc>
                <a:spcPct val="8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Must be kept at tax site for site records (do not let the taxpayer take the form with them)</a:t>
            </a:r>
            <a:endParaRPr/>
          </a:p>
          <a:p>
            <a:pPr indent="-342900" lvl="0" marL="342900" marR="0" rtl="0" algn="l">
              <a:lnSpc>
                <a:spcPct val="8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No records brought to the site should be kept on file</a:t>
            </a:r>
            <a:endParaRPr/>
          </a:p>
          <a:p>
            <a:pPr indent="-342900" lvl="0" marL="342900" marR="0" rtl="0" algn="l">
              <a:lnSpc>
                <a:spcPct val="8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For privacy and identity protection purposes, SSNs should NOT be printed on the I/I form</a:t>
            </a:r>
            <a:endParaRPr/>
          </a:p>
          <a:p>
            <a:pPr indent="0" lvl="0" marL="0" marR="0" rtl="0" algn="l">
              <a:lnSpc>
                <a:spcPct val="80000"/>
              </a:lnSpc>
              <a:spcBef>
                <a:spcPts val="740"/>
              </a:spcBef>
              <a:spcAft>
                <a:spcPts val="0"/>
              </a:spcAft>
              <a:buClr>
                <a:schemeClr val="dk1"/>
              </a:buClr>
              <a:buFont typeface="Noto Sans Symbols"/>
              <a:buNone/>
            </a:pPr>
            <a:r>
              <a:t/>
            </a:r>
            <a:endParaRPr b="0" i="0" sz="3700" u="none" cap="none" strike="noStrike">
              <a:solidFill>
                <a:schemeClr val="dk1"/>
              </a:solidFill>
              <a:latin typeface="Questrial"/>
              <a:ea typeface="Questrial"/>
              <a:cs typeface="Questrial"/>
              <a:sym typeface="Questrial"/>
            </a:endParaRPr>
          </a:p>
        </p:txBody>
      </p:sp>
      <p:sp>
        <p:nvSpPr>
          <p:cNvPr id="3270" name="Google Shape;3270;p38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75" name="Shape 3275"/>
        <p:cNvGrpSpPr/>
        <p:nvPr/>
      </p:nvGrpSpPr>
      <p:grpSpPr>
        <a:xfrm>
          <a:off x="0" y="0"/>
          <a:ext cx="0" cy="0"/>
          <a:chOff x="0" y="0"/>
          <a:chExt cx="0" cy="0"/>
        </a:xfrm>
      </p:grpSpPr>
      <p:sp>
        <p:nvSpPr>
          <p:cNvPr id="3276" name="Google Shape;3276;p38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Intake/Interview Form is a Huge Asset to You</a:t>
            </a:r>
            <a:endParaRPr/>
          </a:p>
        </p:txBody>
      </p:sp>
      <p:sp>
        <p:nvSpPr>
          <p:cNvPr id="3277" name="Google Shape;3277;p385"/>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Provides an extra record for you to double-check information on the tax return in TaxSlayer and note things the taxpayer forgets to mention when speaking with you</a:t>
            </a:r>
            <a:endParaRPr/>
          </a:p>
        </p:txBody>
      </p:sp>
      <p:sp>
        <p:nvSpPr>
          <p:cNvPr id="3278" name="Google Shape;3278;p38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83" name="Shape 3283"/>
        <p:cNvGrpSpPr/>
        <p:nvPr/>
      </p:nvGrpSpPr>
      <p:grpSpPr>
        <a:xfrm>
          <a:off x="0" y="0"/>
          <a:ext cx="0" cy="0"/>
          <a:chOff x="0" y="0"/>
          <a:chExt cx="0" cy="0"/>
        </a:xfrm>
      </p:grpSpPr>
      <p:sp>
        <p:nvSpPr>
          <p:cNvPr id="3284" name="Google Shape;3284;p38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The Intake Process: Completing Form 13614-C</a:t>
            </a:r>
            <a:endParaRPr/>
          </a:p>
        </p:txBody>
      </p:sp>
      <p:sp>
        <p:nvSpPr>
          <p:cNvPr id="3285" name="Google Shape;3285;p386"/>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In most cases, the taxpayer completes pages 1, 2, and 3 of the Intake Interview Form (Form 13614-C) in the waiting room before sitting down with you, the tax preparer.</a:t>
            </a:r>
            <a:endParaRPr b="0" i="0" sz="4000" u="none" cap="none" strike="noStrike">
              <a:solidFill>
                <a:schemeClr val="dk1"/>
              </a:solidFill>
              <a:latin typeface="Questrial"/>
              <a:ea typeface="Questrial"/>
              <a:cs typeface="Questrial"/>
              <a:sym typeface="Questrial"/>
            </a:endParaRPr>
          </a:p>
          <a:p>
            <a:pPr indent="0" lvl="0" marL="0" marR="0" rtl="0" algn="l">
              <a:spcBef>
                <a:spcPts val="0"/>
              </a:spcBef>
              <a:spcAft>
                <a:spcPts val="0"/>
              </a:spcAft>
              <a:buNone/>
            </a:pPr>
            <a:r>
              <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Provide assistance as needed (be sensitive and perceptive to the needs of the taxpayers)</a:t>
            </a:r>
            <a:endParaRPr/>
          </a:p>
        </p:txBody>
      </p:sp>
      <p:sp>
        <p:nvSpPr>
          <p:cNvPr id="3286" name="Google Shape;3286;p38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91" name="Shape 3291"/>
        <p:cNvGrpSpPr/>
        <p:nvPr/>
      </p:nvGrpSpPr>
      <p:grpSpPr>
        <a:xfrm>
          <a:off x="0" y="0"/>
          <a:ext cx="0" cy="0"/>
          <a:chOff x="0" y="0"/>
          <a:chExt cx="0" cy="0"/>
        </a:xfrm>
      </p:grpSpPr>
      <p:sp>
        <p:nvSpPr>
          <p:cNvPr id="3292" name="Google Shape;3292;p38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Complete an Intake/Interview Form </a:t>
            </a:r>
            <a:br>
              <a:rPr b="1" i="0" lang="en-US" sz="4800" u="none" cap="none" strike="noStrike">
                <a:solidFill>
                  <a:schemeClr val="dk2"/>
                </a:solidFill>
                <a:latin typeface="Questrial"/>
                <a:ea typeface="Questrial"/>
                <a:cs typeface="Questrial"/>
                <a:sym typeface="Questrial"/>
              </a:rPr>
            </a:br>
            <a:r>
              <a:rPr b="1" i="0" lang="en-US" sz="4800" u="none" cap="none" strike="noStrike">
                <a:solidFill>
                  <a:schemeClr val="dk2"/>
                </a:solidFill>
                <a:latin typeface="Questrial"/>
                <a:ea typeface="Questrial"/>
                <a:cs typeface="Questrial"/>
                <a:sym typeface="Questrial"/>
              </a:rPr>
              <a:t>for EVERY Return</a:t>
            </a:r>
            <a:endParaRPr/>
          </a:p>
        </p:txBody>
      </p:sp>
      <p:sp>
        <p:nvSpPr>
          <p:cNvPr id="3293" name="Google Shape;3293;p387"/>
          <p:cNvSpPr txBox="1"/>
          <p:nvPr>
            <p:ph idx="1" type="body"/>
          </p:nvPr>
        </p:nvSpPr>
        <p:spPr>
          <a:xfrm>
            <a:off x="609600" y="1708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We MUST have an intake/interview form on file for EVERY return filed at our tax sites.</a:t>
            </a:r>
            <a:endParaRPr/>
          </a:p>
        </p:txBody>
      </p:sp>
      <p:sp>
        <p:nvSpPr>
          <p:cNvPr id="3294" name="Google Shape;3294;p38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99" name="Shape 3299"/>
        <p:cNvGrpSpPr/>
        <p:nvPr/>
      </p:nvGrpSpPr>
      <p:grpSpPr>
        <a:xfrm>
          <a:off x="0" y="0"/>
          <a:ext cx="0" cy="0"/>
          <a:chOff x="0" y="0"/>
          <a:chExt cx="0" cy="0"/>
        </a:xfrm>
      </p:grpSpPr>
      <p:sp>
        <p:nvSpPr>
          <p:cNvPr id="3300" name="Google Shape;3300;p38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The Intake Process: Tax Return and Volunteer Certification Levels</a:t>
            </a:r>
            <a:endParaRPr/>
          </a:p>
        </p:txBody>
      </p:sp>
      <p:sp>
        <p:nvSpPr>
          <p:cNvPr id="3301" name="Google Shape;3301;p388"/>
          <p:cNvSpPr txBox="1"/>
          <p:nvPr>
            <p:ph idx="1" type="body"/>
          </p:nvPr>
        </p:nvSpPr>
        <p:spPr>
          <a:xfrm>
            <a:off x="262100" y="1807025"/>
            <a:ext cx="11808600" cy="4526100"/>
          </a:xfrm>
          <a:prstGeom prst="rect">
            <a:avLst/>
          </a:prstGeom>
          <a:noFill/>
          <a:ln>
            <a:noFill/>
          </a:ln>
        </p:spPr>
        <p:txBody>
          <a:bodyPr anchorCtr="0" anchor="t" bIns="45700" lIns="91425" spcFirstLastPara="1" rIns="91425" wrap="square" tIns="45700">
            <a:noAutofit/>
          </a:bodyPr>
          <a:lstStyle/>
          <a:p>
            <a:pPr indent="-423544" lvl="0" marL="457200" marR="0" rtl="0" algn="l">
              <a:lnSpc>
                <a:spcPct val="80000"/>
              </a:lnSpc>
              <a:spcBef>
                <a:spcPts val="0"/>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It is a violation of our VITA Grant and IRS Compliance and your Volunteer Standards of Conduct Agreement to file a tax return that is </a:t>
            </a:r>
            <a:r>
              <a:rPr b="0" i="0" lang="en-US" sz="2800" u="none" cap="none" strike="noStrike">
                <a:solidFill>
                  <a:srgbClr val="FF0000"/>
                </a:solidFill>
                <a:latin typeface="Questrial"/>
                <a:ea typeface="Questrial"/>
                <a:cs typeface="Questrial"/>
                <a:sym typeface="Questrial"/>
              </a:rPr>
              <a:t>out of scope</a:t>
            </a:r>
            <a:r>
              <a:rPr b="0" i="0" lang="en-US" sz="2800" u="none" cap="none" strike="noStrike">
                <a:solidFill>
                  <a:schemeClr val="dk1"/>
                </a:solidFill>
                <a:latin typeface="Questrial"/>
                <a:ea typeface="Questrial"/>
                <a:cs typeface="Questrial"/>
                <a:sym typeface="Questrial"/>
              </a:rPr>
              <a:t> of the VITA tax site.</a:t>
            </a:r>
            <a:endParaRPr sz="2800"/>
          </a:p>
          <a:p>
            <a:pPr indent="-414019" lvl="0" marL="447675" marR="0" rtl="0" algn="l">
              <a:lnSpc>
                <a:spcPct val="80000"/>
              </a:lnSpc>
              <a:spcBef>
                <a:spcPts val="666"/>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At SaveFirst sites, to ensure all returns are in-scope for VITA:</a:t>
            </a:r>
            <a:endParaRPr sz="2800"/>
          </a:p>
          <a:p>
            <a:pPr indent="-281495" lvl="1" marL="742950" marR="0" rtl="0" algn="l">
              <a:lnSpc>
                <a:spcPct val="80000"/>
              </a:lnSpc>
              <a:spcBef>
                <a:spcPts val="573"/>
              </a:spcBef>
              <a:spcAft>
                <a:spcPts val="0"/>
              </a:spcAft>
              <a:buClr>
                <a:schemeClr val="dk1"/>
              </a:buClr>
              <a:buSzPts val="2800"/>
              <a:buFont typeface="Arial"/>
              <a:buChar char="•"/>
            </a:pPr>
            <a:r>
              <a:rPr b="0" i="0" lang="en-US" sz="2800" u="none" cap="none" strike="noStrike">
                <a:solidFill>
                  <a:schemeClr val="dk1"/>
                </a:solidFill>
                <a:latin typeface="Questrial"/>
                <a:ea typeface="Questrial"/>
                <a:cs typeface="Questrial"/>
                <a:sym typeface="Questrial"/>
              </a:rPr>
              <a:t>Consult the SaveFirst Scope of Service Chart – at every tax station and in the Site Coordinator Handbook</a:t>
            </a:r>
            <a:r>
              <a:rPr lang="en-US" sz="2800"/>
              <a:t>/Advanced Volunteer</a:t>
            </a:r>
            <a:r>
              <a:rPr b="0" i="0" lang="en-US" sz="2800" u="none" cap="none" strike="noStrike">
                <a:solidFill>
                  <a:schemeClr val="dk1"/>
                </a:solidFill>
                <a:latin typeface="Questrial"/>
                <a:ea typeface="Questrial"/>
                <a:cs typeface="Questrial"/>
                <a:sym typeface="Questrial"/>
              </a:rPr>
              <a:t> Handbook</a:t>
            </a:r>
            <a:endParaRPr sz="2800"/>
          </a:p>
          <a:p>
            <a:pPr indent="-281495" lvl="1" marL="742950" marR="0" rtl="0" algn="l">
              <a:lnSpc>
                <a:spcPct val="80000"/>
              </a:lnSpc>
              <a:spcBef>
                <a:spcPts val="573"/>
              </a:spcBef>
              <a:spcAft>
                <a:spcPts val="0"/>
              </a:spcAft>
              <a:buClr>
                <a:schemeClr val="dk1"/>
              </a:buClr>
              <a:buSzPts val="2800"/>
              <a:buFont typeface="Arial"/>
              <a:buChar char="•"/>
            </a:pPr>
            <a:r>
              <a:rPr b="0" i="0" lang="en-US" sz="2800" u="none" cap="none" strike="noStrike">
                <a:solidFill>
                  <a:schemeClr val="dk1"/>
                </a:solidFill>
                <a:latin typeface="Questrial"/>
                <a:ea typeface="Questrial"/>
                <a:cs typeface="Questrial"/>
                <a:sym typeface="Questrial"/>
              </a:rPr>
              <a:t>If a topic seems complicated or unfamiliar to you, double-check the SaveFirst Scope of Service Chart to be sure it is listed in scope</a:t>
            </a:r>
            <a:endParaRPr sz="2800"/>
          </a:p>
          <a:p>
            <a:pPr indent="-281495" lvl="1" marL="742950" marR="0" rtl="0" algn="l">
              <a:lnSpc>
                <a:spcPct val="80000"/>
              </a:lnSpc>
              <a:spcBef>
                <a:spcPts val="573"/>
              </a:spcBef>
              <a:spcAft>
                <a:spcPts val="0"/>
              </a:spcAft>
              <a:buClr>
                <a:schemeClr val="dk1"/>
              </a:buClr>
              <a:buSzPts val="2800"/>
              <a:buFont typeface="Arial"/>
              <a:buChar char="•"/>
            </a:pPr>
            <a:r>
              <a:rPr b="0" i="0" lang="en-US" sz="2800" u="none" cap="none" strike="noStrike">
                <a:solidFill>
                  <a:schemeClr val="dk1"/>
                </a:solidFill>
                <a:latin typeface="Questrial"/>
                <a:ea typeface="Questrial"/>
                <a:cs typeface="Questrial"/>
                <a:sym typeface="Questrial"/>
              </a:rPr>
              <a:t>Sometimes this determination may be unclear. If you are unsure, talk to your Site Coordinator</a:t>
            </a:r>
            <a:endParaRPr sz="2800"/>
          </a:p>
        </p:txBody>
      </p:sp>
      <p:sp>
        <p:nvSpPr>
          <p:cNvPr id="3302" name="Google Shape;3302;p38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07" name="Shape 3307"/>
        <p:cNvGrpSpPr/>
        <p:nvPr/>
      </p:nvGrpSpPr>
      <p:grpSpPr>
        <a:xfrm>
          <a:off x="0" y="0"/>
          <a:ext cx="0" cy="0"/>
          <a:chOff x="0" y="0"/>
          <a:chExt cx="0" cy="0"/>
        </a:xfrm>
      </p:grpSpPr>
      <p:sp>
        <p:nvSpPr>
          <p:cNvPr id="3308" name="Google Shape;3308;p38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The Intake Process: Tax Return and Volunteer Certification Levels</a:t>
            </a:r>
            <a:endParaRPr/>
          </a:p>
        </p:txBody>
      </p:sp>
      <p:sp>
        <p:nvSpPr>
          <p:cNvPr id="3309" name="Google Shape;3309;p389"/>
          <p:cNvSpPr txBox="1"/>
          <p:nvPr>
            <p:ph idx="1" type="body"/>
          </p:nvPr>
        </p:nvSpPr>
        <p:spPr>
          <a:xfrm>
            <a:off x="609600" y="180715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SaveFirst Basic Volunteer Preparers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Review the SaveFirst Volunteer Scope of Service Chart for SaveFirst Basic Volunteers</a:t>
            </a:r>
            <a:endParaRPr/>
          </a:p>
        </p:txBody>
      </p:sp>
      <p:sp>
        <p:nvSpPr>
          <p:cNvPr id="3310" name="Google Shape;3310;p38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14" name="Shape 3314"/>
        <p:cNvGrpSpPr/>
        <p:nvPr/>
      </p:nvGrpSpPr>
      <p:grpSpPr>
        <a:xfrm>
          <a:off x="0" y="0"/>
          <a:ext cx="0" cy="0"/>
          <a:chOff x="0" y="0"/>
          <a:chExt cx="0" cy="0"/>
        </a:xfrm>
      </p:grpSpPr>
      <p:sp>
        <p:nvSpPr>
          <p:cNvPr id="3315" name="Google Shape;3315;p39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sp>
        <p:nvSpPr>
          <p:cNvPr id="3316" name="Google Shape;3316;p39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3317" name="Google Shape;3317;p390"/>
          <p:cNvPicPr preferRelativeResize="0"/>
          <p:nvPr/>
        </p:nvPicPr>
        <p:blipFill>
          <a:blip r:embed="rId3">
            <a:alphaModFix/>
          </a:blip>
          <a:stretch>
            <a:fillRect/>
          </a:stretch>
        </p:blipFill>
        <p:spPr>
          <a:xfrm>
            <a:off x="1539826" y="0"/>
            <a:ext cx="9112347" cy="6858000"/>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3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21" name="Shape 3321"/>
        <p:cNvGrpSpPr/>
        <p:nvPr/>
      </p:nvGrpSpPr>
      <p:grpSpPr>
        <a:xfrm>
          <a:off x="0" y="0"/>
          <a:ext cx="0" cy="0"/>
          <a:chOff x="0" y="0"/>
          <a:chExt cx="0" cy="0"/>
        </a:xfrm>
      </p:grpSpPr>
      <p:sp>
        <p:nvSpPr>
          <p:cNvPr id="3322" name="Google Shape;3322;p39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sp>
        <p:nvSpPr>
          <p:cNvPr id="3323" name="Google Shape;3323;p39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3324" name="Google Shape;3324;p391"/>
          <p:cNvPicPr preferRelativeResize="0"/>
          <p:nvPr/>
        </p:nvPicPr>
        <p:blipFill>
          <a:blip r:embed="rId3">
            <a:alphaModFix/>
          </a:blip>
          <a:stretch>
            <a:fillRect/>
          </a:stretch>
        </p:blipFill>
        <p:spPr>
          <a:xfrm>
            <a:off x="1470725" y="4"/>
            <a:ext cx="9406411" cy="6858124"/>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1" name="Shape 381"/>
        <p:cNvGrpSpPr/>
        <p:nvPr/>
      </p:nvGrpSpPr>
      <p:grpSpPr>
        <a:xfrm>
          <a:off x="0" y="0"/>
          <a:ext cx="0" cy="0"/>
          <a:chOff x="0" y="0"/>
          <a:chExt cx="0" cy="0"/>
        </a:xfrm>
      </p:grpSpPr>
      <p:sp>
        <p:nvSpPr>
          <p:cNvPr id="382" name="Google Shape;382;p5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Personal Exemptions</a:t>
            </a:r>
            <a:endParaRPr/>
          </a:p>
        </p:txBody>
      </p:sp>
      <p:pic>
        <p:nvPicPr>
          <p:cNvPr id="383" name="Google Shape;383;p50"/>
          <p:cNvPicPr preferRelativeResize="0"/>
          <p:nvPr/>
        </p:nvPicPr>
        <p:blipFill>
          <a:blip r:embed="rId3">
            <a:alphaModFix/>
          </a:blip>
          <a:stretch>
            <a:fillRect/>
          </a:stretch>
        </p:blipFill>
        <p:spPr>
          <a:xfrm>
            <a:off x="609600" y="3928750"/>
            <a:ext cx="11224975" cy="550425"/>
          </a:xfrm>
          <a:prstGeom prst="rect">
            <a:avLst/>
          </a:prstGeom>
          <a:noFill/>
          <a:ln cap="flat" cmpd="sng" w="28575">
            <a:solidFill>
              <a:srgbClr val="000000"/>
            </a:solidFill>
            <a:prstDash val="solid"/>
            <a:round/>
            <a:headEnd len="sm" w="sm" type="none"/>
            <a:tailEnd len="sm" w="sm" type="none"/>
          </a:ln>
        </p:spPr>
      </p:pic>
      <p:sp>
        <p:nvSpPr>
          <p:cNvPr id="384" name="Google Shape;384;p50"/>
          <p:cNvSpPr txBox="1"/>
          <p:nvPr/>
        </p:nvSpPr>
        <p:spPr>
          <a:xfrm>
            <a:off x="357704" y="1110125"/>
            <a:ext cx="9560400" cy="3000000"/>
          </a:xfrm>
          <a:prstGeom prst="rect">
            <a:avLst/>
          </a:prstGeom>
          <a:noFill/>
          <a:ln>
            <a:noFill/>
          </a:ln>
        </p:spPr>
        <p:txBody>
          <a:bodyPr anchorCtr="0" anchor="ctr" bIns="91425" lIns="91425" spcFirstLastPara="1" rIns="91425" wrap="square" tIns="91425">
            <a:noAutofit/>
          </a:bodyPr>
          <a:lstStyle/>
          <a:p>
            <a:pPr indent="-342900" lvl="0" marL="342900" rtl="0" algn="l">
              <a:spcBef>
                <a:spcPts val="0"/>
              </a:spcBef>
              <a:spcAft>
                <a:spcPts val="0"/>
              </a:spcAft>
              <a:buClr>
                <a:schemeClr val="dk1"/>
              </a:buClr>
              <a:buSzPts val="4000"/>
              <a:buFont typeface="Noto Sans Symbols"/>
              <a:buChar char="➢"/>
            </a:pPr>
            <a:r>
              <a:rPr lang="en-US" sz="4000">
                <a:solidFill>
                  <a:schemeClr val="dk1"/>
                </a:solidFill>
                <a:latin typeface="Questrial"/>
                <a:ea typeface="Questrial"/>
                <a:cs typeface="Questrial"/>
                <a:sym typeface="Questrial"/>
              </a:rPr>
              <a:t>Let’s look at the I/I form</a:t>
            </a:r>
            <a:endParaRPr/>
          </a:p>
        </p:txBody>
      </p:sp>
      <p:sp>
        <p:nvSpPr>
          <p:cNvPr id="385" name="Google Shape;385;p5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28" name="Shape 3328"/>
        <p:cNvGrpSpPr/>
        <p:nvPr/>
      </p:nvGrpSpPr>
      <p:grpSpPr>
        <a:xfrm>
          <a:off x="0" y="0"/>
          <a:ext cx="0" cy="0"/>
          <a:chOff x="0" y="0"/>
          <a:chExt cx="0" cy="0"/>
        </a:xfrm>
      </p:grpSpPr>
      <p:sp>
        <p:nvSpPr>
          <p:cNvPr id="3329" name="Google Shape;3329;p39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sp>
        <p:nvSpPr>
          <p:cNvPr id="3330" name="Google Shape;3330;p39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3331" name="Google Shape;3331;p392"/>
          <p:cNvPicPr preferRelativeResize="0"/>
          <p:nvPr/>
        </p:nvPicPr>
        <p:blipFill>
          <a:blip r:embed="rId3">
            <a:alphaModFix/>
          </a:blip>
          <a:stretch>
            <a:fillRect/>
          </a:stretch>
        </p:blipFill>
        <p:spPr>
          <a:xfrm>
            <a:off x="1525975" y="4"/>
            <a:ext cx="9140061" cy="6858000"/>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3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35" name="Shape 3335"/>
        <p:cNvGrpSpPr/>
        <p:nvPr/>
      </p:nvGrpSpPr>
      <p:grpSpPr>
        <a:xfrm>
          <a:off x="0" y="0"/>
          <a:ext cx="0" cy="0"/>
          <a:chOff x="0" y="0"/>
          <a:chExt cx="0" cy="0"/>
        </a:xfrm>
      </p:grpSpPr>
      <p:sp>
        <p:nvSpPr>
          <p:cNvPr id="3336" name="Google Shape;3336;p39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sp>
        <p:nvSpPr>
          <p:cNvPr id="3337" name="Google Shape;3337;p39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3338" name="Google Shape;3338;p393"/>
          <p:cNvPicPr preferRelativeResize="0"/>
          <p:nvPr/>
        </p:nvPicPr>
        <p:blipFill>
          <a:blip r:embed="rId3">
            <a:alphaModFix/>
          </a:blip>
          <a:stretch>
            <a:fillRect/>
          </a:stretch>
        </p:blipFill>
        <p:spPr>
          <a:xfrm>
            <a:off x="1428825" y="0"/>
            <a:ext cx="9169110" cy="6857999"/>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3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3">
            <a:alphaModFix amt="7000"/>
          </a:blip>
          <a:stretch>
            <a:fillRect b="0" l="0" r="0" t="0"/>
          </a:stretch>
        </a:blipFill>
      </p:bgPr>
    </p:bg>
    <p:spTree>
      <p:nvGrpSpPr>
        <p:cNvPr id="3342" name="Shape 3342"/>
        <p:cNvGrpSpPr/>
        <p:nvPr/>
      </p:nvGrpSpPr>
      <p:grpSpPr>
        <a:xfrm>
          <a:off x="0" y="0"/>
          <a:ext cx="0" cy="0"/>
          <a:chOff x="0" y="0"/>
          <a:chExt cx="0" cy="0"/>
        </a:xfrm>
      </p:grpSpPr>
      <p:sp>
        <p:nvSpPr>
          <p:cNvPr id="3343" name="Google Shape;3343;p39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3344" name="Google Shape;3344;p394"/>
          <p:cNvPicPr preferRelativeResize="0"/>
          <p:nvPr/>
        </p:nvPicPr>
        <p:blipFill>
          <a:blip r:embed="rId4">
            <a:alphaModFix/>
          </a:blip>
          <a:stretch>
            <a:fillRect/>
          </a:stretch>
        </p:blipFill>
        <p:spPr>
          <a:xfrm>
            <a:off x="1386550" y="4"/>
            <a:ext cx="9197684" cy="685800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3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48" name="Shape 3348"/>
        <p:cNvGrpSpPr/>
        <p:nvPr/>
      </p:nvGrpSpPr>
      <p:grpSpPr>
        <a:xfrm>
          <a:off x="0" y="0"/>
          <a:ext cx="0" cy="0"/>
          <a:chOff x="0" y="0"/>
          <a:chExt cx="0" cy="0"/>
        </a:xfrm>
      </p:grpSpPr>
      <p:sp>
        <p:nvSpPr>
          <p:cNvPr id="3349" name="Google Shape;3349;p39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sp>
        <p:nvSpPr>
          <p:cNvPr id="3350" name="Google Shape;3350;p39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3351" name="Google Shape;3351;p395"/>
          <p:cNvPicPr preferRelativeResize="0"/>
          <p:nvPr/>
        </p:nvPicPr>
        <p:blipFill>
          <a:blip r:embed="rId3">
            <a:alphaModFix/>
          </a:blip>
          <a:stretch>
            <a:fillRect/>
          </a:stretch>
        </p:blipFill>
        <p:spPr>
          <a:xfrm>
            <a:off x="1516050" y="3"/>
            <a:ext cx="9159903" cy="6858001"/>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3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55" name="Shape 3355"/>
        <p:cNvGrpSpPr/>
        <p:nvPr/>
      </p:nvGrpSpPr>
      <p:grpSpPr>
        <a:xfrm>
          <a:off x="0" y="0"/>
          <a:ext cx="0" cy="0"/>
          <a:chOff x="0" y="0"/>
          <a:chExt cx="0" cy="0"/>
        </a:xfrm>
      </p:grpSpPr>
      <p:sp>
        <p:nvSpPr>
          <p:cNvPr id="3356" name="Google Shape;3356;p39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pic>
        <p:nvPicPr>
          <p:cNvPr descr="Screen Clipping" id="3357" name="Google Shape;3357;p396"/>
          <p:cNvPicPr preferRelativeResize="0"/>
          <p:nvPr>
            <p:ph idx="1" type="body"/>
          </p:nvPr>
        </p:nvPicPr>
        <p:blipFill rotWithShape="1">
          <a:blip r:embed="rId3">
            <a:alphaModFix/>
          </a:blip>
          <a:srcRect b="0" l="0" r="0" t="0"/>
          <a:stretch/>
        </p:blipFill>
        <p:spPr>
          <a:xfrm>
            <a:off x="1464144" y="0"/>
            <a:ext cx="9263712" cy="6899425"/>
          </a:xfrm>
          <a:prstGeom prst="rect">
            <a:avLst/>
          </a:prstGeom>
          <a:noFill/>
          <a:ln cap="flat" cmpd="sng" w="38100">
            <a:solidFill>
              <a:schemeClr val="dk2"/>
            </a:solidFill>
            <a:prstDash val="solid"/>
            <a:round/>
            <a:headEnd len="sm" w="sm" type="none"/>
            <a:tailEnd len="sm" w="sm" type="none"/>
          </a:ln>
        </p:spPr>
      </p:pic>
      <p:sp>
        <p:nvSpPr>
          <p:cNvPr id="3358" name="Google Shape;3358;p39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62" name="Shape 3362"/>
        <p:cNvGrpSpPr/>
        <p:nvPr/>
      </p:nvGrpSpPr>
      <p:grpSpPr>
        <a:xfrm>
          <a:off x="0" y="0"/>
          <a:ext cx="0" cy="0"/>
          <a:chOff x="0" y="0"/>
          <a:chExt cx="0" cy="0"/>
        </a:xfrm>
      </p:grpSpPr>
      <p:sp>
        <p:nvSpPr>
          <p:cNvPr id="3363" name="Google Shape;3363;p39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pic>
        <p:nvPicPr>
          <p:cNvPr descr="Screen Clipping" id="3364" name="Google Shape;3364;p397"/>
          <p:cNvPicPr preferRelativeResize="0"/>
          <p:nvPr>
            <p:ph idx="1" type="body"/>
          </p:nvPr>
        </p:nvPicPr>
        <p:blipFill rotWithShape="1">
          <a:blip r:embed="rId3">
            <a:alphaModFix/>
          </a:blip>
          <a:srcRect b="0" l="0" r="0" t="0"/>
          <a:stretch/>
        </p:blipFill>
        <p:spPr>
          <a:xfrm>
            <a:off x="1190782" y="0"/>
            <a:ext cx="9519476" cy="6858000"/>
          </a:xfrm>
          <a:prstGeom prst="rect">
            <a:avLst/>
          </a:prstGeom>
          <a:noFill/>
          <a:ln cap="flat" cmpd="sng" w="38100">
            <a:solidFill>
              <a:schemeClr val="dk2"/>
            </a:solidFill>
            <a:prstDash val="solid"/>
            <a:round/>
            <a:headEnd len="sm" w="sm" type="none"/>
            <a:tailEnd len="sm" w="sm" type="none"/>
          </a:ln>
        </p:spPr>
      </p:pic>
      <p:sp>
        <p:nvSpPr>
          <p:cNvPr id="3365" name="Google Shape;3365;p39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69" name="Shape 3369"/>
        <p:cNvGrpSpPr/>
        <p:nvPr/>
      </p:nvGrpSpPr>
      <p:grpSpPr>
        <a:xfrm>
          <a:off x="0" y="0"/>
          <a:ext cx="0" cy="0"/>
          <a:chOff x="0" y="0"/>
          <a:chExt cx="0" cy="0"/>
        </a:xfrm>
      </p:grpSpPr>
      <p:sp>
        <p:nvSpPr>
          <p:cNvPr id="3370" name="Google Shape;3370;p39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pic>
        <p:nvPicPr>
          <p:cNvPr descr="Screen Clipping" id="3371" name="Google Shape;3371;p398"/>
          <p:cNvPicPr preferRelativeResize="0"/>
          <p:nvPr>
            <p:ph idx="1" type="body"/>
          </p:nvPr>
        </p:nvPicPr>
        <p:blipFill rotWithShape="1">
          <a:blip r:embed="rId3">
            <a:alphaModFix/>
          </a:blip>
          <a:srcRect b="0" l="0" r="0" t="0"/>
          <a:stretch/>
        </p:blipFill>
        <p:spPr>
          <a:xfrm>
            <a:off x="1428750" y="0"/>
            <a:ext cx="9334500" cy="6665956"/>
          </a:xfrm>
          <a:prstGeom prst="rect">
            <a:avLst/>
          </a:prstGeom>
          <a:noFill/>
          <a:ln cap="flat" cmpd="sng" w="38100">
            <a:solidFill>
              <a:schemeClr val="dk2"/>
            </a:solidFill>
            <a:prstDash val="solid"/>
            <a:round/>
            <a:headEnd len="sm" w="sm" type="none"/>
            <a:tailEnd len="sm" w="sm" type="none"/>
          </a:ln>
        </p:spPr>
      </p:pic>
      <p:sp>
        <p:nvSpPr>
          <p:cNvPr id="3372" name="Google Shape;3372;p39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76" name="Shape 3376"/>
        <p:cNvGrpSpPr/>
        <p:nvPr/>
      </p:nvGrpSpPr>
      <p:grpSpPr>
        <a:xfrm>
          <a:off x="0" y="0"/>
          <a:ext cx="0" cy="0"/>
          <a:chOff x="0" y="0"/>
          <a:chExt cx="0" cy="0"/>
        </a:xfrm>
      </p:grpSpPr>
      <p:sp>
        <p:nvSpPr>
          <p:cNvPr id="3377" name="Google Shape;3377;p39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sp>
        <p:nvSpPr>
          <p:cNvPr id="3378" name="Google Shape;3378;p39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3379" name="Google Shape;3379;p399"/>
          <p:cNvPicPr preferRelativeResize="0"/>
          <p:nvPr/>
        </p:nvPicPr>
        <p:blipFill>
          <a:blip r:embed="rId3">
            <a:alphaModFix/>
          </a:blip>
          <a:stretch>
            <a:fillRect/>
          </a:stretch>
        </p:blipFill>
        <p:spPr>
          <a:xfrm>
            <a:off x="1372525" y="4"/>
            <a:ext cx="9172476" cy="685800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3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83" name="Shape 3383"/>
        <p:cNvGrpSpPr/>
        <p:nvPr/>
      </p:nvGrpSpPr>
      <p:grpSpPr>
        <a:xfrm>
          <a:off x="0" y="0"/>
          <a:ext cx="0" cy="0"/>
          <a:chOff x="0" y="0"/>
          <a:chExt cx="0" cy="0"/>
        </a:xfrm>
      </p:grpSpPr>
      <p:sp>
        <p:nvSpPr>
          <p:cNvPr id="3384" name="Google Shape;3384;p40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sp>
        <p:nvSpPr>
          <p:cNvPr id="3385" name="Google Shape;3385;p40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3386" name="Google Shape;3386;p400"/>
          <p:cNvPicPr preferRelativeResize="0"/>
          <p:nvPr/>
        </p:nvPicPr>
        <p:blipFill>
          <a:blip r:embed="rId3">
            <a:alphaModFix/>
          </a:blip>
          <a:stretch>
            <a:fillRect/>
          </a:stretch>
        </p:blipFill>
        <p:spPr>
          <a:xfrm>
            <a:off x="1516050" y="3"/>
            <a:ext cx="9159903" cy="6858001"/>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3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90" name="Shape 3390"/>
        <p:cNvGrpSpPr/>
        <p:nvPr/>
      </p:nvGrpSpPr>
      <p:grpSpPr>
        <a:xfrm>
          <a:off x="0" y="0"/>
          <a:ext cx="0" cy="0"/>
          <a:chOff x="0" y="0"/>
          <a:chExt cx="0" cy="0"/>
        </a:xfrm>
      </p:grpSpPr>
      <p:sp>
        <p:nvSpPr>
          <p:cNvPr id="3391" name="Google Shape;3391;p40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sp>
        <p:nvSpPr>
          <p:cNvPr id="3392" name="Google Shape;3392;p40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3393" name="Google Shape;3393;p401"/>
          <p:cNvPicPr preferRelativeResize="0"/>
          <p:nvPr/>
        </p:nvPicPr>
        <p:blipFill>
          <a:blip r:embed="rId3">
            <a:alphaModFix/>
          </a:blip>
          <a:stretch>
            <a:fillRect/>
          </a:stretch>
        </p:blipFill>
        <p:spPr>
          <a:xfrm>
            <a:off x="1396925" y="6"/>
            <a:ext cx="9182994" cy="6858001"/>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0" name="Shape 390"/>
        <p:cNvGrpSpPr/>
        <p:nvPr/>
      </p:nvGrpSpPr>
      <p:grpSpPr>
        <a:xfrm>
          <a:off x="0" y="0"/>
          <a:ext cx="0" cy="0"/>
          <a:chOff x="0" y="0"/>
          <a:chExt cx="0" cy="0"/>
        </a:xfrm>
      </p:grpSpPr>
      <p:sp>
        <p:nvSpPr>
          <p:cNvPr id="391" name="Google Shape;391;p51"/>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Dependency Exemptions</a:t>
            </a:r>
            <a:endParaRPr/>
          </a:p>
        </p:txBody>
      </p:sp>
      <p:sp>
        <p:nvSpPr>
          <p:cNvPr id="392" name="Google Shape;392;p51"/>
          <p:cNvSpPr txBox="1"/>
          <p:nvPr>
            <p:ph idx="1" type="body"/>
          </p:nvPr>
        </p:nvSpPr>
        <p:spPr>
          <a:xfrm>
            <a:off x="411125" y="967800"/>
            <a:ext cx="11631000" cy="49224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lang="en-US"/>
              <a:t>Prior to TCJA, each exemption would decrease taxpayer’s taxable income by a certain amount (4,050 in TY 2017)</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 taxpayer can claim exemptions for:</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qualifying children</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qualifying relatives</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These qualifying individuals </a:t>
            </a:r>
            <a:r>
              <a:rPr b="1" i="1" lang="en-US" sz="4000" u="none" cap="none" strike="noStrike">
                <a:solidFill>
                  <a:schemeClr val="dk1"/>
                </a:solidFill>
                <a:latin typeface="Questrial"/>
                <a:ea typeface="Questrial"/>
                <a:cs typeface="Questrial"/>
                <a:sym typeface="Questrial"/>
              </a:rPr>
              <a:t>usually</a:t>
            </a:r>
            <a:r>
              <a:rPr b="0" i="0" lang="en-US" sz="4000" u="none" cap="none" strike="noStrike">
                <a:solidFill>
                  <a:schemeClr val="dk1"/>
                </a:solidFill>
                <a:latin typeface="Questrial"/>
                <a:ea typeface="Questrial"/>
                <a:cs typeface="Questrial"/>
                <a:sym typeface="Questrial"/>
              </a:rPr>
              <a:t> live in the taxpayer’s home and generally receive significant support from the taxpayer</a:t>
            </a:r>
            <a:endParaRPr/>
          </a:p>
          <a:p>
            <a:pPr indent="-88900" lvl="0" marL="342900" marR="0" rtl="0" algn="l">
              <a:lnSpc>
                <a:spcPct val="90000"/>
              </a:lnSpc>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393" name="Google Shape;393;p5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97" name="Shape 3397"/>
        <p:cNvGrpSpPr/>
        <p:nvPr/>
      </p:nvGrpSpPr>
      <p:grpSpPr>
        <a:xfrm>
          <a:off x="0" y="0"/>
          <a:ext cx="0" cy="0"/>
          <a:chOff x="0" y="0"/>
          <a:chExt cx="0" cy="0"/>
        </a:xfrm>
      </p:grpSpPr>
      <p:sp>
        <p:nvSpPr>
          <p:cNvPr id="3398" name="Google Shape;3398;p40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pic>
        <p:nvPicPr>
          <p:cNvPr descr="Screen Clipping" id="3399" name="Google Shape;3399;p402"/>
          <p:cNvPicPr preferRelativeResize="0"/>
          <p:nvPr>
            <p:ph idx="1" type="body"/>
          </p:nvPr>
        </p:nvPicPr>
        <p:blipFill rotWithShape="1">
          <a:blip r:embed="rId3">
            <a:alphaModFix/>
          </a:blip>
          <a:srcRect b="0" l="0" r="0" t="0"/>
          <a:stretch/>
        </p:blipFill>
        <p:spPr>
          <a:xfrm>
            <a:off x="1285875" y="0"/>
            <a:ext cx="9819900" cy="6858000"/>
          </a:xfrm>
          <a:prstGeom prst="rect">
            <a:avLst/>
          </a:prstGeom>
          <a:noFill/>
          <a:ln cap="flat" cmpd="sng" w="38100">
            <a:solidFill>
              <a:schemeClr val="dk2"/>
            </a:solidFill>
            <a:prstDash val="solid"/>
            <a:round/>
            <a:headEnd len="sm" w="sm" type="none"/>
            <a:tailEnd len="sm" w="sm" type="none"/>
          </a:ln>
        </p:spPr>
      </p:pic>
      <p:sp>
        <p:nvSpPr>
          <p:cNvPr id="3400" name="Google Shape;3400;p40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04" name="Shape 3404"/>
        <p:cNvGrpSpPr/>
        <p:nvPr/>
      </p:nvGrpSpPr>
      <p:grpSpPr>
        <a:xfrm>
          <a:off x="0" y="0"/>
          <a:ext cx="0" cy="0"/>
          <a:chOff x="0" y="0"/>
          <a:chExt cx="0" cy="0"/>
        </a:xfrm>
      </p:grpSpPr>
      <p:sp>
        <p:nvSpPr>
          <p:cNvPr id="3405" name="Google Shape;3405;p40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pic>
        <p:nvPicPr>
          <p:cNvPr descr="Screen Clipping" id="3406" name="Google Shape;3406;p403"/>
          <p:cNvPicPr preferRelativeResize="0"/>
          <p:nvPr>
            <p:ph idx="1" type="body"/>
          </p:nvPr>
        </p:nvPicPr>
        <p:blipFill rotWithShape="1">
          <a:blip r:embed="rId3">
            <a:alphaModFix/>
          </a:blip>
          <a:srcRect b="0" l="0" r="0" t="0"/>
          <a:stretch/>
        </p:blipFill>
        <p:spPr>
          <a:xfrm>
            <a:off x="1208733" y="0"/>
            <a:ext cx="9774533" cy="6928353"/>
          </a:xfrm>
          <a:prstGeom prst="rect">
            <a:avLst/>
          </a:prstGeom>
          <a:noFill/>
          <a:ln cap="flat" cmpd="sng" w="38100">
            <a:solidFill>
              <a:schemeClr val="dk2"/>
            </a:solidFill>
            <a:prstDash val="solid"/>
            <a:round/>
            <a:headEnd len="sm" w="sm" type="none"/>
            <a:tailEnd len="sm" w="sm" type="none"/>
          </a:ln>
        </p:spPr>
      </p:pic>
      <p:sp>
        <p:nvSpPr>
          <p:cNvPr id="3407" name="Google Shape;3407;p40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11" name="Shape 3411"/>
        <p:cNvGrpSpPr/>
        <p:nvPr/>
      </p:nvGrpSpPr>
      <p:grpSpPr>
        <a:xfrm>
          <a:off x="0" y="0"/>
          <a:ext cx="0" cy="0"/>
          <a:chOff x="0" y="0"/>
          <a:chExt cx="0" cy="0"/>
        </a:xfrm>
      </p:grpSpPr>
      <p:sp>
        <p:nvSpPr>
          <p:cNvPr id="3412" name="Google Shape;3412;p40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sp>
        <p:nvSpPr>
          <p:cNvPr id="3413" name="Google Shape;3413;p40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3414" name="Google Shape;3414;p404"/>
          <p:cNvPicPr preferRelativeResize="0"/>
          <p:nvPr/>
        </p:nvPicPr>
        <p:blipFill>
          <a:blip r:embed="rId3">
            <a:alphaModFix/>
          </a:blip>
          <a:stretch>
            <a:fillRect/>
          </a:stretch>
        </p:blipFill>
        <p:spPr>
          <a:xfrm>
            <a:off x="1801900" y="6"/>
            <a:ext cx="9153686" cy="6858000"/>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3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18" name="Shape 3418"/>
        <p:cNvGrpSpPr/>
        <p:nvPr/>
      </p:nvGrpSpPr>
      <p:grpSpPr>
        <a:xfrm>
          <a:off x="0" y="0"/>
          <a:ext cx="0" cy="0"/>
          <a:chOff x="0" y="0"/>
          <a:chExt cx="0" cy="0"/>
        </a:xfrm>
      </p:grpSpPr>
      <p:sp>
        <p:nvSpPr>
          <p:cNvPr id="3419" name="Google Shape;3419;p40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sp>
        <p:nvSpPr>
          <p:cNvPr id="3420" name="Google Shape;3420;p40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3421" name="Google Shape;3421;p405"/>
          <p:cNvPicPr preferRelativeResize="0"/>
          <p:nvPr/>
        </p:nvPicPr>
        <p:blipFill>
          <a:blip r:embed="rId3">
            <a:alphaModFix/>
          </a:blip>
          <a:stretch>
            <a:fillRect/>
          </a:stretch>
        </p:blipFill>
        <p:spPr>
          <a:xfrm>
            <a:off x="1264025" y="6"/>
            <a:ext cx="9134273" cy="6858000"/>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3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25" name="Shape 3425"/>
        <p:cNvGrpSpPr/>
        <p:nvPr/>
      </p:nvGrpSpPr>
      <p:grpSpPr>
        <a:xfrm>
          <a:off x="0" y="0"/>
          <a:ext cx="0" cy="0"/>
          <a:chOff x="0" y="0"/>
          <a:chExt cx="0" cy="0"/>
        </a:xfrm>
      </p:grpSpPr>
      <p:sp>
        <p:nvSpPr>
          <p:cNvPr id="3426" name="Google Shape;3426;p40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sp>
        <p:nvSpPr>
          <p:cNvPr id="3427" name="Google Shape;3427;p40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3428" name="Google Shape;3428;p406"/>
          <p:cNvPicPr preferRelativeResize="0"/>
          <p:nvPr/>
        </p:nvPicPr>
        <p:blipFill>
          <a:blip r:embed="rId3">
            <a:alphaModFix/>
          </a:blip>
          <a:stretch>
            <a:fillRect/>
          </a:stretch>
        </p:blipFill>
        <p:spPr>
          <a:xfrm>
            <a:off x="1443325" y="6"/>
            <a:ext cx="9197961" cy="6858000"/>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3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32" name="Shape 3432"/>
        <p:cNvGrpSpPr/>
        <p:nvPr/>
      </p:nvGrpSpPr>
      <p:grpSpPr>
        <a:xfrm>
          <a:off x="0" y="0"/>
          <a:ext cx="0" cy="0"/>
          <a:chOff x="0" y="0"/>
          <a:chExt cx="0" cy="0"/>
        </a:xfrm>
      </p:grpSpPr>
      <p:sp>
        <p:nvSpPr>
          <p:cNvPr id="3433" name="Google Shape;3433;p40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sp>
        <p:nvSpPr>
          <p:cNvPr id="3434" name="Google Shape;3434;p40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3435" name="Google Shape;3435;p407"/>
          <p:cNvPicPr preferRelativeResize="0"/>
          <p:nvPr/>
        </p:nvPicPr>
        <p:blipFill>
          <a:blip r:embed="rId3">
            <a:alphaModFix/>
          </a:blip>
          <a:stretch>
            <a:fillRect/>
          </a:stretch>
        </p:blipFill>
        <p:spPr>
          <a:xfrm>
            <a:off x="1246300" y="4"/>
            <a:ext cx="9370784" cy="685800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3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40" name="Shape 3440"/>
        <p:cNvGrpSpPr/>
        <p:nvPr/>
      </p:nvGrpSpPr>
      <p:grpSpPr>
        <a:xfrm>
          <a:off x="0" y="0"/>
          <a:ext cx="0" cy="0"/>
          <a:chOff x="0" y="0"/>
          <a:chExt cx="0" cy="0"/>
        </a:xfrm>
      </p:grpSpPr>
      <p:sp>
        <p:nvSpPr>
          <p:cNvPr id="3441" name="Google Shape;3441;p40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sp>
        <p:nvSpPr>
          <p:cNvPr id="3442" name="Google Shape;3442;p40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3443" name="Google Shape;3443;p408"/>
          <p:cNvPicPr preferRelativeResize="0"/>
          <p:nvPr/>
        </p:nvPicPr>
        <p:blipFill>
          <a:blip r:embed="rId3">
            <a:alphaModFix/>
          </a:blip>
          <a:stretch>
            <a:fillRect/>
          </a:stretch>
        </p:blipFill>
        <p:spPr>
          <a:xfrm>
            <a:off x="3588981" y="4950506"/>
            <a:ext cx="7000900" cy="822775"/>
          </a:xfrm>
          <a:prstGeom prst="rect">
            <a:avLst/>
          </a:prstGeom>
          <a:noFill/>
          <a:ln>
            <a:noFill/>
          </a:ln>
        </p:spPr>
      </p:pic>
      <p:pic>
        <p:nvPicPr>
          <p:cNvPr id="3444" name="Google Shape;3444;p408"/>
          <p:cNvPicPr preferRelativeResize="0"/>
          <p:nvPr/>
        </p:nvPicPr>
        <p:blipFill>
          <a:blip r:embed="rId4">
            <a:alphaModFix/>
          </a:blip>
          <a:stretch>
            <a:fillRect/>
          </a:stretch>
        </p:blipFill>
        <p:spPr>
          <a:xfrm>
            <a:off x="1516050" y="3"/>
            <a:ext cx="9159903" cy="6858001"/>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3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48" name="Shape 3448"/>
        <p:cNvGrpSpPr/>
        <p:nvPr/>
      </p:nvGrpSpPr>
      <p:grpSpPr>
        <a:xfrm>
          <a:off x="0" y="0"/>
          <a:ext cx="0" cy="0"/>
          <a:chOff x="0" y="0"/>
          <a:chExt cx="0" cy="0"/>
        </a:xfrm>
      </p:grpSpPr>
      <p:sp>
        <p:nvSpPr>
          <p:cNvPr id="3449" name="Google Shape;3449;p40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sp>
        <p:nvSpPr>
          <p:cNvPr id="3450" name="Google Shape;3450;p40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3451" name="Google Shape;3451;p409"/>
          <p:cNvPicPr preferRelativeResize="0"/>
          <p:nvPr/>
        </p:nvPicPr>
        <p:blipFill>
          <a:blip r:embed="rId3">
            <a:alphaModFix/>
          </a:blip>
          <a:stretch>
            <a:fillRect/>
          </a:stretch>
        </p:blipFill>
        <p:spPr>
          <a:xfrm>
            <a:off x="1281950" y="6"/>
            <a:ext cx="9182501" cy="6858000"/>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3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55" name="Shape 3455"/>
        <p:cNvGrpSpPr/>
        <p:nvPr/>
      </p:nvGrpSpPr>
      <p:grpSpPr>
        <a:xfrm>
          <a:off x="0" y="0"/>
          <a:ext cx="0" cy="0"/>
          <a:chOff x="0" y="0"/>
          <a:chExt cx="0" cy="0"/>
        </a:xfrm>
      </p:grpSpPr>
      <p:sp>
        <p:nvSpPr>
          <p:cNvPr id="3456" name="Google Shape;3456;p41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Concepts of the Quality Review</a:t>
            </a:r>
            <a:endParaRPr/>
          </a:p>
        </p:txBody>
      </p:sp>
      <p:sp>
        <p:nvSpPr>
          <p:cNvPr id="3457" name="Google Shape;3457;p410"/>
          <p:cNvSpPr txBox="1"/>
          <p:nvPr>
            <p:ph idx="1" type="body"/>
          </p:nvPr>
        </p:nvSpPr>
        <p:spPr>
          <a:xfrm>
            <a:off x="609600" y="1417650"/>
            <a:ext cx="10972800" cy="51429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After the quality review is completed, the taxpayer will be advised by the quality reviewer that they are responsible for the accuracy of the information given on the tax return</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last step, after being advised, will be for the taxpayer to sign a paper copy of the return (which they will keep for their records).</a:t>
            </a:r>
            <a:endParaRPr/>
          </a:p>
        </p:txBody>
      </p:sp>
      <p:sp>
        <p:nvSpPr>
          <p:cNvPr id="3458" name="Google Shape;3458;p41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62" name="Shape 3462"/>
        <p:cNvGrpSpPr/>
        <p:nvPr/>
      </p:nvGrpSpPr>
      <p:grpSpPr>
        <a:xfrm>
          <a:off x="0" y="0"/>
          <a:ext cx="0" cy="0"/>
          <a:chOff x="0" y="0"/>
          <a:chExt cx="0" cy="0"/>
        </a:xfrm>
      </p:grpSpPr>
      <p:pic>
        <p:nvPicPr>
          <p:cNvPr descr="Impact-logo_SaveFirst-green.eps" id="3463" name="Google Shape;3463;p411"/>
          <p:cNvPicPr preferRelativeResize="0"/>
          <p:nvPr/>
        </p:nvPicPr>
        <p:blipFill rotWithShape="1">
          <a:blip r:embed="rId3">
            <a:alphaModFix/>
          </a:blip>
          <a:srcRect b="34976" l="19561" r="20646" t="31742"/>
          <a:stretch/>
        </p:blipFill>
        <p:spPr>
          <a:xfrm>
            <a:off x="1440089" y="625475"/>
            <a:ext cx="9264733" cy="4243519"/>
          </a:xfrm>
          <a:prstGeom prst="rect">
            <a:avLst/>
          </a:prstGeom>
          <a:noFill/>
          <a:ln>
            <a:noFill/>
          </a:ln>
        </p:spPr>
      </p:pic>
      <p:sp>
        <p:nvSpPr>
          <p:cNvPr id="3464" name="Google Shape;3464;p411"/>
          <p:cNvSpPr/>
          <p:nvPr/>
        </p:nvSpPr>
        <p:spPr>
          <a:xfrm>
            <a:off x="1524003" y="-184666"/>
            <a:ext cx="184731" cy="36933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465" name="Google Shape;3465;p411"/>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466" name="Google Shape;3466;p411"/>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467" name="Google Shape;3467;p411"/>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3468" name="Google Shape;3468;p411"/>
          <p:cNvSpPr txBox="1"/>
          <p:nvPr/>
        </p:nvSpPr>
        <p:spPr>
          <a:xfrm>
            <a:off x="-1461427" y="1481721"/>
            <a:ext cx="18466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3469" name="Google Shape;3469;p411"/>
          <p:cNvSpPr txBox="1"/>
          <p:nvPr/>
        </p:nvSpPr>
        <p:spPr>
          <a:xfrm>
            <a:off x="1260900" y="4869000"/>
            <a:ext cx="9386100" cy="1543200"/>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Volunteer Standards of Conduct</a:t>
            </a:r>
            <a:endParaRPr b="1" sz="5400">
              <a:solidFill>
                <a:schemeClr val="dk2"/>
              </a:solidFill>
              <a:latin typeface="Questrial"/>
              <a:ea typeface="Questrial"/>
              <a:cs typeface="Questrial"/>
              <a:sym typeface="Questrial"/>
            </a:endParaRPr>
          </a:p>
        </p:txBody>
      </p:sp>
      <p:sp>
        <p:nvSpPr>
          <p:cNvPr id="3470" name="Google Shape;3470;p41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 name="Shape 84"/>
        <p:cNvGrpSpPr/>
        <p:nvPr/>
      </p:nvGrpSpPr>
      <p:grpSpPr>
        <a:xfrm>
          <a:off x="0" y="0"/>
          <a:ext cx="0" cy="0"/>
          <a:chOff x="0" y="0"/>
          <a:chExt cx="0" cy="0"/>
        </a:xfrm>
      </p:grpSpPr>
      <p:sp>
        <p:nvSpPr>
          <p:cNvPr id="85" name="Google Shape;85;p1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The Impact SaveFirst Volunteers will have this Season</a:t>
            </a:r>
            <a:endParaRPr/>
          </a:p>
        </p:txBody>
      </p:sp>
      <p:sp>
        <p:nvSpPr>
          <p:cNvPr id="86" name="Google Shape;86;p16"/>
          <p:cNvSpPr txBox="1"/>
          <p:nvPr>
            <p:ph idx="1" type="body"/>
          </p:nvPr>
        </p:nvSpPr>
        <p:spPr>
          <a:xfrm>
            <a:off x="609600" y="1600203"/>
            <a:ext cx="10972800" cy="4928188"/>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Serve </a:t>
            </a:r>
            <a:r>
              <a:rPr lang="en-US"/>
              <a:t>over 13,000</a:t>
            </a:r>
            <a:r>
              <a:rPr b="0" i="0" lang="en-US" sz="4000" u="none" cap="none" strike="noStrike">
                <a:solidFill>
                  <a:schemeClr val="dk1"/>
                </a:solidFill>
                <a:latin typeface="Questrial"/>
                <a:ea typeface="Questrial"/>
                <a:cs typeface="Questrial"/>
                <a:sym typeface="Questrial"/>
              </a:rPr>
              <a:t> families this year</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Save families over $</a:t>
            </a:r>
            <a:r>
              <a:rPr lang="en-US"/>
              <a:t>5</a:t>
            </a:r>
            <a:r>
              <a:rPr b="0" i="0" lang="en-US" sz="4000" u="none" cap="none" strike="noStrike">
                <a:solidFill>
                  <a:schemeClr val="dk1"/>
                </a:solidFill>
                <a:latin typeface="Questrial"/>
                <a:ea typeface="Questrial"/>
                <a:cs typeface="Questrial"/>
                <a:sym typeface="Questrial"/>
              </a:rPr>
              <a:t> million in commercial fees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Provide a quality reliable service and an alternative to a costly, predatory industry for hard-working families</a:t>
            </a:r>
            <a:endParaRPr/>
          </a:p>
          <a:p>
            <a:pPr indent="-342900" lvl="0" marL="342900" marR="0" rtl="0" algn="l">
              <a:spcBef>
                <a:spcPts val="800"/>
              </a:spcBef>
              <a:spcAft>
                <a:spcPts val="0"/>
              </a:spcAft>
              <a:buClr>
                <a:schemeClr val="dk1"/>
              </a:buClr>
              <a:buSzPts val="4000"/>
              <a:buFont typeface="Noto Sans Symbols"/>
              <a:buChar char="➢"/>
            </a:pPr>
            <a:r>
              <a:rPr b="0" i="0" lang="en-US" sz="4000" u="sng" cap="none" strike="noStrike">
                <a:solidFill>
                  <a:schemeClr val="hlink"/>
                </a:solidFill>
                <a:latin typeface="Questrial"/>
                <a:ea typeface="Questrial"/>
                <a:cs typeface="Questrial"/>
                <a:sym typeface="Questrial"/>
                <a:hlinkClick r:id="rId3"/>
              </a:rPr>
              <a:t>SaveFirst: An Initiative of Impact America</a:t>
            </a:r>
            <a:endParaRPr b="0" i="0" sz="4000" u="none" cap="none" strike="noStrike">
              <a:solidFill>
                <a:schemeClr val="dk1"/>
              </a:solidFill>
              <a:latin typeface="Questrial"/>
              <a:ea typeface="Questrial"/>
              <a:cs typeface="Questrial"/>
              <a:sym typeface="Questrial"/>
            </a:endParaRPr>
          </a:p>
        </p:txBody>
      </p:sp>
      <p:sp>
        <p:nvSpPr>
          <p:cNvPr id="87" name="Google Shape;87;p1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8" name="Shape 398"/>
        <p:cNvGrpSpPr/>
        <p:nvPr/>
      </p:nvGrpSpPr>
      <p:grpSpPr>
        <a:xfrm>
          <a:off x="0" y="0"/>
          <a:ext cx="0" cy="0"/>
          <a:chOff x="0" y="0"/>
          <a:chExt cx="0" cy="0"/>
        </a:xfrm>
      </p:grpSpPr>
      <p:sp>
        <p:nvSpPr>
          <p:cNvPr id="399" name="Google Shape;399;p5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Dependency Exemptions</a:t>
            </a:r>
            <a:endParaRPr/>
          </a:p>
        </p:txBody>
      </p:sp>
      <p:sp>
        <p:nvSpPr>
          <p:cNvPr id="400" name="Google Shape;400;p52"/>
          <p:cNvSpPr txBox="1"/>
          <p:nvPr>
            <p:ph idx="1" type="body"/>
          </p:nvPr>
        </p:nvSpPr>
        <p:spPr>
          <a:xfrm>
            <a:off x="235625" y="1524528"/>
            <a:ext cx="10972800" cy="49224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lang="en-US"/>
              <a:t>Even though taxpayers will not get a certain amount for their dependents, you still need to determine the dependents for other tax benefits (Filing Status, Credits, etc.)</a:t>
            </a:r>
            <a:endParaRPr b="0" i="0" sz="4000" u="none" cap="none" strike="noStrike">
              <a:solidFill>
                <a:schemeClr val="dk1"/>
              </a:solidFill>
              <a:latin typeface="Questrial"/>
              <a:ea typeface="Questrial"/>
              <a:cs typeface="Questrial"/>
              <a:sym typeface="Questrial"/>
            </a:endParaRPr>
          </a:p>
        </p:txBody>
      </p:sp>
      <p:sp>
        <p:nvSpPr>
          <p:cNvPr id="401" name="Google Shape;401;p5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00">
                                            <p:txEl>
                                              <p:pRg end="0" st="0"/>
                                            </p:txEl>
                                          </p:spTgt>
                                        </p:tgtEl>
                                        <p:attrNameLst>
                                          <p:attrName>style.visibility</p:attrName>
                                        </p:attrNameLst>
                                      </p:cBhvr>
                                      <p:to>
                                        <p:strVal val="visible"/>
                                      </p:to>
                                    </p:set>
                                    <p:anim calcmode="lin" valueType="num">
                                      <p:cBhvr additive="base">
                                        <p:cTn dur="500"/>
                                        <p:tgtEl>
                                          <p:spTgt spid="400">
                                            <p:txEl>
                                              <p:pRg end="0" st="0"/>
                                            </p:txEl>
                                          </p:spTgt>
                                        </p:tgtEl>
                                        <p:attrNameLst>
                                          <p:attrName>ppt_w</p:attrName>
                                        </p:attrNameLst>
                                      </p:cBhvr>
                                      <p:tavLst>
                                        <p:tav fmla="" tm="0">
                                          <p:val>
                                            <p:strVal val="0"/>
                                          </p:val>
                                        </p:tav>
                                        <p:tav fmla="" tm="100000">
                                          <p:val>
                                            <p:strVal val="#ppt_w"/>
                                          </p:val>
                                        </p:tav>
                                      </p:tavLst>
                                    </p:anim>
                                    <p:anim calcmode="lin" valueType="num">
                                      <p:cBhvr additive="base">
                                        <p:cTn dur="500"/>
                                        <p:tgtEl>
                                          <p:spTgt spid="400">
                                            <p:txEl>
                                              <p:pRg end="0" st="0"/>
                                            </p:txEl>
                                          </p:spTgt>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74" name="Shape 3474"/>
        <p:cNvGrpSpPr/>
        <p:nvPr/>
      </p:nvGrpSpPr>
      <p:grpSpPr>
        <a:xfrm>
          <a:off x="0" y="0"/>
          <a:ext cx="0" cy="0"/>
          <a:chOff x="0" y="0"/>
          <a:chExt cx="0" cy="0"/>
        </a:xfrm>
      </p:grpSpPr>
      <p:sp>
        <p:nvSpPr>
          <p:cNvPr id="3475" name="Google Shape;3475;p412"/>
          <p:cNvSpPr txBox="1"/>
          <p:nvPr>
            <p:ph type="title"/>
          </p:nvPr>
        </p:nvSpPr>
        <p:spPr>
          <a:xfrm>
            <a:off x="609600" y="139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Volunteer Standards of Conduct</a:t>
            </a:r>
            <a:endParaRPr/>
          </a:p>
        </p:txBody>
      </p:sp>
      <p:sp>
        <p:nvSpPr>
          <p:cNvPr id="3476" name="Google Shape;3476;p412"/>
          <p:cNvSpPr txBox="1"/>
          <p:nvPr>
            <p:ph idx="1" type="body"/>
          </p:nvPr>
        </p:nvSpPr>
        <p:spPr>
          <a:xfrm>
            <a:off x="436250" y="1397291"/>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Follow the Quality Site Requirements</a:t>
            </a:r>
            <a:endParaRPr/>
          </a:p>
          <a:p>
            <a:pPr indent="-342900" lvl="0" marL="342900" marR="0" rtl="0" algn="l">
              <a:lnSpc>
                <a:spcPct val="8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Do not accept payment, solicit donations, or accept refund payments for federal or state returns</a:t>
            </a:r>
            <a:endParaRPr/>
          </a:p>
          <a:p>
            <a:pPr indent="-342900" lvl="0" marL="342900" marR="0" rtl="0" algn="l">
              <a:lnSpc>
                <a:spcPct val="8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Do not solicit business or use personal information from taxpayers</a:t>
            </a:r>
            <a:endParaRPr/>
          </a:p>
          <a:p>
            <a:pPr indent="-342900" lvl="0" marL="342900" marR="0" rtl="0" algn="l">
              <a:lnSpc>
                <a:spcPct val="8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Do not knowingly prepare a false return</a:t>
            </a:r>
            <a:endParaRPr/>
          </a:p>
          <a:p>
            <a:pPr indent="-342900" lvl="0" marL="342900" marR="0" rtl="0" algn="l">
              <a:lnSpc>
                <a:spcPct val="8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Do not engage in criminal, infamous, dishonest, notoriously disgraceful conduct</a:t>
            </a:r>
            <a:endParaRPr/>
          </a:p>
          <a:p>
            <a:pPr indent="-342900" lvl="0" marL="342900" marR="0" rtl="0" algn="l">
              <a:lnSpc>
                <a:spcPct val="8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Treat all taxpayers in a professional, courteous manner</a:t>
            </a:r>
            <a:endParaRPr/>
          </a:p>
        </p:txBody>
      </p:sp>
      <p:sp>
        <p:nvSpPr>
          <p:cNvPr id="3477" name="Google Shape;3477;p41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81" name="Shape 3481"/>
        <p:cNvGrpSpPr/>
        <p:nvPr/>
      </p:nvGrpSpPr>
      <p:grpSpPr>
        <a:xfrm>
          <a:off x="0" y="0"/>
          <a:ext cx="0" cy="0"/>
          <a:chOff x="0" y="0"/>
          <a:chExt cx="0" cy="0"/>
        </a:xfrm>
      </p:grpSpPr>
      <p:sp>
        <p:nvSpPr>
          <p:cNvPr id="3482" name="Google Shape;3482;p41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Quality Site Requirements</a:t>
            </a:r>
            <a:endParaRPr b="1" i="0" sz="4800" u="none" cap="none" strike="noStrike">
              <a:solidFill>
                <a:schemeClr val="dk2"/>
              </a:solidFill>
              <a:latin typeface="Questrial"/>
              <a:ea typeface="Questrial"/>
              <a:cs typeface="Questrial"/>
              <a:sym typeface="Questrial"/>
            </a:endParaRPr>
          </a:p>
        </p:txBody>
      </p:sp>
      <p:sp>
        <p:nvSpPr>
          <p:cNvPr id="3483" name="Google Shape;3483;p413"/>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800"/>
              </a:spcBef>
              <a:spcAft>
                <a:spcPts val="0"/>
              </a:spcAft>
              <a:buClr>
                <a:schemeClr val="dk1"/>
              </a:buClr>
              <a:buSzPts val="4000"/>
              <a:buFont typeface="Noto Sans Symbols"/>
              <a:buChar char="➢"/>
            </a:pPr>
            <a:r>
              <a:rPr lang="en-US"/>
              <a:t>QSR #1-Certification (do only what you’re trained to do)</a:t>
            </a:r>
            <a:endParaRPr/>
          </a:p>
          <a:p>
            <a:pPr indent="-342900" lvl="0" marL="342900" marR="0" rtl="0" algn="l">
              <a:lnSpc>
                <a:spcPct val="90000"/>
              </a:lnSpc>
              <a:spcBef>
                <a:spcPts val="800"/>
              </a:spcBef>
              <a:spcAft>
                <a:spcPts val="0"/>
              </a:spcAft>
              <a:buClr>
                <a:schemeClr val="dk1"/>
              </a:buClr>
              <a:buSzPts val="4000"/>
              <a:buFont typeface="Noto Sans Symbols"/>
              <a:buChar char="➢"/>
            </a:pPr>
            <a:r>
              <a:rPr lang="en-US"/>
              <a:t>QSR#2-Intake/Interview and Quality Review Process</a:t>
            </a:r>
            <a:endParaRPr/>
          </a:p>
          <a:p>
            <a:pPr indent="-342900" lvl="0" marL="342900" marR="0" rtl="0" algn="l">
              <a:lnSpc>
                <a:spcPct val="90000"/>
              </a:lnSpc>
              <a:spcBef>
                <a:spcPts val="800"/>
              </a:spcBef>
              <a:spcAft>
                <a:spcPts val="0"/>
              </a:spcAft>
              <a:buClr>
                <a:schemeClr val="dk1"/>
              </a:buClr>
              <a:buSzPts val="4000"/>
              <a:buFont typeface="Noto Sans Symbols"/>
              <a:buChar char="➢"/>
            </a:pPr>
            <a:r>
              <a:rPr lang="en-US"/>
              <a:t>QSR #3-Confirming Photo ID and Taxpayer Identification Number (TIN)</a:t>
            </a:r>
            <a:endParaRPr/>
          </a:p>
          <a:p>
            <a:pPr indent="-342900" lvl="0" marL="342900" marR="0" rtl="0" algn="l">
              <a:lnSpc>
                <a:spcPct val="90000"/>
              </a:lnSpc>
              <a:spcBef>
                <a:spcPts val="800"/>
              </a:spcBef>
              <a:spcAft>
                <a:spcPts val="0"/>
              </a:spcAft>
              <a:buClr>
                <a:schemeClr val="dk1"/>
              </a:buClr>
              <a:buSzPts val="4000"/>
              <a:buFont typeface="Noto Sans Symbols"/>
              <a:buChar char="➢"/>
            </a:pPr>
            <a:r>
              <a:rPr lang="en-US"/>
              <a:t>QSR#4-Reference Materials</a:t>
            </a:r>
            <a:endParaRPr/>
          </a:p>
          <a:p>
            <a:pPr indent="-342900" lvl="0" marL="342900" marR="0" rtl="0" algn="l">
              <a:lnSpc>
                <a:spcPct val="90000"/>
              </a:lnSpc>
              <a:spcBef>
                <a:spcPts val="800"/>
              </a:spcBef>
              <a:spcAft>
                <a:spcPts val="0"/>
              </a:spcAft>
              <a:buClr>
                <a:schemeClr val="dk1"/>
              </a:buClr>
              <a:buSzPts val="4000"/>
              <a:buFont typeface="Noto Sans Symbols"/>
              <a:buChar char="➢"/>
            </a:pPr>
            <a:r>
              <a:rPr lang="en-US"/>
              <a:t>QSR#5-Volunteer Agreement</a:t>
            </a:r>
            <a:endParaRPr/>
          </a:p>
        </p:txBody>
      </p:sp>
    </p:spTree>
  </p:cSld>
  <p:clrMapOvr>
    <a:masterClrMapping/>
  </p:clrMapOvr>
</p:sld>
</file>

<file path=ppt/slides/slide4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87" name="Shape 3487"/>
        <p:cNvGrpSpPr/>
        <p:nvPr/>
      </p:nvGrpSpPr>
      <p:grpSpPr>
        <a:xfrm>
          <a:off x="0" y="0"/>
          <a:ext cx="0" cy="0"/>
          <a:chOff x="0" y="0"/>
          <a:chExt cx="0" cy="0"/>
        </a:xfrm>
      </p:grpSpPr>
      <p:sp>
        <p:nvSpPr>
          <p:cNvPr id="3488" name="Google Shape;3488;p41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Quality Site Requirements</a:t>
            </a:r>
            <a:endParaRPr b="1" i="0" sz="4800" u="none" cap="none" strike="noStrike">
              <a:solidFill>
                <a:schemeClr val="dk2"/>
              </a:solidFill>
              <a:latin typeface="Questrial"/>
              <a:ea typeface="Questrial"/>
              <a:cs typeface="Questrial"/>
              <a:sym typeface="Questrial"/>
            </a:endParaRPr>
          </a:p>
        </p:txBody>
      </p:sp>
      <p:sp>
        <p:nvSpPr>
          <p:cNvPr id="3489" name="Google Shape;3489;p414"/>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800"/>
              </a:spcBef>
              <a:spcAft>
                <a:spcPts val="0"/>
              </a:spcAft>
              <a:buClr>
                <a:schemeClr val="dk1"/>
              </a:buClr>
              <a:buSzPts val="4000"/>
              <a:buFont typeface="Noto Sans Symbols"/>
              <a:buChar char="➢"/>
            </a:pPr>
            <a:r>
              <a:rPr lang="en-US"/>
              <a:t>QSR #6-Timely Filing</a:t>
            </a:r>
            <a:endParaRPr/>
          </a:p>
          <a:p>
            <a:pPr indent="-342900" lvl="0" marL="342900" marR="0" rtl="0" algn="l">
              <a:lnSpc>
                <a:spcPct val="90000"/>
              </a:lnSpc>
              <a:spcBef>
                <a:spcPts val="800"/>
              </a:spcBef>
              <a:spcAft>
                <a:spcPts val="0"/>
              </a:spcAft>
              <a:buClr>
                <a:schemeClr val="dk1"/>
              </a:buClr>
              <a:buSzPts val="4000"/>
              <a:buFont typeface="Noto Sans Symbols"/>
              <a:buChar char="➢"/>
            </a:pPr>
            <a:r>
              <a:rPr lang="en-US"/>
              <a:t>QSR #7-Civil Rights</a:t>
            </a:r>
            <a:endParaRPr/>
          </a:p>
          <a:p>
            <a:pPr indent="-342900" lvl="0" marL="342900" marR="0" rtl="0" algn="l">
              <a:lnSpc>
                <a:spcPct val="90000"/>
              </a:lnSpc>
              <a:spcBef>
                <a:spcPts val="800"/>
              </a:spcBef>
              <a:spcAft>
                <a:spcPts val="0"/>
              </a:spcAft>
              <a:buClr>
                <a:schemeClr val="dk1"/>
              </a:buClr>
              <a:buSzPts val="4000"/>
              <a:buFont typeface="Noto Sans Symbols"/>
              <a:buChar char="➢"/>
            </a:pPr>
            <a:r>
              <a:rPr lang="en-US"/>
              <a:t>QSR#8-Site Identification Number</a:t>
            </a:r>
            <a:endParaRPr/>
          </a:p>
          <a:p>
            <a:pPr indent="-342900" lvl="0" marL="342900" marR="0" rtl="0" algn="l">
              <a:lnSpc>
                <a:spcPct val="90000"/>
              </a:lnSpc>
              <a:spcBef>
                <a:spcPts val="800"/>
              </a:spcBef>
              <a:spcAft>
                <a:spcPts val="0"/>
              </a:spcAft>
              <a:buClr>
                <a:schemeClr val="dk1"/>
              </a:buClr>
              <a:buSzPts val="4000"/>
              <a:buFont typeface="Noto Sans Symbols"/>
              <a:buChar char="➢"/>
            </a:pPr>
            <a:r>
              <a:rPr lang="en-US"/>
              <a:t>QSR #9-Electronic Filing Identification Number</a:t>
            </a:r>
            <a:endParaRPr/>
          </a:p>
          <a:p>
            <a:pPr indent="-342900" lvl="0" marL="342900" marR="0" rtl="0" algn="l">
              <a:lnSpc>
                <a:spcPct val="90000"/>
              </a:lnSpc>
              <a:spcBef>
                <a:spcPts val="800"/>
              </a:spcBef>
              <a:spcAft>
                <a:spcPts val="0"/>
              </a:spcAft>
              <a:buClr>
                <a:schemeClr val="dk1"/>
              </a:buClr>
              <a:buSzPts val="4000"/>
              <a:buFont typeface="Noto Sans Symbols"/>
              <a:buChar char="➢"/>
            </a:pPr>
            <a:r>
              <a:rPr lang="en-US"/>
              <a:t>QSR #10-Security</a:t>
            </a:r>
            <a:endParaRPr/>
          </a:p>
        </p:txBody>
      </p:sp>
    </p:spTree>
  </p:cSld>
  <p:clrMapOvr>
    <a:masterClrMapping/>
  </p:clrMapOvr>
</p:sld>
</file>

<file path=ppt/slides/slide4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93" name="Shape 3493"/>
        <p:cNvGrpSpPr/>
        <p:nvPr/>
      </p:nvGrpSpPr>
      <p:grpSpPr>
        <a:xfrm>
          <a:off x="0" y="0"/>
          <a:ext cx="0" cy="0"/>
          <a:chOff x="0" y="0"/>
          <a:chExt cx="0" cy="0"/>
        </a:xfrm>
      </p:grpSpPr>
      <p:sp>
        <p:nvSpPr>
          <p:cNvPr id="3494" name="Google Shape;3494;p41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Do Not Accept Payment</a:t>
            </a:r>
            <a:endParaRPr/>
          </a:p>
        </p:txBody>
      </p:sp>
      <p:sp>
        <p:nvSpPr>
          <p:cNvPr id="3495" name="Google Shape;3495;p415"/>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rgbClr val="FF0000"/>
                </a:solidFill>
                <a:latin typeface="Questrial"/>
                <a:ea typeface="Questrial"/>
                <a:cs typeface="Questrial"/>
                <a:sym typeface="Questrial"/>
              </a:rPr>
              <a:t>Do not</a:t>
            </a:r>
            <a:r>
              <a:rPr b="0" i="0" lang="en-US" sz="4000" u="none" cap="none" strike="noStrike">
                <a:solidFill>
                  <a:schemeClr val="dk1"/>
                </a:solidFill>
                <a:latin typeface="Questrial"/>
                <a:ea typeface="Questrial"/>
                <a:cs typeface="Questrial"/>
                <a:sym typeface="Questrial"/>
              </a:rPr>
              <a:t> accept cash for services.</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We cannot solicit donations, or have a donation/tip jar in the entry, waiting, or tax preparation areas of the tax site.</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Refunds CANNOT be deposited into a volunteer’s bank account on behalf of taxpayer’s who don’t have bank accounts.</a:t>
            </a:r>
            <a:endParaRPr/>
          </a:p>
        </p:txBody>
      </p:sp>
      <p:sp>
        <p:nvSpPr>
          <p:cNvPr id="3496" name="Google Shape;3496;p41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00" name="Shape 3500"/>
        <p:cNvGrpSpPr/>
        <p:nvPr/>
      </p:nvGrpSpPr>
      <p:grpSpPr>
        <a:xfrm>
          <a:off x="0" y="0"/>
          <a:ext cx="0" cy="0"/>
          <a:chOff x="0" y="0"/>
          <a:chExt cx="0" cy="0"/>
        </a:xfrm>
      </p:grpSpPr>
      <p:sp>
        <p:nvSpPr>
          <p:cNvPr id="3501" name="Google Shape;3501;p41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Do Not Solicit Business or Use Personal Knowledge Gained About a Taxpayer</a:t>
            </a:r>
            <a:endParaRPr/>
          </a:p>
        </p:txBody>
      </p:sp>
      <p:sp>
        <p:nvSpPr>
          <p:cNvPr id="3502" name="Google Shape;3502;p416"/>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As a volunteer, you must keep taxpayer’s personal information confidential.</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This means you cannot use your knowledge about a taxpayer to engage in financial transactions.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This also means you cannot ask a taxpayer on a date if you notice they are single.</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3503" name="Google Shape;3503;p41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07" name="Shape 3507"/>
        <p:cNvGrpSpPr/>
        <p:nvPr/>
      </p:nvGrpSpPr>
      <p:grpSpPr>
        <a:xfrm>
          <a:off x="0" y="0"/>
          <a:ext cx="0" cy="0"/>
          <a:chOff x="0" y="0"/>
          <a:chExt cx="0" cy="0"/>
        </a:xfrm>
      </p:grpSpPr>
      <p:sp>
        <p:nvSpPr>
          <p:cNvPr id="3508" name="Google Shape;3508;p417"/>
          <p:cNvSpPr txBox="1"/>
          <p:nvPr>
            <p:ph type="title"/>
          </p:nvPr>
        </p:nvSpPr>
        <p:spPr>
          <a:xfrm>
            <a:off x="609600" y="5032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1"/>
                </a:solidFill>
                <a:latin typeface="Questrial"/>
                <a:ea typeface="Questrial"/>
                <a:cs typeface="Questrial"/>
                <a:sym typeface="Questrial"/>
              </a:rPr>
              <a:t>Do Not Solicit Business or Use Personal Knowledge Gained About a Taxpayer</a:t>
            </a:r>
            <a:endParaRPr b="1" i="0" sz="4800" u="none" cap="none" strike="noStrike">
              <a:solidFill>
                <a:schemeClr val="dk1"/>
              </a:solidFill>
              <a:latin typeface="Questrial"/>
              <a:ea typeface="Questrial"/>
              <a:cs typeface="Questrial"/>
              <a:sym typeface="Questrial"/>
            </a:endParaRPr>
          </a:p>
        </p:txBody>
      </p:sp>
      <p:sp>
        <p:nvSpPr>
          <p:cNvPr id="3509" name="Google Shape;3509;p417"/>
          <p:cNvSpPr/>
          <p:nvPr/>
        </p:nvSpPr>
        <p:spPr>
          <a:xfrm>
            <a:off x="814650" y="1832050"/>
            <a:ext cx="10562700" cy="46803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342900" rtl="0" algn="l">
              <a:spcBef>
                <a:spcPts val="800"/>
              </a:spcBef>
              <a:spcAft>
                <a:spcPts val="0"/>
              </a:spcAft>
              <a:buNone/>
            </a:pPr>
            <a:r>
              <a:rPr i="1" lang="en-US" sz="4000">
                <a:latin typeface="Questrial"/>
                <a:ea typeface="Questrial"/>
                <a:cs typeface="Questrial"/>
                <a:sym typeface="Questrial"/>
              </a:rPr>
              <a:t>Example: Your primary business includes selling health insurance policies. During the interview, you find out the taxpayer lost access to health insurance in January of the current year. You cannot offer to sell the taxpayer health insurance through your business.</a:t>
            </a:r>
            <a:endParaRPr/>
          </a:p>
        </p:txBody>
      </p:sp>
    </p:spTree>
  </p:cSld>
  <p:clrMapOvr>
    <a:masterClrMapping/>
  </p:clrMapOvr>
</p:sld>
</file>

<file path=ppt/slides/slide4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13" name="Shape 3513"/>
        <p:cNvGrpSpPr/>
        <p:nvPr/>
      </p:nvGrpSpPr>
      <p:grpSpPr>
        <a:xfrm>
          <a:off x="0" y="0"/>
          <a:ext cx="0" cy="0"/>
          <a:chOff x="0" y="0"/>
          <a:chExt cx="0" cy="0"/>
        </a:xfrm>
      </p:grpSpPr>
      <p:sp>
        <p:nvSpPr>
          <p:cNvPr id="3514" name="Google Shape;3514;p41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Do Not Knowingly Prepare False Return</a:t>
            </a:r>
            <a:endParaRPr/>
          </a:p>
        </p:txBody>
      </p:sp>
      <p:sp>
        <p:nvSpPr>
          <p:cNvPr id="3515" name="Google Shape;3515;p418"/>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11150" lvl="0" marL="342900" marR="0" rtl="0" algn="l">
              <a:lnSpc>
                <a:spcPct val="80000"/>
              </a:lnSpc>
              <a:spcBef>
                <a:spcPts val="0"/>
              </a:spcBef>
              <a:spcAft>
                <a:spcPts val="0"/>
              </a:spcAft>
              <a:buClr>
                <a:schemeClr val="dk1"/>
              </a:buClr>
              <a:buSzPts val="3200"/>
              <a:buFont typeface="Noto Sans Symbols"/>
              <a:buChar char="➢"/>
            </a:pPr>
            <a:r>
              <a:rPr b="0" i="0" lang="en-US" sz="3200" u="none" cap="none" strike="noStrike">
                <a:solidFill>
                  <a:schemeClr val="dk1"/>
                </a:solidFill>
                <a:latin typeface="Questrial"/>
                <a:ea typeface="Questrial"/>
                <a:cs typeface="Questrial"/>
                <a:sym typeface="Questrial"/>
              </a:rPr>
              <a:t>An ethical violation is a </a:t>
            </a:r>
            <a:r>
              <a:rPr b="1" i="1" lang="en-US" sz="3200" u="none" cap="none" strike="noStrike">
                <a:solidFill>
                  <a:schemeClr val="dk1"/>
                </a:solidFill>
                <a:latin typeface="Questrial"/>
                <a:ea typeface="Questrial"/>
                <a:cs typeface="Questrial"/>
                <a:sym typeface="Questrial"/>
              </a:rPr>
              <a:t>knowing</a:t>
            </a:r>
            <a:r>
              <a:rPr b="0" i="0" lang="en-US" sz="3200" u="none" cap="none" strike="noStrike">
                <a:solidFill>
                  <a:schemeClr val="dk1"/>
                </a:solidFill>
                <a:latin typeface="Questrial"/>
                <a:ea typeface="Questrial"/>
                <a:cs typeface="Questrial"/>
                <a:sym typeface="Questrial"/>
              </a:rPr>
              <a:t> breach of any of the volunteer standards of conduct.</a:t>
            </a:r>
            <a:endParaRPr b="0" i="0" sz="3200" u="none" cap="none" strike="noStrike">
              <a:solidFill>
                <a:schemeClr val="dk1"/>
              </a:solidFill>
              <a:latin typeface="Questrial"/>
              <a:ea typeface="Questrial"/>
              <a:cs typeface="Questrial"/>
              <a:sym typeface="Questrial"/>
            </a:endParaRPr>
          </a:p>
          <a:p>
            <a:pPr indent="0" lvl="0" marL="0" marR="0" rtl="0" algn="l">
              <a:lnSpc>
                <a:spcPct val="80000"/>
              </a:lnSpc>
              <a:spcBef>
                <a:spcPts val="0"/>
              </a:spcBef>
              <a:spcAft>
                <a:spcPts val="0"/>
              </a:spcAft>
              <a:buNone/>
            </a:pPr>
            <a:r>
              <a:t/>
            </a:r>
            <a:endParaRPr sz="3200"/>
          </a:p>
          <a:p>
            <a:pPr indent="-311150" lvl="0" marL="342900" marR="0" rtl="0" algn="l">
              <a:lnSpc>
                <a:spcPct val="80000"/>
              </a:lnSpc>
              <a:spcBef>
                <a:spcPts val="740"/>
              </a:spcBef>
              <a:spcAft>
                <a:spcPts val="0"/>
              </a:spcAft>
              <a:buClr>
                <a:schemeClr val="dk1"/>
              </a:buClr>
              <a:buSzPts val="3200"/>
              <a:buFont typeface="Noto Sans Symbols"/>
              <a:buChar char="➢"/>
            </a:pPr>
            <a:r>
              <a:rPr b="0" i="0" lang="en-US" sz="3200" u="none" cap="none" strike="noStrike">
                <a:solidFill>
                  <a:schemeClr val="dk1"/>
                </a:solidFill>
                <a:latin typeface="Questrial"/>
                <a:ea typeface="Questrial"/>
                <a:cs typeface="Questrial"/>
                <a:sym typeface="Questrial"/>
              </a:rPr>
              <a:t>Correctly apply tax law to the taxpayer’s situation—trust in the VITA program is broken when ethical standards aren’t followed.</a:t>
            </a:r>
            <a:endParaRPr b="0" i="0" sz="3200" u="none" cap="none" strike="noStrike">
              <a:solidFill>
                <a:schemeClr val="dk1"/>
              </a:solidFill>
              <a:latin typeface="Questrial"/>
              <a:ea typeface="Questrial"/>
              <a:cs typeface="Questrial"/>
              <a:sym typeface="Questrial"/>
            </a:endParaRPr>
          </a:p>
          <a:p>
            <a:pPr indent="0" lvl="0" marL="0" marR="0" rtl="0" algn="l">
              <a:lnSpc>
                <a:spcPct val="80000"/>
              </a:lnSpc>
              <a:spcBef>
                <a:spcPts val="740"/>
              </a:spcBef>
              <a:spcAft>
                <a:spcPts val="0"/>
              </a:spcAft>
              <a:buNone/>
            </a:pPr>
            <a:r>
              <a:t/>
            </a:r>
            <a:endParaRPr sz="3200"/>
          </a:p>
          <a:p>
            <a:pPr indent="-311150" lvl="0" marL="342900" marR="0" rtl="0" algn="l">
              <a:lnSpc>
                <a:spcPct val="80000"/>
              </a:lnSpc>
              <a:spcBef>
                <a:spcPts val="740"/>
              </a:spcBef>
              <a:spcAft>
                <a:spcPts val="0"/>
              </a:spcAft>
              <a:buClr>
                <a:schemeClr val="dk1"/>
              </a:buClr>
              <a:buSzPts val="3200"/>
              <a:buFont typeface="Noto Sans Symbols"/>
              <a:buChar char="➢"/>
            </a:pPr>
            <a:r>
              <a:rPr b="0" i="0" lang="en-US" sz="3200" u="none" cap="none" strike="noStrike">
                <a:solidFill>
                  <a:schemeClr val="dk1"/>
                </a:solidFill>
                <a:latin typeface="Questrial"/>
                <a:ea typeface="Questrial"/>
                <a:cs typeface="Questrial"/>
                <a:sym typeface="Questrial"/>
              </a:rPr>
              <a:t>NOTE: If you make an accidental mistake, you are protected as a volunteer by the VITA program—and ultimately, taxpayers are responsible for the information entered on their return.</a:t>
            </a:r>
            <a:endParaRPr sz="3200"/>
          </a:p>
        </p:txBody>
      </p:sp>
      <p:sp>
        <p:nvSpPr>
          <p:cNvPr id="3516" name="Google Shape;3516;p41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20" name="Shape 3520"/>
        <p:cNvGrpSpPr/>
        <p:nvPr/>
      </p:nvGrpSpPr>
      <p:grpSpPr>
        <a:xfrm>
          <a:off x="0" y="0"/>
          <a:ext cx="0" cy="0"/>
          <a:chOff x="0" y="0"/>
          <a:chExt cx="0" cy="0"/>
        </a:xfrm>
      </p:grpSpPr>
      <p:sp>
        <p:nvSpPr>
          <p:cNvPr id="3521" name="Google Shape;3521;p419"/>
          <p:cNvSpPr txBox="1"/>
          <p:nvPr>
            <p:ph type="title"/>
          </p:nvPr>
        </p:nvSpPr>
        <p:spPr>
          <a:xfrm>
            <a:off x="609600" y="3508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1"/>
                </a:solidFill>
                <a:latin typeface="Questrial"/>
                <a:ea typeface="Questrial"/>
                <a:cs typeface="Questrial"/>
                <a:sym typeface="Questrial"/>
              </a:rPr>
              <a:t>Do Not Knowingly Prepare False Return</a:t>
            </a:r>
            <a:endParaRPr b="1" i="0" sz="4800" u="none" cap="none" strike="noStrike">
              <a:solidFill>
                <a:schemeClr val="dk1"/>
              </a:solidFill>
              <a:latin typeface="Questrial"/>
              <a:ea typeface="Questrial"/>
              <a:cs typeface="Questrial"/>
              <a:sym typeface="Questrial"/>
            </a:endParaRPr>
          </a:p>
        </p:txBody>
      </p:sp>
      <p:sp>
        <p:nvSpPr>
          <p:cNvPr id="3522" name="Google Shape;3522;p419"/>
          <p:cNvSpPr txBox="1"/>
          <p:nvPr>
            <p:ph idx="1" type="body"/>
          </p:nvPr>
        </p:nvSpPr>
        <p:spPr>
          <a:xfrm>
            <a:off x="609600" y="1991778"/>
            <a:ext cx="10972800" cy="4526100"/>
          </a:xfrm>
          <a:prstGeom prst="rect">
            <a:avLst/>
          </a:prstGeom>
          <a:noFill/>
          <a:ln>
            <a:noFill/>
          </a:ln>
        </p:spPr>
        <p:txBody>
          <a:bodyPr anchorCtr="0" anchor="t" bIns="45700" lIns="91425" spcFirstLastPara="1" rIns="91425" wrap="square" tIns="45700">
            <a:noAutofit/>
          </a:bodyPr>
          <a:lstStyle/>
          <a:p>
            <a:pPr indent="0" lvl="0" marL="342900" marR="0" rtl="0" algn="l">
              <a:lnSpc>
                <a:spcPct val="80000"/>
              </a:lnSpc>
              <a:spcBef>
                <a:spcPts val="740"/>
              </a:spcBef>
              <a:spcAft>
                <a:spcPts val="0"/>
              </a:spcAft>
              <a:buNone/>
            </a:pPr>
            <a:r>
              <a:t/>
            </a:r>
            <a:endParaRPr b="0" i="0" sz="3000" u="none" cap="none" strike="noStrike">
              <a:solidFill>
                <a:schemeClr val="dk1"/>
              </a:solidFill>
              <a:latin typeface="Questrial"/>
              <a:ea typeface="Questrial"/>
              <a:cs typeface="Questrial"/>
              <a:sym typeface="Questrial"/>
            </a:endParaRPr>
          </a:p>
        </p:txBody>
      </p:sp>
      <p:sp>
        <p:nvSpPr>
          <p:cNvPr id="3523" name="Google Shape;3523;p419"/>
          <p:cNvSpPr/>
          <p:nvPr/>
        </p:nvSpPr>
        <p:spPr>
          <a:xfrm>
            <a:off x="311075" y="1832050"/>
            <a:ext cx="11271300" cy="43833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342900" rtl="0" algn="l">
              <a:spcBef>
                <a:spcPts val="800"/>
              </a:spcBef>
              <a:spcAft>
                <a:spcPts val="0"/>
              </a:spcAft>
              <a:buNone/>
            </a:pPr>
            <a:r>
              <a:t/>
            </a:r>
            <a:endParaRPr i="1" sz="2800">
              <a:latin typeface="Questrial"/>
              <a:ea typeface="Questrial"/>
              <a:cs typeface="Questrial"/>
              <a:sym typeface="Questrial"/>
            </a:endParaRPr>
          </a:p>
          <a:p>
            <a:pPr indent="0" lvl="0" marL="342900" rtl="0" algn="l">
              <a:spcBef>
                <a:spcPts val="800"/>
              </a:spcBef>
              <a:spcAft>
                <a:spcPts val="0"/>
              </a:spcAft>
              <a:buNone/>
            </a:pPr>
            <a:r>
              <a:rPr i="1" lang="en-US" sz="2800">
                <a:latin typeface="Questrial"/>
                <a:ea typeface="Questrial"/>
                <a:cs typeface="Questrial"/>
                <a:sym typeface="Questrial"/>
              </a:rPr>
              <a:t>Example: A volunteer preparer told the taxpayer that cash income does not need to be reported. The return was completed without the cash income. The quality reviewer simply missed this omission and the return was printed, signed, and e-filed. The volunteer preparer has violated this standard.</a:t>
            </a:r>
            <a:endParaRPr i="1" sz="2800">
              <a:latin typeface="Questrial"/>
              <a:ea typeface="Questrial"/>
              <a:cs typeface="Questrial"/>
              <a:sym typeface="Questrial"/>
            </a:endParaRPr>
          </a:p>
          <a:p>
            <a:pPr indent="0" lvl="0" marL="342900" rtl="0" algn="l">
              <a:spcBef>
                <a:spcPts val="800"/>
              </a:spcBef>
              <a:spcAft>
                <a:spcPts val="0"/>
              </a:spcAft>
              <a:buNone/>
            </a:pPr>
            <a:r>
              <a:rPr i="1" lang="en-US" sz="2800">
                <a:latin typeface="Questrial"/>
                <a:ea typeface="Questrial"/>
                <a:cs typeface="Questrial"/>
                <a:sym typeface="Questrial"/>
              </a:rPr>
              <a:t>However, since the quality reviewer did not knowingly allow this return to be e-filed incorrectly, the quality reviewer did not violate this standard. Remember not to confuse an unethical action with a lack of knowledge or a simple mistake.</a:t>
            </a:r>
            <a:endParaRPr i="1" sz="2800">
              <a:latin typeface="Questrial"/>
              <a:ea typeface="Questrial"/>
              <a:cs typeface="Questrial"/>
              <a:sym typeface="Questrial"/>
            </a:endParaRPr>
          </a:p>
          <a:p>
            <a:pPr indent="0" lvl="0" marL="342900" rtl="0" algn="l">
              <a:spcBef>
                <a:spcPts val="800"/>
              </a:spcBef>
              <a:spcAft>
                <a:spcPts val="0"/>
              </a:spcAft>
              <a:buNone/>
            </a:pPr>
            <a:r>
              <a:t/>
            </a:r>
            <a:endParaRPr i="1" sz="4000">
              <a:latin typeface="Questrial"/>
              <a:ea typeface="Questrial"/>
              <a:cs typeface="Questrial"/>
              <a:sym typeface="Questrial"/>
            </a:endParaRPr>
          </a:p>
        </p:txBody>
      </p:sp>
    </p:spTree>
  </p:cSld>
  <p:clrMapOvr>
    <a:masterClrMapping/>
  </p:clrMapOvr>
</p:sld>
</file>

<file path=ppt/slides/slide4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27" name="Shape 3527"/>
        <p:cNvGrpSpPr/>
        <p:nvPr/>
      </p:nvGrpSpPr>
      <p:grpSpPr>
        <a:xfrm>
          <a:off x="0" y="0"/>
          <a:ext cx="0" cy="0"/>
          <a:chOff x="0" y="0"/>
          <a:chExt cx="0" cy="0"/>
        </a:xfrm>
      </p:grpSpPr>
      <p:sp>
        <p:nvSpPr>
          <p:cNvPr id="3528" name="Google Shape;3528;p42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Do Not Engage in Negative Conduct</a:t>
            </a:r>
            <a:endParaRPr/>
          </a:p>
        </p:txBody>
      </p:sp>
      <p:sp>
        <p:nvSpPr>
          <p:cNvPr id="3529" name="Google Shape;3529;p420"/>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Volunteers performing egregious activities may be barred from the VITA program.</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Consequences may also include:</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Criminal investigation</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Discontinuing IRS support for tax site</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Revoking sponsoring organization’s grant funds</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Deactivating IRS EFIN (site identification number)</a:t>
            </a:r>
            <a:endParaRPr/>
          </a:p>
        </p:txBody>
      </p:sp>
      <p:sp>
        <p:nvSpPr>
          <p:cNvPr id="3530" name="Google Shape;3530;p42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34" name="Shape 3534"/>
        <p:cNvGrpSpPr/>
        <p:nvPr/>
      </p:nvGrpSpPr>
      <p:grpSpPr>
        <a:xfrm>
          <a:off x="0" y="0"/>
          <a:ext cx="0" cy="0"/>
          <a:chOff x="0" y="0"/>
          <a:chExt cx="0" cy="0"/>
        </a:xfrm>
      </p:grpSpPr>
      <p:sp>
        <p:nvSpPr>
          <p:cNvPr id="3535" name="Google Shape;3535;p421"/>
          <p:cNvSpPr txBox="1"/>
          <p:nvPr>
            <p:ph type="title"/>
          </p:nvPr>
        </p:nvSpPr>
        <p:spPr>
          <a:xfrm>
            <a:off x="609600" y="139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Treat All Taxpayers With Courtesy</a:t>
            </a:r>
            <a:endParaRPr/>
          </a:p>
        </p:txBody>
      </p:sp>
      <p:sp>
        <p:nvSpPr>
          <p:cNvPr id="3536" name="Google Shape;3536;p421"/>
          <p:cNvSpPr txBox="1"/>
          <p:nvPr>
            <p:ph idx="1" type="body"/>
          </p:nvPr>
        </p:nvSpPr>
        <p:spPr>
          <a:xfrm>
            <a:off x="303825" y="1352678"/>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All volunteers are expected to conduct themselves professionally in a courteous, businesslike, and diplomatic manner.</a:t>
            </a:r>
            <a:endParaRPr b="0" i="0" sz="3400" u="none" cap="none" strike="noStrike">
              <a:solidFill>
                <a:schemeClr val="dk1"/>
              </a:solidFill>
              <a:latin typeface="Questrial"/>
              <a:ea typeface="Questrial"/>
              <a:cs typeface="Questrial"/>
              <a:sym typeface="Questrial"/>
            </a:endParaRPr>
          </a:p>
          <a:p>
            <a:pPr indent="0" lvl="0" marL="342900" marR="0" rtl="0" algn="l">
              <a:lnSpc>
                <a:spcPct val="80000"/>
              </a:lnSpc>
              <a:spcBef>
                <a:spcPts val="0"/>
              </a:spcBef>
              <a:spcAft>
                <a:spcPts val="0"/>
              </a:spcAft>
              <a:buNone/>
            </a:pPr>
            <a:r>
              <a:t/>
            </a:r>
            <a:endParaRPr sz="3400"/>
          </a:p>
          <a:p>
            <a:pPr indent="-342900" lvl="0" marL="342900" marR="0" rtl="0" algn="l">
              <a:lnSpc>
                <a:spcPct val="8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Taxpayers are often under a lot of stress and may wait extended periods for assistance, and volunteers may also experience stress due to the volume of taxpayers needing service.</a:t>
            </a:r>
            <a:endParaRPr b="0" i="0" sz="3400" u="none" cap="none" strike="noStrike">
              <a:solidFill>
                <a:schemeClr val="dk1"/>
              </a:solidFill>
              <a:latin typeface="Questrial"/>
              <a:ea typeface="Questrial"/>
              <a:cs typeface="Questrial"/>
              <a:sym typeface="Questrial"/>
            </a:endParaRPr>
          </a:p>
          <a:p>
            <a:pPr indent="0" lvl="0" marL="342900" marR="0" rtl="0" algn="l">
              <a:lnSpc>
                <a:spcPct val="80000"/>
              </a:lnSpc>
              <a:spcBef>
                <a:spcPts val="680"/>
              </a:spcBef>
              <a:spcAft>
                <a:spcPts val="0"/>
              </a:spcAft>
              <a:buNone/>
            </a:pPr>
            <a:r>
              <a:t/>
            </a:r>
            <a:endParaRPr sz="3400"/>
          </a:p>
          <a:p>
            <a:pPr indent="-342900" lvl="0" marL="342900" marR="0" rtl="0" algn="l">
              <a:lnSpc>
                <a:spcPct val="8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This situation can make patience run short—It is important to remain calm and create a peaceful and friendly atmosphere!</a:t>
            </a:r>
            <a:endParaRPr/>
          </a:p>
        </p:txBody>
      </p:sp>
      <p:sp>
        <p:nvSpPr>
          <p:cNvPr id="3537" name="Google Shape;3537;p42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6" name="Shape 406"/>
        <p:cNvGrpSpPr/>
        <p:nvPr/>
      </p:nvGrpSpPr>
      <p:grpSpPr>
        <a:xfrm>
          <a:off x="0" y="0"/>
          <a:ext cx="0" cy="0"/>
          <a:chOff x="0" y="0"/>
          <a:chExt cx="0" cy="0"/>
        </a:xfrm>
      </p:grpSpPr>
      <p:sp>
        <p:nvSpPr>
          <p:cNvPr id="407" name="Google Shape;407;p5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Determining Dependency Exemptions</a:t>
            </a:r>
            <a:endParaRPr/>
          </a:p>
        </p:txBody>
      </p:sp>
      <p:sp>
        <p:nvSpPr>
          <p:cNvPr id="408" name="Google Shape;408;p53"/>
          <p:cNvSpPr txBox="1"/>
          <p:nvPr>
            <p:ph idx="1" type="body"/>
          </p:nvPr>
        </p:nvSpPr>
        <p:spPr>
          <a:xfrm>
            <a:off x="609600" y="1600200"/>
            <a:ext cx="10972800" cy="48450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285750" lvl="1" marL="742950" marR="0" rtl="0" algn="l">
              <a:lnSpc>
                <a:spcPct val="90000"/>
              </a:lnSpc>
              <a:spcBef>
                <a:spcPts val="0"/>
              </a:spcBef>
              <a:spcAft>
                <a:spcPts val="0"/>
              </a:spcAft>
              <a:buClr>
                <a:schemeClr val="dk1"/>
              </a:buClr>
              <a:buFont typeface="Noto Sans Symbols"/>
              <a:buNone/>
            </a:pPr>
            <a:r>
              <a:t/>
            </a:r>
            <a:endParaRPr b="0" i="0" sz="3600" u="none" cap="none" strike="noStrike">
              <a:solidFill>
                <a:schemeClr val="dk1"/>
              </a:solidFill>
              <a:latin typeface="Questrial"/>
              <a:ea typeface="Questrial"/>
              <a:cs typeface="Questrial"/>
              <a:sym typeface="Questrial"/>
            </a:endParaRPr>
          </a:p>
          <a:p>
            <a:pPr indent="-11112" lvl="0" marL="11112" marR="0" rtl="0" algn="ctr">
              <a:lnSpc>
                <a:spcPct val="90000"/>
              </a:lnSpc>
              <a:spcBef>
                <a:spcPts val="720"/>
              </a:spcBef>
              <a:spcAft>
                <a:spcPts val="0"/>
              </a:spcAft>
              <a:buClr>
                <a:schemeClr val="accent3"/>
              </a:buClr>
              <a:buFont typeface="Noto Sans Symbols"/>
              <a:buNone/>
            </a:pPr>
            <a:r>
              <a:rPr b="1" i="0" lang="en-US" sz="3600" u="none" cap="none" strike="noStrike">
                <a:solidFill>
                  <a:schemeClr val="accent3"/>
                </a:solidFill>
                <a:latin typeface="Questrial"/>
                <a:ea typeface="Questrial"/>
                <a:cs typeface="Questrial"/>
                <a:sym typeface="Questrial"/>
              </a:rPr>
              <a:t>Open the Publication 4012 to the Exemptions Tab to </a:t>
            </a:r>
            <a:r>
              <a:rPr b="1" i="0" lang="en-US" sz="3600" u="sng" cap="none" strike="noStrike">
                <a:solidFill>
                  <a:schemeClr val="accent3"/>
                </a:solidFill>
                <a:latin typeface="Questrial"/>
                <a:ea typeface="Questrial"/>
                <a:cs typeface="Questrial"/>
                <a:sym typeface="Questrial"/>
              </a:rPr>
              <a:t>Table 1: Dependency Exemption</a:t>
            </a:r>
            <a:endParaRPr/>
          </a:p>
          <a:p>
            <a:pPr indent="-285750" lvl="1" marL="742950" marR="0" rtl="0" algn="l">
              <a:lnSpc>
                <a:spcPct val="90000"/>
              </a:lnSpc>
              <a:spcBef>
                <a:spcPts val="640"/>
              </a:spcBef>
              <a:spcAft>
                <a:spcPts val="0"/>
              </a:spcAft>
              <a:buClr>
                <a:schemeClr val="dk1"/>
              </a:buClr>
              <a:buFont typeface="Noto Sans Symbols"/>
              <a:buNone/>
            </a:pPr>
            <a:r>
              <a:t/>
            </a:r>
            <a:endParaRPr b="0" i="0" sz="3200" u="none" cap="none" strike="noStrike">
              <a:solidFill>
                <a:schemeClr val="accent3"/>
              </a:solidFill>
              <a:latin typeface="Questrial"/>
              <a:ea typeface="Questrial"/>
              <a:cs typeface="Questrial"/>
              <a:sym typeface="Questrial"/>
            </a:endParaRPr>
          </a:p>
          <a:p>
            <a:pPr indent="-3164" lvl="0" marL="3164" marR="0" rtl="0" algn="ctr">
              <a:lnSpc>
                <a:spcPct val="90000"/>
              </a:lnSpc>
              <a:spcBef>
                <a:spcPts val="960"/>
              </a:spcBef>
              <a:spcAft>
                <a:spcPts val="0"/>
              </a:spcAft>
              <a:buClr>
                <a:schemeClr val="accent3"/>
              </a:buClr>
              <a:buFont typeface="Noto Sans Symbols"/>
              <a:buNone/>
            </a:pPr>
            <a:r>
              <a:rPr b="1" i="1" lang="en-US" sz="4800" u="none" cap="none" strike="noStrike">
                <a:solidFill>
                  <a:schemeClr val="accent3"/>
                </a:solidFill>
                <a:latin typeface="Questrial"/>
                <a:ea typeface="Questrial"/>
                <a:cs typeface="Questrial"/>
                <a:sym typeface="Questrial"/>
              </a:rPr>
              <a:t>ALWAYS BEGIN WITH THIS CHART TO DETERMINE IF A PERSON QUALIFIES AS A DEPENDENT</a:t>
            </a:r>
            <a:endParaRPr/>
          </a:p>
          <a:p>
            <a:pPr indent="-88900" lvl="0" marL="342900" marR="0" rtl="0" algn="l">
              <a:lnSpc>
                <a:spcPct val="90000"/>
              </a:lnSpc>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409" name="Google Shape;409;p5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41" name="Shape 3541"/>
        <p:cNvGrpSpPr/>
        <p:nvPr/>
      </p:nvGrpSpPr>
      <p:grpSpPr>
        <a:xfrm>
          <a:off x="0" y="0"/>
          <a:ext cx="0" cy="0"/>
          <a:chOff x="0" y="0"/>
          <a:chExt cx="0" cy="0"/>
        </a:xfrm>
      </p:grpSpPr>
      <p:sp>
        <p:nvSpPr>
          <p:cNvPr id="3542" name="Google Shape;3542;p422"/>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Checklist-Cultural Awareness</a:t>
            </a:r>
            <a:endParaRPr/>
          </a:p>
        </p:txBody>
      </p:sp>
      <p:sp>
        <p:nvSpPr>
          <p:cNvPr id="3543" name="Google Shape;3543;p422"/>
          <p:cNvSpPr txBox="1"/>
          <p:nvPr>
            <p:ph idx="1" type="body"/>
          </p:nvPr>
        </p:nvSpPr>
        <p:spPr>
          <a:xfrm>
            <a:off x="0" y="1309575"/>
            <a:ext cx="11804400" cy="45261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t/>
            </a:r>
            <a:endParaRPr b="1" sz="1800">
              <a:solidFill>
                <a:srgbClr val="333333"/>
              </a:solidFill>
            </a:endParaRPr>
          </a:p>
          <a:p>
            <a:pPr indent="-438150" lvl="0" marL="635000" rtl="0" algn="l">
              <a:lnSpc>
                <a:spcPct val="115000"/>
              </a:lnSpc>
              <a:spcBef>
                <a:spcPts val="1500"/>
              </a:spcBef>
              <a:spcAft>
                <a:spcPts val="0"/>
              </a:spcAft>
              <a:buClr>
                <a:schemeClr val="dk1"/>
              </a:buClr>
              <a:buSzPts val="3300"/>
              <a:buFont typeface="Questrial"/>
              <a:buChar char="❏"/>
            </a:pPr>
            <a:r>
              <a:rPr lang="en-US" sz="3300"/>
              <a:t>be aware of your own cultural assumptions and how these may affect your understanding and responses</a:t>
            </a:r>
            <a:endParaRPr sz="3300"/>
          </a:p>
          <a:p>
            <a:pPr indent="-438150" lvl="0" marL="635000" rtl="0" algn="l">
              <a:lnSpc>
                <a:spcPct val="115000"/>
              </a:lnSpc>
              <a:spcBef>
                <a:spcPts val="0"/>
              </a:spcBef>
              <a:spcAft>
                <a:spcPts val="0"/>
              </a:spcAft>
              <a:buClr>
                <a:schemeClr val="dk1"/>
              </a:buClr>
              <a:buSzPts val="3300"/>
              <a:buFont typeface="Questrial"/>
              <a:buChar char="❏"/>
            </a:pPr>
            <a:r>
              <a:rPr lang="en-US" sz="3300"/>
              <a:t>listen with respect and a genuine wish to learn</a:t>
            </a:r>
            <a:endParaRPr sz="3300"/>
          </a:p>
          <a:p>
            <a:pPr indent="-438150" lvl="0" marL="635000" rtl="0" algn="l">
              <a:lnSpc>
                <a:spcPct val="115000"/>
              </a:lnSpc>
              <a:spcBef>
                <a:spcPts val="0"/>
              </a:spcBef>
              <a:spcAft>
                <a:spcPts val="0"/>
              </a:spcAft>
              <a:buClr>
                <a:schemeClr val="dk1"/>
              </a:buClr>
              <a:buSzPts val="3300"/>
              <a:buFont typeface="Questrial"/>
              <a:buChar char="❏"/>
            </a:pPr>
            <a:r>
              <a:rPr lang="en-US" sz="3300"/>
              <a:t>find out how people see themselves and their culture, what they value, what they see as important</a:t>
            </a:r>
            <a:endParaRPr sz="3300"/>
          </a:p>
          <a:p>
            <a:pPr indent="-438150" lvl="0" marL="635000" rtl="0" algn="l">
              <a:lnSpc>
                <a:spcPct val="115000"/>
              </a:lnSpc>
              <a:spcBef>
                <a:spcPts val="0"/>
              </a:spcBef>
              <a:spcAft>
                <a:spcPts val="0"/>
              </a:spcAft>
              <a:buClr>
                <a:schemeClr val="dk1"/>
              </a:buClr>
              <a:buSzPts val="3300"/>
              <a:buFont typeface="Questrial"/>
              <a:buChar char="❏"/>
            </a:pPr>
            <a:r>
              <a:rPr lang="en-US" sz="3300"/>
              <a:t>understand that in discussing culture we are discussing possibilities, not certainties – a framework, not a straitjacket</a:t>
            </a:r>
            <a:endParaRPr sz="3300"/>
          </a:p>
          <a:p>
            <a:pPr indent="0" lvl="0" marL="0" marR="0" rtl="0" algn="l">
              <a:lnSpc>
                <a:spcPct val="80000"/>
              </a:lnSpc>
              <a:spcBef>
                <a:spcPts val="3000"/>
              </a:spcBef>
              <a:spcAft>
                <a:spcPts val="0"/>
              </a:spcAft>
              <a:buNone/>
            </a:pPr>
            <a:r>
              <a:t/>
            </a:r>
            <a:endParaRPr sz="1800"/>
          </a:p>
        </p:txBody>
      </p:sp>
      <p:sp>
        <p:nvSpPr>
          <p:cNvPr id="3544" name="Google Shape;3544;p42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48" name="Shape 3548"/>
        <p:cNvGrpSpPr/>
        <p:nvPr/>
      </p:nvGrpSpPr>
      <p:grpSpPr>
        <a:xfrm>
          <a:off x="0" y="0"/>
          <a:ext cx="0" cy="0"/>
          <a:chOff x="0" y="0"/>
          <a:chExt cx="0" cy="0"/>
        </a:xfrm>
      </p:grpSpPr>
      <p:sp>
        <p:nvSpPr>
          <p:cNvPr id="3549" name="Google Shape;3549;p423"/>
          <p:cNvSpPr txBox="1"/>
          <p:nvPr>
            <p:ph type="title"/>
          </p:nvPr>
        </p:nvSpPr>
        <p:spPr>
          <a:xfrm>
            <a:off x="609600" y="55563"/>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Checklist-Cultural Awareness</a:t>
            </a:r>
            <a:endParaRPr/>
          </a:p>
        </p:txBody>
      </p:sp>
      <p:sp>
        <p:nvSpPr>
          <p:cNvPr id="3550" name="Google Shape;3550;p423"/>
          <p:cNvSpPr txBox="1"/>
          <p:nvPr>
            <p:ph idx="1" type="body"/>
          </p:nvPr>
        </p:nvSpPr>
        <p:spPr>
          <a:xfrm>
            <a:off x="0" y="749400"/>
            <a:ext cx="12083400" cy="45261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t/>
            </a:r>
            <a:endParaRPr sz="3300"/>
          </a:p>
          <a:p>
            <a:pPr indent="-438150" lvl="0" marL="635000" rtl="0" algn="l">
              <a:lnSpc>
                <a:spcPct val="115000"/>
              </a:lnSpc>
              <a:spcBef>
                <a:spcPts val="3000"/>
              </a:spcBef>
              <a:spcAft>
                <a:spcPts val="0"/>
              </a:spcAft>
              <a:buClr>
                <a:schemeClr val="dk1"/>
              </a:buClr>
              <a:buSzPts val="3300"/>
              <a:buFont typeface="Questrial"/>
              <a:buChar char="❏"/>
            </a:pPr>
            <a:r>
              <a:rPr lang="en-US" sz="3300"/>
              <a:t>be prepared to change your understanding as new information becomes available</a:t>
            </a:r>
            <a:endParaRPr sz="3300"/>
          </a:p>
          <a:p>
            <a:pPr indent="-438150" lvl="0" marL="635000" rtl="0" algn="l">
              <a:lnSpc>
                <a:spcPct val="115000"/>
              </a:lnSpc>
              <a:spcBef>
                <a:spcPts val="0"/>
              </a:spcBef>
              <a:spcAft>
                <a:spcPts val="0"/>
              </a:spcAft>
              <a:buClr>
                <a:schemeClr val="dk1"/>
              </a:buClr>
              <a:buSzPts val="3300"/>
              <a:buFont typeface="Questrial"/>
              <a:buChar char="❏"/>
            </a:pPr>
            <a:r>
              <a:rPr lang="en-US" sz="3300"/>
              <a:t>understand the importance of factors such as age, generation, life experience, occupation, education and so on</a:t>
            </a:r>
            <a:endParaRPr sz="3300"/>
          </a:p>
          <a:p>
            <a:pPr indent="-438150" lvl="0" marL="635000" rtl="0" algn="l">
              <a:lnSpc>
                <a:spcPct val="115000"/>
              </a:lnSpc>
              <a:spcBef>
                <a:spcPts val="0"/>
              </a:spcBef>
              <a:spcAft>
                <a:spcPts val="0"/>
              </a:spcAft>
              <a:buClr>
                <a:schemeClr val="dk1"/>
              </a:buClr>
              <a:buSzPts val="3300"/>
              <a:buFont typeface="Questrial"/>
              <a:buChar char="❏"/>
            </a:pPr>
            <a:r>
              <a:rPr lang="en-US" sz="3300"/>
              <a:t>realise that culture is one factor, but not the only factor in anybody’s life. </a:t>
            </a:r>
            <a:r>
              <a:rPr lang="en-US" sz="3300"/>
              <a:t>r</a:t>
            </a:r>
            <a:r>
              <a:rPr lang="en-US" sz="3300"/>
              <a:t>emember that the person you are working with is always the expert on their own life, wishes and needs</a:t>
            </a:r>
            <a:endParaRPr sz="3300"/>
          </a:p>
          <a:p>
            <a:pPr indent="0" lvl="0" marL="0" marR="0" rtl="0" algn="l">
              <a:lnSpc>
                <a:spcPct val="80000"/>
              </a:lnSpc>
              <a:spcBef>
                <a:spcPts val="3000"/>
              </a:spcBef>
              <a:spcAft>
                <a:spcPts val="0"/>
              </a:spcAft>
              <a:buNone/>
            </a:pPr>
            <a:r>
              <a:t/>
            </a:r>
            <a:endParaRPr sz="1800"/>
          </a:p>
        </p:txBody>
      </p:sp>
      <p:sp>
        <p:nvSpPr>
          <p:cNvPr id="3551" name="Google Shape;3551;p42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55" name="Shape 3555"/>
        <p:cNvGrpSpPr/>
        <p:nvPr/>
      </p:nvGrpSpPr>
      <p:grpSpPr>
        <a:xfrm>
          <a:off x="0" y="0"/>
          <a:ext cx="0" cy="0"/>
          <a:chOff x="0" y="0"/>
          <a:chExt cx="0" cy="0"/>
        </a:xfrm>
      </p:grpSpPr>
      <p:sp>
        <p:nvSpPr>
          <p:cNvPr id="3556" name="Google Shape;3556;p42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Taxpayer Civil Rights</a:t>
            </a:r>
            <a:endParaRPr/>
          </a:p>
        </p:txBody>
      </p:sp>
      <p:sp>
        <p:nvSpPr>
          <p:cNvPr id="3557" name="Google Shape;3557;p424"/>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Discrimination against taxpayers on the basis of </a:t>
            </a:r>
            <a:r>
              <a:rPr b="1" i="1" lang="en-US" sz="4000" u="none" cap="none" strike="noStrike">
                <a:solidFill>
                  <a:schemeClr val="dk1"/>
                </a:solidFill>
                <a:latin typeface="Questrial"/>
                <a:ea typeface="Questrial"/>
                <a:cs typeface="Questrial"/>
                <a:sym typeface="Questrial"/>
              </a:rPr>
              <a:t>race, color, national origin, disability, sex, age, or sexual orientation</a:t>
            </a:r>
            <a:r>
              <a:rPr b="0" i="0" lang="en-US" sz="4000" u="none" cap="none" strike="noStrike">
                <a:solidFill>
                  <a:schemeClr val="dk1"/>
                </a:solidFill>
                <a:latin typeface="Questrial"/>
                <a:ea typeface="Questrial"/>
                <a:cs typeface="Questrial"/>
                <a:sym typeface="Questrial"/>
              </a:rPr>
              <a:t> is strictly prohibited.</a:t>
            </a:r>
            <a:endParaRPr/>
          </a:p>
        </p:txBody>
      </p:sp>
      <p:sp>
        <p:nvSpPr>
          <p:cNvPr id="3558" name="Google Shape;3558;p42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62" name="Shape 3562"/>
        <p:cNvGrpSpPr/>
        <p:nvPr/>
      </p:nvGrpSpPr>
      <p:grpSpPr>
        <a:xfrm>
          <a:off x="0" y="0"/>
          <a:ext cx="0" cy="0"/>
          <a:chOff x="0" y="0"/>
          <a:chExt cx="0" cy="0"/>
        </a:xfrm>
      </p:grpSpPr>
      <p:sp>
        <p:nvSpPr>
          <p:cNvPr id="3563" name="Google Shape;3563;p425"/>
          <p:cNvSpPr txBox="1"/>
          <p:nvPr>
            <p:ph type="title"/>
          </p:nvPr>
        </p:nvSpPr>
        <p:spPr>
          <a:xfrm>
            <a:off x="609600" y="166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Reporting Questionable Activity</a:t>
            </a:r>
            <a:endParaRPr/>
          </a:p>
        </p:txBody>
      </p:sp>
      <p:sp>
        <p:nvSpPr>
          <p:cNvPr id="3564" name="Google Shape;3564;p425"/>
          <p:cNvSpPr txBox="1"/>
          <p:nvPr>
            <p:ph idx="1" type="body"/>
          </p:nvPr>
        </p:nvSpPr>
        <p:spPr>
          <a:xfrm>
            <a:off x="483300" y="1309650"/>
            <a:ext cx="114096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Violations that raise substantial questions about another volunteer’s honesty, trustworthiness, or fitness as a tax preparer should be reported.</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Taxpayers and tax preparers who violate tax law are subject to civil and criminal penalties.</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You can report a violation by speaking to your site coordinator or emailing </a:t>
            </a:r>
            <a:r>
              <a:rPr b="0" i="0" lang="en-US" sz="4000" u="sng" cap="none" strike="noStrike">
                <a:solidFill>
                  <a:schemeClr val="hlink"/>
                </a:solidFill>
                <a:latin typeface="Questrial"/>
                <a:ea typeface="Questrial"/>
                <a:cs typeface="Questrial"/>
                <a:sym typeface="Questrial"/>
                <a:hlinkClick r:id="rId3"/>
              </a:rPr>
              <a:t>WI.Voltax@irs.gov</a:t>
            </a:r>
            <a:r>
              <a:rPr b="0" i="0" lang="en-US" sz="4000" u="none" cap="none" strike="noStrike">
                <a:solidFill>
                  <a:schemeClr val="dk1"/>
                </a:solidFill>
                <a:latin typeface="Questrial"/>
                <a:ea typeface="Questrial"/>
                <a:cs typeface="Questrial"/>
                <a:sym typeface="Questrial"/>
              </a:rPr>
              <a:t> directly.</a:t>
            </a:r>
            <a:endParaRPr/>
          </a:p>
          <a:p>
            <a:pPr indent="-88900" lvl="0" marL="342900" marR="0" rtl="0" algn="l">
              <a:lnSpc>
                <a:spcPct val="90000"/>
              </a:lnSpc>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3565" name="Google Shape;3565;p42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69" name="Shape 3569"/>
        <p:cNvGrpSpPr/>
        <p:nvPr/>
      </p:nvGrpSpPr>
      <p:grpSpPr>
        <a:xfrm>
          <a:off x="0" y="0"/>
          <a:ext cx="0" cy="0"/>
          <a:chOff x="0" y="0"/>
          <a:chExt cx="0" cy="0"/>
        </a:xfrm>
      </p:grpSpPr>
      <p:sp>
        <p:nvSpPr>
          <p:cNvPr id="3570" name="Google Shape;3570;p42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Intake/Interview &amp; Quality Review Test &amp; Volunteer Standards of Conduct Test</a:t>
            </a:r>
            <a:endParaRPr/>
          </a:p>
        </p:txBody>
      </p:sp>
      <p:sp>
        <p:nvSpPr>
          <p:cNvPr id="3571" name="Google Shape;3571;p426"/>
          <p:cNvSpPr txBox="1"/>
          <p:nvPr>
            <p:ph idx="1" type="body"/>
          </p:nvPr>
        </p:nvSpPr>
        <p:spPr>
          <a:xfrm>
            <a:off x="609600" y="1600203"/>
            <a:ext cx="10972800" cy="495558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ALL volunteers must complete and pass the 201</a:t>
            </a:r>
            <a:r>
              <a:rPr lang="en-US" sz="3700"/>
              <a:t>7</a:t>
            </a:r>
            <a:r>
              <a:rPr b="0" i="0" lang="en-US" sz="3700" u="none" cap="none" strike="noStrike">
                <a:solidFill>
                  <a:schemeClr val="dk1"/>
                </a:solidFill>
                <a:latin typeface="Questrial"/>
                <a:ea typeface="Questrial"/>
                <a:cs typeface="Questrial"/>
                <a:sym typeface="Questrial"/>
              </a:rPr>
              <a:t> Intake/Interview &amp; Quality Review Test &amp; the 201</a:t>
            </a:r>
            <a:r>
              <a:rPr lang="en-US" sz="3700"/>
              <a:t>7</a:t>
            </a:r>
            <a:r>
              <a:rPr b="0" i="0" lang="en-US" sz="3700" u="none" cap="none" strike="noStrike">
                <a:solidFill>
                  <a:schemeClr val="dk1"/>
                </a:solidFill>
                <a:latin typeface="Questrial"/>
                <a:ea typeface="Questrial"/>
                <a:cs typeface="Questrial"/>
                <a:sym typeface="Questrial"/>
              </a:rPr>
              <a:t> Volunteer Standards of Conduct Test with a score of 80% on each.</a:t>
            </a:r>
            <a:endParaRP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Please login to your account on </a:t>
            </a:r>
            <a:r>
              <a:rPr b="0" i="0" lang="en-US" sz="3700" u="sng" cap="none" strike="noStrike">
                <a:solidFill>
                  <a:schemeClr val="hlink"/>
                </a:solidFill>
                <a:latin typeface="Questrial"/>
                <a:ea typeface="Questrial"/>
                <a:cs typeface="Questrial"/>
                <a:sym typeface="Questrial"/>
                <a:hlinkClick r:id="rId3"/>
              </a:rPr>
              <a:t>volunteers.generationforchange.org</a:t>
            </a:r>
            <a:r>
              <a:rPr b="0" i="0" lang="en-US" sz="3700" u="none" cap="none" strike="noStrike">
                <a:solidFill>
                  <a:schemeClr val="dk1"/>
                </a:solidFill>
                <a:latin typeface="Questrial"/>
                <a:ea typeface="Questrial"/>
                <a:cs typeface="Questrial"/>
                <a:sym typeface="Questrial"/>
              </a:rPr>
              <a:t> and follow the links in your profile to take these two tests.</a:t>
            </a:r>
            <a:endParaRP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You may use all your training materials to complete the short tests!</a:t>
            </a:r>
            <a:endParaRPr/>
          </a:p>
        </p:txBody>
      </p:sp>
      <p:sp>
        <p:nvSpPr>
          <p:cNvPr id="3572" name="Google Shape;3572;p42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77" name="Shape 3577"/>
        <p:cNvGrpSpPr/>
        <p:nvPr/>
      </p:nvGrpSpPr>
      <p:grpSpPr>
        <a:xfrm>
          <a:off x="0" y="0"/>
          <a:ext cx="0" cy="0"/>
          <a:chOff x="0" y="0"/>
          <a:chExt cx="0" cy="0"/>
        </a:xfrm>
      </p:grpSpPr>
      <p:pic>
        <p:nvPicPr>
          <p:cNvPr descr="Impact-logo_SaveFirst-green.eps" id="3578" name="Google Shape;3578;p427"/>
          <p:cNvPicPr preferRelativeResize="0"/>
          <p:nvPr/>
        </p:nvPicPr>
        <p:blipFill rotWithShape="1">
          <a:blip r:embed="rId3">
            <a:alphaModFix/>
          </a:blip>
          <a:srcRect b="34976" l="19561" r="20646" t="31742"/>
          <a:stretch/>
        </p:blipFill>
        <p:spPr>
          <a:xfrm>
            <a:off x="1375921" y="625475"/>
            <a:ext cx="9264733" cy="4243519"/>
          </a:xfrm>
          <a:prstGeom prst="rect">
            <a:avLst/>
          </a:prstGeom>
          <a:noFill/>
          <a:ln>
            <a:noFill/>
          </a:ln>
        </p:spPr>
      </p:pic>
      <p:sp>
        <p:nvSpPr>
          <p:cNvPr id="3579" name="Google Shape;3579;p427"/>
          <p:cNvSpPr/>
          <p:nvPr/>
        </p:nvSpPr>
        <p:spPr>
          <a:xfrm>
            <a:off x="1524003" y="-184666"/>
            <a:ext cx="184731" cy="36933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580" name="Google Shape;3580;p427"/>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581" name="Google Shape;3581;p427"/>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582" name="Google Shape;3582;p427"/>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3583" name="Google Shape;3583;p427"/>
          <p:cNvSpPr txBox="1"/>
          <p:nvPr/>
        </p:nvSpPr>
        <p:spPr>
          <a:xfrm>
            <a:off x="-1461427" y="1481721"/>
            <a:ext cx="18466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3584" name="Google Shape;3584;p427"/>
          <p:cNvSpPr txBox="1"/>
          <p:nvPr/>
        </p:nvSpPr>
        <p:spPr>
          <a:xfrm>
            <a:off x="1644575" y="5021400"/>
            <a:ext cx="9625200" cy="1319100"/>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Your First Day at the Tax Site</a:t>
            </a:r>
            <a:endParaRPr b="1" sz="5400">
              <a:solidFill>
                <a:schemeClr val="dk2"/>
              </a:solidFill>
              <a:latin typeface="Questrial"/>
              <a:ea typeface="Questrial"/>
              <a:cs typeface="Questrial"/>
              <a:sym typeface="Questrial"/>
            </a:endParaRPr>
          </a:p>
        </p:txBody>
      </p:sp>
      <p:sp>
        <p:nvSpPr>
          <p:cNvPr id="3585" name="Google Shape;3585;p42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89" name="Shape 3589"/>
        <p:cNvGrpSpPr/>
        <p:nvPr/>
      </p:nvGrpSpPr>
      <p:grpSpPr>
        <a:xfrm>
          <a:off x="0" y="0"/>
          <a:ext cx="0" cy="0"/>
          <a:chOff x="0" y="0"/>
          <a:chExt cx="0" cy="0"/>
        </a:xfrm>
      </p:grpSpPr>
      <p:sp>
        <p:nvSpPr>
          <p:cNvPr id="3590" name="Google Shape;3590;p42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Your First Day at the Tax Site</a:t>
            </a:r>
            <a:endParaRPr/>
          </a:p>
        </p:txBody>
      </p:sp>
      <p:sp>
        <p:nvSpPr>
          <p:cNvPr id="3591" name="Google Shape;3591;p428"/>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sng" cap="none" strike="noStrike">
                <a:solidFill>
                  <a:schemeClr val="hlink"/>
                </a:solidFill>
                <a:latin typeface="Questrial"/>
                <a:ea typeface="Questrial"/>
                <a:cs typeface="Questrial"/>
                <a:sym typeface="Questrial"/>
                <a:hlinkClick r:id="rId3"/>
              </a:rPr>
              <a:t>Your First Day - A SaveFirst Training Video</a:t>
            </a:r>
            <a:endParaRPr b="0" i="0" sz="4000" u="none" cap="none" strike="noStrike">
              <a:solidFill>
                <a:schemeClr val="dk1"/>
              </a:solidFill>
              <a:latin typeface="Questrial"/>
              <a:ea typeface="Questrial"/>
              <a:cs typeface="Questrial"/>
              <a:sym typeface="Questrial"/>
            </a:endParaRPr>
          </a:p>
          <a:p>
            <a:pPr indent="-342900" lvl="0" marL="342900" marR="0" rtl="0" algn="l">
              <a:spcBef>
                <a:spcPts val="800"/>
              </a:spcBef>
              <a:spcAft>
                <a:spcPts val="0"/>
              </a:spcAft>
              <a:buClr>
                <a:schemeClr val="dk1"/>
              </a:buClr>
              <a:buSzPts val="4000"/>
              <a:buFont typeface="Noto Sans Symbols"/>
              <a:buChar char="➢"/>
            </a:pPr>
            <a:r>
              <a:rPr b="0" i="0" lang="en-US" sz="4000" u="sng" cap="none" strike="noStrike">
                <a:solidFill>
                  <a:schemeClr val="hlink"/>
                </a:solidFill>
                <a:latin typeface="Questrial"/>
                <a:ea typeface="Questrial"/>
                <a:cs typeface="Questrial"/>
                <a:sym typeface="Questrial"/>
                <a:hlinkClick r:id="rId4"/>
              </a:rPr>
              <a:t>The Process - A SaveFirst Training Video</a:t>
            </a:r>
            <a:endParaRPr b="0" i="0" sz="4000" u="sng" cap="none" strike="noStrike">
              <a:solidFill>
                <a:schemeClr val="hlink"/>
              </a:solidFill>
              <a:latin typeface="Questrial"/>
              <a:ea typeface="Questrial"/>
              <a:cs typeface="Questrial"/>
              <a:sym typeface="Questrial"/>
              <a:hlinkClick r:id="rId5"/>
            </a:endParaRPr>
          </a:p>
        </p:txBody>
      </p:sp>
      <p:sp>
        <p:nvSpPr>
          <p:cNvPr id="3592" name="Google Shape;3592;p42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96" name="Shape 3596"/>
        <p:cNvGrpSpPr/>
        <p:nvPr/>
      </p:nvGrpSpPr>
      <p:grpSpPr>
        <a:xfrm>
          <a:off x="0" y="0"/>
          <a:ext cx="0" cy="0"/>
          <a:chOff x="0" y="0"/>
          <a:chExt cx="0" cy="0"/>
        </a:xfrm>
      </p:grpSpPr>
      <p:sp>
        <p:nvSpPr>
          <p:cNvPr id="3597" name="Google Shape;3597;p429"/>
          <p:cNvSpPr txBox="1"/>
          <p:nvPr>
            <p:ph type="title"/>
          </p:nvPr>
        </p:nvSpPr>
        <p:spPr>
          <a:xfrm>
            <a:off x="609600" y="112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Congratulations!</a:t>
            </a:r>
            <a:endParaRPr/>
          </a:p>
        </p:txBody>
      </p:sp>
      <p:sp>
        <p:nvSpPr>
          <p:cNvPr id="3598" name="Google Shape;3598;p429"/>
          <p:cNvSpPr txBox="1"/>
          <p:nvPr>
            <p:ph idx="1" type="body"/>
          </p:nvPr>
        </p:nvSpPr>
        <p:spPr>
          <a:xfrm>
            <a:off x="514525" y="1338099"/>
            <a:ext cx="10972800" cy="54372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This completes your SaveFirst Basic Tax Training</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Next steps: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Complete IRS Basic Certification Exam (with score of 80% or higher)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Serve families at tax sites!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Reminder: You MUST bring your photo ID and show it to your site coordinator when you arrive at a tax site.</a:t>
            </a:r>
            <a:endParaRPr/>
          </a:p>
          <a:p>
            <a:pPr indent="-57150" lvl="1" marL="742950" marR="0" rtl="0" algn="l">
              <a:spcBef>
                <a:spcPts val="720"/>
              </a:spcBef>
              <a:spcAft>
                <a:spcPts val="0"/>
              </a:spcAft>
              <a:buClr>
                <a:schemeClr val="dk1"/>
              </a:buClr>
              <a:buSzPts val="3600"/>
              <a:buFont typeface="Arial"/>
              <a:buNone/>
            </a:pPr>
            <a:r>
              <a:t/>
            </a:r>
            <a:endParaRPr b="0" i="0" sz="3600" u="none" cap="none" strike="noStrike">
              <a:solidFill>
                <a:schemeClr val="dk1"/>
              </a:solidFill>
              <a:latin typeface="Questrial"/>
              <a:ea typeface="Questrial"/>
              <a:cs typeface="Questrial"/>
              <a:sym typeface="Questrial"/>
            </a:endParaRPr>
          </a:p>
          <a:p>
            <a:pPr indent="-57150" lvl="1" marL="742950" marR="0" rtl="0" algn="l">
              <a:spcBef>
                <a:spcPts val="720"/>
              </a:spcBef>
              <a:spcAft>
                <a:spcPts val="0"/>
              </a:spcAft>
              <a:buClr>
                <a:schemeClr val="dk1"/>
              </a:buClr>
              <a:buSzPts val="3600"/>
              <a:buFont typeface="Arial"/>
              <a:buNone/>
            </a:pPr>
            <a:r>
              <a:t/>
            </a:r>
            <a:endParaRPr b="0" i="0" sz="3600" u="none" cap="none" strike="noStrike">
              <a:solidFill>
                <a:schemeClr val="dk1"/>
              </a:solidFill>
              <a:latin typeface="Questrial"/>
              <a:ea typeface="Questrial"/>
              <a:cs typeface="Questrial"/>
              <a:sym typeface="Questrial"/>
            </a:endParaRPr>
          </a:p>
        </p:txBody>
      </p:sp>
      <p:sp>
        <p:nvSpPr>
          <p:cNvPr id="3599" name="Google Shape;3599;p42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03" name="Shape 3603"/>
        <p:cNvGrpSpPr/>
        <p:nvPr/>
      </p:nvGrpSpPr>
      <p:grpSpPr>
        <a:xfrm>
          <a:off x="0" y="0"/>
          <a:ext cx="0" cy="0"/>
          <a:chOff x="0" y="0"/>
          <a:chExt cx="0" cy="0"/>
        </a:xfrm>
      </p:grpSpPr>
      <p:sp>
        <p:nvSpPr>
          <p:cNvPr id="3604" name="Google Shape;3604;p430"/>
          <p:cNvSpPr txBox="1"/>
          <p:nvPr>
            <p:ph type="title"/>
          </p:nvPr>
        </p:nvSpPr>
        <p:spPr>
          <a:xfrm>
            <a:off x="609600" y="1261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IRS Basic Certification</a:t>
            </a:r>
            <a:endParaRPr/>
          </a:p>
        </p:txBody>
      </p:sp>
      <p:sp>
        <p:nvSpPr>
          <p:cNvPr id="3605" name="Google Shape;3605;p430"/>
          <p:cNvSpPr txBox="1"/>
          <p:nvPr>
            <p:ph idx="1" type="body"/>
          </p:nvPr>
        </p:nvSpPr>
        <p:spPr>
          <a:xfrm>
            <a:off x="436250" y="1165941"/>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You must complete the IRS Basic Certification exam with a score of 80% or higher to complete your certification</a:t>
            </a:r>
            <a:endParaRP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Take the exam by logging in to your account on </a:t>
            </a:r>
            <a:r>
              <a:rPr b="0" i="0" lang="en-US" sz="3700" u="sng" cap="none" strike="noStrike">
                <a:solidFill>
                  <a:schemeClr val="hlink"/>
                </a:solidFill>
                <a:latin typeface="Questrial"/>
                <a:ea typeface="Questrial"/>
                <a:cs typeface="Questrial"/>
                <a:sym typeface="Questrial"/>
                <a:hlinkClick r:id="rId3"/>
              </a:rPr>
              <a:t>volunteers.generationforchange.org</a:t>
            </a:r>
            <a:r>
              <a:rPr b="0" i="0" lang="en-US" sz="3700" u="none" cap="none" strike="noStrike">
                <a:solidFill>
                  <a:schemeClr val="dk1"/>
                </a:solidFill>
                <a:latin typeface="Questrial"/>
                <a:ea typeface="Questrial"/>
                <a:cs typeface="Questrial"/>
                <a:sym typeface="Questrial"/>
              </a:rPr>
              <a:t> and following the link in your profile</a:t>
            </a:r>
            <a:endParaRP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Complete:</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On your own </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At a testing session hosted by Impact staff member</a:t>
            </a:r>
            <a:endParaRPr/>
          </a:p>
        </p:txBody>
      </p:sp>
      <p:sp>
        <p:nvSpPr>
          <p:cNvPr id="3606" name="Google Shape;3606;p43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10" name="Shape 3610"/>
        <p:cNvGrpSpPr/>
        <p:nvPr/>
      </p:nvGrpSpPr>
      <p:grpSpPr>
        <a:xfrm>
          <a:off x="0" y="0"/>
          <a:ext cx="0" cy="0"/>
          <a:chOff x="0" y="0"/>
          <a:chExt cx="0" cy="0"/>
        </a:xfrm>
      </p:grpSpPr>
      <p:sp>
        <p:nvSpPr>
          <p:cNvPr id="3611" name="Google Shape;3611;p431"/>
          <p:cNvSpPr txBox="1"/>
          <p:nvPr>
            <p:ph type="title"/>
          </p:nvPr>
        </p:nvSpPr>
        <p:spPr>
          <a:xfrm>
            <a:off x="609600" y="139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Testing Session</a:t>
            </a:r>
            <a:endParaRPr/>
          </a:p>
        </p:txBody>
      </p:sp>
      <p:sp>
        <p:nvSpPr>
          <p:cNvPr id="3612" name="Google Shape;3612;p431"/>
          <p:cNvSpPr txBox="1"/>
          <p:nvPr>
            <p:ph idx="1" type="body"/>
          </p:nvPr>
        </p:nvSpPr>
        <p:spPr>
          <a:xfrm>
            <a:off x="517425" y="1165941"/>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Please remember to sign up for a Testing Session! These are optional but can be very helpful if you have questions while taking the test.</a:t>
            </a:r>
            <a:endParaRPr b="0" i="0" sz="3700" u="none" cap="none" strike="noStrike">
              <a:solidFill>
                <a:schemeClr val="dk1"/>
              </a:solidFill>
              <a:latin typeface="Questrial"/>
              <a:ea typeface="Questrial"/>
              <a:cs typeface="Questrial"/>
              <a:sym typeface="Questrial"/>
            </a:endParaRPr>
          </a:p>
          <a:p>
            <a:pPr indent="0" lvl="0" marL="0" marR="0" rtl="0" algn="l">
              <a:lnSpc>
                <a:spcPct val="80000"/>
              </a:lnSpc>
              <a:spcBef>
                <a:spcPts val="0"/>
              </a:spcBef>
              <a:spcAft>
                <a:spcPts val="0"/>
              </a:spcAft>
              <a:buNone/>
            </a:pPr>
            <a:r>
              <a:t/>
            </a:r>
            <a:endParaRPr sz="3700"/>
          </a:p>
          <a:p>
            <a:pPr indent="-342900" lvl="0" marL="342900" marR="0" rtl="0" algn="l">
              <a:lnSpc>
                <a:spcPct val="8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To see Testing Sessions available to you:</a:t>
            </a:r>
            <a:endParaRPr/>
          </a:p>
          <a:p>
            <a:pPr indent="-285750" lvl="1" marL="742950" marR="0" rtl="0" algn="l">
              <a:lnSpc>
                <a:spcPct val="8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Log in to your account at volunteers.generationforchange.org</a:t>
            </a:r>
            <a:endParaRPr b="0" i="0" sz="3330" u="none" cap="none" strike="noStrike">
              <a:solidFill>
                <a:schemeClr val="dk1"/>
              </a:solidFill>
              <a:latin typeface="Questrial"/>
              <a:ea typeface="Questrial"/>
              <a:cs typeface="Questrial"/>
              <a:sym typeface="Questrial"/>
            </a:endParaRPr>
          </a:p>
          <a:p>
            <a:pPr indent="-285750" lvl="1" marL="742950" marR="0" rtl="0" algn="l">
              <a:lnSpc>
                <a:spcPct val="8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Select “Register for a Testing Session (Recommended)”</a:t>
            </a:r>
            <a:endParaRPr/>
          </a:p>
          <a:p>
            <a:pPr indent="-285750" lvl="1" marL="742950" marR="0" rtl="0" algn="l">
              <a:lnSpc>
                <a:spcPct val="8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Select “Register” for the training session you would like to attend</a:t>
            </a:r>
            <a:endParaRPr b="0" i="0" sz="3330" u="none" cap="none" strike="noStrike">
              <a:solidFill>
                <a:schemeClr val="dk1"/>
              </a:solidFill>
              <a:latin typeface="Questrial"/>
              <a:ea typeface="Questrial"/>
              <a:cs typeface="Questrial"/>
              <a:sym typeface="Questrial"/>
            </a:endParaRPr>
          </a:p>
        </p:txBody>
      </p:sp>
      <p:sp>
        <p:nvSpPr>
          <p:cNvPr id="3613" name="Google Shape;3613;p43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4" name="Shape 414"/>
        <p:cNvGrpSpPr/>
        <p:nvPr/>
      </p:nvGrpSpPr>
      <p:grpSpPr>
        <a:xfrm>
          <a:off x="0" y="0"/>
          <a:ext cx="0" cy="0"/>
          <a:chOff x="0" y="0"/>
          <a:chExt cx="0" cy="0"/>
        </a:xfrm>
      </p:grpSpPr>
      <p:sp>
        <p:nvSpPr>
          <p:cNvPr id="415" name="Google Shape;415;p5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Dependency Exemptions</a:t>
            </a:r>
            <a:endParaRPr/>
          </a:p>
        </p:txBody>
      </p:sp>
      <p:sp>
        <p:nvSpPr>
          <p:cNvPr id="416" name="Google Shape;416;p54"/>
          <p:cNvSpPr txBox="1"/>
          <p:nvPr>
            <p:ph idx="1" type="body"/>
          </p:nvPr>
        </p:nvSpPr>
        <p:spPr>
          <a:xfrm>
            <a:off x="609600" y="1261928"/>
            <a:ext cx="10972800" cy="49224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800"/>
              </a:spcBef>
              <a:spcAft>
                <a:spcPts val="0"/>
              </a:spcAft>
              <a:buClr>
                <a:schemeClr val="dk1"/>
              </a:buClr>
              <a:buSzPts val="4000"/>
              <a:buFont typeface="Noto Sans Symbols"/>
              <a:buChar char="➢"/>
            </a:pPr>
            <a:r>
              <a:rPr lang="en-US"/>
              <a:t>Let’s look at the I/I form:</a:t>
            </a:r>
            <a:endParaRPr/>
          </a:p>
          <a:p>
            <a:pPr indent="-88900" lvl="0" marL="342900" marR="0" rtl="0" algn="l">
              <a:lnSpc>
                <a:spcPct val="90000"/>
              </a:lnSpc>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417" name="Google Shape;417;p54"/>
          <p:cNvSpPr/>
          <p:nvPr/>
        </p:nvSpPr>
        <p:spPr>
          <a:xfrm>
            <a:off x="490950" y="4940350"/>
            <a:ext cx="11210100" cy="1836300"/>
          </a:xfrm>
          <a:prstGeom prst="rect">
            <a:avLst/>
          </a:prstGeom>
          <a:solidFill>
            <a:schemeClr val="accent1"/>
          </a:solidFill>
          <a:ln cap="flat" cmpd="sng" w="25400">
            <a:solidFill>
              <a:srgbClr val="B08420"/>
            </a:solidFill>
            <a:prstDash val="solid"/>
            <a:round/>
            <a:headEnd len="sm" w="sm" type="none"/>
            <a:tailEnd len="sm" w="sm" type="none"/>
          </a:ln>
        </p:spPr>
        <p:txBody>
          <a:bodyPr anchorCtr="0" anchor="t" bIns="45700" lIns="91425" spcFirstLastPara="1" rIns="91425" wrap="square" tIns="45700">
            <a:noAutofit/>
          </a:bodyPr>
          <a:lstStyle/>
          <a:p>
            <a:pPr indent="0" lvl="0" marL="114300" marR="0" rtl="0" algn="ctr">
              <a:spcBef>
                <a:spcPts val="0"/>
              </a:spcBef>
              <a:spcAft>
                <a:spcPts val="0"/>
              </a:spcAft>
              <a:buClr>
                <a:schemeClr val="lt1"/>
              </a:buClr>
              <a:buFont typeface="Questrial"/>
              <a:buNone/>
            </a:pPr>
            <a:r>
              <a:rPr b="1" lang="en-US" sz="4000">
                <a:solidFill>
                  <a:schemeClr val="lt1"/>
                </a:solidFill>
                <a:latin typeface="Questrial"/>
                <a:ea typeface="Questrial"/>
                <a:cs typeface="Questrial"/>
                <a:sym typeface="Questrial"/>
              </a:rPr>
              <a:t>As you go through the Pub 4012 and ask questions to determine exemptions, answer “Yes/No” in the shaded area.</a:t>
            </a:r>
            <a:endParaRPr/>
          </a:p>
        </p:txBody>
      </p:sp>
      <p:sp>
        <p:nvSpPr>
          <p:cNvPr id="418" name="Google Shape;418;p5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419" name="Google Shape;419;p54"/>
          <p:cNvPicPr preferRelativeResize="0"/>
          <p:nvPr/>
        </p:nvPicPr>
        <p:blipFill>
          <a:blip r:embed="rId3">
            <a:alphaModFix/>
          </a:blip>
          <a:stretch>
            <a:fillRect/>
          </a:stretch>
        </p:blipFill>
        <p:spPr>
          <a:xfrm>
            <a:off x="304800" y="2072300"/>
            <a:ext cx="11582399" cy="2713390"/>
          </a:xfrm>
          <a:prstGeom prst="rect">
            <a:avLst/>
          </a:prstGeom>
          <a:noFill/>
          <a:ln cap="flat" cmpd="sng" w="9525">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17" name="Shape 3617"/>
        <p:cNvGrpSpPr/>
        <p:nvPr/>
      </p:nvGrpSpPr>
      <p:grpSpPr>
        <a:xfrm>
          <a:off x="0" y="0"/>
          <a:ext cx="0" cy="0"/>
          <a:chOff x="0" y="0"/>
          <a:chExt cx="0" cy="0"/>
        </a:xfrm>
      </p:grpSpPr>
      <p:sp>
        <p:nvSpPr>
          <p:cNvPr id="3618" name="Google Shape;3618;p43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Extra Practice</a:t>
            </a:r>
            <a:endParaRPr/>
          </a:p>
        </p:txBody>
      </p:sp>
      <p:sp>
        <p:nvSpPr>
          <p:cNvPr id="3619" name="Google Shape;3619;p432"/>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Complete the Charlie Center TaxSlayer Exercise on your own for additional practice</a:t>
            </a:r>
            <a:endParaRPr b="0" i="0" sz="4000" u="none" cap="none" strike="noStrike">
              <a:solidFill>
                <a:schemeClr val="dk1"/>
              </a:solidFill>
              <a:latin typeface="Questrial"/>
              <a:ea typeface="Questrial"/>
              <a:cs typeface="Questrial"/>
              <a:sym typeface="Questrial"/>
            </a:endParaRPr>
          </a:p>
          <a:p>
            <a:pPr indent="0" lvl="0" marL="0" marR="0" rtl="0" algn="l">
              <a:spcBef>
                <a:spcPts val="0"/>
              </a:spcBef>
              <a:spcAft>
                <a:spcPts val="0"/>
              </a:spcAft>
              <a:buNone/>
            </a:pPr>
            <a:r>
              <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Answer key and video walkthrough will be posted at </a:t>
            </a:r>
            <a:r>
              <a:rPr b="0" i="0" lang="en-US" sz="4000" u="sng" cap="none" strike="noStrike">
                <a:solidFill>
                  <a:schemeClr val="hlink"/>
                </a:solidFill>
                <a:latin typeface="Questrial"/>
                <a:ea typeface="Questrial"/>
                <a:cs typeface="Questrial"/>
                <a:sym typeface="Questrial"/>
                <a:hlinkClick r:id="rId3"/>
              </a:rPr>
              <a:t>www.impactamerica.com/taxprep</a:t>
            </a:r>
            <a:r>
              <a:rPr b="0" i="0" lang="en-US" sz="4000" u="none" cap="none" strike="noStrike">
                <a:solidFill>
                  <a:schemeClr val="dk1"/>
                </a:solidFill>
                <a:latin typeface="Questrial"/>
                <a:ea typeface="Questrial"/>
                <a:cs typeface="Questrial"/>
                <a:sym typeface="Questrial"/>
              </a:rPr>
              <a:t> </a:t>
            </a:r>
            <a:endParaRPr/>
          </a:p>
        </p:txBody>
      </p:sp>
      <p:sp>
        <p:nvSpPr>
          <p:cNvPr id="3620" name="Google Shape;3620;p43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25" name="Shape 3625"/>
        <p:cNvGrpSpPr/>
        <p:nvPr/>
      </p:nvGrpSpPr>
      <p:grpSpPr>
        <a:xfrm>
          <a:off x="0" y="0"/>
          <a:ext cx="0" cy="0"/>
          <a:chOff x="0" y="0"/>
          <a:chExt cx="0" cy="0"/>
        </a:xfrm>
      </p:grpSpPr>
      <p:pic>
        <p:nvPicPr>
          <p:cNvPr descr="Impact-logo_SaveFirst-green.eps" id="3626" name="Google Shape;3626;p433"/>
          <p:cNvPicPr preferRelativeResize="0"/>
          <p:nvPr/>
        </p:nvPicPr>
        <p:blipFill rotWithShape="1">
          <a:blip r:embed="rId3">
            <a:alphaModFix/>
          </a:blip>
          <a:srcRect b="34976" l="19561" r="20646" t="31742"/>
          <a:stretch/>
        </p:blipFill>
        <p:spPr>
          <a:xfrm>
            <a:off x="1440089" y="413266"/>
            <a:ext cx="9264733" cy="4243519"/>
          </a:xfrm>
          <a:prstGeom prst="rect">
            <a:avLst/>
          </a:prstGeom>
          <a:noFill/>
          <a:ln>
            <a:noFill/>
          </a:ln>
        </p:spPr>
      </p:pic>
      <p:sp>
        <p:nvSpPr>
          <p:cNvPr id="3627" name="Google Shape;3627;p433"/>
          <p:cNvSpPr/>
          <p:nvPr/>
        </p:nvSpPr>
        <p:spPr>
          <a:xfrm>
            <a:off x="1524003" y="-184666"/>
            <a:ext cx="184731" cy="36933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628" name="Google Shape;3628;p433"/>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629" name="Google Shape;3629;p433"/>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630" name="Google Shape;3630;p433"/>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3631" name="Google Shape;3631;p433"/>
          <p:cNvSpPr txBox="1"/>
          <p:nvPr/>
        </p:nvSpPr>
        <p:spPr>
          <a:xfrm>
            <a:off x="-1461427" y="1481721"/>
            <a:ext cx="18466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3632" name="Google Shape;3632;p433"/>
          <p:cNvSpPr txBox="1"/>
          <p:nvPr/>
        </p:nvSpPr>
        <p:spPr>
          <a:xfrm>
            <a:off x="1732275" y="4749375"/>
            <a:ext cx="8727300" cy="1686300"/>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Volunteer Basic Tax Training</a:t>
            </a:r>
            <a:endParaRPr b="1" sz="5400">
              <a:solidFill>
                <a:schemeClr val="dk2"/>
              </a:solidFill>
              <a:latin typeface="Questrial"/>
              <a:ea typeface="Questrial"/>
              <a:cs typeface="Questrial"/>
              <a:sym typeface="Questrial"/>
            </a:endParaRPr>
          </a:p>
        </p:txBody>
      </p:sp>
      <p:sp>
        <p:nvSpPr>
          <p:cNvPr id="3633" name="Google Shape;3633;p43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4" name="Shape 424"/>
        <p:cNvGrpSpPr/>
        <p:nvPr/>
      </p:nvGrpSpPr>
      <p:grpSpPr>
        <a:xfrm>
          <a:off x="0" y="0"/>
          <a:ext cx="0" cy="0"/>
          <a:chOff x="0" y="0"/>
          <a:chExt cx="0" cy="0"/>
        </a:xfrm>
      </p:grpSpPr>
      <p:sp>
        <p:nvSpPr>
          <p:cNvPr id="425" name="Google Shape;425;p5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Child or Qualifying Relative?</a:t>
            </a:r>
            <a:endParaRPr/>
          </a:p>
        </p:txBody>
      </p:sp>
      <p:sp>
        <p:nvSpPr>
          <p:cNvPr id="426" name="Google Shape;426;p55"/>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If no one else can claim the taxpayer or spouse as a dependent, you need to determine if the other people living in the house can be </a:t>
            </a:r>
            <a:r>
              <a:rPr b="1" i="0" lang="en-US" sz="4000" u="none" cap="none" strike="noStrike">
                <a:solidFill>
                  <a:schemeClr val="accent1"/>
                </a:solidFill>
                <a:latin typeface="Questrial"/>
                <a:ea typeface="Questrial"/>
                <a:cs typeface="Questrial"/>
                <a:sym typeface="Questrial"/>
              </a:rPr>
              <a:t>Qualifying Children, </a:t>
            </a:r>
            <a:r>
              <a:rPr b="0" i="0" lang="en-US" sz="4000" u="none" cap="none" strike="noStrike">
                <a:solidFill>
                  <a:schemeClr val="dk1"/>
                </a:solidFill>
                <a:latin typeface="Questrial"/>
                <a:ea typeface="Questrial"/>
                <a:cs typeface="Questrial"/>
                <a:sym typeface="Questrial"/>
              </a:rPr>
              <a:t>and if not see if they can be </a:t>
            </a:r>
            <a:r>
              <a:rPr b="1" i="0" lang="en-US" sz="4000" u="none" cap="none" strike="noStrike">
                <a:solidFill>
                  <a:schemeClr val="accent1"/>
                </a:solidFill>
                <a:latin typeface="Questrial"/>
                <a:ea typeface="Questrial"/>
                <a:cs typeface="Questrial"/>
                <a:sym typeface="Questrial"/>
              </a:rPr>
              <a:t>Qualifying Relatives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Remember: Each </a:t>
            </a:r>
            <a:r>
              <a:rPr lang="en-US"/>
              <a:t>exemption will result in possible tax benefits(Nonrefundable and Refundable Credits)</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427" name="Google Shape;427;p5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6">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2" name="Shape 432"/>
        <p:cNvGrpSpPr/>
        <p:nvPr/>
      </p:nvGrpSpPr>
      <p:grpSpPr>
        <a:xfrm>
          <a:off x="0" y="0"/>
          <a:ext cx="0" cy="0"/>
          <a:chOff x="0" y="0"/>
          <a:chExt cx="0" cy="0"/>
        </a:xfrm>
      </p:grpSpPr>
      <p:sp>
        <p:nvSpPr>
          <p:cNvPr id="433" name="Google Shape;433;p56"/>
          <p:cNvSpPr txBox="1"/>
          <p:nvPr>
            <p:ph type="title"/>
          </p:nvPr>
        </p:nvSpPr>
        <p:spPr>
          <a:xfrm>
            <a:off x="609600" y="128363"/>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Determining Dependency Exemptions</a:t>
            </a:r>
            <a:endParaRPr/>
          </a:p>
        </p:txBody>
      </p:sp>
      <p:sp>
        <p:nvSpPr>
          <p:cNvPr id="434" name="Google Shape;434;p56"/>
          <p:cNvSpPr txBox="1"/>
          <p:nvPr>
            <p:ph idx="1" type="body"/>
          </p:nvPr>
        </p:nvSpPr>
        <p:spPr>
          <a:xfrm>
            <a:off x="146250" y="1202600"/>
            <a:ext cx="11895900" cy="5493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lnSpc>
                <a:spcPct val="80000"/>
              </a:lnSpc>
              <a:spcBef>
                <a:spcPts val="0"/>
              </a:spcBef>
              <a:spcAft>
                <a:spcPts val="0"/>
              </a:spcAft>
              <a:buNone/>
            </a:pPr>
            <a:r>
              <a:rPr b="0" i="0" lang="en-US" sz="3570" u="none" cap="none" strike="noStrike">
                <a:solidFill>
                  <a:schemeClr val="dk1"/>
                </a:solidFill>
                <a:latin typeface="Questrial"/>
                <a:ea typeface="Questrial"/>
                <a:cs typeface="Questrial"/>
                <a:sym typeface="Questrial"/>
              </a:rPr>
              <a:t>Always begin with </a:t>
            </a:r>
            <a:r>
              <a:rPr b="1" i="1" lang="en-US" sz="3570" u="none" cap="none" strike="noStrike">
                <a:solidFill>
                  <a:schemeClr val="dk1"/>
                </a:solidFill>
                <a:latin typeface="Questrial"/>
                <a:ea typeface="Questrial"/>
                <a:cs typeface="Questrial"/>
                <a:sym typeface="Questrial"/>
              </a:rPr>
              <a:t>Table 1: Dependency Exemption </a:t>
            </a:r>
            <a:r>
              <a:rPr b="0" i="0" lang="en-US" sz="3570" u="none" cap="none" strike="noStrike">
                <a:solidFill>
                  <a:schemeClr val="dk1"/>
                </a:solidFill>
                <a:latin typeface="Questrial"/>
                <a:ea typeface="Questrial"/>
                <a:cs typeface="Questrial"/>
                <a:sym typeface="Questrial"/>
              </a:rPr>
              <a:t>to determine if a person can be claimed as a dependent:</a:t>
            </a:r>
            <a:endParaRPr b="1" i="0" sz="3570" u="none" cap="none" strike="noStrike">
              <a:solidFill>
                <a:srgbClr val="FF6600"/>
              </a:solidFill>
              <a:latin typeface="Questrial"/>
              <a:ea typeface="Questrial"/>
              <a:cs typeface="Questrial"/>
              <a:sym typeface="Questrial"/>
            </a:endParaRPr>
          </a:p>
          <a:p>
            <a:pPr indent="-755641" lvl="1" marL="1200141" marR="0" rtl="0" algn="l">
              <a:lnSpc>
                <a:spcPct val="80000"/>
              </a:lnSpc>
              <a:spcBef>
                <a:spcPts val="588"/>
              </a:spcBef>
              <a:spcAft>
                <a:spcPts val="0"/>
              </a:spcAft>
              <a:buClr>
                <a:schemeClr val="dk1"/>
              </a:buClr>
              <a:buSzPts val="2940"/>
              <a:buFont typeface="Questrial"/>
              <a:buAutoNum type="arabicPeriod"/>
            </a:pPr>
            <a:r>
              <a:rPr b="1" i="0" lang="en-US" sz="2940" u="sng" cap="none" strike="noStrike">
                <a:solidFill>
                  <a:schemeClr val="dk1"/>
                </a:solidFill>
                <a:latin typeface="Questrial"/>
                <a:ea typeface="Questrial"/>
                <a:cs typeface="Questrial"/>
                <a:sym typeface="Questrial"/>
              </a:rPr>
              <a:t>If answer is NO in Step 9, then the person is a Qualifying Child</a:t>
            </a:r>
            <a:endParaRPr u="sng"/>
          </a:p>
          <a:p>
            <a:pPr indent="-755641" lvl="1" marL="1200141" marR="0" rtl="0" algn="l">
              <a:lnSpc>
                <a:spcPct val="80000"/>
              </a:lnSpc>
              <a:spcBef>
                <a:spcPts val="588"/>
              </a:spcBef>
              <a:spcAft>
                <a:spcPts val="0"/>
              </a:spcAft>
              <a:buClr>
                <a:schemeClr val="dk1"/>
              </a:buClr>
              <a:buSzPts val="2940"/>
              <a:buFont typeface="Questrial"/>
              <a:buAutoNum type="arabicPeriod"/>
            </a:pPr>
            <a:r>
              <a:rPr b="0" i="0" lang="en-US" sz="2940" u="none" cap="none" strike="noStrike">
                <a:solidFill>
                  <a:schemeClr val="dk1"/>
                </a:solidFill>
                <a:latin typeface="Questrial"/>
                <a:ea typeface="Questrial"/>
                <a:cs typeface="Questrial"/>
                <a:sym typeface="Questrial"/>
              </a:rPr>
              <a:t>If answer is YES in Step 9, use </a:t>
            </a:r>
            <a:r>
              <a:rPr b="0" i="1" lang="en-US" sz="2940" u="none" cap="none" strike="noStrike">
                <a:solidFill>
                  <a:schemeClr val="dk1"/>
                </a:solidFill>
                <a:latin typeface="Questrial"/>
                <a:ea typeface="Questrial"/>
                <a:cs typeface="Questrial"/>
                <a:sym typeface="Questrial"/>
              </a:rPr>
              <a:t>Qualifying Child of More Than One Person Table</a:t>
            </a:r>
            <a:endParaRPr/>
          </a:p>
          <a:p>
            <a:pPr indent="-755641" lvl="1" marL="1200141" marR="0" rtl="0" algn="l">
              <a:lnSpc>
                <a:spcPct val="80000"/>
              </a:lnSpc>
              <a:spcBef>
                <a:spcPts val="588"/>
              </a:spcBef>
              <a:spcAft>
                <a:spcPts val="0"/>
              </a:spcAft>
              <a:buClr>
                <a:schemeClr val="dk1"/>
              </a:buClr>
              <a:buSzPts val="2940"/>
              <a:buFont typeface="Questrial"/>
              <a:buAutoNum type="arabicPeriod"/>
            </a:pPr>
            <a:r>
              <a:rPr b="0" i="0" lang="en-US" sz="2940" u="none" cap="none" strike="noStrike">
                <a:solidFill>
                  <a:schemeClr val="dk1"/>
                </a:solidFill>
                <a:latin typeface="Questrial"/>
                <a:ea typeface="Questrial"/>
                <a:cs typeface="Questrial"/>
                <a:sym typeface="Questrial"/>
              </a:rPr>
              <a:t>If answer is YES in Step 7 AND parents live apart, use </a:t>
            </a:r>
            <a:r>
              <a:rPr b="0" i="1" lang="en-US" sz="2940" u="none" cap="none" strike="noStrike">
                <a:solidFill>
                  <a:schemeClr val="dk1"/>
                </a:solidFill>
                <a:latin typeface="Questrial"/>
                <a:ea typeface="Questrial"/>
                <a:cs typeface="Questrial"/>
                <a:sym typeface="Questrial"/>
              </a:rPr>
              <a:t>Qualifying Child of More Than One Person Table </a:t>
            </a:r>
            <a:r>
              <a:rPr b="0" i="0" lang="en-US" sz="2940" u="none" cap="none" strike="noStrike">
                <a:solidFill>
                  <a:schemeClr val="dk1"/>
                </a:solidFill>
                <a:latin typeface="Questrial"/>
                <a:ea typeface="Questrial"/>
                <a:cs typeface="Questrial"/>
                <a:sym typeface="Questrial"/>
              </a:rPr>
              <a:t>AND </a:t>
            </a:r>
            <a:r>
              <a:rPr b="0" i="1" lang="en-US" sz="2940" u="none" cap="none" strike="noStrike">
                <a:solidFill>
                  <a:schemeClr val="dk1"/>
                </a:solidFill>
                <a:latin typeface="Questrial"/>
                <a:ea typeface="Questrial"/>
                <a:cs typeface="Questrial"/>
                <a:sym typeface="Questrial"/>
              </a:rPr>
              <a:t>Table 3: Children of Divorced or Separated Parents or Parents Who Live Apart</a:t>
            </a:r>
            <a:endParaRPr/>
          </a:p>
          <a:p>
            <a:pPr indent="-755641" lvl="1" marL="1200141" marR="0" rtl="0" algn="l">
              <a:lnSpc>
                <a:spcPct val="80000"/>
              </a:lnSpc>
              <a:spcBef>
                <a:spcPts val="588"/>
              </a:spcBef>
              <a:spcAft>
                <a:spcPts val="0"/>
              </a:spcAft>
              <a:buClr>
                <a:schemeClr val="dk1"/>
              </a:buClr>
              <a:buSzPts val="2940"/>
              <a:buFont typeface="Questrial"/>
              <a:buAutoNum type="arabicPeriod"/>
            </a:pPr>
            <a:r>
              <a:rPr b="0" i="0" lang="en-US" sz="2940" u="none" cap="none" strike="noStrike">
                <a:solidFill>
                  <a:schemeClr val="dk1"/>
                </a:solidFill>
                <a:latin typeface="Questrial"/>
                <a:ea typeface="Questrial"/>
                <a:cs typeface="Questrial"/>
                <a:sym typeface="Questrial"/>
              </a:rPr>
              <a:t>If answer is NO in Steps 5-7, then use </a:t>
            </a:r>
            <a:r>
              <a:rPr b="0" i="1" lang="en-US" sz="2940" u="none" cap="none" strike="noStrike">
                <a:solidFill>
                  <a:schemeClr val="dk1"/>
                </a:solidFill>
                <a:latin typeface="Questrial"/>
                <a:ea typeface="Questrial"/>
                <a:cs typeface="Questrial"/>
                <a:sym typeface="Questrial"/>
              </a:rPr>
              <a:t>Table 2: Dependency Exemption for Qualifying Relative</a:t>
            </a:r>
            <a:r>
              <a:rPr b="0" i="0" lang="en-US" sz="2940" u="none" cap="none" strike="noStrike">
                <a:solidFill>
                  <a:schemeClr val="dk1"/>
                </a:solidFill>
                <a:latin typeface="Questrial"/>
                <a:ea typeface="Questrial"/>
                <a:cs typeface="Questrial"/>
                <a:sym typeface="Questrial"/>
              </a:rPr>
              <a:t> to see if person is a Qualifying Relative</a:t>
            </a:r>
            <a:endParaRPr/>
          </a:p>
        </p:txBody>
      </p:sp>
      <p:sp>
        <p:nvSpPr>
          <p:cNvPr id="435" name="Google Shape;435;p5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0" name="Shape 440"/>
        <p:cNvGrpSpPr/>
        <p:nvPr/>
      </p:nvGrpSpPr>
      <p:grpSpPr>
        <a:xfrm>
          <a:off x="0" y="0"/>
          <a:ext cx="0" cy="0"/>
          <a:chOff x="0" y="0"/>
          <a:chExt cx="0" cy="0"/>
        </a:xfrm>
      </p:grpSpPr>
      <p:sp>
        <p:nvSpPr>
          <p:cNvPr id="441" name="Google Shape;441;p5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Child: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The Taxpayer Eligibility Test</a:t>
            </a:r>
            <a:endParaRPr/>
          </a:p>
        </p:txBody>
      </p:sp>
      <p:graphicFrame>
        <p:nvGraphicFramePr>
          <p:cNvPr id="442" name="Google Shape;442;p57"/>
          <p:cNvGraphicFramePr/>
          <p:nvPr/>
        </p:nvGraphicFramePr>
        <p:xfrm>
          <a:off x="609600" y="2118518"/>
          <a:ext cx="3000000" cy="3000000"/>
        </p:xfrm>
        <a:graphic>
          <a:graphicData uri="http://schemas.openxmlformats.org/drawingml/2006/table">
            <a:tbl>
              <a:tblPr>
                <a:noFill/>
                <a:tableStyleId>{2A621C65-A1E7-4CA3-8D7C-C4024EF37B6A}</a:tableStyleId>
              </a:tblPr>
              <a:tblGrid>
                <a:gridCol w="1747875"/>
                <a:gridCol w="6700200"/>
                <a:gridCol w="2524725"/>
              </a:tblGrid>
              <a:tr h="2620975">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Step 1</a:t>
                      </a:r>
                      <a:endParaRPr/>
                    </a:p>
                  </a:txBody>
                  <a:tcPr marT="0" marB="0" marR="0" marL="0" anchor="ctr" anchorCtr="1">
                    <a:lnL cap="flat" cmpd="sng" w="38100">
                      <a:solidFill>
                        <a:schemeClr val="dk1"/>
                      </a:solidFill>
                      <a:prstDash val="solid"/>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3200" u="none" cap="none" strike="noStrike">
                          <a:solidFill>
                            <a:schemeClr val="dk1"/>
                          </a:solidFill>
                          <a:latin typeface="Questrial"/>
                          <a:ea typeface="Questrial"/>
                          <a:cs typeface="Questrial"/>
                          <a:sym typeface="Questrial"/>
                        </a:rPr>
                        <a:t>Can you or your spouse (if filing jointly) be claimed as a dependent on someone else’s tax return this year?</a:t>
                      </a:r>
                      <a:endParaRPr b="1" i="0" sz="3200" u="none" cap="none" strike="noStrike">
                        <a:solidFill>
                          <a:schemeClr val="dk1"/>
                        </a:solidFill>
                        <a:latin typeface="Questrial"/>
                        <a:ea typeface="Questrial"/>
                        <a:cs typeface="Questrial"/>
                        <a:sym typeface="Questrial"/>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YES: Stop</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NO: Go to Step 2</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r>
            </a:tbl>
          </a:graphicData>
        </a:graphic>
      </p:graphicFrame>
      <p:sp>
        <p:nvSpPr>
          <p:cNvPr id="443" name="Google Shape;443;p5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2"/>
                                        </p:tgtEl>
                                        <p:attrNameLst>
                                          <p:attrName>style.visibility</p:attrName>
                                        </p:attrNameLst>
                                      </p:cBhvr>
                                      <p:to>
                                        <p:strVal val="visible"/>
                                      </p:to>
                                    </p:set>
                                    <p:animEffect filter="fade" transition="in">
                                      <p:cBhvr>
                                        <p:cTn dur="500"/>
                                        <p:tgtEl>
                                          <p:spTgt spid="4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8" name="Shape 448"/>
        <p:cNvGrpSpPr/>
        <p:nvPr/>
      </p:nvGrpSpPr>
      <p:grpSpPr>
        <a:xfrm>
          <a:off x="0" y="0"/>
          <a:ext cx="0" cy="0"/>
          <a:chOff x="0" y="0"/>
          <a:chExt cx="0" cy="0"/>
        </a:xfrm>
      </p:grpSpPr>
      <p:sp>
        <p:nvSpPr>
          <p:cNvPr id="449" name="Google Shape;449;p5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Child: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The Marital Status Test</a:t>
            </a:r>
            <a:endParaRPr/>
          </a:p>
        </p:txBody>
      </p:sp>
      <p:graphicFrame>
        <p:nvGraphicFramePr>
          <p:cNvPr id="450" name="Google Shape;450;p58"/>
          <p:cNvGraphicFramePr/>
          <p:nvPr/>
        </p:nvGraphicFramePr>
        <p:xfrm>
          <a:off x="609600" y="2221523"/>
          <a:ext cx="3000000" cy="3000000"/>
        </p:xfrm>
        <a:graphic>
          <a:graphicData uri="http://schemas.openxmlformats.org/drawingml/2006/table">
            <a:tbl>
              <a:tblPr>
                <a:noFill/>
                <a:tableStyleId>{2A621C65-A1E7-4CA3-8D7C-C4024EF37B6A}</a:tableStyleId>
              </a:tblPr>
              <a:tblGrid>
                <a:gridCol w="1747875"/>
                <a:gridCol w="6071400"/>
                <a:gridCol w="3153500"/>
              </a:tblGrid>
              <a:tr h="2620975">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Step 2</a:t>
                      </a:r>
                      <a:endParaRPr/>
                    </a:p>
                  </a:txBody>
                  <a:tcPr marT="0" marB="0" marR="0" marL="0" anchor="ctr" anchorCtr="1">
                    <a:lnL cap="flat" cmpd="sng" w="38100">
                      <a:solidFill>
                        <a:schemeClr val="dk1"/>
                      </a:solidFill>
                      <a:prstDash val="solid"/>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Was the person married as of December 31</a:t>
                      </a:r>
                      <a:r>
                        <a:rPr b="1" baseline="30000" i="0" lang="en-US" sz="3600" u="none" cap="none" strike="noStrike">
                          <a:solidFill>
                            <a:schemeClr val="dk1"/>
                          </a:solidFill>
                          <a:latin typeface="Questrial"/>
                          <a:ea typeface="Questrial"/>
                          <a:cs typeface="Questrial"/>
                          <a:sym typeface="Questrial"/>
                        </a:rPr>
                        <a:t>st</a:t>
                      </a:r>
                      <a:r>
                        <a:rPr b="1" i="0" lang="en-US" sz="3600" u="none" cap="none" strike="noStrike">
                          <a:solidFill>
                            <a:schemeClr val="dk1"/>
                          </a:solidFill>
                          <a:latin typeface="Questrial"/>
                          <a:ea typeface="Questrial"/>
                          <a:cs typeface="Questrial"/>
                          <a:sym typeface="Questrial"/>
                        </a:rPr>
                        <a:t>?</a:t>
                      </a:r>
                      <a:endParaRPr b="1" i="0" sz="3600" u="none" cap="none" strike="noStrike">
                        <a:solidFill>
                          <a:schemeClr val="dk1"/>
                        </a:solidFill>
                        <a:latin typeface="Questrial"/>
                        <a:ea typeface="Questrial"/>
                        <a:cs typeface="Questrial"/>
                        <a:sym typeface="Questrial"/>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YES: </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Go to Step 3</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NO: Go to Step 4</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r>
            </a:tbl>
          </a:graphicData>
        </a:graphic>
      </p:graphicFrame>
      <p:sp>
        <p:nvSpPr>
          <p:cNvPr id="451" name="Google Shape;451;p5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0"/>
                                        </p:tgtEl>
                                        <p:attrNameLst>
                                          <p:attrName>style.visibility</p:attrName>
                                        </p:attrNameLst>
                                      </p:cBhvr>
                                      <p:to>
                                        <p:strVal val="visible"/>
                                      </p:to>
                                    </p:set>
                                    <p:animEffect filter="fade" transition="in">
                                      <p:cBhvr>
                                        <p:cTn dur="500"/>
                                        <p:tgtEl>
                                          <p:spTgt spid="4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6" name="Shape 456"/>
        <p:cNvGrpSpPr/>
        <p:nvPr/>
      </p:nvGrpSpPr>
      <p:grpSpPr>
        <a:xfrm>
          <a:off x="0" y="0"/>
          <a:ext cx="0" cy="0"/>
          <a:chOff x="0" y="0"/>
          <a:chExt cx="0" cy="0"/>
        </a:xfrm>
      </p:grpSpPr>
      <p:sp>
        <p:nvSpPr>
          <p:cNvPr id="457" name="Google Shape;457;p5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Child: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The Joint Return Test</a:t>
            </a:r>
            <a:endParaRPr/>
          </a:p>
        </p:txBody>
      </p:sp>
      <p:graphicFrame>
        <p:nvGraphicFramePr>
          <p:cNvPr id="458" name="Google Shape;458;p59"/>
          <p:cNvGraphicFramePr/>
          <p:nvPr/>
        </p:nvGraphicFramePr>
        <p:xfrm>
          <a:off x="609600" y="1940169"/>
          <a:ext cx="3000000" cy="3000000"/>
        </p:xfrm>
        <a:graphic>
          <a:graphicData uri="http://schemas.openxmlformats.org/drawingml/2006/table">
            <a:tbl>
              <a:tblPr>
                <a:noFill/>
                <a:tableStyleId>{2A621C65-A1E7-4CA3-8D7C-C4024EF37B6A}</a:tableStyleId>
              </a:tblPr>
              <a:tblGrid>
                <a:gridCol w="1828800"/>
                <a:gridCol w="7010400"/>
                <a:gridCol w="2133600"/>
              </a:tblGrid>
              <a:tr h="2746750">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Step 3</a:t>
                      </a:r>
                      <a:endParaRPr/>
                    </a:p>
                  </a:txBody>
                  <a:tcPr marT="0" marB="0" marR="0" marL="0" anchor="ctr" anchorCtr="1">
                    <a:lnL cap="flat" cmpd="sng" w="38100">
                      <a:solidFill>
                        <a:schemeClr val="dk1"/>
                      </a:solidFill>
                      <a:prstDash val="solid"/>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Is the person filing a joint return </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for this tax year?</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(Answer “NO” if the person is filing a joint return only to claim a refund of income tax withheld or estimated tax paid)</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YES: Stop</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NO: Go to Step 4</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r>
            </a:tbl>
          </a:graphicData>
        </a:graphic>
      </p:graphicFrame>
      <p:sp>
        <p:nvSpPr>
          <p:cNvPr id="459" name="Google Shape;459;p5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8"/>
                                        </p:tgtEl>
                                        <p:attrNameLst>
                                          <p:attrName>style.visibility</p:attrName>
                                        </p:attrNameLst>
                                      </p:cBhvr>
                                      <p:to>
                                        <p:strVal val="visible"/>
                                      </p:to>
                                    </p:set>
                                    <p:animEffect filter="fade" transition="in">
                                      <p:cBhvr>
                                        <p:cTn dur="500"/>
                                        <p:tgtEl>
                                          <p:spTgt spid="4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4" name="Shape 464"/>
        <p:cNvGrpSpPr/>
        <p:nvPr/>
      </p:nvGrpSpPr>
      <p:grpSpPr>
        <a:xfrm>
          <a:off x="0" y="0"/>
          <a:ext cx="0" cy="0"/>
          <a:chOff x="0" y="0"/>
          <a:chExt cx="0" cy="0"/>
        </a:xfrm>
      </p:grpSpPr>
      <p:sp>
        <p:nvSpPr>
          <p:cNvPr id="465" name="Google Shape;465;p6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Child: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The Citizenship Test</a:t>
            </a:r>
            <a:endParaRPr/>
          </a:p>
        </p:txBody>
      </p:sp>
      <p:graphicFrame>
        <p:nvGraphicFramePr>
          <p:cNvPr id="466" name="Google Shape;466;p60"/>
          <p:cNvGraphicFramePr/>
          <p:nvPr/>
        </p:nvGraphicFramePr>
        <p:xfrm>
          <a:off x="609599" y="1953736"/>
          <a:ext cx="3000000" cy="3000000"/>
        </p:xfrm>
        <a:graphic>
          <a:graphicData uri="http://schemas.openxmlformats.org/drawingml/2006/table">
            <a:tbl>
              <a:tblPr>
                <a:noFill/>
                <a:tableStyleId>{2A621C65-A1E7-4CA3-8D7C-C4024EF37B6A}</a:tableStyleId>
              </a:tblPr>
              <a:tblGrid>
                <a:gridCol w="1845900"/>
                <a:gridCol w="7075925"/>
                <a:gridCol w="2051000"/>
              </a:tblGrid>
              <a:tr h="2620975">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Step 4</a:t>
                      </a:r>
                      <a:endParaRPr/>
                    </a:p>
                  </a:txBody>
                  <a:tcPr marT="0" marB="0" marR="0" marL="0" anchor="ctr" anchorCtr="1">
                    <a:lnL cap="flat" cmpd="sng" w="38100">
                      <a:solidFill>
                        <a:schemeClr val="dk1"/>
                      </a:solidFill>
                      <a:prstDash val="solid"/>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Was the person a U.S. citizen, U.S. resident alien, U.S. national, or a resident of Canada, or Mexico?</a:t>
                      </a:r>
                      <a:endParaRPr b="1" i="0" sz="3600" u="none" cap="none" strike="noStrike">
                        <a:solidFill>
                          <a:schemeClr val="dk1"/>
                        </a:solidFill>
                        <a:latin typeface="Questrial"/>
                        <a:ea typeface="Questrial"/>
                        <a:cs typeface="Questrial"/>
                        <a:sym typeface="Questrial"/>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YES: </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go to </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Step 5</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NO: Stop</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r>
            </a:tbl>
          </a:graphicData>
        </a:graphic>
      </p:graphicFrame>
      <p:sp>
        <p:nvSpPr>
          <p:cNvPr id="467" name="Google Shape;467;p6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6"/>
                                        </p:tgtEl>
                                        <p:attrNameLst>
                                          <p:attrName>style.visibility</p:attrName>
                                        </p:attrNameLst>
                                      </p:cBhvr>
                                      <p:to>
                                        <p:strVal val="visible"/>
                                      </p:to>
                                    </p:set>
                                    <p:animEffect filter="fade" transition="in">
                                      <p:cBhvr>
                                        <p:cTn dur="500"/>
                                        <p:tgtEl>
                                          <p:spTgt spid="4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2" name="Shape 472"/>
        <p:cNvGrpSpPr/>
        <p:nvPr/>
      </p:nvGrpSpPr>
      <p:grpSpPr>
        <a:xfrm>
          <a:off x="0" y="0"/>
          <a:ext cx="0" cy="0"/>
          <a:chOff x="0" y="0"/>
          <a:chExt cx="0" cy="0"/>
        </a:xfrm>
      </p:grpSpPr>
      <p:sp>
        <p:nvSpPr>
          <p:cNvPr id="473" name="Google Shape;473;p6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Note: Taxpayers with ITIN Cards</a:t>
            </a:r>
            <a:endParaRPr/>
          </a:p>
        </p:txBody>
      </p:sp>
      <p:sp>
        <p:nvSpPr>
          <p:cNvPr id="474" name="Google Shape;474;p61"/>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1" i="0" lang="en-US" sz="4000" u="none" cap="none" strike="noStrike">
                <a:solidFill>
                  <a:schemeClr val="dk1"/>
                </a:solidFill>
                <a:latin typeface="Questrial"/>
                <a:ea typeface="Questrial"/>
                <a:cs typeface="Questrial"/>
                <a:sym typeface="Questrial"/>
              </a:rPr>
              <a:t>Remember: </a:t>
            </a:r>
            <a:r>
              <a:rPr b="0" i="0" lang="en-US" sz="4000" u="none" cap="none" strike="noStrike">
                <a:solidFill>
                  <a:schemeClr val="dk1"/>
                </a:solidFill>
                <a:latin typeface="Questrial"/>
                <a:ea typeface="Questrial"/>
                <a:cs typeface="Questrial"/>
                <a:sym typeface="Questrial"/>
              </a:rPr>
              <a:t>Taxpayers receive ITIN numbers if they are nonresidents but need to file a tax return and cannot obtain a SSN</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If a taxpayer lived in the United States all year and has an ITIN card, they will be considered a </a:t>
            </a:r>
            <a:r>
              <a:rPr b="1" i="0" lang="en-US" sz="4000" u="none" cap="none" strike="noStrike">
                <a:solidFill>
                  <a:srgbClr val="F2B52C"/>
                </a:solidFill>
                <a:latin typeface="Questrial"/>
                <a:ea typeface="Questrial"/>
                <a:cs typeface="Questrial"/>
                <a:sym typeface="Questrial"/>
              </a:rPr>
              <a:t>resident alien </a:t>
            </a:r>
            <a:r>
              <a:rPr b="0" i="0" lang="en-US" sz="4000" u="none" cap="none" strike="noStrike">
                <a:solidFill>
                  <a:schemeClr val="dk1"/>
                </a:solidFill>
                <a:latin typeface="Questrial"/>
                <a:ea typeface="Questrial"/>
                <a:cs typeface="Questrial"/>
                <a:sym typeface="Questrial"/>
              </a:rPr>
              <a:t>for tax purposes</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 “child” passes the citizenship test in this situation</a:t>
            </a:r>
            <a:endParaRPr/>
          </a:p>
        </p:txBody>
      </p:sp>
      <p:sp>
        <p:nvSpPr>
          <p:cNvPr id="475" name="Google Shape;475;p6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 name="Shape 91"/>
        <p:cNvGrpSpPr/>
        <p:nvPr/>
      </p:nvGrpSpPr>
      <p:grpSpPr>
        <a:xfrm>
          <a:off x="0" y="0"/>
          <a:ext cx="0" cy="0"/>
          <a:chOff x="0" y="0"/>
          <a:chExt cx="0" cy="0"/>
        </a:xfrm>
      </p:grpSpPr>
      <p:sp>
        <p:nvSpPr>
          <p:cNvPr id="92" name="Google Shape;92;p1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Resources</a:t>
            </a:r>
            <a:endParaRPr/>
          </a:p>
        </p:txBody>
      </p:sp>
      <p:sp>
        <p:nvSpPr>
          <p:cNvPr id="93" name="Google Shape;93;p17"/>
          <p:cNvSpPr txBox="1"/>
          <p:nvPr>
            <p:ph idx="1" type="body"/>
          </p:nvPr>
        </p:nvSpPr>
        <p:spPr>
          <a:xfrm>
            <a:off x="609600" y="1340177"/>
            <a:ext cx="10972800" cy="4673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3100"/>
              <a:buFont typeface="Noto Sans Symbols"/>
              <a:buChar char="➢"/>
            </a:pPr>
            <a:r>
              <a:rPr b="0" i="0" lang="en-US" sz="3100" u="none" cap="none" strike="noStrike">
                <a:solidFill>
                  <a:schemeClr val="dk1"/>
                </a:solidFill>
                <a:latin typeface="Questrial"/>
                <a:ea typeface="Questrial"/>
                <a:cs typeface="Questrial"/>
                <a:sym typeface="Questrial"/>
              </a:rPr>
              <a:t>SaveFirst Basic Volunteer Training Agenda</a:t>
            </a:r>
            <a:endParaRPr b="0" i="0" sz="3100" u="none" cap="none" strike="noStrike">
              <a:solidFill>
                <a:schemeClr val="dk1"/>
              </a:solidFill>
              <a:latin typeface="Questrial"/>
              <a:ea typeface="Questrial"/>
              <a:cs typeface="Questrial"/>
              <a:sym typeface="Questrial"/>
            </a:endParaRPr>
          </a:p>
          <a:p>
            <a:pPr indent="-342900" lvl="0" marL="342900" marR="0" rtl="0" algn="l">
              <a:lnSpc>
                <a:spcPct val="80000"/>
              </a:lnSpc>
              <a:spcBef>
                <a:spcPts val="0"/>
              </a:spcBef>
              <a:spcAft>
                <a:spcPts val="0"/>
              </a:spcAft>
              <a:buClr>
                <a:schemeClr val="dk1"/>
              </a:buClr>
              <a:buSzPts val="3100"/>
              <a:buFont typeface="Noto Sans Symbols"/>
              <a:buChar char="➢"/>
            </a:pPr>
            <a:r>
              <a:rPr lang="en-US" sz="3100"/>
              <a:t>SaveFirst Volunteer FAQs and Etiquette</a:t>
            </a:r>
            <a:endParaRPr sz="3100"/>
          </a:p>
          <a:p>
            <a:pPr indent="-342900" lvl="0" marL="342900" marR="0" rtl="0" algn="l">
              <a:lnSpc>
                <a:spcPct val="80000"/>
              </a:lnSpc>
              <a:spcBef>
                <a:spcPts val="620"/>
              </a:spcBef>
              <a:spcAft>
                <a:spcPts val="0"/>
              </a:spcAft>
              <a:buClr>
                <a:schemeClr val="dk1"/>
              </a:buClr>
              <a:buSzPts val="3100"/>
              <a:buFont typeface="Noto Sans Symbols"/>
              <a:buChar char="➢"/>
            </a:pPr>
            <a:r>
              <a:rPr b="0" i="0" lang="en-US" sz="3100" u="none" cap="none" strike="noStrike">
                <a:solidFill>
                  <a:schemeClr val="dk1"/>
                </a:solidFill>
                <a:latin typeface="Questrial"/>
                <a:ea typeface="Questrial"/>
                <a:cs typeface="Questrial"/>
                <a:sym typeface="Questrial"/>
              </a:rPr>
              <a:t>SaveFirst Basic Volunteer Training Notes</a:t>
            </a:r>
            <a:endParaRPr b="0" i="0" sz="3100" u="none" cap="none" strike="noStrike">
              <a:solidFill>
                <a:schemeClr val="dk1"/>
              </a:solidFill>
              <a:latin typeface="Questrial"/>
              <a:ea typeface="Questrial"/>
              <a:cs typeface="Questrial"/>
              <a:sym typeface="Questrial"/>
            </a:endParaRPr>
          </a:p>
          <a:p>
            <a:pPr indent="-342900" lvl="0" marL="342900" marR="0" rtl="0" algn="l">
              <a:lnSpc>
                <a:spcPct val="80000"/>
              </a:lnSpc>
              <a:spcBef>
                <a:spcPts val="620"/>
              </a:spcBef>
              <a:spcAft>
                <a:spcPts val="0"/>
              </a:spcAft>
              <a:buClr>
                <a:schemeClr val="dk1"/>
              </a:buClr>
              <a:buSzPts val="3100"/>
              <a:buFont typeface="Noto Sans Symbols"/>
              <a:buChar char="➢"/>
            </a:pPr>
            <a:r>
              <a:rPr lang="en-US" sz="3100"/>
              <a:t>SaveFirst Tax Prep Process</a:t>
            </a:r>
            <a:endParaRPr sz="3100"/>
          </a:p>
          <a:p>
            <a:pPr indent="-342900" lvl="0" marL="342900" marR="0" rtl="0" algn="l">
              <a:lnSpc>
                <a:spcPct val="80000"/>
              </a:lnSpc>
              <a:spcBef>
                <a:spcPts val="620"/>
              </a:spcBef>
              <a:spcAft>
                <a:spcPts val="0"/>
              </a:spcAft>
              <a:buClr>
                <a:schemeClr val="dk1"/>
              </a:buClr>
              <a:buSzPts val="3100"/>
              <a:buFont typeface="Noto Sans Symbols"/>
              <a:buChar char="➢"/>
            </a:pPr>
            <a:r>
              <a:rPr lang="en-US" sz="3100"/>
              <a:t>SaveFirst Scope of Service Chart</a:t>
            </a:r>
            <a:endParaRPr sz="3100"/>
          </a:p>
          <a:p>
            <a:pPr indent="-342900" lvl="0" marL="342900" marR="0" rtl="0" algn="l">
              <a:lnSpc>
                <a:spcPct val="80000"/>
              </a:lnSpc>
              <a:spcBef>
                <a:spcPts val="620"/>
              </a:spcBef>
              <a:spcAft>
                <a:spcPts val="0"/>
              </a:spcAft>
              <a:buClr>
                <a:schemeClr val="dk1"/>
              </a:buClr>
              <a:buSzPts val="3100"/>
              <a:buFont typeface="Noto Sans Symbols"/>
              <a:buChar char="➢"/>
            </a:pPr>
            <a:r>
              <a:rPr b="0" i="0" lang="en-US" sz="3100" u="none" cap="none" strike="noStrike">
                <a:solidFill>
                  <a:schemeClr val="dk1"/>
                </a:solidFill>
                <a:latin typeface="Questrial"/>
                <a:ea typeface="Questrial"/>
                <a:cs typeface="Questrial"/>
                <a:sym typeface="Questrial"/>
              </a:rPr>
              <a:t>SaveFirst Basic Training Summary Chart</a:t>
            </a:r>
            <a:endParaRPr b="0" i="0" sz="3100" u="none" cap="none" strike="noStrike">
              <a:solidFill>
                <a:schemeClr val="dk1"/>
              </a:solidFill>
              <a:latin typeface="Questrial"/>
              <a:ea typeface="Questrial"/>
              <a:cs typeface="Questrial"/>
              <a:sym typeface="Questrial"/>
            </a:endParaRPr>
          </a:p>
          <a:p>
            <a:pPr indent="-342900" lvl="0" marL="342900" marR="0" rtl="0" algn="l">
              <a:lnSpc>
                <a:spcPct val="80000"/>
              </a:lnSpc>
              <a:spcBef>
                <a:spcPts val="620"/>
              </a:spcBef>
              <a:spcAft>
                <a:spcPts val="0"/>
              </a:spcAft>
              <a:buClr>
                <a:schemeClr val="dk1"/>
              </a:buClr>
              <a:buSzPts val="3100"/>
              <a:buFont typeface="Noto Sans Symbols"/>
              <a:buChar char="➢"/>
            </a:pPr>
            <a:r>
              <a:rPr lang="en-US" sz="3100"/>
              <a:t>State Resources(if applicable)</a:t>
            </a:r>
            <a:endParaRPr sz="3100"/>
          </a:p>
          <a:p>
            <a:pPr indent="-342900" lvl="0" marL="342900" marR="0" rtl="0" algn="l">
              <a:lnSpc>
                <a:spcPct val="80000"/>
              </a:lnSpc>
              <a:spcBef>
                <a:spcPts val="620"/>
              </a:spcBef>
              <a:spcAft>
                <a:spcPts val="0"/>
              </a:spcAft>
              <a:buClr>
                <a:schemeClr val="dk1"/>
              </a:buClr>
              <a:buSzPts val="3100"/>
              <a:buFont typeface="Noto Sans Symbols"/>
              <a:buChar char="➢"/>
            </a:pPr>
            <a:r>
              <a:rPr b="0" i="0" lang="en-US" sz="3100" u="none" cap="none" strike="noStrike">
                <a:solidFill>
                  <a:schemeClr val="dk1"/>
                </a:solidFill>
                <a:latin typeface="Questrial"/>
                <a:ea typeface="Questrial"/>
                <a:cs typeface="Questrial"/>
                <a:sym typeface="Questrial"/>
              </a:rPr>
              <a:t>Impact America Staff</a:t>
            </a:r>
            <a:endParaRPr/>
          </a:p>
        </p:txBody>
      </p:sp>
      <p:sp>
        <p:nvSpPr>
          <p:cNvPr id="94" name="Google Shape;94;p1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0" name="Shape 480"/>
        <p:cNvGrpSpPr/>
        <p:nvPr/>
      </p:nvGrpSpPr>
      <p:grpSpPr>
        <a:xfrm>
          <a:off x="0" y="0"/>
          <a:ext cx="0" cy="0"/>
          <a:chOff x="0" y="0"/>
          <a:chExt cx="0" cy="0"/>
        </a:xfrm>
      </p:grpSpPr>
      <p:sp>
        <p:nvSpPr>
          <p:cNvPr id="481" name="Google Shape;481;p6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Child: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The Relationship Test</a:t>
            </a:r>
            <a:endParaRPr/>
          </a:p>
        </p:txBody>
      </p:sp>
      <p:graphicFrame>
        <p:nvGraphicFramePr>
          <p:cNvPr id="482" name="Google Shape;482;p62"/>
          <p:cNvGraphicFramePr/>
          <p:nvPr/>
        </p:nvGraphicFramePr>
        <p:xfrm>
          <a:off x="609599" y="1699323"/>
          <a:ext cx="3000000" cy="3000000"/>
        </p:xfrm>
        <a:graphic>
          <a:graphicData uri="http://schemas.openxmlformats.org/drawingml/2006/table">
            <a:tbl>
              <a:tblPr>
                <a:noFill/>
                <a:tableStyleId>{2A621C65-A1E7-4CA3-8D7C-C4024EF37B6A}</a:tableStyleId>
              </a:tblPr>
              <a:tblGrid>
                <a:gridCol w="1699675"/>
                <a:gridCol w="7421025"/>
                <a:gridCol w="1852075"/>
              </a:tblGrid>
              <a:tr h="2814500">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Step 5</a:t>
                      </a:r>
                      <a:endParaRPr/>
                    </a:p>
                  </a:txBody>
                  <a:tcPr marT="0" marB="0" marR="0" marL="0" anchor="ctr" anchorCtr="1">
                    <a:lnL cap="flat" cmpd="sng" w="38100">
                      <a:solidFill>
                        <a:schemeClr val="dk1"/>
                      </a:solidFill>
                      <a:prstDash val="solid"/>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Was the person your son, daughter, stepchild, eligible foster child, brother, sister, half brother, half sister, stepbrother, stepsister, or a   descendant of any of them (i.e. your grandchild, niece, or nephew)?</a:t>
                      </a:r>
                      <a:endParaRPr b="1" i="0" sz="3600" u="none" cap="none" strike="noStrike">
                        <a:solidFill>
                          <a:schemeClr val="dk1"/>
                        </a:solidFill>
                        <a:latin typeface="Questrial"/>
                        <a:ea typeface="Questrial"/>
                        <a:cs typeface="Questrial"/>
                        <a:sym typeface="Questrial"/>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YES: </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go to Step 6</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No: Go to Table 2</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r>
            </a:tbl>
          </a:graphicData>
        </a:graphic>
      </p:graphicFrame>
      <p:sp>
        <p:nvSpPr>
          <p:cNvPr id="483" name="Google Shape;483;p6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2"/>
                                        </p:tgtEl>
                                        <p:attrNameLst>
                                          <p:attrName>style.visibility</p:attrName>
                                        </p:attrNameLst>
                                      </p:cBhvr>
                                      <p:to>
                                        <p:strVal val="visible"/>
                                      </p:to>
                                    </p:set>
                                    <p:animEffect filter="fade" transition="in">
                                      <p:cBhvr>
                                        <p:cTn dur="500"/>
                                        <p:tgtEl>
                                          <p:spTgt spid="4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8" name="Shape 488"/>
        <p:cNvGrpSpPr/>
        <p:nvPr/>
      </p:nvGrpSpPr>
      <p:grpSpPr>
        <a:xfrm>
          <a:off x="0" y="0"/>
          <a:ext cx="0" cy="0"/>
          <a:chOff x="0" y="0"/>
          <a:chExt cx="0" cy="0"/>
        </a:xfrm>
      </p:grpSpPr>
      <p:sp>
        <p:nvSpPr>
          <p:cNvPr id="489" name="Google Shape;489;p6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Child: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The Age Test</a:t>
            </a:r>
            <a:endParaRPr/>
          </a:p>
        </p:txBody>
      </p:sp>
      <p:graphicFrame>
        <p:nvGraphicFramePr>
          <p:cNvPr id="490" name="Google Shape;490;p63"/>
          <p:cNvGraphicFramePr/>
          <p:nvPr/>
        </p:nvGraphicFramePr>
        <p:xfrm>
          <a:off x="403224" y="1696107"/>
          <a:ext cx="3000000" cy="3000000"/>
        </p:xfrm>
        <a:graphic>
          <a:graphicData uri="http://schemas.openxmlformats.org/drawingml/2006/table">
            <a:tbl>
              <a:tblPr>
                <a:noFill/>
                <a:tableStyleId>{2A621C65-A1E7-4CA3-8D7C-C4024EF37B6A}</a:tableStyleId>
              </a:tblPr>
              <a:tblGrid>
                <a:gridCol w="1208300"/>
                <a:gridCol w="7780075"/>
                <a:gridCol w="2244100"/>
              </a:tblGrid>
              <a:tr h="4114250">
                <a:tc>
                  <a:txBody>
                    <a:bodyPr/>
                    <a:lstStyle/>
                    <a:p>
                      <a:pPr indent="0" lvl="0" marL="0" marR="0" rtl="0" algn="ctr">
                        <a:lnSpc>
                          <a:spcPct val="102000"/>
                        </a:lnSpc>
                        <a:spcBef>
                          <a:spcPts val="0"/>
                        </a:spcBef>
                        <a:spcAft>
                          <a:spcPts val="0"/>
                        </a:spcAft>
                        <a:buClr>
                          <a:schemeClr val="dk1"/>
                        </a:buClr>
                        <a:buFont typeface="Questrial"/>
                        <a:buNone/>
                      </a:pPr>
                      <a:r>
                        <a:rPr b="1" i="0" lang="en-US" sz="3200" u="none" cap="none" strike="noStrike">
                          <a:solidFill>
                            <a:schemeClr val="dk1"/>
                          </a:solidFill>
                          <a:latin typeface="Questrial"/>
                          <a:ea typeface="Questrial"/>
                          <a:cs typeface="Questrial"/>
                          <a:sym typeface="Questrial"/>
                        </a:rPr>
                        <a:t>Step 6</a:t>
                      </a:r>
                      <a:endParaRPr/>
                    </a:p>
                  </a:txBody>
                  <a:tcPr marT="0" marB="0" marR="0" marL="0" anchor="ctr" anchorCtr="1">
                    <a:lnL cap="flat" cmpd="sng" w="38100">
                      <a:solidFill>
                        <a:schemeClr val="dk1"/>
                      </a:solidFill>
                      <a:prstDash val="solid"/>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l">
                        <a:lnSpc>
                          <a:spcPct val="102000"/>
                        </a:lnSpc>
                        <a:spcBef>
                          <a:spcPts val="0"/>
                        </a:spcBef>
                        <a:spcAft>
                          <a:spcPts val="0"/>
                        </a:spcAft>
                        <a:buClr>
                          <a:schemeClr val="dk1"/>
                        </a:buClr>
                        <a:buFont typeface="Questrial"/>
                        <a:buNone/>
                      </a:pPr>
                      <a:r>
                        <a:rPr b="1" i="0" lang="en-US" sz="3200" u="none" cap="none" strike="noStrike">
                          <a:solidFill>
                            <a:schemeClr val="dk1"/>
                          </a:solidFill>
                          <a:latin typeface="Questrial"/>
                          <a:ea typeface="Questrial"/>
                          <a:cs typeface="Questrial"/>
                          <a:sym typeface="Questrial"/>
                        </a:rPr>
                        <a:t>Was the person: </a:t>
                      </a:r>
                      <a:endParaRPr/>
                    </a:p>
                    <a:p>
                      <a:pPr indent="-457200" lvl="0" marL="914400" marR="0" rtl="0" algn="l">
                        <a:lnSpc>
                          <a:spcPct val="102000"/>
                        </a:lnSpc>
                        <a:spcBef>
                          <a:spcPts val="350"/>
                        </a:spcBef>
                        <a:spcAft>
                          <a:spcPts val="0"/>
                        </a:spcAft>
                        <a:buClr>
                          <a:schemeClr val="dk1"/>
                        </a:buClr>
                        <a:buSzPts val="3200"/>
                        <a:buFont typeface="Noto Sans Symbols"/>
                        <a:buChar char="➢"/>
                      </a:pPr>
                      <a:r>
                        <a:rPr b="1" i="0" lang="en-US" sz="3200" u="none" cap="none" strike="noStrike">
                          <a:solidFill>
                            <a:schemeClr val="dk1"/>
                          </a:solidFill>
                          <a:latin typeface="Questrial"/>
                          <a:ea typeface="Questrial"/>
                          <a:cs typeface="Questrial"/>
                          <a:sym typeface="Questrial"/>
                        </a:rPr>
                        <a:t>under age 19 at the end of the year and younger than you (</a:t>
                      </a:r>
                      <a:r>
                        <a:rPr b="1" i="1" lang="en-US" sz="3200" u="none" cap="none" strike="noStrike">
                          <a:solidFill>
                            <a:schemeClr val="dk1"/>
                          </a:solidFill>
                          <a:latin typeface="Questrial"/>
                          <a:ea typeface="Questrial"/>
                          <a:cs typeface="Questrial"/>
                          <a:sym typeface="Questrial"/>
                        </a:rPr>
                        <a:t>or spouse if filing jointly)</a:t>
                      </a:r>
                      <a:r>
                        <a:rPr b="1" i="0" lang="en-US" sz="3200" u="none" cap="none" strike="noStrike">
                          <a:solidFill>
                            <a:schemeClr val="dk1"/>
                          </a:solidFill>
                          <a:latin typeface="Questrial"/>
                          <a:ea typeface="Questrial"/>
                          <a:cs typeface="Questrial"/>
                          <a:sym typeface="Questrial"/>
                        </a:rPr>
                        <a:t>? </a:t>
                      </a:r>
                      <a:r>
                        <a:rPr b="1" i="0" lang="en-US" sz="3200" u="none" cap="none" strike="noStrike">
                          <a:solidFill>
                            <a:schemeClr val="accent1"/>
                          </a:solidFill>
                          <a:latin typeface="Questrial"/>
                          <a:ea typeface="Questrial"/>
                          <a:cs typeface="Questrial"/>
                          <a:sym typeface="Questrial"/>
                        </a:rPr>
                        <a:t>OR</a:t>
                      </a:r>
                      <a:endParaRPr/>
                    </a:p>
                    <a:p>
                      <a:pPr indent="-457200" lvl="0" marL="914400" marR="0" rtl="0" algn="l">
                        <a:lnSpc>
                          <a:spcPct val="102000"/>
                        </a:lnSpc>
                        <a:spcBef>
                          <a:spcPts val="350"/>
                        </a:spcBef>
                        <a:spcAft>
                          <a:spcPts val="0"/>
                        </a:spcAft>
                        <a:buClr>
                          <a:schemeClr val="dk1"/>
                        </a:buClr>
                        <a:buSzPts val="3200"/>
                        <a:buFont typeface="Noto Sans Symbols"/>
                        <a:buChar char="➢"/>
                      </a:pPr>
                      <a:r>
                        <a:rPr b="1" i="0" lang="en-US" sz="3200" u="none" cap="none" strike="noStrike">
                          <a:solidFill>
                            <a:schemeClr val="dk1"/>
                          </a:solidFill>
                          <a:latin typeface="Questrial"/>
                          <a:ea typeface="Questrial"/>
                          <a:cs typeface="Questrial"/>
                          <a:sym typeface="Questrial"/>
                        </a:rPr>
                        <a:t>a full-time student, under age 24 at the end of the year and younger than you (or spouse, if filing jointly)? </a:t>
                      </a:r>
                      <a:r>
                        <a:rPr b="1" i="0" lang="en-US" sz="3200" u="none" cap="none" strike="noStrike">
                          <a:solidFill>
                            <a:schemeClr val="accent1"/>
                          </a:solidFill>
                          <a:latin typeface="Questrial"/>
                          <a:ea typeface="Questrial"/>
                          <a:cs typeface="Questrial"/>
                          <a:sym typeface="Questrial"/>
                        </a:rPr>
                        <a:t>OR</a:t>
                      </a:r>
                      <a:endParaRPr/>
                    </a:p>
                    <a:p>
                      <a:pPr indent="-457200" lvl="0" marL="914400" marR="0" rtl="0" algn="l">
                        <a:lnSpc>
                          <a:spcPct val="102000"/>
                        </a:lnSpc>
                        <a:spcBef>
                          <a:spcPts val="350"/>
                        </a:spcBef>
                        <a:spcAft>
                          <a:spcPts val="0"/>
                        </a:spcAft>
                        <a:buClr>
                          <a:schemeClr val="dk1"/>
                        </a:buClr>
                        <a:buSzPts val="3200"/>
                        <a:buFont typeface="Noto Sans Symbols"/>
                        <a:buChar char="➢"/>
                      </a:pPr>
                      <a:r>
                        <a:rPr b="1" i="0" lang="en-US" sz="3200" u="none" cap="none" strike="noStrike">
                          <a:solidFill>
                            <a:schemeClr val="dk1"/>
                          </a:solidFill>
                          <a:latin typeface="Questrial"/>
                          <a:ea typeface="Questrial"/>
                          <a:cs typeface="Questrial"/>
                          <a:sym typeface="Questrial"/>
                        </a:rPr>
                        <a:t>permanently and totally disabled* at any time during the year?</a:t>
                      </a:r>
                      <a:endParaRPr b="1" i="0" sz="3200" u="none" cap="none" strike="noStrike">
                        <a:solidFill>
                          <a:schemeClr val="dk1"/>
                        </a:solidFill>
                        <a:latin typeface="Questrial"/>
                        <a:ea typeface="Questrial"/>
                        <a:cs typeface="Questrial"/>
                        <a:sym typeface="Questrial"/>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3200" u="none" cap="none" strike="noStrike">
                          <a:solidFill>
                            <a:schemeClr val="dk1"/>
                          </a:solidFill>
                          <a:latin typeface="Questrial"/>
                          <a:ea typeface="Questrial"/>
                          <a:cs typeface="Questrial"/>
                          <a:sym typeface="Questrial"/>
                        </a:rPr>
                        <a:t>If YES:</a:t>
                      </a:r>
                      <a:endParaRPr/>
                    </a:p>
                    <a:p>
                      <a:pPr indent="0" lvl="0" marL="0" marR="0" rtl="0" algn="ctr">
                        <a:lnSpc>
                          <a:spcPct val="102000"/>
                        </a:lnSpc>
                        <a:spcBef>
                          <a:spcPts val="350"/>
                        </a:spcBef>
                        <a:spcAft>
                          <a:spcPts val="0"/>
                        </a:spcAft>
                        <a:buClr>
                          <a:schemeClr val="dk1"/>
                        </a:buClr>
                        <a:buFont typeface="Questrial"/>
                        <a:buNone/>
                      </a:pPr>
                      <a:r>
                        <a:rPr b="1" i="0" lang="en-US" sz="3200" u="none" cap="none" strike="noStrike">
                          <a:solidFill>
                            <a:schemeClr val="dk1"/>
                          </a:solidFill>
                          <a:latin typeface="Questrial"/>
                          <a:ea typeface="Questrial"/>
                          <a:cs typeface="Questrial"/>
                          <a:sym typeface="Questrial"/>
                        </a:rPr>
                        <a:t>Go to Step 7</a:t>
                      </a:r>
                      <a:endParaRPr/>
                    </a:p>
                    <a:p>
                      <a:pPr indent="0" lvl="0" marL="0" marR="0" rtl="0" algn="ctr">
                        <a:lnSpc>
                          <a:spcPct val="102000"/>
                        </a:lnSpc>
                        <a:spcBef>
                          <a:spcPts val="350"/>
                        </a:spcBef>
                        <a:spcAft>
                          <a:spcPts val="0"/>
                        </a:spcAft>
                        <a:buClr>
                          <a:schemeClr val="dk1"/>
                        </a:buClr>
                        <a:buFont typeface="Questrial"/>
                        <a:buNone/>
                      </a:pPr>
                      <a:r>
                        <a:t/>
                      </a:r>
                      <a:endParaRPr b="1" i="0" sz="3200" u="none" cap="none" strike="noStrike">
                        <a:solidFill>
                          <a:schemeClr val="dk1"/>
                        </a:solidFill>
                        <a:latin typeface="Questrial"/>
                        <a:ea typeface="Questrial"/>
                        <a:cs typeface="Questrial"/>
                        <a:sym typeface="Questrial"/>
                      </a:endParaRPr>
                    </a:p>
                    <a:p>
                      <a:pPr indent="0" lvl="0" marL="0" marR="0" rtl="0" algn="ctr">
                        <a:lnSpc>
                          <a:spcPct val="102000"/>
                        </a:lnSpc>
                        <a:spcBef>
                          <a:spcPts val="350"/>
                        </a:spcBef>
                        <a:spcAft>
                          <a:spcPts val="0"/>
                        </a:spcAft>
                        <a:buClr>
                          <a:schemeClr val="dk1"/>
                        </a:buClr>
                        <a:buFont typeface="Questrial"/>
                        <a:buNone/>
                      </a:pPr>
                      <a:r>
                        <a:rPr b="1" i="0" lang="en-US" sz="3200" u="none" cap="none" strike="noStrike">
                          <a:solidFill>
                            <a:schemeClr val="dk1"/>
                          </a:solidFill>
                          <a:latin typeface="Questrial"/>
                          <a:ea typeface="Questrial"/>
                          <a:cs typeface="Questrial"/>
                          <a:sym typeface="Questrial"/>
                        </a:rPr>
                        <a:t>If NO: go to Table 2</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r>
            </a:tbl>
          </a:graphicData>
        </a:graphic>
      </p:graphicFrame>
      <p:sp>
        <p:nvSpPr>
          <p:cNvPr id="491" name="Google Shape;491;p6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0"/>
                                        </p:tgtEl>
                                        <p:attrNameLst>
                                          <p:attrName>style.visibility</p:attrName>
                                        </p:attrNameLst>
                                      </p:cBhvr>
                                      <p:to>
                                        <p:strVal val="visible"/>
                                      </p:to>
                                    </p:set>
                                    <p:animEffect filter="fade" transition="in">
                                      <p:cBhvr>
                                        <p:cTn dur="500"/>
                                        <p:tgtEl>
                                          <p:spTgt spid="4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5" name="Shape 495"/>
        <p:cNvGrpSpPr/>
        <p:nvPr/>
      </p:nvGrpSpPr>
      <p:grpSpPr>
        <a:xfrm>
          <a:off x="0" y="0"/>
          <a:ext cx="0" cy="0"/>
          <a:chOff x="0" y="0"/>
          <a:chExt cx="0" cy="0"/>
        </a:xfrm>
      </p:grpSpPr>
      <p:sp>
        <p:nvSpPr>
          <p:cNvPr id="496" name="Google Shape;496;p6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“Permanently and Totally Disabled”</a:t>
            </a:r>
            <a:endParaRPr/>
          </a:p>
        </p:txBody>
      </p:sp>
      <p:sp>
        <p:nvSpPr>
          <p:cNvPr id="497" name="Google Shape;497;p64"/>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 person is considered permanently and totally disabled if he or she cannot engage in any substantial gainful activity because of a physical or mental condition, AND</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 doctor determines the condition has lasted or can be expected to last continuously for at least a year or can lead to death</a:t>
            </a:r>
            <a:endParaRPr/>
          </a:p>
        </p:txBody>
      </p:sp>
      <p:sp>
        <p:nvSpPr>
          <p:cNvPr id="498" name="Google Shape;498;p6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3" name="Shape 503"/>
        <p:cNvGrpSpPr/>
        <p:nvPr/>
      </p:nvGrpSpPr>
      <p:grpSpPr>
        <a:xfrm>
          <a:off x="0" y="0"/>
          <a:ext cx="0" cy="0"/>
          <a:chOff x="0" y="0"/>
          <a:chExt cx="0" cy="0"/>
        </a:xfrm>
      </p:grpSpPr>
      <p:sp>
        <p:nvSpPr>
          <p:cNvPr id="504" name="Google Shape;504;p6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Child: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The Residency Test</a:t>
            </a:r>
            <a:endParaRPr/>
          </a:p>
        </p:txBody>
      </p:sp>
      <p:graphicFrame>
        <p:nvGraphicFramePr>
          <p:cNvPr id="505" name="Google Shape;505;p65"/>
          <p:cNvGraphicFramePr/>
          <p:nvPr/>
        </p:nvGraphicFramePr>
        <p:xfrm>
          <a:off x="609600" y="1864987"/>
          <a:ext cx="3000000" cy="3000000"/>
        </p:xfrm>
        <a:graphic>
          <a:graphicData uri="http://schemas.openxmlformats.org/drawingml/2006/table">
            <a:tbl>
              <a:tblPr>
                <a:noFill/>
                <a:tableStyleId>{2A621C65-A1E7-4CA3-8D7C-C4024EF37B6A}</a:tableStyleId>
              </a:tblPr>
              <a:tblGrid>
                <a:gridCol w="2051000"/>
                <a:gridCol w="6358075"/>
                <a:gridCol w="2563750"/>
              </a:tblGrid>
              <a:tr h="3187525">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Step 7</a:t>
                      </a:r>
                      <a:endParaRPr/>
                    </a:p>
                  </a:txBody>
                  <a:tcPr marT="0" marB="0" marR="0" marL="0" anchor="ctr" anchorCtr="1">
                    <a:lnL cap="flat" cmpd="sng" w="38100">
                      <a:solidFill>
                        <a:schemeClr val="dk1"/>
                      </a:solidFill>
                      <a:prstDash val="solid"/>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Did the person live with you as  a member of your household, except for temporary absences,* for more than half the year?</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(Answer “YES” if the child was born or died during the year.)</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YES: </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Go to Step 8 (Use Table 3 if parents live apart)</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NO: go to Table 2</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r>
            </a:tbl>
          </a:graphicData>
        </a:graphic>
      </p:graphicFrame>
      <p:sp>
        <p:nvSpPr>
          <p:cNvPr id="506" name="Google Shape;506;p65"/>
          <p:cNvSpPr txBox="1"/>
          <p:nvPr>
            <p:ph idx="12" type="sldNum"/>
          </p:nvPr>
        </p:nvSpPr>
        <p:spPr>
          <a:xfrm>
            <a:off x="112566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5"/>
                                        </p:tgtEl>
                                        <p:attrNameLst>
                                          <p:attrName>style.visibility</p:attrName>
                                        </p:attrNameLst>
                                      </p:cBhvr>
                                      <p:to>
                                        <p:strVal val="visible"/>
                                      </p:to>
                                    </p:set>
                                    <p:animEffect filter="fade" transition="in">
                                      <p:cBhvr>
                                        <p:cTn dur="500"/>
                                        <p:tgtEl>
                                          <p:spTgt spid="5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1" name="Shape 511"/>
        <p:cNvGrpSpPr/>
        <p:nvPr/>
      </p:nvGrpSpPr>
      <p:grpSpPr>
        <a:xfrm>
          <a:off x="0" y="0"/>
          <a:ext cx="0" cy="0"/>
          <a:chOff x="0" y="0"/>
          <a:chExt cx="0" cy="0"/>
        </a:xfrm>
      </p:grpSpPr>
      <p:sp>
        <p:nvSpPr>
          <p:cNvPr id="512" name="Google Shape;512;p6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“Temporary Absences”</a:t>
            </a:r>
            <a:endParaRPr/>
          </a:p>
        </p:txBody>
      </p:sp>
      <p:sp>
        <p:nvSpPr>
          <p:cNvPr id="513" name="Google Shape;513;p66"/>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 child is considered to have lived with you during periods of time when one of you, or both are temporarily absent due to illness, education, business, vacation, military service, or detention in a juvenile facility</a:t>
            </a:r>
            <a:endParaRPr/>
          </a:p>
          <a:p>
            <a:pPr indent="-342900" lvl="0" marL="342900" marR="0" rtl="0" algn="l">
              <a:spcBef>
                <a:spcPts val="800"/>
              </a:spcBef>
              <a:spcAft>
                <a:spcPts val="0"/>
              </a:spcAft>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514" name="Google Shape;514;p6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9" name="Shape 519"/>
        <p:cNvGrpSpPr/>
        <p:nvPr/>
      </p:nvGrpSpPr>
      <p:grpSpPr>
        <a:xfrm>
          <a:off x="0" y="0"/>
          <a:ext cx="0" cy="0"/>
          <a:chOff x="0" y="0"/>
          <a:chExt cx="0" cy="0"/>
        </a:xfrm>
      </p:grpSpPr>
      <p:sp>
        <p:nvSpPr>
          <p:cNvPr id="520" name="Google Shape;520;p6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Child: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The Support Test</a:t>
            </a:r>
            <a:endParaRPr/>
          </a:p>
        </p:txBody>
      </p:sp>
      <p:graphicFrame>
        <p:nvGraphicFramePr>
          <p:cNvPr id="521" name="Google Shape;521;p67"/>
          <p:cNvGraphicFramePr/>
          <p:nvPr/>
        </p:nvGraphicFramePr>
        <p:xfrm>
          <a:off x="609600" y="2080418"/>
          <a:ext cx="3000000" cy="3000000"/>
        </p:xfrm>
        <a:graphic>
          <a:graphicData uri="http://schemas.openxmlformats.org/drawingml/2006/table">
            <a:tbl>
              <a:tblPr>
                <a:noFill/>
                <a:tableStyleId>{2A621C65-A1E7-4CA3-8D7C-C4024EF37B6A}</a:tableStyleId>
              </a:tblPr>
              <a:tblGrid>
                <a:gridCol w="1524000"/>
                <a:gridCol w="6679950"/>
                <a:gridCol w="2768825"/>
              </a:tblGrid>
              <a:tr h="2697175">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Step 8</a:t>
                      </a:r>
                      <a:endParaRPr/>
                    </a:p>
                  </a:txBody>
                  <a:tcPr marT="0" marB="0" marR="0" marL="0" anchor="ctr" anchorCtr="1">
                    <a:lnL cap="flat" cmpd="sng" w="38100">
                      <a:solidFill>
                        <a:schemeClr val="dk1"/>
                      </a:solidFill>
                      <a:prstDash val="solid"/>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Did the person provide more than </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half of his or her own support* </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for the year?</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YES: Stop</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NO: </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go to Step 9</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r>
            </a:tbl>
          </a:graphicData>
        </a:graphic>
      </p:graphicFrame>
      <p:sp>
        <p:nvSpPr>
          <p:cNvPr id="522" name="Google Shape;522;p6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1"/>
                                        </p:tgtEl>
                                        <p:attrNameLst>
                                          <p:attrName>style.visibility</p:attrName>
                                        </p:attrNameLst>
                                      </p:cBhvr>
                                      <p:to>
                                        <p:strVal val="visible"/>
                                      </p:to>
                                    </p:set>
                                    <p:animEffect filter="fade" transition="in">
                                      <p:cBhvr>
                                        <p:cTn dur="500"/>
                                        <p:tgtEl>
                                          <p:spTgt spid="5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7" name="Shape 527"/>
        <p:cNvGrpSpPr/>
        <p:nvPr/>
      </p:nvGrpSpPr>
      <p:grpSpPr>
        <a:xfrm>
          <a:off x="0" y="0"/>
          <a:ext cx="0" cy="0"/>
          <a:chOff x="0" y="0"/>
          <a:chExt cx="0" cy="0"/>
        </a:xfrm>
      </p:grpSpPr>
      <p:sp>
        <p:nvSpPr>
          <p:cNvPr id="528" name="Google Shape;528;p6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Child: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The Other Adults Test</a:t>
            </a:r>
            <a:endParaRPr/>
          </a:p>
        </p:txBody>
      </p:sp>
      <p:graphicFrame>
        <p:nvGraphicFramePr>
          <p:cNvPr id="529" name="Google Shape;529;p68"/>
          <p:cNvGraphicFramePr/>
          <p:nvPr/>
        </p:nvGraphicFramePr>
        <p:xfrm>
          <a:off x="609600" y="1703360"/>
          <a:ext cx="3000000" cy="3000000"/>
        </p:xfrm>
        <a:graphic>
          <a:graphicData uri="http://schemas.openxmlformats.org/drawingml/2006/table">
            <a:tbl>
              <a:tblPr>
                <a:noFill/>
                <a:tableStyleId>{2A621C65-A1E7-4CA3-8D7C-C4024EF37B6A}</a:tableStyleId>
              </a:tblPr>
              <a:tblGrid>
                <a:gridCol w="1828800"/>
                <a:gridCol w="3048000"/>
                <a:gridCol w="6096000"/>
              </a:tblGrid>
              <a:tr h="3451275">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Step 9</a:t>
                      </a:r>
                      <a:endParaRPr/>
                    </a:p>
                  </a:txBody>
                  <a:tcPr marT="0" marB="0" marR="0" marL="0" anchor="ctr" anchorCtr="1">
                    <a:lnL cap="flat" cmpd="sng" w="38100">
                      <a:solidFill>
                        <a:schemeClr val="dk1"/>
                      </a:solidFill>
                      <a:prstDash val="solid"/>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Is the person a qualifying child of any other person?</a:t>
                      </a:r>
                      <a:endParaRPr b="1" i="0" sz="3600" u="none" cap="none" strike="noStrike">
                        <a:solidFill>
                          <a:schemeClr val="dk1"/>
                        </a:solidFill>
                        <a:latin typeface="Questrial"/>
                        <a:ea typeface="Questrial"/>
                        <a:cs typeface="Questrial"/>
                        <a:sym typeface="Questrial"/>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YES: Go to the chart: QC of More Than One Person </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NO: You can claim this child as a dependent.</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r>
            </a:tbl>
          </a:graphicData>
        </a:graphic>
      </p:graphicFrame>
      <p:sp>
        <p:nvSpPr>
          <p:cNvPr id="530" name="Google Shape;530;p6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9"/>
                                        </p:tgtEl>
                                        <p:attrNameLst>
                                          <p:attrName>style.visibility</p:attrName>
                                        </p:attrNameLst>
                                      </p:cBhvr>
                                      <p:to>
                                        <p:strVal val="visible"/>
                                      </p:to>
                                    </p:set>
                                    <p:animEffect filter="fade" transition="in">
                                      <p:cBhvr>
                                        <p:cTn dur="500"/>
                                        <p:tgtEl>
                                          <p:spTgt spid="5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5" name="Shape 535"/>
        <p:cNvGrpSpPr/>
        <p:nvPr/>
      </p:nvGrpSpPr>
      <p:grpSpPr>
        <a:xfrm>
          <a:off x="0" y="0"/>
          <a:ext cx="0" cy="0"/>
          <a:chOff x="0" y="0"/>
          <a:chExt cx="0" cy="0"/>
        </a:xfrm>
      </p:grpSpPr>
      <p:sp>
        <p:nvSpPr>
          <p:cNvPr id="536" name="Google Shape;536;p69"/>
          <p:cNvSpPr txBox="1"/>
          <p:nvPr>
            <p:ph type="title"/>
          </p:nvPr>
        </p:nvSpPr>
        <p:spPr>
          <a:xfrm>
            <a:off x="609600" y="-111737"/>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Dependency Exemptions</a:t>
            </a:r>
            <a:endParaRPr/>
          </a:p>
        </p:txBody>
      </p:sp>
      <p:sp>
        <p:nvSpPr>
          <p:cNvPr id="537" name="Google Shape;537;p69"/>
          <p:cNvSpPr txBox="1"/>
          <p:nvPr>
            <p:ph idx="1" type="body"/>
          </p:nvPr>
        </p:nvSpPr>
        <p:spPr>
          <a:xfrm>
            <a:off x="609600" y="721778"/>
            <a:ext cx="10972800" cy="4922400"/>
          </a:xfrm>
          <a:prstGeom prst="rect">
            <a:avLst/>
          </a:prstGeom>
          <a:noFill/>
          <a:ln>
            <a:noFill/>
          </a:ln>
        </p:spPr>
        <p:txBody>
          <a:bodyPr anchorCtr="0" anchor="t" bIns="45700" lIns="91425" spcFirstLastPara="1" rIns="91425" wrap="square" tIns="45700">
            <a:noAutofit/>
          </a:bodyPr>
          <a:lstStyle/>
          <a:p>
            <a:pPr indent="-317500" lvl="0" marL="342900" marR="0" rtl="0" algn="l">
              <a:lnSpc>
                <a:spcPct val="90000"/>
              </a:lnSpc>
              <a:spcBef>
                <a:spcPts val="800"/>
              </a:spcBef>
              <a:spcAft>
                <a:spcPts val="0"/>
              </a:spcAft>
              <a:buClr>
                <a:schemeClr val="dk1"/>
              </a:buClr>
              <a:buSzPts val="3600"/>
              <a:buFont typeface="Noto Sans Symbols"/>
              <a:buChar char="➢"/>
            </a:pPr>
            <a:r>
              <a:rPr lang="en-US" sz="3600"/>
              <a:t>When you have asked all of the Pub 4012 questions, the entire section should now be filled out correctly. Don’t forget to change any part the taxpayer may have originally entered incorrectly.</a:t>
            </a:r>
            <a:endParaRPr sz="3600"/>
          </a:p>
          <a:p>
            <a:pPr indent="-88900" lvl="0" marL="342900" marR="0" rtl="0" algn="l">
              <a:lnSpc>
                <a:spcPct val="90000"/>
              </a:lnSpc>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538" name="Google Shape;538;p6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539" name="Google Shape;539;p69"/>
          <p:cNvPicPr preferRelativeResize="0"/>
          <p:nvPr/>
        </p:nvPicPr>
        <p:blipFill>
          <a:blip r:embed="rId3">
            <a:alphaModFix/>
          </a:blip>
          <a:stretch>
            <a:fillRect/>
          </a:stretch>
        </p:blipFill>
        <p:spPr>
          <a:xfrm>
            <a:off x="304800" y="3736225"/>
            <a:ext cx="11582399" cy="2713390"/>
          </a:xfrm>
          <a:prstGeom prst="rect">
            <a:avLst/>
          </a:prstGeom>
          <a:noFill/>
          <a:ln cap="flat" cmpd="sng" w="9525">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537">
                                            <p:txEl>
                                              <p:pRg end="0" st="0"/>
                                            </p:txEl>
                                          </p:spTgt>
                                        </p:tgtEl>
                                        <p:attrNameLst>
                                          <p:attrName>style.visibility</p:attrName>
                                        </p:attrNameLst>
                                      </p:cBhvr>
                                      <p:to>
                                        <p:strVal val="visible"/>
                                      </p:to>
                                    </p:set>
                                    <p:anim calcmode="lin" valueType="num">
                                      <p:cBhvr additive="base">
                                        <p:cTn dur="500"/>
                                        <p:tgtEl>
                                          <p:spTgt spid="537">
                                            <p:txEl>
                                              <p:pRg end="0" st="0"/>
                                            </p:txEl>
                                          </p:spTgt>
                                        </p:tgtEl>
                                        <p:attrNameLst>
                                          <p:attrName>ppt_w</p:attrName>
                                        </p:attrNameLst>
                                      </p:cBhvr>
                                      <p:tavLst>
                                        <p:tav fmla="" tm="0">
                                          <p:val>
                                            <p:strVal val="0"/>
                                          </p:val>
                                        </p:tav>
                                        <p:tav fmla="" tm="100000">
                                          <p:val>
                                            <p:strVal val="#ppt_w"/>
                                          </p:val>
                                        </p:tav>
                                      </p:tavLst>
                                    </p:anim>
                                    <p:anim calcmode="lin" valueType="num">
                                      <p:cBhvr additive="base">
                                        <p:cTn dur="500"/>
                                        <p:tgtEl>
                                          <p:spTgt spid="537">
                                            <p:txEl>
                                              <p:pRg end="0" st="0"/>
                                            </p:txEl>
                                          </p:spTgt>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537">
                                            <p:txEl>
                                              <p:pRg end="1" st="1"/>
                                            </p:txEl>
                                          </p:spTgt>
                                        </p:tgtEl>
                                        <p:attrNameLst>
                                          <p:attrName>style.visibility</p:attrName>
                                        </p:attrNameLst>
                                      </p:cBhvr>
                                      <p:to>
                                        <p:strVal val="visible"/>
                                      </p:to>
                                    </p:set>
                                    <p:anim calcmode="lin" valueType="num">
                                      <p:cBhvr additive="base">
                                        <p:cTn dur="500"/>
                                        <p:tgtEl>
                                          <p:spTgt spid="537">
                                            <p:txEl>
                                              <p:pRg end="1" st="1"/>
                                            </p:txEl>
                                          </p:spTgt>
                                        </p:tgtEl>
                                        <p:attrNameLst>
                                          <p:attrName>ppt_w</p:attrName>
                                        </p:attrNameLst>
                                      </p:cBhvr>
                                      <p:tavLst>
                                        <p:tav fmla="" tm="0">
                                          <p:val>
                                            <p:strVal val="0"/>
                                          </p:val>
                                        </p:tav>
                                        <p:tav fmla="" tm="100000">
                                          <p:val>
                                            <p:strVal val="#ppt_w"/>
                                          </p:val>
                                        </p:tav>
                                      </p:tavLst>
                                    </p:anim>
                                    <p:anim calcmode="lin" valueType="num">
                                      <p:cBhvr additive="base">
                                        <p:cTn dur="500"/>
                                        <p:tgtEl>
                                          <p:spTgt spid="537">
                                            <p:txEl>
                                              <p:pRg end="1" st="1"/>
                                            </p:txEl>
                                          </p:spTgt>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3" name="Shape 543"/>
        <p:cNvGrpSpPr/>
        <p:nvPr/>
      </p:nvGrpSpPr>
      <p:grpSpPr>
        <a:xfrm>
          <a:off x="0" y="0"/>
          <a:ext cx="0" cy="0"/>
          <a:chOff x="0" y="0"/>
          <a:chExt cx="0" cy="0"/>
        </a:xfrm>
      </p:grpSpPr>
      <p:sp>
        <p:nvSpPr>
          <p:cNvPr id="544" name="Google Shape;544;p7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b="1" i="0" sz="4800" u="none" cap="none" strike="noStrike">
              <a:solidFill>
                <a:schemeClr val="dk2"/>
              </a:solidFill>
              <a:latin typeface="Questrial"/>
              <a:ea typeface="Questrial"/>
              <a:cs typeface="Questrial"/>
              <a:sym typeface="Questrial"/>
            </a:endParaRPr>
          </a:p>
        </p:txBody>
      </p:sp>
      <p:sp>
        <p:nvSpPr>
          <p:cNvPr id="545" name="Google Shape;545;p70"/>
          <p:cNvSpPr txBox="1"/>
          <p:nvPr>
            <p:ph idx="1" type="body"/>
          </p:nvPr>
        </p:nvSpPr>
        <p:spPr>
          <a:xfrm>
            <a:off x="609600" y="1600203"/>
            <a:ext cx="10972800" cy="22257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TRUE or FALSE: </a:t>
            </a:r>
            <a:endParaRPr/>
          </a:p>
          <a:p>
            <a:pPr indent="-342900" lvl="0" marL="342900" marR="0" rtl="0" algn="ctr">
              <a:spcBef>
                <a:spcPts val="80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Every taxpayer can claim a personal exemption for </a:t>
            </a:r>
            <a:r>
              <a:rPr b="1" lang="en-US"/>
              <a:t>themself</a:t>
            </a:r>
            <a:r>
              <a:rPr b="1" i="0" lang="en-US" sz="4000" u="none" cap="none" strike="noStrike">
                <a:solidFill>
                  <a:schemeClr val="dk1"/>
                </a:solidFill>
                <a:latin typeface="Questrial"/>
                <a:ea typeface="Questrial"/>
                <a:cs typeface="Questrial"/>
                <a:sym typeface="Questrial"/>
              </a:rPr>
              <a:t>.</a:t>
            </a:r>
            <a:endParaRPr/>
          </a:p>
        </p:txBody>
      </p:sp>
      <p:sp>
        <p:nvSpPr>
          <p:cNvPr id="546" name="Google Shape;546;p7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0" name="Shape 550"/>
        <p:cNvGrpSpPr/>
        <p:nvPr/>
      </p:nvGrpSpPr>
      <p:grpSpPr>
        <a:xfrm>
          <a:off x="0" y="0"/>
          <a:ext cx="0" cy="0"/>
          <a:chOff x="0" y="0"/>
          <a:chExt cx="0" cy="0"/>
        </a:xfrm>
      </p:grpSpPr>
      <p:sp>
        <p:nvSpPr>
          <p:cNvPr id="551" name="Google Shape;551;p71"/>
          <p:cNvSpPr txBox="1"/>
          <p:nvPr>
            <p:ph idx="4294967295" type="title"/>
          </p:nvPr>
        </p:nvSpPr>
        <p:spPr>
          <a:xfrm>
            <a:off x="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 – Answer</a:t>
            </a:r>
            <a:endParaRPr/>
          </a:p>
        </p:txBody>
      </p:sp>
      <p:sp>
        <p:nvSpPr>
          <p:cNvPr id="552" name="Google Shape;552;p71"/>
          <p:cNvSpPr txBox="1"/>
          <p:nvPr>
            <p:ph idx="4294967295" type="body"/>
          </p:nvPr>
        </p:nvSpPr>
        <p:spPr>
          <a:xfrm>
            <a:off x="596348" y="1639956"/>
            <a:ext cx="10972800" cy="2730600"/>
          </a:xfrm>
          <a:prstGeom prst="rect">
            <a:avLst/>
          </a:prstGeom>
          <a:gradFill>
            <a:gsLst>
              <a:gs pos="0">
                <a:srgbClr val="FFE57F"/>
              </a:gs>
              <a:gs pos="35000">
                <a:srgbClr val="FFEBA5"/>
              </a:gs>
              <a:gs pos="100000">
                <a:srgbClr val="FFF8D9"/>
              </a:gs>
            </a:gsLst>
            <a:lin ang="16200038" scaled="0"/>
          </a:gradFill>
          <a:ln cap="flat" cmpd="sng" w="9525">
            <a:solidFill>
              <a:srgbClr val="CA8F0C"/>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lnSpc>
                <a:spcPct val="90000"/>
              </a:lnSpc>
              <a:spcBef>
                <a:spcPts val="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FALSE  </a:t>
            </a:r>
            <a:endParaRPr/>
          </a:p>
          <a:p>
            <a:pPr indent="-342900" lvl="0" marL="342900" marR="0" rtl="0" algn="ctr">
              <a:lnSpc>
                <a:spcPct val="90000"/>
              </a:lnSpc>
              <a:spcBef>
                <a:spcPts val="80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A taxpayer who can be claimed as a dependent by someone else CANNOT claim an exemption for </a:t>
            </a:r>
            <a:r>
              <a:rPr b="1" lang="en-US">
                <a:solidFill>
                  <a:srgbClr val="CA8F0C"/>
                </a:solidFill>
              </a:rPr>
              <a:t>themself</a:t>
            </a:r>
            <a:r>
              <a:rPr b="1" i="0" lang="en-US" sz="4000" u="none" cap="none" strike="noStrike">
                <a:solidFill>
                  <a:srgbClr val="CA8F0C"/>
                </a:solidFill>
                <a:latin typeface="Questrial"/>
                <a:ea typeface="Questrial"/>
                <a:cs typeface="Questrial"/>
                <a:sym typeface="Questrial"/>
              </a:rPr>
              <a:t>.</a:t>
            </a:r>
            <a:endParaRPr/>
          </a:p>
        </p:txBody>
      </p:sp>
      <p:sp>
        <p:nvSpPr>
          <p:cNvPr id="553" name="Google Shape;553;p71"/>
          <p:cNvSpPr/>
          <p:nvPr>
            <p:ph idx="12" type="sldNum"/>
          </p:nvPr>
        </p:nvSpPr>
        <p:spPr>
          <a:xfrm>
            <a:off x="11375717" y="5648960"/>
            <a:ext cx="731400" cy="396300"/>
          </a:xfrm>
          <a:prstGeom prst="bracketPair">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2"/>
                                        </p:tgtEl>
                                        <p:attrNameLst>
                                          <p:attrName>style.visibility</p:attrName>
                                        </p:attrNameLst>
                                      </p:cBhvr>
                                      <p:to>
                                        <p:strVal val="visible"/>
                                      </p:to>
                                    </p:set>
                                    <p:animEffect filter="fade" transition="in">
                                      <p:cBhvr>
                                        <p:cTn dur="1000"/>
                                        <p:tgtEl>
                                          <p:spTgt spid="5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 name="Shape 98"/>
        <p:cNvGrpSpPr/>
        <p:nvPr/>
      </p:nvGrpSpPr>
      <p:grpSpPr>
        <a:xfrm>
          <a:off x="0" y="0"/>
          <a:ext cx="0" cy="0"/>
          <a:chOff x="0" y="0"/>
          <a:chExt cx="0" cy="0"/>
        </a:xfrm>
      </p:grpSpPr>
      <p:sp>
        <p:nvSpPr>
          <p:cNvPr id="99" name="Google Shape;99;p1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Resources</a:t>
            </a:r>
            <a:endParaRPr/>
          </a:p>
        </p:txBody>
      </p:sp>
      <p:sp>
        <p:nvSpPr>
          <p:cNvPr id="100" name="Google Shape;100;p18"/>
          <p:cNvSpPr txBox="1"/>
          <p:nvPr>
            <p:ph idx="1" type="body"/>
          </p:nvPr>
        </p:nvSpPr>
        <p:spPr>
          <a:xfrm>
            <a:off x="609600" y="1340175"/>
            <a:ext cx="11297100" cy="4673100"/>
          </a:xfrm>
          <a:prstGeom prst="rect">
            <a:avLst/>
          </a:prstGeom>
          <a:noFill/>
          <a:ln>
            <a:noFill/>
          </a:ln>
        </p:spPr>
        <p:txBody>
          <a:bodyPr anchorCtr="0" anchor="t" bIns="45700" lIns="91425" spcFirstLastPara="1" rIns="91425" wrap="square" tIns="45700">
            <a:noAutofit/>
          </a:bodyPr>
          <a:lstStyle/>
          <a:p>
            <a:pPr indent="-374650" lvl="0" marL="342900" marR="0" rtl="0" algn="l">
              <a:lnSpc>
                <a:spcPct val="80000"/>
              </a:lnSpc>
              <a:spcBef>
                <a:spcPts val="0"/>
              </a:spcBef>
              <a:spcAft>
                <a:spcPts val="0"/>
              </a:spcAft>
              <a:buClr>
                <a:schemeClr val="dk1"/>
              </a:buClr>
              <a:buSzPts val="3600"/>
              <a:buFont typeface="Noto Sans Symbols"/>
              <a:buChar char="➢"/>
            </a:pPr>
            <a:r>
              <a:rPr lang="en-US" sz="3100"/>
              <a:t>Pub 4012 Selections</a:t>
            </a:r>
            <a:endParaRPr sz="3100"/>
          </a:p>
          <a:p>
            <a:pPr indent="-374650" lvl="0" marL="342900" marR="0" rtl="0" algn="l">
              <a:lnSpc>
                <a:spcPct val="80000"/>
              </a:lnSpc>
              <a:spcBef>
                <a:spcPts val="0"/>
              </a:spcBef>
              <a:spcAft>
                <a:spcPts val="0"/>
              </a:spcAft>
              <a:buClr>
                <a:schemeClr val="dk1"/>
              </a:buClr>
              <a:buSzPts val="3600"/>
              <a:buFont typeface="Noto Sans Symbols"/>
              <a:buChar char="➢"/>
            </a:pPr>
            <a:r>
              <a:rPr lang="en-US" sz="3100"/>
              <a:t>SaveFirst Basic Training TaxSlayer Exercises</a:t>
            </a:r>
            <a:endParaRPr sz="3100"/>
          </a:p>
          <a:p>
            <a:pPr indent="-317500" lvl="0" marL="342900" rtl="0" algn="l">
              <a:lnSpc>
                <a:spcPct val="80000"/>
              </a:lnSpc>
              <a:spcBef>
                <a:spcPts val="620"/>
              </a:spcBef>
              <a:spcAft>
                <a:spcPts val="0"/>
              </a:spcAft>
              <a:buClr>
                <a:schemeClr val="dk1"/>
              </a:buClr>
              <a:buSzPts val="3600"/>
              <a:buFont typeface="Noto Sans Symbols"/>
              <a:buChar char="➢"/>
            </a:pPr>
            <a:r>
              <a:rPr lang="en-US" sz="3100"/>
              <a:t>Helpful Tips for 2018 Basic IRS Exam-B Session</a:t>
            </a:r>
            <a:endParaRPr sz="3600"/>
          </a:p>
          <a:p>
            <a:pPr indent="-374650" lvl="0" marL="342900" marR="0" rtl="0" algn="l">
              <a:lnSpc>
                <a:spcPct val="80000"/>
              </a:lnSpc>
              <a:spcBef>
                <a:spcPts val="0"/>
              </a:spcBef>
              <a:spcAft>
                <a:spcPts val="0"/>
              </a:spcAft>
              <a:buClr>
                <a:schemeClr val="dk1"/>
              </a:buClr>
              <a:buSzPts val="3600"/>
              <a:buFont typeface="Noto Sans Symbols"/>
              <a:buChar char="➢"/>
            </a:pPr>
            <a:r>
              <a:rPr lang="en-US" sz="3600"/>
              <a:t>All resources can be found at </a:t>
            </a:r>
            <a:r>
              <a:rPr lang="en-US" sz="3600" u="sng">
                <a:solidFill>
                  <a:schemeClr val="hlink"/>
                </a:solidFill>
                <a:hlinkClick r:id="rId3"/>
              </a:rPr>
              <a:t>www.impactamerica.com/taxprep</a:t>
            </a:r>
            <a:endParaRPr sz="3600"/>
          </a:p>
        </p:txBody>
      </p:sp>
      <p:sp>
        <p:nvSpPr>
          <p:cNvPr id="101" name="Google Shape;101;p1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8" name="Shape 558"/>
        <p:cNvGrpSpPr/>
        <p:nvPr/>
      </p:nvGrpSpPr>
      <p:grpSpPr>
        <a:xfrm>
          <a:off x="0" y="0"/>
          <a:ext cx="0" cy="0"/>
          <a:chOff x="0" y="0"/>
          <a:chExt cx="0" cy="0"/>
        </a:xfrm>
      </p:grpSpPr>
      <p:sp>
        <p:nvSpPr>
          <p:cNvPr id="559" name="Google Shape;559;p7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b="1" i="0" sz="4800" u="none" cap="none" strike="noStrike">
              <a:solidFill>
                <a:schemeClr val="dk2"/>
              </a:solidFill>
              <a:latin typeface="Questrial"/>
              <a:ea typeface="Questrial"/>
              <a:cs typeface="Questrial"/>
              <a:sym typeface="Questrial"/>
            </a:endParaRPr>
          </a:p>
        </p:txBody>
      </p:sp>
      <p:sp>
        <p:nvSpPr>
          <p:cNvPr id="560" name="Google Shape;560;p72"/>
          <p:cNvSpPr txBox="1"/>
          <p:nvPr>
            <p:ph idx="1" type="body"/>
          </p:nvPr>
        </p:nvSpPr>
        <p:spPr>
          <a:xfrm>
            <a:off x="609600" y="1600203"/>
            <a:ext cx="10972800" cy="45261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Rebecca is unmarried with one child, Colin.  Colin is 8 years old and lives full time with his mother, who provides all of his support.  He is a U.S. citizen, and no other adults live in their household.  Can Rebecca claim Colin as a dependent?</a:t>
            </a:r>
            <a:endParaRPr/>
          </a:p>
          <a:p>
            <a:pPr indent="-342900" lvl="0" marL="342900" marR="0" rtl="0" algn="ctr">
              <a:spcBef>
                <a:spcPts val="800"/>
              </a:spcBef>
              <a:spcAft>
                <a:spcPts val="0"/>
              </a:spcAft>
              <a:buClr>
                <a:srgbClr val="000000"/>
              </a:buClr>
              <a:buFont typeface="Noto Sans Symbols"/>
              <a:buNone/>
            </a:pPr>
            <a:r>
              <a:rPr b="1" i="1" lang="en-US" sz="4000" u="none" cap="none" strike="noStrike">
                <a:solidFill>
                  <a:schemeClr val="dk1"/>
                </a:solidFill>
                <a:latin typeface="Questrial"/>
                <a:ea typeface="Questrial"/>
                <a:cs typeface="Questrial"/>
                <a:sym typeface="Questrial"/>
              </a:rPr>
              <a:t>Use the Publication 4012</a:t>
            </a:r>
            <a:endParaRPr/>
          </a:p>
        </p:txBody>
      </p:sp>
      <p:sp>
        <p:nvSpPr>
          <p:cNvPr id="561" name="Google Shape;561;p7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5" name="Shape 565"/>
        <p:cNvGrpSpPr/>
        <p:nvPr/>
      </p:nvGrpSpPr>
      <p:grpSpPr>
        <a:xfrm>
          <a:off x="0" y="0"/>
          <a:ext cx="0" cy="0"/>
          <a:chOff x="0" y="0"/>
          <a:chExt cx="0" cy="0"/>
        </a:xfrm>
      </p:grpSpPr>
      <p:sp>
        <p:nvSpPr>
          <p:cNvPr id="566" name="Google Shape;566;p7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 – Answer</a:t>
            </a:r>
            <a:endParaRPr b="1" i="0" sz="4800" u="none" cap="none" strike="noStrike">
              <a:solidFill>
                <a:schemeClr val="dk2"/>
              </a:solidFill>
              <a:latin typeface="Questrial"/>
              <a:ea typeface="Questrial"/>
              <a:cs typeface="Questrial"/>
              <a:sym typeface="Questrial"/>
            </a:endParaRPr>
          </a:p>
        </p:txBody>
      </p:sp>
      <p:sp>
        <p:nvSpPr>
          <p:cNvPr id="567" name="Google Shape;567;p73"/>
          <p:cNvSpPr txBox="1"/>
          <p:nvPr>
            <p:ph idx="1" type="body"/>
          </p:nvPr>
        </p:nvSpPr>
        <p:spPr>
          <a:xfrm>
            <a:off x="609600" y="1600203"/>
            <a:ext cx="10972800" cy="4526100"/>
          </a:xfrm>
          <a:prstGeom prst="rect">
            <a:avLst/>
          </a:prstGeom>
          <a:gradFill>
            <a:gsLst>
              <a:gs pos="0">
                <a:srgbClr val="FFE57F"/>
              </a:gs>
              <a:gs pos="35000">
                <a:srgbClr val="FFEBA5"/>
              </a:gs>
              <a:gs pos="100000">
                <a:srgbClr val="FFF8D9"/>
              </a:gs>
            </a:gsLst>
            <a:lin ang="16200038" scaled="0"/>
          </a:gradFill>
          <a:ln cap="flat" cmpd="sng" w="9525">
            <a:solidFill>
              <a:srgbClr val="F0B125"/>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YES</a:t>
            </a:r>
            <a:endParaRPr/>
          </a:p>
          <a:p>
            <a:pPr indent="-342900" lvl="0" marL="342900" marR="0" rtl="0" algn="ctr">
              <a:spcBef>
                <a:spcPts val="80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Colin meets all the requirements to be claimed as a qualifying child.</a:t>
            </a:r>
            <a:endParaRPr/>
          </a:p>
        </p:txBody>
      </p:sp>
      <p:sp>
        <p:nvSpPr>
          <p:cNvPr id="568" name="Google Shape;568;p7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7"/>
                                        </p:tgtEl>
                                        <p:attrNameLst>
                                          <p:attrName>style.visibility</p:attrName>
                                        </p:attrNameLst>
                                      </p:cBhvr>
                                      <p:to>
                                        <p:strVal val="visible"/>
                                      </p:to>
                                    </p:set>
                                    <p:animEffect filter="fade" transition="in">
                                      <p:cBhvr>
                                        <p:cTn dur="1000"/>
                                        <p:tgtEl>
                                          <p:spTgt spid="5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3" name="Shape 573"/>
        <p:cNvGrpSpPr/>
        <p:nvPr/>
      </p:nvGrpSpPr>
      <p:grpSpPr>
        <a:xfrm>
          <a:off x="0" y="0"/>
          <a:ext cx="0" cy="0"/>
          <a:chOff x="0" y="0"/>
          <a:chExt cx="0" cy="0"/>
        </a:xfrm>
      </p:grpSpPr>
      <p:sp>
        <p:nvSpPr>
          <p:cNvPr id="574" name="Google Shape;574;p74"/>
          <p:cNvSpPr txBox="1"/>
          <p:nvPr>
            <p:ph idx="4294967295" type="title"/>
          </p:nvPr>
        </p:nvSpPr>
        <p:spPr>
          <a:xfrm>
            <a:off x="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575" name="Google Shape;575;p74"/>
          <p:cNvSpPr txBox="1"/>
          <p:nvPr>
            <p:ph idx="4294967295" type="body"/>
          </p:nvPr>
        </p:nvSpPr>
        <p:spPr>
          <a:xfrm>
            <a:off x="556591" y="1600200"/>
            <a:ext cx="10972800" cy="45261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lnSpc>
                <a:spcPct val="90000"/>
              </a:lnSpc>
              <a:spcBef>
                <a:spcPts val="0"/>
              </a:spcBef>
              <a:spcAft>
                <a:spcPts val="0"/>
              </a:spcAft>
              <a:buClr>
                <a:schemeClr val="dk1"/>
              </a:buClr>
              <a:buFont typeface="Noto Sans Symbols"/>
              <a:buNone/>
            </a:pPr>
            <a:r>
              <a:rPr b="1" i="0" lang="en-US" sz="4000" u="none" cap="none" strike="noStrike">
                <a:solidFill>
                  <a:schemeClr val="dk1"/>
                </a:solidFill>
                <a:latin typeface="Questrial"/>
                <a:ea typeface="Questrial"/>
                <a:cs typeface="Questrial"/>
                <a:sym typeface="Questrial"/>
              </a:rPr>
              <a:t>Paul is a U.S. citizen who is 26 years old, permanently disabled, unmarried, did not pay for more than half of his support and lived with his parents for the entire year.</a:t>
            </a:r>
            <a:endParaRPr/>
          </a:p>
          <a:p>
            <a:pPr indent="-342900" lvl="0" marL="342900" marR="0" rtl="0" algn="ctr">
              <a:lnSpc>
                <a:spcPct val="90000"/>
              </a:lnSpc>
              <a:spcBef>
                <a:spcPts val="800"/>
              </a:spcBef>
              <a:spcAft>
                <a:spcPts val="0"/>
              </a:spcAft>
              <a:buClr>
                <a:schemeClr val="dk1"/>
              </a:buClr>
              <a:buFont typeface="Noto Sans Symbols"/>
              <a:buNone/>
            </a:pPr>
            <a:r>
              <a:t/>
            </a:r>
            <a:endParaRPr b="1" i="0" sz="4000" u="none" cap="none" strike="noStrike">
              <a:solidFill>
                <a:schemeClr val="dk1"/>
              </a:solidFill>
              <a:latin typeface="Questrial"/>
              <a:ea typeface="Questrial"/>
              <a:cs typeface="Questrial"/>
              <a:sym typeface="Questrial"/>
            </a:endParaRPr>
          </a:p>
          <a:p>
            <a:pPr indent="-342900" lvl="0" marL="342900" marR="0" rtl="0" algn="ctr">
              <a:lnSpc>
                <a:spcPct val="90000"/>
              </a:lnSpc>
              <a:spcBef>
                <a:spcPts val="800"/>
              </a:spcBef>
              <a:spcAft>
                <a:spcPts val="0"/>
              </a:spcAft>
              <a:buClr>
                <a:schemeClr val="dk1"/>
              </a:buClr>
              <a:buFont typeface="Noto Sans Symbols"/>
              <a:buNone/>
            </a:pPr>
            <a:r>
              <a:rPr b="1" i="0" lang="en-US" sz="4000" u="none" cap="none" strike="noStrike">
                <a:solidFill>
                  <a:schemeClr val="dk1"/>
                </a:solidFill>
                <a:latin typeface="Questrial"/>
                <a:ea typeface="Questrial"/>
                <a:cs typeface="Questrial"/>
                <a:sym typeface="Questrial"/>
              </a:rPr>
              <a:t>Can Paul be claimed as a dependent by his parents?</a:t>
            </a:r>
            <a:endParaRPr b="1" i="0" sz="4000" u="none" cap="none" strike="noStrike">
              <a:solidFill>
                <a:srgbClr val="FFFFFF"/>
              </a:solidFill>
              <a:latin typeface="Questrial"/>
              <a:ea typeface="Questrial"/>
              <a:cs typeface="Questrial"/>
              <a:sym typeface="Questrial"/>
            </a:endParaRPr>
          </a:p>
        </p:txBody>
      </p:sp>
      <p:sp>
        <p:nvSpPr>
          <p:cNvPr id="576" name="Google Shape;576;p74"/>
          <p:cNvSpPr/>
          <p:nvPr>
            <p:ph idx="12" type="sldNum"/>
          </p:nvPr>
        </p:nvSpPr>
        <p:spPr>
          <a:xfrm>
            <a:off x="11375717" y="5648960"/>
            <a:ext cx="731400" cy="396300"/>
          </a:xfrm>
          <a:prstGeom prst="bracketPair">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0" name="Shape 580"/>
        <p:cNvGrpSpPr/>
        <p:nvPr/>
      </p:nvGrpSpPr>
      <p:grpSpPr>
        <a:xfrm>
          <a:off x="0" y="0"/>
          <a:ext cx="0" cy="0"/>
          <a:chOff x="0" y="0"/>
          <a:chExt cx="0" cy="0"/>
        </a:xfrm>
      </p:grpSpPr>
      <p:sp>
        <p:nvSpPr>
          <p:cNvPr id="581" name="Google Shape;581;p7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 – Answer</a:t>
            </a:r>
            <a:endParaRPr/>
          </a:p>
        </p:txBody>
      </p:sp>
      <p:sp>
        <p:nvSpPr>
          <p:cNvPr id="582" name="Google Shape;582;p75"/>
          <p:cNvSpPr txBox="1"/>
          <p:nvPr>
            <p:ph idx="1" type="body"/>
          </p:nvPr>
        </p:nvSpPr>
        <p:spPr>
          <a:xfrm>
            <a:off x="609600" y="1600203"/>
            <a:ext cx="10972800" cy="2105400"/>
          </a:xfrm>
          <a:prstGeom prst="rect">
            <a:avLst/>
          </a:prstGeom>
          <a:gradFill>
            <a:gsLst>
              <a:gs pos="0">
                <a:srgbClr val="FFE57F"/>
              </a:gs>
              <a:gs pos="35000">
                <a:srgbClr val="FFEBA5"/>
              </a:gs>
              <a:gs pos="100000">
                <a:srgbClr val="FFF8D9"/>
              </a:gs>
            </a:gsLst>
            <a:lin ang="16200038" scaled="0"/>
          </a:gradFill>
          <a:ln cap="flat" cmpd="sng" w="9525">
            <a:solidFill>
              <a:srgbClr val="F0B125"/>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YES.</a:t>
            </a:r>
            <a:endParaRPr/>
          </a:p>
          <a:p>
            <a:pPr indent="-342900" lvl="0" marL="342900" marR="0" rtl="0" algn="ctr">
              <a:spcBef>
                <a:spcPts val="80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Paul meets all the requirements to be claimed      as a qualifying child.</a:t>
            </a:r>
            <a:endParaRPr/>
          </a:p>
        </p:txBody>
      </p:sp>
      <p:sp>
        <p:nvSpPr>
          <p:cNvPr id="583" name="Google Shape;583;p7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2"/>
                                        </p:tgtEl>
                                        <p:attrNameLst>
                                          <p:attrName>style.visibility</p:attrName>
                                        </p:attrNameLst>
                                      </p:cBhvr>
                                      <p:to>
                                        <p:strVal val="visible"/>
                                      </p:to>
                                    </p:set>
                                    <p:animEffect filter="fade" transition="in">
                                      <p:cBhvr>
                                        <p:cTn dur="1000"/>
                                        <p:tgtEl>
                                          <p:spTgt spid="5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8" name="Shape 588"/>
        <p:cNvGrpSpPr/>
        <p:nvPr/>
      </p:nvGrpSpPr>
      <p:grpSpPr>
        <a:xfrm>
          <a:off x="0" y="0"/>
          <a:ext cx="0" cy="0"/>
          <a:chOff x="0" y="0"/>
          <a:chExt cx="0" cy="0"/>
        </a:xfrm>
      </p:grpSpPr>
      <p:sp>
        <p:nvSpPr>
          <p:cNvPr id="589" name="Google Shape;589;p7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Determining Dependency Exemptions</a:t>
            </a:r>
            <a:endParaRPr/>
          </a:p>
        </p:txBody>
      </p:sp>
      <p:sp>
        <p:nvSpPr>
          <p:cNvPr id="590" name="Google Shape;590;p76"/>
          <p:cNvSpPr txBox="1"/>
          <p:nvPr>
            <p:ph idx="1" type="body"/>
          </p:nvPr>
        </p:nvSpPr>
        <p:spPr>
          <a:xfrm>
            <a:off x="146250" y="1417650"/>
            <a:ext cx="11944500" cy="52941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lnSpc>
                <a:spcPct val="80000"/>
              </a:lnSpc>
              <a:spcBef>
                <a:spcPts val="0"/>
              </a:spcBef>
              <a:spcAft>
                <a:spcPts val="0"/>
              </a:spcAft>
              <a:buNone/>
            </a:pPr>
            <a:r>
              <a:rPr b="0" i="0" lang="en-US" sz="3570" u="none" cap="none" strike="noStrike">
                <a:solidFill>
                  <a:schemeClr val="dk1"/>
                </a:solidFill>
                <a:latin typeface="Questrial"/>
                <a:ea typeface="Questrial"/>
                <a:cs typeface="Questrial"/>
                <a:sym typeface="Questrial"/>
              </a:rPr>
              <a:t>Always begin with </a:t>
            </a:r>
            <a:r>
              <a:rPr b="1" i="1" lang="en-US" sz="3570" u="none" cap="none" strike="noStrike">
                <a:solidFill>
                  <a:schemeClr val="dk1"/>
                </a:solidFill>
                <a:latin typeface="Questrial"/>
                <a:ea typeface="Questrial"/>
                <a:cs typeface="Questrial"/>
                <a:sym typeface="Questrial"/>
              </a:rPr>
              <a:t>Table 1: Dependency Exemption </a:t>
            </a:r>
            <a:r>
              <a:rPr b="0" i="0" lang="en-US" sz="3570" u="none" cap="none" strike="noStrike">
                <a:solidFill>
                  <a:schemeClr val="dk1"/>
                </a:solidFill>
                <a:latin typeface="Questrial"/>
                <a:ea typeface="Questrial"/>
                <a:cs typeface="Questrial"/>
                <a:sym typeface="Questrial"/>
              </a:rPr>
              <a:t>to determine if a person can be claimed as a dependent:</a:t>
            </a:r>
            <a:endParaRPr b="1" i="0" sz="3570" u="none" cap="none" strike="noStrike">
              <a:solidFill>
                <a:srgbClr val="FF6600"/>
              </a:solidFill>
              <a:latin typeface="Questrial"/>
              <a:ea typeface="Questrial"/>
              <a:cs typeface="Questrial"/>
              <a:sym typeface="Questrial"/>
            </a:endParaRPr>
          </a:p>
          <a:p>
            <a:pPr indent="-755641" lvl="1" marL="1200141" marR="0" rtl="0" algn="l">
              <a:lnSpc>
                <a:spcPct val="80000"/>
              </a:lnSpc>
              <a:spcBef>
                <a:spcPts val="588"/>
              </a:spcBef>
              <a:spcAft>
                <a:spcPts val="0"/>
              </a:spcAft>
              <a:buClr>
                <a:schemeClr val="dk1"/>
              </a:buClr>
              <a:buSzPts val="2940"/>
              <a:buFont typeface="Questrial"/>
              <a:buAutoNum type="arabicPeriod"/>
            </a:pPr>
            <a:r>
              <a:rPr b="0" i="0" lang="en-US" sz="2940" u="none" cap="none" strike="noStrike">
                <a:solidFill>
                  <a:schemeClr val="dk1"/>
                </a:solidFill>
                <a:latin typeface="Questrial"/>
                <a:ea typeface="Questrial"/>
                <a:cs typeface="Questrial"/>
                <a:sym typeface="Questrial"/>
              </a:rPr>
              <a:t>If answer is NO in Step 9, then the person is a Qualifying Child</a:t>
            </a:r>
            <a:endParaRPr/>
          </a:p>
          <a:p>
            <a:pPr indent="-755641" lvl="1" marL="1200141" marR="0" rtl="0" algn="l">
              <a:lnSpc>
                <a:spcPct val="80000"/>
              </a:lnSpc>
              <a:spcBef>
                <a:spcPts val="588"/>
              </a:spcBef>
              <a:spcAft>
                <a:spcPts val="0"/>
              </a:spcAft>
              <a:buClr>
                <a:schemeClr val="dk1"/>
              </a:buClr>
              <a:buSzPts val="2940"/>
              <a:buFont typeface="Questrial"/>
              <a:buAutoNum type="arabicPeriod"/>
            </a:pPr>
            <a:r>
              <a:rPr b="1" i="0" lang="en-US" sz="2940" u="sng" cap="none" strike="noStrike">
                <a:solidFill>
                  <a:schemeClr val="dk1"/>
                </a:solidFill>
                <a:latin typeface="Questrial"/>
                <a:ea typeface="Questrial"/>
                <a:cs typeface="Questrial"/>
                <a:sym typeface="Questrial"/>
              </a:rPr>
              <a:t>If answer is YES in Step 9, use </a:t>
            </a:r>
            <a:r>
              <a:rPr b="1" i="1" lang="en-US" sz="2940" u="sng" cap="none" strike="noStrike">
                <a:solidFill>
                  <a:schemeClr val="dk1"/>
                </a:solidFill>
                <a:latin typeface="Questrial"/>
                <a:ea typeface="Questrial"/>
                <a:cs typeface="Questrial"/>
                <a:sym typeface="Questrial"/>
              </a:rPr>
              <a:t>Qualifying Child of More Than One Person Table</a:t>
            </a:r>
            <a:endParaRPr u="sng"/>
          </a:p>
          <a:p>
            <a:pPr indent="-755641" lvl="1" marL="1200141" marR="0" rtl="0" algn="l">
              <a:lnSpc>
                <a:spcPct val="80000"/>
              </a:lnSpc>
              <a:spcBef>
                <a:spcPts val="588"/>
              </a:spcBef>
              <a:spcAft>
                <a:spcPts val="0"/>
              </a:spcAft>
              <a:buClr>
                <a:schemeClr val="dk1"/>
              </a:buClr>
              <a:buSzPts val="2940"/>
              <a:buFont typeface="Questrial"/>
              <a:buAutoNum type="arabicPeriod"/>
            </a:pPr>
            <a:r>
              <a:rPr b="0" i="0" lang="en-US" sz="2940" u="none" cap="none" strike="noStrike">
                <a:solidFill>
                  <a:schemeClr val="dk1"/>
                </a:solidFill>
                <a:latin typeface="Questrial"/>
                <a:ea typeface="Questrial"/>
                <a:cs typeface="Questrial"/>
                <a:sym typeface="Questrial"/>
              </a:rPr>
              <a:t>If answer is YES in Step 7 AND parents live apart, use </a:t>
            </a:r>
            <a:r>
              <a:rPr b="0" i="1" lang="en-US" sz="2940" u="none" cap="none" strike="noStrike">
                <a:solidFill>
                  <a:schemeClr val="dk1"/>
                </a:solidFill>
                <a:latin typeface="Questrial"/>
                <a:ea typeface="Questrial"/>
                <a:cs typeface="Questrial"/>
                <a:sym typeface="Questrial"/>
              </a:rPr>
              <a:t>Qualifying Child of More Than One Person Table </a:t>
            </a:r>
            <a:r>
              <a:rPr b="0" i="0" lang="en-US" sz="2940" u="none" cap="none" strike="noStrike">
                <a:solidFill>
                  <a:schemeClr val="dk1"/>
                </a:solidFill>
                <a:latin typeface="Questrial"/>
                <a:ea typeface="Questrial"/>
                <a:cs typeface="Questrial"/>
                <a:sym typeface="Questrial"/>
              </a:rPr>
              <a:t>AND </a:t>
            </a:r>
            <a:r>
              <a:rPr b="0" i="1" lang="en-US" sz="2940" u="none" cap="none" strike="noStrike">
                <a:solidFill>
                  <a:schemeClr val="dk1"/>
                </a:solidFill>
                <a:latin typeface="Questrial"/>
                <a:ea typeface="Questrial"/>
                <a:cs typeface="Questrial"/>
                <a:sym typeface="Questrial"/>
              </a:rPr>
              <a:t>Table 3: Children of Divorced or Separated Parents or Parents Who Live Apart</a:t>
            </a:r>
            <a:endParaRPr/>
          </a:p>
          <a:p>
            <a:pPr indent="-755641" lvl="1" marL="1200141" marR="0" rtl="0" algn="l">
              <a:lnSpc>
                <a:spcPct val="80000"/>
              </a:lnSpc>
              <a:spcBef>
                <a:spcPts val="588"/>
              </a:spcBef>
              <a:spcAft>
                <a:spcPts val="0"/>
              </a:spcAft>
              <a:buClr>
                <a:schemeClr val="dk1"/>
              </a:buClr>
              <a:buSzPts val="2940"/>
              <a:buFont typeface="Questrial"/>
              <a:buAutoNum type="arabicPeriod"/>
            </a:pPr>
            <a:r>
              <a:rPr b="0" i="0" lang="en-US" sz="2940" u="none" cap="none" strike="noStrike">
                <a:solidFill>
                  <a:schemeClr val="dk1"/>
                </a:solidFill>
                <a:latin typeface="Questrial"/>
                <a:ea typeface="Questrial"/>
                <a:cs typeface="Questrial"/>
                <a:sym typeface="Questrial"/>
              </a:rPr>
              <a:t>If answer is NO in Steps 5-7, then use </a:t>
            </a:r>
            <a:r>
              <a:rPr b="0" i="1" lang="en-US" sz="2940" u="none" cap="none" strike="noStrike">
                <a:solidFill>
                  <a:schemeClr val="dk1"/>
                </a:solidFill>
                <a:latin typeface="Questrial"/>
                <a:ea typeface="Questrial"/>
                <a:cs typeface="Questrial"/>
                <a:sym typeface="Questrial"/>
              </a:rPr>
              <a:t>Table 2: Dependency Exemption for Qualifying Relative</a:t>
            </a:r>
            <a:r>
              <a:rPr b="0" i="0" lang="en-US" sz="2940" u="none" cap="none" strike="noStrike">
                <a:solidFill>
                  <a:schemeClr val="dk1"/>
                </a:solidFill>
                <a:latin typeface="Questrial"/>
                <a:ea typeface="Questrial"/>
                <a:cs typeface="Questrial"/>
                <a:sym typeface="Questrial"/>
              </a:rPr>
              <a:t> to see if person is a Qualifying Relative</a:t>
            </a:r>
            <a:endParaRPr/>
          </a:p>
        </p:txBody>
      </p:sp>
      <p:sp>
        <p:nvSpPr>
          <p:cNvPr id="591" name="Google Shape;591;p7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6" name="Shape 596"/>
        <p:cNvGrpSpPr/>
        <p:nvPr/>
      </p:nvGrpSpPr>
      <p:grpSpPr>
        <a:xfrm>
          <a:off x="0" y="0"/>
          <a:ext cx="0" cy="0"/>
          <a:chOff x="0" y="0"/>
          <a:chExt cx="0" cy="0"/>
        </a:xfrm>
      </p:grpSpPr>
      <p:sp>
        <p:nvSpPr>
          <p:cNvPr id="597" name="Google Shape;597;p77"/>
          <p:cNvSpPr/>
          <p:nvPr/>
        </p:nvSpPr>
        <p:spPr>
          <a:xfrm>
            <a:off x="6934200" y="3429000"/>
            <a:ext cx="3581388" cy="3200418"/>
          </a:xfrm>
          <a:prstGeom prst="irregularSeal1">
            <a:avLst/>
          </a:prstGeom>
          <a:solidFill>
            <a:srgbClr val="C00000"/>
          </a:solidFill>
          <a:ln cap="flat" cmpd="sng" w="38100">
            <a:solidFill>
              <a:schemeClr val="hlink"/>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598" name="Google Shape;598;p7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Child of More Than One Person</a:t>
            </a:r>
            <a:endParaRPr b="1" i="1" sz="4800" u="none" cap="none" strike="noStrike">
              <a:solidFill>
                <a:schemeClr val="dk2"/>
              </a:solidFill>
              <a:latin typeface="Questrial"/>
              <a:ea typeface="Questrial"/>
              <a:cs typeface="Questrial"/>
              <a:sym typeface="Questrial"/>
            </a:endParaRPr>
          </a:p>
        </p:txBody>
      </p:sp>
      <p:sp>
        <p:nvSpPr>
          <p:cNvPr id="599" name="Google Shape;599;p77"/>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3900"/>
              <a:buFont typeface="Noto Sans Symbols"/>
              <a:buChar char="➢"/>
            </a:pPr>
            <a:r>
              <a:rPr b="0" i="0" lang="en-US" sz="3900" u="none" cap="none" strike="noStrike">
                <a:solidFill>
                  <a:schemeClr val="dk1"/>
                </a:solidFill>
                <a:latin typeface="Questrial"/>
                <a:ea typeface="Questrial"/>
                <a:cs typeface="Questrial"/>
                <a:sym typeface="Questrial"/>
              </a:rPr>
              <a:t>Did any other adult live in your home?</a:t>
            </a:r>
            <a:endParaRPr/>
          </a:p>
          <a:p>
            <a:pPr indent="-342900" lvl="0" marL="342900" marR="0" rtl="0" algn="l">
              <a:spcBef>
                <a:spcPts val="780"/>
              </a:spcBef>
              <a:spcAft>
                <a:spcPts val="0"/>
              </a:spcAft>
              <a:buClr>
                <a:schemeClr val="dk1"/>
              </a:buClr>
              <a:buSzPts val="3900"/>
              <a:buFont typeface="Noto Sans Symbols"/>
              <a:buChar char="➢"/>
            </a:pPr>
            <a:r>
              <a:rPr b="0" i="0" lang="en-US" sz="3900" u="none" cap="none" strike="noStrike">
                <a:solidFill>
                  <a:schemeClr val="dk1"/>
                </a:solidFill>
                <a:latin typeface="Questrial"/>
                <a:ea typeface="Questrial"/>
                <a:cs typeface="Questrial"/>
                <a:sym typeface="Questrial"/>
              </a:rPr>
              <a:t>What was that other adult’s relationship to the   child?</a:t>
            </a:r>
            <a:endParaRPr/>
          </a:p>
          <a:p>
            <a:pPr indent="-342900" lvl="0" marL="342900" marR="0" rtl="0" algn="l">
              <a:spcBef>
                <a:spcPts val="0"/>
              </a:spcBef>
              <a:spcAft>
                <a:spcPts val="0"/>
              </a:spcAft>
              <a:buClr>
                <a:schemeClr val="dk1"/>
              </a:buClr>
              <a:buSzPts val="3900"/>
              <a:buFont typeface="Noto Sans Symbols"/>
              <a:buChar char="➢"/>
            </a:pPr>
            <a:r>
              <a:rPr b="0" i="0" lang="en-US" sz="3900" u="none" cap="none" strike="noStrike">
                <a:solidFill>
                  <a:schemeClr val="dk1"/>
                </a:solidFill>
                <a:latin typeface="Questrial"/>
                <a:ea typeface="Questrial"/>
                <a:cs typeface="Questrial"/>
                <a:sym typeface="Questrial"/>
              </a:rPr>
              <a:t>Could the other adult be </a:t>
            </a:r>
            <a:endParaRPr/>
          </a:p>
          <a:p>
            <a:pPr indent="-342900" lvl="0" marL="342900" marR="0" rtl="0" algn="l">
              <a:spcBef>
                <a:spcPts val="0"/>
              </a:spcBef>
              <a:spcAft>
                <a:spcPts val="0"/>
              </a:spcAft>
              <a:buClr>
                <a:schemeClr val="dk1"/>
              </a:buClr>
              <a:buFont typeface="Noto Sans Symbols"/>
              <a:buNone/>
            </a:pPr>
            <a:r>
              <a:rPr b="0" i="0" lang="en-US" sz="3900" u="none" cap="none" strike="noStrike">
                <a:solidFill>
                  <a:schemeClr val="dk1"/>
                </a:solidFill>
                <a:latin typeface="Questrial"/>
                <a:ea typeface="Questrial"/>
                <a:cs typeface="Questrial"/>
                <a:sym typeface="Questrial"/>
              </a:rPr>
              <a:t>	claimed as a dependent </a:t>
            </a:r>
            <a:endParaRPr/>
          </a:p>
          <a:p>
            <a:pPr indent="-342900" lvl="0" marL="342900" marR="0" rtl="0" algn="l">
              <a:spcBef>
                <a:spcPts val="0"/>
              </a:spcBef>
              <a:spcAft>
                <a:spcPts val="0"/>
              </a:spcAft>
              <a:buClr>
                <a:schemeClr val="dk1"/>
              </a:buClr>
              <a:buFont typeface="Noto Sans Symbols"/>
              <a:buNone/>
            </a:pPr>
            <a:r>
              <a:rPr b="0" i="0" lang="en-US" sz="3900" u="none" cap="none" strike="noStrike">
                <a:solidFill>
                  <a:schemeClr val="dk1"/>
                </a:solidFill>
                <a:latin typeface="Questrial"/>
                <a:ea typeface="Questrial"/>
                <a:cs typeface="Questrial"/>
                <a:sym typeface="Questrial"/>
              </a:rPr>
              <a:t>	by someone else?</a:t>
            </a:r>
            <a:endParaRPr/>
          </a:p>
          <a:p>
            <a:pPr indent="-342900" lvl="0" marL="342900" marR="0" rtl="0" algn="l">
              <a:spcBef>
                <a:spcPts val="560"/>
              </a:spcBef>
              <a:spcAft>
                <a:spcPts val="0"/>
              </a:spcAft>
              <a:buClr>
                <a:schemeClr val="dk1"/>
              </a:buClr>
              <a:buFont typeface="Noto Sans Symbols"/>
              <a:buNone/>
            </a:pPr>
            <a:r>
              <a:t/>
            </a:r>
            <a:endParaRPr b="0" i="0" sz="2800" u="none" cap="none" strike="noStrike">
              <a:solidFill>
                <a:schemeClr val="dk1"/>
              </a:solidFill>
              <a:latin typeface="Questrial"/>
              <a:ea typeface="Questrial"/>
              <a:cs typeface="Questrial"/>
              <a:sym typeface="Questrial"/>
            </a:endParaRPr>
          </a:p>
        </p:txBody>
      </p:sp>
      <p:sp>
        <p:nvSpPr>
          <p:cNvPr id="600" name="Google Shape;600;p77"/>
          <p:cNvSpPr txBox="1"/>
          <p:nvPr/>
        </p:nvSpPr>
        <p:spPr>
          <a:xfrm>
            <a:off x="7467600" y="4355125"/>
            <a:ext cx="2368200" cy="1325700"/>
          </a:xfrm>
          <a:prstGeom prst="rect">
            <a:avLst/>
          </a:prstGeom>
          <a:noFill/>
          <a:ln>
            <a:noFill/>
          </a:ln>
        </p:spPr>
        <p:txBody>
          <a:bodyPr anchorCtr="0" anchor="t" bIns="46800" lIns="90000" spcFirstLastPara="1" rIns="90000" wrap="square" tIns="46800">
            <a:noAutofit/>
          </a:bodyPr>
          <a:lstStyle/>
          <a:p>
            <a:pPr indent="0" lvl="0" marL="0" marR="0" rtl="0" algn="ctr">
              <a:spcBef>
                <a:spcPts val="0"/>
              </a:spcBef>
              <a:spcAft>
                <a:spcPts val="0"/>
              </a:spcAft>
              <a:buNone/>
            </a:pPr>
            <a:r>
              <a:rPr b="1" lang="en-US" sz="2000">
                <a:solidFill>
                  <a:schemeClr val="lt1"/>
                </a:solidFill>
                <a:latin typeface="Questrial"/>
                <a:ea typeface="Questrial"/>
                <a:cs typeface="Questrial"/>
                <a:sym typeface="Questrial"/>
              </a:rPr>
              <a:t>Write these questions under STEP 9 in the Pub 4012!</a:t>
            </a:r>
            <a:endParaRPr/>
          </a:p>
        </p:txBody>
      </p:sp>
      <p:sp>
        <p:nvSpPr>
          <p:cNvPr id="601" name="Google Shape;601;p7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9">
                                            <p:txEl>
                                              <p:pRg end="0" st="0"/>
                                            </p:txEl>
                                          </p:spTgt>
                                        </p:tgtEl>
                                        <p:attrNameLst>
                                          <p:attrName>style.visibility</p:attrName>
                                        </p:attrNameLst>
                                      </p:cBhvr>
                                      <p:to>
                                        <p:strVal val="visible"/>
                                      </p:to>
                                    </p:set>
                                    <p:animEffect filter="fade" transition="in">
                                      <p:cBhvr>
                                        <p:cTn dur="500"/>
                                        <p:tgtEl>
                                          <p:spTgt spid="59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9">
                                            <p:txEl>
                                              <p:pRg end="1" st="1"/>
                                            </p:txEl>
                                          </p:spTgt>
                                        </p:tgtEl>
                                        <p:attrNameLst>
                                          <p:attrName>style.visibility</p:attrName>
                                        </p:attrNameLst>
                                      </p:cBhvr>
                                      <p:to>
                                        <p:strVal val="visible"/>
                                      </p:to>
                                    </p:set>
                                    <p:animEffect filter="fade" transition="in">
                                      <p:cBhvr>
                                        <p:cTn dur="500"/>
                                        <p:tgtEl>
                                          <p:spTgt spid="59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9">
                                            <p:txEl>
                                              <p:pRg end="2" st="2"/>
                                            </p:txEl>
                                          </p:spTgt>
                                        </p:tgtEl>
                                        <p:attrNameLst>
                                          <p:attrName>style.visibility</p:attrName>
                                        </p:attrNameLst>
                                      </p:cBhvr>
                                      <p:to>
                                        <p:strVal val="visible"/>
                                      </p:to>
                                    </p:set>
                                    <p:animEffect filter="fade" transition="in">
                                      <p:cBhvr>
                                        <p:cTn dur="500"/>
                                        <p:tgtEl>
                                          <p:spTgt spid="59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9">
                                            <p:txEl>
                                              <p:pRg end="3" st="3"/>
                                            </p:txEl>
                                          </p:spTgt>
                                        </p:tgtEl>
                                        <p:attrNameLst>
                                          <p:attrName>style.visibility</p:attrName>
                                        </p:attrNameLst>
                                      </p:cBhvr>
                                      <p:to>
                                        <p:strVal val="visible"/>
                                      </p:to>
                                    </p:set>
                                    <p:animEffect filter="fade" transition="in">
                                      <p:cBhvr>
                                        <p:cTn dur="500"/>
                                        <p:tgtEl>
                                          <p:spTgt spid="59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9">
                                            <p:txEl>
                                              <p:pRg end="4" st="4"/>
                                            </p:txEl>
                                          </p:spTgt>
                                        </p:tgtEl>
                                        <p:attrNameLst>
                                          <p:attrName>style.visibility</p:attrName>
                                        </p:attrNameLst>
                                      </p:cBhvr>
                                      <p:to>
                                        <p:strVal val="visible"/>
                                      </p:to>
                                    </p:set>
                                    <p:animEffect filter="fade" transition="in">
                                      <p:cBhvr>
                                        <p:cTn dur="500"/>
                                        <p:tgtEl>
                                          <p:spTgt spid="599">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9">
                                            <p:txEl>
                                              <p:pRg end="5" st="5"/>
                                            </p:txEl>
                                          </p:spTgt>
                                        </p:tgtEl>
                                        <p:attrNameLst>
                                          <p:attrName>style.visibility</p:attrName>
                                        </p:attrNameLst>
                                      </p:cBhvr>
                                      <p:to>
                                        <p:strVal val="visible"/>
                                      </p:to>
                                    </p:set>
                                    <p:animEffect filter="fade" transition="in">
                                      <p:cBhvr>
                                        <p:cTn dur="500"/>
                                        <p:tgtEl>
                                          <p:spTgt spid="599">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0"/>
                                        </p:tgtEl>
                                        <p:attrNameLst>
                                          <p:attrName>style.visibility</p:attrName>
                                        </p:attrNameLst>
                                      </p:cBhvr>
                                      <p:to>
                                        <p:strVal val="visible"/>
                                      </p:to>
                                    </p:set>
                                    <p:animEffect filter="fade" transition="in">
                                      <p:cBhvr>
                                        <p:cTn dur="500"/>
                                        <p:tgtEl>
                                          <p:spTgt spid="600"/>
                                        </p:tgtEl>
                                      </p:cBhvr>
                                    </p:animEffect>
                                  </p:childTnLst>
                                </p:cTn>
                              </p:par>
                              <p:par>
                                <p:cTn fill="hold" nodeType="withEffect" presetClass="entr" presetID="10" presetSubtype="0">
                                  <p:stCondLst>
                                    <p:cond delay="0"/>
                                  </p:stCondLst>
                                  <p:childTnLst>
                                    <p:set>
                                      <p:cBhvr>
                                        <p:cTn dur="1" fill="hold">
                                          <p:stCondLst>
                                            <p:cond delay="0"/>
                                          </p:stCondLst>
                                        </p:cTn>
                                        <p:tgtEl>
                                          <p:spTgt spid="597"/>
                                        </p:tgtEl>
                                        <p:attrNameLst>
                                          <p:attrName>style.visibility</p:attrName>
                                        </p:attrNameLst>
                                      </p:cBhvr>
                                      <p:to>
                                        <p:strVal val="visible"/>
                                      </p:to>
                                    </p:set>
                                    <p:animEffect filter="fade" transition="in">
                                      <p:cBhvr>
                                        <p:cTn dur="500"/>
                                        <p:tgtEl>
                                          <p:spTgt spid="5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6" name="Shape 606"/>
        <p:cNvGrpSpPr/>
        <p:nvPr/>
      </p:nvGrpSpPr>
      <p:grpSpPr>
        <a:xfrm>
          <a:off x="0" y="0"/>
          <a:ext cx="0" cy="0"/>
          <a:chOff x="0" y="0"/>
          <a:chExt cx="0" cy="0"/>
        </a:xfrm>
      </p:grpSpPr>
      <p:sp>
        <p:nvSpPr>
          <p:cNvPr id="607" name="Google Shape;607;p7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Child of More Than One Person</a:t>
            </a:r>
            <a:endParaRPr b="1" i="1" sz="3600" u="none" cap="none" strike="noStrike">
              <a:solidFill>
                <a:schemeClr val="dk2"/>
              </a:solidFill>
              <a:latin typeface="Questrial"/>
              <a:ea typeface="Questrial"/>
              <a:cs typeface="Questrial"/>
              <a:sym typeface="Questrial"/>
            </a:endParaRPr>
          </a:p>
        </p:txBody>
      </p:sp>
      <p:sp>
        <p:nvSpPr>
          <p:cNvPr id="608" name="Google Shape;608;p78"/>
          <p:cNvSpPr txBox="1"/>
          <p:nvPr>
            <p:ph idx="1" type="body"/>
          </p:nvPr>
        </p:nvSpPr>
        <p:spPr>
          <a:xfrm>
            <a:off x="609600" y="1600203"/>
            <a:ext cx="10972800" cy="30954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3600"/>
              <a:buFont typeface="Noto Sans Symbols"/>
              <a:buChar char="➢"/>
            </a:pPr>
            <a:r>
              <a:rPr b="0" i="0" lang="en-US" sz="3600" u="none" cap="none" strike="noStrike">
                <a:solidFill>
                  <a:schemeClr val="dk1"/>
                </a:solidFill>
                <a:latin typeface="Questrial"/>
                <a:ea typeface="Questrial"/>
                <a:cs typeface="Questrial"/>
                <a:sym typeface="Questrial"/>
              </a:rPr>
              <a:t>Sometimes, a child meets all of the tests to be claimed by more than one taxpayer.</a:t>
            </a:r>
            <a:endParaRPr/>
          </a:p>
          <a:p>
            <a:pPr indent="-285750" lvl="1" marL="742950" marR="0" rtl="0" algn="l">
              <a:spcBef>
                <a:spcPts val="640"/>
              </a:spcBef>
              <a:spcAft>
                <a:spcPts val="0"/>
              </a:spcAft>
              <a:buClr>
                <a:schemeClr val="dk1"/>
              </a:buClr>
              <a:buSzPts val="3200"/>
              <a:buFont typeface="Arial"/>
              <a:buChar char="•"/>
            </a:pPr>
            <a:r>
              <a:rPr b="0" i="1" lang="en-US" sz="3200" u="none" cap="none" strike="noStrike">
                <a:solidFill>
                  <a:schemeClr val="dk1"/>
                </a:solidFill>
                <a:latin typeface="Questrial"/>
                <a:ea typeface="Questrial"/>
                <a:cs typeface="Questrial"/>
                <a:sym typeface="Questrial"/>
              </a:rPr>
              <a:t>Example: </a:t>
            </a:r>
            <a:r>
              <a:rPr b="1" i="1" lang="en-US" sz="3200" u="none" cap="none" strike="noStrike">
                <a:solidFill>
                  <a:schemeClr val="dk1"/>
                </a:solidFill>
                <a:latin typeface="Questrial"/>
                <a:ea typeface="Questrial"/>
                <a:cs typeface="Questrial"/>
                <a:sym typeface="Questrial"/>
              </a:rPr>
              <a:t>a mother and a grandmother</a:t>
            </a:r>
            <a:endParaRPr/>
          </a:p>
          <a:p>
            <a:pPr indent="-342900" lvl="0" marL="342900" marR="0" rtl="0" algn="l">
              <a:spcBef>
                <a:spcPts val="720"/>
              </a:spcBef>
              <a:spcAft>
                <a:spcPts val="0"/>
              </a:spcAft>
              <a:buClr>
                <a:schemeClr val="dk1"/>
              </a:buClr>
              <a:buSzPts val="3600"/>
              <a:buFont typeface="Noto Sans Symbols"/>
              <a:buChar char="➢"/>
            </a:pPr>
            <a:r>
              <a:rPr b="0" i="0" lang="en-US" sz="3600" u="none" cap="none" strike="noStrike">
                <a:solidFill>
                  <a:schemeClr val="dk1"/>
                </a:solidFill>
                <a:latin typeface="Questrial"/>
                <a:ea typeface="Questrial"/>
                <a:cs typeface="Questrial"/>
                <a:sym typeface="Questrial"/>
              </a:rPr>
              <a:t>Parenthood and </a:t>
            </a:r>
            <a:r>
              <a:rPr lang="en-US" sz="3600"/>
              <a:t>Adjusted Gross Income(AGI)</a:t>
            </a:r>
            <a:r>
              <a:rPr b="0" i="0" lang="en-US" sz="3600" u="none" cap="none" strike="noStrike">
                <a:solidFill>
                  <a:schemeClr val="dk1"/>
                </a:solidFill>
                <a:latin typeface="Questrial"/>
                <a:ea typeface="Questrial"/>
                <a:cs typeface="Questrial"/>
                <a:sym typeface="Questrial"/>
              </a:rPr>
              <a:t> are taken into consideration in determining who is eligible to claim the child. 	</a:t>
            </a:r>
            <a:endParaRPr/>
          </a:p>
          <a:p>
            <a:pPr indent="-165100" lvl="0" marL="342900" marR="0" rtl="0" algn="l">
              <a:spcBef>
                <a:spcPts val="560"/>
              </a:spcBef>
              <a:spcAft>
                <a:spcPts val="0"/>
              </a:spcAft>
              <a:buClr>
                <a:schemeClr val="dk1"/>
              </a:buClr>
              <a:buSzPts val="2800"/>
              <a:buFont typeface="Noto Sans Symbols"/>
              <a:buNone/>
            </a:pPr>
            <a:r>
              <a:t/>
            </a:r>
            <a:endParaRPr b="0" i="0" sz="2800" u="none" cap="none" strike="noStrike">
              <a:solidFill>
                <a:schemeClr val="dk1"/>
              </a:solidFill>
              <a:latin typeface="Questrial"/>
              <a:ea typeface="Questrial"/>
              <a:cs typeface="Questrial"/>
              <a:sym typeface="Questrial"/>
            </a:endParaRPr>
          </a:p>
        </p:txBody>
      </p:sp>
      <p:sp>
        <p:nvSpPr>
          <p:cNvPr id="609" name="Google Shape;609;p78"/>
          <p:cNvSpPr/>
          <p:nvPr/>
        </p:nvSpPr>
        <p:spPr>
          <a:xfrm>
            <a:off x="502193" y="5204058"/>
            <a:ext cx="11187600" cy="13851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800">
                <a:solidFill>
                  <a:schemeClr val="accent3"/>
                </a:solidFill>
                <a:latin typeface="Questrial"/>
                <a:ea typeface="Questrial"/>
                <a:cs typeface="Questrial"/>
                <a:sym typeface="Questrial"/>
              </a:rPr>
              <a:t>This situation is complicated to determine. </a:t>
            </a:r>
            <a:r>
              <a:rPr b="1" lang="en-US" sz="2800" u="sng">
                <a:solidFill>
                  <a:schemeClr val="accent3"/>
                </a:solidFill>
                <a:latin typeface="Questrial"/>
                <a:ea typeface="Questrial"/>
                <a:cs typeface="Questrial"/>
                <a:sym typeface="Questrial"/>
              </a:rPr>
              <a:t>SEE YOUR SITE COORDINATOR</a:t>
            </a:r>
            <a:r>
              <a:rPr b="1" lang="en-US" sz="2800">
                <a:solidFill>
                  <a:schemeClr val="accent3"/>
                </a:solidFill>
                <a:latin typeface="Questrial"/>
                <a:ea typeface="Questrial"/>
                <a:cs typeface="Questrial"/>
                <a:sym typeface="Questrial"/>
              </a:rPr>
              <a:t> if you believe a child meets all the tests to be claimed by more than one taxpayer</a:t>
            </a:r>
            <a:endParaRPr b="1" i="1" sz="2800">
              <a:solidFill>
                <a:schemeClr val="accent3"/>
              </a:solidFill>
              <a:latin typeface="Questrial"/>
              <a:ea typeface="Questrial"/>
              <a:cs typeface="Questrial"/>
              <a:sym typeface="Questrial"/>
            </a:endParaRPr>
          </a:p>
        </p:txBody>
      </p:sp>
      <p:sp>
        <p:nvSpPr>
          <p:cNvPr id="610" name="Google Shape;610;p7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609"/>
                                        </p:tgtEl>
                                        <p:attrNameLst>
                                          <p:attrName>style.visibility</p:attrName>
                                        </p:attrNameLst>
                                      </p:cBhvr>
                                      <p:to>
                                        <p:strVal val="visible"/>
                                      </p:to>
                                    </p:set>
                                    <p:anim calcmode="lin" valueType="num">
                                      <p:cBhvr additive="base">
                                        <p:cTn dur="500"/>
                                        <p:tgtEl>
                                          <p:spTgt spid="609"/>
                                        </p:tgtEl>
                                        <p:attrNameLst>
                                          <p:attrName>ppt_w</p:attrName>
                                        </p:attrNameLst>
                                      </p:cBhvr>
                                      <p:tavLst>
                                        <p:tav fmla="" tm="0">
                                          <p:val>
                                            <p:strVal val="0"/>
                                          </p:val>
                                        </p:tav>
                                        <p:tav fmla="" tm="100000">
                                          <p:val>
                                            <p:strVal val="#ppt_w"/>
                                          </p:val>
                                        </p:tav>
                                      </p:tavLst>
                                    </p:anim>
                                    <p:anim calcmode="lin" valueType="num">
                                      <p:cBhvr additive="base">
                                        <p:cTn dur="500"/>
                                        <p:tgtEl>
                                          <p:spTgt spid="609"/>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5" name="Shape 615"/>
        <p:cNvGrpSpPr/>
        <p:nvPr/>
      </p:nvGrpSpPr>
      <p:grpSpPr>
        <a:xfrm>
          <a:off x="0" y="0"/>
          <a:ext cx="0" cy="0"/>
          <a:chOff x="0" y="0"/>
          <a:chExt cx="0" cy="0"/>
        </a:xfrm>
      </p:grpSpPr>
      <p:sp>
        <p:nvSpPr>
          <p:cNvPr id="616" name="Google Shape;616;p7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Determining Dependency Exemptions</a:t>
            </a:r>
            <a:endParaRPr/>
          </a:p>
        </p:txBody>
      </p:sp>
      <p:sp>
        <p:nvSpPr>
          <p:cNvPr id="617" name="Google Shape;617;p79"/>
          <p:cNvSpPr txBox="1"/>
          <p:nvPr>
            <p:ph idx="1" type="body"/>
          </p:nvPr>
        </p:nvSpPr>
        <p:spPr>
          <a:xfrm>
            <a:off x="130000" y="1417650"/>
            <a:ext cx="11977200" cy="5343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lnSpc>
                <a:spcPct val="80000"/>
              </a:lnSpc>
              <a:spcBef>
                <a:spcPts val="0"/>
              </a:spcBef>
              <a:spcAft>
                <a:spcPts val="0"/>
              </a:spcAft>
              <a:buNone/>
            </a:pPr>
            <a:r>
              <a:rPr b="0" i="0" lang="en-US" sz="3570" u="none" cap="none" strike="noStrike">
                <a:solidFill>
                  <a:schemeClr val="dk1"/>
                </a:solidFill>
                <a:latin typeface="Questrial"/>
                <a:ea typeface="Questrial"/>
                <a:cs typeface="Questrial"/>
                <a:sym typeface="Questrial"/>
              </a:rPr>
              <a:t>Always begin with </a:t>
            </a:r>
            <a:r>
              <a:rPr b="1" i="1" lang="en-US" sz="3570" u="none" cap="none" strike="noStrike">
                <a:solidFill>
                  <a:schemeClr val="dk1"/>
                </a:solidFill>
                <a:latin typeface="Questrial"/>
                <a:ea typeface="Questrial"/>
                <a:cs typeface="Questrial"/>
                <a:sym typeface="Questrial"/>
              </a:rPr>
              <a:t>Table 1: Dependency Exemption </a:t>
            </a:r>
            <a:r>
              <a:rPr b="0" i="0" lang="en-US" sz="3570" u="none" cap="none" strike="noStrike">
                <a:solidFill>
                  <a:schemeClr val="dk1"/>
                </a:solidFill>
                <a:latin typeface="Questrial"/>
                <a:ea typeface="Questrial"/>
                <a:cs typeface="Questrial"/>
                <a:sym typeface="Questrial"/>
              </a:rPr>
              <a:t>to determine if a person can be claimed as a dependent:</a:t>
            </a:r>
            <a:endParaRPr b="1" i="0" sz="3570" u="none" cap="none" strike="noStrike">
              <a:solidFill>
                <a:srgbClr val="FF6600"/>
              </a:solidFill>
              <a:latin typeface="Questrial"/>
              <a:ea typeface="Questrial"/>
              <a:cs typeface="Questrial"/>
              <a:sym typeface="Questrial"/>
            </a:endParaRPr>
          </a:p>
          <a:p>
            <a:pPr indent="-755641" lvl="1" marL="1200141" marR="0" rtl="0" algn="l">
              <a:lnSpc>
                <a:spcPct val="80000"/>
              </a:lnSpc>
              <a:spcBef>
                <a:spcPts val="588"/>
              </a:spcBef>
              <a:spcAft>
                <a:spcPts val="0"/>
              </a:spcAft>
              <a:buClr>
                <a:schemeClr val="dk1"/>
              </a:buClr>
              <a:buSzPts val="2940"/>
              <a:buFont typeface="Questrial"/>
              <a:buAutoNum type="arabicPeriod"/>
            </a:pPr>
            <a:r>
              <a:rPr b="0" i="0" lang="en-US" sz="2940" u="none" cap="none" strike="noStrike">
                <a:solidFill>
                  <a:schemeClr val="dk1"/>
                </a:solidFill>
                <a:latin typeface="Questrial"/>
                <a:ea typeface="Questrial"/>
                <a:cs typeface="Questrial"/>
                <a:sym typeface="Questrial"/>
              </a:rPr>
              <a:t>If answer is NO in Step 9, then the person is a Qualifying Child</a:t>
            </a:r>
            <a:endParaRPr/>
          </a:p>
          <a:p>
            <a:pPr indent="-755641" lvl="1" marL="1200141" marR="0" rtl="0" algn="l">
              <a:lnSpc>
                <a:spcPct val="80000"/>
              </a:lnSpc>
              <a:spcBef>
                <a:spcPts val="588"/>
              </a:spcBef>
              <a:spcAft>
                <a:spcPts val="0"/>
              </a:spcAft>
              <a:buClr>
                <a:schemeClr val="dk1"/>
              </a:buClr>
              <a:buSzPts val="2940"/>
              <a:buFont typeface="Questrial"/>
              <a:buAutoNum type="arabicPeriod"/>
            </a:pPr>
            <a:r>
              <a:rPr b="0" i="0" lang="en-US" sz="2940" u="none" cap="none" strike="noStrike">
                <a:solidFill>
                  <a:schemeClr val="dk1"/>
                </a:solidFill>
                <a:latin typeface="Questrial"/>
                <a:ea typeface="Questrial"/>
                <a:cs typeface="Questrial"/>
                <a:sym typeface="Questrial"/>
              </a:rPr>
              <a:t>If answer is YES in Step 9, use </a:t>
            </a:r>
            <a:r>
              <a:rPr b="0" i="1" lang="en-US" sz="2940" u="none" cap="none" strike="noStrike">
                <a:solidFill>
                  <a:schemeClr val="dk1"/>
                </a:solidFill>
                <a:latin typeface="Questrial"/>
                <a:ea typeface="Questrial"/>
                <a:cs typeface="Questrial"/>
                <a:sym typeface="Questrial"/>
              </a:rPr>
              <a:t>Qualifying Child of More Than One Person Table</a:t>
            </a:r>
            <a:endParaRPr/>
          </a:p>
          <a:p>
            <a:pPr indent="-755641" lvl="1" marL="1200141" marR="0" rtl="0" algn="l">
              <a:lnSpc>
                <a:spcPct val="80000"/>
              </a:lnSpc>
              <a:spcBef>
                <a:spcPts val="588"/>
              </a:spcBef>
              <a:spcAft>
                <a:spcPts val="0"/>
              </a:spcAft>
              <a:buClr>
                <a:schemeClr val="dk1"/>
              </a:buClr>
              <a:buSzPts val="2940"/>
              <a:buFont typeface="Questrial"/>
              <a:buAutoNum type="arabicPeriod"/>
            </a:pPr>
            <a:r>
              <a:rPr b="1" i="0" lang="en-US" sz="2940" u="sng" cap="none" strike="noStrike">
                <a:solidFill>
                  <a:schemeClr val="dk1"/>
                </a:solidFill>
                <a:latin typeface="Questrial"/>
                <a:ea typeface="Questrial"/>
                <a:cs typeface="Questrial"/>
                <a:sym typeface="Questrial"/>
              </a:rPr>
              <a:t>If answer is YES in Step 7 AND parents live apart, use </a:t>
            </a:r>
            <a:r>
              <a:rPr b="1" i="1" lang="en-US" sz="2940" u="sng" cap="none" strike="noStrike">
                <a:solidFill>
                  <a:schemeClr val="dk1"/>
                </a:solidFill>
                <a:latin typeface="Questrial"/>
                <a:ea typeface="Questrial"/>
                <a:cs typeface="Questrial"/>
                <a:sym typeface="Questrial"/>
              </a:rPr>
              <a:t>Qualifying Child of More Than One Person Table </a:t>
            </a:r>
            <a:r>
              <a:rPr b="1" i="0" lang="en-US" sz="2940" u="sng" cap="none" strike="noStrike">
                <a:solidFill>
                  <a:schemeClr val="dk1"/>
                </a:solidFill>
                <a:latin typeface="Questrial"/>
                <a:ea typeface="Questrial"/>
                <a:cs typeface="Questrial"/>
                <a:sym typeface="Questrial"/>
              </a:rPr>
              <a:t>AND </a:t>
            </a:r>
            <a:r>
              <a:rPr b="1" i="1" lang="en-US" sz="2940" u="sng" cap="none" strike="noStrike">
                <a:solidFill>
                  <a:schemeClr val="dk1"/>
                </a:solidFill>
                <a:latin typeface="Questrial"/>
                <a:ea typeface="Questrial"/>
                <a:cs typeface="Questrial"/>
                <a:sym typeface="Questrial"/>
              </a:rPr>
              <a:t>Table 3: Children of Divorced or Separated Parents or Parents Who Live Apart</a:t>
            </a:r>
            <a:endParaRPr u="sng"/>
          </a:p>
          <a:p>
            <a:pPr indent="-755641" lvl="1" marL="1200141" marR="0" rtl="0" algn="l">
              <a:lnSpc>
                <a:spcPct val="80000"/>
              </a:lnSpc>
              <a:spcBef>
                <a:spcPts val="588"/>
              </a:spcBef>
              <a:spcAft>
                <a:spcPts val="0"/>
              </a:spcAft>
              <a:buClr>
                <a:schemeClr val="dk1"/>
              </a:buClr>
              <a:buSzPts val="2940"/>
              <a:buFont typeface="Questrial"/>
              <a:buAutoNum type="arabicPeriod"/>
            </a:pPr>
            <a:r>
              <a:rPr b="0" i="0" lang="en-US" sz="2940" u="none" cap="none" strike="noStrike">
                <a:solidFill>
                  <a:schemeClr val="dk1"/>
                </a:solidFill>
                <a:latin typeface="Questrial"/>
                <a:ea typeface="Questrial"/>
                <a:cs typeface="Questrial"/>
                <a:sym typeface="Questrial"/>
              </a:rPr>
              <a:t>If answer is NO in Steps 5-7, then use </a:t>
            </a:r>
            <a:r>
              <a:rPr b="0" i="1" lang="en-US" sz="2940" u="none" cap="none" strike="noStrike">
                <a:solidFill>
                  <a:schemeClr val="dk1"/>
                </a:solidFill>
                <a:latin typeface="Questrial"/>
                <a:ea typeface="Questrial"/>
                <a:cs typeface="Questrial"/>
                <a:sym typeface="Questrial"/>
              </a:rPr>
              <a:t>Table 2: Dependency Exemption for Qualifying Relative</a:t>
            </a:r>
            <a:r>
              <a:rPr b="0" i="0" lang="en-US" sz="2940" u="none" cap="none" strike="noStrike">
                <a:solidFill>
                  <a:schemeClr val="dk1"/>
                </a:solidFill>
                <a:latin typeface="Questrial"/>
                <a:ea typeface="Questrial"/>
                <a:cs typeface="Questrial"/>
                <a:sym typeface="Questrial"/>
              </a:rPr>
              <a:t> to see if person is a Qualifying Relative</a:t>
            </a:r>
            <a:endParaRPr/>
          </a:p>
        </p:txBody>
      </p:sp>
      <p:sp>
        <p:nvSpPr>
          <p:cNvPr id="618" name="Google Shape;618;p7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3" name="Shape 623"/>
        <p:cNvGrpSpPr/>
        <p:nvPr/>
      </p:nvGrpSpPr>
      <p:grpSpPr>
        <a:xfrm>
          <a:off x="0" y="0"/>
          <a:ext cx="0" cy="0"/>
          <a:chOff x="0" y="0"/>
          <a:chExt cx="0" cy="0"/>
        </a:xfrm>
      </p:grpSpPr>
      <p:sp>
        <p:nvSpPr>
          <p:cNvPr id="624" name="Google Shape;624;p8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What if the parents live apart?</a:t>
            </a:r>
            <a:endParaRPr/>
          </a:p>
        </p:txBody>
      </p:sp>
      <p:sp>
        <p:nvSpPr>
          <p:cNvPr id="625" name="Google Shape;625;p80"/>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a:t>
            </a:r>
            <a:r>
              <a:rPr b="1" i="1" lang="en-US" sz="4000" u="sng" cap="none" strike="noStrike">
                <a:solidFill>
                  <a:schemeClr val="dk1"/>
                </a:solidFill>
                <a:latin typeface="Questrial"/>
                <a:ea typeface="Questrial"/>
                <a:cs typeface="Questrial"/>
                <a:sym typeface="Questrial"/>
              </a:rPr>
              <a:t>custodial</a:t>
            </a:r>
            <a:r>
              <a:rPr b="0" i="0" lang="en-US" sz="4000" u="none" cap="none" strike="noStrike">
                <a:solidFill>
                  <a:schemeClr val="dk1"/>
                </a:solidFill>
                <a:latin typeface="Questrial"/>
                <a:ea typeface="Questrial"/>
                <a:cs typeface="Questrial"/>
                <a:sym typeface="Questrial"/>
              </a:rPr>
              <a:t> parent generally claims the dependency exemption for his/her child</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a:t>
            </a:r>
            <a:r>
              <a:rPr b="1" i="1" lang="en-US" sz="4000" u="sng" cap="none" strike="noStrike">
                <a:solidFill>
                  <a:schemeClr val="dk1"/>
                </a:solidFill>
                <a:latin typeface="Questrial"/>
                <a:ea typeface="Questrial"/>
                <a:cs typeface="Questrial"/>
                <a:sym typeface="Questrial"/>
              </a:rPr>
              <a:t>noncustodial</a:t>
            </a:r>
            <a:r>
              <a:rPr b="1" i="0" lang="en-US" sz="4000" u="none" cap="none" strike="noStrike">
                <a:solidFill>
                  <a:schemeClr val="dk1"/>
                </a:solidFill>
                <a:latin typeface="Questrial"/>
                <a:ea typeface="Questrial"/>
                <a:cs typeface="Questrial"/>
                <a:sym typeface="Questrial"/>
              </a:rPr>
              <a:t> </a:t>
            </a:r>
            <a:r>
              <a:rPr b="0" i="0" lang="en-US" sz="4000" u="none" cap="none" strike="noStrike">
                <a:solidFill>
                  <a:schemeClr val="dk1"/>
                </a:solidFill>
                <a:latin typeface="Questrial"/>
                <a:ea typeface="Questrial"/>
                <a:cs typeface="Questrial"/>
                <a:sym typeface="Questrial"/>
              </a:rPr>
              <a:t>parent can claim the exemption if the parents have signed an agreement</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Form 8332 (REQUIRED for post-2008 divorce)</a:t>
            </a:r>
            <a:endParaRPr/>
          </a:p>
        </p:txBody>
      </p:sp>
      <p:sp>
        <p:nvSpPr>
          <p:cNvPr id="626" name="Google Shape;626;p80"/>
          <p:cNvSpPr/>
          <p:nvPr/>
        </p:nvSpPr>
        <p:spPr>
          <a:xfrm>
            <a:off x="502350" y="5569489"/>
            <a:ext cx="11187300" cy="10725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800">
                <a:solidFill>
                  <a:schemeClr val="accent3"/>
                </a:solidFill>
                <a:latin typeface="Questrial"/>
                <a:ea typeface="Questrial"/>
                <a:cs typeface="Questrial"/>
                <a:sym typeface="Questrial"/>
              </a:rPr>
              <a:t>This situation is complicated to determine. </a:t>
            </a:r>
            <a:r>
              <a:rPr b="1" lang="en-US" sz="2800" u="sng">
                <a:solidFill>
                  <a:schemeClr val="accent3"/>
                </a:solidFill>
                <a:latin typeface="Questrial"/>
                <a:ea typeface="Questrial"/>
                <a:cs typeface="Questrial"/>
                <a:sym typeface="Questrial"/>
              </a:rPr>
              <a:t>SEE YOUR SITE COORDINATOR</a:t>
            </a:r>
            <a:r>
              <a:rPr b="1" lang="en-US" sz="2800">
                <a:solidFill>
                  <a:schemeClr val="accent3"/>
                </a:solidFill>
                <a:latin typeface="Questrial"/>
                <a:ea typeface="Questrial"/>
                <a:cs typeface="Questrial"/>
                <a:sym typeface="Questrial"/>
              </a:rPr>
              <a:t> </a:t>
            </a:r>
            <a:endParaRPr b="1" i="1" sz="2800">
              <a:solidFill>
                <a:schemeClr val="accent3"/>
              </a:solidFill>
              <a:latin typeface="Questrial"/>
              <a:ea typeface="Questrial"/>
              <a:cs typeface="Questrial"/>
              <a:sym typeface="Questrial"/>
            </a:endParaRPr>
          </a:p>
        </p:txBody>
      </p:sp>
      <p:sp>
        <p:nvSpPr>
          <p:cNvPr id="627" name="Google Shape;627;p8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626"/>
                                        </p:tgtEl>
                                        <p:attrNameLst>
                                          <p:attrName>style.visibility</p:attrName>
                                        </p:attrNameLst>
                                      </p:cBhvr>
                                      <p:to>
                                        <p:strVal val="visible"/>
                                      </p:to>
                                    </p:set>
                                    <p:anim calcmode="lin" valueType="num">
                                      <p:cBhvr additive="base">
                                        <p:cTn dur="500"/>
                                        <p:tgtEl>
                                          <p:spTgt spid="626"/>
                                        </p:tgtEl>
                                        <p:attrNameLst>
                                          <p:attrName>ppt_w</p:attrName>
                                        </p:attrNameLst>
                                      </p:cBhvr>
                                      <p:tavLst>
                                        <p:tav fmla="" tm="0">
                                          <p:val>
                                            <p:strVal val="0"/>
                                          </p:val>
                                        </p:tav>
                                        <p:tav fmla="" tm="100000">
                                          <p:val>
                                            <p:strVal val="#ppt_w"/>
                                          </p:val>
                                        </p:tav>
                                      </p:tavLst>
                                    </p:anim>
                                    <p:anim calcmode="lin" valueType="num">
                                      <p:cBhvr additive="base">
                                        <p:cTn dur="500"/>
                                        <p:tgtEl>
                                          <p:spTgt spid="626"/>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2" name="Shape 632"/>
        <p:cNvGrpSpPr/>
        <p:nvPr/>
      </p:nvGrpSpPr>
      <p:grpSpPr>
        <a:xfrm>
          <a:off x="0" y="0"/>
          <a:ext cx="0" cy="0"/>
          <a:chOff x="0" y="0"/>
          <a:chExt cx="0" cy="0"/>
        </a:xfrm>
      </p:grpSpPr>
      <p:sp>
        <p:nvSpPr>
          <p:cNvPr id="633" name="Google Shape;633;p81"/>
          <p:cNvSpPr txBox="1"/>
          <p:nvPr>
            <p:ph type="title"/>
          </p:nvPr>
        </p:nvSpPr>
        <p:spPr>
          <a:xfrm>
            <a:off x="609600" y="-119187"/>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Determining Dependency Exemptions</a:t>
            </a:r>
            <a:endParaRPr/>
          </a:p>
        </p:txBody>
      </p:sp>
      <p:sp>
        <p:nvSpPr>
          <p:cNvPr id="634" name="Google Shape;634;p81"/>
          <p:cNvSpPr txBox="1"/>
          <p:nvPr>
            <p:ph idx="1" type="body"/>
          </p:nvPr>
        </p:nvSpPr>
        <p:spPr>
          <a:xfrm>
            <a:off x="209550" y="1023825"/>
            <a:ext cx="11772900" cy="58341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lnSpc>
                <a:spcPct val="80000"/>
              </a:lnSpc>
              <a:spcBef>
                <a:spcPts val="0"/>
              </a:spcBef>
              <a:spcAft>
                <a:spcPts val="0"/>
              </a:spcAft>
              <a:buNone/>
            </a:pPr>
            <a:r>
              <a:rPr b="0" i="0" lang="en-US" sz="3570" u="none" cap="none" strike="noStrike">
                <a:solidFill>
                  <a:schemeClr val="dk1"/>
                </a:solidFill>
                <a:latin typeface="Questrial"/>
                <a:ea typeface="Questrial"/>
                <a:cs typeface="Questrial"/>
                <a:sym typeface="Questrial"/>
              </a:rPr>
              <a:t>Always begin with </a:t>
            </a:r>
            <a:r>
              <a:rPr b="1" i="1" lang="en-US" sz="3570" u="none" cap="none" strike="noStrike">
                <a:solidFill>
                  <a:schemeClr val="dk1"/>
                </a:solidFill>
                <a:latin typeface="Questrial"/>
                <a:ea typeface="Questrial"/>
                <a:cs typeface="Questrial"/>
                <a:sym typeface="Questrial"/>
              </a:rPr>
              <a:t>Table 1: Dependency Exemption </a:t>
            </a:r>
            <a:r>
              <a:rPr b="0" i="0" lang="en-US" sz="3570" u="none" cap="none" strike="noStrike">
                <a:solidFill>
                  <a:schemeClr val="dk1"/>
                </a:solidFill>
                <a:latin typeface="Questrial"/>
                <a:ea typeface="Questrial"/>
                <a:cs typeface="Questrial"/>
                <a:sym typeface="Questrial"/>
              </a:rPr>
              <a:t>to determine if a person can be claimed as a dependent:</a:t>
            </a:r>
            <a:endParaRPr b="1" i="0" sz="3570" u="none" cap="none" strike="noStrike">
              <a:solidFill>
                <a:srgbClr val="FF6600"/>
              </a:solidFill>
              <a:latin typeface="Questrial"/>
              <a:ea typeface="Questrial"/>
              <a:cs typeface="Questrial"/>
              <a:sym typeface="Questrial"/>
            </a:endParaRPr>
          </a:p>
          <a:p>
            <a:pPr indent="-755641" lvl="1" marL="1200141" marR="0" rtl="0" algn="l">
              <a:lnSpc>
                <a:spcPct val="80000"/>
              </a:lnSpc>
              <a:spcBef>
                <a:spcPts val="588"/>
              </a:spcBef>
              <a:spcAft>
                <a:spcPts val="0"/>
              </a:spcAft>
              <a:buClr>
                <a:schemeClr val="dk1"/>
              </a:buClr>
              <a:buSzPts val="2940"/>
              <a:buFont typeface="Questrial"/>
              <a:buAutoNum type="arabicPeriod"/>
            </a:pPr>
            <a:r>
              <a:rPr b="0" i="0" lang="en-US" sz="2940" u="none" cap="none" strike="noStrike">
                <a:solidFill>
                  <a:schemeClr val="dk1"/>
                </a:solidFill>
                <a:latin typeface="Questrial"/>
                <a:ea typeface="Questrial"/>
                <a:cs typeface="Questrial"/>
                <a:sym typeface="Questrial"/>
              </a:rPr>
              <a:t>If answer is NO in Step 9, then the person is a Qualifying Child</a:t>
            </a:r>
            <a:endParaRPr/>
          </a:p>
          <a:p>
            <a:pPr indent="-755641" lvl="1" marL="1200141" marR="0" rtl="0" algn="l">
              <a:lnSpc>
                <a:spcPct val="80000"/>
              </a:lnSpc>
              <a:spcBef>
                <a:spcPts val="588"/>
              </a:spcBef>
              <a:spcAft>
                <a:spcPts val="0"/>
              </a:spcAft>
              <a:buClr>
                <a:schemeClr val="dk1"/>
              </a:buClr>
              <a:buSzPts val="2940"/>
              <a:buFont typeface="Questrial"/>
              <a:buAutoNum type="arabicPeriod"/>
            </a:pPr>
            <a:r>
              <a:rPr b="0" i="0" lang="en-US" sz="2940" u="none" cap="none" strike="noStrike">
                <a:solidFill>
                  <a:schemeClr val="dk1"/>
                </a:solidFill>
                <a:latin typeface="Questrial"/>
                <a:ea typeface="Questrial"/>
                <a:cs typeface="Questrial"/>
                <a:sym typeface="Questrial"/>
              </a:rPr>
              <a:t>If answer is YES in Step 9, use </a:t>
            </a:r>
            <a:r>
              <a:rPr b="0" i="1" lang="en-US" sz="2940" u="none" cap="none" strike="noStrike">
                <a:solidFill>
                  <a:schemeClr val="dk1"/>
                </a:solidFill>
                <a:latin typeface="Questrial"/>
                <a:ea typeface="Questrial"/>
                <a:cs typeface="Questrial"/>
                <a:sym typeface="Questrial"/>
              </a:rPr>
              <a:t>Qualifying Child of More Than One Person Table</a:t>
            </a:r>
            <a:endParaRPr/>
          </a:p>
          <a:p>
            <a:pPr indent="-755641" lvl="1" marL="1200141" marR="0" rtl="0" algn="l">
              <a:lnSpc>
                <a:spcPct val="80000"/>
              </a:lnSpc>
              <a:spcBef>
                <a:spcPts val="588"/>
              </a:spcBef>
              <a:spcAft>
                <a:spcPts val="0"/>
              </a:spcAft>
              <a:buClr>
                <a:schemeClr val="dk1"/>
              </a:buClr>
              <a:buSzPts val="2940"/>
              <a:buFont typeface="Questrial"/>
              <a:buAutoNum type="arabicPeriod"/>
            </a:pPr>
            <a:r>
              <a:rPr b="0" i="0" lang="en-US" sz="2940" u="none" cap="none" strike="noStrike">
                <a:solidFill>
                  <a:schemeClr val="dk1"/>
                </a:solidFill>
                <a:latin typeface="Questrial"/>
                <a:ea typeface="Questrial"/>
                <a:cs typeface="Questrial"/>
                <a:sym typeface="Questrial"/>
              </a:rPr>
              <a:t>If answer is YES in Step 7 AND parents live apart, use </a:t>
            </a:r>
            <a:r>
              <a:rPr b="0" i="1" lang="en-US" sz="2940" u="none" cap="none" strike="noStrike">
                <a:solidFill>
                  <a:schemeClr val="dk1"/>
                </a:solidFill>
                <a:latin typeface="Questrial"/>
                <a:ea typeface="Questrial"/>
                <a:cs typeface="Questrial"/>
                <a:sym typeface="Questrial"/>
              </a:rPr>
              <a:t>Qualifying Child of More Than One Person Table </a:t>
            </a:r>
            <a:r>
              <a:rPr b="0" i="0" lang="en-US" sz="2940" u="none" cap="none" strike="noStrike">
                <a:solidFill>
                  <a:schemeClr val="dk1"/>
                </a:solidFill>
                <a:latin typeface="Questrial"/>
                <a:ea typeface="Questrial"/>
                <a:cs typeface="Questrial"/>
                <a:sym typeface="Questrial"/>
              </a:rPr>
              <a:t>AND </a:t>
            </a:r>
            <a:r>
              <a:rPr b="0" i="1" lang="en-US" sz="2940" u="none" cap="none" strike="noStrike">
                <a:solidFill>
                  <a:schemeClr val="dk1"/>
                </a:solidFill>
                <a:latin typeface="Questrial"/>
                <a:ea typeface="Questrial"/>
                <a:cs typeface="Questrial"/>
                <a:sym typeface="Questrial"/>
              </a:rPr>
              <a:t>Table 3: Children of Divorced or Separated Parents or Parents Who Live Apart</a:t>
            </a:r>
            <a:endParaRPr/>
          </a:p>
          <a:p>
            <a:pPr indent="-755641" lvl="1" marL="1200141" marR="0" rtl="0" algn="l">
              <a:lnSpc>
                <a:spcPct val="80000"/>
              </a:lnSpc>
              <a:spcBef>
                <a:spcPts val="588"/>
              </a:spcBef>
              <a:spcAft>
                <a:spcPts val="0"/>
              </a:spcAft>
              <a:buClr>
                <a:schemeClr val="dk1"/>
              </a:buClr>
              <a:buSzPts val="2940"/>
              <a:buFont typeface="Questrial"/>
              <a:buAutoNum type="arabicPeriod"/>
            </a:pPr>
            <a:r>
              <a:rPr b="1" i="0" lang="en-US" sz="2940" u="sng" cap="none" strike="noStrike">
                <a:solidFill>
                  <a:schemeClr val="dk1"/>
                </a:solidFill>
                <a:latin typeface="Questrial"/>
                <a:ea typeface="Questrial"/>
                <a:cs typeface="Questrial"/>
                <a:sym typeface="Questrial"/>
              </a:rPr>
              <a:t>If answer is NO in Steps 5-7, then use </a:t>
            </a:r>
            <a:r>
              <a:rPr b="1" i="1" lang="en-US" sz="2940" u="sng" cap="none" strike="noStrike">
                <a:solidFill>
                  <a:schemeClr val="dk1"/>
                </a:solidFill>
                <a:latin typeface="Questrial"/>
                <a:ea typeface="Questrial"/>
                <a:cs typeface="Questrial"/>
                <a:sym typeface="Questrial"/>
              </a:rPr>
              <a:t>Table 2: Dependency Exemption for Qualifying Relative</a:t>
            </a:r>
            <a:r>
              <a:rPr b="1" i="0" lang="en-US" sz="2940" u="sng" cap="none" strike="noStrike">
                <a:solidFill>
                  <a:schemeClr val="dk1"/>
                </a:solidFill>
                <a:latin typeface="Questrial"/>
                <a:ea typeface="Questrial"/>
                <a:cs typeface="Questrial"/>
                <a:sym typeface="Questrial"/>
              </a:rPr>
              <a:t> to see if person is a Qualifying Relative</a:t>
            </a:r>
            <a:endParaRPr u="sng"/>
          </a:p>
        </p:txBody>
      </p:sp>
      <p:sp>
        <p:nvSpPr>
          <p:cNvPr id="635" name="Google Shape;635;p8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 name="Shape 105"/>
        <p:cNvGrpSpPr/>
        <p:nvPr/>
      </p:nvGrpSpPr>
      <p:grpSpPr>
        <a:xfrm>
          <a:off x="0" y="0"/>
          <a:ext cx="0" cy="0"/>
          <a:chOff x="0" y="0"/>
          <a:chExt cx="0" cy="0"/>
        </a:xfrm>
      </p:grpSpPr>
      <p:sp>
        <p:nvSpPr>
          <p:cNvPr id="106" name="Google Shape;106;p1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Volunteer Responsibilities: Overview</a:t>
            </a:r>
            <a:endParaRPr/>
          </a:p>
        </p:txBody>
      </p:sp>
      <p:sp>
        <p:nvSpPr>
          <p:cNvPr id="107" name="Google Shape;107;p19"/>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SzPts val="4000"/>
              <a:buChar char="➢"/>
            </a:pPr>
            <a:r>
              <a:rPr lang="en-US"/>
              <a:t>Prepare returns </a:t>
            </a:r>
            <a:endParaRPr/>
          </a:p>
          <a:p>
            <a:pPr indent="-342900" lvl="0" marL="342900" marR="0" rtl="0" algn="l">
              <a:lnSpc>
                <a:spcPct val="100000"/>
              </a:lnSpc>
              <a:spcBef>
                <a:spcPts val="0"/>
              </a:spcBef>
              <a:spcAft>
                <a:spcPts val="0"/>
              </a:spcAft>
              <a:buSzPts val="4000"/>
              <a:buChar char="➢"/>
            </a:pPr>
            <a:r>
              <a:rPr lang="en-US"/>
              <a:t>Enter taxpayer information into the preparation software (TaxSlayer)</a:t>
            </a:r>
            <a:endParaRPr/>
          </a:p>
          <a:p>
            <a:pPr indent="-342900" lvl="0" marL="342900" marR="0" rtl="0" algn="l">
              <a:lnSpc>
                <a:spcPct val="100000"/>
              </a:lnSpc>
              <a:spcBef>
                <a:spcPts val="0"/>
              </a:spcBef>
              <a:spcAft>
                <a:spcPts val="0"/>
              </a:spcAft>
              <a:buSzPts val="4000"/>
              <a:buChar char="➢"/>
            </a:pPr>
            <a:r>
              <a:rPr lang="en-US"/>
              <a:t>Greet taxpayers</a:t>
            </a:r>
            <a:endParaRPr/>
          </a:p>
          <a:p>
            <a:pPr indent="-342900" lvl="0" marL="342900" marR="0" rtl="0" algn="l">
              <a:lnSpc>
                <a:spcPct val="100000"/>
              </a:lnSpc>
              <a:spcBef>
                <a:spcPts val="0"/>
              </a:spcBef>
              <a:spcAft>
                <a:spcPts val="0"/>
              </a:spcAft>
              <a:buSzPts val="4000"/>
              <a:buChar char="➢"/>
            </a:pPr>
            <a:r>
              <a:rPr lang="en-US"/>
              <a:t>Assist taxpayers in completing the I/I form</a:t>
            </a:r>
            <a:endParaRPr/>
          </a:p>
          <a:p>
            <a:pPr indent="-342900" lvl="0" marL="342900" marR="0" rtl="0" algn="l">
              <a:lnSpc>
                <a:spcPct val="100000"/>
              </a:lnSpc>
              <a:spcBef>
                <a:spcPts val="0"/>
              </a:spcBef>
              <a:spcAft>
                <a:spcPts val="0"/>
              </a:spcAft>
              <a:buSzPts val="4000"/>
              <a:buChar char="➢"/>
            </a:pPr>
            <a:r>
              <a:rPr lang="en-US"/>
              <a:t>Assist in making day-before calls to taxpayers</a:t>
            </a:r>
            <a:r>
              <a:rPr lang="en-US" sz="3400"/>
              <a:t> </a:t>
            </a:r>
            <a:endParaRPr/>
          </a:p>
        </p:txBody>
      </p:sp>
      <p:sp>
        <p:nvSpPr>
          <p:cNvPr id="108" name="Google Shape;108;p1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0" name="Shape 640"/>
        <p:cNvGrpSpPr/>
        <p:nvPr/>
      </p:nvGrpSpPr>
      <p:grpSpPr>
        <a:xfrm>
          <a:off x="0" y="0"/>
          <a:ext cx="0" cy="0"/>
          <a:chOff x="0" y="0"/>
          <a:chExt cx="0" cy="0"/>
        </a:xfrm>
      </p:grpSpPr>
      <p:sp>
        <p:nvSpPr>
          <p:cNvPr id="641" name="Google Shape;641;p8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Relative: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The Qualifying Child Test</a:t>
            </a:r>
            <a:endParaRPr/>
          </a:p>
        </p:txBody>
      </p:sp>
      <p:graphicFrame>
        <p:nvGraphicFramePr>
          <p:cNvPr id="642" name="Google Shape;642;p82"/>
          <p:cNvGraphicFramePr/>
          <p:nvPr/>
        </p:nvGraphicFramePr>
        <p:xfrm>
          <a:off x="609600" y="2194718"/>
          <a:ext cx="3000000" cy="3000000"/>
        </p:xfrm>
        <a:graphic>
          <a:graphicData uri="http://schemas.openxmlformats.org/drawingml/2006/table">
            <a:tbl>
              <a:tblPr>
                <a:noFill/>
                <a:tableStyleId>{2A621C65-A1E7-4CA3-8D7C-C4024EF37B6A}</a:tableStyleId>
              </a:tblPr>
              <a:tblGrid>
                <a:gridCol w="1828800"/>
                <a:gridCol w="5862425"/>
                <a:gridCol w="3281575"/>
              </a:tblGrid>
              <a:tr h="2468575">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Step 1</a:t>
                      </a:r>
                      <a:endParaRPr/>
                    </a:p>
                  </a:txBody>
                  <a:tcPr marT="0" marB="0" marR="0" marL="0" anchor="ctr" anchorCtr="1">
                    <a:lnL cap="flat" cmpd="sng" w="38100">
                      <a:solidFill>
                        <a:schemeClr val="dk1"/>
                      </a:solidFill>
                      <a:prstDash val="solid"/>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0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Is the person your qualifying child or the qualifying child  of anyone else? </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YES: Not a qualifying relative</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NO: </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Go to Step 2</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r>
            </a:tbl>
          </a:graphicData>
        </a:graphic>
      </p:graphicFrame>
      <p:sp>
        <p:nvSpPr>
          <p:cNvPr id="643" name="Google Shape;643;p8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2"/>
                                        </p:tgtEl>
                                        <p:attrNameLst>
                                          <p:attrName>style.visibility</p:attrName>
                                        </p:attrNameLst>
                                      </p:cBhvr>
                                      <p:to>
                                        <p:strVal val="visible"/>
                                      </p:to>
                                    </p:set>
                                    <p:animEffect filter="fade" transition="in">
                                      <p:cBhvr>
                                        <p:cTn dur="500"/>
                                        <p:tgtEl>
                                          <p:spTgt spid="6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8" name="Shape 648"/>
        <p:cNvGrpSpPr/>
        <p:nvPr/>
      </p:nvGrpSpPr>
      <p:grpSpPr>
        <a:xfrm>
          <a:off x="0" y="0"/>
          <a:ext cx="0" cy="0"/>
          <a:chOff x="0" y="0"/>
          <a:chExt cx="0" cy="0"/>
        </a:xfrm>
      </p:grpSpPr>
      <p:sp>
        <p:nvSpPr>
          <p:cNvPr id="649" name="Google Shape;649;p8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Relative: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The Relationship Test</a:t>
            </a:r>
            <a:endParaRPr/>
          </a:p>
        </p:txBody>
      </p:sp>
      <p:graphicFrame>
        <p:nvGraphicFramePr>
          <p:cNvPr id="650" name="Google Shape;650;p83"/>
          <p:cNvGraphicFramePr/>
          <p:nvPr/>
        </p:nvGraphicFramePr>
        <p:xfrm>
          <a:off x="609600" y="1664677"/>
          <a:ext cx="3000000" cy="3000000"/>
        </p:xfrm>
        <a:graphic>
          <a:graphicData uri="http://schemas.openxmlformats.org/drawingml/2006/table">
            <a:tbl>
              <a:tblPr>
                <a:noFill/>
                <a:tableStyleId>{2A621C65-A1E7-4CA3-8D7C-C4024EF37B6A}</a:tableStyleId>
              </a:tblPr>
              <a:tblGrid>
                <a:gridCol w="1418900"/>
                <a:gridCol w="7756625"/>
                <a:gridCol w="1797275"/>
              </a:tblGrid>
              <a:tr h="4667050">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Step 2</a:t>
                      </a:r>
                      <a:endParaRPr/>
                    </a:p>
                  </a:txBody>
                  <a:tcPr marT="0" marB="0" marR="0" marL="0" anchor="ctr" anchorCtr="1">
                    <a:lnL cap="flat" cmpd="sng" w="38100">
                      <a:solidFill>
                        <a:schemeClr val="dk1"/>
                      </a:solidFill>
                      <a:prstDash val="solid"/>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2800" u="none" cap="none" strike="noStrike">
                          <a:solidFill>
                            <a:schemeClr val="dk1"/>
                          </a:solidFill>
                          <a:latin typeface="Questrial"/>
                          <a:ea typeface="Questrial"/>
                          <a:cs typeface="Questrial"/>
                          <a:sym typeface="Questrial"/>
                        </a:rPr>
                        <a:t>Was the person your son, daughter, stepchild, foster child, or a descendant of any of them? </a:t>
                      </a:r>
                      <a:r>
                        <a:rPr b="1" i="0" lang="en-US" sz="2800" u="none" cap="none" strike="noStrike">
                          <a:solidFill>
                            <a:schemeClr val="accent1"/>
                          </a:solidFill>
                          <a:latin typeface="Questrial"/>
                          <a:ea typeface="Questrial"/>
                          <a:cs typeface="Questrial"/>
                          <a:sym typeface="Questrial"/>
                        </a:rPr>
                        <a:t>OR</a:t>
                      </a:r>
                      <a:endParaRPr/>
                    </a:p>
                    <a:p>
                      <a:pPr indent="0" lvl="0" marL="0" marR="0" rtl="0" algn="ctr">
                        <a:lnSpc>
                          <a:spcPct val="104000"/>
                        </a:lnSpc>
                        <a:spcBef>
                          <a:spcPts val="1000"/>
                        </a:spcBef>
                        <a:spcAft>
                          <a:spcPts val="0"/>
                        </a:spcAft>
                        <a:buClr>
                          <a:schemeClr val="dk1"/>
                        </a:buClr>
                        <a:buFont typeface="Questrial"/>
                        <a:buNone/>
                      </a:pPr>
                      <a:r>
                        <a:rPr b="1" i="0" lang="en-US" sz="2800" u="none" cap="none" strike="noStrike">
                          <a:solidFill>
                            <a:schemeClr val="dk1"/>
                          </a:solidFill>
                          <a:latin typeface="Questrial"/>
                          <a:ea typeface="Questrial"/>
                          <a:cs typeface="Questrial"/>
                          <a:sym typeface="Questrial"/>
                        </a:rPr>
                        <a:t>Was the person your brother, sister, or a son or daughter of either of them? </a:t>
                      </a:r>
                      <a:r>
                        <a:rPr b="1" i="0" lang="en-US" sz="2800" u="none" cap="none" strike="noStrike">
                          <a:solidFill>
                            <a:schemeClr val="accent1"/>
                          </a:solidFill>
                          <a:latin typeface="Questrial"/>
                          <a:ea typeface="Questrial"/>
                          <a:cs typeface="Questrial"/>
                          <a:sym typeface="Questrial"/>
                        </a:rPr>
                        <a:t>OR</a:t>
                      </a:r>
                      <a:endParaRPr/>
                    </a:p>
                    <a:p>
                      <a:pPr indent="0" lvl="0" marL="0" marR="0" rtl="0" algn="ctr">
                        <a:lnSpc>
                          <a:spcPct val="104000"/>
                        </a:lnSpc>
                        <a:spcBef>
                          <a:spcPts val="1000"/>
                        </a:spcBef>
                        <a:spcAft>
                          <a:spcPts val="0"/>
                        </a:spcAft>
                        <a:buClr>
                          <a:schemeClr val="dk1"/>
                        </a:buClr>
                        <a:buFont typeface="Questrial"/>
                        <a:buNone/>
                      </a:pPr>
                      <a:r>
                        <a:rPr b="1" i="0" lang="en-US" sz="2800" u="none" cap="none" strike="noStrike">
                          <a:solidFill>
                            <a:schemeClr val="dk1"/>
                          </a:solidFill>
                          <a:latin typeface="Questrial"/>
                          <a:ea typeface="Questrial"/>
                          <a:cs typeface="Questrial"/>
                          <a:sym typeface="Questrial"/>
                        </a:rPr>
                        <a:t>Was the person your father, mother, or an ancestor or sibling of either of them?  </a:t>
                      </a:r>
                      <a:r>
                        <a:rPr b="1" i="0" lang="en-US" sz="2800" u="none" cap="none" strike="noStrike">
                          <a:solidFill>
                            <a:schemeClr val="accent1"/>
                          </a:solidFill>
                          <a:latin typeface="Questrial"/>
                          <a:ea typeface="Questrial"/>
                          <a:cs typeface="Questrial"/>
                          <a:sym typeface="Questrial"/>
                        </a:rPr>
                        <a:t>OR</a:t>
                      </a:r>
                      <a:endParaRPr/>
                    </a:p>
                    <a:p>
                      <a:pPr indent="0" lvl="0" marL="0" marR="0" rtl="0" algn="ctr">
                        <a:lnSpc>
                          <a:spcPct val="104000"/>
                        </a:lnSpc>
                        <a:spcBef>
                          <a:spcPts val="1000"/>
                        </a:spcBef>
                        <a:spcAft>
                          <a:spcPts val="0"/>
                        </a:spcAft>
                        <a:buClr>
                          <a:schemeClr val="dk1"/>
                        </a:buClr>
                        <a:buFont typeface="Questrial"/>
                        <a:buNone/>
                      </a:pPr>
                      <a:r>
                        <a:rPr b="1" i="0" lang="en-US" sz="2800" u="none" cap="none" strike="noStrike">
                          <a:solidFill>
                            <a:schemeClr val="dk1"/>
                          </a:solidFill>
                          <a:latin typeface="Questrial"/>
                          <a:ea typeface="Questrial"/>
                          <a:cs typeface="Questrial"/>
                          <a:sym typeface="Questrial"/>
                        </a:rPr>
                        <a:t>Was the person your half brother, half sister, stepbrother, stepsister, stepfather, stepmother, son-in-law, daughter-in-law,  father-in-law, mother-in-law, brother-in-law, or sister-in-law?*</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NO, </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go to Step 3.</a:t>
                      </a:r>
                      <a:endParaRPr/>
                    </a:p>
                    <a:p>
                      <a:pPr indent="0" lvl="0" marL="0" marR="0" rtl="0" algn="ctr">
                        <a:lnSpc>
                          <a:spcPct val="102000"/>
                        </a:lnSpc>
                        <a:spcBef>
                          <a:spcPts val="350"/>
                        </a:spcBef>
                        <a:spcAft>
                          <a:spcPts val="0"/>
                        </a:spcAft>
                        <a:buClr>
                          <a:schemeClr val="dk1"/>
                        </a:buClr>
                        <a:buFont typeface="Questrial"/>
                        <a:buNone/>
                      </a:pPr>
                      <a:r>
                        <a:t/>
                      </a:r>
                      <a:endParaRPr b="1" i="0" sz="3600" u="none" cap="none" strike="noStrike">
                        <a:solidFill>
                          <a:schemeClr val="dk1"/>
                        </a:solidFill>
                        <a:latin typeface="Questrial"/>
                        <a:ea typeface="Questrial"/>
                        <a:cs typeface="Questrial"/>
                        <a:sym typeface="Questrial"/>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YES, </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go to Step 4</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r>
            </a:tbl>
          </a:graphicData>
        </a:graphic>
      </p:graphicFrame>
      <p:sp>
        <p:nvSpPr>
          <p:cNvPr id="651" name="Google Shape;651;p8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0"/>
                                        </p:tgtEl>
                                        <p:attrNameLst>
                                          <p:attrName>style.visibility</p:attrName>
                                        </p:attrNameLst>
                                      </p:cBhvr>
                                      <p:to>
                                        <p:strVal val="visible"/>
                                      </p:to>
                                    </p:set>
                                    <p:animEffect filter="fade" transition="in">
                                      <p:cBhvr>
                                        <p:cTn dur="500"/>
                                        <p:tgtEl>
                                          <p:spTgt spid="6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6" name="Shape 656"/>
        <p:cNvGrpSpPr/>
        <p:nvPr/>
      </p:nvGrpSpPr>
      <p:grpSpPr>
        <a:xfrm>
          <a:off x="0" y="0"/>
          <a:ext cx="0" cy="0"/>
          <a:chOff x="0" y="0"/>
          <a:chExt cx="0" cy="0"/>
        </a:xfrm>
      </p:grpSpPr>
      <p:sp>
        <p:nvSpPr>
          <p:cNvPr id="657" name="Google Shape;657;p8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Relationship Test Notes</a:t>
            </a:r>
            <a:endParaRPr/>
          </a:p>
        </p:txBody>
      </p:sp>
      <p:sp>
        <p:nvSpPr>
          <p:cNvPr id="658" name="Google Shape;658;p84"/>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relatives in the Step 2 are considered “relatives who do not have to live with you”</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Any of the relationships that were established by marriage are not ended by death or divorce</a:t>
            </a:r>
            <a:endParaRPr/>
          </a:p>
        </p:txBody>
      </p:sp>
      <p:sp>
        <p:nvSpPr>
          <p:cNvPr id="659" name="Google Shape;659;p8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4" name="Shape 664"/>
        <p:cNvGrpSpPr/>
        <p:nvPr/>
      </p:nvGrpSpPr>
      <p:grpSpPr>
        <a:xfrm>
          <a:off x="0" y="0"/>
          <a:ext cx="0" cy="0"/>
          <a:chOff x="0" y="0"/>
          <a:chExt cx="0" cy="0"/>
        </a:xfrm>
      </p:grpSpPr>
      <p:sp>
        <p:nvSpPr>
          <p:cNvPr id="665" name="Google Shape;665;p8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Relative: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The Residency Test</a:t>
            </a:r>
            <a:endParaRPr/>
          </a:p>
        </p:txBody>
      </p:sp>
      <p:graphicFrame>
        <p:nvGraphicFramePr>
          <p:cNvPr id="666" name="Google Shape;666;p85"/>
          <p:cNvGraphicFramePr/>
          <p:nvPr/>
        </p:nvGraphicFramePr>
        <p:xfrm>
          <a:off x="609600" y="1673923"/>
          <a:ext cx="3000000" cy="3000000"/>
        </p:xfrm>
        <a:graphic>
          <a:graphicData uri="http://schemas.openxmlformats.org/drawingml/2006/table">
            <a:tbl>
              <a:tblPr>
                <a:noFill/>
                <a:tableStyleId>{2A621C65-A1E7-4CA3-8D7C-C4024EF37B6A}</a:tableStyleId>
              </a:tblPr>
              <a:tblGrid>
                <a:gridCol w="1747875"/>
                <a:gridCol w="6558625"/>
                <a:gridCol w="2666300"/>
              </a:tblGrid>
              <a:tr h="2697175">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Step 3</a:t>
                      </a:r>
                      <a:endParaRPr/>
                    </a:p>
                  </a:txBody>
                  <a:tcPr marT="0" marB="0" marR="0" marL="0" anchor="ctr" anchorCtr="1">
                    <a:lnL cap="flat" cmpd="sng" w="38100">
                      <a:solidFill>
                        <a:schemeClr val="dk1"/>
                      </a:solidFill>
                      <a:prstDash val="solid"/>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Was the person any other person (other than your spouse) who lived with you ALL YEAR as a member of your household?</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NO: You can’t claim this person.</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YES: </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Go to Step 4</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r>
            </a:tbl>
          </a:graphicData>
        </a:graphic>
      </p:graphicFrame>
      <p:sp>
        <p:nvSpPr>
          <p:cNvPr id="667" name="Google Shape;667;p8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6"/>
                                        </p:tgtEl>
                                        <p:attrNameLst>
                                          <p:attrName>style.visibility</p:attrName>
                                        </p:attrNameLst>
                                      </p:cBhvr>
                                      <p:to>
                                        <p:strVal val="visible"/>
                                      </p:to>
                                    </p:set>
                                    <p:animEffect filter="fade" transition="in">
                                      <p:cBhvr>
                                        <p:cTn dur="500"/>
                                        <p:tgtEl>
                                          <p:spTgt spid="6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2" name="Shape 672"/>
        <p:cNvGrpSpPr/>
        <p:nvPr/>
      </p:nvGrpSpPr>
      <p:grpSpPr>
        <a:xfrm>
          <a:off x="0" y="0"/>
          <a:ext cx="0" cy="0"/>
          <a:chOff x="0" y="0"/>
          <a:chExt cx="0" cy="0"/>
        </a:xfrm>
      </p:grpSpPr>
      <p:sp>
        <p:nvSpPr>
          <p:cNvPr id="673" name="Google Shape;673;p8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Residency Test Notes</a:t>
            </a:r>
            <a:endParaRPr/>
          </a:p>
        </p:txBody>
      </p:sp>
      <p:sp>
        <p:nvSpPr>
          <p:cNvPr id="674" name="Google Shape;674;p86"/>
          <p:cNvSpPr txBox="1"/>
          <p:nvPr>
            <p:ph idx="1" type="body"/>
          </p:nvPr>
        </p:nvSpPr>
        <p:spPr>
          <a:xfrm>
            <a:off x="609600" y="1463391"/>
            <a:ext cx="10972800" cy="48240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Note that any person who is not one of the relationships in Step 2 MUST live with the taxpayer for all 12 months of year, except for the exceptions below</a:t>
            </a:r>
            <a:endParaRPr/>
          </a:p>
          <a:p>
            <a:pPr indent="-342900" lvl="0" marL="342900" marR="0" rtl="0" algn="l">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There are exceptions for: </a:t>
            </a:r>
            <a:endParaRPr/>
          </a:p>
          <a:p>
            <a:pPr indent="-285750" lvl="1" marL="742950" marR="0" rtl="0" algn="l">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kidnapped children</a:t>
            </a:r>
            <a:endParaRPr/>
          </a:p>
          <a:p>
            <a:pPr indent="-285750" lvl="1" marL="742950" marR="0" rtl="0" algn="l">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a child who was born or died during the year</a:t>
            </a:r>
            <a:endParaRPr/>
          </a:p>
          <a:p>
            <a:pPr indent="-285750" lvl="1" marL="742950" marR="0" rtl="0" algn="l">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certain temporary absences – school, vacation, medical care, etc.</a:t>
            </a:r>
            <a:endParaRPr/>
          </a:p>
        </p:txBody>
      </p:sp>
      <p:sp>
        <p:nvSpPr>
          <p:cNvPr id="675" name="Google Shape;675;p8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0" name="Shape 680"/>
        <p:cNvGrpSpPr/>
        <p:nvPr/>
      </p:nvGrpSpPr>
      <p:grpSpPr>
        <a:xfrm>
          <a:off x="0" y="0"/>
          <a:ext cx="0" cy="0"/>
          <a:chOff x="0" y="0"/>
          <a:chExt cx="0" cy="0"/>
        </a:xfrm>
      </p:grpSpPr>
      <p:sp>
        <p:nvSpPr>
          <p:cNvPr id="681" name="Google Shape;681;p8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Relative: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The Gross Income Test</a:t>
            </a:r>
            <a:endParaRPr/>
          </a:p>
        </p:txBody>
      </p:sp>
      <p:graphicFrame>
        <p:nvGraphicFramePr>
          <p:cNvPr id="682" name="Google Shape;682;p87"/>
          <p:cNvGraphicFramePr/>
          <p:nvPr/>
        </p:nvGraphicFramePr>
        <p:xfrm>
          <a:off x="609600" y="1979136"/>
          <a:ext cx="3000000" cy="3000000"/>
        </p:xfrm>
        <a:graphic>
          <a:graphicData uri="http://schemas.openxmlformats.org/drawingml/2006/table">
            <a:tbl>
              <a:tblPr>
                <a:noFill/>
                <a:tableStyleId>{2A621C65-A1E7-4CA3-8D7C-C4024EF37B6A}</a:tableStyleId>
              </a:tblPr>
              <a:tblGrid>
                <a:gridCol w="1747875"/>
                <a:gridCol w="6615825"/>
                <a:gridCol w="2609100"/>
              </a:tblGrid>
              <a:tr h="2697175">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Step 4</a:t>
                      </a:r>
                      <a:endParaRPr/>
                    </a:p>
                  </a:txBody>
                  <a:tcPr marT="0" marB="0" marR="0" marL="0" anchor="ctr" anchorCtr="1">
                    <a:lnL cap="flat" cmpd="sng" w="38100">
                      <a:solidFill>
                        <a:schemeClr val="dk1"/>
                      </a:solidFill>
                      <a:prstDash val="solid"/>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Did the person have a gross taxable income of less than the $</a:t>
                      </a:r>
                      <a:r>
                        <a:rPr b="1" lang="en-US" sz="3600">
                          <a:solidFill>
                            <a:schemeClr val="dk1"/>
                          </a:solidFill>
                          <a:latin typeface="Questrial"/>
                          <a:ea typeface="Questrial"/>
                          <a:cs typeface="Questrial"/>
                          <a:sym typeface="Questrial"/>
                        </a:rPr>
                        <a:t>4,200</a:t>
                      </a:r>
                      <a:r>
                        <a:rPr b="1" i="0" lang="en-US" sz="3600" u="none" cap="none" strike="noStrike">
                          <a:solidFill>
                            <a:schemeClr val="dk1"/>
                          </a:solidFill>
                          <a:latin typeface="Questrial"/>
                          <a:ea typeface="Questrial"/>
                          <a:cs typeface="Questrial"/>
                          <a:sym typeface="Questrial"/>
                        </a:rPr>
                        <a:t>?</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NO: You cannot claim this person.</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YES: </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Go to Step 5</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r>
            </a:tbl>
          </a:graphicData>
        </a:graphic>
      </p:graphicFrame>
      <p:sp>
        <p:nvSpPr>
          <p:cNvPr id="683" name="Google Shape;683;p8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2"/>
                                        </p:tgtEl>
                                        <p:attrNameLst>
                                          <p:attrName>style.visibility</p:attrName>
                                        </p:attrNameLst>
                                      </p:cBhvr>
                                      <p:to>
                                        <p:strVal val="visible"/>
                                      </p:to>
                                    </p:set>
                                    <p:animEffect filter="fade" transition="in">
                                      <p:cBhvr>
                                        <p:cTn dur="500"/>
                                        <p:tgtEl>
                                          <p:spTgt spid="6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8" name="Shape 688"/>
        <p:cNvGrpSpPr/>
        <p:nvPr/>
      </p:nvGrpSpPr>
      <p:grpSpPr>
        <a:xfrm>
          <a:off x="0" y="0"/>
          <a:ext cx="0" cy="0"/>
          <a:chOff x="0" y="0"/>
          <a:chExt cx="0" cy="0"/>
        </a:xfrm>
      </p:grpSpPr>
      <p:sp>
        <p:nvSpPr>
          <p:cNvPr id="689" name="Google Shape;689;p8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Relative: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The Support Test</a:t>
            </a:r>
            <a:endParaRPr/>
          </a:p>
        </p:txBody>
      </p:sp>
      <p:graphicFrame>
        <p:nvGraphicFramePr>
          <p:cNvPr id="690" name="Google Shape;690;p88"/>
          <p:cNvGraphicFramePr/>
          <p:nvPr/>
        </p:nvGraphicFramePr>
        <p:xfrm>
          <a:off x="609600" y="1705707"/>
          <a:ext cx="3000000" cy="3000000"/>
        </p:xfrm>
        <a:graphic>
          <a:graphicData uri="http://schemas.openxmlformats.org/drawingml/2006/table">
            <a:tbl>
              <a:tblPr>
                <a:noFill/>
                <a:tableStyleId>{2A621C65-A1E7-4CA3-8D7C-C4024EF37B6A}</a:tableStyleId>
              </a:tblPr>
              <a:tblGrid>
                <a:gridCol w="1749050"/>
                <a:gridCol w="6704675"/>
                <a:gridCol w="2519075"/>
              </a:tblGrid>
              <a:tr h="3187525">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Step 5</a:t>
                      </a:r>
                      <a:endParaRPr/>
                    </a:p>
                  </a:txBody>
                  <a:tcPr marT="0" marB="0" marR="0" marL="0" anchor="ctr" anchorCtr="1">
                    <a:lnL cap="flat" cmpd="sng" w="38100">
                      <a:solidFill>
                        <a:schemeClr val="dk1"/>
                      </a:solidFill>
                      <a:prstDash val="solid"/>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0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Did YOU provide more than </a:t>
                      </a:r>
                      <a:endParaRPr/>
                    </a:p>
                    <a:p>
                      <a:pPr indent="0" lvl="0" marL="0" marR="0" rtl="0" algn="ctr">
                        <a:lnSpc>
                          <a:spcPct val="100000"/>
                        </a:lnSpc>
                        <a:spcBef>
                          <a:spcPts val="72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half of the person’s </a:t>
                      </a:r>
                      <a:endParaRPr/>
                    </a:p>
                    <a:p>
                      <a:pPr indent="0" lvl="0" marL="0" marR="0" rtl="0" algn="ctr">
                        <a:lnSpc>
                          <a:spcPct val="100000"/>
                        </a:lnSpc>
                        <a:spcBef>
                          <a:spcPts val="72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total support for the year?</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YES: You can claim this person as your dependent</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NO: </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Go to Step 6</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r>
            </a:tbl>
          </a:graphicData>
        </a:graphic>
      </p:graphicFrame>
      <p:sp>
        <p:nvSpPr>
          <p:cNvPr id="691" name="Google Shape;691;p8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0"/>
                                        </p:tgtEl>
                                        <p:attrNameLst>
                                          <p:attrName>style.visibility</p:attrName>
                                        </p:attrNameLst>
                                      </p:cBhvr>
                                      <p:to>
                                        <p:strVal val="visible"/>
                                      </p:to>
                                    </p:set>
                                    <p:animEffect filter="fade" transition="in">
                                      <p:cBhvr>
                                        <p:cTn dur="500"/>
                                        <p:tgtEl>
                                          <p:spTgt spid="6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6" name="Shape 696"/>
        <p:cNvGrpSpPr/>
        <p:nvPr/>
      </p:nvGrpSpPr>
      <p:grpSpPr>
        <a:xfrm>
          <a:off x="0" y="0"/>
          <a:ext cx="0" cy="0"/>
          <a:chOff x="0" y="0"/>
          <a:chExt cx="0" cy="0"/>
        </a:xfrm>
      </p:grpSpPr>
      <p:sp>
        <p:nvSpPr>
          <p:cNvPr id="697" name="Google Shape;697;p8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Relative: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Multiple Support Tests</a:t>
            </a:r>
            <a:endParaRPr/>
          </a:p>
        </p:txBody>
      </p:sp>
      <p:graphicFrame>
        <p:nvGraphicFramePr>
          <p:cNvPr id="698" name="Google Shape;698;p89"/>
          <p:cNvGraphicFramePr/>
          <p:nvPr/>
        </p:nvGraphicFramePr>
        <p:xfrm>
          <a:off x="609600" y="1600200"/>
          <a:ext cx="3000000" cy="3000000"/>
        </p:xfrm>
        <a:graphic>
          <a:graphicData uri="http://schemas.openxmlformats.org/drawingml/2006/table">
            <a:tbl>
              <a:tblPr>
                <a:noFill/>
                <a:tableStyleId>{2A621C65-A1E7-4CA3-8D7C-C4024EF37B6A}</a:tableStyleId>
              </a:tblPr>
              <a:tblGrid>
                <a:gridCol w="1636300"/>
                <a:gridCol w="7122700"/>
                <a:gridCol w="2213800"/>
              </a:tblGrid>
              <a:tr h="1165600">
                <a:tc>
                  <a:txBody>
                    <a:bodyPr/>
                    <a:lstStyle/>
                    <a:p>
                      <a:pPr indent="0" lvl="0" marL="0" marR="0" rtl="0" algn="ctr">
                        <a:lnSpc>
                          <a:spcPct val="102000"/>
                        </a:lnSpc>
                        <a:spcBef>
                          <a:spcPts val="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Step 6</a:t>
                      </a:r>
                      <a:endParaRPr/>
                    </a:p>
                  </a:txBody>
                  <a:tcPr marT="0" marB="0" marR="0" marL="0" anchor="ctr" anchorCtr="1">
                    <a:lnL cap="flat" cmpd="sng" w="38100">
                      <a:solidFill>
                        <a:schemeClr val="dk1"/>
                      </a:solidFill>
                      <a:prstDash val="solid"/>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Did another person provide more than half of the person’s total support?</a:t>
                      </a:r>
                      <a:endParaRPr b="1" i="0" sz="2400" u="none" cap="none" strike="noStrike">
                        <a:solidFill>
                          <a:schemeClr val="dk1"/>
                        </a:solidFill>
                        <a:latin typeface="Questrial"/>
                        <a:ea typeface="Questrial"/>
                        <a:cs typeface="Questrial"/>
                        <a:sym typeface="Questrial"/>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If NO:</a:t>
                      </a:r>
                      <a:endParaRPr/>
                    </a:p>
                    <a:p>
                      <a:pPr indent="0" lvl="0" marL="0" marR="0" rtl="0" algn="ctr">
                        <a:lnSpc>
                          <a:spcPct val="102000"/>
                        </a:lnSpc>
                        <a:spcBef>
                          <a:spcPts val="40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Go to Step 7</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3EED6"/>
                    </a:solidFill>
                  </a:tcPr>
                </a:tc>
              </a:tr>
              <a:tr h="1063500">
                <a:tc>
                  <a:txBody>
                    <a:bodyPr/>
                    <a:lstStyle/>
                    <a:p>
                      <a:pPr indent="0" lvl="0" marL="0" marR="0" rtl="0" algn="ctr">
                        <a:lnSpc>
                          <a:spcPct val="102000"/>
                        </a:lnSpc>
                        <a:spcBef>
                          <a:spcPts val="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Step 7</a:t>
                      </a:r>
                      <a:endParaRPr/>
                    </a:p>
                  </a:txBody>
                  <a:tcPr marT="0" marB="0" marR="0" marL="0" anchor="ctr" anchorCtr="1">
                    <a:lnL cap="flat" cmpd="sng" w="38100">
                      <a:solidFill>
                        <a:schemeClr val="dk1"/>
                      </a:solidFill>
                      <a:prstDash val="solid"/>
                      <a:round/>
                      <a:headEnd len="sm" w="sm" type="none"/>
                      <a:tailEnd len="sm" w="sm" type="none"/>
                    </a:lnL>
                    <a:lnR cap="flat" cmpd="sng" w="38100">
                      <a:solidFill>
                        <a:schemeClr val="dk1"/>
                      </a:solidFill>
                      <a:prstDash val="dot"/>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Did two or more people together provide more </a:t>
                      </a:r>
                      <a:endParaRPr/>
                    </a:p>
                    <a:p>
                      <a:pPr indent="0" lvl="0" marL="0" marR="0" rtl="0" algn="ctr">
                        <a:lnSpc>
                          <a:spcPct val="102000"/>
                        </a:lnSpc>
                        <a:spcBef>
                          <a:spcPts val="40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than half the person’s total support?</a:t>
                      </a:r>
                      <a:endParaRPr b="1" i="0" sz="2400" u="none" cap="none" strike="noStrike">
                        <a:solidFill>
                          <a:schemeClr val="dk1"/>
                        </a:solidFill>
                        <a:latin typeface="Questrial"/>
                        <a:ea typeface="Questrial"/>
                        <a:cs typeface="Questrial"/>
                        <a:sym typeface="Questrial"/>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dot"/>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If YES: </a:t>
                      </a:r>
                      <a:endParaRPr/>
                    </a:p>
                    <a:p>
                      <a:pPr indent="0" lvl="0" marL="0" marR="0" rtl="0" algn="ctr">
                        <a:lnSpc>
                          <a:spcPct val="102000"/>
                        </a:lnSpc>
                        <a:spcBef>
                          <a:spcPts val="40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Go to Step 8</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3EED6"/>
                    </a:solidFill>
                  </a:tcPr>
                </a:tc>
              </a:tr>
              <a:tr h="1118475">
                <a:tc>
                  <a:txBody>
                    <a:bodyPr/>
                    <a:lstStyle/>
                    <a:p>
                      <a:pPr indent="0" lvl="0" marL="0" marR="0" rtl="0" algn="ctr">
                        <a:lnSpc>
                          <a:spcPct val="102000"/>
                        </a:lnSpc>
                        <a:spcBef>
                          <a:spcPts val="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Step 8</a:t>
                      </a:r>
                      <a:endParaRPr/>
                    </a:p>
                  </a:txBody>
                  <a:tcPr marT="0" marB="0" marR="0" marL="0" anchor="ctr" anchorCtr="1">
                    <a:lnL cap="flat" cmpd="sng" w="38100">
                      <a:solidFill>
                        <a:schemeClr val="dk1"/>
                      </a:solidFill>
                      <a:prstDash val="solid"/>
                      <a:round/>
                      <a:headEnd len="sm" w="sm" type="none"/>
                      <a:tailEnd len="sm" w="sm" type="none"/>
                    </a:lnL>
                    <a:lnR cap="flat" cmpd="sng" w="38100">
                      <a:solidFill>
                        <a:schemeClr val="dk1"/>
                      </a:solidFill>
                      <a:prstDash val="dot"/>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Did you provide more than 10% of the person’s total support for the year?</a:t>
                      </a:r>
                      <a:endParaRPr b="1" i="0" sz="2400" u="none" cap="none" strike="noStrike">
                        <a:solidFill>
                          <a:schemeClr val="dk1"/>
                        </a:solidFill>
                        <a:latin typeface="Questrial"/>
                        <a:ea typeface="Questrial"/>
                        <a:cs typeface="Questrial"/>
                        <a:sym typeface="Questrial"/>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dot"/>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If YES: </a:t>
                      </a:r>
                      <a:endParaRPr/>
                    </a:p>
                    <a:p>
                      <a:pPr indent="0" lvl="0" marL="0" marR="0" rtl="0" algn="ctr">
                        <a:lnSpc>
                          <a:spcPct val="102000"/>
                        </a:lnSpc>
                        <a:spcBef>
                          <a:spcPts val="40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Go to Step 9</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3EED6"/>
                    </a:solidFill>
                  </a:tcPr>
                </a:tc>
              </a:tr>
              <a:tr h="1243575">
                <a:tc>
                  <a:txBody>
                    <a:bodyPr/>
                    <a:lstStyle/>
                    <a:p>
                      <a:pPr indent="0" lvl="0" marL="0" marR="0" rtl="0" algn="ctr">
                        <a:lnSpc>
                          <a:spcPct val="102000"/>
                        </a:lnSpc>
                        <a:spcBef>
                          <a:spcPts val="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Step 9</a:t>
                      </a:r>
                      <a:endParaRPr/>
                    </a:p>
                  </a:txBody>
                  <a:tcPr marT="0" marB="0" marR="0" marL="0" anchor="ctr" anchorCtr="1">
                    <a:lnL cap="flat" cmpd="sng" w="38100">
                      <a:solidFill>
                        <a:schemeClr val="dk1"/>
                      </a:solidFill>
                      <a:prstDash val="solid"/>
                      <a:round/>
                      <a:headEnd len="sm" w="sm" type="none"/>
                      <a:tailEnd len="sm" w="sm" type="none"/>
                    </a:lnL>
                    <a:lnR cap="flat" cmpd="sng" w="38100">
                      <a:solidFill>
                        <a:schemeClr val="dk1"/>
                      </a:solidFill>
                      <a:prstDash val="dot"/>
                      <a:round/>
                      <a:headEnd len="sm" w="sm" type="none"/>
                      <a:tailEnd len="sm" w="sm" type="none"/>
                    </a:lnR>
                    <a:lnT cap="flat" cmpd="sng" w="127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Did the other person(s) providing more than 10% of the person’s total support for the year provide you with a signed statement (Form 2120) agreeing not to claim the exemption?</a:t>
                      </a:r>
                      <a:endParaRPr b="1" i="0" sz="2400" u="none" cap="none" strike="noStrike">
                        <a:solidFill>
                          <a:schemeClr val="dk1"/>
                        </a:solidFill>
                        <a:latin typeface="Questrial"/>
                        <a:ea typeface="Questrial"/>
                        <a:cs typeface="Questrial"/>
                        <a:sym typeface="Questrial"/>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dot"/>
                      <a:round/>
                      <a:headEnd len="sm" w="sm" type="none"/>
                      <a:tailEnd len="sm" w="sm" type="none"/>
                    </a:lnR>
                    <a:lnT cap="flat" cmpd="sng" w="127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If YES: </a:t>
                      </a:r>
                      <a:endParaRPr/>
                    </a:p>
                    <a:p>
                      <a:pPr indent="0" lvl="0" marL="0" marR="0" rtl="0" algn="ctr">
                        <a:lnSpc>
                          <a:spcPct val="102000"/>
                        </a:lnSpc>
                        <a:spcBef>
                          <a:spcPts val="40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You can claim an exemption for this person</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r>
            </a:tbl>
          </a:graphicData>
        </a:graphic>
      </p:graphicFrame>
      <p:sp>
        <p:nvSpPr>
          <p:cNvPr id="699" name="Google Shape;699;p89"/>
          <p:cNvSpPr/>
          <p:nvPr/>
        </p:nvSpPr>
        <p:spPr>
          <a:xfrm>
            <a:off x="502275" y="3673799"/>
            <a:ext cx="11187300" cy="10065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800">
                <a:solidFill>
                  <a:schemeClr val="accent3"/>
                </a:solidFill>
                <a:latin typeface="Questrial"/>
                <a:ea typeface="Questrial"/>
                <a:cs typeface="Questrial"/>
                <a:sym typeface="Questrial"/>
              </a:rPr>
              <a:t>This situation is complicated to determine. </a:t>
            </a:r>
            <a:r>
              <a:rPr b="1" lang="en-US" sz="2800" u="sng">
                <a:solidFill>
                  <a:schemeClr val="accent3"/>
                </a:solidFill>
                <a:latin typeface="Questrial"/>
                <a:ea typeface="Questrial"/>
                <a:cs typeface="Questrial"/>
                <a:sym typeface="Questrial"/>
              </a:rPr>
              <a:t>SEE YOUR SITE COORDINATOR</a:t>
            </a:r>
            <a:r>
              <a:rPr b="1" lang="en-US" sz="2800">
                <a:solidFill>
                  <a:schemeClr val="accent3"/>
                </a:solidFill>
                <a:latin typeface="Questrial"/>
                <a:ea typeface="Questrial"/>
                <a:cs typeface="Questrial"/>
                <a:sym typeface="Questrial"/>
              </a:rPr>
              <a:t> </a:t>
            </a:r>
            <a:endParaRPr b="1" i="1" sz="2800">
              <a:solidFill>
                <a:schemeClr val="accent3"/>
              </a:solidFill>
              <a:latin typeface="Questrial"/>
              <a:ea typeface="Questrial"/>
              <a:cs typeface="Questrial"/>
              <a:sym typeface="Questrial"/>
            </a:endParaRPr>
          </a:p>
        </p:txBody>
      </p:sp>
      <p:sp>
        <p:nvSpPr>
          <p:cNvPr id="700" name="Google Shape;700;p8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8"/>
                                        </p:tgtEl>
                                        <p:attrNameLst>
                                          <p:attrName>style.visibility</p:attrName>
                                        </p:attrNameLst>
                                      </p:cBhvr>
                                      <p:to>
                                        <p:strVal val="visible"/>
                                      </p:to>
                                    </p:set>
                                    <p:animEffect filter="fade" transition="in">
                                      <p:cBhvr>
                                        <p:cTn dur="500"/>
                                        <p:tgtEl>
                                          <p:spTgt spid="6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699"/>
                                        </p:tgtEl>
                                        <p:attrNameLst>
                                          <p:attrName>style.visibility</p:attrName>
                                        </p:attrNameLst>
                                      </p:cBhvr>
                                      <p:to>
                                        <p:strVal val="visible"/>
                                      </p:to>
                                    </p:set>
                                    <p:anim calcmode="lin" valueType="num">
                                      <p:cBhvr additive="base">
                                        <p:cTn dur="500"/>
                                        <p:tgtEl>
                                          <p:spTgt spid="699"/>
                                        </p:tgtEl>
                                        <p:attrNameLst>
                                          <p:attrName>ppt_w</p:attrName>
                                        </p:attrNameLst>
                                      </p:cBhvr>
                                      <p:tavLst>
                                        <p:tav fmla="" tm="0">
                                          <p:val>
                                            <p:strVal val="0"/>
                                          </p:val>
                                        </p:tav>
                                        <p:tav fmla="" tm="100000">
                                          <p:val>
                                            <p:strVal val="#ppt_w"/>
                                          </p:val>
                                        </p:tav>
                                      </p:tavLst>
                                    </p:anim>
                                    <p:anim calcmode="lin" valueType="num">
                                      <p:cBhvr additive="base">
                                        <p:cTn dur="500"/>
                                        <p:tgtEl>
                                          <p:spTgt spid="699"/>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5" name="Shape 705"/>
        <p:cNvGrpSpPr/>
        <p:nvPr/>
      </p:nvGrpSpPr>
      <p:grpSpPr>
        <a:xfrm>
          <a:off x="0" y="0"/>
          <a:ext cx="0" cy="0"/>
          <a:chOff x="0" y="0"/>
          <a:chExt cx="0" cy="0"/>
        </a:xfrm>
      </p:grpSpPr>
      <p:sp>
        <p:nvSpPr>
          <p:cNvPr id="706" name="Google Shape;706;p9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707" name="Google Shape;707;p90"/>
          <p:cNvSpPr txBox="1"/>
          <p:nvPr>
            <p:ph idx="1" type="body"/>
          </p:nvPr>
        </p:nvSpPr>
        <p:spPr>
          <a:xfrm>
            <a:off x="609600" y="1600203"/>
            <a:ext cx="10972800" cy="45261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lnSpc>
                <a:spcPct val="90000"/>
              </a:lnSpc>
              <a:spcBef>
                <a:spcPts val="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Roderick, age 29, lives with his uncle.  Last year, he worked part-time and earned $2,100.  His uncle provided for the rest of his support, including rent and household costs.</a:t>
            </a:r>
            <a:endParaRPr/>
          </a:p>
          <a:p>
            <a:pPr indent="-342900" lvl="0" marL="342900" marR="0" rtl="0" algn="ctr">
              <a:lnSpc>
                <a:spcPct val="90000"/>
              </a:lnSpc>
              <a:spcBef>
                <a:spcPts val="80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  </a:t>
            </a:r>
            <a:endParaRPr/>
          </a:p>
          <a:p>
            <a:pPr indent="-342900" lvl="0" marL="342900" marR="0" rtl="0" algn="ctr">
              <a:lnSpc>
                <a:spcPct val="90000"/>
              </a:lnSpc>
              <a:spcBef>
                <a:spcPts val="80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Can his uncle claim Roderick as a dependent?   Can Roderick claim a personal exemption?</a:t>
            </a:r>
            <a:endParaRPr/>
          </a:p>
        </p:txBody>
      </p:sp>
      <p:sp>
        <p:nvSpPr>
          <p:cNvPr id="708" name="Google Shape;708;p9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2" name="Shape 712"/>
        <p:cNvGrpSpPr/>
        <p:nvPr/>
      </p:nvGrpSpPr>
      <p:grpSpPr>
        <a:xfrm>
          <a:off x="0" y="0"/>
          <a:ext cx="0" cy="0"/>
          <a:chOff x="0" y="0"/>
          <a:chExt cx="0" cy="0"/>
        </a:xfrm>
      </p:grpSpPr>
      <p:sp>
        <p:nvSpPr>
          <p:cNvPr id="713" name="Google Shape;713;p9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 – Answer</a:t>
            </a:r>
            <a:endParaRPr b="1" i="1" sz="4800" u="none" cap="none" strike="noStrike">
              <a:solidFill>
                <a:schemeClr val="dk2"/>
              </a:solidFill>
              <a:latin typeface="Questrial"/>
              <a:ea typeface="Questrial"/>
              <a:cs typeface="Questrial"/>
              <a:sym typeface="Questrial"/>
            </a:endParaRPr>
          </a:p>
        </p:txBody>
      </p:sp>
      <p:sp>
        <p:nvSpPr>
          <p:cNvPr id="714" name="Google Shape;714;p91"/>
          <p:cNvSpPr txBox="1"/>
          <p:nvPr>
            <p:ph idx="1" type="body"/>
          </p:nvPr>
        </p:nvSpPr>
        <p:spPr>
          <a:xfrm>
            <a:off x="609600" y="1600203"/>
            <a:ext cx="10972800" cy="4526100"/>
          </a:xfrm>
          <a:prstGeom prst="rect">
            <a:avLst/>
          </a:prstGeom>
          <a:gradFill>
            <a:gsLst>
              <a:gs pos="0">
                <a:srgbClr val="FFE57F"/>
              </a:gs>
              <a:gs pos="35000">
                <a:srgbClr val="FFEBA5"/>
              </a:gs>
              <a:gs pos="100000">
                <a:srgbClr val="FFF8D9"/>
              </a:gs>
            </a:gsLst>
            <a:lin ang="16200038" scaled="0"/>
          </a:gradFill>
          <a:ln cap="flat" cmpd="sng" w="9525">
            <a:solidFill>
              <a:srgbClr val="F0B125"/>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lnSpc>
                <a:spcPct val="80000"/>
              </a:lnSpc>
              <a:spcBef>
                <a:spcPts val="0"/>
              </a:spcBef>
              <a:spcAft>
                <a:spcPts val="0"/>
              </a:spcAft>
              <a:buClr>
                <a:srgbClr val="000000"/>
              </a:buClr>
              <a:buFont typeface="Noto Sans Symbols"/>
              <a:buNone/>
            </a:pPr>
            <a:r>
              <a:rPr b="1" i="0" lang="en-US" sz="4000" u="none" cap="none" strike="noStrike">
                <a:solidFill>
                  <a:srgbClr val="CA8F0C"/>
                </a:solidFill>
                <a:latin typeface="Questrial"/>
                <a:ea typeface="Questrial"/>
                <a:cs typeface="Questrial"/>
                <a:sym typeface="Questrial"/>
              </a:rPr>
              <a:t>YES.</a:t>
            </a:r>
            <a:endParaRPr/>
          </a:p>
          <a:p>
            <a:pPr indent="-342900" lvl="0" marL="342900" marR="0" rtl="0" algn="ctr">
              <a:lnSpc>
                <a:spcPct val="80000"/>
              </a:lnSpc>
              <a:spcBef>
                <a:spcPts val="80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His uncle can claim Roderick as a qualifying relative. </a:t>
            </a:r>
            <a:endParaRPr/>
          </a:p>
          <a:p>
            <a:pPr indent="-342900" lvl="0" marL="342900" marR="0" rtl="0" algn="ctr">
              <a:lnSpc>
                <a:spcPct val="80000"/>
              </a:lnSpc>
              <a:spcBef>
                <a:spcPts val="80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 </a:t>
            </a:r>
            <a:endParaRPr/>
          </a:p>
          <a:p>
            <a:pPr indent="-342900" lvl="0" marL="342900" marR="0" rtl="0" algn="ctr">
              <a:lnSpc>
                <a:spcPct val="80000"/>
              </a:lnSpc>
              <a:spcBef>
                <a:spcPts val="80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NO.</a:t>
            </a:r>
            <a:endParaRPr/>
          </a:p>
          <a:p>
            <a:pPr indent="-342900" lvl="0" marL="342900" marR="0" rtl="0" algn="ctr">
              <a:lnSpc>
                <a:spcPct val="80000"/>
              </a:lnSpc>
              <a:spcBef>
                <a:spcPts val="80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Roderick cannot claim a personal exemption because he can be claimed as a dependent.</a:t>
            </a:r>
            <a:endParaRPr/>
          </a:p>
        </p:txBody>
      </p:sp>
      <p:sp>
        <p:nvSpPr>
          <p:cNvPr id="715" name="Google Shape;715;p9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4"/>
                                        </p:tgtEl>
                                        <p:attrNameLst>
                                          <p:attrName>style.visibility</p:attrName>
                                        </p:attrNameLst>
                                      </p:cBhvr>
                                      <p:to>
                                        <p:strVal val="visible"/>
                                      </p:to>
                                    </p:set>
                                    <p:animEffect filter="fade" transition="in">
                                      <p:cBhvr>
                                        <p:cTn dur="1000"/>
                                        <p:tgtEl>
                                          <p:spTgt spid="7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 name="Shape 112"/>
        <p:cNvGrpSpPr/>
        <p:nvPr/>
      </p:nvGrpSpPr>
      <p:grpSpPr>
        <a:xfrm>
          <a:off x="0" y="0"/>
          <a:ext cx="0" cy="0"/>
          <a:chOff x="0" y="0"/>
          <a:chExt cx="0" cy="0"/>
        </a:xfrm>
      </p:grpSpPr>
      <p:sp>
        <p:nvSpPr>
          <p:cNvPr id="113" name="Google Shape;113;p20"/>
          <p:cNvSpPr txBox="1"/>
          <p:nvPr>
            <p:ph type="title"/>
          </p:nvPr>
        </p:nvSpPr>
        <p:spPr>
          <a:xfrm>
            <a:off x="609600" y="10768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Training Outline: A Session</a:t>
            </a:r>
            <a:endParaRPr/>
          </a:p>
        </p:txBody>
      </p:sp>
      <p:sp>
        <p:nvSpPr>
          <p:cNvPr id="114" name="Google Shape;114;p20"/>
          <p:cNvSpPr txBox="1"/>
          <p:nvPr>
            <p:ph idx="1" type="body"/>
          </p:nvPr>
        </p:nvSpPr>
        <p:spPr>
          <a:xfrm>
            <a:off x="503750" y="1528850"/>
            <a:ext cx="11637000" cy="4526100"/>
          </a:xfrm>
          <a:prstGeom prst="rect">
            <a:avLst/>
          </a:prstGeom>
          <a:noFill/>
          <a:ln>
            <a:noFill/>
          </a:ln>
        </p:spPr>
        <p:txBody>
          <a:bodyPr anchorCtr="0" anchor="t" bIns="45700" lIns="91425" spcFirstLastPara="1" rIns="91425" wrap="square" tIns="45700">
            <a:noAutofit/>
          </a:bodyPr>
          <a:lstStyle/>
          <a:p>
            <a:pPr indent="-393700" lvl="0" marL="342900" marR="0" rtl="0" algn="l">
              <a:spcBef>
                <a:spcPts val="0"/>
              </a:spcBef>
              <a:spcAft>
                <a:spcPts val="0"/>
              </a:spcAft>
              <a:buClr>
                <a:schemeClr val="dk1"/>
              </a:buClr>
              <a:buSzPts val="4800"/>
              <a:buFont typeface="Noto Sans Symbols"/>
              <a:buChar char="➢"/>
            </a:pPr>
            <a:r>
              <a:rPr lang="en-US" sz="4800"/>
              <a:t>Creating a TaxSlayer Account</a:t>
            </a:r>
            <a:endParaRPr sz="4800"/>
          </a:p>
          <a:p>
            <a:pPr indent="-393700" lvl="0" marL="342900" marR="0" rtl="0" algn="l">
              <a:spcBef>
                <a:spcPts val="0"/>
              </a:spcBef>
              <a:spcAft>
                <a:spcPts val="0"/>
              </a:spcAft>
              <a:buClr>
                <a:schemeClr val="dk1"/>
              </a:buClr>
              <a:buSzPts val="4800"/>
              <a:buFont typeface="Noto Sans Symbols"/>
              <a:buChar char="➢"/>
            </a:pPr>
            <a:r>
              <a:rPr lang="en-US" sz="4800"/>
              <a:t>Conducting a Thorough Interview</a:t>
            </a:r>
            <a:endParaRPr sz="4800"/>
          </a:p>
          <a:p>
            <a:pPr indent="-393700" lvl="0" marL="342900" marR="0" rtl="0" algn="l">
              <a:spcBef>
                <a:spcPts val="0"/>
              </a:spcBef>
              <a:spcAft>
                <a:spcPts val="0"/>
              </a:spcAft>
              <a:buClr>
                <a:schemeClr val="dk1"/>
              </a:buClr>
              <a:buSzPts val="4800"/>
              <a:buFont typeface="Noto Sans Symbols"/>
              <a:buChar char="➢"/>
            </a:pPr>
            <a:r>
              <a:rPr b="0" i="0" lang="en-US" sz="4800" u="none" cap="none" strike="noStrike">
                <a:solidFill>
                  <a:schemeClr val="dk1"/>
                </a:solidFill>
                <a:latin typeface="Questrial"/>
                <a:ea typeface="Questrial"/>
                <a:cs typeface="Questrial"/>
                <a:sym typeface="Questrial"/>
              </a:rPr>
              <a:t> </a:t>
            </a:r>
            <a:r>
              <a:rPr lang="en-US" sz="4800"/>
              <a:t>Exemptions(Part II of I/I form)</a:t>
            </a:r>
            <a:endParaRPr sz="4800"/>
          </a:p>
          <a:p>
            <a:pPr indent="0" lvl="0" marL="0" marR="0" rtl="0" algn="l">
              <a:spcBef>
                <a:spcPts val="0"/>
              </a:spcBef>
              <a:spcAft>
                <a:spcPts val="0"/>
              </a:spcAft>
              <a:buNone/>
            </a:pPr>
            <a:r>
              <a:t/>
            </a:r>
            <a:endParaRPr sz="4800"/>
          </a:p>
          <a:p>
            <a:pPr indent="0" lvl="0" marL="0" marR="0" rtl="0" algn="l">
              <a:spcBef>
                <a:spcPts val="0"/>
              </a:spcBef>
              <a:spcAft>
                <a:spcPts val="0"/>
              </a:spcAft>
              <a:buNone/>
            </a:pPr>
            <a:r>
              <a:t/>
            </a:r>
            <a:endParaRPr sz="4800"/>
          </a:p>
          <a:p>
            <a:pPr indent="0" lvl="0" marL="0" marR="0" rtl="0" algn="l">
              <a:spcBef>
                <a:spcPts val="0"/>
              </a:spcBef>
              <a:spcAft>
                <a:spcPts val="0"/>
              </a:spcAft>
              <a:buNone/>
            </a:pPr>
            <a:r>
              <a:t/>
            </a:r>
            <a:endParaRPr b="0" i="0" sz="4000" u="none" cap="none" strike="noStrike">
              <a:solidFill>
                <a:schemeClr val="dk1"/>
              </a:solidFill>
              <a:latin typeface="Questrial"/>
              <a:ea typeface="Questrial"/>
              <a:cs typeface="Questrial"/>
              <a:sym typeface="Questrial"/>
            </a:endParaRPr>
          </a:p>
        </p:txBody>
      </p:sp>
      <p:sp>
        <p:nvSpPr>
          <p:cNvPr id="115" name="Google Shape;115;p2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0" name="Shape 720"/>
        <p:cNvGrpSpPr/>
        <p:nvPr/>
      </p:nvGrpSpPr>
      <p:grpSpPr>
        <a:xfrm>
          <a:off x="0" y="0"/>
          <a:ext cx="0" cy="0"/>
          <a:chOff x="0" y="0"/>
          <a:chExt cx="0" cy="0"/>
        </a:xfrm>
      </p:grpSpPr>
      <p:sp>
        <p:nvSpPr>
          <p:cNvPr id="721" name="Google Shape;721;p9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722" name="Google Shape;722;p92"/>
          <p:cNvSpPr txBox="1"/>
          <p:nvPr>
            <p:ph idx="1" type="body"/>
          </p:nvPr>
        </p:nvSpPr>
        <p:spPr>
          <a:xfrm>
            <a:off x="609600" y="1600203"/>
            <a:ext cx="10972800" cy="45261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0" lIns="0" spcFirstLastPara="1" rIns="0" wrap="square" tIns="0">
            <a:noAutofit/>
          </a:bodyPr>
          <a:lstStyle/>
          <a:p>
            <a:pPr indent="-342900" lvl="0" marL="342900" marR="0" rtl="0" algn="ctr">
              <a:spcBef>
                <a:spcPts val="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Gina Brown provides all support for her uncle.  Uncle Jim is unmarried, 72 years old, and lives in another city.  He has no gross income for the calendar year. Can Gina claim Uncle Jim as a dependent?</a:t>
            </a:r>
            <a:endParaRPr/>
          </a:p>
        </p:txBody>
      </p:sp>
      <p:sp>
        <p:nvSpPr>
          <p:cNvPr id="723" name="Google Shape;723;p9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8" name="Shape 728"/>
        <p:cNvGrpSpPr/>
        <p:nvPr/>
      </p:nvGrpSpPr>
      <p:grpSpPr>
        <a:xfrm>
          <a:off x="0" y="0"/>
          <a:ext cx="0" cy="0"/>
          <a:chOff x="0" y="0"/>
          <a:chExt cx="0" cy="0"/>
        </a:xfrm>
      </p:grpSpPr>
      <p:sp>
        <p:nvSpPr>
          <p:cNvPr id="729" name="Google Shape;729;p9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 - Answer</a:t>
            </a:r>
            <a:endParaRPr b="1" i="1" sz="4800" u="none" cap="none" strike="noStrike">
              <a:solidFill>
                <a:schemeClr val="dk2"/>
              </a:solidFill>
              <a:latin typeface="Questrial"/>
              <a:ea typeface="Questrial"/>
              <a:cs typeface="Questrial"/>
              <a:sym typeface="Questrial"/>
            </a:endParaRPr>
          </a:p>
        </p:txBody>
      </p:sp>
      <p:sp>
        <p:nvSpPr>
          <p:cNvPr id="730" name="Google Shape;730;p93"/>
          <p:cNvSpPr txBox="1"/>
          <p:nvPr>
            <p:ph idx="1" type="body"/>
          </p:nvPr>
        </p:nvSpPr>
        <p:spPr>
          <a:xfrm>
            <a:off x="609600" y="1600203"/>
            <a:ext cx="10972800" cy="4526100"/>
          </a:xfrm>
          <a:prstGeom prst="rect">
            <a:avLst/>
          </a:prstGeom>
          <a:gradFill>
            <a:gsLst>
              <a:gs pos="0">
                <a:srgbClr val="FFE57F"/>
              </a:gs>
              <a:gs pos="35000">
                <a:srgbClr val="FFEBA5"/>
              </a:gs>
              <a:gs pos="100000">
                <a:srgbClr val="FFF8D9"/>
              </a:gs>
            </a:gsLst>
            <a:lin ang="16200038" scaled="0"/>
          </a:gradFill>
          <a:ln cap="flat" cmpd="sng" w="9525">
            <a:solidFill>
              <a:srgbClr val="F0B125"/>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0" lIns="0" spcFirstLastPara="1" rIns="0" wrap="square" tIns="0">
            <a:noAutofit/>
          </a:bodyPr>
          <a:lstStyle/>
          <a:p>
            <a:pPr indent="-342900" lvl="0" marL="342900" marR="0" rtl="0" algn="ctr">
              <a:lnSpc>
                <a:spcPct val="90000"/>
              </a:lnSpc>
              <a:spcBef>
                <a:spcPts val="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YES.  </a:t>
            </a:r>
            <a:endParaRPr/>
          </a:p>
          <a:p>
            <a:pPr indent="-342900" lvl="0" marL="342900" marR="0" rtl="0" algn="ctr">
              <a:lnSpc>
                <a:spcPct val="90000"/>
              </a:lnSpc>
              <a:spcBef>
                <a:spcPts val="80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Jim meets all of the requirements to be </a:t>
            </a:r>
            <a:endParaRPr/>
          </a:p>
          <a:p>
            <a:pPr indent="-342900" lvl="0" marL="342900" marR="0" rtl="0" algn="ctr">
              <a:lnSpc>
                <a:spcPct val="90000"/>
              </a:lnSpc>
              <a:spcBef>
                <a:spcPts val="80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a qualifying relative of Gina.</a:t>
            </a:r>
            <a:endParaRPr/>
          </a:p>
        </p:txBody>
      </p:sp>
      <p:sp>
        <p:nvSpPr>
          <p:cNvPr id="731" name="Google Shape;731;p9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0"/>
                                        </p:tgtEl>
                                        <p:attrNameLst>
                                          <p:attrName>style.visibility</p:attrName>
                                        </p:attrNameLst>
                                      </p:cBhvr>
                                      <p:to>
                                        <p:strVal val="visible"/>
                                      </p:to>
                                    </p:set>
                                    <p:animEffect filter="fade" transition="in">
                                      <p:cBhvr>
                                        <p:cTn dur="1000"/>
                                        <p:tgtEl>
                                          <p:spTgt spid="7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5" name="Shape 735"/>
        <p:cNvGrpSpPr/>
        <p:nvPr/>
      </p:nvGrpSpPr>
      <p:grpSpPr>
        <a:xfrm>
          <a:off x="0" y="0"/>
          <a:ext cx="0" cy="0"/>
          <a:chOff x="0" y="0"/>
          <a:chExt cx="0" cy="0"/>
        </a:xfrm>
      </p:grpSpPr>
      <p:pic>
        <p:nvPicPr>
          <p:cNvPr descr="Impact-logo_SaveFirst-green.eps" id="736" name="Google Shape;736;p94"/>
          <p:cNvPicPr preferRelativeResize="0"/>
          <p:nvPr/>
        </p:nvPicPr>
        <p:blipFill rotWithShape="1">
          <a:blip r:embed="rId3">
            <a:alphaModFix/>
          </a:blip>
          <a:srcRect b="34976" l="19563" r="20645" t="31741"/>
          <a:stretch/>
        </p:blipFill>
        <p:spPr>
          <a:xfrm>
            <a:off x="1440064" y="0"/>
            <a:ext cx="9264600" cy="4243500"/>
          </a:xfrm>
          <a:prstGeom prst="rect">
            <a:avLst/>
          </a:prstGeom>
          <a:noFill/>
          <a:ln>
            <a:noFill/>
          </a:ln>
        </p:spPr>
      </p:pic>
      <p:sp>
        <p:nvSpPr>
          <p:cNvPr id="737" name="Google Shape;737;p94"/>
          <p:cNvSpPr/>
          <p:nvPr/>
        </p:nvSpPr>
        <p:spPr>
          <a:xfrm>
            <a:off x="1524003" y="-184666"/>
            <a:ext cx="184800" cy="3693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738" name="Google Shape;738;p94"/>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739" name="Google Shape;739;p94"/>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740" name="Google Shape;740;p94"/>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741" name="Google Shape;741;p94"/>
          <p:cNvSpPr txBox="1"/>
          <p:nvPr/>
        </p:nvSpPr>
        <p:spPr>
          <a:xfrm>
            <a:off x="-1461427" y="1481721"/>
            <a:ext cx="1848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742" name="Google Shape;742;p9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743" name="Google Shape;743;p94"/>
          <p:cNvSpPr txBox="1"/>
          <p:nvPr/>
        </p:nvSpPr>
        <p:spPr>
          <a:xfrm>
            <a:off x="864000" y="4684500"/>
            <a:ext cx="10734000" cy="1566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rtl="0" algn="ctr">
              <a:spcBef>
                <a:spcPts val="0"/>
              </a:spcBef>
              <a:spcAft>
                <a:spcPts val="0"/>
              </a:spcAft>
              <a:buNone/>
            </a:pPr>
            <a:r>
              <a:rPr b="1" lang="en-US" sz="5400">
                <a:solidFill>
                  <a:schemeClr val="dk2"/>
                </a:solidFill>
                <a:latin typeface="Questrial"/>
                <a:ea typeface="Questrial"/>
                <a:cs typeface="Questrial"/>
                <a:sym typeface="Questrial"/>
              </a:rPr>
              <a:t> Filing Status (Part II of I/I form)</a:t>
            </a:r>
            <a:endParaRPr b="1"/>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7" name="Shape 747"/>
        <p:cNvGrpSpPr/>
        <p:nvPr/>
      </p:nvGrpSpPr>
      <p:grpSpPr>
        <a:xfrm>
          <a:off x="0" y="0"/>
          <a:ext cx="0" cy="0"/>
          <a:chOff x="0" y="0"/>
          <a:chExt cx="0" cy="0"/>
        </a:xfrm>
      </p:grpSpPr>
      <p:sp>
        <p:nvSpPr>
          <p:cNvPr id="748" name="Google Shape;748;p9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Filing Status Objectives</a:t>
            </a:r>
            <a:endParaRPr/>
          </a:p>
        </p:txBody>
      </p:sp>
      <p:sp>
        <p:nvSpPr>
          <p:cNvPr id="749" name="Google Shape;749;p9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750" name="Google Shape;750;p95"/>
          <p:cNvSpPr txBox="1"/>
          <p:nvPr/>
        </p:nvSpPr>
        <p:spPr>
          <a:xfrm>
            <a:off x="609600" y="1600199"/>
            <a:ext cx="10972800" cy="29157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rtl="0" algn="l">
              <a:spcBef>
                <a:spcPts val="0"/>
              </a:spcBef>
              <a:spcAft>
                <a:spcPts val="0"/>
              </a:spcAft>
              <a:buNone/>
            </a:pPr>
            <a:r>
              <a:rPr b="1" lang="en-US" sz="4000">
                <a:solidFill>
                  <a:srgbClr val="3C7381"/>
                </a:solidFill>
                <a:latin typeface="Questrial"/>
                <a:ea typeface="Questrial"/>
                <a:cs typeface="Questrial"/>
                <a:sym typeface="Questrial"/>
              </a:rPr>
              <a:t>After completing this section, the volunteer will be able to:</a:t>
            </a:r>
            <a:endParaRPr sz="4000">
              <a:solidFill>
                <a:srgbClr val="77A042"/>
              </a:solidFill>
              <a:latin typeface="Questrial"/>
              <a:ea typeface="Questrial"/>
              <a:cs typeface="Questrial"/>
              <a:sym typeface="Questrial"/>
            </a:endParaRPr>
          </a:p>
          <a:p>
            <a:pPr indent="-285750" lvl="1" marL="742950" rtl="0" algn="l">
              <a:spcBef>
                <a:spcPts val="720"/>
              </a:spcBef>
              <a:spcAft>
                <a:spcPts val="0"/>
              </a:spcAft>
              <a:buClr>
                <a:srgbClr val="3C7381"/>
              </a:buClr>
              <a:buSzPts val="3600"/>
              <a:buChar char="•"/>
            </a:pPr>
            <a:r>
              <a:rPr b="1" lang="en-US" sz="3600">
                <a:solidFill>
                  <a:srgbClr val="3C7381"/>
                </a:solidFill>
                <a:latin typeface="Questrial"/>
                <a:ea typeface="Questrial"/>
                <a:cs typeface="Questrial"/>
                <a:sym typeface="Questrial"/>
              </a:rPr>
              <a:t>Choose the most advantageous (and allowable) filing status for a taxpayer </a:t>
            </a:r>
            <a:endParaRPr b="1" sz="3600">
              <a:solidFill>
                <a:srgbClr val="3C7381"/>
              </a:solidFill>
              <a:latin typeface="Questrial"/>
              <a:ea typeface="Questrial"/>
              <a:cs typeface="Questrial"/>
              <a:sym typeface="Questrial"/>
            </a:endParaRPr>
          </a:p>
          <a:p>
            <a:pPr indent="400050" lvl="0" marL="342900" rtl="0" algn="l">
              <a:spcBef>
                <a:spcPts val="800"/>
              </a:spcBef>
              <a:spcAft>
                <a:spcPts val="0"/>
              </a:spcAft>
              <a:buNone/>
            </a:pPr>
            <a:r>
              <a:t/>
            </a:r>
            <a:endParaRPr b="1" sz="4000">
              <a:solidFill>
                <a:srgbClr val="3C7381"/>
              </a:solidFill>
              <a:latin typeface="Questrial"/>
              <a:ea typeface="Questrial"/>
              <a:cs typeface="Questrial"/>
              <a:sym typeface="Questrial"/>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5" name="Shape 755"/>
        <p:cNvGrpSpPr/>
        <p:nvPr/>
      </p:nvGrpSpPr>
      <p:grpSpPr>
        <a:xfrm>
          <a:off x="0" y="0"/>
          <a:ext cx="0" cy="0"/>
          <a:chOff x="0" y="0"/>
          <a:chExt cx="0" cy="0"/>
        </a:xfrm>
      </p:grpSpPr>
      <p:sp>
        <p:nvSpPr>
          <p:cNvPr id="756" name="Google Shape;756;p96"/>
          <p:cNvSpPr txBox="1"/>
          <p:nvPr>
            <p:ph type="title"/>
          </p:nvPr>
        </p:nvSpPr>
        <p:spPr>
          <a:xfrm>
            <a:off x="609600" y="566788"/>
            <a:ext cx="109728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2"/>
              </a:buClr>
              <a:buFont typeface="Questrial"/>
              <a:buNone/>
            </a:pPr>
            <a:r>
              <a:rPr lang="en-US"/>
              <a:t>Filing Status</a:t>
            </a:r>
            <a:endParaRPr b="0" sz="1400">
              <a:solidFill>
                <a:srgbClr val="000000"/>
              </a:solidFill>
              <a:latin typeface="Arial"/>
              <a:ea typeface="Arial"/>
              <a:cs typeface="Arial"/>
              <a:sym typeface="Arial"/>
            </a:endParaRPr>
          </a:p>
          <a:p>
            <a:pPr indent="0" lvl="0" marL="0" rtl="0" algn="ctr">
              <a:spcBef>
                <a:spcPts val="0"/>
              </a:spcBef>
              <a:spcAft>
                <a:spcPts val="0"/>
              </a:spcAft>
              <a:buNone/>
            </a:pPr>
            <a:r>
              <a:t/>
            </a:r>
            <a:endParaRPr/>
          </a:p>
        </p:txBody>
      </p:sp>
      <p:sp>
        <p:nvSpPr>
          <p:cNvPr id="757" name="Google Shape;757;p96"/>
          <p:cNvSpPr txBox="1"/>
          <p:nvPr>
            <p:ph idx="1" type="body"/>
          </p:nvPr>
        </p:nvSpPr>
        <p:spPr>
          <a:xfrm>
            <a:off x="609600" y="1275928"/>
            <a:ext cx="10972800" cy="4526100"/>
          </a:xfrm>
          <a:prstGeom prst="rect">
            <a:avLst/>
          </a:prstGeom>
        </p:spPr>
        <p:txBody>
          <a:bodyPr anchorCtr="0" anchor="t" bIns="91425" lIns="91425" spcFirstLastPara="1" rIns="91425" wrap="square" tIns="91425">
            <a:noAutofit/>
          </a:bodyPr>
          <a:lstStyle/>
          <a:p>
            <a:pPr indent="-342900" lvl="0" marL="342900" rtl="0" algn="l">
              <a:spcBef>
                <a:spcPts val="0"/>
              </a:spcBef>
              <a:spcAft>
                <a:spcPts val="0"/>
              </a:spcAft>
              <a:buSzPts val="4000"/>
              <a:buChar char="➢"/>
            </a:pPr>
            <a:r>
              <a:rPr lang="en-US"/>
              <a:t>Let’s look at the I/I form</a:t>
            </a:r>
            <a:r>
              <a:rPr lang="en-US" sz="3200"/>
              <a:t> </a:t>
            </a:r>
            <a:endParaRPr/>
          </a:p>
          <a:p>
            <a:pPr indent="-88900" lvl="0" marL="342900" rtl="0" algn="l">
              <a:spcBef>
                <a:spcPts val="800"/>
              </a:spcBef>
              <a:spcAft>
                <a:spcPts val="0"/>
              </a:spcAft>
              <a:buNone/>
            </a:pPr>
            <a:r>
              <a:t/>
            </a:r>
            <a:endParaRPr/>
          </a:p>
        </p:txBody>
      </p:sp>
      <p:sp>
        <p:nvSpPr>
          <p:cNvPr id="758" name="Google Shape;758;p96"/>
          <p:cNvSpPr/>
          <p:nvPr/>
        </p:nvSpPr>
        <p:spPr>
          <a:xfrm>
            <a:off x="445925" y="4366975"/>
            <a:ext cx="11502000" cy="2137200"/>
          </a:xfrm>
          <a:prstGeom prst="rect">
            <a:avLst/>
          </a:prstGeom>
          <a:solidFill>
            <a:schemeClr val="accent1"/>
          </a:solidFill>
          <a:ln cap="flat" cmpd="sng" w="25400">
            <a:solidFill>
              <a:srgbClr val="B08420"/>
            </a:solidFill>
            <a:prstDash val="solid"/>
            <a:round/>
            <a:headEnd len="sm" w="sm" type="none"/>
            <a:tailEnd len="sm" w="sm" type="none"/>
          </a:ln>
        </p:spPr>
        <p:txBody>
          <a:bodyPr anchorCtr="0" anchor="ctr" bIns="45700" lIns="91425" spcFirstLastPara="1" rIns="91425" wrap="square" tIns="45700">
            <a:noAutofit/>
          </a:bodyPr>
          <a:lstStyle/>
          <a:p>
            <a:pPr indent="0" lvl="1" marL="457200" marR="0" rtl="0" algn="ctr">
              <a:spcBef>
                <a:spcPts val="0"/>
              </a:spcBef>
              <a:spcAft>
                <a:spcPts val="0"/>
              </a:spcAft>
              <a:buClr>
                <a:schemeClr val="lt1"/>
              </a:buClr>
              <a:buFont typeface="Noto Sans Symbols"/>
              <a:buNone/>
            </a:pPr>
            <a:r>
              <a:rPr b="1" lang="en-US" sz="3600">
                <a:solidFill>
                  <a:schemeClr val="lt1"/>
                </a:solidFill>
                <a:latin typeface="Questrial"/>
                <a:ea typeface="Questrial"/>
                <a:cs typeface="Questrial"/>
                <a:sym typeface="Questrial"/>
              </a:rPr>
              <a:t>During the interview process, you will refer to this part of the I/I form and clarify with the taxpayer to ensure they answered the question correctly.</a:t>
            </a:r>
            <a:endParaRPr sz="3600"/>
          </a:p>
        </p:txBody>
      </p:sp>
      <p:sp>
        <p:nvSpPr>
          <p:cNvPr id="759" name="Google Shape;759;p9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760" name="Google Shape;760;p96"/>
          <p:cNvPicPr preferRelativeResize="0"/>
          <p:nvPr/>
        </p:nvPicPr>
        <p:blipFill>
          <a:blip r:embed="rId3">
            <a:alphaModFix/>
          </a:blip>
          <a:stretch>
            <a:fillRect/>
          </a:stretch>
        </p:blipFill>
        <p:spPr>
          <a:xfrm>
            <a:off x="0" y="2192714"/>
            <a:ext cx="12191999" cy="1806222"/>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5" name="Shape 765"/>
        <p:cNvGrpSpPr/>
        <p:nvPr/>
      </p:nvGrpSpPr>
      <p:grpSpPr>
        <a:xfrm>
          <a:off x="0" y="0"/>
          <a:ext cx="0" cy="0"/>
          <a:chOff x="0" y="0"/>
          <a:chExt cx="0" cy="0"/>
        </a:xfrm>
      </p:grpSpPr>
      <p:sp>
        <p:nvSpPr>
          <p:cNvPr id="766" name="Google Shape;766;p9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Five Filing Statuses</a:t>
            </a:r>
            <a:endParaRPr/>
          </a:p>
        </p:txBody>
      </p:sp>
      <p:sp>
        <p:nvSpPr>
          <p:cNvPr id="767" name="Google Shape;767;p97"/>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Single</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Married Filing Jointly</a:t>
            </a:r>
            <a:endParaRPr/>
          </a:p>
          <a:p>
            <a:pPr indent="-342900" lvl="0" marL="342900" marR="0" rtl="0" algn="l">
              <a:spcBef>
                <a:spcPts val="800"/>
              </a:spcBef>
              <a:spcAft>
                <a:spcPts val="0"/>
              </a:spcAft>
              <a:buClr>
                <a:schemeClr val="accent1"/>
              </a:buClr>
              <a:buSzPts val="4000"/>
              <a:buFont typeface="Noto Sans Symbols"/>
              <a:buChar char="➢"/>
            </a:pPr>
            <a:r>
              <a:rPr b="0" i="0" lang="en-US" sz="4000" u="none" cap="none" strike="noStrike">
                <a:solidFill>
                  <a:schemeClr val="accent1"/>
                </a:solidFill>
                <a:latin typeface="Questrial"/>
                <a:ea typeface="Questrial"/>
                <a:cs typeface="Questrial"/>
                <a:sym typeface="Questrial"/>
              </a:rPr>
              <a:t>Married Filing Separately</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Head of Household</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Qualifying Widow(er) with Dependent Child</a:t>
            </a:r>
            <a:endParaRPr/>
          </a:p>
          <a:p>
            <a:pPr indent="0" lvl="0" marL="0" marR="0" rtl="0" algn="l">
              <a:spcBef>
                <a:spcPts val="800"/>
              </a:spcBef>
              <a:spcAft>
                <a:spcPts val="0"/>
              </a:spcAft>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a:p>
            <a:pPr indent="0" lvl="0" marL="0" marR="0" rtl="0" algn="l">
              <a:spcBef>
                <a:spcPts val="800"/>
              </a:spcBef>
              <a:spcAft>
                <a:spcPts val="0"/>
              </a:spcAft>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768" name="Google Shape;768;p9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6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3" name="Shape 773"/>
        <p:cNvGrpSpPr/>
        <p:nvPr/>
      </p:nvGrpSpPr>
      <p:grpSpPr>
        <a:xfrm>
          <a:off x="0" y="0"/>
          <a:ext cx="0" cy="0"/>
          <a:chOff x="0" y="0"/>
          <a:chExt cx="0" cy="0"/>
        </a:xfrm>
      </p:grpSpPr>
      <p:sp>
        <p:nvSpPr>
          <p:cNvPr id="774" name="Google Shape;774;p9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Determining Filing Status</a:t>
            </a:r>
            <a:endParaRPr/>
          </a:p>
        </p:txBody>
      </p:sp>
      <p:sp>
        <p:nvSpPr>
          <p:cNvPr id="775" name="Google Shape;775;p98"/>
          <p:cNvSpPr txBox="1"/>
          <p:nvPr>
            <p:ph idx="1" type="body"/>
          </p:nvPr>
        </p:nvSpPr>
        <p:spPr>
          <a:xfrm>
            <a:off x="609600" y="1492200"/>
            <a:ext cx="10972800" cy="52578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285750" lvl="1" marL="742950" marR="0" rtl="0" algn="l">
              <a:lnSpc>
                <a:spcPct val="90000"/>
              </a:lnSpc>
              <a:spcBef>
                <a:spcPts val="0"/>
              </a:spcBef>
              <a:spcAft>
                <a:spcPts val="0"/>
              </a:spcAft>
              <a:buClr>
                <a:schemeClr val="dk1"/>
              </a:buClr>
              <a:buFont typeface="Noto Sans Symbols"/>
              <a:buNone/>
            </a:pPr>
            <a:r>
              <a:t/>
            </a:r>
            <a:endParaRPr b="0" i="0" sz="3330" u="none" cap="none" strike="noStrike">
              <a:solidFill>
                <a:schemeClr val="dk1"/>
              </a:solidFill>
              <a:latin typeface="Questrial"/>
              <a:ea typeface="Questrial"/>
              <a:cs typeface="Questrial"/>
              <a:sym typeface="Questrial"/>
            </a:endParaRPr>
          </a:p>
          <a:p>
            <a:pPr indent="-11112" lvl="0" marL="11112" marR="0" rtl="0" algn="ctr">
              <a:lnSpc>
                <a:spcPct val="90000"/>
              </a:lnSpc>
              <a:spcBef>
                <a:spcPts val="666"/>
              </a:spcBef>
              <a:spcAft>
                <a:spcPts val="0"/>
              </a:spcAft>
              <a:buClr>
                <a:schemeClr val="accent3"/>
              </a:buClr>
              <a:buFont typeface="Noto Sans Symbols"/>
              <a:buNone/>
            </a:pPr>
            <a:r>
              <a:rPr b="1" i="0" lang="en-US" sz="3330" u="none" cap="none" strike="noStrike">
                <a:solidFill>
                  <a:schemeClr val="accent3"/>
                </a:solidFill>
                <a:latin typeface="Questrial"/>
                <a:ea typeface="Questrial"/>
                <a:cs typeface="Questrial"/>
                <a:sym typeface="Questrial"/>
              </a:rPr>
              <a:t>Open the Publication 4012 to the Filing Status Tab to </a:t>
            </a:r>
            <a:r>
              <a:rPr b="1" i="0" lang="en-US" sz="3330" u="sng" cap="none" strike="noStrike">
                <a:solidFill>
                  <a:schemeClr val="accent3"/>
                </a:solidFill>
                <a:latin typeface="Questrial"/>
                <a:ea typeface="Questrial"/>
                <a:cs typeface="Questrial"/>
                <a:sym typeface="Questrial"/>
              </a:rPr>
              <a:t>Chart: Determination of Filing Status – Decision Tree</a:t>
            </a:r>
            <a:r>
              <a:rPr b="1" i="0" lang="en-US" sz="3330" u="none" cap="none" strike="noStrike">
                <a:solidFill>
                  <a:schemeClr val="accent3"/>
                </a:solidFill>
                <a:latin typeface="Questrial"/>
                <a:ea typeface="Questrial"/>
                <a:cs typeface="Questrial"/>
                <a:sym typeface="Questrial"/>
              </a:rPr>
              <a:t>, </a:t>
            </a:r>
            <a:r>
              <a:rPr b="1" i="0" lang="en-US" sz="3330" u="sng" cap="none" strike="noStrike">
                <a:solidFill>
                  <a:schemeClr val="accent3"/>
                </a:solidFill>
                <a:latin typeface="Questrial"/>
                <a:ea typeface="Questrial"/>
                <a:cs typeface="Questrial"/>
                <a:sym typeface="Questrial"/>
              </a:rPr>
              <a:t>Chart: Filing Status</a:t>
            </a:r>
            <a:r>
              <a:rPr b="1" i="0" lang="en-US" sz="3330" u="none" cap="none" strike="noStrike">
                <a:solidFill>
                  <a:schemeClr val="accent3"/>
                </a:solidFill>
                <a:latin typeface="Questrial"/>
                <a:ea typeface="Questrial"/>
                <a:cs typeface="Questrial"/>
                <a:sym typeface="Questrial"/>
              </a:rPr>
              <a:t>, and </a:t>
            </a:r>
            <a:r>
              <a:rPr b="1" i="0" lang="en-US" sz="3330" u="sng" cap="none" strike="noStrike">
                <a:solidFill>
                  <a:schemeClr val="accent3"/>
                </a:solidFill>
                <a:latin typeface="Questrial"/>
                <a:ea typeface="Questrial"/>
                <a:cs typeface="Questrial"/>
                <a:sym typeface="Questrial"/>
              </a:rPr>
              <a:t>Chart: Who is a Qualifying Person Qualifying You To File as Head of Household</a:t>
            </a:r>
            <a:endParaRPr/>
          </a:p>
          <a:p>
            <a:pPr indent="-285750" lvl="1" marL="742950" marR="0" rtl="0" algn="l">
              <a:lnSpc>
                <a:spcPct val="90000"/>
              </a:lnSpc>
              <a:spcBef>
                <a:spcPts val="592"/>
              </a:spcBef>
              <a:spcAft>
                <a:spcPts val="0"/>
              </a:spcAft>
              <a:buClr>
                <a:schemeClr val="dk1"/>
              </a:buClr>
              <a:buFont typeface="Noto Sans Symbols"/>
              <a:buNone/>
            </a:pPr>
            <a:r>
              <a:t/>
            </a:r>
            <a:endParaRPr b="0" i="0" sz="2960" u="none" cap="none" strike="noStrike">
              <a:solidFill>
                <a:schemeClr val="accent3"/>
              </a:solidFill>
              <a:latin typeface="Questrial"/>
              <a:ea typeface="Questrial"/>
              <a:cs typeface="Questrial"/>
              <a:sym typeface="Questrial"/>
            </a:endParaRPr>
          </a:p>
          <a:p>
            <a:pPr indent="-3164" lvl="0" marL="3164" marR="0" rtl="0" algn="ctr">
              <a:lnSpc>
                <a:spcPct val="90000"/>
              </a:lnSpc>
              <a:spcBef>
                <a:spcPts val="888"/>
              </a:spcBef>
              <a:spcAft>
                <a:spcPts val="0"/>
              </a:spcAft>
              <a:buClr>
                <a:schemeClr val="accent3"/>
              </a:buClr>
              <a:buFont typeface="Noto Sans Symbols"/>
              <a:buNone/>
            </a:pPr>
            <a:r>
              <a:rPr b="1" i="1" lang="en-US" sz="4440" u="none" cap="none" strike="noStrike">
                <a:solidFill>
                  <a:schemeClr val="accent3"/>
                </a:solidFill>
                <a:latin typeface="Questrial"/>
                <a:ea typeface="Questrial"/>
                <a:cs typeface="Questrial"/>
                <a:sym typeface="Questrial"/>
              </a:rPr>
              <a:t>ALWAYS USE THESE CHARTS TO DETERMINE A TAXPAYER’S FILING STATUS</a:t>
            </a:r>
            <a:endParaRPr/>
          </a:p>
          <a:p>
            <a:pPr indent="-107950" lvl="0" marL="342900" marR="0" rtl="0" algn="l">
              <a:lnSpc>
                <a:spcPct val="90000"/>
              </a:lnSpc>
              <a:spcBef>
                <a:spcPts val="740"/>
              </a:spcBef>
              <a:spcAft>
                <a:spcPts val="0"/>
              </a:spcAft>
              <a:buClr>
                <a:schemeClr val="dk1"/>
              </a:buClr>
              <a:buSzPts val="3700"/>
              <a:buFont typeface="Noto Sans Symbols"/>
              <a:buNone/>
            </a:pPr>
            <a:r>
              <a:t/>
            </a:r>
            <a:endParaRPr b="0" i="0" sz="3700" u="none" cap="none" strike="noStrike">
              <a:solidFill>
                <a:schemeClr val="dk1"/>
              </a:solidFill>
              <a:latin typeface="Questrial"/>
              <a:ea typeface="Questrial"/>
              <a:cs typeface="Questrial"/>
              <a:sym typeface="Questrial"/>
            </a:endParaRPr>
          </a:p>
        </p:txBody>
      </p:sp>
      <p:sp>
        <p:nvSpPr>
          <p:cNvPr id="776" name="Google Shape;776;p9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1" name="Shape 781"/>
        <p:cNvGrpSpPr/>
        <p:nvPr/>
      </p:nvGrpSpPr>
      <p:grpSpPr>
        <a:xfrm>
          <a:off x="0" y="0"/>
          <a:ext cx="0" cy="0"/>
          <a:chOff x="0" y="0"/>
          <a:chExt cx="0" cy="0"/>
        </a:xfrm>
      </p:grpSpPr>
      <p:sp>
        <p:nvSpPr>
          <p:cNvPr id="782" name="Google Shape;782;p9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Determining Filing Status</a:t>
            </a:r>
            <a:endParaRPr/>
          </a:p>
        </p:txBody>
      </p:sp>
      <p:sp>
        <p:nvSpPr>
          <p:cNvPr id="783" name="Google Shape;783;p99"/>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lang="en-US"/>
              <a:t>Let’s look at the I/I form</a:t>
            </a:r>
            <a:endParaRPr/>
          </a:p>
        </p:txBody>
      </p:sp>
      <p:sp>
        <p:nvSpPr>
          <p:cNvPr id="784" name="Google Shape;784;p99"/>
          <p:cNvSpPr/>
          <p:nvPr/>
        </p:nvSpPr>
        <p:spPr>
          <a:xfrm>
            <a:off x="609600" y="4888877"/>
            <a:ext cx="10972800" cy="1515600"/>
          </a:xfrm>
          <a:prstGeom prst="rect">
            <a:avLst/>
          </a:prstGeom>
          <a:solidFill>
            <a:schemeClr val="accent1"/>
          </a:solidFill>
          <a:ln cap="flat" cmpd="sng" w="25400">
            <a:solidFill>
              <a:srgbClr val="B08420"/>
            </a:solidFill>
            <a:prstDash val="solid"/>
            <a:round/>
            <a:headEnd len="sm" w="sm" type="none"/>
            <a:tailEnd len="sm" w="sm" type="none"/>
          </a:ln>
        </p:spPr>
        <p:txBody>
          <a:bodyPr anchorCtr="0" anchor="t" bIns="45700" lIns="91425" spcFirstLastPara="1" rIns="91425" wrap="square" tIns="45700">
            <a:noAutofit/>
          </a:bodyPr>
          <a:lstStyle/>
          <a:p>
            <a:pPr indent="0" lvl="1" marL="457200" rtl="0" algn="ctr">
              <a:spcBef>
                <a:spcPts val="0"/>
              </a:spcBef>
              <a:spcAft>
                <a:spcPts val="0"/>
              </a:spcAft>
              <a:buClr>
                <a:schemeClr val="lt1"/>
              </a:buClr>
              <a:buFont typeface="Noto Sans Symbols"/>
              <a:buNone/>
            </a:pPr>
            <a:r>
              <a:rPr b="1" lang="en-US" sz="3000">
                <a:solidFill>
                  <a:schemeClr val="lt1"/>
                </a:solidFill>
                <a:latin typeface="Questrial"/>
                <a:ea typeface="Questrial"/>
                <a:cs typeface="Questrial"/>
                <a:sym typeface="Questrial"/>
              </a:rPr>
              <a:t>You will refer to this part of the I/I form while asking questions from the Pub 4012. Correct any mistakes the taxpayer made when filling it out.</a:t>
            </a:r>
            <a:endParaRPr sz="3000"/>
          </a:p>
        </p:txBody>
      </p:sp>
      <p:sp>
        <p:nvSpPr>
          <p:cNvPr id="785" name="Google Shape;785;p9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786" name="Google Shape;786;p99"/>
          <p:cNvPicPr preferRelativeResize="0"/>
          <p:nvPr/>
        </p:nvPicPr>
        <p:blipFill>
          <a:blip r:embed="rId3">
            <a:alphaModFix/>
          </a:blip>
          <a:stretch>
            <a:fillRect/>
          </a:stretch>
        </p:blipFill>
        <p:spPr>
          <a:xfrm>
            <a:off x="0" y="2664714"/>
            <a:ext cx="12191999" cy="1806222"/>
          </a:xfrm>
          <a:prstGeom prst="rect">
            <a:avLst/>
          </a:prstGeom>
          <a:noFill/>
          <a:ln cap="flat" cmpd="sng" w="9525">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1" name="Shape 791"/>
        <p:cNvGrpSpPr/>
        <p:nvPr/>
      </p:nvGrpSpPr>
      <p:grpSpPr>
        <a:xfrm>
          <a:off x="0" y="0"/>
          <a:ext cx="0" cy="0"/>
          <a:chOff x="0" y="0"/>
          <a:chExt cx="0" cy="0"/>
        </a:xfrm>
      </p:grpSpPr>
      <p:sp>
        <p:nvSpPr>
          <p:cNvPr id="792" name="Google Shape;792;p10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Single</a:t>
            </a:r>
            <a:endParaRPr/>
          </a:p>
        </p:txBody>
      </p:sp>
      <p:sp>
        <p:nvSpPr>
          <p:cNvPr id="793" name="Google Shape;793;p100"/>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If on the last day of the tax year (Dec. 31</a:t>
            </a:r>
            <a:r>
              <a:rPr b="0" baseline="30000" i="0" lang="en-US" sz="4000" u="none" cap="none" strike="noStrike">
                <a:solidFill>
                  <a:schemeClr val="dk1"/>
                </a:solidFill>
                <a:latin typeface="Questrial"/>
                <a:ea typeface="Questrial"/>
                <a:cs typeface="Questrial"/>
                <a:sym typeface="Questrial"/>
              </a:rPr>
              <a:t>st</a:t>
            </a:r>
            <a:r>
              <a:rPr b="0" i="0" lang="en-US" sz="4000" u="none" cap="none" strike="noStrike">
                <a:solidFill>
                  <a:schemeClr val="dk1"/>
                </a:solidFill>
                <a:latin typeface="Questrial"/>
                <a:ea typeface="Questrial"/>
                <a:cs typeface="Questrial"/>
                <a:sym typeface="Questrial"/>
              </a:rPr>
              <a:t>), the taxpayer was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Not married </a:t>
            </a:r>
            <a:r>
              <a:rPr b="0" i="0" lang="en-US" sz="3600" u="none" cap="none" strike="noStrike">
                <a:solidFill>
                  <a:schemeClr val="accent1"/>
                </a:solidFill>
                <a:latin typeface="Questrial"/>
                <a:ea typeface="Questrial"/>
                <a:cs typeface="Questrial"/>
                <a:sym typeface="Questrial"/>
              </a:rPr>
              <a:t>OR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Legally separated/divorced </a:t>
            </a:r>
            <a:r>
              <a:rPr b="0" i="0" lang="en-US" sz="3600" u="none" cap="none" strike="noStrike">
                <a:solidFill>
                  <a:schemeClr val="accent1"/>
                </a:solidFill>
                <a:latin typeface="Questrial"/>
                <a:ea typeface="Questrial"/>
                <a:cs typeface="Questrial"/>
                <a:sym typeface="Questrial"/>
              </a:rPr>
              <a:t>OR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Widowed</a:t>
            </a:r>
            <a:endParaRPr/>
          </a:p>
        </p:txBody>
      </p:sp>
      <p:sp>
        <p:nvSpPr>
          <p:cNvPr id="794" name="Google Shape;794;p100"/>
          <p:cNvSpPr/>
          <p:nvPr/>
        </p:nvSpPr>
        <p:spPr>
          <a:xfrm>
            <a:off x="3635828" y="4492855"/>
            <a:ext cx="8305800" cy="1815900"/>
          </a:xfrm>
          <a:prstGeom prst="rect">
            <a:avLst/>
          </a:prstGeom>
          <a:solidFill>
            <a:schemeClr val="accent3"/>
          </a:solidFill>
          <a:ln cap="flat" cmpd="sng" w="25400">
            <a:solidFill>
              <a:srgbClr val="2B535E"/>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800">
                <a:solidFill>
                  <a:schemeClr val="lt1"/>
                </a:solidFill>
                <a:latin typeface="Questrial"/>
                <a:ea typeface="Questrial"/>
                <a:cs typeface="Questrial"/>
                <a:sym typeface="Questrial"/>
              </a:rPr>
              <a:t>IMPORTANT:</a:t>
            </a:r>
            <a:endParaRPr/>
          </a:p>
          <a:p>
            <a:pPr indent="0" lvl="0" marL="0" marR="0" rtl="0" algn="ctr">
              <a:spcBef>
                <a:spcPts val="0"/>
              </a:spcBef>
              <a:spcAft>
                <a:spcPts val="0"/>
              </a:spcAft>
              <a:buNone/>
            </a:pPr>
            <a:r>
              <a:rPr lang="en-US" sz="2800">
                <a:solidFill>
                  <a:schemeClr val="lt1"/>
                </a:solidFill>
                <a:latin typeface="Questrial"/>
                <a:ea typeface="Questrial"/>
                <a:cs typeface="Questrial"/>
                <a:sym typeface="Questrial"/>
              </a:rPr>
              <a:t>Some taxpayers considered single can also file under a more advantageous status (HoH or QW).</a:t>
            </a:r>
            <a:endParaRPr/>
          </a:p>
          <a:p>
            <a:pPr indent="0" lvl="0" marL="0" marR="0" rtl="0" algn="ctr">
              <a:spcBef>
                <a:spcPts val="0"/>
              </a:spcBef>
              <a:spcAft>
                <a:spcPts val="0"/>
              </a:spcAft>
              <a:buNone/>
            </a:pPr>
            <a:r>
              <a:rPr lang="en-US" sz="2800">
                <a:solidFill>
                  <a:schemeClr val="lt1"/>
                </a:solidFill>
                <a:latin typeface="Questrial"/>
                <a:ea typeface="Questrial"/>
                <a:cs typeface="Questrial"/>
                <a:sym typeface="Questrial"/>
              </a:rPr>
              <a:t>Be sure to check all options!</a:t>
            </a:r>
            <a:endParaRPr/>
          </a:p>
        </p:txBody>
      </p:sp>
      <p:sp>
        <p:nvSpPr>
          <p:cNvPr id="795" name="Google Shape;795;p10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9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0" name="Shape 800"/>
        <p:cNvGrpSpPr/>
        <p:nvPr/>
      </p:nvGrpSpPr>
      <p:grpSpPr>
        <a:xfrm>
          <a:off x="0" y="0"/>
          <a:ext cx="0" cy="0"/>
          <a:chOff x="0" y="0"/>
          <a:chExt cx="0" cy="0"/>
        </a:xfrm>
      </p:grpSpPr>
      <p:sp>
        <p:nvSpPr>
          <p:cNvPr id="801" name="Google Shape;801;p10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Married Filing Jointly</a:t>
            </a:r>
            <a:endParaRPr/>
          </a:p>
        </p:txBody>
      </p:sp>
      <p:sp>
        <p:nvSpPr>
          <p:cNvPr id="802" name="Google Shape;802;p101"/>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If on the last day of the tax year, </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They lived together as a married couple </a:t>
            </a:r>
            <a:r>
              <a:rPr b="0" i="0" lang="en-US" sz="3600" u="none" cap="none" strike="noStrike">
                <a:solidFill>
                  <a:schemeClr val="accent1"/>
                </a:solidFill>
                <a:latin typeface="Questrial"/>
                <a:ea typeface="Questrial"/>
                <a:cs typeface="Questrial"/>
                <a:sym typeface="Questrial"/>
              </a:rPr>
              <a:t>OR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They lived apart but were not legally separated/divorced </a:t>
            </a:r>
            <a:r>
              <a:rPr b="0" i="0" lang="en-US" sz="3600" u="none" cap="none" strike="noStrike">
                <a:solidFill>
                  <a:schemeClr val="accent1"/>
                </a:solidFill>
                <a:latin typeface="Questrial"/>
                <a:ea typeface="Questrial"/>
                <a:cs typeface="Questrial"/>
                <a:sym typeface="Questrial"/>
              </a:rPr>
              <a:t>OR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One spouse died during the year, and the taxpayer did not remarry.</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803" name="Google Shape;803;p10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 name="Shape 119"/>
        <p:cNvGrpSpPr/>
        <p:nvPr/>
      </p:nvGrpSpPr>
      <p:grpSpPr>
        <a:xfrm>
          <a:off x="0" y="0"/>
          <a:ext cx="0" cy="0"/>
          <a:chOff x="0" y="0"/>
          <a:chExt cx="0" cy="0"/>
        </a:xfrm>
      </p:grpSpPr>
      <p:sp>
        <p:nvSpPr>
          <p:cNvPr id="120" name="Google Shape;120;p21"/>
          <p:cNvSpPr txBox="1"/>
          <p:nvPr>
            <p:ph type="title"/>
          </p:nvPr>
        </p:nvSpPr>
        <p:spPr>
          <a:xfrm>
            <a:off x="609600" y="236513"/>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Training Outline: A Session</a:t>
            </a:r>
            <a:endParaRPr/>
          </a:p>
        </p:txBody>
      </p:sp>
      <p:sp>
        <p:nvSpPr>
          <p:cNvPr id="121" name="Google Shape;121;p21"/>
          <p:cNvSpPr txBox="1"/>
          <p:nvPr>
            <p:ph idx="1" type="body"/>
          </p:nvPr>
        </p:nvSpPr>
        <p:spPr>
          <a:xfrm>
            <a:off x="503750" y="1379525"/>
            <a:ext cx="11928600" cy="4526100"/>
          </a:xfrm>
          <a:prstGeom prst="rect">
            <a:avLst/>
          </a:prstGeom>
          <a:noFill/>
          <a:ln>
            <a:noFill/>
          </a:ln>
        </p:spPr>
        <p:txBody>
          <a:bodyPr anchorCtr="0" anchor="t" bIns="45700" lIns="91425" spcFirstLastPara="1" rIns="91425" wrap="square" tIns="45700">
            <a:noAutofit/>
          </a:bodyPr>
          <a:lstStyle/>
          <a:p>
            <a:pPr indent="-393700" lvl="0" marL="342900" rtl="0" algn="l">
              <a:spcBef>
                <a:spcPts val="0"/>
              </a:spcBef>
              <a:spcAft>
                <a:spcPts val="0"/>
              </a:spcAft>
              <a:buClr>
                <a:schemeClr val="dk1"/>
              </a:buClr>
              <a:buSzPts val="4800"/>
              <a:buFont typeface="Noto Sans Symbols"/>
              <a:buChar char="➢"/>
            </a:pPr>
            <a:r>
              <a:rPr lang="en-US" sz="4800"/>
              <a:t>Filing Status(Part II of I/I form)</a:t>
            </a:r>
            <a:endParaRPr sz="4800"/>
          </a:p>
          <a:p>
            <a:pPr indent="-393700" lvl="0" marL="342900" rtl="0" algn="l">
              <a:spcBef>
                <a:spcPts val="0"/>
              </a:spcBef>
              <a:spcAft>
                <a:spcPts val="0"/>
              </a:spcAft>
              <a:buClr>
                <a:schemeClr val="dk1"/>
              </a:buClr>
              <a:buSzPts val="4800"/>
              <a:buFont typeface="Noto Sans Symbols"/>
              <a:buChar char="➢"/>
            </a:pPr>
            <a:r>
              <a:rPr lang="en-US" sz="4800"/>
              <a:t>Income (Part III of I/I form)</a:t>
            </a:r>
            <a:endParaRPr sz="4800"/>
          </a:p>
          <a:p>
            <a:pPr indent="-393700" lvl="0" marL="342900" rtl="0" algn="l">
              <a:spcBef>
                <a:spcPts val="0"/>
              </a:spcBef>
              <a:spcAft>
                <a:spcPts val="0"/>
              </a:spcAft>
              <a:buClr>
                <a:schemeClr val="dk1"/>
              </a:buClr>
              <a:buSzPts val="4800"/>
              <a:buFont typeface="Noto Sans Symbols"/>
              <a:buChar char="➢"/>
            </a:pPr>
            <a:r>
              <a:rPr lang="en-US" sz="4800"/>
              <a:t>Expenses (Part IV of I/I form)</a:t>
            </a:r>
            <a:endParaRPr sz="4800"/>
          </a:p>
        </p:txBody>
      </p:sp>
      <p:sp>
        <p:nvSpPr>
          <p:cNvPr id="122" name="Google Shape;122;p2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8" name="Shape 808"/>
        <p:cNvGrpSpPr/>
        <p:nvPr/>
      </p:nvGrpSpPr>
      <p:grpSpPr>
        <a:xfrm>
          <a:off x="0" y="0"/>
          <a:ext cx="0" cy="0"/>
          <a:chOff x="0" y="0"/>
          <a:chExt cx="0" cy="0"/>
        </a:xfrm>
      </p:grpSpPr>
      <p:sp>
        <p:nvSpPr>
          <p:cNvPr id="809" name="Google Shape;809;p10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Married Filing Separately</a:t>
            </a:r>
            <a:endParaRPr/>
          </a:p>
        </p:txBody>
      </p:sp>
      <p:sp>
        <p:nvSpPr>
          <p:cNvPr id="810" name="Google Shape;810;p102"/>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Married taxpayers can also file separately; HOWEVER,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If one spouse itemizes, the other spouse must itemize.</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Taxpayers filing with this status are not eligible to claim several tax credits.</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grpSp>
        <p:nvGrpSpPr>
          <p:cNvPr id="811" name="Google Shape;811;p102"/>
          <p:cNvGrpSpPr/>
          <p:nvPr/>
        </p:nvGrpSpPr>
        <p:grpSpPr>
          <a:xfrm>
            <a:off x="6114775" y="4642050"/>
            <a:ext cx="6172200" cy="1981200"/>
            <a:chOff x="4343400" y="4495800"/>
            <a:chExt cx="6172200" cy="1981200"/>
          </a:xfrm>
        </p:grpSpPr>
        <p:sp>
          <p:nvSpPr>
            <p:cNvPr id="812" name="Google Shape;812;p102"/>
            <p:cNvSpPr/>
            <p:nvPr/>
          </p:nvSpPr>
          <p:spPr>
            <a:xfrm>
              <a:off x="4343400" y="4495800"/>
              <a:ext cx="6172200" cy="1981200"/>
            </a:xfrm>
            <a:prstGeom prst="star16">
              <a:avLst>
                <a:gd fmla="val 37500" name="adj"/>
              </a:avLst>
            </a:prstGeom>
            <a:solidFill>
              <a:srgbClr val="C00000"/>
            </a:solidFill>
            <a:ln cap="flat" cmpd="sng" w="38100">
              <a:solidFill>
                <a:schemeClr val="hlink"/>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813" name="Google Shape;813;p102"/>
            <p:cNvSpPr/>
            <p:nvPr/>
          </p:nvSpPr>
          <p:spPr>
            <a:xfrm>
              <a:off x="5181600" y="4832353"/>
              <a:ext cx="4419600" cy="1200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400">
                  <a:solidFill>
                    <a:schemeClr val="lt1"/>
                  </a:solidFill>
                  <a:latin typeface="Questrial"/>
                  <a:ea typeface="Questrial"/>
                  <a:cs typeface="Questrial"/>
                  <a:sym typeface="Questrial"/>
                </a:rPr>
                <a:t>Be careful! </a:t>
              </a:r>
              <a:endParaRPr/>
            </a:p>
            <a:p>
              <a:pPr indent="0" lvl="0" marL="0" marR="0" rtl="0" algn="ctr">
                <a:spcBef>
                  <a:spcPts val="0"/>
                </a:spcBef>
                <a:spcAft>
                  <a:spcPts val="0"/>
                </a:spcAft>
                <a:buNone/>
              </a:pPr>
              <a:r>
                <a:rPr b="1" lang="en-US" sz="2400">
                  <a:solidFill>
                    <a:schemeClr val="lt1"/>
                  </a:solidFill>
                  <a:latin typeface="Questrial"/>
                  <a:ea typeface="Questrial"/>
                  <a:cs typeface="Questrial"/>
                  <a:sym typeface="Questrial"/>
                </a:rPr>
                <a:t>This status generally results in a HIGHER overall TAX.</a:t>
              </a:r>
              <a:r>
                <a:rPr lang="en-US" sz="2400">
                  <a:solidFill>
                    <a:schemeClr val="lt1"/>
                  </a:solidFill>
                  <a:latin typeface="Questrial"/>
                  <a:ea typeface="Questrial"/>
                  <a:cs typeface="Questrial"/>
                  <a:sym typeface="Questrial"/>
                </a:rPr>
                <a:t>  </a:t>
              </a:r>
              <a:endParaRPr/>
            </a:p>
          </p:txBody>
        </p:sp>
      </p:grpSp>
      <p:sp>
        <p:nvSpPr>
          <p:cNvPr id="814" name="Google Shape;814;p10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0"/>
                                        </p:tgtEl>
                                        <p:attrNameLst>
                                          <p:attrName>style.visibility</p:attrName>
                                        </p:attrNameLst>
                                      </p:cBhvr>
                                      <p:to>
                                        <p:strVal val="visible"/>
                                      </p:to>
                                    </p:set>
                                    <p:animEffect filter="fade" transition="in">
                                      <p:cBhvr>
                                        <p:cTn dur="500"/>
                                        <p:tgtEl>
                                          <p:spTgt spid="8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1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9" name="Shape 819"/>
        <p:cNvGrpSpPr/>
        <p:nvPr/>
      </p:nvGrpSpPr>
      <p:grpSpPr>
        <a:xfrm>
          <a:off x="0" y="0"/>
          <a:ext cx="0" cy="0"/>
          <a:chOff x="0" y="0"/>
          <a:chExt cx="0" cy="0"/>
        </a:xfrm>
      </p:grpSpPr>
      <p:sp>
        <p:nvSpPr>
          <p:cNvPr id="820" name="Google Shape;820;p10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Why Do Some Choose MFS?	</a:t>
            </a:r>
            <a:endParaRPr/>
          </a:p>
        </p:txBody>
      </p:sp>
      <p:sp>
        <p:nvSpPr>
          <p:cNvPr id="821" name="Google Shape;821;p103"/>
          <p:cNvSpPr txBox="1"/>
          <p:nvPr>
            <p:ph idx="1" type="body"/>
          </p:nvPr>
        </p:nvSpPr>
        <p:spPr>
          <a:xfrm>
            <a:off x="609600" y="141765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400"/>
              <a:buFont typeface="Noto Sans Symbols"/>
              <a:buChar char="➢"/>
            </a:pPr>
            <a:r>
              <a:rPr lang="en-US" sz="3400"/>
              <a:t>O</a:t>
            </a:r>
            <a:r>
              <a:rPr b="0" i="0" lang="en-US" sz="3400" u="none" cap="none" strike="noStrike">
                <a:solidFill>
                  <a:schemeClr val="dk1"/>
                </a:solidFill>
                <a:latin typeface="Questrial"/>
                <a:ea typeface="Questrial"/>
                <a:cs typeface="Questrial"/>
                <a:sym typeface="Questrial"/>
              </a:rPr>
              <a:t>ne spouse does not want to be responsible for the other spouse’s tax obligations or filing separately may result in a lower total tax (</a:t>
            </a:r>
            <a:r>
              <a:rPr b="0" i="0" lang="en-US" sz="3400" u="none" cap="none" strike="noStrike">
                <a:solidFill>
                  <a:schemeClr val="accent1"/>
                </a:solidFill>
                <a:latin typeface="Questrial"/>
                <a:ea typeface="Questrial"/>
                <a:cs typeface="Questrial"/>
                <a:sym typeface="Questrial"/>
              </a:rPr>
              <a:t>this is rare</a:t>
            </a:r>
            <a:r>
              <a:rPr b="0" i="0" lang="en-US" sz="3400" u="none" cap="none" strike="noStrike">
                <a:solidFill>
                  <a:schemeClr val="dk1"/>
                </a:solidFill>
                <a:latin typeface="Questrial"/>
                <a:ea typeface="Questrial"/>
                <a:cs typeface="Questrial"/>
                <a:sym typeface="Questrial"/>
              </a:rPr>
              <a:t>)</a:t>
            </a:r>
            <a:endParaRPr/>
          </a:p>
          <a:p>
            <a:pPr indent="-342900" lvl="0" marL="342900" marR="0" rtl="0" algn="l">
              <a:lnSpc>
                <a:spcPct val="90000"/>
              </a:lnSpc>
              <a:spcBef>
                <a:spcPts val="680"/>
              </a:spcBef>
              <a:spcAft>
                <a:spcPts val="0"/>
              </a:spcAft>
              <a:buClr>
                <a:schemeClr val="dk1"/>
              </a:buClr>
              <a:buSzPts val="3400"/>
              <a:buFont typeface="Noto Sans Symbols"/>
              <a:buChar char="➢"/>
            </a:pPr>
            <a:r>
              <a:rPr lang="en-US" sz="3400"/>
              <a:t>One spouse wants </a:t>
            </a:r>
            <a:r>
              <a:rPr b="0" i="0" lang="en-US" sz="3400" u="none" cap="none" strike="noStrike">
                <a:solidFill>
                  <a:schemeClr val="dk1"/>
                </a:solidFill>
                <a:latin typeface="Questrial"/>
                <a:ea typeface="Questrial"/>
                <a:cs typeface="Questrial"/>
                <a:sym typeface="Questrial"/>
              </a:rPr>
              <a:t>to avoid an offset of their refund against their spouse’s outstanding debts (child support, student loans, etc.)</a:t>
            </a:r>
            <a:endParaRPr b="0" i="0" sz="3400" u="none" cap="none" strike="noStrike">
              <a:solidFill>
                <a:schemeClr val="dk1"/>
              </a:solidFill>
              <a:latin typeface="Questrial"/>
              <a:ea typeface="Questrial"/>
              <a:cs typeface="Questrial"/>
              <a:sym typeface="Questrial"/>
            </a:endParaRPr>
          </a:p>
          <a:p>
            <a:pPr indent="0" lvl="0" marL="0" marR="0" rtl="0" algn="l">
              <a:lnSpc>
                <a:spcPct val="90000"/>
              </a:lnSpc>
              <a:spcBef>
                <a:spcPts val="680"/>
              </a:spcBef>
              <a:spcAft>
                <a:spcPts val="0"/>
              </a:spcAft>
              <a:buNone/>
            </a:pPr>
            <a:r>
              <a:t/>
            </a:r>
            <a:endParaRPr sz="3400"/>
          </a:p>
          <a:p>
            <a:pPr indent="-342900" lvl="0" marL="342900" marR="0" rtl="0" algn="l">
              <a:lnSpc>
                <a:spcPct val="9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Note: Even in these circumstances, there may be other options that allow them to file jointly and not be responsible for these debts (Injured Spouse Form)</a:t>
            </a:r>
            <a:endParaRPr/>
          </a:p>
        </p:txBody>
      </p:sp>
      <p:sp>
        <p:nvSpPr>
          <p:cNvPr id="822" name="Google Shape;822;p10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7" name="Shape 827"/>
        <p:cNvGrpSpPr/>
        <p:nvPr/>
      </p:nvGrpSpPr>
      <p:grpSpPr>
        <a:xfrm>
          <a:off x="0" y="0"/>
          <a:ext cx="0" cy="0"/>
          <a:chOff x="0" y="0"/>
          <a:chExt cx="0" cy="0"/>
        </a:xfrm>
      </p:grpSpPr>
      <p:sp>
        <p:nvSpPr>
          <p:cNvPr id="828" name="Google Shape;828;p10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Why Do Some Choose MFS?	</a:t>
            </a:r>
            <a:endParaRPr/>
          </a:p>
        </p:txBody>
      </p:sp>
      <p:sp>
        <p:nvSpPr>
          <p:cNvPr id="829" name="Google Shape;829;p104"/>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1" i="0" lang="en-US" sz="4000" u="none" cap="none" strike="noStrike">
                <a:solidFill>
                  <a:schemeClr val="dk1"/>
                </a:solidFill>
                <a:latin typeface="Questrial"/>
                <a:ea typeface="Questrial"/>
                <a:cs typeface="Questrial"/>
                <a:sym typeface="Questrial"/>
              </a:rPr>
              <a:t>Note: </a:t>
            </a:r>
            <a:r>
              <a:rPr lang="en-US"/>
              <a:t>S</a:t>
            </a:r>
            <a:r>
              <a:rPr b="0" i="0" lang="en-US" sz="4000" u="none" cap="none" strike="noStrike">
                <a:solidFill>
                  <a:schemeClr val="dk1"/>
                </a:solidFill>
                <a:latin typeface="Questrial"/>
                <a:ea typeface="Questrial"/>
                <a:cs typeface="Questrial"/>
                <a:sym typeface="Questrial"/>
              </a:rPr>
              <a:t>ometimes taxpayers must file separately because they are separated and not in communication with their spouse and don’t have the option of filing jointly</a:t>
            </a:r>
            <a:endParaRPr/>
          </a:p>
        </p:txBody>
      </p:sp>
      <p:sp>
        <p:nvSpPr>
          <p:cNvPr id="830" name="Google Shape;830;p10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5" name="Shape 835"/>
        <p:cNvGrpSpPr/>
        <p:nvPr/>
      </p:nvGrpSpPr>
      <p:grpSpPr>
        <a:xfrm>
          <a:off x="0" y="0"/>
          <a:ext cx="0" cy="0"/>
          <a:chOff x="0" y="0"/>
          <a:chExt cx="0" cy="0"/>
        </a:xfrm>
      </p:grpSpPr>
      <p:sp>
        <p:nvSpPr>
          <p:cNvPr id="836" name="Google Shape;836;p10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Note	</a:t>
            </a:r>
            <a:endParaRPr/>
          </a:p>
        </p:txBody>
      </p:sp>
      <p:sp>
        <p:nvSpPr>
          <p:cNvPr id="837" name="Google Shape;837;p105"/>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If a spouse died during the tax year, and the taxpayer did not remarry, they are considered married for the entire year.</a:t>
            </a:r>
            <a:endParaRPr/>
          </a:p>
          <a:p>
            <a:pPr indent="-342900" lvl="0" marL="342900" marR="0" rtl="0" algn="l">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The surviving spouse is eligible to file as MFJ or MFS.</a:t>
            </a:r>
            <a:endParaRPr/>
          </a:p>
          <a:p>
            <a:pPr indent="-342900" lvl="0" marL="342900" marR="0" rtl="0" algn="l">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Surviving spouses that remarry must file with the new spouse, as MFJ or MFS.  </a:t>
            </a:r>
            <a:endParaRPr/>
          </a:p>
          <a:p>
            <a:pPr indent="-285750" lvl="1" marL="742950" marR="0" rtl="0" algn="l">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The deceased spouse’s filing status becomes MFS.</a:t>
            </a:r>
            <a:endParaRPr/>
          </a:p>
        </p:txBody>
      </p:sp>
      <p:sp>
        <p:nvSpPr>
          <p:cNvPr id="838" name="Google Shape;838;p10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3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3" name="Shape 843"/>
        <p:cNvGrpSpPr/>
        <p:nvPr/>
      </p:nvGrpSpPr>
      <p:grpSpPr>
        <a:xfrm>
          <a:off x="0" y="0"/>
          <a:ext cx="0" cy="0"/>
          <a:chOff x="0" y="0"/>
          <a:chExt cx="0" cy="0"/>
        </a:xfrm>
      </p:grpSpPr>
      <p:sp>
        <p:nvSpPr>
          <p:cNvPr id="844" name="Google Shape;844;p10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Head of Household</a:t>
            </a:r>
            <a:endParaRPr/>
          </a:p>
        </p:txBody>
      </p:sp>
      <p:sp>
        <p:nvSpPr>
          <p:cNvPr id="845" name="Google Shape;845;p106"/>
          <p:cNvSpPr txBox="1"/>
          <p:nvPr>
            <p:ph idx="1" type="body"/>
          </p:nvPr>
        </p:nvSpPr>
        <p:spPr>
          <a:xfrm>
            <a:off x="609600" y="1600206"/>
            <a:ext cx="10972800" cy="34617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This is the most complicated filing status to determine, yet it is one of the most common at SaveFirst tax sites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There are two scenarios when a taxpayers can file Head of Household:</a:t>
            </a:r>
            <a:endParaRPr/>
          </a:p>
        </p:txBody>
      </p:sp>
      <p:sp>
        <p:nvSpPr>
          <p:cNvPr id="846" name="Google Shape;846;p10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1" name="Shape 851"/>
        <p:cNvGrpSpPr/>
        <p:nvPr/>
      </p:nvGrpSpPr>
      <p:grpSpPr>
        <a:xfrm>
          <a:off x="0" y="0"/>
          <a:ext cx="0" cy="0"/>
          <a:chOff x="0" y="0"/>
          <a:chExt cx="0" cy="0"/>
        </a:xfrm>
      </p:grpSpPr>
      <p:sp>
        <p:nvSpPr>
          <p:cNvPr id="852" name="Google Shape;852;p10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Head of Household</a:t>
            </a:r>
            <a:endParaRPr/>
          </a:p>
        </p:txBody>
      </p:sp>
      <p:sp>
        <p:nvSpPr>
          <p:cNvPr id="853" name="Google Shape;853;p107"/>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Scenario #1: Married Taxpayers</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Must be “considered unmarried”*</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File a separate return from spouse</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Maintain more than half the costs of keeping up a home</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The home is the main home for a </a:t>
            </a:r>
            <a:r>
              <a:rPr lang="en-US" sz="3330" u="sng">
                <a:solidFill>
                  <a:srgbClr val="980000"/>
                </a:solidFill>
              </a:rPr>
              <a:t>dependent child, stepchild, or foster child</a:t>
            </a:r>
            <a:r>
              <a:rPr b="0" i="0" lang="en-US" sz="3330" u="none" cap="none" strike="noStrike">
                <a:solidFill>
                  <a:schemeClr val="dk1"/>
                </a:solidFill>
                <a:latin typeface="Questrial"/>
                <a:ea typeface="Questrial"/>
                <a:cs typeface="Questrial"/>
                <a:sym typeface="Questrial"/>
              </a:rPr>
              <a:t> for more than ½ the year</a:t>
            </a:r>
            <a:endParaRPr/>
          </a:p>
          <a:p>
            <a:pPr indent="-228600" lvl="2" marL="1143000" marR="0" rtl="0" algn="l">
              <a:lnSpc>
                <a:spcPct val="90000"/>
              </a:lnSpc>
              <a:spcBef>
                <a:spcPts val="592"/>
              </a:spcBef>
              <a:spcAft>
                <a:spcPts val="0"/>
              </a:spcAft>
              <a:buClr>
                <a:schemeClr val="dk1"/>
              </a:buClr>
              <a:buSzPts val="2960"/>
              <a:buFont typeface="Courier New"/>
              <a:buChar char="o"/>
            </a:pPr>
            <a:r>
              <a:rPr b="0" i="0" lang="en-US" sz="2960" u="none" cap="none" strike="noStrike">
                <a:solidFill>
                  <a:schemeClr val="dk1"/>
                </a:solidFill>
                <a:latin typeface="Questrial"/>
                <a:ea typeface="Questrial"/>
                <a:cs typeface="Questrial"/>
                <a:sym typeface="Questrial"/>
              </a:rPr>
              <a:t>Note: A grandchild does NOT meet this test </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The taxpayer claims an exemption for the child</a:t>
            </a:r>
            <a:endParaRPr/>
          </a:p>
          <a:p>
            <a:pPr indent="-107950" lvl="0" marL="342900" marR="0" rtl="0" algn="l">
              <a:lnSpc>
                <a:spcPct val="90000"/>
              </a:lnSpc>
              <a:spcBef>
                <a:spcPts val="740"/>
              </a:spcBef>
              <a:spcAft>
                <a:spcPts val="0"/>
              </a:spcAft>
              <a:buClr>
                <a:schemeClr val="dk1"/>
              </a:buClr>
              <a:buSzPts val="3700"/>
              <a:buFont typeface="Noto Sans Symbols"/>
              <a:buNone/>
            </a:pPr>
            <a:r>
              <a:t/>
            </a:r>
            <a:endParaRPr b="0" i="0" sz="3700" u="none" cap="none" strike="noStrike">
              <a:solidFill>
                <a:schemeClr val="dk1"/>
              </a:solidFill>
              <a:latin typeface="Questrial"/>
              <a:ea typeface="Questrial"/>
              <a:cs typeface="Questrial"/>
              <a:sym typeface="Questrial"/>
            </a:endParaRPr>
          </a:p>
        </p:txBody>
      </p:sp>
      <p:sp>
        <p:nvSpPr>
          <p:cNvPr id="854" name="Google Shape;854;p10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9" name="Shape 859"/>
        <p:cNvGrpSpPr/>
        <p:nvPr/>
      </p:nvGrpSpPr>
      <p:grpSpPr>
        <a:xfrm>
          <a:off x="0" y="0"/>
          <a:ext cx="0" cy="0"/>
          <a:chOff x="0" y="0"/>
          <a:chExt cx="0" cy="0"/>
        </a:xfrm>
      </p:grpSpPr>
      <p:sp>
        <p:nvSpPr>
          <p:cNvPr id="860" name="Google Shape;860;p10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“Considered Unmarried”</a:t>
            </a:r>
            <a:endParaRPr/>
          </a:p>
        </p:txBody>
      </p:sp>
      <p:sp>
        <p:nvSpPr>
          <p:cNvPr id="861" name="Google Shape;861;p108"/>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891" lvl="2" marL="342891"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 legally married taxpayer can be considered unmarried if s/he has not lived with the spouse at any time during the last six months of the tax year.</a:t>
            </a:r>
            <a:endParaRPr/>
          </a:p>
          <a:p>
            <a:pPr indent="-38100" lvl="0" marL="342900" marR="0" rtl="0" algn="l">
              <a:spcBef>
                <a:spcPts val="960"/>
              </a:spcBef>
              <a:spcAft>
                <a:spcPts val="0"/>
              </a:spcAft>
              <a:buClr>
                <a:schemeClr val="dk1"/>
              </a:buClr>
              <a:buSzPts val="4800"/>
              <a:buFont typeface="Noto Sans Symbols"/>
              <a:buNone/>
            </a:pPr>
            <a:r>
              <a:t/>
            </a:r>
            <a:endParaRPr b="0" i="0" sz="4800" u="none" cap="none" strike="noStrike">
              <a:solidFill>
                <a:schemeClr val="dk1"/>
              </a:solidFill>
              <a:latin typeface="Questrial"/>
              <a:ea typeface="Questrial"/>
              <a:cs typeface="Questrial"/>
              <a:sym typeface="Questrial"/>
            </a:endParaRPr>
          </a:p>
        </p:txBody>
      </p:sp>
      <p:sp>
        <p:nvSpPr>
          <p:cNvPr id="862" name="Google Shape;862;p10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7" name="Shape 867"/>
        <p:cNvGrpSpPr/>
        <p:nvPr/>
      </p:nvGrpSpPr>
      <p:grpSpPr>
        <a:xfrm>
          <a:off x="0" y="0"/>
          <a:ext cx="0" cy="0"/>
          <a:chOff x="0" y="0"/>
          <a:chExt cx="0" cy="0"/>
        </a:xfrm>
      </p:grpSpPr>
      <p:sp>
        <p:nvSpPr>
          <p:cNvPr id="868" name="Google Shape;868;p10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Head of Household</a:t>
            </a:r>
            <a:endParaRPr/>
          </a:p>
        </p:txBody>
      </p:sp>
      <p:sp>
        <p:nvSpPr>
          <p:cNvPr id="869" name="Google Shape;869;p109"/>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Scenario #2: Single Taxpayers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Maintain more than half the costs of keeping up a home</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A “</a:t>
            </a:r>
            <a:r>
              <a:rPr lang="en-US" u="sng">
                <a:solidFill>
                  <a:srgbClr val="980000"/>
                </a:solidFill>
              </a:rPr>
              <a:t>qualifying person</a:t>
            </a:r>
            <a:r>
              <a:rPr b="0" i="0" lang="en-US" sz="3600" u="none" cap="none" strike="noStrike">
                <a:solidFill>
                  <a:schemeClr val="dk1"/>
                </a:solidFill>
                <a:latin typeface="Questrial"/>
                <a:ea typeface="Questrial"/>
                <a:cs typeface="Questrial"/>
                <a:sym typeface="Questrial"/>
              </a:rPr>
              <a:t>” lived with the taxpayer for more than ½ the year</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870" name="Google Shape;870;p10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5" name="Shape 875"/>
        <p:cNvGrpSpPr/>
        <p:nvPr/>
      </p:nvGrpSpPr>
      <p:grpSpPr>
        <a:xfrm>
          <a:off x="0" y="0"/>
          <a:ext cx="0" cy="0"/>
          <a:chOff x="0" y="0"/>
          <a:chExt cx="0" cy="0"/>
        </a:xfrm>
      </p:grpSpPr>
      <p:sp>
        <p:nvSpPr>
          <p:cNvPr id="876" name="Google Shape;876;p11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Head of Household: Qualifying Person</a:t>
            </a:r>
            <a:endParaRPr/>
          </a:p>
        </p:txBody>
      </p:sp>
      <p:sp>
        <p:nvSpPr>
          <p:cNvPr id="877" name="Google Shape;877;p110"/>
          <p:cNvSpPr txBox="1"/>
          <p:nvPr>
            <p:ph idx="1" type="body"/>
          </p:nvPr>
        </p:nvSpPr>
        <p:spPr>
          <a:xfrm>
            <a:off x="609600" y="1600206"/>
            <a:ext cx="10972800" cy="45540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accent3"/>
              </a:buClr>
              <a:buFont typeface="Noto Sans Symbols"/>
              <a:buNone/>
            </a:pPr>
            <a:r>
              <a:rPr b="0" i="0" lang="en-US" sz="4000" u="none" cap="none" strike="noStrike">
                <a:solidFill>
                  <a:schemeClr val="accent3"/>
                </a:solidFill>
                <a:latin typeface="Questrial"/>
                <a:ea typeface="Questrial"/>
                <a:cs typeface="Questrial"/>
                <a:sym typeface="Questrial"/>
              </a:rPr>
              <a:t>See </a:t>
            </a:r>
            <a:endParaRPr/>
          </a:p>
          <a:p>
            <a:pPr indent="0" lvl="0" marL="0" marR="0" rtl="0" algn="ctr">
              <a:spcBef>
                <a:spcPts val="880"/>
              </a:spcBef>
              <a:spcAft>
                <a:spcPts val="0"/>
              </a:spcAft>
              <a:buClr>
                <a:schemeClr val="accent3"/>
              </a:buClr>
              <a:buFont typeface="Noto Sans Symbols"/>
              <a:buNone/>
            </a:pPr>
            <a:r>
              <a:rPr b="0" i="0" lang="en-US" sz="4400" u="sng" cap="none" strike="noStrike">
                <a:solidFill>
                  <a:schemeClr val="accent3"/>
                </a:solidFill>
                <a:latin typeface="Questrial"/>
                <a:ea typeface="Questrial"/>
                <a:cs typeface="Questrial"/>
                <a:sym typeface="Questrial"/>
              </a:rPr>
              <a:t>Who Is a Qualifying Person Qualifying You To File as Head of Household</a:t>
            </a:r>
            <a:r>
              <a:rPr b="0" i="0" lang="en-US" sz="4400" u="none" cap="none" strike="noStrike">
                <a:solidFill>
                  <a:schemeClr val="accent3"/>
                </a:solidFill>
                <a:latin typeface="Questrial"/>
                <a:ea typeface="Questrial"/>
                <a:cs typeface="Questrial"/>
                <a:sym typeface="Questrial"/>
              </a:rPr>
              <a:t> </a:t>
            </a:r>
            <a:endParaRPr/>
          </a:p>
          <a:p>
            <a:pPr indent="0" lvl="0" marL="0" marR="0" rtl="0" algn="ctr">
              <a:spcBef>
                <a:spcPts val="800"/>
              </a:spcBef>
              <a:spcAft>
                <a:spcPts val="0"/>
              </a:spcAft>
              <a:buClr>
                <a:schemeClr val="accent3"/>
              </a:buClr>
              <a:buFont typeface="Noto Sans Symbols"/>
              <a:buNone/>
            </a:pPr>
            <a:r>
              <a:rPr b="0" i="0" lang="en-US" sz="4000" u="none" cap="none" strike="noStrike">
                <a:solidFill>
                  <a:schemeClr val="accent3"/>
                </a:solidFill>
                <a:latin typeface="Questrial"/>
                <a:ea typeface="Questrial"/>
                <a:cs typeface="Questrial"/>
                <a:sym typeface="Questrial"/>
              </a:rPr>
              <a:t>in the </a:t>
            </a:r>
            <a:endParaRPr/>
          </a:p>
          <a:p>
            <a:pPr indent="0" lvl="0" marL="0" marR="0" rtl="0" algn="ctr">
              <a:spcBef>
                <a:spcPts val="880"/>
              </a:spcBef>
              <a:spcAft>
                <a:spcPts val="0"/>
              </a:spcAft>
              <a:buClr>
                <a:schemeClr val="accent3"/>
              </a:buClr>
              <a:buFont typeface="Noto Sans Symbols"/>
              <a:buNone/>
            </a:pPr>
            <a:r>
              <a:rPr b="1" i="0" lang="en-US" sz="4400" u="none" cap="none" strike="noStrike">
                <a:solidFill>
                  <a:schemeClr val="accent3"/>
                </a:solidFill>
                <a:latin typeface="Questrial"/>
                <a:ea typeface="Questrial"/>
                <a:cs typeface="Questrial"/>
                <a:sym typeface="Questrial"/>
              </a:rPr>
              <a:t>Filing Status </a:t>
            </a:r>
            <a:r>
              <a:rPr b="0" i="0" lang="en-US" sz="4400" u="none" cap="none" strike="noStrike">
                <a:solidFill>
                  <a:schemeClr val="accent3"/>
                </a:solidFill>
                <a:latin typeface="Questrial"/>
                <a:ea typeface="Questrial"/>
                <a:cs typeface="Questrial"/>
                <a:sym typeface="Questrial"/>
              </a:rPr>
              <a:t>Tab of the Pub 4012 </a:t>
            </a:r>
            <a:endParaRPr/>
          </a:p>
          <a:p>
            <a:pPr indent="0" lvl="0" marL="0" marR="0" rtl="0" algn="ctr">
              <a:spcBef>
                <a:spcPts val="800"/>
              </a:spcBef>
              <a:spcAft>
                <a:spcPts val="0"/>
              </a:spcAft>
              <a:buClr>
                <a:schemeClr val="accent3"/>
              </a:buClr>
              <a:buFont typeface="Noto Sans Symbols"/>
              <a:buNone/>
            </a:pPr>
            <a:r>
              <a:rPr b="0" i="0" lang="en-US" sz="4000" u="none" cap="none" strike="noStrike">
                <a:solidFill>
                  <a:schemeClr val="accent3"/>
                </a:solidFill>
                <a:latin typeface="Questrial"/>
                <a:ea typeface="Questrial"/>
                <a:cs typeface="Questrial"/>
                <a:sym typeface="Questrial"/>
              </a:rPr>
              <a:t>for a list of qualifying persons</a:t>
            </a:r>
            <a:endParaRPr/>
          </a:p>
        </p:txBody>
      </p:sp>
      <p:sp>
        <p:nvSpPr>
          <p:cNvPr id="878" name="Google Shape;878;p11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3" name="Shape 883"/>
        <p:cNvGrpSpPr/>
        <p:nvPr/>
      </p:nvGrpSpPr>
      <p:grpSpPr>
        <a:xfrm>
          <a:off x="0" y="0"/>
          <a:ext cx="0" cy="0"/>
          <a:chOff x="0" y="0"/>
          <a:chExt cx="0" cy="0"/>
        </a:xfrm>
      </p:grpSpPr>
      <p:sp>
        <p:nvSpPr>
          <p:cNvPr id="884" name="Google Shape;884;p11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Head of Household: Qualifying Person</a:t>
            </a:r>
            <a:endParaRPr b="1" i="0" sz="4800" u="none" cap="none" strike="noStrike">
              <a:solidFill>
                <a:schemeClr val="dk2"/>
              </a:solidFill>
              <a:latin typeface="Questrial"/>
              <a:ea typeface="Questrial"/>
              <a:cs typeface="Questrial"/>
              <a:sym typeface="Questrial"/>
            </a:endParaRPr>
          </a:p>
        </p:txBody>
      </p:sp>
      <p:sp>
        <p:nvSpPr>
          <p:cNvPr id="885" name="Google Shape;885;p111"/>
          <p:cNvSpPr txBox="1"/>
          <p:nvPr>
            <p:ph idx="1" type="body"/>
          </p:nvPr>
        </p:nvSpPr>
        <p:spPr>
          <a:xfrm>
            <a:off x="609600" y="1275178"/>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3640"/>
              <a:buFont typeface="Noto Sans Symbols"/>
              <a:buChar char="➢"/>
            </a:pPr>
            <a:r>
              <a:rPr b="0" i="0" lang="en-US" sz="3640" u="none" cap="none" strike="noStrike">
                <a:solidFill>
                  <a:schemeClr val="dk1"/>
                </a:solidFill>
                <a:latin typeface="Questrial"/>
                <a:ea typeface="Questrial"/>
                <a:cs typeface="Questrial"/>
                <a:sym typeface="Questrial"/>
              </a:rPr>
              <a:t>In general, a </a:t>
            </a:r>
            <a:r>
              <a:rPr b="0" i="0" lang="en-US" sz="3640" u="none" cap="none" strike="noStrike">
                <a:solidFill>
                  <a:schemeClr val="accent1"/>
                </a:solidFill>
                <a:latin typeface="Questrial"/>
                <a:ea typeface="Questrial"/>
                <a:cs typeface="Questrial"/>
                <a:sym typeface="Questrial"/>
              </a:rPr>
              <a:t>qualifying child </a:t>
            </a:r>
            <a:r>
              <a:rPr b="0" i="0" lang="en-US" sz="3640" u="none" cap="none" strike="noStrike">
                <a:solidFill>
                  <a:schemeClr val="dk1"/>
                </a:solidFill>
                <a:latin typeface="Questrial"/>
                <a:ea typeface="Questrial"/>
                <a:cs typeface="Questrial"/>
                <a:sym typeface="Questrial"/>
              </a:rPr>
              <a:t>is a qualifying person</a:t>
            </a:r>
            <a:endParaRPr/>
          </a:p>
          <a:p>
            <a:pPr indent="-285750" lvl="1" marL="742950" marR="0" rtl="0" algn="l">
              <a:lnSpc>
                <a:spcPct val="80000"/>
              </a:lnSpc>
              <a:spcBef>
                <a:spcPts val="644"/>
              </a:spcBef>
              <a:spcAft>
                <a:spcPts val="0"/>
              </a:spcAft>
              <a:buClr>
                <a:schemeClr val="dk1"/>
              </a:buClr>
              <a:buSzPts val="3220"/>
              <a:buFont typeface="Arial"/>
              <a:buChar char="•"/>
            </a:pPr>
            <a:r>
              <a:rPr b="0" i="0" lang="en-US" sz="3220" u="none" cap="none" strike="noStrike">
                <a:solidFill>
                  <a:schemeClr val="dk1"/>
                </a:solidFill>
                <a:latin typeface="Questrial"/>
                <a:ea typeface="Questrial"/>
                <a:cs typeface="Questrial"/>
                <a:sym typeface="Questrial"/>
              </a:rPr>
              <a:t>Whether or not the taxpayer claims the exemption</a:t>
            </a:r>
            <a:endParaRPr/>
          </a:p>
          <a:p>
            <a:pPr indent="0" lvl="0" marL="0" marR="0" rtl="0" algn="l">
              <a:lnSpc>
                <a:spcPct val="80000"/>
              </a:lnSpc>
              <a:spcBef>
                <a:spcPts val="728"/>
              </a:spcBef>
              <a:spcAft>
                <a:spcPts val="0"/>
              </a:spcAft>
              <a:buNone/>
            </a:pPr>
            <a:r>
              <a:t/>
            </a:r>
            <a:endParaRPr sz="3640"/>
          </a:p>
          <a:p>
            <a:pPr indent="-342900" lvl="0" marL="342900" marR="0" rtl="0" algn="l">
              <a:lnSpc>
                <a:spcPct val="80000"/>
              </a:lnSpc>
              <a:spcBef>
                <a:spcPts val="728"/>
              </a:spcBef>
              <a:spcAft>
                <a:spcPts val="0"/>
              </a:spcAft>
              <a:buClr>
                <a:schemeClr val="dk1"/>
              </a:buClr>
              <a:buSzPts val="3640"/>
              <a:buFont typeface="Noto Sans Symbols"/>
              <a:buChar char="➢"/>
            </a:pPr>
            <a:r>
              <a:rPr b="0" i="0" lang="en-US" sz="3640" u="none" cap="none" strike="noStrike">
                <a:solidFill>
                  <a:schemeClr val="dk1"/>
                </a:solidFill>
                <a:latin typeface="Questrial"/>
                <a:ea typeface="Questrial"/>
                <a:cs typeface="Questrial"/>
                <a:sym typeface="Questrial"/>
              </a:rPr>
              <a:t>In general, a </a:t>
            </a:r>
            <a:r>
              <a:rPr b="0" i="0" lang="en-US" sz="3640" u="none" cap="none" strike="noStrike">
                <a:solidFill>
                  <a:schemeClr val="accent1"/>
                </a:solidFill>
                <a:latin typeface="Questrial"/>
                <a:ea typeface="Questrial"/>
                <a:cs typeface="Questrial"/>
                <a:sym typeface="Questrial"/>
              </a:rPr>
              <a:t>qualifying relative </a:t>
            </a:r>
            <a:r>
              <a:rPr b="0" i="0" lang="en-US" sz="3640" u="none" cap="none" strike="noStrike">
                <a:solidFill>
                  <a:schemeClr val="dk1"/>
                </a:solidFill>
                <a:latin typeface="Questrial"/>
                <a:ea typeface="Questrial"/>
                <a:cs typeface="Questrial"/>
                <a:sym typeface="Questrial"/>
              </a:rPr>
              <a:t>is a qualifying person if:</a:t>
            </a:r>
            <a:endParaRPr/>
          </a:p>
          <a:p>
            <a:pPr indent="-285750" lvl="1" marL="742950" marR="0" rtl="0" algn="l">
              <a:lnSpc>
                <a:spcPct val="80000"/>
              </a:lnSpc>
              <a:spcBef>
                <a:spcPts val="644"/>
              </a:spcBef>
              <a:spcAft>
                <a:spcPts val="0"/>
              </a:spcAft>
              <a:buClr>
                <a:schemeClr val="dk1"/>
              </a:buClr>
              <a:buSzPts val="3220"/>
              <a:buFont typeface="Arial"/>
              <a:buChar char="•"/>
            </a:pPr>
            <a:r>
              <a:rPr b="0" i="0" lang="en-US" sz="3220" u="none" cap="none" strike="noStrike">
                <a:solidFill>
                  <a:schemeClr val="dk1"/>
                </a:solidFill>
                <a:latin typeface="Questrial"/>
                <a:ea typeface="Questrial"/>
                <a:cs typeface="Questrial"/>
                <a:sym typeface="Questrial"/>
              </a:rPr>
              <a:t>The taxpayer can claim the exemption for the person</a:t>
            </a:r>
            <a:endParaRPr/>
          </a:p>
          <a:p>
            <a:pPr indent="-285750" lvl="1" marL="742950" marR="0" rtl="0" algn="l">
              <a:lnSpc>
                <a:spcPct val="80000"/>
              </a:lnSpc>
              <a:spcBef>
                <a:spcPts val="644"/>
              </a:spcBef>
              <a:spcAft>
                <a:spcPts val="0"/>
              </a:spcAft>
              <a:buClr>
                <a:schemeClr val="dk1"/>
              </a:buClr>
              <a:buSzPts val="3220"/>
              <a:buFont typeface="Arial"/>
              <a:buChar char="•"/>
            </a:pPr>
            <a:r>
              <a:rPr b="0" i="0" lang="en-US" sz="3220" u="none" cap="none" strike="noStrike">
                <a:solidFill>
                  <a:schemeClr val="dk1"/>
                </a:solidFill>
                <a:latin typeface="Questrial"/>
                <a:ea typeface="Questrial"/>
                <a:cs typeface="Questrial"/>
                <a:sym typeface="Questrial"/>
              </a:rPr>
              <a:t>The person meets one of the relationships listed</a:t>
            </a:r>
            <a:endParaRPr/>
          </a:p>
          <a:p>
            <a:pPr indent="-285750" lvl="1" marL="742950" marR="0" rtl="0" algn="l">
              <a:lnSpc>
                <a:spcPct val="80000"/>
              </a:lnSpc>
              <a:spcBef>
                <a:spcPts val="644"/>
              </a:spcBef>
              <a:spcAft>
                <a:spcPts val="0"/>
              </a:spcAft>
              <a:buClr>
                <a:schemeClr val="dk1"/>
              </a:buClr>
              <a:buSzPts val="3220"/>
              <a:buFont typeface="Arial"/>
              <a:buChar char="•"/>
            </a:pPr>
            <a:r>
              <a:rPr b="0" i="0" lang="en-US" sz="3220" u="none" cap="none" strike="noStrike">
                <a:solidFill>
                  <a:schemeClr val="dk1"/>
                </a:solidFill>
                <a:latin typeface="Questrial"/>
                <a:ea typeface="Questrial"/>
                <a:cs typeface="Questrial"/>
                <a:sym typeface="Questrial"/>
              </a:rPr>
              <a:t>The person lives with the taxpayer for more than ½ the year</a:t>
            </a:r>
            <a:endParaRPr/>
          </a:p>
          <a:p>
            <a:pPr indent="-228600" lvl="2" marL="1143000" marR="0" rtl="0" algn="l">
              <a:lnSpc>
                <a:spcPct val="80000"/>
              </a:lnSpc>
              <a:spcBef>
                <a:spcPts val="546"/>
              </a:spcBef>
              <a:spcAft>
                <a:spcPts val="0"/>
              </a:spcAft>
              <a:buClr>
                <a:schemeClr val="dk1"/>
              </a:buClr>
              <a:buSzPts val="2730"/>
              <a:buFont typeface="Courier New"/>
              <a:buChar char="o"/>
            </a:pPr>
            <a:r>
              <a:rPr b="0" i="0" lang="en-US" sz="2730" u="none" cap="none" strike="noStrike">
                <a:solidFill>
                  <a:schemeClr val="dk1"/>
                </a:solidFill>
                <a:latin typeface="Questrial"/>
                <a:ea typeface="Questrial"/>
                <a:cs typeface="Questrial"/>
                <a:sym typeface="Questrial"/>
              </a:rPr>
              <a:t>Exception: a mother/father who is a qualifying relative does not have to live in the home with the taxpayer</a:t>
            </a:r>
            <a:endParaRPr/>
          </a:p>
        </p:txBody>
      </p:sp>
      <p:sp>
        <p:nvSpPr>
          <p:cNvPr id="886" name="Google Shape;886;p11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aveFirst">
  <a:themeElements>
    <a:clrScheme name="Custom 5">
      <a:dk1>
        <a:srgbClr val="77A042"/>
      </a:dk1>
      <a:lt1>
        <a:srgbClr val="FFFFFF"/>
      </a:lt1>
      <a:dk2>
        <a:srgbClr val="54534A"/>
      </a:dk2>
      <a:lt2>
        <a:srgbClr val="DFDCB7"/>
      </a:lt2>
      <a:accent1>
        <a:srgbClr val="F2B52C"/>
      </a:accent1>
      <a:accent2>
        <a:srgbClr val="6A526D"/>
      </a:accent2>
      <a:accent3>
        <a:srgbClr val="3C7381"/>
      </a:accent3>
      <a:accent4>
        <a:srgbClr val="54534A"/>
      </a:accent4>
      <a:accent5>
        <a:srgbClr val="77A042"/>
      </a:accent5>
      <a:accent6>
        <a:srgbClr val="E8E8DF"/>
      </a:accent6>
      <a:hlink>
        <a:srgbClr val="D25814"/>
      </a:hlink>
      <a:folHlink>
        <a:srgbClr val="849A0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SaveFirst">
  <a:themeElements>
    <a:clrScheme name="Custom 5">
      <a:dk1>
        <a:srgbClr val="77A042"/>
      </a:dk1>
      <a:lt1>
        <a:srgbClr val="FFFFFF"/>
      </a:lt1>
      <a:dk2>
        <a:srgbClr val="54534A"/>
      </a:dk2>
      <a:lt2>
        <a:srgbClr val="DFDCB7"/>
      </a:lt2>
      <a:accent1>
        <a:srgbClr val="F2B52C"/>
      </a:accent1>
      <a:accent2>
        <a:srgbClr val="6A526D"/>
      </a:accent2>
      <a:accent3>
        <a:srgbClr val="3C7381"/>
      </a:accent3>
      <a:accent4>
        <a:srgbClr val="54534A"/>
      </a:accent4>
      <a:accent5>
        <a:srgbClr val="77A042"/>
      </a:accent5>
      <a:accent6>
        <a:srgbClr val="E8E8DF"/>
      </a:accent6>
      <a:hlink>
        <a:srgbClr val="D25814"/>
      </a:hlink>
      <a:folHlink>
        <a:srgbClr val="849A0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aveFirst">
  <a:themeElements>
    <a:clrScheme name="Custom 5">
      <a:dk1>
        <a:srgbClr val="77A042"/>
      </a:dk1>
      <a:lt1>
        <a:srgbClr val="FFFFFF"/>
      </a:lt1>
      <a:dk2>
        <a:srgbClr val="54534A"/>
      </a:dk2>
      <a:lt2>
        <a:srgbClr val="DFDCB7"/>
      </a:lt2>
      <a:accent1>
        <a:srgbClr val="F2B52C"/>
      </a:accent1>
      <a:accent2>
        <a:srgbClr val="6A526D"/>
      </a:accent2>
      <a:accent3>
        <a:srgbClr val="3C7381"/>
      </a:accent3>
      <a:accent4>
        <a:srgbClr val="54534A"/>
      </a:accent4>
      <a:accent5>
        <a:srgbClr val="77A042"/>
      </a:accent5>
      <a:accent6>
        <a:srgbClr val="E8E8DF"/>
      </a:accent6>
      <a:hlink>
        <a:srgbClr val="D25814"/>
      </a:hlink>
      <a:folHlink>
        <a:srgbClr val="849A0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