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397.xml"/>
  <Override ContentType="application/vnd.openxmlformats-officedocument.presentationml.notesSlide+xml" PartName="/ppt/notesSlides/notesSlide125.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89.xml"/>
  <Override ContentType="application/vnd.openxmlformats-officedocument.presentationml.notesSlide+xml" PartName="/ppt/notesSlides/notesSlide400.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390.xml"/>
  <Override ContentType="application/vnd.openxmlformats-officedocument.presentationml.notesSlide+xml" PartName="/ppt/notesSlides/notesSlide19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141.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374.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253.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34.xml"/>
  <Override ContentType="application/vnd.openxmlformats-officedocument.presentationml.notesSlide+xml" PartName="/ppt/notesSlides/notesSlide349.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68.xml"/>
  <Override ContentType="application/vnd.openxmlformats-officedocument.presentationml.notesSlide+xml" PartName="/ppt/notesSlides/notesSlide302.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388.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246.xml"/>
  <Override ContentType="application/vnd.openxmlformats-officedocument.presentationml.notesSlide+xml" PartName="/ppt/notesSlides/notesSlide56.xml"/>
  <Override ContentType="application/vnd.openxmlformats-officedocument.presentationml.notesSlide+xml" PartName="/ppt/notesSlides/notesSlide195.xml"/>
  <Override ContentType="application/vnd.openxmlformats-officedocument.presentationml.notesSlide+xml" PartName="/ppt/notesSlides/notesSlide373.xml"/>
  <Override ContentType="application/vnd.openxmlformats-officedocument.presentationml.notesSlide+xml" PartName="/ppt/notesSlides/notesSlide391.xml"/>
  <Override ContentType="application/vnd.openxmlformats-officedocument.presentationml.notesSlide+xml" PartName="/ppt/notesSlides/notesSlide118.xml"/>
  <Override ContentType="application/vnd.openxmlformats-officedocument.presentationml.notesSlide+xml" PartName="/ppt/notesSlides/notesSlide140.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341.xml"/>
  <Override ContentType="application/vnd.openxmlformats-officedocument.presentationml.notesSlide+xml" PartName="/ppt/notesSlides/notesSlide367.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267.xml"/>
  <Override ContentType="application/vnd.openxmlformats-officedocument.presentationml.notesSlide+xml" PartName="/ppt/notesSlides/notesSlide49.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88.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166.xml"/>
  <Override ContentType="application/vnd.openxmlformats-officedocument.presentationml.notesSlide+xml" PartName="/ppt/notesSlides/notesSlide220.xml"/>
  <Override ContentType="application/vnd.openxmlformats-officedocument.presentationml.notesSlide+xml" PartName="/ppt/notesSlides/notesSlide178.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8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287.xml"/>
  <Override ContentType="application/vnd.openxmlformats-officedocument.presentationml.notesSlide+xml" PartName="/ppt/notesSlides/notesSlide39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272.xml"/>
  <Override ContentType="application/vnd.openxmlformats-officedocument.presentationml.notesSlide+xml" PartName="/ppt/notesSlides/notesSlide379.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401.xml"/>
  <Override ContentType="application/vnd.openxmlformats-officedocument.presentationml.notesSlide+xml" PartName="/ppt/notesSlides/notesSlide258.xml"/>
  <Override ContentType="application/vnd.openxmlformats-officedocument.presentationml.notesSlide+xml" PartName="/ppt/notesSlides/notesSlide292.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386.xml"/>
  <Override ContentType="application/vnd.openxmlformats-officedocument.presentationml.notesSlide+xml" PartName="/ppt/notesSlides/notesSlide122.xml"/>
  <Override ContentType="application/vnd.openxmlformats-officedocument.presentationml.notesSlide+xml" PartName="/ppt/notesSlides/notesSlide264.xml"/>
  <Override ContentType="application/vnd.openxmlformats-officedocument.presentationml.notesSlide+xml" PartName="/ppt/notesSlides/notesSlide170.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359.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200.xml"/>
  <Override ContentType="application/vnd.openxmlformats-officedocument.presentationml.notesSlide+xml" PartName="/ppt/notesSlides/notesSlide350.xml"/>
  <Override ContentType="application/vnd.openxmlformats-officedocument.presentationml.notesSlide+xml" PartName="/ppt/notesSlides/notesSlide393.xml"/>
  <Override ContentType="application/vnd.openxmlformats-officedocument.presentationml.notesSlide+xml" PartName="/ppt/notesSlides/notesSlide209.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237.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15.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59.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76.xml"/>
  <Override ContentType="application/vnd.openxmlformats-officedocument.presentationml.notesSlide+xml" PartName="/ppt/notesSlides/notesSlide346.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202.xml"/>
  <Override ContentType="application/vnd.openxmlformats-officedocument.presentationml.notesSlide+xml" PartName="/ppt/notesSlides/notesSlide13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53.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394.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385.xml"/>
  <Override ContentType="application/vnd.openxmlformats-officedocument.presentationml.notesSlide+xml" PartName="/ppt/notesSlides/notesSlide144.xml"/>
  <Override ContentType="application/vnd.openxmlformats-officedocument.presentationml.notesSlide+xml" PartName="/ppt/notesSlides/notesSlide114.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323.xml"/>
  <Override ContentType="application/vnd.openxmlformats-officedocument.presentationml.notesSlide+xml" PartName="/ppt/notesSlides/notesSlide37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256.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152.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67.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251.xml"/>
  <Override ContentType="application/vnd.openxmlformats-officedocument.presentationml.notesSlide+xml" PartName="/ppt/notesSlides/notesSlide295.xml"/>
  <Override ContentType="application/vnd.openxmlformats-officedocument.presentationml.notesSlide+xml" PartName="/ppt/notesSlides/notesSlide384.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218.xml"/>
  <Override ContentType="application/vnd.openxmlformats-officedocument.presentationml.notesSlide+xml" PartName="/ppt/notesSlides/notesSlide130.xml"/>
  <Override ContentType="application/vnd.openxmlformats-officedocument.presentationml.notesSlide+xml" PartName="/ppt/notesSlides/notesSlide307.xml"/>
  <Override ContentType="application/vnd.openxmlformats-officedocument.presentationml.notesSlide+xml" PartName="/ppt/notesSlides/notesSlide378.xml"/>
  <Override ContentType="application/vnd.openxmlformats-officedocument.presentationml.notesSlide+xml" PartName="/ppt/notesSlides/notesSlide395.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145.xml"/>
  <Override ContentType="application/vnd.openxmlformats-officedocument.presentationml.notesSlide+xml" PartName="/ppt/notesSlides/notesSlide83.xml"/>
  <Override ContentType="application/vnd.openxmlformats-officedocument.presentationml.notesSlide+xml" PartName="/ppt/notesSlides/notesSlide66.xml"/>
  <Override ContentType="application/vnd.openxmlformats-officedocument.presentationml.notesSlide+xml" PartName="/ppt/notesSlides/notesSlide3.xml"/>
  <Override ContentType="application/vnd.openxmlformats-officedocument.presentationml.notesSlide+xml" PartName="/ppt/notesSlides/notesSlide240.xml"/>
  <Override ContentType="application/vnd.openxmlformats-officedocument.presentationml.notesSlide+xml" PartName="/ppt/notesSlides/notesSlide283.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328.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313.xml"/>
  <Override ContentType="application/vnd.openxmlformats-officedocument.presentationml.notesSlide+xml" PartName="/ppt/notesSlides/notesSlide399.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26.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227.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04.xml"/>
  <Override ContentType="application/vnd.openxmlformats-officedocument.presentationml.notesSlide+xml" PartName="/ppt/notesSlides/notesSlide396.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383.xml"/>
  <Override ContentType="application/vnd.openxmlformats-officedocument.presentationml.notesSlide+xml" PartName="/ppt/notesSlides/notesSlide282.xml"/>
  <Override ContentType="application/vnd.openxmlformats-officedocument.presentationml.notesSlide+xml" PartName="/ppt/notesSlides/notesSlide248.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381.xml"/>
  <Override ContentType="application/vnd.openxmlformats-officedocument.presentationml.notesSlide+xml" PartName="/ppt/notesSlides/notesSlide39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276.xml"/>
  <Override ContentType="application/vnd.openxmlformats-officedocument.presentationml.notesSlide+xml" PartName="/ppt/notesSlides/notesSlide233.xml"/>
  <Override ContentType="application/vnd.openxmlformats-officedocument.presentationml.notesSlide+xml" PartName="/ppt/notesSlides/notesSlide327.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97.xml"/>
  <Override ContentType="application/vnd.openxmlformats-officedocument.presentationml.notesSlide+xml" PartName="/ppt/notesSlides/notesSlide154.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376.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297.xml"/>
  <Override ContentType="application/vnd.openxmlformats-officedocument.presentationml.notesSlide+xml" PartName="/ppt/notesSlides/notesSlide382.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132.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350.xml"/>
  <Override ContentType="application/vnd.openxmlformats-officedocument.presentationml.slide+xml" PartName="/ppt/slides/slide35.xml"/>
  <Override ContentType="application/vnd.openxmlformats-officedocument.presentationml.slide+xml" PartName="/ppt/slides/slide334.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342.xml"/>
  <Override ContentType="application/vnd.openxmlformats-officedocument.presentationml.slide+xml" PartName="/ppt/slides/slide156.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66.xml"/>
  <Override ContentType="application/vnd.openxmlformats-officedocument.presentationml.slide+xml" PartName="/ppt/slides/slide229.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400.xml"/>
  <Override ContentType="application/vnd.openxmlformats-officedocument.presentationml.slide+xml" PartName="/ppt/slides/slide214.xml"/>
  <Override ContentType="application/vnd.openxmlformats-officedocument.presentationml.slide+xml" PartName="/ppt/slides/slide206.xml"/>
  <Override ContentType="application/vnd.openxmlformats-officedocument.presentationml.slide+xml" PartName="/ppt/slides/slide381.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4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74.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396.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47.xml"/>
  <Override ContentType="application/vnd.openxmlformats-officedocument.presentationml.slide+xml" PartName="/ppt/slides/slide236.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401.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365.xml"/>
  <Override ContentType="application/vnd.openxmlformats-officedocument.presentationml.slide+xml" PartName="/ppt/slides/slide28.xml"/>
  <Override ContentType="application/vnd.openxmlformats-officedocument.presentationml.slide+xml" PartName="/ppt/slides/slide382.xml"/>
  <Override ContentType="application/vnd.openxmlformats-officedocument.presentationml.slide+xml" PartName="/ppt/slides/slide397.xml"/>
  <Override ContentType="application/vnd.openxmlformats-officedocument.presentationml.slide+xml" PartName="/ppt/slides/slide200.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174.xml"/>
  <Override ContentType="application/vnd.openxmlformats-officedocument.presentationml.slide+xml" PartName="/ppt/slides/slide360.xml"/>
  <Override ContentType="application/vnd.openxmlformats-officedocument.presentationml.slide+xml" PartName="/ppt/slides/slide219.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344.xml"/>
  <Override ContentType="application/vnd.openxmlformats-officedocument.presentationml.slide+xml" PartName="/ppt/slides/slide38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251.xml"/>
  <Override ContentType="application/vnd.openxmlformats-officedocument.presentationml.slide+xml" PartName="/ppt/slides/slide301.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72.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3.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317.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368.xml"/>
  <Override ContentType="application/vnd.openxmlformats-officedocument.presentationml.slide+xml" PartName="/ppt/slides/slide394.xml"/>
  <Override ContentType="application/vnd.openxmlformats-officedocument.presentationml.slide+xml" PartName="/ppt/slides/slide33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388.xml"/>
  <Override ContentType="application/vnd.openxmlformats-officedocument.presentationml.slide+xml" PartName="/ppt/slides/slide124.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30.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389.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395.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385.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5.xml"/>
  <Override ContentType="application/vnd.openxmlformats-officedocument.presentationml.slide+xml" PartName="/ppt/slides/slide369.xml"/>
  <Override ContentType="application/vnd.openxmlformats-officedocument.presentationml.slide+xml" PartName="/ppt/slides/slide393.xml"/>
  <Override ContentType="application/vnd.openxmlformats-officedocument.presentationml.slide+xml" PartName="/ppt/slides/slide377.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233.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314.xml"/>
  <Override ContentType="application/vnd.openxmlformats-officedocument.presentationml.slide+xml" PartName="/ppt/slides/slide338.xml"/>
  <Override ContentType="application/vnd.openxmlformats-officedocument.presentationml.slide+xml" PartName="/ppt/slides/slide168.xml"/>
  <Override ContentType="application/vnd.openxmlformats-officedocument.presentationml.slide+xml" PartName="/ppt/slides/slide152.xml"/>
  <Override ContentType="application/vnd.openxmlformats-officedocument.presentationml.slide+xml" PartName="/ppt/slides/slide257.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44.xml"/>
  <Override ContentType="application/vnd.openxmlformats-officedocument.presentationml.slide+xml" PartName="/ppt/slides/slide31.xml"/>
  <Override ContentType="application/vnd.openxmlformats-officedocument.presentationml.slide+xml" PartName="/ppt/slides/slide176.xml"/>
  <Override ContentType="application/vnd.openxmlformats-officedocument.presentationml.slide+xml" PartName="/ppt/slides/slide225.xml"/>
  <Override ContentType="application/vnd.openxmlformats-officedocument.presentationml.slide+xml" PartName="/ppt/slides/slide370.xml"/>
  <Override ContentType="application/vnd.openxmlformats-officedocument.presentationml.slide+xml" PartName="/ppt/slides/slide353.xml"/>
  <Override ContentType="application/vnd.openxmlformats-officedocument.presentationml.slide+xml" PartName="/ppt/slides/slide201.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95.xml"/>
  <Override ContentType="application/vnd.openxmlformats-officedocument.presentationml.slide+xml" PartName="/ppt/slides/slide386.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297.xml"/>
  <Override ContentType="application/vnd.openxmlformats-officedocument.presentationml.slide+xml" PartName="/ppt/slides/slide122.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361.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392.xml"/>
  <Override ContentType="application/vnd.openxmlformats-officedocument.presentationml.slide+xml" PartName="/ppt/slides/slide282.xml"/>
  <Override ContentType="application/vnd.openxmlformats-officedocument.presentationml.slide+xml" PartName="/ppt/slides/slide216.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371.xml"/>
  <Override ContentType="application/vnd.openxmlformats-officedocument.presentationml.slide+xml" PartName="/ppt/slides/slide39.xml"/>
  <Override ContentType="application/vnd.openxmlformats-officedocument.presentationml.slide+xml" PartName="/ppt/slides/slide56.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43.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322.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43.xml"/>
  <Override ContentType="application/vnd.openxmlformats-officedocument.presentationml.slide+xml" PartName="/ppt/slides/slide158.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25.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107.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391.xml"/>
  <Override ContentType="application/vnd.openxmlformats-officedocument.presentationml.slide+xml" PartName="/ppt/slides/slide328.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398.xml"/>
  <Override ContentType="application/vnd.openxmlformats-officedocument.presentationml.slide+xml" PartName="/ppt/slides/slide240.xml"/>
  <Override ContentType="application/vnd.openxmlformats-officedocument.presentationml.slide+xml" PartName="/ppt/slides/slide185.xml"/>
  <Override ContentType="application/vnd.openxmlformats-officedocument.presentationml.slide+xml" PartName="/ppt/slides/slide14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37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298.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383.xml"/>
  <Override ContentType="application/vnd.openxmlformats-officedocument.presentationml.slide+xml" PartName="/ppt/slides/slide208.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384.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307.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13.xml"/>
  <Override ContentType="application/vnd.openxmlformats-officedocument.presentationml.slide+xml" PartName="/ppt/slides/slide149.xml"/>
  <Override ContentType="application/vnd.openxmlformats-officedocument.presentationml.slide+xml" PartName="/ppt/slides/slide106.xml"/>
  <Override ContentType="application/vnd.openxmlformats-officedocument.presentationml.slide+xml" PartName="/ppt/slides/slide234.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99.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390.xml"/>
  <Override ContentType="application/vnd.openxmlformats-officedocument.presentationml.slide+xml" PartName="/ppt/slides/slide81.xml"/>
  <Override ContentType="application/vnd.openxmlformats-officedocument.presentationml.slide+xml" PartName="/ppt/slides/slide329.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5" r:id="rId4"/>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58" r:id="rId309"/>
    <p:sldId id="559" r:id="rId310"/>
    <p:sldId id="560" r:id="rId311"/>
    <p:sldId id="561" r:id="rId312"/>
    <p:sldId id="562" r:id="rId313"/>
    <p:sldId id="563" r:id="rId314"/>
    <p:sldId id="564" r:id="rId315"/>
    <p:sldId id="565" r:id="rId316"/>
    <p:sldId id="566" r:id="rId317"/>
    <p:sldId id="567" r:id="rId318"/>
    <p:sldId id="568" r:id="rId319"/>
    <p:sldId id="569" r:id="rId320"/>
    <p:sldId id="570" r:id="rId321"/>
    <p:sldId id="571" r:id="rId322"/>
    <p:sldId id="572" r:id="rId323"/>
    <p:sldId id="573" r:id="rId324"/>
    <p:sldId id="574" r:id="rId325"/>
    <p:sldId id="575" r:id="rId326"/>
    <p:sldId id="576" r:id="rId327"/>
    <p:sldId id="577" r:id="rId328"/>
    <p:sldId id="578" r:id="rId329"/>
    <p:sldId id="579" r:id="rId330"/>
    <p:sldId id="580" r:id="rId331"/>
    <p:sldId id="581" r:id="rId332"/>
    <p:sldId id="582" r:id="rId333"/>
    <p:sldId id="583" r:id="rId334"/>
    <p:sldId id="584" r:id="rId335"/>
    <p:sldId id="585" r:id="rId336"/>
    <p:sldId id="586" r:id="rId337"/>
    <p:sldId id="587" r:id="rId338"/>
    <p:sldId id="588" r:id="rId339"/>
    <p:sldId id="589" r:id="rId340"/>
    <p:sldId id="590" r:id="rId341"/>
    <p:sldId id="591" r:id="rId342"/>
    <p:sldId id="592" r:id="rId343"/>
    <p:sldId id="593" r:id="rId344"/>
    <p:sldId id="594" r:id="rId345"/>
    <p:sldId id="595" r:id="rId346"/>
    <p:sldId id="596" r:id="rId347"/>
    <p:sldId id="597" r:id="rId348"/>
    <p:sldId id="598" r:id="rId349"/>
    <p:sldId id="599" r:id="rId350"/>
    <p:sldId id="600" r:id="rId351"/>
    <p:sldId id="601" r:id="rId352"/>
    <p:sldId id="602" r:id="rId353"/>
    <p:sldId id="603" r:id="rId354"/>
    <p:sldId id="604" r:id="rId355"/>
    <p:sldId id="605" r:id="rId356"/>
    <p:sldId id="606" r:id="rId357"/>
    <p:sldId id="607" r:id="rId358"/>
    <p:sldId id="608" r:id="rId359"/>
    <p:sldId id="609" r:id="rId360"/>
    <p:sldId id="610" r:id="rId361"/>
    <p:sldId id="611" r:id="rId362"/>
    <p:sldId id="612" r:id="rId363"/>
    <p:sldId id="613" r:id="rId364"/>
    <p:sldId id="614" r:id="rId365"/>
    <p:sldId id="615" r:id="rId366"/>
    <p:sldId id="616" r:id="rId367"/>
    <p:sldId id="617" r:id="rId368"/>
    <p:sldId id="618" r:id="rId369"/>
    <p:sldId id="619" r:id="rId370"/>
    <p:sldId id="620" r:id="rId371"/>
    <p:sldId id="621" r:id="rId372"/>
    <p:sldId id="622" r:id="rId373"/>
    <p:sldId id="623" r:id="rId374"/>
    <p:sldId id="624" r:id="rId375"/>
    <p:sldId id="625" r:id="rId376"/>
    <p:sldId id="626" r:id="rId377"/>
    <p:sldId id="627" r:id="rId378"/>
    <p:sldId id="628" r:id="rId379"/>
    <p:sldId id="629" r:id="rId380"/>
    <p:sldId id="630" r:id="rId381"/>
    <p:sldId id="631" r:id="rId382"/>
    <p:sldId id="632" r:id="rId383"/>
    <p:sldId id="633" r:id="rId384"/>
    <p:sldId id="634" r:id="rId385"/>
    <p:sldId id="635" r:id="rId386"/>
    <p:sldId id="636" r:id="rId387"/>
    <p:sldId id="637" r:id="rId388"/>
    <p:sldId id="638" r:id="rId389"/>
    <p:sldId id="639" r:id="rId390"/>
    <p:sldId id="640" r:id="rId391"/>
    <p:sldId id="641" r:id="rId392"/>
    <p:sldId id="642" r:id="rId393"/>
    <p:sldId id="643" r:id="rId394"/>
    <p:sldId id="644" r:id="rId395"/>
    <p:sldId id="645" r:id="rId396"/>
    <p:sldId id="646" r:id="rId397"/>
    <p:sldId id="647" r:id="rId398"/>
    <p:sldId id="648" r:id="rId399"/>
    <p:sldId id="649" r:id="rId400"/>
    <p:sldId id="650" r:id="rId401"/>
    <p:sldId id="651" r:id="rId402"/>
    <p:sldId id="652" r:id="rId403"/>
    <p:sldId id="653" r:id="rId404"/>
    <p:sldId id="654" r:id="rId405"/>
    <p:sldId id="655" r:id="rId406"/>
    <p:sldId id="656" r:id="rId407"/>
  </p:sldIdLst>
  <p:sldSz cy="6858000" cx="12192000"/>
  <p:notesSz cx="6858000" cy="9144000"/>
  <p:embeddedFontLst>
    <p:embeddedFont>
      <p:font typeface="Caveat"/>
      <p:regular r:id="rId408"/>
      <p:bold r:id="rId409"/>
    </p:embeddedFont>
    <p:embeddedFont>
      <p:font typeface="Questrial"/>
      <p:regular r:id="rId4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C36379C-9965-4090-82A6-9ABEEE61E0F1}">
  <a:tblStyle styleId="{FC36379C-9965-4090-82A6-9ABEEE61E0F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90" Type="http://schemas.openxmlformats.org/officeDocument/2006/relationships/slide" Target="slides/slide184.xml"/><Relationship Id="rId194" Type="http://schemas.openxmlformats.org/officeDocument/2006/relationships/slide" Target="slides/slide188.xml"/><Relationship Id="rId193" Type="http://schemas.openxmlformats.org/officeDocument/2006/relationships/slide" Target="slides/slide187.xml"/><Relationship Id="rId192" Type="http://schemas.openxmlformats.org/officeDocument/2006/relationships/slide" Target="slides/slide186.xml"/><Relationship Id="rId191" Type="http://schemas.openxmlformats.org/officeDocument/2006/relationships/slide" Target="slides/slide185.xml"/><Relationship Id="rId187" Type="http://schemas.openxmlformats.org/officeDocument/2006/relationships/slide" Target="slides/slide181.xml"/><Relationship Id="rId186" Type="http://schemas.openxmlformats.org/officeDocument/2006/relationships/slide" Target="slides/slide180.xml"/><Relationship Id="rId185" Type="http://schemas.openxmlformats.org/officeDocument/2006/relationships/slide" Target="slides/slide179.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183" Type="http://schemas.openxmlformats.org/officeDocument/2006/relationships/slide" Target="slides/slide177.xml"/><Relationship Id="rId182" Type="http://schemas.openxmlformats.org/officeDocument/2006/relationships/slide" Target="slides/slide176.xml"/><Relationship Id="rId181" Type="http://schemas.openxmlformats.org/officeDocument/2006/relationships/slide" Target="slides/slide175.xml"/><Relationship Id="rId180" Type="http://schemas.openxmlformats.org/officeDocument/2006/relationships/slide" Target="slides/slide174.xml"/><Relationship Id="rId176" Type="http://schemas.openxmlformats.org/officeDocument/2006/relationships/slide" Target="slides/slide170.xml"/><Relationship Id="rId297" Type="http://schemas.openxmlformats.org/officeDocument/2006/relationships/slide" Target="slides/slide291.xml"/><Relationship Id="rId175" Type="http://schemas.openxmlformats.org/officeDocument/2006/relationships/slide" Target="slides/slide169.xml"/><Relationship Id="rId296" Type="http://schemas.openxmlformats.org/officeDocument/2006/relationships/slide" Target="slides/slide290.xml"/><Relationship Id="rId174" Type="http://schemas.openxmlformats.org/officeDocument/2006/relationships/slide" Target="slides/slide168.xml"/><Relationship Id="rId295" Type="http://schemas.openxmlformats.org/officeDocument/2006/relationships/slide" Target="slides/slide289.xml"/><Relationship Id="rId173" Type="http://schemas.openxmlformats.org/officeDocument/2006/relationships/slide" Target="slides/slide167.xml"/><Relationship Id="rId294" Type="http://schemas.openxmlformats.org/officeDocument/2006/relationships/slide" Target="slides/slide288.xml"/><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slide" Target="slides/slide293.xml"/><Relationship Id="rId177" Type="http://schemas.openxmlformats.org/officeDocument/2006/relationships/slide" Target="slides/slide171.xml"/><Relationship Id="rId298" Type="http://schemas.openxmlformats.org/officeDocument/2006/relationships/slide" Target="slides/slide292.xml"/><Relationship Id="rId198" Type="http://schemas.openxmlformats.org/officeDocument/2006/relationships/slide" Target="slides/slide192.xml"/><Relationship Id="rId197" Type="http://schemas.openxmlformats.org/officeDocument/2006/relationships/slide" Target="slides/slide191.xml"/><Relationship Id="rId196" Type="http://schemas.openxmlformats.org/officeDocument/2006/relationships/slide" Target="slides/slide190.xml"/><Relationship Id="rId195" Type="http://schemas.openxmlformats.org/officeDocument/2006/relationships/slide" Target="slides/slide189.xml"/><Relationship Id="rId199" Type="http://schemas.openxmlformats.org/officeDocument/2006/relationships/slide" Target="slides/slide193.xml"/><Relationship Id="rId150" Type="http://schemas.openxmlformats.org/officeDocument/2006/relationships/slide" Target="slides/slide144.xml"/><Relationship Id="rId271" Type="http://schemas.openxmlformats.org/officeDocument/2006/relationships/slide" Target="slides/slide265.xml"/><Relationship Id="rId392" Type="http://schemas.openxmlformats.org/officeDocument/2006/relationships/slide" Target="slides/slide386.xml"/><Relationship Id="rId270" Type="http://schemas.openxmlformats.org/officeDocument/2006/relationships/slide" Target="slides/slide264.xml"/><Relationship Id="rId391" Type="http://schemas.openxmlformats.org/officeDocument/2006/relationships/slide" Target="slides/slide385.xml"/><Relationship Id="rId390" Type="http://schemas.openxmlformats.org/officeDocument/2006/relationships/slide" Target="slides/slide38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385" Type="http://schemas.openxmlformats.org/officeDocument/2006/relationships/slide" Target="slides/slide379.xml"/><Relationship Id="rId142" Type="http://schemas.openxmlformats.org/officeDocument/2006/relationships/slide" Target="slides/slide136.xml"/><Relationship Id="rId263" Type="http://schemas.openxmlformats.org/officeDocument/2006/relationships/slide" Target="slides/slide257.xml"/><Relationship Id="rId384" Type="http://schemas.openxmlformats.org/officeDocument/2006/relationships/slide" Target="slides/slide378.xml"/><Relationship Id="rId141" Type="http://schemas.openxmlformats.org/officeDocument/2006/relationships/slide" Target="slides/slide135.xml"/><Relationship Id="rId262" Type="http://schemas.openxmlformats.org/officeDocument/2006/relationships/slide" Target="slides/slide256.xml"/><Relationship Id="rId383" Type="http://schemas.openxmlformats.org/officeDocument/2006/relationships/slide" Target="slides/slide377.xml"/><Relationship Id="rId140" Type="http://schemas.openxmlformats.org/officeDocument/2006/relationships/slide" Target="slides/slide134.xml"/><Relationship Id="rId261" Type="http://schemas.openxmlformats.org/officeDocument/2006/relationships/slide" Target="slides/slide255.xml"/><Relationship Id="rId382" Type="http://schemas.openxmlformats.org/officeDocument/2006/relationships/slide" Target="slides/slide376.xml"/><Relationship Id="rId5" Type="http://schemas.openxmlformats.org/officeDocument/2006/relationships/slideMaster" Target="slideMasters/slideMaster2.xml"/><Relationship Id="rId147" Type="http://schemas.openxmlformats.org/officeDocument/2006/relationships/slide" Target="slides/slide141.xml"/><Relationship Id="rId268" Type="http://schemas.openxmlformats.org/officeDocument/2006/relationships/slide" Target="slides/slide262.xml"/><Relationship Id="rId389" Type="http://schemas.openxmlformats.org/officeDocument/2006/relationships/slide" Target="slides/slide383.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388" Type="http://schemas.openxmlformats.org/officeDocument/2006/relationships/slide" Target="slides/slide382.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387" Type="http://schemas.openxmlformats.org/officeDocument/2006/relationships/slide" Target="slides/slide381.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386" Type="http://schemas.openxmlformats.org/officeDocument/2006/relationships/slide" Target="slides/slide380.xml"/><Relationship Id="rId260" Type="http://schemas.openxmlformats.org/officeDocument/2006/relationships/slide" Target="slides/slide254.xml"/><Relationship Id="rId381" Type="http://schemas.openxmlformats.org/officeDocument/2006/relationships/slide" Target="slides/slide375.xml"/><Relationship Id="rId380" Type="http://schemas.openxmlformats.org/officeDocument/2006/relationships/slide" Target="slides/slide37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379" Type="http://schemas.openxmlformats.org/officeDocument/2006/relationships/slide" Target="slides/slide373.xml"/><Relationship Id="rId132" Type="http://schemas.openxmlformats.org/officeDocument/2006/relationships/slide" Target="slides/slide126.xml"/><Relationship Id="rId253" Type="http://schemas.openxmlformats.org/officeDocument/2006/relationships/slide" Target="slides/slide247.xml"/><Relationship Id="rId374" Type="http://schemas.openxmlformats.org/officeDocument/2006/relationships/slide" Target="slides/slide368.xml"/><Relationship Id="rId131" Type="http://schemas.openxmlformats.org/officeDocument/2006/relationships/slide" Target="slides/slide125.xml"/><Relationship Id="rId252" Type="http://schemas.openxmlformats.org/officeDocument/2006/relationships/slide" Target="slides/slide246.xml"/><Relationship Id="rId373" Type="http://schemas.openxmlformats.org/officeDocument/2006/relationships/slide" Target="slides/slide367.xml"/><Relationship Id="rId130" Type="http://schemas.openxmlformats.org/officeDocument/2006/relationships/slide" Target="slides/slide124.xml"/><Relationship Id="rId251" Type="http://schemas.openxmlformats.org/officeDocument/2006/relationships/slide" Target="slides/slide245.xml"/><Relationship Id="rId372" Type="http://schemas.openxmlformats.org/officeDocument/2006/relationships/slide" Target="slides/slide366.xml"/><Relationship Id="rId250" Type="http://schemas.openxmlformats.org/officeDocument/2006/relationships/slide" Target="slides/slide244.xml"/><Relationship Id="rId371" Type="http://schemas.openxmlformats.org/officeDocument/2006/relationships/slide" Target="slides/slide365.xml"/><Relationship Id="rId136" Type="http://schemas.openxmlformats.org/officeDocument/2006/relationships/slide" Target="slides/slide130.xml"/><Relationship Id="rId257" Type="http://schemas.openxmlformats.org/officeDocument/2006/relationships/slide" Target="slides/slide251.xml"/><Relationship Id="rId378" Type="http://schemas.openxmlformats.org/officeDocument/2006/relationships/slide" Target="slides/slide372.xml"/><Relationship Id="rId135" Type="http://schemas.openxmlformats.org/officeDocument/2006/relationships/slide" Target="slides/slide129.xml"/><Relationship Id="rId256" Type="http://schemas.openxmlformats.org/officeDocument/2006/relationships/slide" Target="slides/slide250.xml"/><Relationship Id="rId377" Type="http://schemas.openxmlformats.org/officeDocument/2006/relationships/slide" Target="slides/slide371.xml"/><Relationship Id="rId134" Type="http://schemas.openxmlformats.org/officeDocument/2006/relationships/slide" Target="slides/slide128.xml"/><Relationship Id="rId255" Type="http://schemas.openxmlformats.org/officeDocument/2006/relationships/slide" Target="slides/slide249.xml"/><Relationship Id="rId376" Type="http://schemas.openxmlformats.org/officeDocument/2006/relationships/slide" Target="slides/slide370.xml"/><Relationship Id="rId133" Type="http://schemas.openxmlformats.org/officeDocument/2006/relationships/slide" Target="slides/slide127.xml"/><Relationship Id="rId254" Type="http://schemas.openxmlformats.org/officeDocument/2006/relationships/slide" Target="slides/slide248.xml"/><Relationship Id="rId375" Type="http://schemas.openxmlformats.org/officeDocument/2006/relationships/slide" Target="slides/slide369.xml"/><Relationship Id="rId172" Type="http://schemas.openxmlformats.org/officeDocument/2006/relationships/slide" Target="slides/slide166.xml"/><Relationship Id="rId293" Type="http://schemas.openxmlformats.org/officeDocument/2006/relationships/slide" Target="slides/slide287.xml"/><Relationship Id="rId171" Type="http://schemas.openxmlformats.org/officeDocument/2006/relationships/slide" Target="slides/slide165.xml"/><Relationship Id="rId292" Type="http://schemas.openxmlformats.org/officeDocument/2006/relationships/slide" Target="slides/slide286.xml"/><Relationship Id="rId170" Type="http://schemas.openxmlformats.org/officeDocument/2006/relationships/slide" Target="slides/slide164.xml"/><Relationship Id="rId291" Type="http://schemas.openxmlformats.org/officeDocument/2006/relationships/slide" Target="slides/slide285.xml"/><Relationship Id="rId290" Type="http://schemas.openxmlformats.org/officeDocument/2006/relationships/slide" Target="slides/slide284.xml"/><Relationship Id="rId165" Type="http://schemas.openxmlformats.org/officeDocument/2006/relationships/slide" Target="slides/slide159.xml"/><Relationship Id="rId286" Type="http://schemas.openxmlformats.org/officeDocument/2006/relationships/slide" Target="slides/slide280.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slide" Target="slides/slide283.xml"/><Relationship Id="rId167" Type="http://schemas.openxmlformats.org/officeDocument/2006/relationships/slide" Target="slides/slide161.xml"/><Relationship Id="rId288" Type="http://schemas.openxmlformats.org/officeDocument/2006/relationships/slide" Target="slides/slide282.xml"/><Relationship Id="rId166" Type="http://schemas.openxmlformats.org/officeDocument/2006/relationships/slide" Target="slides/slide160.xml"/><Relationship Id="rId287" Type="http://schemas.openxmlformats.org/officeDocument/2006/relationships/slide" Target="slides/slide281.xml"/><Relationship Id="rId161" Type="http://schemas.openxmlformats.org/officeDocument/2006/relationships/slide" Target="slides/slide155.xml"/><Relationship Id="rId282" Type="http://schemas.openxmlformats.org/officeDocument/2006/relationships/slide" Target="slides/slide276.xml"/><Relationship Id="rId160" Type="http://schemas.openxmlformats.org/officeDocument/2006/relationships/slide" Target="slides/slide154.xml"/><Relationship Id="rId281" Type="http://schemas.openxmlformats.org/officeDocument/2006/relationships/slide" Target="slides/slide275.xml"/><Relationship Id="rId280" Type="http://schemas.openxmlformats.org/officeDocument/2006/relationships/slide" Target="slides/slide274.xml"/><Relationship Id="rId159" Type="http://schemas.openxmlformats.org/officeDocument/2006/relationships/slide" Target="slides/slide153.xml"/><Relationship Id="rId154" Type="http://schemas.openxmlformats.org/officeDocument/2006/relationships/slide" Target="slides/slide148.xml"/><Relationship Id="rId275" Type="http://schemas.openxmlformats.org/officeDocument/2006/relationships/slide" Target="slides/slide269.xml"/><Relationship Id="rId396" Type="http://schemas.openxmlformats.org/officeDocument/2006/relationships/slide" Target="slides/slide390.xml"/><Relationship Id="rId153" Type="http://schemas.openxmlformats.org/officeDocument/2006/relationships/slide" Target="slides/slide147.xml"/><Relationship Id="rId274" Type="http://schemas.openxmlformats.org/officeDocument/2006/relationships/slide" Target="slides/slide268.xml"/><Relationship Id="rId395" Type="http://schemas.openxmlformats.org/officeDocument/2006/relationships/slide" Target="slides/slide389.xml"/><Relationship Id="rId152" Type="http://schemas.openxmlformats.org/officeDocument/2006/relationships/slide" Target="slides/slide146.xml"/><Relationship Id="rId273" Type="http://schemas.openxmlformats.org/officeDocument/2006/relationships/slide" Target="slides/slide267.xml"/><Relationship Id="rId394" Type="http://schemas.openxmlformats.org/officeDocument/2006/relationships/slide" Target="slides/slide388.xml"/><Relationship Id="rId151" Type="http://schemas.openxmlformats.org/officeDocument/2006/relationships/slide" Target="slides/slide145.xml"/><Relationship Id="rId272" Type="http://schemas.openxmlformats.org/officeDocument/2006/relationships/slide" Target="slides/slide266.xml"/><Relationship Id="rId393" Type="http://schemas.openxmlformats.org/officeDocument/2006/relationships/slide" Target="slides/slide387.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399" Type="http://schemas.openxmlformats.org/officeDocument/2006/relationships/slide" Target="slides/slide393.xml"/><Relationship Id="rId156" Type="http://schemas.openxmlformats.org/officeDocument/2006/relationships/slide" Target="slides/slide150.xml"/><Relationship Id="rId277" Type="http://schemas.openxmlformats.org/officeDocument/2006/relationships/slide" Target="slides/slide271.xml"/><Relationship Id="rId398" Type="http://schemas.openxmlformats.org/officeDocument/2006/relationships/slide" Target="slides/slide392.xml"/><Relationship Id="rId155" Type="http://schemas.openxmlformats.org/officeDocument/2006/relationships/slide" Target="slides/slide149.xml"/><Relationship Id="rId276" Type="http://schemas.openxmlformats.org/officeDocument/2006/relationships/slide" Target="slides/slide270.xml"/><Relationship Id="rId397" Type="http://schemas.openxmlformats.org/officeDocument/2006/relationships/slide" Target="slides/slide391.xml"/><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409" Type="http://schemas.openxmlformats.org/officeDocument/2006/relationships/font" Target="fonts/Caveat-bold.fntdata"/><Relationship Id="rId404" Type="http://schemas.openxmlformats.org/officeDocument/2006/relationships/slide" Target="slides/slide398.xml"/><Relationship Id="rId403" Type="http://schemas.openxmlformats.org/officeDocument/2006/relationships/slide" Target="slides/slide397.xml"/><Relationship Id="rId402" Type="http://schemas.openxmlformats.org/officeDocument/2006/relationships/slide" Target="slides/slide396.xml"/><Relationship Id="rId401" Type="http://schemas.openxmlformats.org/officeDocument/2006/relationships/slide" Target="slides/slide395.xml"/><Relationship Id="rId408" Type="http://schemas.openxmlformats.org/officeDocument/2006/relationships/font" Target="fonts/Caveat-regular.fntdata"/><Relationship Id="rId407" Type="http://schemas.openxmlformats.org/officeDocument/2006/relationships/slide" Target="slides/slide401.xml"/><Relationship Id="rId406" Type="http://schemas.openxmlformats.org/officeDocument/2006/relationships/slide" Target="slides/slide400.xml"/><Relationship Id="rId405" Type="http://schemas.openxmlformats.org/officeDocument/2006/relationships/slide" Target="slides/slide399.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400" Type="http://schemas.openxmlformats.org/officeDocument/2006/relationships/slide" Target="slides/slide394.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 Id="rId107" Type="http://schemas.openxmlformats.org/officeDocument/2006/relationships/slide" Target="slides/slide101.xml"/><Relationship Id="rId228" Type="http://schemas.openxmlformats.org/officeDocument/2006/relationships/slide" Target="slides/slide222.xml"/><Relationship Id="rId349" Type="http://schemas.openxmlformats.org/officeDocument/2006/relationships/slide" Target="slides/slide343.xml"/><Relationship Id="rId106" Type="http://schemas.openxmlformats.org/officeDocument/2006/relationships/slide" Target="slides/slide100.xml"/><Relationship Id="rId227" Type="http://schemas.openxmlformats.org/officeDocument/2006/relationships/slide" Target="slides/slide221.xml"/><Relationship Id="rId348" Type="http://schemas.openxmlformats.org/officeDocument/2006/relationships/slide" Target="slides/slide342.xml"/><Relationship Id="rId105" Type="http://schemas.openxmlformats.org/officeDocument/2006/relationships/slide" Target="slides/slide99.xml"/><Relationship Id="rId226" Type="http://schemas.openxmlformats.org/officeDocument/2006/relationships/slide" Target="slides/slide220.xml"/><Relationship Id="rId347" Type="http://schemas.openxmlformats.org/officeDocument/2006/relationships/slide" Target="slides/slide341.xml"/><Relationship Id="rId104" Type="http://schemas.openxmlformats.org/officeDocument/2006/relationships/slide" Target="slides/slide98.xml"/><Relationship Id="rId225" Type="http://schemas.openxmlformats.org/officeDocument/2006/relationships/slide" Target="slides/slide219.xml"/><Relationship Id="rId346" Type="http://schemas.openxmlformats.org/officeDocument/2006/relationships/slide" Target="slides/slide340.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341" Type="http://schemas.openxmlformats.org/officeDocument/2006/relationships/slide" Target="slides/slide335.xml"/><Relationship Id="rId340" Type="http://schemas.openxmlformats.org/officeDocument/2006/relationships/slide" Target="slides/slide334.xml"/><Relationship Id="rId103" Type="http://schemas.openxmlformats.org/officeDocument/2006/relationships/slide" Target="slides/slide97.xml"/><Relationship Id="rId224" Type="http://schemas.openxmlformats.org/officeDocument/2006/relationships/slide" Target="slides/slide218.xml"/><Relationship Id="rId345" Type="http://schemas.openxmlformats.org/officeDocument/2006/relationships/slide" Target="slides/slide339.xml"/><Relationship Id="rId102" Type="http://schemas.openxmlformats.org/officeDocument/2006/relationships/slide" Target="slides/slide96.xml"/><Relationship Id="rId223" Type="http://schemas.openxmlformats.org/officeDocument/2006/relationships/slide" Target="slides/slide217.xml"/><Relationship Id="rId344" Type="http://schemas.openxmlformats.org/officeDocument/2006/relationships/slide" Target="slides/slide338.xml"/><Relationship Id="rId101" Type="http://schemas.openxmlformats.org/officeDocument/2006/relationships/slide" Target="slides/slide95.xml"/><Relationship Id="rId222" Type="http://schemas.openxmlformats.org/officeDocument/2006/relationships/slide" Target="slides/slide216.xml"/><Relationship Id="rId343" Type="http://schemas.openxmlformats.org/officeDocument/2006/relationships/slide" Target="slides/slide337.xml"/><Relationship Id="rId100" Type="http://schemas.openxmlformats.org/officeDocument/2006/relationships/slide" Target="slides/slide94.xml"/><Relationship Id="rId221" Type="http://schemas.openxmlformats.org/officeDocument/2006/relationships/slide" Target="slides/slide215.xml"/><Relationship Id="rId342" Type="http://schemas.openxmlformats.org/officeDocument/2006/relationships/slide" Target="slides/slide336.xml"/><Relationship Id="rId217" Type="http://schemas.openxmlformats.org/officeDocument/2006/relationships/slide" Target="slides/slide211.xml"/><Relationship Id="rId338" Type="http://schemas.openxmlformats.org/officeDocument/2006/relationships/slide" Target="slides/slide332.xml"/><Relationship Id="rId216" Type="http://schemas.openxmlformats.org/officeDocument/2006/relationships/slide" Target="slides/slide210.xml"/><Relationship Id="rId337" Type="http://schemas.openxmlformats.org/officeDocument/2006/relationships/slide" Target="slides/slide331.xml"/><Relationship Id="rId215" Type="http://schemas.openxmlformats.org/officeDocument/2006/relationships/slide" Target="slides/slide209.xml"/><Relationship Id="rId336" Type="http://schemas.openxmlformats.org/officeDocument/2006/relationships/slide" Target="slides/slide330.xml"/><Relationship Id="rId214" Type="http://schemas.openxmlformats.org/officeDocument/2006/relationships/slide" Target="slides/slide208.xml"/><Relationship Id="rId335" Type="http://schemas.openxmlformats.org/officeDocument/2006/relationships/slide" Target="slides/slide329.xml"/><Relationship Id="rId219" Type="http://schemas.openxmlformats.org/officeDocument/2006/relationships/slide" Target="slides/slide213.xml"/><Relationship Id="rId218" Type="http://schemas.openxmlformats.org/officeDocument/2006/relationships/slide" Target="slides/slide212.xml"/><Relationship Id="rId339" Type="http://schemas.openxmlformats.org/officeDocument/2006/relationships/slide" Target="slides/slide333.xml"/><Relationship Id="rId330" Type="http://schemas.openxmlformats.org/officeDocument/2006/relationships/slide" Target="slides/slide324.xml"/><Relationship Id="rId213" Type="http://schemas.openxmlformats.org/officeDocument/2006/relationships/slide" Target="slides/slide207.xml"/><Relationship Id="rId334" Type="http://schemas.openxmlformats.org/officeDocument/2006/relationships/slide" Target="slides/slide328.xml"/><Relationship Id="rId212" Type="http://schemas.openxmlformats.org/officeDocument/2006/relationships/slide" Target="slides/slide206.xml"/><Relationship Id="rId333" Type="http://schemas.openxmlformats.org/officeDocument/2006/relationships/slide" Target="slides/slide327.xml"/><Relationship Id="rId211" Type="http://schemas.openxmlformats.org/officeDocument/2006/relationships/slide" Target="slides/slide205.xml"/><Relationship Id="rId332" Type="http://schemas.openxmlformats.org/officeDocument/2006/relationships/slide" Target="slides/slide326.xml"/><Relationship Id="rId210" Type="http://schemas.openxmlformats.org/officeDocument/2006/relationships/slide" Target="slides/slide204.xml"/><Relationship Id="rId331" Type="http://schemas.openxmlformats.org/officeDocument/2006/relationships/slide" Target="slides/slide325.xml"/><Relationship Id="rId370" Type="http://schemas.openxmlformats.org/officeDocument/2006/relationships/slide" Target="slides/slide36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369" Type="http://schemas.openxmlformats.org/officeDocument/2006/relationships/slide" Target="slides/slide363.xml"/><Relationship Id="rId126" Type="http://schemas.openxmlformats.org/officeDocument/2006/relationships/slide" Target="slides/slide120.xml"/><Relationship Id="rId247" Type="http://schemas.openxmlformats.org/officeDocument/2006/relationships/slide" Target="slides/slide241.xml"/><Relationship Id="rId368" Type="http://schemas.openxmlformats.org/officeDocument/2006/relationships/slide" Target="slides/slide362.xml"/><Relationship Id="rId121" Type="http://schemas.openxmlformats.org/officeDocument/2006/relationships/slide" Target="slides/slide115.xml"/><Relationship Id="rId242" Type="http://schemas.openxmlformats.org/officeDocument/2006/relationships/slide" Target="slides/slide236.xml"/><Relationship Id="rId363" Type="http://schemas.openxmlformats.org/officeDocument/2006/relationships/slide" Target="slides/slide357.xml"/><Relationship Id="rId120" Type="http://schemas.openxmlformats.org/officeDocument/2006/relationships/slide" Target="slides/slide114.xml"/><Relationship Id="rId241" Type="http://schemas.openxmlformats.org/officeDocument/2006/relationships/slide" Target="slides/slide235.xml"/><Relationship Id="rId362" Type="http://schemas.openxmlformats.org/officeDocument/2006/relationships/slide" Target="slides/slide356.xml"/><Relationship Id="rId240" Type="http://schemas.openxmlformats.org/officeDocument/2006/relationships/slide" Target="slides/slide234.xml"/><Relationship Id="rId361" Type="http://schemas.openxmlformats.org/officeDocument/2006/relationships/slide" Target="slides/slide355.xml"/><Relationship Id="rId360" Type="http://schemas.openxmlformats.org/officeDocument/2006/relationships/slide" Target="slides/slide354.xml"/><Relationship Id="rId125" Type="http://schemas.openxmlformats.org/officeDocument/2006/relationships/slide" Target="slides/slide119.xml"/><Relationship Id="rId246" Type="http://schemas.openxmlformats.org/officeDocument/2006/relationships/slide" Target="slides/slide240.xml"/><Relationship Id="rId367" Type="http://schemas.openxmlformats.org/officeDocument/2006/relationships/slide" Target="slides/slide361.xml"/><Relationship Id="rId124" Type="http://schemas.openxmlformats.org/officeDocument/2006/relationships/slide" Target="slides/slide118.xml"/><Relationship Id="rId245" Type="http://schemas.openxmlformats.org/officeDocument/2006/relationships/slide" Target="slides/slide239.xml"/><Relationship Id="rId366" Type="http://schemas.openxmlformats.org/officeDocument/2006/relationships/slide" Target="slides/slide360.xml"/><Relationship Id="rId123" Type="http://schemas.openxmlformats.org/officeDocument/2006/relationships/slide" Target="slides/slide117.xml"/><Relationship Id="rId244" Type="http://schemas.openxmlformats.org/officeDocument/2006/relationships/slide" Target="slides/slide238.xml"/><Relationship Id="rId365" Type="http://schemas.openxmlformats.org/officeDocument/2006/relationships/slide" Target="slides/slide359.xml"/><Relationship Id="rId122" Type="http://schemas.openxmlformats.org/officeDocument/2006/relationships/slide" Target="slides/slide116.xml"/><Relationship Id="rId243" Type="http://schemas.openxmlformats.org/officeDocument/2006/relationships/slide" Target="slides/slide237.xml"/><Relationship Id="rId364" Type="http://schemas.openxmlformats.org/officeDocument/2006/relationships/slide" Target="slides/slide358.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359" Type="http://schemas.openxmlformats.org/officeDocument/2006/relationships/slide" Target="slides/slide353.xml"/><Relationship Id="rId116" Type="http://schemas.openxmlformats.org/officeDocument/2006/relationships/slide" Target="slides/slide110.xml"/><Relationship Id="rId237" Type="http://schemas.openxmlformats.org/officeDocument/2006/relationships/slide" Target="slides/slide231.xml"/><Relationship Id="rId358" Type="http://schemas.openxmlformats.org/officeDocument/2006/relationships/slide" Target="slides/slide352.xml"/><Relationship Id="rId115" Type="http://schemas.openxmlformats.org/officeDocument/2006/relationships/slide" Target="slides/slide109.xml"/><Relationship Id="rId236" Type="http://schemas.openxmlformats.org/officeDocument/2006/relationships/slide" Target="slides/slide230.xml"/><Relationship Id="rId357" Type="http://schemas.openxmlformats.org/officeDocument/2006/relationships/slide" Target="slides/slide351.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352" Type="http://schemas.openxmlformats.org/officeDocument/2006/relationships/slide" Target="slides/slide346.xml"/><Relationship Id="rId230" Type="http://schemas.openxmlformats.org/officeDocument/2006/relationships/slide" Target="slides/slide224.xml"/><Relationship Id="rId351" Type="http://schemas.openxmlformats.org/officeDocument/2006/relationships/slide" Target="slides/slide345.xml"/><Relationship Id="rId350" Type="http://schemas.openxmlformats.org/officeDocument/2006/relationships/slide" Target="slides/slide344.xml"/><Relationship Id="rId114" Type="http://schemas.openxmlformats.org/officeDocument/2006/relationships/slide" Target="slides/slide108.xml"/><Relationship Id="rId235" Type="http://schemas.openxmlformats.org/officeDocument/2006/relationships/slide" Target="slides/slide229.xml"/><Relationship Id="rId356" Type="http://schemas.openxmlformats.org/officeDocument/2006/relationships/slide" Target="slides/slide350.xml"/><Relationship Id="rId113" Type="http://schemas.openxmlformats.org/officeDocument/2006/relationships/slide" Target="slides/slide107.xml"/><Relationship Id="rId234" Type="http://schemas.openxmlformats.org/officeDocument/2006/relationships/slide" Target="slides/slide228.xml"/><Relationship Id="rId355" Type="http://schemas.openxmlformats.org/officeDocument/2006/relationships/slide" Target="slides/slide349.xml"/><Relationship Id="rId112" Type="http://schemas.openxmlformats.org/officeDocument/2006/relationships/slide" Target="slides/slide106.xml"/><Relationship Id="rId233" Type="http://schemas.openxmlformats.org/officeDocument/2006/relationships/slide" Target="slides/slide227.xml"/><Relationship Id="rId354" Type="http://schemas.openxmlformats.org/officeDocument/2006/relationships/slide" Target="slides/slide348.xml"/><Relationship Id="rId111" Type="http://schemas.openxmlformats.org/officeDocument/2006/relationships/slide" Target="slides/slide105.xml"/><Relationship Id="rId232" Type="http://schemas.openxmlformats.org/officeDocument/2006/relationships/slide" Target="slides/slide226.xml"/><Relationship Id="rId353" Type="http://schemas.openxmlformats.org/officeDocument/2006/relationships/slide" Target="slides/slide347.xml"/><Relationship Id="rId305" Type="http://schemas.openxmlformats.org/officeDocument/2006/relationships/slide" Target="slides/slide299.xml"/><Relationship Id="rId304" Type="http://schemas.openxmlformats.org/officeDocument/2006/relationships/slide" Target="slides/slide298.xml"/><Relationship Id="rId303" Type="http://schemas.openxmlformats.org/officeDocument/2006/relationships/slide" Target="slides/slide297.xml"/><Relationship Id="rId302" Type="http://schemas.openxmlformats.org/officeDocument/2006/relationships/slide" Target="slides/slide296.xml"/><Relationship Id="rId309" Type="http://schemas.openxmlformats.org/officeDocument/2006/relationships/slide" Target="slides/slide303.xml"/><Relationship Id="rId308" Type="http://schemas.openxmlformats.org/officeDocument/2006/relationships/slide" Target="slides/slide302.xml"/><Relationship Id="rId307" Type="http://schemas.openxmlformats.org/officeDocument/2006/relationships/slide" Target="slides/slide301.xml"/><Relationship Id="rId306" Type="http://schemas.openxmlformats.org/officeDocument/2006/relationships/slide" Target="slides/slide300.xml"/><Relationship Id="rId301" Type="http://schemas.openxmlformats.org/officeDocument/2006/relationships/slide" Target="slides/slide295.xml"/><Relationship Id="rId300" Type="http://schemas.openxmlformats.org/officeDocument/2006/relationships/slide" Target="slides/slide294.xml"/><Relationship Id="rId410" Type="http://schemas.openxmlformats.org/officeDocument/2006/relationships/font" Target="fonts/Questrial-regular.fntdata"/><Relationship Id="rId206" Type="http://schemas.openxmlformats.org/officeDocument/2006/relationships/slide" Target="slides/slide200.xml"/><Relationship Id="rId327" Type="http://schemas.openxmlformats.org/officeDocument/2006/relationships/slide" Target="slides/slide321.xml"/><Relationship Id="rId205" Type="http://schemas.openxmlformats.org/officeDocument/2006/relationships/slide" Target="slides/slide199.xml"/><Relationship Id="rId326" Type="http://schemas.openxmlformats.org/officeDocument/2006/relationships/slide" Target="slides/slide320.xml"/><Relationship Id="rId204" Type="http://schemas.openxmlformats.org/officeDocument/2006/relationships/slide" Target="slides/slide198.xml"/><Relationship Id="rId325" Type="http://schemas.openxmlformats.org/officeDocument/2006/relationships/slide" Target="slides/slide319.xml"/><Relationship Id="rId203" Type="http://schemas.openxmlformats.org/officeDocument/2006/relationships/slide" Target="slides/slide197.xml"/><Relationship Id="rId324" Type="http://schemas.openxmlformats.org/officeDocument/2006/relationships/slide" Target="slides/slide318.xml"/><Relationship Id="rId209" Type="http://schemas.openxmlformats.org/officeDocument/2006/relationships/slide" Target="slides/slide203.xml"/><Relationship Id="rId208" Type="http://schemas.openxmlformats.org/officeDocument/2006/relationships/slide" Target="slides/slide202.xml"/><Relationship Id="rId329" Type="http://schemas.openxmlformats.org/officeDocument/2006/relationships/slide" Target="slides/slide323.xml"/><Relationship Id="rId207" Type="http://schemas.openxmlformats.org/officeDocument/2006/relationships/slide" Target="slides/slide201.xml"/><Relationship Id="rId328" Type="http://schemas.openxmlformats.org/officeDocument/2006/relationships/slide" Target="slides/slide322.xml"/><Relationship Id="rId202" Type="http://schemas.openxmlformats.org/officeDocument/2006/relationships/slide" Target="slides/slide196.xml"/><Relationship Id="rId323" Type="http://schemas.openxmlformats.org/officeDocument/2006/relationships/slide" Target="slides/slide317.xml"/><Relationship Id="rId201" Type="http://schemas.openxmlformats.org/officeDocument/2006/relationships/slide" Target="slides/slide195.xml"/><Relationship Id="rId322" Type="http://schemas.openxmlformats.org/officeDocument/2006/relationships/slide" Target="slides/slide316.xml"/><Relationship Id="rId200" Type="http://schemas.openxmlformats.org/officeDocument/2006/relationships/slide" Target="slides/slide194.xml"/><Relationship Id="rId321" Type="http://schemas.openxmlformats.org/officeDocument/2006/relationships/slide" Target="slides/slide315.xml"/><Relationship Id="rId320" Type="http://schemas.openxmlformats.org/officeDocument/2006/relationships/slide" Target="slides/slide314.xml"/><Relationship Id="rId316" Type="http://schemas.openxmlformats.org/officeDocument/2006/relationships/slide" Target="slides/slide310.xml"/><Relationship Id="rId315" Type="http://schemas.openxmlformats.org/officeDocument/2006/relationships/slide" Target="slides/slide309.xml"/><Relationship Id="rId314" Type="http://schemas.openxmlformats.org/officeDocument/2006/relationships/slide" Target="slides/slide308.xml"/><Relationship Id="rId313" Type="http://schemas.openxmlformats.org/officeDocument/2006/relationships/slide" Target="slides/slide307.xml"/><Relationship Id="rId319" Type="http://schemas.openxmlformats.org/officeDocument/2006/relationships/slide" Target="slides/slide313.xml"/><Relationship Id="rId318" Type="http://schemas.openxmlformats.org/officeDocument/2006/relationships/slide" Target="slides/slide312.xml"/><Relationship Id="rId317" Type="http://schemas.openxmlformats.org/officeDocument/2006/relationships/slide" Target="slides/slide311.xml"/><Relationship Id="rId312" Type="http://schemas.openxmlformats.org/officeDocument/2006/relationships/slide" Target="slides/slide306.xml"/><Relationship Id="rId311" Type="http://schemas.openxmlformats.org/officeDocument/2006/relationships/slide" Target="slides/slide305.xml"/><Relationship Id="rId310" Type="http://schemas.openxmlformats.org/officeDocument/2006/relationships/slide" Target="slides/slide3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 name="Shape 44"/>
        <p:cNvGrpSpPr/>
        <p:nvPr/>
      </p:nvGrpSpPr>
      <p:grpSpPr>
        <a:xfrm>
          <a:off x="0" y="0"/>
          <a:ext cx="0" cy="0"/>
          <a:chOff x="0" y="0"/>
          <a:chExt cx="0" cy="0"/>
        </a:xfrm>
      </p:grpSpPr>
      <p:sp>
        <p:nvSpPr>
          <p:cNvPr id="45" name="Google Shape;4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47" name="Google Shape;4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7" name="Google Shape;11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8" name="Shape 878"/>
        <p:cNvGrpSpPr/>
        <p:nvPr/>
      </p:nvGrpSpPr>
      <p:grpSpPr>
        <a:xfrm>
          <a:off x="0" y="0"/>
          <a:ext cx="0" cy="0"/>
          <a:chOff x="0" y="0"/>
          <a:chExt cx="0" cy="0"/>
        </a:xfrm>
      </p:grpSpPr>
      <p:sp>
        <p:nvSpPr>
          <p:cNvPr id="879" name="Google Shape;879;g3a95b3a9fe_0_6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80" name="Google Shape;880;g3a95b3a9fe_0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1" name="Google Shape;881;g3a95b3a9fe_0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3a95b3a9fe_0_6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89" name="Google Shape;889;g3a95b3a9fe_0_6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0" name="Google Shape;890;g3a95b3a9fe_0_6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g3a95b3a9fe_0_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97" name="Google Shape;897;g3a95b3a9fe_0_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8" name="Google Shape;898;g3a95b3a9fe_0_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3" name="Shape 903"/>
        <p:cNvGrpSpPr/>
        <p:nvPr/>
      </p:nvGrpSpPr>
      <p:grpSpPr>
        <a:xfrm>
          <a:off x="0" y="0"/>
          <a:ext cx="0" cy="0"/>
          <a:chOff x="0" y="0"/>
          <a:chExt cx="0" cy="0"/>
        </a:xfrm>
      </p:grpSpPr>
      <p:sp>
        <p:nvSpPr>
          <p:cNvPr id="904" name="Google Shape;904;g3a95b3a9fe_0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05" name="Google Shape;905;g3a95b3a9fe_0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6" name="Google Shape;906;g3a95b3a9fe_0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g3a95b3a9fe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3a95b3a9fe_0_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25" name="Google Shape;925;g3a95b3a9fe_0_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g3a95b3a9fe_0_7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32" name="Google Shape;932;g3a95b3a9fe_0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3" name="Google Shape;933;g3a95b3a9fe_0_7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8" name="Shape 938"/>
        <p:cNvGrpSpPr/>
        <p:nvPr/>
      </p:nvGrpSpPr>
      <p:grpSpPr>
        <a:xfrm>
          <a:off x="0" y="0"/>
          <a:ext cx="0" cy="0"/>
          <a:chOff x="0" y="0"/>
          <a:chExt cx="0" cy="0"/>
        </a:xfrm>
      </p:grpSpPr>
      <p:sp>
        <p:nvSpPr>
          <p:cNvPr id="939" name="Google Shape;939;g3a95b3a9fe_0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g3a95b3a9fe_0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41" name="Google Shape;941;g3a95b3a9fe_0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g3a95b3a9fe_0_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48" name="Google Shape;948;g3a95b3a9fe_0_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9" name="Google Shape;949;g3a95b3a9fe_0_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4" name="Shape 954"/>
        <p:cNvGrpSpPr/>
        <p:nvPr/>
      </p:nvGrpSpPr>
      <p:grpSpPr>
        <a:xfrm>
          <a:off x="0" y="0"/>
          <a:ext cx="0" cy="0"/>
          <a:chOff x="0" y="0"/>
          <a:chExt cx="0" cy="0"/>
        </a:xfrm>
      </p:grpSpPr>
      <p:sp>
        <p:nvSpPr>
          <p:cNvPr id="955" name="Google Shape;955;g3a95b3a9fe_0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g3a95b3a9fe_0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57" name="Google Shape;957;g3a95b3a9fe_0_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2" name="Shape 962"/>
        <p:cNvGrpSpPr/>
        <p:nvPr/>
      </p:nvGrpSpPr>
      <p:grpSpPr>
        <a:xfrm>
          <a:off x="0" y="0"/>
          <a:ext cx="0" cy="0"/>
          <a:chOff x="0" y="0"/>
          <a:chExt cx="0" cy="0"/>
        </a:xfrm>
      </p:grpSpPr>
      <p:sp>
        <p:nvSpPr>
          <p:cNvPr id="963" name="Google Shape;963;g3a95b3a9fe_0_7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64" name="Google Shape;964;g3a95b3a9fe_0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5" name="Google Shape;965;g3a95b3a9fe_0_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3a95b3a7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3a95b3a7a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30" name="Google Shape;130;g3a95b3a7a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0" name="Shape 970"/>
        <p:cNvGrpSpPr/>
        <p:nvPr/>
      </p:nvGrpSpPr>
      <p:grpSpPr>
        <a:xfrm>
          <a:off x="0" y="0"/>
          <a:ext cx="0" cy="0"/>
          <a:chOff x="0" y="0"/>
          <a:chExt cx="0" cy="0"/>
        </a:xfrm>
      </p:grpSpPr>
      <p:sp>
        <p:nvSpPr>
          <p:cNvPr id="971" name="Google Shape;971;g3a95b3a9fe_0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g3a95b3a9fe_0_7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973" name="Google Shape;973;g3a95b3a9fe_0_7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8" name="Shape 978"/>
        <p:cNvGrpSpPr/>
        <p:nvPr/>
      </p:nvGrpSpPr>
      <p:grpSpPr>
        <a:xfrm>
          <a:off x="0" y="0"/>
          <a:ext cx="0" cy="0"/>
          <a:chOff x="0" y="0"/>
          <a:chExt cx="0" cy="0"/>
        </a:xfrm>
      </p:grpSpPr>
      <p:sp>
        <p:nvSpPr>
          <p:cNvPr id="979" name="Google Shape;979;g3a95b3a9fe_0_7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0" name="Google Shape;980;g3a95b3a9fe_0_7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81" name="Google Shape;981;g3a95b3a9fe_0_7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g3a95b3a9fe_0_1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g3a95b3a9fe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3" name="Shape 993"/>
        <p:cNvGrpSpPr/>
        <p:nvPr/>
      </p:nvGrpSpPr>
      <p:grpSpPr>
        <a:xfrm>
          <a:off x="0" y="0"/>
          <a:ext cx="0" cy="0"/>
          <a:chOff x="0" y="0"/>
          <a:chExt cx="0" cy="0"/>
        </a:xfrm>
      </p:grpSpPr>
      <p:sp>
        <p:nvSpPr>
          <p:cNvPr id="994" name="Google Shape;994;g3a9b25c8c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95" name="Google Shape;995;g3a9b25c8c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6" name="Google Shape;996;g3a9b25c8c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0" name="Shape 1000"/>
        <p:cNvGrpSpPr/>
        <p:nvPr/>
      </p:nvGrpSpPr>
      <p:grpSpPr>
        <a:xfrm>
          <a:off x="0" y="0"/>
          <a:ext cx="0" cy="0"/>
          <a:chOff x="0" y="0"/>
          <a:chExt cx="0" cy="0"/>
        </a:xfrm>
      </p:grpSpPr>
      <p:sp>
        <p:nvSpPr>
          <p:cNvPr id="1001" name="Google Shape;1001;g3a95b3a9fe_0_7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g3a95b3a9fe_0_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2" name="Shape 1012"/>
        <p:cNvGrpSpPr/>
        <p:nvPr/>
      </p:nvGrpSpPr>
      <p:grpSpPr>
        <a:xfrm>
          <a:off x="0" y="0"/>
          <a:ext cx="0" cy="0"/>
          <a:chOff x="0" y="0"/>
          <a:chExt cx="0" cy="0"/>
        </a:xfrm>
      </p:grpSpPr>
      <p:sp>
        <p:nvSpPr>
          <p:cNvPr id="1013" name="Google Shape;1013;g3a95b3a9fe_0_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g3a95b3a9fe_0_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15" name="Google Shape;1015;g3a95b3a9fe_0_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Google Shape;1021;g1dfd6cbb63_0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g1dfd6cbb63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9" name="Shape 1029"/>
        <p:cNvGrpSpPr/>
        <p:nvPr/>
      </p:nvGrpSpPr>
      <p:grpSpPr>
        <a:xfrm>
          <a:off x="0" y="0"/>
          <a:ext cx="0" cy="0"/>
          <a:chOff x="0" y="0"/>
          <a:chExt cx="0" cy="0"/>
        </a:xfrm>
      </p:grpSpPr>
      <p:sp>
        <p:nvSpPr>
          <p:cNvPr id="1030" name="Google Shape;1030;g1dfd6cbb63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g1dfd6cbb63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g1dfd6cbb63_0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1dfd6cbb63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6" name="Shape 1046"/>
        <p:cNvGrpSpPr/>
        <p:nvPr/>
      </p:nvGrpSpPr>
      <p:grpSpPr>
        <a:xfrm>
          <a:off x="0" y="0"/>
          <a:ext cx="0" cy="0"/>
          <a:chOff x="0" y="0"/>
          <a:chExt cx="0" cy="0"/>
        </a:xfrm>
      </p:grpSpPr>
      <p:sp>
        <p:nvSpPr>
          <p:cNvPr id="1047" name="Google Shape;1047;g41090c9582_0_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g41090c9582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3a95b3a7a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3a95b3a7a5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8" name="Google Shape;138;g3a95b3a7a5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3a95b3a9fe_0_7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57" name="Google Shape;1057;g3a95b3a9fe_0_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8" name="Google Shape;1058;g3a95b3a9fe_0_7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3a95b3a9fe_0_7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66" name="Google Shape;1066;g3a95b3a9fe_0_7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7" name="Google Shape;1067;g3a95b3a9fe_0_7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3" name="Shape 1073"/>
        <p:cNvGrpSpPr/>
        <p:nvPr/>
      </p:nvGrpSpPr>
      <p:grpSpPr>
        <a:xfrm>
          <a:off x="0" y="0"/>
          <a:ext cx="0" cy="0"/>
          <a:chOff x="0" y="0"/>
          <a:chExt cx="0" cy="0"/>
        </a:xfrm>
      </p:grpSpPr>
      <p:sp>
        <p:nvSpPr>
          <p:cNvPr id="1074" name="Google Shape;1074;g3a95b3a9fe_0_8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g3a95b3a9fe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0" name="Shape 1080"/>
        <p:cNvGrpSpPr/>
        <p:nvPr/>
      </p:nvGrpSpPr>
      <p:grpSpPr>
        <a:xfrm>
          <a:off x="0" y="0"/>
          <a:ext cx="0" cy="0"/>
          <a:chOff x="0" y="0"/>
          <a:chExt cx="0" cy="0"/>
        </a:xfrm>
      </p:grpSpPr>
      <p:sp>
        <p:nvSpPr>
          <p:cNvPr id="1081" name="Google Shape;1081;g3a95b3a9fe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3a95b3a9fe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83" name="Google Shape;1083;g3a95b3a9fe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8" name="Shape 1088"/>
        <p:cNvGrpSpPr/>
        <p:nvPr/>
      </p:nvGrpSpPr>
      <p:grpSpPr>
        <a:xfrm>
          <a:off x="0" y="0"/>
          <a:ext cx="0" cy="0"/>
          <a:chOff x="0" y="0"/>
          <a:chExt cx="0" cy="0"/>
        </a:xfrm>
      </p:grpSpPr>
      <p:sp>
        <p:nvSpPr>
          <p:cNvPr id="1089" name="Google Shape;1089;g3a95b3a9fe_0_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g3a95b3a9fe_0_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91" name="Google Shape;1091;g3a95b3a9fe_0_8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7" name="Shape 1097"/>
        <p:cNvGrpSpPr/>
        <p:nvPr/>
      </p:nvGrpSpPr>
      <p:grpSpPr>
        <a:xfrm>
          <a:off x="0" y="0"/>
          <a:ext cx="0" cy="0"/>
          <a:chOff x="0" y="0"/>
          <a:chExt cx="0" cy="0"/>
        </a:xfrm>
      </p:grpSpPr>
      <p:sp>
        <p:nvSpPr>
          <p:cNvPr id="1098" name="Google Shape;1098;g3a95b3a9fe_0_8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g3a95b3a9fe_0_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4" name="Shape 1104"/>
        <p:cNvGrpSpPr/>
        <p:nvPr/>
      </p:nvGrpSpPr>
      <p:grpSpPr>
        <a:xfrm>
          <a:off x="0" y="0"/>
          <a:ext cx="0" cy="0"/>
          <a:chOff x="0" y="0"/>
          <a:chExt cx="0" cy="0"/>
        </a:xfrm>
      </p:grpSpPr>
      <p:sp>
        <p:nvSpPr>
          <p:cNvPr id="1105" name="Google Shape;1105;g3a95b3a9fe_0_8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g3a95b3a9fe_0_8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07" name="Google Shape;1107;g3a95b3a9fe_0_8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5" name="Shape 1115"/>
        <p:cNvGrpSpPr/>
        <p:nvPr/>
      </p:nvGrpSpPr>
      <p:grpSpPr>
        <a:xfrm>
          <a:off x="0" y="0"/>
          <a:ext cx="0" cy="0"/>
          <a:chOff x="0" y="0"/>
          <a:chExt cx="0" cy="0"/>
        </a:xfrm>
      </p:grpSpPr>
      <p:sp>
        <p:nvSpPr>
          <p:cNvPr id="1116" name="Google Shape;1116;g3a95b3a9fe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3a95b3a9fe_0_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118" name="Google Shape;1118;g3a95b3a9fe_0_8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3" name="Shape 1123"/>
        <p:cNvGrpSpPr/>
        <p:nvPr/>
      </p:nvGrpSpPr>
      <p:grpSpPr>
        <a:xfrm>
          <a:off x="0" y="0"/>
          <a:ext cx="0" cy="0"/>
          <a:chOff x="0" y="0"/>
          <a:chExt cx="0" cy="0"/>
        </a:xfrm>
      </p:grpSpPr>
      <p:sp>
        <p:nvSpPr>
          <p:cNvPr id="1124" name="Google Shape;1124;g3a95b3a9fe_0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g3a95b3a9fe_0_8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26" name="Google Shape;1126;g3a95b3a9fe_0_8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1" name="Shape 1131"/>
        <p:cNvGrpSpPr/>
        <p:nvPr/>
      </p:nvGrpSpPr>
      <p:grpSpPr>
        <a:xfrm>
          <a:off x="0" y="0"/>
          <a:ext cx="0" cy="0"/>
          <a:chOff x="0" y="0"/>
          <a:chExt cx="0" cy="0"/>
        </a:xfrm>
      </p:grpSpPr>
      <p:sp>
        <p:nvSpPr>
          <p:cNvPr id="1132" name="Google Shape;1132;g3a95b3a9fe_0_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g3a95b3a9fe_0_9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34" name="Google Shape;1134;g3a95b3a9fe_0_9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3a9b25c8cf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3a9b25c8cf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51" name="Google Shape;151;g3a9b25c8cf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9" name="Shape 1139"/>
        <p:cNvGrpSpPr/>
        <p:nvPr/>
      </p:nvGrpSpPr>
      <p:grpSpPr>
        <a:xfrm>
          <a:off x="0" y="0"/>
          <a:ext cx="0" cy="0"/>
          <a:chOff x="0" y="0"/>
          <a:chExt cx="0" cy="0"/>
        </a:xfrm>
      </p:grpSpPr>
      <p:sp>
        <p:nvSpPr>
          <p:cNvPr id="1140" name="Google Shape;1140;g3a95b3a9fe_0_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g3a95b3a9fe_0_9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42" name="Google Shape;1142;g3a95b3a9fe_0_9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g3a95b3a9fe_0_9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g3a95b3a9fe_0_9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50" name="Google Shape;1150;g3a95b3a9fe_0_9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5" name="Shape 1155"/>
        <p:cNvGrpSpPr/>
        <p:nvPr/>
      </p:nvGrpSpPr>
      <p:grpSpPr>
        <a:xfrm>
          <a:off x="0" y="0"/>
          <a:ext cx="0" cy="0"/>
          <a:chOff x="0" y="0"/>
          <a:chExt cx="0" cy="0"/>
        </a:xfrm>
      </p:grpSpPr>
      <p:sp>
        <p:nvSpPr>
          <p:cNvPr id="1156" name="Google Shape;1156;g3a95b3a9fe_0_9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g3a95b3a9fe_0_9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3" name="Shape 1163"/>
        <p:cNvGrpSpPr/>
        <p:nvPr/>
      </p:nvGrpSpPr>
      <p:grpSpPr>
        <a:xfrm>
          <a:off x="0" y="0"/>
          <a:ext cx="0" cy="0"/>
          <a:chOff x="0" y="0"/>
          <a:chExt cx="0" cy="0"/>
        </a:xfrm>
      </p:grpSpPr>
      <p:sp>
        <p:nvSpPr>
          <p:cNvPr id="1164" name="Google Shape;1164;g3a95b3a9fe_0_9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65" name="Google Shape;1165;g3a95b3a9fe_0_9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6" name="Google Shape;1166;g3a95b3a9fe_0_9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2" name="Shape 1172"/>
        <p:cNvGrpSpPr/>
        <p:nvPr/>
      </p:nvGrpSpPr>
      <p:grpSpPr>
        <a:xfrm>
          <a:off x="0" y="0"/>
          <a:ext cx="0" cy="0"/>
          <a:chOff x="0" y="0"/>
          <a:chExt cx="0" cy="0"/>
        </a:xfrm>
      </p:grpSpPr>
      <p:sp>
        <p:nvSpPr>
          <p:cNvPr id="1173" name="Google Shape;1173;g3a95b3a9fe_0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g3a95b3a9fe_0_9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75" name="Google Shape;1175;g3a95b3a9fe_0_9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0" name="Shape 1180"/>
        <p:cNvGrpSpPr/>
        <p:nvPr/>
      </p:nvGrpSpPr>
      <p:grpSpPr>
        <a:xfrm>
          <a:off x="0" y="0"/>
          <a:ext cx="0" cy="0"/>
          <a:chOff x="0" y="0"/>
          <a:chExt cx="0" cy="0"/>
        </a:xfrm>
      </p:grpSpPr>
      <p:sp>
        <p:nvSpPr>
          <p:cNvPr id="1181" name="Google Shape;1181;g3a95b3a9fe_0_9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82" name="Google Shape;1182;g3a95b3a9fe_0_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3" name="Google Shape;1183;g3a95b3a9fe_0_9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8" name="Shape 1188"/>
        <p:cNvGrpSpPr/>
        <p:nvPr/>
      </p:nvGrpSpPr>
      <p:grpSpPr>
        <a:xfrm>
          <a:off x="0" y="0"/>
          <a:ext cx="0" cy="0"/>
          <a:chOff x="0" y="0"/>
          <a:chExt cx="0" cy="0"/>
        </a:xfrm>
      </p:grpSpPr>
      <p:sp>
        <p:nvSpPr>
          <p:cNvPr id="1189" name="Google Shape;1189;g3a95b3a9fe_0_9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90" name="Google Shape;1190;g3a95b3a9fe_0_9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1" name="Google Shape;1191;g3a95b3a9fe_0_9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6" name="Shape 1196"/>
        <p:cNvGrpSpPr/>
        <p:nvPr/>
      </p:nvGrpSpPr>
      <p:grpSpPr>
        <a:xfrm>
          <a:off x="0" y="0"/>
          <a:ext cx="0" cy="0"/>
          <a:chOff x="0" y="0"/>
          <a:chExt cx="0" cy="0"/>
        </a:xfrm>
      </p:grpSpPr>
      <p:sp>
        <p:nvSpPr>
          <p:cNvPr id="1197" name="Google Shape;1197;g3a95b3a9fe_0_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98" name="Google Shape;1198;g3a95b3a9fe_0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9" name="Google Shape;1199;g3a95b3a9fe_0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4" name="Shape 1204"/>
        <p:cNvGrpSpPr/>
        <p:nvPr/>
      </p:nvGrpSpPr>
      <p:grpSpPr>
        <a:xfrm>
          <a:off x="0" y="0"/>
          <a:ext cx="0" cy="0"/>
          <a:chOff x="0" y="0"/>
          <a:chExt cx="0" cy="0"/>
        </a:xfrm>
      </p:grpSpPr>
      <p:sp>
        <p:nvSpPr>
          <p:cNvPr id="1205" name="Google Shape;1205;g3a95b3a9fe_0_9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6" name="Google Shape;1206;g3a95b3a9fe_0_9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07" name="Google Shape;1207;g3a95b3a9fe_0_9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3" name="Shape 1213"/>
        <p:cNvGrpSpPr/>
        <p:nvPr/>
      </p:nvGrpSpPr>
      <p:grpSpPr>
        <a:xfrm>
          <a:off x="0" y="0"/>
          <a:ext cx="0" cy="0"/>
          <a:chOff x="0" y="0"/>
          <a:chExt cx="0" cy="0"/>
        </a:xfrm>
      </p:grpSpPr>
      <p:sp>
        <p:nvSpPr>
          <p:cNvPr id="1214" name="Google Shape;1214;g3a95b3a9fe_0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15" name="Google Shape;1215;g3a95b3a9fe_0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6" name="Google Shape;1216;g3a95b3a9fe_0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596b6dae1_1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4596b6dae1_1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159" name="Google Shape;159;g4596b6dae1_1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2" name="Shape 1222"/>
        <p:cNvGrpSpPr/>
        <p:nvPr/>
      </p:nvGrpSpPr>
      <p:grpSpPr>
        <a:xfrm>
          <a:off x="0" y="0"/>
          <a:ext cx="0" cy="0"/>
          <a:chOff x="0" y="0"/>
          <a:chExt cx="0" cy="0"/>
        </a:xfrm>
      </p:grpSpPr>
      <p:sp>
        <p:nvSpPr>
          <p:cNvPr id="1223" name="Google Shape;1223;g3a95b3a9fe_0_9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g3a95b3a9fe_0_9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9" name="Shape 1229"/>
        <p:cNvGrpSpPr/>
        <p:nvPr/>
      </p:nvGrpSpPr>
      <p:grpSpPr>
        <a:xfrm>
          <a:off x="0" y="0"/>
          <a:ext cx="0" cy="0"/>
          <a:chOff x="0" y="0"/>
          <a:chExt cx="0" cy="0"/>
        </a:xfrm>
      </p:grpSpPr>
      <p:sp>
        <p:nvSpPr>
          <p:cNvPr id="1230" name="Google Shape;1230;g3a95b3a9fe_0_10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31" name="Google Shape;1231;g3a95b3a9fe_0_10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2" name="Google Shape;1232;g3a95b3a9fe_0_10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8" name="Shape 1238"/>
        <p:cNvGrpSpPr/>
        <p:nvPr/>
      </p:nvGrpSpPr>
      <p:grpSpPr>
        <a:xfrm>
          <a:off x="0" y="0"/>
          <a:ext cx="0" cy="0"/>
          <a:chOff x="0" y="0"/>
          <a:chExt cx="0" cy="0"/>
        </a:xfrm>
      </p:grpSpPr>
      <p:sp>
        <p:nvSpPr>
          <p:cNvPr id="1239" name="Google Shape;1239;g3a95b3a9fe_0_1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0" name="Google Shape;1240;g3a95b3a9fe_0_1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41" name="Google Shape;1241;g3a95b3a9fe_0_1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3a95b3a9fe_0_10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48" name="Google Shape;1248;g3a95b3a9fe_0_1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9" name="Google Shape;1249;g3a95b3a9fe_0_10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5" name="Shape 1255"/>
        <p:cNvGrpSpPr/>
        <p:nvPr/>
      </p:nvGrpSpPr>
      <p:grpSpPr>
        <a:xfrm>
          <a:off x="0" y="0"/>
          <a:ext cx="0" cy="0"/>
          <a:chOff x="0" y="0"/>
          <a:chExt cx="0" cy="0"/>
        </a:xfrm>
      </p:grpSpPr>
      <p:sp>
        <p:nvSpPr>
          <p:cNvPr id="1256" name="Google Shape;1256;g3a95b3a9fe_0_10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57" name="Google Shape;1257;g3a95b3a9fe_0_1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8" name="Google Shape;1258;g3a95b3a9fe_0_10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3" name="Shape 1263"/>
        <p:cNvGrpSpPr/>
        <p:nvPr/>
      </p:nvGrpSpPr>
      <p:grpSpPr>
        <a:xfrm>
          <a:off x="0" y="0"/>
          <a:ext cx="0" cy="0"/>
          <a:chOff x="0" y="0"/>
          <a:chExt cx="0" cy="0"/>
        </a:xfrm>
      </p:grpSpPr>
      <p:sp>
        <p:nvSpPr>
          <p:cNvPr id="1264" name="Google Shape;1264;g3a95b3a9fe_0_1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5" name="Google Shape;1265;g3a95b3a9fe_0_10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66" name="Google Shape;1266;g3a95b3a9fe_0_10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2" name="Shape 1272"/>
        <p:cNvGrpSpPr/>
        <p:nvPr/>
      </p:nvGrpSpPr>
      <p:grpSpPr>
        <a:xfrm>
          <a:off x="0" y="0"/>
          <a:ext cx="0" cy="0"/>
          <a:chOff x="0" y="0"/>
          <a:chExt cx="0" cy="0"/>
        </a:xfrm>
      </p:grpSpPr>
      <p:sp>
        <p:nvSpPr>
          <p:cNvPr id="1273" name="Google Shape;1273;g3a95b3a9fe_0_10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74" name="Google Shape;1274;g3a95b3a9fe_0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5" name="Google Shape;1275;g3a95b3a9fe_0_10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Font typeface="Noto Sans Symbols"/>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0" name="Shape 1280"/>
        <p:cNvGrpSpPr/>
        <p:nvPr/>
      </p:nvGrpSpPr>
      <p:grpSpPr>
        <a:xfrm>
          <a:off x="0" y="0"/>
          <a:ext cx="0" cy="0"/>
          <a:chOff x="0" y="0"/>
          <a:chExt cx="0" cy="0"/>
        </a:xfrm>
      </p:grpSpPr>
      <p:sp>
        <p:nvSpPr>
          <p:cNvPr id="1281" name="Google Shape;1281;g3a95b3a9fe_0_10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82" name="Google Shape;1282;g3a95b3a9fe_0_10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3" name="Google Shape;1283;g3a95b3a9fe_0_10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8" name="Shape 1288"/>
        <p:cNvGrpSpPr/>
        <p:nvPr/>
      </p:nvGrpSpPr>
      <p:grpSpPr>
        <a:xfrm>
          <a:off x="0" y="0"/>
          <a:ext cx="0" cy="0"/>
          <a:chOff x="0" y="0"/>
          <a:chExt cx="0" cy="0"/>
        </a:xfrm>
      </p:grpSpPr>
      <p:sp>
        <p:nvSpPr>
          <p:cNvPr id="1289" name="Google Shape;1289;g3a95b3a9fe_0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0" name="Google Shape;1290;g3a95b3a9fe_0_1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Noto Sans Symbols"/>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291" name="Google Shape;1291;g3a95b3a9fe_0_1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7" name="Shape 1297"/>
        <p:cNvGrpSpPr/>
        <p:nvPr/>
      </p:nvGrpSpPr>
      <p:grpSpPr>
        <a:xfrm>
          <a:off x="0" y="0"/>
          <a:ext cx="0" cy="0"/>
          <a:chOff x="0" y="0"/>
          <a:chExt cx="0" cy="0"/>
        </a:xfrm>
      </p:grpSpPr>
      <p:sp>
        <p:nvSpPr>
          <p:cNvPr id="1298" name="Google Shape;1298;g3a95b3a9fe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g3a95b3a9fe_0_10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0" name="Google Shape;1300;g3a95b3a9fe_0_10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3a95b3a9fe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3a95b3a9fe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67" name="Google Shape;167;g3a95b3a9fe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5" name="Shape 1305"/>
        <p:cNvGrpSpPr/>
        <p:nvPr/>
      </p:nvGrpSpPr>
      <p:grpSpPr>
        <a:xfrm>
          <a:off x="0" y="0"/>
          <a:ext cx="0" cy="0"/>
          <a:chOff x="0" y="0"/>
          <a:chExt cx="0" cy="0"/>
        </a:xfrm>
      </p:grpSpPr>
      <p:sp>
        <p:nvSpPr>
          <p:cNvPr id="1306" name="Google Shape;1306;g3a95b3a9fe_0_1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g3a95b3a9fe_0_1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8" name="Google Shape;1308;g3a95b3a9fe_0_1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4" name="Shape 1314"/>
        <p:cNvGrpSpPr/>
        <p:nvPr/>
      </p:nvGrpSpPr>
      <p:grpSpPr>
        <a:xfrm>
          <a:off x="0" y="0"/>
          <a:ext cx="0" cy="0"/>
          <a:chOff x="0" y="0"/>
          <a:chExt cx="0" cy="0"/>
        </a:xfrm>
      </p:grpSpPr>
      <p:sp>
        <p:nvSpPr>
          <p:cNvPr id="1315" name="Google Shape;1315;g3a95b3a9fe_0_1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g3a95b3a9fe_0_1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17" name="Google Shape;1317;g3a95b3a9fe_0_1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2" name="Shape 1322"/>
        <p:cNvGrpSpPr/>
        <p:nvPr/>
      </p:nvGrpSpPr>
      <p:grpSpPr>
        <a:xfrm>
          <a:off x="0" y="0"/>
          <a:ext cx="0" cy="0"/>
          <a:chOff x="0" y="0"/>
          <a:chExt cx="0" cy="0"/>
        </a:xfrm>
      </p:grpSpPr>
      <p:sp>
        <p:nvSpPr>
          <p:cNvPr id="1323" name="Google Shape;1323;g3a95b3a9fe_0_1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g3a95b3a9fe_0_1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25" name="Google Shape;1325;g3a95b3a9fe_0_1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1" name="Shape 1331"/>
        <p:cNvGrpSpPr/>
        <p:nvPr/>
      </p:nvGrpSpPr>
      <p:grpSpPr>
        <a:xfrm>
          <a:off x="0" y="0"/>
          <a:ext cx="0" cy="0"/>
          <a:chOff x="0" y="0"/>
          <a:chExt cx="0" cy="0"/>
        </a:xfrm>
      </p:grpSpPr>
      <p:sp>
        <p:nvSpPr>
          <p:cNvPr id="1332" name="Google Shape;1332;g3a95b3a9fe_0_1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g3a95b3a9fe_0_1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8" name="Shape 1338"/>
        <p:cNvGrpSpPr/>
        <p:nvPr/>
      </p:nvGrpSpPr>
      <p:grpSpPr>
        <a:xfrm>
          <a:off x="0" y="0"/>
          <a:ext cx="0" cy="0"/>
          <a:chOff x="0" y="0"/>
          <a:chExt cx="0" cy="0"/>
        </a:xfrm>
      </p:grpSpPr>
      <p:sp>
        <p:nvSpPr>
          <p:cNvPr id="1339" name="Google Shape;1339;g3a95b3a9fe_0_11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g3a95b3a9fe_0_1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5" name="Shape 1345"/>
        <p:cNvGrpSpPr/>
        <p:nvPr/>
      </p:nvGrpSpPr>
      <p:grpSpPr>
        <a:xfrm>
          <a:off x="0" y="0"/>
          <a:ext cx="0" cy="0"/>
          <a:chOff x="0" y="0"/>
          <a:chExt cx="0" cy="0"/>
        </a:xfrm>
      </p:grpSpPr>
      <p:sp>
        <p:nvSpPr>
          <p:cNvPr id="1346" name="Google Shape;1346;g3a95b3a9fe_0_11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g3a95b3a9fe_0_1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7" name="Shape 1357"/>
        <p:cNvGrpSpPr/>
        <p:nvPr/>
      </p:nvGrpSpPr>
      <p:grpSpPr>
        <a:xfrm>
          <a:off x="0" y="0"/>
          <a:ext cx="0" cy="0"/>
          <a:chOff x="0" y="0"/>
          <a:chExt cx="0" cy="0"/>
        </a:xfrm>
      </p:grpSpPr>
      <p:sp>
        <p:nvSpPr>
          <p:cNvPr id="1358" name="Google Shape;1358;g3a9b25c8cf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9" name="Google Shape;1359;g3a9b25c8cf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60" name="Google Shape;1360;g3a9b25c8cf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5" name="Shape 1365"/>
        <p:cNvGrpSpPr/>
        <p:nvPr/>
      </p:nvGrpSpPr>
      <p:grpSpPr>
        <a:xfrm>
          <a:off x="0" y="0"/>
          <a:ext cx="0" cy="0"/>
          <a:chOff x="0" y="0"/>
          <a:chExt cx="0" cy="0"/>
        </a:xfrm>
      </p:grpSpPr>
      <p:sp>
        <p:nvSpPr>
          <p:cNvPr id="1366" name="Google Shape;1366;g3a95b3a9fe_0_1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g3a95b3a9fe_0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2" name="Shape 1372"/>
        <p:cNvGrpSpPr/>
        <p:nvPr/>
      </p:nvGrpSpPr>
      <p:grpSpPr>
        <a:xfrm>
          <a:off x="0" y="0"/>
          <a:ext cx="0" cy="0"/>
          <a:chOff x="0" y="0"/>
          <a:chExt cx="0" cy="0"/>
        </a:xfrm>
      </p:grpSpPr>
      <p:sp>
        <p:nvSpPr>
          <p:cNvPr id="1373" name="Google Shape;1373;g3a95b3a9fe_0_1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g3a95b3a9fe_0_1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1" name="Shape 1381"/>
        <p:cNvGrpSpPr/>
        <p:nvPr/>
      </p:nvGrpSpPr>
      <p:grpSpPr>
        <a:xfrm>
          <a:off x="0" y="0"/>
          <a:ext cx="0" cy="0"/>
          <a:chOff x="0" y="0"/>
          <a:chExt cx="0" cy="0"/>
        </a:xfrm>
      </p:grpSpPr>
      <p:sp>
        <p:nvSpPr>
          <p:cNvPr id="1382" name="Google Shape;1382;g3a95b3a9fe_0_12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g3a95b3a9fe_0_1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3a95b3a9fe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a95b3a9fe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9" name="Shape 1389"/>
        <p:cNvGrpSpPr/>
        <p:nvPr/>
      </p:nvGrpSpPr>
      <p:grpSpPr>
        <a:xfrm>
          <a:off x="0" y="0"/>
          <a:ext cx="0" cy="0"/>
          <a:chOff x="0" y="0"/>
          <a:chExt cx="0" cy="0"/>
        </a:xfrm>
      </p:grpSpPr>
      <p:sp>
        <p:nvSpPr>
          <p:cNvPr id="1390" name="Google Shape;1390;g3a95b3a9fe_0_12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g3a95b3a9fe_0_1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6" name="Shape 1396"/>
        <p:cNvGrpSpPr/>
        <p:nvPr/>
      </p:nvGrpSpPr>
      <p:grpSpPr>
        <a:xfrm>
          <a:off x="0" y="0"/>
          <a:ext cx="0" cy="0"/>
          <a:chOff x="0" y="0"/>
          <a:chExt cx="0" cy="0"/>
        </a:xfrm>
      </p:grpSpPr>
      <p:sp>
        <p:nvSpPr>
          <p:cNvPr id="1397" name="Google Shape;1397;g3a95b3a9fe_0_1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g3a95b3a9fe_0_1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3" name="Shape 1403"/>
        <p:cNvGrpSpPr/>
        <p:nvPr/>
      </p:nvGrpSpPr>
      <p:grpSpPr>
        <a:xfrm>
          <a:off x="0" y="0"/>
          <a:ext cx="0" cy="0"/>
          <a:chOff x="0" y="0"/>
          <a:chExt cx="0" cy="0"/>
        </a:xfrm>
      </p:grpSpPr>
      <p:sp>
        <p:nvSpPr>
          <p:cNvPr id="1404" name="Google Shape;1404;g3a95b3a9fe_0_1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05" name="Google Shape;1405;g3a95b3a9fe_0_1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6" name="Google Shape;1406;g3a95b3a9fe_0_1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1" name="Shape 1411"/>
        <p:cNvGrpSpPr/>
        <p:nvPr/>
      </p:nvGrpSpPr>
      <p:grpSpPr>
        <a:xfrm>
          <a:off x="0" y="0"/>
          <a:ext cx="0" cy="0"/>
          <a:chOff x="0" y="0"/>
          <a:chExt cx="0" cy="0"/>
        </a:xfrm>
      </p:grpSpPr>
      <p:sp>
        <p:nvSpPr>
          <p:cNvPr id="1412" name="Google Shape;1412;g3a95b3a9fe_0_1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3" name="Google Shape;1413;g3a95b3a9fe_0_1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14" name="Google Shape;1414;g3a95b3a9fe_0_1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9" name="Shape 1419"/>
        <p:cNvGrpSpPr/>
        <p:nvPr/>
      </p:nvGrpSpPr>
      <p:grpSpPr>
        <a:xfrm>
          <a:off x="0" y="0"/>
          <a:ext cx="0" cy="0"/>
          <a:chOff x="0" y="0"/>
          <a:chExt cx="0" cy="0"/>
        </a:xfrm>
      </p:grpSpPr>
      <p:sp>
        <p:nvSpPr>
          <p:cNvPr id="1420" name="Google Shape;1420;g3a95b3a9fe_0_1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1" name="Google Shape;1421;g3a95b3a9fe_0_1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22" name="Google Shape;1422;g3a95b3a9fe_0_1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7" name="Shape 1427"/>
        <p:cNvGrpSpPr/>
        <p:nvPr/>
      </p:nvGrpSpPr>
      <p:grpSpPr>
        <a:xfrm>
          <a:off x="0" y="0"/>
          <a:ext cx="0" cy="0"/>
          <a:chOff x="0" y="0"/>
          <a:chExt cx="0" cy="0"/>
        </a:xfrm>
      </p:grpSpPr>
      <p:sp>
        <p:nvSpPr>
          <p:cNvPr id="1428" name="Google Shape;1428;g3a95b3a9fe_0_1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29" name="Google Shape;1429;g3a95b3a9fe_0_1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0" name="Google Shape;1430;g3a95b3a9fe_0_1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5" name="Shape 1435"/>
        <p:cNvGrpSpPr/>
        <p:nvPr/>
      </p:nvGrpSpPr>
      <p:grpSpPr>
        <a:xfrm>
          <a:off x="0" y="0"/>
          <a:ext cx="0" cy="0"/>
          <a:chOff x="0" y="0"/>
          <a:chExt cx="0" cy="0"/>
        </a:xfrm>
      </p:grpSpPr>
      <p:sp>
        <p:nvSpPr>
          <p:cNvPr id="1436" name="Google Shape;1436;g3a95b3a9fe_0_1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g3a95b3a9fe_0_1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38" name="Google Shape;1438;g3a95b3a9fe_0_1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5" name="Shape 1445"/>
        <p:cNvGrpSpPr/>
        <p:nvPr/>
      </p:nvGrpSpPr>
      <p:grpSpPr>
        <a:xfrm>
          <a:off x="0" y="0"/>
          <a:ext cx="0" cy="0"/>
          <a:chOff x="0" y="0"/>
          <a:chExt cx="0" cy="0"/>
        </a:xfrm>
      </p:grpSpPr>
      <p:sp>
        <p:nvSpPr>
          <p:cNvPr id="1446" name="Google Shape;1446;g3a95b3a9fe_0_1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7" name="Google Shape;1447;g3a95b3a9fe_0_1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48" name="Google Shape;1448;g3a95b3a9fe_0_1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6" name="Shape 1456"/>
        <p:cNvGrpSpPr/>
        <p:nvPr/>
      </p:nvGrpSpPr>
      <p:grpSpPr>
        <a:xfrm>
          <a:off x="0" y="0"/>
          <a:ext cx="0" cy="0"/>
          <a:chOff x="0" y="0"/>
          <a:chExt cx="0" cy="0"/>
        </a:xfrm>
      </p:grpSpPr>
      <p:sp>
        <p:nvSpPr>
          <p:cNvPr id="1457" name="Google Shape;1457;g3a95b3a9fe_0_1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g3a95b3a9fe_0_1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3" name="Shape 1463"/>
        <p:cNvGrpSpPr/>
        <p:nvPr/>
      </p:nvGrpSpPr>
      <p:grpSpPr>
        <a:xfrm>
          <a:off x="0" y="0"/>
          <a:ext cx="0" cy="0"/>
          <a:chOff x="0" y="0"/>
          <a:chExt cx="0" cy="0"/>
        </a:xfrm>
      </p:grpSpPr>
      <p:sp>
        <p:nvSpPr>
          <p:cNvPr id="1464" name="Google Shape;1464;g3a95b3a9fe_0_1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65" name="Google Shape;1465;g3a95b3a9fe_0_1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6" name="Google Shape;1466;g3a95b3a9fe_0_1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3a95b3a9fe_0_1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a95b3a9fe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1" name="Shape 1471"/>
        <p:cNvGrpSpPr/>
        <p:nvPr/>
      </p:nvGrpSpPr>
      <p:grpSpPr>
        <a:xfrm>
          <a:off x="0" y="0"/>
          <a:ext cx="0" cy="0"/>
          <a:chOff x="0" y="0"/>
          <a:chExt cx="0" cy="0"/>
        </a:xfrm>
      </p:grpSpPr>
      <p:sp>
        <p:nvSpPr>
          <p:cNvPr id="1472" name="Google Shape;1472;g3a95b3a9fe_0_1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73" name="Google Shape;1473;g3a95b3a9fe_0_1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4" name="Google Shape;1474;g3a95b3a9fe_0_1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1" name="Shape 1481"/>
        <p:cNvGrpSpPr/>
        <p:nvPr/>
      </p:nvGrpSpPr>
      <p:grpSpPr>
        <a:xfrm>
          <a:off x="0" y="0"/>
          <a:ext cx="0" cy="0"/>
          <a:chOff x="0" y="0"/>
          <a:chExt cx="0" cy="0"/>
        </a:xfrm>
      </p:grpSpPr>
      <p:sp>
        <p:nvSpPr>
          <p:cNvPr id="1482" name="Google Shape;1482;g3a95b3a9fe_0_1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83" name="Google Shape;1483;g3a95b3a9fe_0_1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4" name="Google Shape;1484;g3a95b3a9fe_0_1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1" name="Shape 1491"/>
        <p:cNvGrpSpPr/>
        <p:nvPr/>
      </p:nvGrpSpPr>
      <p:grpSpPr>
        <a:xfrm>
          <a:off x="0" y="0"/>
          <a:ext cx="0" cy="0"/>
          <a:chOff x="0" y="0"/>
          <a:chExt cx="0" cy="0"/>
        </a:xfrm>
      </p:grpSpPr>
      <p:sp>
        <p:nvSpPr>
          <p:cNvPr id="1492" name="Google Shape;1492;g3a95b3a9fe_0_1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3" name="Google Shape;1493;g3a95b3a9fe_0_1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494" name="Google Shape;1494;g3a95b3a9fe_0_1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9" name="Shape 1499"/>
        <p:cNvGrpSpPr/>
        <p:nvPr/>
      </p:nvGrpSpPr>
      <p:grpSpPr>
        <a:xfrm>
          <a:off x="0" y="0"/>
          <a:ext cx="0" cy="0"/>
          <a:chOff x="0" y="0"/>
          <a:chExt cx="0" cy="0"/>
        </a:xfrm>
      </p:grpSpPr>
      <p:sp>
        <p:nvSpPr>
          <p:cNvPr id="1500" name="Google Shape;1500;g3a95b3a9fe_0_1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1" name="Google Shape;1501;g3a95b3a9fe_0_1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502" name="Google Shape;1502;g3a95b3a9fe_0_1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7" name="Shape 1507"/>
        <p:cNvGrpSpPr/>
        <p:nvPr/>
      </p:nvGrpSpPr>
      <p:grpSpPr>
        <a:xfrm>
          <a:off x="0" y="0"/>
          <a:ext cx="0" cy="0"/>
          <a:chOff x="0" y="0"/>
          <a:chExt cx="0" cy="0"/>
        </a:xfrm>
      </p:grpSpPr>
      <p:sp>
        <p:nvSpPr>
          <p:cNvPr id="1508" name="Google Shape;1508;g3a95b3a9fe_0_1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9" name="Google Shape;1509;g3a95b3a9fe_0_1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510" name="Google Shape;1510;g3a95b3a9fe_0_1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5" name="Shape 1515"/>
        <p:cNvGrpSpPr/>
        <p:nvPr/>
      </p:nvGrpSpPr>
      <p:grpSpPr>
        <a:xfrm>
          <a:off x="0" y="0"/>
          <a:ext cx="0" cy="0"/>
          <a:chOff x="0" y="0"/>
          <a:chExt cx="0" cy="0"/>
        </a:xfrm>
      </p:grpSpPr>
      <p:sp>
        <p:nvSpPr>
          <p:cNvPr id="1516" name="Google Shape;1516;g3a95b3a9fe_0_1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7" name="Google Shape;1517;g3a95b3a9fe_0_1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518" name="Google Shape;1518;g3a95b3a9fe_0_1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3" name="Shape 1523"/>
        <p:cNvGrpSpPr/>
        <p:nvPr/>
      </p:nvGrpSpPr>
      <p:grpSpPr>
        <a:xfrm>
          <a:off x="0" y="0"/>
          <a:ext cx="0" cy="0"/>
          <a:chOff x="0" y="0"/>
          <a:chExt cx="0" cy="0"/>
        </a:xfrm>
      </p:grpSpPr>
      <p:sp>
        <p:nvSpPr>
          <p:cNvPr id="1524" name="Google Shape;1524;g3a95b3a9fe_0_1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5" name="Google Shape;1525;g3a95b3a9fe_0_1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26" name="Google Shape;1526;g3a95b3a9fe_0_1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1" name="Shape 1531"/>
        <p:cNvGrpSpPr/>
        <p:nvPr/>
      </p:nvGrpSpPr>
      <p:grpSpPr>
        <a:xfrm>
          <a:off x="0" y="0"/>
          <a:ext cx="0" cy="0"/>
          <a:chOff x="0" y="0"/>
          <a:chExt cx="0" cy="0"/>
        </a:xfrm>
      </p:grpSpPr>
      <p:sp>
        <p:nvSpPr>
          <p:cNvPr id="1532" name="Google Shape;1532;g3a95b3a9fe_0_1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3" name="Google Shape;1533;g3a95b3a9fe_0_1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34" name="Google Shape;1534;g3a95b3a9fe_0_1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9" name="Shape 1539"/>
        <p:cNvGrpSpPr/>
        <p:nvPr/>
      </p:nvGrpSpPr>
      <p:grpSpPr>
        <a:xfrm>
          <a:off x="0" y="0"/>
          <a:ext cx="0" cy="0"/>
          <a:chOff x="0" y="0"/>
          <a:chExt cx="0" cy="0"/>
        </a:xfrm>
      </p:grpSpPr>
      <p:sp>
        <p:nvSpPr>
          <p:cNvPr id="1540" name="Google Shape;1540;g3a95b3a9fe_0_1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1" name="Google Shape;1541;g3a95b3a9fe_0_1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42" name="Google Shape;1542;g3a95b3a9fe_0_1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8" name="Shape 1548"/>
        <p:cNvGrpSpPr/>
        <p:nvPr/>
      </p:nvGrpSpPr>
      <p:grpSpPr>
        <a:xfrm>
          <a:off x="0" y="0"/>
          <a:ext cx="0" cy="0"/>
          <a:chOff x="0" y="0"/>
          <a:chExt cx="0" cy="0"/>
        </a:xfrm>
      </p:grpSpPr>
      <p:sp>
        <p:nvSpPr>
          <p:cNvPr id="1549" name="Google Shape;1549;g3a95b3a9fe_0_1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0" name="Google Shape;1550;g3a95b3a9fe_0_1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51" name="Google Shape;1551;g3a95b3a9fe_0_1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3a95b3a9fe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3a95b3a9fe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02" name="Google Shape;202;g3a95b3a9fe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6" name="Shape 1556"/>
        <p:cNvGrpSpPr/>
        <p:nvPr/>
      </p:nvGrpSpPr>
      <p:grpSpPr>
        <a:xfrm>
          <a:off x="0" y="0"/>
          <a:ext cx="0" cy="0"/>
          <a:chOff x="0" y="0"/>
          <a:chExt cx="0" cy="0"/>
        </a:xfrm>
      </p:grpSpPr>
      <p:sp>
        <p:nvSpPr>
          <p:cNvPr id="1557" name="Google Shape;1557;g3a95b3a9fe_0_14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g3a95b3a9fe_0_1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3" name="Shape 1563"/>
        <p:cNvGrpSpPr/>
        <p:nvPr/>
      </p:nvGrpSpPr>
      <p:grpSpPr>
        <a:xfrm>
          <a:off x="0" y="0"/>
          <a:ext cx="0" cy="0"/>
          <a:chOff x="0" y="0"/>
          <a:chExt cx="0" cy="0"/>
        </a:xfrm>
      </p:grpSpPr>
      <p:sp>
        <p:nvSpPr>
          <p:cNvPr id="1564" name="Google Shape;1564;g3a95b3a9fe_0_14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g3a95b3a9fe_0_1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0" name="Shape 1570"/>
        <p:cNvGrpSpPr/>
        <p:nvPr/>
      </p:nvGrpSpPr>
      <p:grpSpPr>
        <a:xfrm>
          <a:off x="0" y="0"/>
          <a:ext cx="0" cy="0"/>
          <a:chOff x="0" y="0"/>
          <a:chExt cx="0" cy="0"/>
        </a:xfrm>
      </p:grpSpPr>
      <p:sp>
        <p:nvSpPr>
          <p:cNvPr id="1571" name="Google Shape;1571;g3a95b3a9fe_0_14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g3a95b3a9fe_0_1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7" name="Shape 1577"/>
        <p:cNvGrpSpPr/>
        <p:nvPr/>
      </p:nvGrpSpPr>
      <p:grpSpPr>
        <a:xfrm>
          <a:off x="0" y="0"/>
          <a:ext cx="0" cy="0"/>
          <a:chOff x="0" y="0"/>
          <a:chExt cx="0" cy="0"/>
        </a:xfrm>
      </p:grpSpPr>
      <p:sp>
        <p:nvSpPr>
          <p:cNvPr id="1578" name="Google Shape;1578;g3a95b3a9fe_0_14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g3a95b3a9fe_0_1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4" name="Shape 1584"/>
        <p:cNvGrpSpPr/>
        <p:nvPr/>
      </p:nvGrpSpPr>
      <p:grpSpPr>
        <a:xfrm>
          <a:off x="0" y="0"/>
          <a:ext cx="0" cy="0"/>
          <a:chOff x="0" y="0"/>
          <a:chExt cx="0" cy="0"/>
        </a:xfrm>
      </p:grpSpPr>
      <p:sp>
        <p:nvSpPr>
          <p:cNvPr id="1585" name="Google Shape;1585;g44d67f53a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6" name="Google Shape;1586;g44d67f53a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 </a:t>
            </a:r>
            <a:endParaRPr b="0" i="0" sz="1400" u="none" cap="none" strike="noStrike">
              <a:solidFill>
                <a:schemeClr val="dk1"/>
              </a:solidFill>
              <a:latin typeface="Cambria"/>
              <a:ea typeface="Cambria"/>
              <a:cs typeface="Cambria"/>
              <a:sym typeface="Cambria"/>
            </a:endParaRPr>
          </a:p>
        </p:txBody>
      </p:sp>
      <p:sp>
        <p:nvSpPr>
          <p:cNvPr id="1587" name="Google Shape;1587;g44d67f53a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2" name="Shape 1592"/>
        <p:cNvGrpSpPr/>
        <p:nvPr/>
      </p:nvGrpSpPr>
      <p:grpSpPr>
        <a:xfrm>
          <a:off x="0" y="0"/>
          <a:ext cx="0" cy="0"/>
          <a:chOff x="0" y="0"/>
          <a:chExt cx="0" cy="0"/>
        </a:xfrm>
      </p:grpSpPr>
      <p:sp>
        <p:nvSpPr>
          <p:cNvPr id="1593" name="Google Shape;1593;g3a95b3a9fe_0_1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g3a95b3a9fe_0_1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9" name="Shape 1599"/>
        <p:cNvGrpSpPr/>
        <p:nvPr/>
      </p:nvGrpSpPr>
      <p:grpSpPr>
        <a:xfrm>
          <a:off x="0" y="0"/>
          <a:ext cx="0" cy="0"/>
          <a:chOff x="0" y="0"/>
          <a:chExt cx="0" cy="0"/>
        </a:xfrm>
      </p:grpSpPr>
      <p:sp>
        <p:nvSpPr>
          <p:cNvPr id="1600" name="Google Shape;1600;g65787b6391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01" name="Google Shape;1601;g65787b639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02" name="Google Shape;1602;g65787b6391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The next is the Elderly and Disabled Credit:</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The taxpayer must be:</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over 65 or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retired on permanent and total disability by the end of the year and did not reach the mandatory retirement age before the year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They should also have received taxable disability income this year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One last thing, the taxpayer needs to keep a physician statement for their records if they claim this credit</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Elderly are seldom eligible because of income limits</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But Taxwise will automatically calculate the credit on the Schedule R according to what you enter in for social security benefits – so you must link social security benefits from Line 20 (even if you know they are not taxable).</a:t>
            </a:r>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6" name="Shape 1606"/>
        <p:cNvGrpSpPr/>
        <p:nvPr/>
      </p:nvGrpSpPr>
      <p:grpSpPr>
        <a:xfrm>
          <a:off x="0" y="0"/>
          <a:ext cx="0" cy="0"/>
          <a:chOff x="0" y="0"/>
          <a:chExt cx="0" cy="0"/>
        </a:xfrm>
      </p:grpSpPr>
      <p:sp>
        <p:nvSpPr>
          <p:cNvPr id="1607" name="Google Shape;1607;g3a95b3a9fe_0_1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8" name="Google Shape;1608;g3a95b3a9fe_0_1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609" name="Google Shape;1609;g3a95b3a9fe_0_1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4" name="Shape 1614"/>
        <p:cNvGrpSpPr/>
        <p:nvPr/>
      </p:nvGrpSpPr>
      <p:grpSpPr>
        <a:xfrm>
          <a:off x="0" y="0"/>
          <a:ext cx="0" cy="0"/>
          <a:chOff x="0" y="0"/>
          <a:chExt cx="0" cy="0"/>
        </a:xfrm>
      </p:grpSpPr>
      <p:sp>
        <p:nvSpPr>
          <p:cNvPr id="1615" name="Google Shape;1615;g3a95b3a9fe_0_1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6" name="Google Shape;1616;g3a95b3a9fe_0_1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17" name="Google Shape;1617;g3a95b3a9fe_0_1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5" name="Shape 1625"/>
        <p:cNvGrpSpPr/>
        <p:nvPr/>
      </p:nvGrpSpPr>
      <p:grpSpPr>
        <a:xfrm>
          <a:off x="0" y="0"/>
          <a:ext cx="0" cy="0"/>
          <a:chOff x="0" y="0"/>
          <a:chExt cx="0" cy="0"/>
        </a:xfrm>
      </p:grpSpPr>
      <p:sp>
        <p:nvSpPr>
          <p:cNvPr id="1626" name="Google Shape;1626;g3a95b3a9fe_0_1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7" name="Google Shape;1627;g3a95b3a9fe_0_1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28" name="Google Shape;1628;g3a95b3a9fe_0_1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3a95b3a9fe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3a95b3a9fe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10" name="Google Shape;210;g3a95b3a9fe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4" name="Shape 1634"/>
        <p:cNvGrpSpPr/>
        <p:nvPr/>
      </p:nvGrpSpPr>
      <p:grpSpPr>
        <a:xfrm>
          <a:off x="0" y="0"/>
          <a:ext cx="0" cy="0"/>
          <a:chOff x="0" y="0"/>
          <a:chExt cx="0" cy="0"/>
        </a:xfrm>
      </p:grpSpPr>
      <p:sp>
        <p:nvSpPr>
          <p:cNvPr id="1635" name="Google Shape;1635;g3a95b3a9fe_0_1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6" name="Google Shape;1636;g3a95b3a9fe_0_1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37" name="Google Shape;1637;g3a95b3a9fe_0_1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2" name="Shape 1642"/>
        <p:cNvGrpSpPr/>
        <p:nvPr/>
      </p:nvGrpSpPr>
      <p:grpSpPr>
        <a:xfrm>
          <a:off x="0" y="0"/>
          <a:ext cx="0" cy="0"/>
          <a:chOff x="0" y="0"/>
          <a:chExt cx="0" cy="0"/>
        </a:xfrm>
      </p:grpSpPr>
      <p:sp>
        <p:nvSpPr>
          <p:cNvPr id="1643" name="Google Shape;1643;g3a95b3a9fe_0_15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g3a95b3a9fe_0_1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9" name="Shape 1649"/>
        <p:cNvGrpSpPr/>
        <p:nvPr/>
      </p:nvGrpSpPr>
      <p:grpSpPr>
        <a:xfrm>
          <a:off x="0" y="0"/>
          <a:ext cx="0" cy="0"/>
          <a:chOff x="0" y="0"/>
          <a:chExt cx="0" cy="0"/>
        </a:xfrm>
      </p:grpSpPr>
      <p:sp>
        <p:nvSpPr>
          <p:cNvPr id="1650" name="Google Shape;1650;g3a95b3a9fe_0_15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g3a95b3a9fe_0_1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6" name="Shape 1656"/>
        <p:cNvGrpSpPr/>
        <p:nvPr/>
      </p:nvGrpSpPr>
      <p:grpSpPr>
        <a:xfrm>
          <a:off x="0" y="0"/>
          <a:ext cx="0" cy="0"/>
          <a:chOff x="0" y="0"/>
          <a:chExt cx="0" cy="0"/>
        </a:xfrm>
      </p:grpSpPr>
      <p:sp>
        <p:nvSpPr>
          <p:cNvPr id="1657" name="Google Shape;1657;g3a95b3a9fe_0_1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58" name="Google Shape;1658;g3a95b3a9fe_0_1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9" name="Google Shape;1659;g3a95b3a9fe_0_1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4" name="Shape 1664"/>
        <p:cNvGrpSpPr/>
        <p:nvPr/>
      </p:nvGrpSpPr>
      <p:grpSpPr>
        <a:xfrm>
          <a:off x="0" y="0"/>
          <a:ext cx="0" cy="0"/>
          <a:chOff x="0" y="0"/>
          <a:chExt cx="0" cy="0"/>
        </a:xfrm>
      </p:grpSpPr>
      <p:sp>
        <p:nvSpPr>
          <p:cNvPr id="1665" name="Google Shape;1665;g3a95b3a9fe_0_1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66" name="Google Shape;1666;g3a95b3a9fe_0_1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67" name="Google Shape;1667;g3a95b3a9fe_0_1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4" name="Shape 1674"/>
        <p:cNvGrpSpPr/>
        <p:nvPr/>
      </p:nvGrpSpPr>
      <p:grpSpPr>
        <a:xfrm>
          <a:off x="0" y="0"/>
          <a:ext cx="0" cy="0"/>
          <a:chOff x="0" y="0"/>
          <a:chExt cx="0" cy="0"/>
        </a:xfrm>
      </p:grpSpPr>
      <p:sp>
        <p:nvSpPr>
          <p:cNvPr id="1675" name="Google Shape;1675;g3a95b3a9fe_0_1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76" name="Google Shape;1676;g3a95b3a9fe_0_1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7" name="Google Shape;1677;g3a95b3a9fe_0_1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4" name="Shape 1684"/>
        <p:cNvGrpSpPr/>
        <p:nvPr/>
      </p:nvGrpSpPr>
      <p:grpSpPr>
        <a:xfrm>
          <a:off x="0" y="0"/>
          <a:ext cx="0" cy="0"/>
          <a:chOff x="0" y="0"/>
          <a:chExt cx="0" cy="0"/>
        </a:xfrm>
      </p:grpSpPr>
      <p:sp>
        <p:nvSpPr>
          <p:cNvPr id="1685" name="Google Shape;1685;g4250ac49b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g4250ac49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1" name="Shape 1691"/>
        <p:cNvGrpSpPr/>
        <p:nvPr/>
      </p:nvGrpSpPr>
      <p:grpSpPr>
        <a:xfrm>
          <a:off x="0" y="0"/>
          <a:ext cx="0" cy="0"/>
          <a:chOff x="0" y="0"/>
          <a:chExt cx="0" cy="0"/>
        </a:xfrm>
      </p:grpSpPr>
      <p:sp>
        <p:nvSpPr>
          <p:cNvPr id="1692" name="Google Shape;1692;g438d8d953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3" name="Google Shape;1693;g438d8d9535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694" name="Google Shape;1694;g438d8d9535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9" name="Shape 1699"/>
        <p:cNvGrpSpPr/>
        <p:nvPr/>
      </p:nvGrpSpPr>
      <p:grpSpPr>
        <a:xfrm>
          <a:off x="0" y="0"/>
          <a:ext cx="0" cy="0"/>
          <a:chOff x="0" y="0"/>
          <a:chExt cx="0" cy="0"/>
        </a:xfrm>
      </p:grpSpPr>
      <p:sp>
        <p:nvSpPr>
          <p:cNvPr id="1700" name="Google Shape;1700;g438d8d9535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g438d8d9535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6" name="Shape 1706"/>
        <p:cNvGrpSpPr/>
        <p:nvPr/>
      </p:nvGrpSpPr>
      <p:grpSpPr>
        <a:xfrm>
          <a:off x="0" y="0"/>
          <a:ext cx="0" cy="0"/>
          <a:chOff x="0" y="0"/>
          <a:chExt cx="0" cy="0"/>
        </a:xfrm>
      </p:grpSpPr>
      <p:sp>
        <p:nvSpPr>
          <p:cNvPr id="1707" name="Google Shape;1707;g438d8d953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8" name="Google Shape;1708;g438d8d953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09" name="Google Shape;1709;g438d8d953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p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3a95b3a9fe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3a95b3a9fe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18" name="Google Shape;218;g3a95b3a9fe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9" name="Shape 1719"/>
        <p:cNvGrpSpPr/>
        <p:nvPr/>
      </p:nvGrpSpPr>
      <p:grpSpPr>
        <a:xfrm>
          <a:off x="0" y="0"/>
          <a:ext cx="0" cy="0"/>
          <a:chOff x="0" y="0"/>
          <a:chExt cx="0" cy="0"/>
        </a:xfrm>
      </p:grpSpPr>
      <p:sp>
        <p:nvSpPr>
          <p:cNvPr id="1720" name="Google Shape;1720;g479778b371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g479778b37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6" name="Shape 1726"/>
        <p:cNvGrpSpPr/>
        <p:nvPr/>
      </p:nvGrpSpPr>
      <p:grpSpPr>
        <a:xfrm>
          <a:off x="0" y="0"/>
          <a:ext cx="0" cy="0"/>
          <a:chOff x="0" y="0"/>
          <a:chExt cx="0" cy="0"/>
        </a:xfrm>
      </p:grpSpPr>
      <p:sp>
        <p:nvSpPr>
          <p:cNvPr id="1727" name="Google Shape;1727;g479778b371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g479778b37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3" name="Shape 1733"/>
        <p:cNvGrpSpPr/>
        <p:nvPr/>
      </p:nvGrpSpPr>
      <p:grpSpPr>
        <a:xfrm>
          <a:off x="0" y="0"/>
          <a:ext cx="0" cy="0"/>
          <a:chOff x="0" y="0"/>
          <a:chExt cx="0" cy="0"/>
        </a:xfrm>
      </p:grpSpPr>
      <p:sp>
        <p:nvSpPr>
          <p:cNvPr id="1734" name="Google Shape;1734;g479778b371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g479778b371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0" name="Shape 1740"/>
        <p:cNvGrpSpPr/>
        <p:nvPr/>
      </p:nvGrpSpPr>
      <p:grpSpPr>
        <a:xfrm>
          <a:off x="0" y="0"/>
          <a:ext cx="0" cy="0"/>
          <a:chOff x="0" y="0"/>
          <a:chExt cx="0" cy="0"/>
        </a:xfrm>
      </p:grpSpPr>
      <p:sp>
        <p:nvSpPr>
          <p:cNvPr id="1741" name="Google Shape;1741;g3a95b3a9fe_0_11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g3a95b3a9fe_0_1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2" name="Shape 1752"/>
        <p:cNvGrpSpPr/>
        <p:nvPr/>
      </p:nvGrpSpPr>
      <p:grpSpPr>
        <a:xfrm>
          <a:off x="0" y="0"/>
          <a:ext cx="0" cy="0"/>
          <a:chOff x="0" y="0"/>
          <a:chExt cx="0" cy="0"/>
        </a:xfrm>
      </p:grpSpPr>
      <p:sp>
        <p:nvSpPr>
          <p:cNvPr id="1753" name="Google Shape;1753;p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9" name="Shape 1759"/>
        <p:cNvGrpSpPr/>
        <p:nvPr/>
      </p:nvGrpSpPr>
      <p:grpSpPr>
        <a:xfrm>
          <a:off x="0" y="0"/>
          <a:ext cx="0" cy="0"/>
          <a:chOff x="0" y="0"/>
          <a:chExt cx="0" cy="0"/>
        </a:xfrm>
      </p:grpSpPr>
      <p:sp>
        <p:nvSpPr>
          <p:cNvPr id="1760" name="Google Shape;1760;g3a95b3a9fe_0_11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g3a95b3a9fe_0_1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7" name="Shape 1767"/>
        <p:cNvGrpSpPr/>
        <p:nvPr/>
      </p:nvGrpSpPr>
      <p:grpSpPr>
        <a:xfrm>
          <a:off x="0" y="0"/>
          <a:ext cx="0" cy="0"/>
          <a:chOff x="0" y="0"/>
          <a:chExt cx="0" cy="0"/>
        </a:xfrm>
      </p:grpSpPr>
      <p:sp>
        <p:nvSpPr>
          <p:cNvPr id="1768" name="Google Shape;1768;g3a95b3a9fe_0_1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g3a95b3a9fe_0_1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5" name="Shape 1775"/>
        <p:cNvGrpSpPr/>
        <p:nvPr/>
      </p:nvGrpSpPr>
      <p:grpSpPr>
        <a:xfrm>
          <a:off x="0" y="0"/>
          <a:ext cx="0" cy="0"/>
          <a:chOff x="0" y="0"/>
          <a:chExt cx="0" cy="0"/>
        </a:xfrm>
      </p:grpSpPr>
      <p:sp>
        <p:nvSpPr>
          <p:cNvPr id="1776" name="Google Shape;1776;g3a95b3a9fe_0_15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g3a95b3a9fe_0_1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7" name="Shape 1787"/>
        <p:cNvGrpSpPr/>
        <p:nvPr/>
      </p:nvGrpSpPr>
      <p:grpSpPr>
        <a:xfrm>
          <a:off x="0" y="0"/>
          <a:ext cx="0" cy="0"/>
          <a:chOff x="0" y="0"/>
          <a:chExt cx="0" cy="0"/>
        </a:xfrm>
      </p:grpSpPr>
      <p:sp>
        <p:nvSpPr>
          <p:cNvPr id="1788" name="Google Shape;1788;p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3" name="Shape 1793"/>
        <p:cNvGrpSpPr/>
        <p:nvPr/>
      </p:nvGrpSpPr>
      <p:grpSpPr>
        <a:xfrm>
          <a:off x="0" y="0"/>
          <a:ext cx="0" cy="0"/>
          <a:chOff x="0" y="0"/>
          <a:chExt cx="0" cy="0"/>
        </a:xfrm>
      </p:grpSpPr>
      <p:sp>
        <p:nvSpPr>
          <p:cNvPr id="1794" name="Google Shape;179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795" name="Google Shape;179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6" name="Google Shape;179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3a95b3a9fe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3a95b3a9fe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26" name="Google Shape;226;g3a95b3a9fe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1" name="Shape 1811"/>
        <p:cNvGrpSpPr/>
        <p:nvPr/>
      </p:nvGrpSpPr>
      <p:grpSpPr>
        <a:xfrm>
          <a:off x="0" y="0"/>
          <a:ext cx="0" cy="0"/>
          <a:chOff x="0" y="0"/>
          <a:chExt cx="0" cy="0"/>
        </a:xfrm>
      </p:grpSpPr>
      <p:sp>
        <p:nvSpPr>
          <p:cNvPr id="1812" name="Google Shape;181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13" name="Google Shape;181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4" name="Google Shape;181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2" name="Shape 1832"/>
        <p:cNvGrpSpPr/>
        <p:nvPr/>
      </p:nvGrpSpPr>
      <p:grpSpPr>
        <a:xfrm>
          <a:off x="0" y="0"/>
          <a:ext cx="0" cy="0"/>
          <a:chOff x="0" y="0"/>
          <a:chExt cx="0" cy="0"/>
        </a:xfrm>
      </p:grpSpPr>
      <p:sp>
        <p:nvSpPr>
          <p:cNvPr id="1833" name="Google Shape;183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34" name="Google Shape;183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5" name="Google Shape;183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8" name="Shape 1858"/>
        <p:cNvGrpSpPr/>
        <p:nvPr/>
      </p:nvGrpSpPr>
      <p:grpSpPr>
        <a:xfrm>
          <a:off x="0" y="0"/>
          <a:ext cx="0" cy="0"/>
          <a:chOff x="0" y="0"/>
          <a:chExt cx="0" cy="0"/>
        </a:xfrm>
      </p:grpSpPr>
      <p:sp>
        <p:nvSpPr>
          <p:cNvPr id="1859" name="Google Shape;185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60" name="Google Shape;186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61" name="Google Shape;186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8" name="Shape 1888"/>
        <p:cNvGrpSpPr/>
        <p:nvPr/>
      </p:nvGrpSpPr>
      <p:grpSpPr>
        <a:xfrm>
          <a:off x="0" y="0"/>
          <a:ext cx="0" cy="0"/>
          <a:chOff x="0" y="0"/>
          <a:chExt cx="0" cy="0"/>
        </a:xfrm>
      </p:grpSpPr>
      <p:sp>
        <p:nvSpPr>
          <p:cNvPr id="1889" name="Google Shape;188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90" name="Google Shape;189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1" name="Google Shape;189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7" name="Shape 1927"/>
        <p:cNvGrpSpPr/>
        <p:nvPr/>
      </p:nvGrpSpPr>
      <p:grpSpPr>
        <a:xfrm>
          <a:off x="0" y="0"/>
          <a:ext cx="0" cy="0"/>
          <a:chOff x="0" y="0"/>
          <a:chExt cx="0" cy="0"/>
        </a:xfrm>
      </p:grpSpPr>
      <p:sp>
        <p:nvSpPr>
          <p:cNvPr id="1928" name="Google Shape;1928;g3a95b3a9fe_0_1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29" name="Google Shape;1929;g3a95b3a9fe_0_1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0" name="Google Shape;1930;g3a95b3a9fe_0_1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5" name="Shape 1935"/>
        <p:cNvGrpSpPr/>
        <p:nvPr/>
      </p:nvGrpSpPr>
      <p:grpSpPr>
        <a:xfrm>
          <a:off x="0" y="0"/>
          <a:ext cx="0" cy="0"/>
          <a:chOff x="0" y="0"/>
          <a:chExt cx="0" cy="0"/>
        </a:xfrm>
      </p:grpSpPr>
      <p:sp>
        <p:nvSpPr>
          <p:cNvPr id="1936" name="Google Shape;1936;g41090c9582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37" name="Google Shape;1937;g41090c9582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8" name="Google Shape;1938;g41090c9582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4" name="Shape 1944"/>
        <p:cNvGrpSpPr/>
        <p:nvPr/>
      </p:nvGrpSpPr>
      <p:grpSpPr>
        <a:xfrm>
          <a:off x="0" y="0"/>
          <a:ext cx="0" cy="0"/>
          <a:chOff x="0" y="0"/>
          <a:chExt cx="0" cy="0"/>
        </a:xfrm>
      </p:grpSpPr>
      <p:sp>
        <p:nvSpPr>
          <p:cNvPr id="1945" name="Google Shape;1945;g3a95b3a9fe_0_1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46" name="Google Shape;1946;g3a95b3a9fe_0_1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7" name="Google Shape;1947;g3a95b3a9fe_0_1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2" name="Shape 1952"/>
        <p:cNvGrpSpPr/>
        <p:nvPr/>
      </p:nvGrpSpPr>
      <p:grpSpPr>
        <a:xfrm>
          <a:off x="0" y="0"/>
          <a:ext cx="0" cy="0"/>
          <a:chOff x="0" y="0"/>
          <a:chExt cx="0" cy="0"/>
        </a:xfrm>
      </p:grpSpPr>
      <p:sp>
        <p:nvSpPr>
          <p:cNvPr id="1953" name="Google Shape;1953;g41090c9582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54" name="Google Shape;1954;g41090c9582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5" name="Google Shape;1955;g41090c9582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1" name="Shape 1961"/>
        <p:cNvGrpSpPr/>
        <p:nvPr/>
      </p:nvGrpSpPr>
      <p:grpSpPr>
        <a:xfrm>
          <a:off x="0" y="0"/>
          <a:ext cx="0" cy="0"/>
          <a:chOff x="0" y="0"/>
          <a:chExt cx="0" cy="0"/>
        </a:xfrm>
      </p:grpSpPr>
      <p:sp>
        <p:nvSpPr>
          <p:cNvPr id="1962" name="Google Shape;1962;g4250ac49b7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g4250ac49b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8" name="Shape 1968"/>
        <p:cNvGrpSpPr/>
        <p:nvPr/>
      </p:nvGrpSpPr>
      <p:grpSpPr>
        <a:xfrm>
          <a:off x="0" y="0"/>
          <a:ext cx="0" cy="0"/>
          <a:chOff x="0" y="0"/>
          <a:chExt cx="0" cy="0"/>
        </a:xfrm>
      </p:grpSpPr>
      <p:sp>
        <p:nvSpPr>
          <p:cNvPr id="1969" name="Google Shape;1969;p1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3a95b3a9fe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3a95b3a9fe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34" name="Google Shape;234;g3a95b3a9fe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0" name="Shape 1980"/>
        <p:cNvGrpSpPr/>
        <p:nvPr/>
      </p:nvGrpSpPr>
      <p:grpSpPr>
        <a:xfrm>
          <a:off x="0" y="0"/>
          <a:ext cx="0" cy="0"/>
          <a:chOff x="0" y="0"/>
          <a:chExt cx="0" cy="0"/>
        </a:xfrm>
      </p:grpSpPr>
      <p:sp>
        <p:nvSpPr>
          <p:cNvPr id="1981" name="Google Shape;1981;p1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7" name="Shape 1987"/>
        <p:cNvGrpSpPr/>
        <p:nvPr/>
      </p:nvGrpSpPr>
      <p:grpSpPr>
        <a:xfrm>
          <a:off x="0" y="0"/>
          <a:ext cx="0" cy="0"/>
          <a:chOff x="0" y="0"/>
          <a:chExt cx="0" cy="0"/>
        </a:xfrm>
      </p:grpSpPr>
      <p:sp>
        <p:nvSpPr>
          <p:cNvPr id="1988" name="Google Shape;1988;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9" name="Google Shape;1989;p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90" name="Google Shape;1990;p2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5" name="Shape 1995"/>
        <p:cNvGrpSpPr/>
        <p:nvPr/>
      </p:nvGrpSpPr>
      <p:grpSpPr>
        <a:xfrm>
          <a:off x="0" y="0"/>
          <a:ext cx="0" cy="0"/>
          <a:chOff x="0" y="0"/>
          <a:chExt cx="0" cy="0"/>
        </a:xfrm>
      </p:grpSpPr>
      <p:sp>
        <p:nvSpPr>
          <p:cNvPr id="1996" name="Google Shape;1996;p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7" name="Google Shape;1997;p2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98" name="Google Shape;1998;p2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3" name="Shape 2003"/>
        <p:cNvGrpSpPr/>
        <p:nvPr/>
      </p:nvGrpSpPr>
      <p:grpSpPr>
        <a:xfrm>
          <a:off x="0" y="0"/>
          <a:ext cx="0" cy="0"/>
          <a:chOff x="0" y="0"/>
          <a:chExt cx="0" cy="0"/>
        </a:xfrm>
      </p:grpSpPr>
      <p:sp>
        <p:nvSpPr>
          <p:cNvPr id="2004" name="Google Shape;2004;p2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0" name="Shape 2010"/>
        <p:cNvGrpSpPr/>
        <p:nvPr/>
      </p:nvGrpSpPr>
      <p:grpSpPr>
        <a:xfrm>
          <a:off x="0" y="0"/>
          <a:ext cx="0" cy="0"/>
          <a:chOff x="0" y="0"/>
          <a:chExt cx="0" cy="0"/>
        </a:xfrm>
      </p:grpSpPr>
      <p:sp>
        <p:nvSpPr>
          <p:cNvPr id="2011" name="Google Shape;2011;p2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7" name="Shape 2017"/>
        <p:cNvGrpSpPr/>
        <p:nvPr/>
      </p:nvGrpSpPr>
      <p:grpSpPr>
        <a:xfrm>
          <a:off x="0" y="0"/>
          <a:ext cx="0" cy="0"/>
          <a:chOff x="0" y="0"/>
          <a:chExt cx="0" cy="0"/>
        </a:xfrm>
      </p:grpSpPr>
      <p:sp>
        <p:nvSpPr>
          <p:cNvPr id="2018" name="Google Shape;2018;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9" name="Google Shape;2019;p2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20" name="Google Shape;2020;p2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5" name="Shape 2025"/>
        <p:cNvGrpSpPr/>
        <p:nvPr/>
      </p:nvGrpSpPr>
      <p:grpSpPr>
        <a:xfrm>
          <a:off x="0" y="0"/>
          <a:ext cx="0" cy="0"/>
          <a:chOff x="0" y="0"/>
          <a:chExt cx="0" cy="0"/>
        </a:xfrm>
      </p:grpSpPr>
      <p:sp>
        <p:nvSpPr>
          <p:cNvPr id="2026" name="Google Shape;2026;g1dfd6cbb63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7" name="Google Shape;2027;g1dfd6cbb63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28" name="Google Shape;2028;g1dfd6cbb63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8" name="Shape 2038"/>
        <p:cNvGrpSpPr/>
        <p:nvPr/>
      </p:nvGrpSpPr>
      <p:grpSpPr>
        <a:xfrm>
          <a:off x="0" y="0"/>
          <a:ext cx="0" cy="0"/>
          <a:chOff x="0" y="0"/>
          <a:chExt cx="0" cy="0"/>
        </a:xfrm>
      </p:grpSpPr>
      <p:sp>
        <p:nvSpPr>
          <p:cNvPr id="2039" name="Google Shape;2039;g1dfd6cbb63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0" name="Google Shape;2040;g1dfd6cbb63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41" name="Google Shape;2041;g1dfd6cbb63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6" name="Shape 2046"/>
        <p:cNvGrpSpPr/>
        <p:nvPr/>
      </p:nvGrpSpPr>
      <p:grpSpPr>
        <a:xfrm>
          <a:off x="0" y="0"/>
          <a:ext cx="0" cy="0"/>
          <a:chOff x="0" y="0"/>
          <a:chExt cx="0" cy="0"/>
        </a:xfrm>
      </p:grpSpPr>
      <p:sp>
        <p:nvSpPr>
          <p:cNvPr id="2047" name="Google Shape;2047;g1dfd6cbb63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048" name="Google Shape;2048;g1dfd6cbb63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9" name="Google Shape;2049;g1dfd6cbb63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4" name="Shape 2054"/>
        <p:cNvGrpSpPr/>
        <p:nvPr/>
      </p:nvGrpSpPr>
      <p:grpSpPr>
        <a:xfrm>
          <a:off x="0" y="0"/>
          <a:ext cx="0" cy="0"/>
          <a:chOff x="0" y="0"/>
          <a:chExt cx="0" cy="0"/>
        </a:xfrm>
      </p:grpSpPr>
      <p:sp>
        <p:nvSpPr>
          <p:cNvPr id="2055" name="Google Shape;2055;g1dfd6cbb63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6" name="Google Shape;2056;g1dfd6cbb63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57" name="Google Shape;2057;g1dfd6cbb63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41090c958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41090c958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42" name="Google Shape;242;g41090c958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2" name="Shape 2062"/>
        <p:cNvGrpSpPr/>
        <p:nvPr/>
      </p:nvGrpSpPr>
      <p:grpSpPr>
        <a:xfrm>
          <a:off x="0" y="0"/>
          <a:ext cx="0" cy="0"/>
          <a:chOff x="0" y="0"/>
          <a:chExt cx="0" cy="0"/>
        </a:xfrm>
      </p:grpSpPr>
      <p:sp>
        <p:nvSpPr>
          <p:cNvPr id="2063" name="Google Shape;2063;g1dfd6cbb63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064" name="Google Shape;2064;g1dfd6cbb6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65" name="Google Shape;2065;g1dfd6cbb63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0" name="Shape 2070"/>
        <p:cNvGrpSpPr/>
        <p:nvPr/>
      </p:nvGrpSpPr>
      <p:grpSpPr>
        <a:xfrm>
          <a:off x="0" y="0"/>
          <a:ext cx="0" cy="0"/>
          <a:chOff x="0" y="0"/>
          <a:chExt cx="0" cy="0"/>
        </a:xfrm>
      </p:grpSpPr>
      <p:sp>
        <p:nvSpPr>
          <p:cNvPr id="2071" name="Google Shape;2071;g3a95b3a9fe_0_1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2" name="Google Shape;2072;g3a95b3a9fe_0_1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73" name="Google Shape;2073;g3a95b3a9fe_0_1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3" name="Shape 2083"/>
        <p:cNvGrpSpPr/>
        <p:nvPr/>
      </p:nvGrpSpPr>
      <p:grpSpPr>
        <a:xfrm>
          <a:off x="0" y="0"/>
          <a:ext cx="0" cy="0"/>
          <a:chOff x="0" y="0"/>
          <a:chExt cx="0" cy="0"/>
        </a:xfrm>
      </p:grpSpPr>
      <p:sp>
        <p:nvSpPr>
          <p:cNvPr id="2084" name="Google Shape;2084;g3a95b3a9fe_0_1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5" name="Google Shape;2085;g3a95b3a9fe_0_1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86" name="Google Shape;2086;g3a95b3a9fe_0_1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1" name="Shape 2091"/>
        <p:cNvGrpSpPr/>
        <p:nvPr/>
      </p:nvGrpSpPr>
      <p:grpSpPr>
        <a:xfrm>
          <a:off x="0" y="0"/>
          <a:ext cx="0" cy="0"/>
          <a:chOff x="0" y="0"/>
          <a:chExt cx="0" cy="0"/>
        </a:xfrm>
      </p:grpSpPr>
      <p:sp>
        <p:nvSpPr>
          <p:cNvPr id="2092" name="Google Shape;2092;g3a95b3a9fe_0_1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3" name="Google Shape;2093;g3a95b3a9fe_0_1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94" name="Google Shape;2094;g3a95b3a9fe_0_1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9" name="Shape 2099"/>
        <p:cNvGrpSpPr/>
        <p:nvPr/>
      </p:nvGrpSpPr>
      <p:grpSpPr>
        <a:xfrm>
          <a:off x="0" y="0"/>
          <a:ext cx="0" cy="0"/>
          <a:chOff x="0" y="0"/>
          <a:chExt cx="0" cy="0"/>
        </a:xfrm>
      </p:grpSpPr>
      <p:sp>
        <p:nvSpPr>
          <p:cNvPr id="2100" name="Google Shape;2100;g3a95b3a9fe_0_1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1" name="Google Shape;2101;g3a95b3a9fe_0_17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02" name="Google Shape;2102;g3a95b3a9fe_0_17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8" name="Shape 2108"/>
        <p:cNvGrpSpPr/>
        <p:nvPr/>
      </p:nvGrpSpPr>
      <p:grpSpPr>
        <a:xfrm>
          <a:off x="0" y="0"/>
          <a:ext cx="0" cy="0"/>
          <a:chOff x="0" y="0"/>
          <a:chExt cx="0" cy="0"/>
        </a:xfrm>
      </p:grpSpPr>
      <p:sp>
        <p:nvSpPr>
          <p:cNvPr id="2109" name="Google Shape;2109;g3a95b3a9fe_0_17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g3a95b3a9fe_0_1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5" name="Shape 2115"/>
        <p:cNvGrpSpPr/>
        <p:nvPr/>
      </p:nvGrpSpPr>
      <p:grpSpPr>
        <a:xfrm>
          <a:off x="0" y="0"/>
          <a:ext cx="0" cy="0"/>
          <a:chOff x="0" y="0"/>
          <a:chExt cx="0" cy="0"/>
        </a:xfrm>
      </p:grpSpPr>
      <p:sp>
        <p:nvSpPr>
          <p:cNvPr id="2116" name="Google Shape;2116;g3a95b3a9fe_0_18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g3a95b3a9fe_0_1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2" name="Shape 2122"/>
        <p:cNvGrpSpPr/>
        <p:nvPr/>
      </p:nvGrpSpPr>
      <p:grpSpPr>
        <a:xfrm>
          <a:off x="0" y="0"/>
          <a:ext cx="0" cy="0"/>
          <a:chOff x="0" y="0"/>
          <a:chExt cx="0" cy="0"/>
        </a:xfrm>
      </p:grpSpPr>
      <p:sp>
        <p:nvSpPr>
          <p:cNvPr id="2123" name="Google Shape;2123;p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4" name="Google Shape;2124;p3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25" name="Google Shape;2125;p3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5" name="Shape 2135"/>
        <p:cNvGrpSpPr/>
        <p:nvPr/>
      </p:nvGrpSpPr>
      <p:grpSpPr>
        <a:xfrm>
          <a:off x="0" y="0"/>
          <a:ext cx="0" cy="0"/>
          <a:chOff x="0" y="0"/>
          <a:chExt cx="0" cy="0"/>
        </a:xfrm>
      </p:grpSpPr>
      <p:sp>
        <p:nvSpPr>
          <p:cNvPr id="2136" name="Google Shape;2136;p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7" name="Google Shape;2137;p3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38" name="Google Shape;2138;p3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3" name="Shape 2143"/>
        <p:cNvGrpSpPr/>
        <p:nvPr/>
      </p:nvGrpSpPr>
      <p:grpSpPr>
        <a:xfrm>
          <a:off x="0" y="0"/>
          <a:ext cx="0" cy="0"/>
          <a:chOff x="0" y="0"/>
          <a:chExt cx="0" cy="0"/>
        </a:xfrm>
      </p:grpSpPr>
      <p:sp>
        <p:nvSpPr>
          <p:cNvPr id="2144" name="Google Shape;2144;p3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145" name="Google Shape;2145;p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46" name="Google Shape;2146;p3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3a95b3a9f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3a95b3a9fe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55" name="Google Shape;255;g3a95b3a9fe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1" name="Shape 2151"/>
        <p:cNvGrpSpPr/>
        <p:nvPr/>
      </p:nvGrpSpPr>
      <p:grpSpPr>
        <a:xfrm>
          <a:off x="0" y="0"/>
          <a:ext cx="0" cy="0"/>
          <a:chOff x="0" y="0"/>
          <a:chExt cx="0" cy="0"/>
        </a:xfrm>
      </p:grpSpPr>
      <p:sp>
        <p:nvSpPr>
          <p:cNvPr id="2152" name="Google Shape;2152;p3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8" name="Shape 2158"/>
        <p:cNvGrpSpPr/>
        <p:nvPr/>
      </p:nvGrpSpPr>
      <p:grpSpPr>
        <a:xfrm>
          <a:off x="0" y="0"/>
          <a:ext cx="0" cy="0"/>
          <a:chOff x="0" y="0"/>
          <a:chExt cx="0" cy="0"/>
        </a:xfrm>
      </p:grpSpPr>
      <p:sp>
        <p:nvSpPr>
          <p:cNvPr id="2159" name="Google Shape;2159;p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0" name="Google Shape;2160;p3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200" u="none" cap="none" strike="noStrike">
              <a:solidFill>
                <a:schemeClr val="dk1"/>
              </a:solidFill>
              <a:latin typeface="Calibri"/>
              <a:ea typeface="Calibri"/>
              <a:cs typeface="Calibri"/>
              <a:sym typeface="Calibri"/>
            </a:endParaRPr>
          </a:p>
        </p:txBody>
      </p:sp>
      <p:sp>
        <p:nvSpPr>
          <p:cNvPr id="2161" name="Google Shape;2161;p3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6" name="Shape 2166"/>
        <p:cNvGrpSpPr/>
        <p:nvPr/>
      </p:nvGrpSpPr>
      <p:grpSpPr>
        <a:xfrm>
          <a:off x="0" y="0"/>
          <a:ext cx="0" cy="0"/>
          <a:chOff x="0" y="0"/>
          <a:chExt cx="0" cy="0"/>
        </a:xfrm>
      </p:grpSpPr>
      <p:sp>
        <p:nvSpPr>
          <p:cNvPr id="2167" name="Google Shape;2167;p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8" name="Google Shape;2168;p3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69" name="Google Shape;2169;p3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4" name="Shape 2174"/>
        <p:cNvGrpSpPr/>
        <p:nvPr/>
      </p:nvGrpSpPr>
      <p:grpSpPr>
        <a:xfrm>
          <a:off x="0" y="0"/>
          <a:ext cx="0" cy="0"/>
          <a:chOff x="0" y="0"/>
          <a:chExt cx="0" cy="0"/>
        </a:xfrm>
      </p:grpSpPr>
      <p:sp>
        <p:nvSpPr>
          <p:cNvPr id="2175" name="Google Shape;2175;p3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176" name="Google Shape;2176;p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7" name="Google Shape;2177;p3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2" name="Shape 2182"/>
        <p:cNvGrpSpPr/>
        <p:nvPr/>
      </p:nvGrpSpPr>
      <p:grpSpPr>
        <a:xfrm>
          <a:off x="0" y="0"/>
          <a:ext cx="0" cy="0"/>
          <a:chOff x="0" y="0"/>
          <a:chExt cx="0" cy="0"/>
        </a:xfrm>
      </p:grpSpPr>
      <p:sp>
        <p:nvSpPr>
          <p:cNvPr id="2183" name="Google Shape;2183;p3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184" name="Google Shape;2184;p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5" name="Google Shape;2185;p3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0" name="Shape 2190"/>
        <p:cNvGrpSpPr/>
        <p:nvPr/>
      </p:nvGrpSpPr>
      <p:grpSpPr>
        <a:xfrm>
          <a:off x="0" y="0"/>
          <a:ext cx="0" cy="0"/>
          <a:chOff x="0" y="0"/>
          <a:chExt cx="0" cy="0"/>
        </a:xfrm>
      </p:grpSpPr>
      <p:sp>
        <p:nvSpPr>
          <p:cNvPr id="2191" name="Google Shape;2191;p3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192" name="Google Shape;2192;p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3" name="Google Shape;2193;p3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8" name="Shape 2198"/>
        <p:cNvGrpSpPr/>
        <p:nvPr/>
      </p:nvGrpSpPr>
      <p:grpSpPr>
        <a:xfrm>
          <a:off x="0" y="0"/>
          <a:ext cx="0" cy="0"/>
          <a:chOff x="0" y="0"/>
          <a:chExt cx="0" cy="0"/>
        </a:xfrm>
      </p:grpSpPr>
      <p:sp>
        <p:nvSpPr>
          <p:cNvPr id="2199" name="Google Shape;2199;p3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5" name="Shape 2205"/>
        <p:cNvGrpSpPr/>
        <p:nvPr/>
      </p:nvGrpSpPr>
      <p:grpSpPr>
        <a:xfrm>
          <a:off x="0" y="0"/>
          <a:ext cx="0" cy="0"/>
          <a:chOff x="0" y="0"/>
          <a:chExt cx="0" cy="0"/>
        </a:xfrm>
      </p:grpSpPr>
      <p:sp>
        <p:nvSpPr>
          <p:cNvPr id="2206" name="Google Shape;2206;p3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07" name="Google Shape;2207;p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08" name="Google Shape;2208;p3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3" name="Shape 2213"/>
        <p:cNvGrpSpPr/>
        <p:nvPr/>
      </p:nvGrpSpPr>
      <p:grpSpPr>
        <a:xfrm>
          <a:off x="0" y="0"/>
          <a:ext cx="0" cy="0"/>
          <a:chOff x="0" y="0"/>
          <a:chExt cx="0" cy="0"/>
        </a:xfrm>
      </p:grpSpPr>
      <p:sp>
        <p:nvSpPr>
          <p:cNvPr id="2214" name="Google Shape;2214;p3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15" name="Google Shape;2215;p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16" name="Google Shape;2216;p3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a:p>
            <a:pPr indent="0" lvl="0" marL="0" marR="0" rtl="0" algn="l">
              <a:lnSpc>
                <a:spcPct val="80000"/>
              </a:lnSpc>
              <a:spcBef>
                <a:spcPts val="450"/>
              </a:spcBef>
              <a:spcAft>
                <a:spcPts val="0"/>
              </a:spcAft>
              <a:buNone/>
            </a:pPr>
            <a:r>
              <a:rPr b="1" i="0" lang="en-US" sz="800" u="none" cap="none" strike="noStrike">
                <a:solidFill>
                  <a:srgbClr val="FFFFFF"/>
                </a:solidFill>
                <a:latin typeface="Arial"/>
                <a:ea typeface="Arial"/>
                <a:cs typeface="Arial"/>
                <a:sym typeface="Arial"/>
              </a:rPr>
              <a:t>Picture thanks to</a:t>
            </a:r>
            <a:endParaRPr/>
          </a:p>
          <a:p>
            <a:pPr indent="0" lvl="0" marL="0" marR="0" rtl="0" algn="l">
              <a:lnSpc>
                <a:spcPct val="80000"/>
              </a:lnSpc>
              <a:spcBef>
                <a:spcPts val="450"/>
              </a:spcBef>
              <a:spcAft>
                <a:spcPts val="0"/>
              </a:spcAft>
              <a:buNone/>
            </a:pPr>
            <a:r>
              <a:rPr b="1" i="0" lang="en-US" sz="800" u="none" cap="none" strike="noStrike">
                <a:solidFill>
                  <a:srgbClr val="000000"/>
                </a:solidFill>
                <a:latin typeface="Arial"/>
                <a:ea typeface="Arial"/>
                <a:cs typeface="Arial"/>
                <a:sym typeface="Arial"/>
              </a:rPr>
              <a:t>Tax Policy Center, a joint project of the Urban Institute and Brookings Institution, posted February 12, 2014; accessed July 20, 2015; web; http://www.taxpolicycenter.org/briefing-book/key-elements/family/eitc.cfm</a:t>
            </a:r>
            <a:endParaRPr b="1" i="0" sz="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None/>
            </a:pPr>
            <a:r>
              <a:t/>
            </a:r>
            <a:endParaRPr b="0" i="1" sz="8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2" name="Shape 2222"/>
        <p:cNvGrpSpPr/>
        <p:nvPr/>
      </p:nvGrpSpPr>
      <p:grpSpPr>
        <a:xfrm>
          <a:off x="0" y="0"/>
          <a:ext cx="0" cy="0"/>
          <a:chOff x="0" y="0"/>
          <a:chExt cx="0" cy="0"/>
        </a:xfrm>
      </p:grpSpPr>
      <p:sp>
        <p:nvSpPr>
          <p:cNvPr id="2223" name="Google Shape;2223;p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4" name="Google Shape;2224;p3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25" name="Google Shape;2225;p3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3a95b3a9fe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3a95b3a9fe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63" name="Google Shape;263;g3a95b3a9fe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0" name="Shape 2230"/>
        <p:cNvGrpSpPr/>
        <p:nvPr/>
      </p:nvGrpSpPr>
      <p:grpSpPr>
        <a:xfrm>
          <a:off x="0" y="0"/>
          <a:ext cx="0" cy="0"/>
          <a:chOff x="0" y="0"/>
          <a:chExt cx="0" cy="0"/>
        </a:xfrm>
      </p:grpSpPr>
      <p:sp>
        <p:nvSpPr>
          <p:cNvPr id="2231" name="Google Shape;2231;p3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7" name="Shape 2237"/>
        <p:cNvGrpSpPr/>
        <p:nvPr/>
      </p:nvGrpSpPr>
      <p:grpSpPr>
        <a:xfrm>
          <a:off x="0" y="0"/>
          <a:ext cx="0" cy="0"/>
          <a:chOff x="0" y="0"/>
          <a:chExt cx="0" cy="0"/>
        </a:xfrm>
      </p:grpSpPr>
      <p:sp>
        <p:nvSpPr>
          <p:cNvPr id="2238" name="Google Shape;2238;p3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4" name="Shape 2244"/>
        <p:cNvGrpSpPr/>
        <p:nvPr/>
      </p:nvGrpSpPr>
      <p:grpSpPr>
        <a:xfrm>
          <a:off x="0" y="0"/>
          <a:ext cx="0" cy="0"/>
          <a:chOff x="0" y="0"/>
          <a:chExt cx="0" cy="0"/>
        </a:xfrm>
      </p:grpSpPr>
      <p:sp>
        <p:nvSpPr>
          <p:cNvPr id="2245" name="Google Shape;2245;p3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1" name="Shape 2251"/>
        <p:cNvGrpSpPr/>
        <p:nvPr/>
      </p:nvGrpSpPr>
      <p:grpSpPr>
        <a:xfrm>
          <a:off x="0" y="0"/>
          <a:ext cx="0" cy="0"/>
          <a:chOff x="0" y="0"/>
          <a:chExt cx="0" cy="0"/>
        </a:xfrm>
      </p:grpSpPr>
      <p:sp>
        <p:nvSpPr>
          <p:cNvPr id="2252" name="Google Shape;2252;p3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8" name="Shape 2258"/>
        <p:cNvGrpSpPr/>
        <p:nvPr/>
      </p:nvGrpSpPr>
      <p:grpSpPr>
        <a:xfrm>
          <a:off x="0" y="0"/>
          <a:ext cx="0" cy="0"/>
          <a:chOff x="0" y="0"/>
          <a:chExt cx="0" cy="0"/>
        </a:xfrm>
      </p:grpSpPr>
      <p:sp>
        <p:nvSpPr>
          <p:cNvPr id="2259" name="Google Shape;2259;p3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5" name="Shape 2265"/>
        <p:cNvGrpSpPr/>
        <p:nvPr/>
      </p:nvGrpSpPr>
      <p:grpSpPr>
        <a:xfrm>
          <a:off x="0" y="0"/>
          <a:ext cx="0" cy="0"/>
          <a:chOff x="0" y="0"/>
          <a:chExt cx="0" cy="0"/>
        </a:xfrm>
      </p:grpSpPr>
      <p:sp>
        <p:nvSpPr>
          <p:cNvPr id="2266" name="Google Shape;2266;p38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2" name="Shape 2272"/>
        <p:cNvGrpSpPr/>
        <p:nvPr/>
      </p:nvGrpSpPr>
      <p:grpSpPr>
        <a:xfrm>
          <a:off x="0" y="0"/>
          <a:ext cx="0" cy="0"/>
          <a:chOff x="0" y="0"/>
          <a:chExt cx="0" cy="0"/>
        </a:xfrm>
      </p:grpSpPr>
      <p:sp>
        <p:nvSpPr>
          <p:cNvPr id="2273" name="Google Shape;2273;p3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74" name="Google Shape;2274;p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75" name="Google Shape;2275;p3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1" name="Shape 2281"/>
        <p:cNvGrpSpPr/>
        <p:nvPr/>
      </p:nvGrpSpPr>
      <p:grpSpPr>
        <a:xfrm>
          <a:off x="0" y="0"/>
          <a:ext cx="0" cy="0"/>
          <a:chOff x="0" y="0"/>
          <a:chExt cx="0" cy="0"/>
        </a:xfrm>
      </p:grpSpPr>
      <p:sp>
        <p:nvSpPr>
          <p:cNvPr id="2282" name="Google Shape;2282;p3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83" name="Google Shape;2283;p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84" name="Google Shape;2284;p3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0" name="Shape 2290"/>
        <p:cNvGrpSpPr/>
        <p:nvPr/>
      </p:nvGrpSpPr>
      <p:grpSpPr>
        <a:xfrm>
          <a:off x="0" y="0"/>
          <a:ext cx="0" cy="0"/>
          <a:chOff x="0" y="0"/>
          <a:chExt cx="0" cy="0"/>
        </a:xfrm>
      </p:grpSpPr>
      <p:sp>
        <p:nvSpPr>
          <p:cNvPr id="2291" name="Google Shape;2291;p3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7" name="Shape 2297"/>
        <p:cNvGrpSpPr/>
        <p:nvPr/>
      </p:nvGrpSpPr>
      <p:grpSpPr>
        <a:xfrm>
          <a:off x="0" y="0"/>
          <a:ext cx="0" cy="0"/>
          <a:chOff x="0" y="0"/>
          <a:chExt cx="0" cy="0"/>
        </a:xfrm>
      </p:grpSpPr>
      <p:sp>
        <p:nvSpPr>
          <p:cNvPr id="2298" name="Google Shape;2298;p3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99" name="Google Shape;2299;p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0" name="Google Shape;2300;p3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3ac0ac92d5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3ac0ac92d5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71" name="Google Shape;271;g3ac0ac92d5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5" name="Shape 2305"/>
        <p:cNvGrpSpPr/>
        <p:nvPr/>
      </p:nvGrpSpPr>
      <p:grpSpPr>
        <a:xfrm>
          <a:off x="0" y="0"/>
          <a:ext cx="0" cy="0"/>
          <a:chOff x="0" y="0"/>
          <a:chExt cx="0" cy="0"/>
        </a:xfrm>
      </p:grpSpPr>
      <p:sp>
        <p:nvSpPr>
          <p:cNvPr id="2306" name="Google Shape;2306;p3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2" name="Shape 2312"/>
        <p:cNvGrpSpPr/>
        <p:nvPr/>
      </p:nvGrpSpPr>
      <p:grpSpPr>
        <a:xfrm>
          <a:off x="0" y="0"/>
          <a:ext cx="0" cy="0"/>
          <a:chOff x="0" y="0"/>
          <a:chExt cx="0" cy="0"/>
        </a:xfrm>
      </p:grpSpPr>
      <p:sp>
        <p:nvSpPr>
          <p:cNvPr id="2313" name="Google Shape;2313;p3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9" name="Shape 2319"/>
        <p:cNvGrpSpPr/>
        <p:nvPr/>
      </p:nvGrpSpPr>
      <p:grpSpPr>
        <a:xfrm>
          <a:off x="0" y="0"/>
          <a:ext cx="0" cy="0"/>
          <a:chOff x="0" y="0"/>
          <a:chExt cx="0" cy="0"/>
        </a:xfrm>
      </p:grpSpPr>
      <p:sp>
        <p:nvSpPr>
          <p:cNvPr id="2320" name="Google Shape;2320;p3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6" name="Shape 2326"/>
        <p:cNvGrpSpPr/>
        <p:nvPr/>
      </p:nvGrpSpPr>
      <p:grpSpPr>
        <a:xfrm>
          <a:off x="0" y="0"/>
          <a:ext cx="0" cy="0"/>
          <a:chOff x="0" y="0"/>
          <a:chExt cx="0" cy="0"/>
        </a:xfrm>
      </p:grpSpPr>
      <p:sp>
        <p:nvSpPr>
          <p:cNvPr id="2327" name="Google Shape;2327;p3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3" name="Shape 2333"/>
        <p:cNvGrpSpPr/>
        <p:nvPr/>
      </p:nvGrpSpPr>
      <p:grpSpPr>
        <a:xfrm>
          <a:off x="0" y="0"/>
          <a:ext cx="0" cy="0"/>
          <a:chOff x="0" y="0"/>
          <a:chExt cx="0" cy="0"/>
        </a:xfrm>
      </p:grpSpPr>
      <p:sp>
        <p:nvSpPr>
          <p:cNvPr id="2334" name="Google Shape;2334;p4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0" name="Shape 2340"/>
        <p:cNvGrpSpPr/>
        <p:nvPr/>
      </p:nvGrpSpPr>
      <p:grpSpPr>
        <a:xfrm>
          <a:off x="0" y="0"/>
          <a:ext cx="0" cy="0"/>
          <a:chOff x="0" y="0"/>
          <a:chExt cx="0" cy="0"/>
        </a:xfrm>
      </p:grpSpPr>
      <p:sp>
        <p:nvSpPr>
          <p:cNvPr id="2341" name="Google Shape;2341;p4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7" name="Shape 2347"/>
        <p:cNvGrpSpPr/>
        <p:nvPr/>
      </p:nvGrpSpPr>
      <p:grpSpPr>
        <a:xfrm>
          <a:off x="0" y="0"/>
          <a:ext cx="0" cy="0"/>
          <a:chOff x="0" y="0"/>
          <a:chExt cx="0" cy="0"/>
        </a:xfrm>
      </p:grpSpPr>
      <p:sp>
        <p:nvSpPr>
          <p:cNvPr id="2348" name="Google Shape;2348;g1dfd6cbb63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g1dfd6cbb63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4" name="Shape 2354"/>
        <p:cNvGrpSpPr/>
        <p:nvPr/>
      </p:nvGrpSpPr>
      <p:grpSpPr>
        <a:xfrm>
          <a:off x="0" y="0"/>
          <a:ext cx="0" cy="0"/>
          <a:chOff x="0" y="0"/>
          <a:chExt cx="0" cy="0"/>
        </a:xfrm>
      </p:grpSpPr>
      <p:sp>
        <p:nvSpPr>
          <p:cNvPr id="2355" name="Google Shape;2355;p4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1" name="Shape 2361"/>
        <p:cNvGrpSpPr/>
        <p:nvPr/>
      </p:nvGrpSpPr>
      <p:grpSpPr>
        <a:xfrm>
          <a:off x="0" y="0"/>
          <a:ext cx="0" cy="0"/>
          <a:chOff x="0" y="0"/>
          <a:chExt cx="0" cy="0"/>
        </a:xfrm>
      </p:grpSpPr>
      <p:sp>
        <p:nvSpPr>
          <p:cNvPr id="2362" name="Google Shape;2362;p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3" name="Google Shape;2363;p4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64" name="Google Shape;2364;p4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4" name="Shape 2374"/>
        <p:cNvGrpSpPr/>
        <p:nvPr/>
      </p:nvGrpSpPr>
      <p:grpSpPr>
        <a:xfrm>
          <a:off x="0" y="0"/>
          <a:ext cx="0" cy="0"/>
          <a:chOff x="0" y="0"/>
          <a:chExt cx="0" cy="0"/>
        </a:xfrm>
      </p:grpSpPr>
      <p:sp>
        <p:nvSpPr>
          <p:cNvPr id="2375" name="Google Shape;2375;p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6" name="Google Shape;2376;p4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377" name="Google Shape;2377;p4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3a95b3a9f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a95b3a9f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79" name="Google Shape;279;g3a95b3a9f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2" name="Shape 2382"/>
        <p:cNvGrpSpPr/>
        <p:nvPr/>
      </p:nvGrpSpPr>
      <p:grpSpPr>
        <a:xfrm>
          <a:off x="0" y="0"/>
          <a:ext cx="0" cy="0"/>
          <a:chOff x="0" y="0"/>
          <a:chExt cx="0" cy="0"/>
        </a:xfrm>
      </p:grpSpPr>
      <p:sp>
        <p:nvSpPr>
          <p:cNvPr id="2383" name="Google Shape;2383;p407: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84" name="Google Shape;2384;p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85" name="Google Shape;2385;p4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0" name="Shape 2390"/>
        <p:cNvGrpSpPr/>
        <p:nvPr/>
      </p:nvGrpSpPr>
      <p:grpSpPr>
        <a:xfrm>
          <a:off x="0" y="0"/>
          <a:ext cx="0" cy="0"/>
          <a:chOff x="0" y="0"/>
          <a:chExt cx="0" cy="0"/>
        </a:xfrm>
      </p:grpSpPr>
      <p:sp>
        <p:nvSpPr>
          <p:cNvPr id="2391" name="Google Shape;2391;p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2" name="Google Shape;2392;p4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393" name="Google Shape;2393;p4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8" name="Shape 2398"/>
        <p:cNvGrpSpPr/>
        <p:nvPr/>
      </p:nvGrpSpPr>
      <p:grpSpPr>
        <a:xfrm>
          <a:off x="0" y="0"/>
          <a:ext cx="0" cy="0"/>
          <a:chOff x="0" y="0"/>
          <a:chExt cx="0" cy="0"/>
        </a:xfrm>
      </p:grpSpPr>
      <p:sp>
        <p:nvSpPr>
          <p:cNvPr id="2399" name="Google Shape;2399;p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0" name="Google Shape;2400;p4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01" name="Google Shape;2401;p4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7" name="Shape 2407"/>
        <p:cNvGrpSpPr/>
        <p:nvPr/>
      </p:nvGrpSpPr>
      <p:grpSpPr>
        <a:xfrm>
          <a:off x="0" y="0"/>
          <a:ext cx="0" cy="0"/>
          <a:chOff x="0" y="0"/>
          <a:chExt cx="0" cy="0"/>
        </a:xfrm>
      </p:grpSpPr>
      <p:sp>
        <p:nvSpPr>
          <p:cNvPr id="2408" name="Google Shape;2408;p41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09" name="Google Shape;2409;p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0" name="Google Shape;2410;p4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5" name="Shape 2415"/>
        <p:cNvGrpSpPr/>
        <p:nvPr/>
      </p:nvGrpSpPr>
      <p:grpSpPr>
        <a:xfrm>
          <a:off x="0" y="0"/>
          <a:ext cx="0" cy="0"/>
          <a:chOff x="0" y="0"/>
          <a:chExt cx="0" cy="0"/>
        </a:xfrm>
      </p:grpSpPr>
      <p:sp>
        <p:nvSpPr>
          <p:cNvPr id="2416" name="Google Shape;2416;p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7" name="Google Shape;2417;p4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418" name="Google Shape;2418;p4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4" name="Shape 2424"/>
        <p:cNvGrpSpPr/>
        <p:nvPr/>
      </p:nvGrpSpPr>
      <p:grpSpPr>
        <a:xfrm>
          <a:off x="0" y="0"/>
          <a:ext cx="0" cy="0"/>
          <a:chOff x="0" y="0"/>
          <a:chExt cx="0" cy="0"/>
        </a:xfrm>
      </p:grpSpPr>
      <p:sp>
        <p:nvSpPr>
          <p:cNvPr id="2425" name="Google Shape;2425;p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26" name="Google Shape;2426;p4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427" name="Google Shape;2427;p4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2" name="Shape 2432"/>
        <p:cNvGrpSpPr/>
        <p:nvPr/>
      </p:nvGrpSpPr>
      <p:grpSpPr>
        <a:xfrm>
          <a:off x="0" y="0"/>
          <a:ext cx="0" cy="0"/>
          <a:chOff x="0" y="0"/>
          <a:chExt cx="0" cy="0"/>
        </a:xfrm>
      </p:grpSpPr>
      <p:sp>
        <p:nvSpPr>
          <p:cNvPr id="2433" name="Google Shape;2433;p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4" name="Google Shape;2434;p4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35" name="Google Shape;2435;p4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0" name="Shape 2440"/>
        <p:cNvGrpSpPr/>
        <p:nvPr/>
      </p:nvGrpSpPr>
      <p:grpSpPr>
        <a:xfrm>
          <a:off x="0" y="0"/>
          <a:ext cx="0" cy="0"/>
          <a:chOff x="0" y="0"/>
          <a:chExt cx="0" cy="0"/>
        </a:xfrm>
      </p:grpSpPr>
      <p:sp>
        <p:nvSpPr>
          <p:cNvPr id="2441" name="Google Shape;2441;p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2" name="Google Shape;2442;p4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43" name="Google Shape;2443;p4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8" name="Shape 2448"/>
        <p:cNvGrpSpPr/>
        <p:nvPr/>
      </p:nvGrpSpPr>
      <p:grpSpPr>
        <a:xfrm>
          <a:off x="0" y="0"/>
          <a:ext cx="0" cy="0"/>
          <a:chOff x="0" y="0"/>
          <a:chExt cx="0" cy="0"/>
        </a:xfrm>
      </p:grpSpPr>
      <p:sp>
        <p:nvSpPr>
          <p:cNvPr id="2449" name="Google Shape;2449;p427: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50" name="Google Shape;2450;p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1" name="Google Shape;2451;p4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6" name="Shape 2456"/>
        <p:cNvGrpSpPr/>
        <p:nvPr/>
      </p:nvGrpSpPr>
      <p:grpSpPr>
        <a:xfrm>
          <a:off x="0" y="0"/>
          <a:ext cx="0" cy="0"/>
          <a:chOff x="0" y="0"/>
          <a:chExt cx="0" cy="0"/>
        </a:xfrm>
      </p:grpSpPr>
      <p:sp>
        <p:nvSpPr>
          <p:cNvPr id="2457" name="Google Shape;2457;p429: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58" name="Google Shape;2458;p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9" name="Google Shape;2459;p4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596b6dae1_1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4596b6dae1_1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87" name="Google Shape;287;g4596b6dae1_1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4" name="Shape 2464"/>
        <p:cNvGrpSpPr/>
        <p:nvPr/>
      </p:nvGrpSpPr>
      <p:grpSpPr>
        <a:xfrm>
          <a:off x="0" y="0"/>
          <a:ext cx="0" cy="0"/>
          <a:chOff x="0" y="0"/>
          <a:chExt cx="0" cy="0"/>
        </a:xfrm>
      </p:grpSpPr>
      <p:sp>
        <p:nvSpPr>
          <p:cNvPr id="2465" name="Google Shape;2465;p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6" name="Google Shape;2466;p4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67" name="Google Shape;2467;p4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2" name="Shape 2472"/>
        <p:cNvGrpSpPr/>
        <p:nvPr/>
      </p:nvGrpSpPr>
      <p:grpSpPr>
        <a:xfrm>
          <a:off x="0" y="0"/>
          <a:ext cx="0" cy="0"/>
          <a:chOff x="0" y="0"/>
          <a:chExt cx="0" cy="0"/>
        </a:xfrm>
      </p:grpSpPr>
      <p:sp>
        <p:nvSpPr>
          <p:cNvPr id="2473" name="Google Shape;2473;p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4" name="Google Shape;2474;p4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75" name="Google Shape;2475;p4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0" name="Shape 2480"/>
        <p:cNvGrpSpPr/>
        <p:nvPr/>
      </p:nvGrpSpPr>
      <p:grpSpPr>
        <a:xfrm>
          <a:off x="0" y="0"/>
          <a:ext cx="0" cy="0"/>
          <a:chOff x="0" y="0"/>
          <a:chExt cx="0" cy="0"/>
        </a:xfrm>
      </p:grpSpPr>
      <p:sp>
        <p:nvSpPr>
          <p:cNvPr id="2481" name="Google Shape;2481;p436: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82" name="Google Shape;2482;p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83" name="Google Shape;2483;p4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8" name="Shape 2488"/>
        <p:cNvGrpSpPr/>
        <p:nvPr/>
      </p:nvGrpSpPr>
      <p:grpSpPr>
        <a:xfrm>
          <a:off x="0" y="0"/>
          <a:ext cx="0" cy="0"/>
          <a:chOff x="0" y="0"/>
          <a:chExt cx="0" cy="0"/>
        </a:xfrm>
      </p:grpSpPr>
      <p:sp>
        <p:nvSpPr>
          <p:cNvPr id="2489" name="Google Shape;2489;p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0" name="Google Shape;2490;p4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91" name="Google Shape;2491;p4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1" name="Shape 2501"/>
        <p:cNvGrpSpPr/>
        <p:nvPr/>
      </p:nvGrpSpPr>
      <p:grpSpPr>
        <a:xfrm>
          <a:off x="0" y="0"/>
          <a:ext cx="0" cy="0"/>
          <a:chOff x="0" y="0"/>
          <a:chExt cx="0" cy="0"/>
        </a:xfrm>
      </p:grpSpPr>
      <p:sp>
        <p:nvSpPr>
          <p:cNvPr id="2502" name="Google Shape;2502;p4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8" name="Shape 2508"/>
        <p:cNvGrpSpPr/>
        <p:nvPr/>
      </p:nvGrpSpPr>
      <p:grpSpPr>
        <a:xfrm>
          <a:off x="0" y="0"/>
          <a:ext cx="0" cy="0"/>
          <a:chOff x="0" y="0"/>
          <a:chExt cx="0" cy="0"/>
        </a:xfrm>
      </p:grpSpPr>
      <p:sp>
        <p:nvSpPr>
          <p:cNvPr id="2509" name="Google Shape;2509;g3ac0ac92d5_1_2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g3ac0ac92d5_1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5" name="Shape 2515"/>
        <p:cNvGrpSpPr/>
        <p:nvPr/>
      </p:nvGrpSpPr>
      <p:grpSpPr>
        <a:xfrm>
          <a:off x="0" y="0"/>
          <a:ext cx="0" cy="0"/>
          <a:chOff x="0" y="0"/>
          <a:chExt cx="0" cy="0"/>
        </a:xfrm>
      </p:grpSpPr>
      <p:sp>
        <p:nvSpPr>
          <p:cNvPr id="2516" name="Google Shape;2516;g3ac0ac92d5_1_2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g3ac0ac92d5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2" name="Shape 2522"/>
        <p:cNvGrpSpPr/>
        <p:nvPr/>
      </p:nvGrpSpPr>
      <p:grpSpPr>
        <a:xfrm>
          <a:off x="0" y="0"/>
          <a:ext cx="0" cy="0"/>
          <a:chOff x="0" y="0"/>
          <a:chExt cx="0" cy="0"/>
        </a:xfrm>
      </p:grpSpPr>
      <p:sp>
        <p:nvSpPr>
          <p:cNvPr id="2523" name="Google Shape;2523;g3ac0ac92d5_1_2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g3ac0ac92d5_1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0" name="Shape 2530"/>
        <p:cNvGrpSpPr/>
        <p:nvPr/>
      </p:nvGrpSpPr>
      <p:grpSpPr>
        <a:xfrm>
          <a:off x="0" y="0"/>
          <a:ext cx="0" cy="0"/>
          <a:chOff x="0" y="0"/>
          <a:chExt cx="0" cy="0"/>
        </a:xfrm>
      </p:grpSpPr>
      <p:sp>
        <p:nvSpPr>
          <p:cNvPr id="2531" name="Google Shape;2531;g57a33bdb0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57a33bdb03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g57a33bdb03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9" name="Shape 2539"/>
        <p:cNvGrpSpPr/>
        <p:nvPr/>
      </p:nvGrpSpPr>
      <p:grpSpPr>
        <a:xfrm>
          <a:off x="0" y="0"/>
          <a:ext cx="0" cy="0"/>
          <a:chOff x="0" y="0"/>
          <a:chExt cx="0" cy="0"/>
        </a:xfrm>
      </p:grpSpPr>
      <p:sp>
        <p:nvSpPr>
          <p:cNvPr id="2540" name="Google Shape;2540;g57a33bdb03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1" name="Google Shape;2541;g57a33bdb03_1_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g57a33bdb03_1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3a95b3a9fe_0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a95b3a9fe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5" name="Shape 2555"/>
        <p:cNvGrpSpPr/>
        <p:nvPr/>
      </p:nvGrpSpPr>
      <p:grpSpPr>
        <a:xfrm>
          <a:off x="0" y="0"/>
          <a:ext cx="0" cy="0"/>
          <a:chOff x="0" y="0"/>
          <a:chExt cx="0" cy="0"/>
        </a:xfrm>
      </p:grpSpPr>
      <p:sp>
        <p:nvSpPr>
          <p:cNvPr id="2556" name="Google Shape;2556;p4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4" name="Shape 2564"/>
        <p:cNvGrpSpPr/>
        <p:nvPr/>
      </p:nvGrpSpPr>
      <p:grpSpPr>
        <a:xfrm>
          <a:off x="0" y="0"/>
          <a:ext cx="0" cy="0"/>
          <a:chOff x="0" y="0"/>
          <a:chExt cx="0" cy="0"/>
        </a:xfrm>
      </p:grpSpPr>
      <p:sp>
        <p:nvSpPr>
          <p:cNvPr id="2565" name="Google Shape;2565;g3b9e83572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g3b9e8357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1" name="Shape 2571"/>
        <p:cNvGrpSpPr/>
        <p:nvPr/>
      </p:nvGrpSpPr>
      <p:grpSpPr>
        <a:xfrm>
          <a:off x="0" y="0"/>
          <a:ext cx="0" cy="0"/>
          <a:chOff x="0" y="0"/>
          <a:chExt cx="0" cy="0"/>
        </a:xfrm>
      </p:grpSpPr>
      <p:sp>
        <p:nvSpPr>
          <p:cNvPr id="2572" name="Google Shape;2572;g3b960640cd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g3b960640c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0" name="Shape 2580"/>
        <p:cNvGrpSpPr/>
        <p:nvPr/>
      </p:nvGrpSpPr>
      <p:grpSpPr>
        <a:xfrm>
          <a:off x="0" y="0"/>
          <a:ext cx="0" cy="0"/>
          <a:chOff x="0" y="0"/>
          <a:chExt cx="0" cy="0"/>
        </a:xfrm>
      </p:grpSpPr>
      <p:sp>
        <p:nvSpPr>
          <p:cNvPr id="2581" name="Google Shape;2581;p4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7" name="Shape 2587"/>
        <p:cNvGrpSpPr/>
        <p:nvPr/>
      </p:nvGrpSpPr>
      <p:grpSpPr>
        <a:xfrm>
          <a:off x="0" y="0"/>
          <a:ext cx="0" cy="0"/>
          <a:chOff x="0" y="0"/>
          <a:chExt cx="0" cy="0"/>
        </a:xfrm>
      </p:grpSpPr>
      <p:sp>
        <p:nvSpPr>
          <p:cNvPr id="2588" name="Google Shape;2588;p4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7" name="Shape 2597"/>
        <p:cNvGrpSpPr/>
        <p:nvPr/>
      </p:nvGrpSpPr>
      <p:grpSpPr>
        <a:xfrm>
          <a:off x="0" y="0"/>
          <a:ext cx="0" cy="0"/>
          <a:chOff x="0" y="0"/>
          <a:chExt cx="0" cy="0"/>
        </a:xfrm>
      </p:grpSpPr>
      <p:sp>
        <p:nvSpPr>
          <p:cNvPr id="2598" name="Google Shape;2598;p4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4" name="Shape 2604"/>
        <p:cNvGrpSpPr/>
        <p:nvPr/>
      </p:nvGrpSpPr>
      <p:grpSpPr>
        <a:xfrm>
          <a:off x="0" y="0"/>
          <a:ext cx="0" cy="0"/>
          <a:chOff x="0" y="0"/>
          <a:chExt cx="0" cy="0"/>
        </a:xfrm>
      </p:grpSpPr>
      <p:sp>
        <p:nvSpPr>
          <p:cNvPr id="2605" name="Google Shape;2605;p4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1" name="Shape 2611"/>
        <p:cNvGrpSpPr/>
        <p:nvPr/>
      </p:nvGrpSpPr>
      <p:grpSpPr>
        <a:xfrm>
          <a:off x="0" y="0"/>
          <a:ext cx="0" cy="0"/>
          <a:chOff x="0" y="0"/>
          <a:chExt cx="0" cy="0"/>
        </a:xfrm>
      </p:grpSpPr>
      <p:sp>
        <p:nvSpPr>
          <p:cNvPr id="2612" name="Google Shape;2612;p4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8" name="Shape 2618"/>
        <p:cNvGrpSpPr/>
        <p:nvPr/>
      </p:nvGrpSpPr>
      <p:grpSpPr>
        <a:xfrm>
          <a:off x="0" y="0"/>
          <a:ext cx="0" cy="0"/>
          <a:chOff x="0" y="0"/>
          <a:chExt cx="0" cy="0"/>
        </a:xfrm>
      </p:grpSpPr>
      <p:sp>
        <p:nvSpPr>
          <p:cNvPr id="2619" name="Google Shape;2619;g3bab8bbe7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0" name="Google Shape;2620;g3bab8bbe7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21" name="Google Shape;2621;g3bab8bbe7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1" name="Shape 2631"/>
        <p:cNvGrpSpPr/>
        <p:nvPr/>
      </p:nvGrpSpPr>
      <p:grpSpPr>
        <a:xfrm>
          <a:off x="0" y="0"/>
          <a:ext cx="0" cy="0"/>
          <a:chOff x="0" y="0"/>
          <a:chExt cx="0" cy="0"/>
        </a:xfrm>
      </p:grpSpPr>
      <p:sp>
        <p:nvSpPr>
          <p:cNvPr id="2632" name="Google Shape;2632;g3bab8bbe71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3" name="Google Shape;2633;g3bab8bbe71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34" name="Google Shape;2634;g3bab8bbe71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67" name="Google Shape;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3a95b3a9fe_0_1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3a95b3a9fe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9" name="Shape 2639"/>
        <p:cNvGrpSpPr/>
        <p:nvPr/>
      </p:nvGrpSpPr>
      <p:grpSpPr>
        <a:xfrm>
          <a:off x="0" y="0"/>
          <a:ext cx="0" cy="0"/>
          <a:chOff x="0" y="0"/>
          <a:chExt cx="0" cy="0"/>
        </a:xfrm>
      </p:grpSpPr>
      <p:sp>
        <p:nvSpPr>
          <p:cNvPr id="2640" name="Google Shape;2640;g3bab8bbe7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1" name="Google Shape;2641;g3bab8bbe7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42" name="Google Shape;2642;g3bab8bbe71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7" name="Shape 2647"/>
        <p:cNvGrpSpPr/>
        <p:nvPr/>
      </p:nvGrpSpPr>
      <p:grpSpPr>
        <a:xfrm>
          <a:off x="0" y="0"/>
          <a:ext cx="0" cy="0"/>
          <a:chOff x="0" y="0"/>
          <a:chExt cx="0" cy="0"/>
        </a:xfrm>
      </p:grpSpPr>
      <p:sp>
        <p:nvSpPr>
          <p:cNvPr id="2648" name="Google Shape;2648;g258f4b5c8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9" name="Google Shape;2649;g258f4b5c8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50" name="Google Shape;2650;g258f4b5c8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7" name="Shape 2657"/>
        <p:cNvGrpSpPr/>
        <p:nvPr/>
      </p:nvGrpSpPr>
      <p:grpSpPr>
        <a:xfrm>
          <a:off x="0" y="0"/>
          <a:ext cx="0" cy="0"/>
          <a:chOff x="0" y="0"/>
          <a:chExt cx="0" cy="0"/>
        </a:xfrm>
      </p:grpSpPr>
      <p:sp>
        <p:nvSpPr>
          <p:cNvPr id="2658" name="Google Shape;2658;p4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4" name="Shape 2664"/>
        <p:cNvGrpSpPr/>
        <p:nvPr/>
      </p:nvGrpSpPr>
      <p:grpSpPr>
        <a:xfrm>
          <a:off x="0" y="0"/>
          <a:ext cx="0" cy="0"/>
          <a:chOff x="0" y="0"/>
          <a:chExt cx="0" cy="0"/>
        </a:xfrm>
      </p:grpSpPr>
      <p:sp>
        <p:nvSpPr>
          <p:cNvPr id="2665" name="Google Shape;2665;p50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666" name="Google Shape;2666;p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67" name="Google Shape;2667;p5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4" name="Shape 2674"/>
        <p:cNvGrpSpPr/>
        <p:nvPr/>
      </p:nvGrpSpPr>
      <p:grpSpPr>
        <a:xfrm>
          <a:off x="0" y="0"/>
          <a:ext cx="0" cy="0"/>
          <a:chOff x="0" y="0"/>
          <a:chExt cx="0" cy="0"/>
        </a:xfrm>
      </p:grpSpPr>
      <p:sp>
        <p:nvSpPr>
          <p:cNvPr id="2675" name="Google Shape;2675;g444f363e99_0_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676" name="Google Shape;2676;g444f363e9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77" name="Google Shape;2677;g444f363e9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5" name="Shape 2685"/>
        <p:cNvGrpSpPr/>
        <p:nvPr/>
      </p:nvGrpSpPr>
      <p:grpSpPr>
        <a:xfrm>
          <a:off x="0" y="0"/>
          <a:ext cx="0" cy="0"/>
          <a:chOff x="0" y="0"/>
          <a:chExt cx="0" cy="0"/>
        </a:xfrm>
      </p:grpSpPr>
      <p:sp>
        <p:nvSpPr>
          <p:cNvPr id="2686" name="Google Shape;2686;g41090c9582_1_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687" name="Google Shape;2687;g41090c9582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8" name="Google Shape;2688;g41090c9582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7" name="Shape 2697"/>
        <p:cNvGrpSpPr/>
        <p:nvPr/>
      </p:nvGrpSpPr>
      <p:grpSpPr>
        <a:xfrm>
          <a:off x="0" y="0"/>
          <a:ext cx="0" cy="0"/>
          <a:chOff x="0" y="0"/>
          <a:chExt cx="0" cy="0"/>
        </a:xfrm>
      </p:grpSpPr>
      <p:sp>
        <p:nvSpPr>
          <p:cNvPr id="2698" name="Google Shape;2698;g3bace66095_1_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699" name="Google Shape;2699;g3bace6609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0" name="Google Shape;2700;g3bace6609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1" name="Shape 2711"/>
        <p:cNvGrpSpPr/>
        <p:nvPr/>
      </p:nvGrpSpPr>
      <p:grpSpPr>
        <a:xfrm>
          <a:off x="0" y="0"/>
          <a:ext cx="0" cy="0"/>
          <a:chOff x="0" y="0"/>
          <a:chExt cx="0" cy="0"/>
        </a:xfrm>
      </p:grpSpPr>
      <p:sp>
        <p:nvSpPr>
          <p:cNvPr id="2712" name="Google Shape;2712;p5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8" name="Shape 2718"/>
        <p:cNvGrpSpPr/>
        <p:nvPr/>
      </p:nvGrpSpPr>
      <p:grpSpPr>
        <a:xfrm>
          <a:off x="0" y="0"/>
          <a:ext cx="0" cy="0"/>
          <a:chOff x="0" y="0"/>
          <a:chExt cx="0" cy="0"/>
        </a:xfrm>
      </p:grpSpPr>
      <p:sp>
        <p:nvSpPr>
          <p:cNvPr id="2719" name="Google Shape;2719;p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0" name="Google Shape;2720;p5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21" name="Google Shape;2721;p5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6" name="Shape 2726"/>
        <p:cNvGrpSpPr/>
        <p:nvPr/>
      </p:nvGrpSpPr>
      <p:grpSpPr>
        <a:xfrm>
          <a:off x="0" y="0"/>
          <a:ext cx="0" cy="0"/>
          <a:chOff x="0" y="0"/>
          <a:chExt cx="0" cy="0"/>
        </a:xfrm>
      </p:grpSpPr>
      <p:sp>
        <p:nvSpPr>
          <p:cNvPr id="2727" name="Google Shape;2727;p5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3a95b3a9fe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3a95b3a9fe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9" name="Google Shape;309;g3a95b3a9fe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3" name="Shape 2733"/>
        <p:cNvGrpSpPr/>
        <p:nvPr/>
      </p:nvGrpSpPr>
      <p:grpSpPr>
        <a:xfrm>
          <a:off x="0" y="0"/>
          <a:ext cx="0" cy="0"/>
          <a:chOff x="0" y="0"/>
          <a:chExt cx="0" cy="0"/>
        </a:xfrm>
      </p:grpSpPr>
      <p:sp>
        <p:nvSpPr>
          <p:cNvPr id="2734" name="Google Shape;2734;p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5" name="Google Shape;2735;p5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36" name="Google Shape;2736;p5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6" name="Shape 2746"/>
        <p:cNvGrpSpPr/>
        <p:nvPr/>
      </p:nvGrpSpPr>
      <p:grpSpPr>
        <a:xfrm>
          <a:off x="0" y="0"/>
          <a:ext cx="0" cy="0"/>
          <a:chOff x="0" y="0"/>
          <a:chExt cx="0" cy="0"/>
        </a:xfrm>
      </p:grpSpPr>
      <p:sp>
        <p:nvSpPr>
          <p:cNvPr id="2747" name="Google Shape;2747;p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8" name="Google Shape;2748;p5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49" name="Google Shape;2749;p5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4" name="Shape 2754"/>
        <p:cNvGrpSpPr/>
        <p:nvPr/>
      </p:nvGrpSpPr>
      <p:grpSpPr>
        <a:xfrm>
          <a:off x="0" y="0"/>
          <a:ext cx="0" cy="0"/>
          <a:chOff x="0" y="0"/>
          <a:chExt cx="0" cy="0"/>
        </a:xfrm>
      </p:grpSpPr>
      <p:sp>
        <p:nvSpPr>
          <p:cNvPr id="2755" name="Google Shape;2755;g1e1ba6d0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6" name="Google Shape;2756;g1e1ba6d0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57" name="Google Shape;2757;g1e1ba6d00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2" name="Shape 2762"/>
        <p:cNvGrpSpPr/>
        <p:nvPr/>
      </p:nvGrpSpPr>
      <p:grpSpPr>
        <a:xfrm>
          <a:off x="0" y="0"/>
          <a:ext cx="0" cy="0"/>
          <a:chOff x="0" y="0"/>
          <a:chExt cx="0" cy="0"/>
        </a:xfrm>
      </p:grpSpPr>
      <p:sp>
        <p:nvSpPr>
          <p:cNvPr id="2763" name="Google Shape;2763;g41d2c374ba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4" name="Google Shape;2764;g41d2c374ba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65" name="Google Shape;2765;g41d2c374ba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9" name="Shape 2769"/>
        <p:cNvGrpSpPr/>
        <p:nvPr/>
      </p:nvGrpSpPr>
      <p:grpSpPr>
        <a:xfrm>
          <a:off x="0" y="0"/>
          <a:ext cx="0" cy="0"/>
          <a:chOff x="0" y="0"/>
          <a:chExt cx="0" cy="0"/>
        </a:xfrm>
      </p:grpSpPr>
      <p:sp>
        <p:nvSpPr>
          <p:cNvPr id="2770" name="Google Shape;2770;g1dfd6cbb63_0_2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g1dfd6cbb63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1" name="Shape 2781"/>
        <p:cNvGrpSpPr/>
        <p:nvPr/>
      </p:nvGrpSpPr>
      <p:grpSpPr>
        <a:xfrm>
          <a:off x="0" y="0"/>
          <a:ext cx="0" cy="0"/>
          <a:chOff x="0" y="0"/>
          <a:chExt cx="0" cy="0"/>
        </a:xfrm>
      </p:grpSpPr>
      <p:sp>
        <p:nvSpPr>
          <p:cNvPr id="2782" name="Google Shape;2782;g1e188144b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3" name="Google Shape;2783;g1e188144be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84" name="Google Shape;2784;g1e188144be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9" name="Shape 2789"/>
        <p:cNvGrpSpPr/>
        <p:nvPr/>
      </p:nvGrpSpPr>
      <p:grpSpPr>
        <a:xfrm>
          <a:off x="0" y="0"/>
          <a:ext cx="0" cy="0"/>
          <a:chOff x="0" y="0"/>
          <a:chExt cx="0" cy="0"/>
        </a:xfrm>
      </p:grpSpPr>
      <p:sp>
        <p:nvSpPr>
          <p:cNvPr id="2790" name="Google Shape;2790;g1e188144be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1" name="Google Shape;2791;g1e188144be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92" name="Google Shape;2792;g1e188144be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7" name="Shape 2797"/>
        <p:cNvGrpSpPr/>
        <p:nvPr/>
      </p:nvGrpSpPr>
      <p:grpSpPr>
        <a:xfrm>
          <a:off x="0" y="0"/>
          <a:ext cx="0" cy="0"/>
          <a:chOff x="0" y="0"/>
          <a:chExt cx="0" cy="0"/>
        </a:xfrm>
      </p:grpSpPr>
      <p:sp>
        <p:nvSpPr>
          <p:cNvPr id="2798" name="Google Shape;2798;g1e188144b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9" name="Google Shape;2799;g1e188144be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00" name="Google Shape;2800;g1e188144be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5" name="Shape 2805"/>
        <p:cNvGrpSpPr/>
        <p:nvPr/>
      </p:nvGrpSpPr>
      <p:grpSpPr>
        <a:xfrm>
          <a:off x="0" y="0"/>
          <a:ext cx="0" cy="0"/>
          <a:chOff x="0" y="0"/>
          <a:chExt cx="0" cy="0"/>
        </a:xfrm>
      </p:grpSpPr>
      <p:sp>
        <p:nvSpPr>
          <p:cNvPr id="2806" name="Google Shape;2806;g1e188144b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7" name="Google Shape;2807;g1e188144b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08" name="Google Shape;2808;g1e188144b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3" name="Shape 2813"/>
        <p:cNvGrpSpPr/>
        <p:nvPr/>
      </p:nvGrpSpPr>
      <p:grpSpPr>
        <a:xfrm>
          <a:off x="0" y="0"/>
          <a:ext cx="0" cy="0"/>
          <a:chOff x="0" y="0"/>
          <a:chExt cx="0" cy="0"/>
        </a:xfrm>
      </p:grpSpPr>
      <p:sp>
        <p:nvSpPr>
          <p:cNvPr id="2814" name="Google Shape;2814;g2012d6d16f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5" name="Google Shape;2815;g2012d6d16f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16" name="Google Shape;2816;g2012d6d16f_1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3a95b3a9fe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a95b3a9fe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322" name="Google Shape;322;g3a95b3a9fe_0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1" name="Shape 2821"/>
        <p:cNvGrpSpPr/>
        <p:nvPr/>
      </p:nvGrpSpPr>
      <p:grpSpPr>
        <a:xfrm>
          <a:off x="0" y="0"/>
          <a:ext cx="0" cy="0"/>
          <a:chOff x="0" y="0"/>
          <a:chExt cx="0" cy="0"/>
        </a:xfrm>
      </p:grpSpPr>
      <p:sp>
        <p:nvSpPr>
          <p:cNvPr id="2822" name="Google Shape;2822;g2012d6d16f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3" name="Google Shape;2823;g2012d6d16f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24" name="Google Shape;2824;g2012d6d16f_1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9" name="Shape 2829"/>
        <p:cNvGrpSpPr/>
        <p:nvPr/>
      </p:nvGrpSpPr>
      <p:grpSpPr>
        <a:xfrm>
          <a:off x="0" y="0"/>
          <a:ext cx="0" cy="0"/>
          <a:chOff x="0" y="0"/>
          <a:chExt cx="0" cy="0"/>
        </a:xfrm>
      </p:grpSpPr>
      <p:sp>
        <p:nvSpPr>
          <p:cNvPr id="2830" name="Google Shape;2830;g2012d6d16f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1" name="Google Shape;2831;g2012d6d16f_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32" name="Google Shape;2832;g2012d6d16f_1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7" name="Shape 2837"/>
        <p:cNvGrpSpPr/>
        <p:nvPr/>
      </p:nvGrpSpPr>
      <p:grpSpPr>
        <a:xfrm>
          <a:off x="0" y="0"/>
          <a:ext cx="0" cy="0"/>
          <a:chOff x="0" y="0"/>
          <a:chExt cx="0" cy="0"/>
        </a:xfrm>
      </p:grpSpPr>
      <p:sp>
        <p:nvSpPr>
          <p:cNvPr id="2838" name="Google Shape;2838;g2012d6d16f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9" name="Google Shape;2839;g2012d6d16f_1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40" name="Google Shape;2840;g2012d6d16f_1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5" name="Shape 2845"/>
        <p:cNvGrpSpPr/>
        <p:nvPr/>
      </p:nvGrpSpPr>
      <p:grpSpPr>
        <a:xfrm>
          <a:off x="0" y="0"/>
          <a:ext cx="0" cy="0"/>
          <a:chOff x="0" y="0"/>
          <a:chExt cx="0" cy="0"/>
        </a:xfrm>
      </p:grpSpPr>
      <p:sp>
        <p:nvSpPr>
          <p:cNvPr id="2846" name="Google Shape;2846;g3ac0ac92d5_1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7" name="Google Shape;2847;g3ac0ac92d5_1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48" name="Google Shape;2848;g3ac0ac92d5_1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3" name="Shape 2853"/>
        <p:cNvGrpSpPr/>
        <p:nvPr/>
      </p:nvGrpSpPr>
      <p:grpSpPr>
        <a:xfrm>
          <a:off x="0" y="0"/>
          <a:ext cx="0" cy="0"/>
          <a:chOff x="0" y="0"/>
          <a:chExt cx="0" cy="0"/>
        </a:xfrm>
      </p:grpSpPr>
      <p:sp>
        <p:nvSpPr>
          <p:cNvPr id="2854" name="Google Shape;2854;g3ac0ac92d5_1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855" name="Google Shape;2855;g3ac0ac92d5_1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56" name="Google Shape;2856;g3ac0ac92d5_1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1" name="Shape 2861"/>
        <p:cNvGrpSpPr/>
        <p:nvPr/>
      </p:nvGrpSpPr>
      <p:grpSpPr>
        <a:xfrm>
          <a:off x="0" y="0"/>
          <a:ext cx="0" cy="0"/>
          <a:chOff x="0" y="0"/>
          <a:chExt cx="0" cy="0"/>
        </a:xfrm>
      </p:grpSpPr>
      <p:sp>
        <p:nvSpPr>
          <p:cNvPr id="2862" name="Google Shape;2862;g3ac0ac92d5_1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3" name="Google Shape;2863;g3ac0ac92d5_1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64" name="Google Shape;2864;g3ac0ac92d5_1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4" name="Shape 2874"/>
        <p:cNvGrpSpPr/>
        <p:nvPr/>
      </p:nvGrpSpPr>
      <p:grpSpPr>
        <a:xfrm>
          <a:off x="0" y="0"/>
          <a:ext cx="0" cy="0"/>
          <a:chOff x="0" y="0"/>
          <a:chExt cx="0" cy="0"/>
        </a:xfrm>
      </p:grpSpPr>
      <p:sp>
        <p:nvSpPr>
          <p:cNvPr id="2875" name="Google Shape;2875;g3ac0ac92d5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6" name="Google Shape;2876;g3ac0ac92d5_1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77" name="Google Shape;2877;g3ac0ac92d5_1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2" name="Shape 2882"/>
        <p:cNvGrpSpPr/>
        <p:nvPr/>
      </p:nvGrpSpPr>
      <p:grpSpPr>
        <a:xfrm>
          <a:off x="0" y="0"/>
          <a:ext cx="0" cy="0"/>
          <a:chOff x="0" y="0"/>
          <a:chExt cx="0" cy="0"/>
        </a:xfrm>
      </p:grpSpPr>
      <p:sp>
        <p:nvSpPr>
          <p:cNvPr id="2883" name="Google Shape;2883;g4596b6dae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4" name="Google Shape;2884;g4596b6dae1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85" name="Google Shape;2885;g4596b6dae1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5" name="Shape 2895"/>
        <p:cNvGrpSpPr/>
        <p:nvPr/>
      </p:nvGrpSpPr>
      <p:grpSpPr>
        <a:xfrm>
          <a:off x="0" y="0"/>
          <a:ext cx="0" cy="0"/>
          <a:chOff x="0" y="0"/>
          <a:chExt cx="0" cy="0"/>
        </a:xfrm>
      </p:grpSpPr>
      <p:sp>
        <p:nvSpPr>
          <p:cNvPr id="2896" name="Google Shape;2896;g3ac0ac92d5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7" name="Google Shape;2897;g3ac0ac92d5_1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98" name="Google Shape;2898;g3ac0ac92d5_1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4" name="Shape 2904"/>
        <p:cNvGrpSpPr/>
        <p:nvPr/>
      </p:nvGrpSpPr>
      <p:grpSpPr>
        <a:xfrm>
          <a:off x="0" y="0"/>
          <a:ext cx="0" cy="0"/>
          <a:chOff x="0" y="0"/>
          <a:chExt cx="0" cy="0"/>
        </a:xfrm>
      </p:grpSpPr>
      <p:sp>
        <p:nvSpPr>
          <p:cNvPr id="2905" name="Google Shape;2905;g3ac0ac92d5_1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6" name="Google Shape;2906;g3ac0ac92d5_1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07" name="Google Shape;2907;g3ac0ac92d5_1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3a95b3a9fe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3a95b3a9fe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330" name="Google Shape;330;g3a95b3a9fe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2" name="Shape 2912"/>
        <p:cNvGrpSpPr/>
        <p:nvPr/>
      </p:nvGrpSpPr>
      <p:grpSpPr>
        <a:xfrm>
          <a:off x="0" y="0"/>
          <a:ext cx="0" cy="0"/>
          <a:chOff x="0" y="0"/>
          <a:chExt cx="0" cy="0"/>
        </a:xfrm>
      </p:grpSpPr>
      <p:sp>
        <p:nvSpPr>
          <p:cNvPr id="2913" name="Google Shape;2913;g3ac0ac92d5_1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914" name="Google Shape;2914;g3ac0ac92d5_1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15" name="Google Shape;2915;g3ac0ac92d5_1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0" name="Shape 2920"/>
        <p:cNvGrpSpPr/>
        <p:nvPr/>
      </p:nvGrpSpPr>
      <p:grpSpPr>
        <a:xfrm>
          <a:off x="0" y="0"/>
          <a:ext cx="0" cy="0"/>
          <a:chOff x="0" y="0"/>
          <a:chExt cx="0" cy="0"/>
        </a:xfrm>
      </p:grpSpPr>
      <p:sp>
        <p:nvSpPr>
          <p:cNvPr id="2921" name="Google Shape;2921;g3ac0ac92d5_1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2" name="Google Shape;2922;g3ac0ac92d5_1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23" name="Google Shape;2923;g3ac0ac92d5_1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9" name="Shape 2929"/>
        <p:cNvGrpSpPr/>
        <p:nvPr/>
      </p:nvGrpSpPr>
      <p:grpSpPr>
        <a:xfrm>
          <a:off x="0" y="0"/>
          <a:ext cx="0" cy="0"/>
          <a:chOff x="0" y="0"/>
          <a:chExt cx="0" cy="0"/>
        </a:xfrm>
      </p:grpSpPr>
      <p:sp>
        <p:nvSpPr>
          <p:cNvPr id="2930" name="Google Shape;2930;g4397ae6b8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1" name="Google Shape;2931;g4397ae6b8a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32" name="Google Shape;2932;g4397ae6b8a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8" name="Shape 2938"/>
        <p:cNvGrpSpPr/>
        <p:nvPr/>
      </p:nvGrpSpPr>
      <p:grpSpPr>
        <a:xfrm>
          <a:off x="0" y="0"/>
          <a:ext cx="0" cy="0"/>
          <a:chOff x="0" y="0"/>
          <a:chExt cx="0" cy="0"/>
        </a:xfrm>
      </p:grpSpPr>
      <p:sp>
        <p:nvSpPr>
          <p:cNvPr id="2939" name="Google Shape;2939;g3ac0ac92d5_1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0" name="Google Shape;2940;g3ac0ac92d5_1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41" name="Google Shape;2941;g3ac0ac92d5_1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8" name="Shape 2948"/>
        <p:cNvGrpSpPr/>
        <p:nvPr/>
      </p:nvGrpSpPr>
      <p:grpSpPr>
        <a:xfrm>
          <a:off x="0" y="0"/>
          <a:ext cx="0" cy="0"/>
          <a:chOff x="0" y="0"/>
          <a:chExt cx="0" cy="0"/>
        </a:xfrm>
      </p:grpSpPr>
      <p:sp>
        <p:nvSpPr>
          <p:cNvPr id="2949" name="Google Shape;2949;g3ac0ac92d5_1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0" name="Google Shape;2950;g3ac0ac92d5_1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51" name="Google Shape;2951;g3ac0ac92d5_1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7" name="Shape 2957"/>
        <p:cNvGrpSpPr/>
        <p:nvPr/>
      </p:nvGrpSpPr>
      <p:grpSpPr>
        <a:xfrm>
          <a:off x="0" y="0"/>
          <a:ext cx="0" cy="0"/>
          <a:chOff x="0" y="0"/>
          <a:chExt cx="0" cy="0"/>
        </a:xfrm>
      </p:grpSpPr>
      <p:sp>
        <p:nvSpPr>
          <p:cNvPr id="2958" name="Google Shape;2958;g4397ae6b8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9" name="Google Shape;2959;g4397ae6b8a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60" name="Google Shape;2960;g4397ae6b8a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6" name="Shape 2966"/>
        <p:cNvGrpSpPr/>
        <p:nvPr/>
      </p:nvGrpSpPr>
      <p:grpSpPr>
        <a:xfrm>
          <a:off x="0" y="0"/>
          <a:ext cx="0" cy="0"/>
          <a:chOff x="0" y="0"/>
          <a:chExt cx="0" cy="0"/>
        </a:xfrm>
      </p:grpSpPr>
      <p:sp>
        <p:nvSpPr>
          <p:cNvPr id="2967" name="Google Shape;2967;g3ac0ac92d5_1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8" name="Google Shape;2968;g3ac0ac92d5_1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69" name="Google Shape;2969;g3ac0ac92d5_1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5" name="Shape 2975"/>
        <p:cNvGrpSpPr/>
        <p:nvPr/>
      </p:nvGrpSpPr>
      <p:grpSpPr>
        <a:xfrm>
          <a:off x="0" y="0"/>
          <a:ext cx="0" cy="0"/>
          <a:chOff x="0" y="0"/>
          <a:chExt cx="0" cy="0"/>
        </a:xfrm>
      </p:grpSpPr>
      <p:sp>
        <p:nvSpPr>
          <p:cNvPr id="2976" name="Google Shape;2976;g3ac0ac92d5_1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7" name="Google Shape;2977;g3ac0ac92d5_1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78" name="Google Shape;2978;g3ac0ac92d5_1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4" name="Shape 2984"/>
        <p:cNvGrpSpPr/>
        <p:nvPr/>
      </p:nvGrpSpPr>
      <p:grpSpPr>
        <a:xfrm>
          <a:off x="0" y="0"/>
          <a:ext cx="0" cy="0"/>
          <a:chOff x="0" y="0"/>
          <a:chExt cx="0" cy="0"/>
        </a:xfrm>
      </p:grpSpPr>
      <p:sp>
        <p:nvSpPr>
          <p:cNvPr id="2985" name="Google Shape;2985;g4596b6dae1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6" name="Google Shape;2986;g4596b6dae1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87" name="Google Shape;2987;g4596b6dae1_1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5" name="Shape 2995"/>
        <p:cNvGrpSpPr/>
        <p:nvPr/>
      </p:nvGrpSpPr>
      <p:grpSpPr>
        <a:xfrm>
          <a:off x="0" y="0"/>
          <a:ext cx="0" cy="0"/>
          <a:chOff x="0" y="0"/>
          <a:chExt cx="0" cy="0"/>
        </a:xfrm>
      </p:grpSpPr>
      <p:sp>
        <p:nvSpPr>
          <p:cNvPr id="2996" name="Google Shape;2996;g3ac0ac92d5_1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7" name="Google Shape;2997;g3ac0ac92d5_1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98" name="Google Shape;2998;g3ac0ac92d5_1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3a95b3a9fe_0_1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a95b3a9fe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5" name="Shape 3005"/>
        <p:cNvGrpSpPr/>
        <p:nvPr/>
      </p:nvGrpSpPr>
      <p:grpSpPr>
        <a:xfrm>
          <a:off x="0" y="0"/>
          <a:ext cx="0" cy="0"/>
          <a:chOff x="0" y="0"/>
          <a:chExt cx="0" cy="0"/>
        </a:xfrm>
      </p:grpSpPr>
      <p:sp>
        <p:nvSpPr>
          <p:cNvPr id="3006" name="Google Shape;3006;g3ac0ac92d5_1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7" name="Google Shape;3007;g3ac0ac92d5_1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08" name="Google Shape;3008;g3ac0ac92d5_1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4" name="Shape 3014"/>
        <p:cNvGrpSpPr/>
        <p:nvPr/>
      </p:nvGrpSpPr>
      <p:grpSpPr>
        <a:xfrm>
          <a:off x="0" y="0"/>
          <a:ext cx="0" cy="0"/>
          <a:chOff x="0" y="0"/>
          <a:chExt cx="0" cy="0"/>
        </a:xfrm>
      </p:grpSpPr>
      <p:sp>
        <p:nvSpPr>
          <p:cNvPr id="3015" name="Google Shape;3015;g4596b6dae1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6" name="Google Shape;3016;g4596b6dae1_1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17" name="Google Shape;3017;g4596b6dae1_1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5" name="Shape 3025"/>
        <p:cNvGrpSpPr/>
        <p:nvPr/>
      </p:nvGrpSpPr>
      <p:grpSpPr>
        <a:xfrm>
          <a:off x="0" y="0"/>
          <a:ext cx="0" cy="0"/>
          <a:chOff x="0" y="0"/>
          <a:chExt cx="0" cy="0"/>
        </a:xfrm>
      </p:grpSpPr>
      <p:sp>
        <p:nvSpPr>
          <p:cNvPr id="3026" name="Google Shape;3026;g3ac0ac92d5_1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7" name="Google Shape;3027;g3ac0ac92d5_1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28" name="Google Shape;3028;g3ac0ac92d5_1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6" name="Shape 3036"/>
        <p:cNvGrpSpPr/>
        <p:nvPr/>
      </p:nvGrpSpPr>
      <p:grpSpPr>
        <a:xfrm>
          <a:off x="0" y="0"/>
          <a:ext cx="0" cy="0"/>
          <a:chOff x="0" y="0"/>
          <a:chExt cx="0" cy="0"/>
        </a:xfrm>
      </p:grpSpPr>
      <p:sp>
        <p:nvSpPr>
          <p:cNvPr id="3037" name="Google Shape;3037;g3ac0ac92d5_1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8" name="Google Shape;3038;g3ac0ac92d5_1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39" name="Google Shape;3039;g3ac0ac92d5_1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5" name="Shape 3045"/>
        <p:cNvGrpSpPr/>
        <p:nvPr/>
      </p:nvGrpSpPr>
      <p:grpSpPr>
        <a:xfrm>
          <a:off x="0" y="0"/>
          <a:ext cx="0" cy="0"/>
          <a:chOff x="0" y="0"/>
          <a:chExt cx="0" cy="0"/>
        </a:xfrm>
      </p:grpSpPr>
      <p:sp>
        <p:nvSpPr>
          <p:cNvPr id="3046" name="Google Shape;3046;g3ac0ac92d5_1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7" name="Google Shape;3047;g3ac0ac92d5_1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48" name="Google Shape;3048;g3ac0ac92d5_1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5" name="Shape 3055"/>
        <p:cNvGrpSpPr/>
        <p:nvPr/>
      </p:nvGrpSpPr>
      <p:grpSpPr>
        <a:xfrm>
          <a:off x="0" y="0"/>
          <a:ext cx="0" cy="0"/>
          <a:chOff x="0" y="0"/>
          <a:chExt cx="0" cy="0"/>
        </a:xfrm>
      </p:grpSpPr>
      <p:sp>
        <p:nvSpPr>
          <p:cNvPr id="3056" name="Google Shape;3056;g1e188144b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g1e188144b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7" name="Shape 3067"/>
        <p:cNvGrpSpPr/>
        <p:nvPr/>
      </p:nvGrpSpPr>
      <p:grpSpPr>
        <a:xfrm>
          <a:off x="0" y="0"/>
          <a:ext cx="0" cy="0"/>
          <a:chOff x="0" y="0"/>
          <a:chExt cx="0" cy="0"/>
        </a:xfrm>
      </p:grpSpPr>
      <p:sp>
        <p:nvSpPr>
          <p:cNvPr id="3068" name="Google Shape;3068;g1dfd6cbb63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9" name="Google Shape;3069;g1dfd6cbb63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70" name="Google Shape;3070;g1dfd6cbb63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5" name="Shape 3075"/>
        <p:cNvGrpSpPr/>
        <p:nvPr/>
      </p:nvGrpSpPr>
      <p:grpSpPr>
        <a:xfrm>
          <a:off x="0" y="0"/>
          <a:ext cx="0" cy="0"/>
          <a:chOff x="0" y="0"/>
          <a:chExt cx="0" cy="0"/>
        </a:xfrm>
      </p:grpSpPr>
      <p:sp>
        <p:nvSpPr>
          <p:cNvPr id="3076" name="Google Shape;3076;g1dfd6cbb63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7" name="Google Shape;3077;g1dfd6cbb63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78" name="Google Shape;3078;g1dfd6cbb63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3" name="Shape 3083"/>
        <p:cNvGrpSpPr/>
        <p:nvPr/>
      </p:nvGrpSpPr>
      <p:grpSpPr>
        <a:xfrm>
          <a:off x="0" y="0"/>
          <a:ext cx="0" cy="0"/>
          <a:chOff x="0" y="0"/>
          <a:chExt cx="0" cy="0"/>
        </a:xfrm>
      </p:grpSpPr>
      <p:sp>
        <p:nvSpPr>
          <p:cNvPr id="3084" name="Google Shape;3084;p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5" name="Google Shape;3085;p5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86" name="Google Shape;3086;p5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6" name="Shape 3096"/>
        <p:cNvGrpSpPr/>
        <p:nvPr/>
      </p:nvGrpSpPr>
      <p:grpSpPr>
        <a:xfrm>
          <a:off x="0" y="0"/>
          <a:ext cx="0" cy="0"/>
          <a:chOff x="0" y="0"/>
          <a:chExt cx="0" cy="0"/>
        </a:xfrm>
      </p:grpSpPr>
      <p:sp>
        <p:nvSpPr>
          <p:cNvPr id="3097" name="Google Shape;3097;p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8" name="Google Shape;3098;p5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99" name="Google Shape;3099;p5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3a95b3a9fe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3a95b3a9fe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345" name="Google Shape;345;g3a95b3a9fe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5" name="Shape 3105"/>
        <p:cNvGrpSpPr/>
        <p:nvPr/>
      </p:nvGrpSpPr>
      <p:grpSpPr>
        <a:xfrm>
          <a:off x="0" y="0"/>
          <a:ext cx="0" cy="0"/>
          <a:chOff x="0" y="0"/>
          <a:chExt cx="0" cy="0"/>
        </a:xfrm>
      </p:grpSpPr>
      <p:sp>
        <p:nvSpPr>
          <p:cNvPr id="3106" name="Google Shape;3106;p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7" name="Google Shape;3107;p5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08" name="Google Shape;3108;p5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3" name="Shape 3113"/>
        <p:cNvGrpSpPr/>
        <p:nvPr/>
      </p:nvGrpSpPr>
      <p:grpSpPr>
        <a:xfrm>
          <a:off x="0" y="0"/>
          <a:ext cx="0" cy="0"/>
          <a:chOff x="0" y="0"/>
          <a:chExt cx="0" cy="0"/>
        </a:xfrm>
      </p:grpSpPr>
      <p:sp>
        <p:nvSpPr>
          <p:cNvPr id="3114" name="Google Shape;3114;p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5" name="Google Shape;3115;p5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16" name="Google Shape;3116;p5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1" name="Shape 3121"/>
        <p:cNvGrpSpPr/>
        <p:nvPr/>
      </p:nvGrpSpPr>
      <p:grpSpPr>
        <a:xfrm>
          <a:off x="0" y="0"/>
          <a:ext cx="0" cy="0"/>
          <a:chOff x="0" y="0"/>
          <a:chExt cx="0" cy="0"/>
        </a:xfrm>
      </p:grpSpPr>
      <p:sp>
        <p:nvSpPr>
          <p:cNvPr id="3122" name="Google Shape;3122;p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3" name="Google Shape;3123;p5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24" name="Google Shape;3124;p5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9" name="Shape 3129"/>
        <p:cNvGrpSpPr/>
        <p:nvPr/>
      </p:nvGrpSpPr>
      <p:grpSpPr>
        <a:xfrm>
          <a:off x="0" y="0"/>
          <a:ext cx="0" cy="0"/>
          <a:chOff x="0" y="0"/>
          <a:chExt cx="0" cy="0"/>
        </a:xfrm>
      </p:grpSpPr>
      <p:sp>
        <p:nvSpPr>
          <p:cNvPr id="3130" name="Google Shape;3130;p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1" name="Google Shape;3131;p5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32" name="Google Shape;3132;p5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7" name="Shape 3137"/>
        <p:cNvGrpSpPr/>
        <p:nvPr/>
      </p:nvGrpSpPr>
      <p:grpSpPr>
        <a:xfrm>
          <a:off x="0" y="0"/>
          <a:ext cx="0" cy="0"/>
          <a:chOff x="0" y="0"/>
          <a:chExt cx="0" cy="0"/>
        </a:xfrm>
      </p:grpSpPr>
      <p:sp>
        <p:nvSpPr>
          <p:cNvPr id="3138" name="Google Shape;3138;p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9" name="Google Shape;3139;p6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40" name="Google Shape;3140;p6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5" name="Shape 3145"/>
        <p:cNvGrpSpPr/>
        <p:nvPr/>
      </p:nvGrpSpPr>
      <p:grpSpPr>
        <a:xfrm>
          <a:off x="0" y="0"/>
          <a:ext cx="0" cy="0"/>
          <a:chOff x="0" y="0"/>
          <a:chExt cx="0" cy="0"/>
        </a:xfrm>
      </p:grpSpPr>
      <p:sp>
        <p:nvSpPr>
          <p:cNvPr id="3146" name="Google Shape;3146;p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7" name="Google Shape;3147;p6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48" name="Google Shape;3148;p6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3" name="Shape 3153"/>
        <p:cNvGrpSpPr/>
        <p:nvPr/>
      </p:nvGrpSpPr>
      <p:grpSpPr>
        <a:xfrm>
          <a:off x="0" y="0"/>
          <a:ext cx="0" cy="0"/>
          <a:chOff x="0" y="0"/>
          <a:chExt cx="0" cy="0"/>
        </a:xfrm>
      </p:grpSpPr>
      <p:sp>
        <p:nvSpPr>
          <p:cNvPr id="3154" name="Google Shape;3154;p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5" name="Google Shape;3155;p6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56" name="Google Shape;3156;p6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1" name="Shape 3161"/>
        <p:cNvGrpSpPr/>
        <p:nvPr/>
      </p:nvGrpSpPr>
      <p:grpSpPr>
        <a:xfrm>
          <a:off x="0" y="0"/>
          <a:ext cx="0" cy="0"/>
          <a:chOff x="0" y="0"/>
          <a:chExt cx="0" cy="0"/>
        </a:xfrm>
      </p:grpSpPr>
      <p:sp>
        <p:nvSpPr>
          <p:cNvPr id="3162" name="Google Shape;3162;p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3" name="Google Shape;3163;p6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164" name="Google Shape;3164;p6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9" name="Shape 3169"/>
        <p:cNvGrpSpPr/>
        <p:nvPr/>
      </p:nvGrpSpPr>
      <p:grpSpPr>
        <a:xfrm>
          <a:off x="0" y="0"/>
          <a:ext cx="0" cy="0"/>
          <a:chOff x="0" y="0"/>
          <a:chExt cx="0" cy="0"/>
        </a:xfrm>
      </p:grpSpPr>
      <p:sp>
        <p:nvSpPr>
          <p:cNvPr id="3170" name="Google Shape;3170;p6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6" name="Shape 3176"/>
        <p:cNvGrpSpPr/>
        <p:nvPr/>
      </p:nvGrpSpPr>
      <p:grpSpPr>
        <a:xfrm>
          <a:off x="0" y="0"/>
          <a:ext cx="0" cy="0"/>
          <a:chOff x="0" y="0"/>
          <a:chExt cx="0" cy="0"/>
        </a:xfrm>
      </p:grpSpPr>
      <p:sp>
        <p:nvSpPr>
          <p:cNvPr id="3177" name="Google Shape;3177;p6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3a95b3a9fe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a95b3a9fe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5" name="Google Shape;355;g3a95b3a9fe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3" name="Shape 3183"/>
        <p:cNvGrpSpPr/>
        <p:nvPr/>
      </p:nvGrpSpPr>
      <p:grpSpPr>
        <a:xfrm>
          <a:off x="0" y="0"/>
          <a:ext cx="0" cy="0"/>
          <a:chOff x="0" y="0"/>
          <a:chExt cx="0" cy="0"/>
        </a:xfrm>
      </p:grpSpPr>
      <p:sp>
        <p:nvSpPr>
          <p:cNvPr id="3184" name="Google Shape;3184;p6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0" name="Shape 3190"/>
        <p:cNvGrpSpPr/>
        <p:nvPr/>
      </p:nvGrpSpPr>
      <p:grpSpPr>
        <a:xfrm>
          <a:off x="0" y="0"/>
          <a:ext cx="0" cy="0"/>
          <a:chOff x="0" y="0"/>
          <a:chExt cx="0" cy="0"/>
        </a:xfrm>
      </p:grpSpPr>
      <p:sp>
        <p:nvSpPr>
          <p:cNvPr id="3191" name="Google Shape;3191;p6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7" name="Shape 3197"/>
        <p:cNvGrpSpPr/>
        <p:nvPr/>
      </p:nvGrpSpPr>
      <p:grpSpPr>
        <a:xfrm>
          <a:off x="0" y="0"/>
          <a:ext cx="0" cy="0"/>
          <a:chOff x="0" y="0"/>
          <a:chExt cx="0" cy="0"/>
        </a:xfrm>
      </p:grpSpPr>
      <p:sp>
        <p:nvSpPr>
          <p:cNvPr id="3198" name="Google Shape;3198;p6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3" name="Shape 3203"/>
        <p:cNvGrpSpPr/>
        <p:nvPr/>
      </p:nvGrpSpPr>
      <p:grpSpPr>
        <a:xfrm>
          <a:off x="0" y="0"/>
          <a:ext cx="0" cy="0"/>
          <a:chOff x="0" y="0"/>
          <a:chExt cx="0" cy="0"/>
        </a:xfrm>
      </p:grpSpPr>
      <p:sp>
        <p:nvSpPr>
          <p:cNvPr id="3204" name="Google Shape;3204;p6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0" name="Shape 3210"/>
        <p:cNvGrpSpPr/>
        <p:nvPr/>
      </p:nvGrpSpPr>
      <p:grpSpPr>
        <a:xfrm>
          <a:off x="0" y="0"/>
          <a:ext cx="0" cy="0"/>
          <a:chOff x="0" y="0"/>
          <a:chExt cx="0" cy="0"/>
        </a:xfrm>
      </p:grpSpPr>
      <p:sp>
        <p:nvSpPr>
          <p:cNvPr id="3211" name="Google Shape;3211;p6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7" name="Shape 3217"/>
        <p:cNvGrpSpPr/>
        <p:nvPr/>
      </p:nvGrpSpPr>
      <p:grpSpPr>
        <a:xfrm>
          <a:off x="0" y="0"/>
          <a:ext cx="0" cy="0"/>
          <a:chOff x="0" y="0"/>
          <a:chExt cx="0" cy="0"/>
        </a:xfrm>
      </p:grpSpPr>
      <p:sp>
        <p:nvSpPr>
          <p:cNvPr id="3218" name="Google Shape;3218;p6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4" name="Shape 3224"/>
        <p:cNvGrpSpPr/>
        <p:nvPr/>
      </p:nvGrpSpPr>
      <p:grpSpPr>
        <a:xfrm>
          <a:off x="0" y="0"/>
          <a:ext cx="0" cy="0"/>
          <a:chOff x="0" y="0"/>
          <a:chExt cx="0" cy="0"/>
        </a:xfrm>
      </p:grpSpPr>
      <p:sp>
        <p:nvSpPr>
          <p:cNvPr id="3225" name="Google Shape;3225;p6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1" name="Shape 3231"/>
        <p:cNvGrpSpPr/>
        <p:nvPr/>
      </p:nvGrpSpPr>
      <p:grpSpPr>
        <a:xfrm>
          <a:off x="0" y="0"/>
          <a:ext cx="0" cy="0"/>
          <a:chOff x="0" y="0"/>
          <a:chExt cx="0" cy="0"/>
        </a:xfrm>
      </p:grpSpPr>
      <p:sp>
        <p:nvSpPr>
          <p:cNvPr id="3232" name="Google Shape;3232;p6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6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8" name="Shape 3238"/>
        <p:cNvGrpSpPr/>
        <p:nvPr/>
      </p:nvGrpSpPr>
      <p:grpSpPr>
        <a:xfrm>
          <a:off x="0" y="0"/>
          <a:ext cx="0" cy="0"/>
          <a:chOff x="0" y="0"/>
          <a:chExt cx="0" cy="0"/>
        </a:xfrm>
      </p:grpSpPr>
      <p:sp>
        <p:nvSpPr>
          <p:cNvPr id="3239" name="Google Shape;3239;p6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5" name="Shape 3245"/>
        <p:cNvGrpSpPr/>
        <p:nvPr/>
      </p:nvGrpSpPr>
      <p:grpSpPr>
        <a:xfrm>
          <a:off x="0" y="0"/>
          <a:ext cx="0" cy="0"/>
          <a:chOff x="0" y="0"/>
          <a:chExt cx="0" cy="0"/>
        </a:xfrm>
      </p:grpSpPr>
      <p:sp>
        <p:nvSpPr>
          <p:cNvPr id="3246" name="Google Shape;3246;p6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3a95b3a9fe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62" name="Google Shape;362;g3a95b3a9fe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3" name="Google Shape;363;g3a95b3a9fe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2" name="Shape 3252"/>
        <p:cNvGrpSpPr/>
        <p:nvPr/>
      </p:nvGrpSpPr>
      <p:grpSpPr>
        <a:xfrm>
          <a:off x="0" y="0"/>
          <a:ext cx="0" cy="0"/>
          <a:chOff x="0" y="0"/>
          <a:chExt cx="0" cy="0"/>
        </a:xfrm>
      </p:grpSpPr>
      <p:sp>
        <p:nvSpPr>
          <p:cNvPr id="3253" name="Google Shape;3253;g65c946dd6f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g65c946dd6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9" name="Shape 3259"/>
        <p:cNvGrpSpPr/>
        <p:nvPr/>
      </p:nvGrpSpPr>
      <p:grpSpPr>
        <a:xfrm>
          <a:off x="0" y="0"/>
          <a:ext cx="0" cy="0"/>
          <a:chOff x="0" y="0"/>
          <a:chExt cx="0" cy="0"/>
        </a:xfrm>
      </p:grpSpPr>
      <p:sp>
        <p:nvSpPr>
          <p:cNvPr id="3260" name="Google Shape;3260;p6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6" name="Shape 3266"/>
        <p:cNvGrpSpPr/>
        <p:nvPr/>
      </p:nvGrpSpPr>
      <p:grpSpPr>
        <a:xfrm>
          <a:off x="0" y="0"/>
          <a:ext cx="0" cy="0"/>
          <a:chOff x="0" y="0"/>
          <a:chExt cx="0" cy="0"/>
        </a:xfrm>
      </p:grpSpPr>
      <p:sp>
        <p:nvSpPr>
          <p:cNvPr id="3267" name="Google Shape;3267;p6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3" name="Shape 3273"/>
        <p:cNvGrpSpPr/>
        <p:nvPr/>
      </p:nvGrpSpPr>
      <p:grpSpPr>
        <a:xfrm>
          <a:off x="0" y="0"/>
          <a:ext cx="0" cy="0"/>
          <a:chOff x="0" y="0"/>
          <a:chExt cx="0" cy="0"/>
        </a:xfrm>
      </p:grpSpPr>
      <p:sp>
        <p:nvSpPr>
          <p:cNvPr id="3274" name="Google Shape;3274;p6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0" name="Shape 3280"/>
        <p:cNvGrpSpPr/>
        <p:nvPr/>
      </p:nvGrpSpPr>
      <p:grpSpPr>
        <a:xfrm>
          <a:off x="0" y="0"/>
          <a:ext cx="0" cy="0"/>
          <a:chOff x="0" y="0"/>
          <a:chExt cx="0" cy="0"/>
        </a:xfrm>
      </p:grpSpPr>
      <p:sp>
        <p:nvSpPr>
          <p:cNvPr id="3281" name="Google Shape;3281;p6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7" name="Shape 3287"/>
        <p:cNvGrpSpPr/>
        <p:nvPr/>
      </p:nvGrpSpPr>
      <p:grpSpPr>
        <a:xfrm>
          <a:off x="0" y="0"/>
          <a:ext cx="0" cy="0"/>
          <a:chOff x="0" y="0"/>
          <a:chExt cx="0" cy="0"/>
        </a:xfrm>
      </p:grpSpPr>
      <p:sp>
        <p:nvSpPr>
          <p:cNvPr id="3288" name="Google Shape;3288;p6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4" name="Shape 3294"/>
        <p:cNvGrpSpPr/>
        <p:nvPr/>
      </p:nvGrpSpPr>
      <p:grpSpPr>
        <a:xfrm>
          <a:off x="0" y="0"/>
          <a:ext cx="0" cy="0"/>
          <a:chOff x="0" y="0"/>
          <a:chExt cx="0" cy="0"/>
        </a:xfrm>
      </p:grpSpPr>
      <p:sp>
        <p:nvSpPr>
          <p:cNvPr id="3295" name="Google Shape;3295;p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6" name="Google Shape;3296;p6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97" name="Google Shape;3297;p6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3" name="Shape 3303"/>
        <p:cNvGrpSpPr/>
        <p:nvPr/>
      </p:nvGrpSpPr>
      <p:grpSpPr>
        <a:xfrm>
          <a:off x="0" y="0"/>
          <a:ext cx="0" cy="0"/>
          <a:chOff x="0" y="0"/>
          <a:chExt cx="0" cy="0"/>
        </a:xfrm>
      </p:grpSpPr>
      <p:sp>
        <p:nvSpPr>
          <p:cNvPr id="3304" name="Google Shape;3304;p6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0" name="Shape 3310"/>
        <p:cNvGrpSpPr/>
        <p:nvPr/>
      </p:nvGrpSpPr>
      <p:grpSpPr>
        <a:xfrm>
          <a:off x="0" y="0"/>
          <a:ext cx="0" cy="0"/>
          <a:chOff x="0" y="0"/>
          <a:chExt cx="0" cy="0"/>
        </a:xfrm>
      </p:grpSpPr>
      <p:sp>
        <p:nvSpPr>
          <p:cNvPr id="3311" name="Google Shape;3311;p6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7" name="Shape 3317"/>
        <p:cNvGrpSpPr/>
        <p:nvPr/>
      </p:nvGrpSpPr>
      <p:grpSpPr>
        <a:xfrm>
          <a:off x="0" y="0"/>
          <a:ext cx="0" cy="0"/>
          <a:chOff x="0" y="0"/>
          <a:chExt cx="0" cy="0"/>
        </a:xfrm>
      </p:grpSpPr>
      <p:sp>
        <p:nvSpPr>
          <p:cNvPr id="3318" name="Google Shape;3318;p6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3a95b3a9fe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70" name="Google Shape;370;g3a95b3a9fe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g3a95b3a9fe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9" name="Shape 3329"/>
        <p:cNvGrpSpPr/>
        <p:nvPr/>
      </p:nvGrpSpPr>
      <p:grpSpPr>
        <a:xfrm>
          <a:off x="0" y="0"/>
          <a:ext cx="0" cy="0"/>
          <a:chOff x="0" y="0"/>
          <a:chExt cx="0" cy="0"/>
        </a:xfrm>
      </p:grpSpPr>
      <p:sp>
        <p:nvSpPr>
          <p:cNvPr id="3330" name="Google Shape;3330;p63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6" name="Shape 3336"/>
        <p:cNvGrpSpPr/>
        <p:nvPr/>
      </p:nvGrpSpPr>
      <p:grpSpPr>
        <a:xfrm>
          <a:off x="0" y="0"/>
          <a:ext cx="0" cy="0"/>
          <a:chOff x="0" y="0"/>
          <a:chExt cx="0" cy="0"/>
        </a:xfrm>
      </p:grpSpPr>
      <p:sp>
        <p:nvSpPr>
          <p:cNvPr id="3337" name="Google Shape;3337;g65c946dd6f_1_13: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g65c946dd6f_1_1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2" name="Shape 3342"/>
        <p:cNvGrpSpPr/>
        <p:nvPr/>
      </p:nvGrpSpPr>
      <p:grpSpPr>
        <a:xfrm>
          <a:off x="0" y="0"/>
          <a:ext cx="0" cy="0"/>
          <a:chOff x="0" y="0"/>
          <a:chExt cx="0" cy="0"/>
        </a:xfrm>
      </p:grpSpPr>
      <p:sp>
        <p:nvSpPr>
          <p:cNvPr id="3343" name="Google Shape;3343;g65c946dd6f_1_18: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g65c946dd6f_1_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8" name="Shape 3348"/>
        <p:cNvGrpSpPr/>
        <p:nvPr/>
      </p:nvGrpSpPr>
      <p:grpSpPr>
        <a:xfrm>
          <a:off x="0" y="0"/>
          <a:ext cx="0" cy="0"/>
          <a:chOff x="0" y="0"/>
          <a:chExt cx="0" cy="0"/>
        </a:xfrm>
      </p:grpSpPr>
      <p:sp>
        <p:nvSpPr>
          <p:cNvPr id="3349" name="Google Shape;3349;p63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5" name="Shape 3355"/>
        <p:cNvGrpSpPr/>
        <p:nvPr/>
      </p:nvGrpSpPr>
      <p:grpSpPr>
        <a:xfrm>
          <a:off x="0" y="0"/>
          <a:ext cx="0" cy="0"/>
          <a:chOff x="0" y="0"/>
          <a:chExt cx="0" cy="0"/>
        </a:xfrm>
      </p:grpSpPr>
      <p:sp>
        <p:nvSpPr>
          <p:cNvPr id="3356" name="Google Shape;3356;p6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2" name="Shape 3362"/>
        <p:cNvGrpSpPr/>
        <p:nvPr/>
      </p:nvGrpSpPr>
      <p:grpSpPr>
        <a:xfrm>
          <a:off x="0" y="0"/>
          <a:ext cx="0" cy="0"/>
          <a:chOff x="0" y="0"/>
          <a:chExt cx="0" cy="0"/>
        </a:xfrm>
      </p:grpSpPr>
      <p:sp>
        <p:nvSpPr>
          <p:cNvPr id="3363" name="Google Shape;3363;g65c946dd6f_1_38: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g65c946dd6f_1_3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8" name="Shape 3368"/>
        <p:cNvGrpSpPr/>
        <p:nvPr/>
      </p:nvGrpSpPr>
      <p:grpSpPr>
        <a:xfrm>
          <a:off x="0" y="0"/>
          <a:ext cx="0" cy="0"/>
          <a:chOff x="0" y="0"/>
          <a:chExt cx="0" cy="0"/>
        </a:xfrm>
      </p:grpSpPr>
      <p:sp>
        <p:nvSpPr>
          <p:cNvPr id="3369" name="Google Shape;3369;p6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5" name="Shape 3375"/>
        <p:cNvGrpSpPr/>
        <p:nvPr/>
      </p:nvGrpSpPr>
      <p:grpSpPr>
        <a:xfrm>
          <a:off x="0" y="0"/>
          <a:ext cx="0" cy="0"/>
          <a:chOff x="0" y="0"/>
          <a:chExt cx="0" cy="0"/>
        </a:xfrm>
      </p:grpSpPr>
      <p:sp>
        <p:nvSpPr>
          <p:cNvPr id="3376" name="Google Shape;3376;g65c946dd6f_1_52: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g65c946dd6f_1_5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2" name="Shape 3382"/>
        <p:cNvGrpSpPr/>
        <p:nvPr/>
      </p:nvGrpSpPr>
      <p:grpSpPr>
        <a:xfrm>
          <a:off x="0" y="0"/>
          <a:ext cx="0" cy="0"/>
          <a:chOff x="0" y="0"/>
          <a:chExt cx="0" cy="0"/>
        </a:xfrm>
      </p:grpSpPr>
      <p:sp>
        <p:nvSpPr>
          <p:cNvPr id="3383" name="Google Shape;3383;p6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9" name="Shape 3389"/>
        <p:cNvGrpSpPr/>
        <p:nvPr/>
      </p:nvGrpSpPr>
      <p:grpSpPr>
        <a:xfrm>
          <a:off x="0" y="0"/>
          <a:ext cx="0" cy="0"/>
          <a:chOff x="0" y="0"/>
          <a:chExt cx="0" cy="0"/>
        </a:xfrm>
      </p:grpSpPr>
      <p:sp>
        <p:nvSpPr>
          <p:cNvPr id="3390" name="Google Shape;3390;p6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3a95b3a9fe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79" name="Google Shape;379;g3a95b3a9fe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0" name="Google Shape;380;g3a95b3a9fe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6" name="Shape 3396"/>
        <p:cNvGrpSpPr/>
        <p:nvPr/>
      </p:nvGrpSpPr>
      <p:grpSpPr>
        <a:xfrm>
          <a:off x="0" y="0"/>
          <a:ext cx="0" cy="0"/>
          <a:chOff x="0" y="0"/>
          <a:chExt cx="0" cy="0"/>
        </a:xfrm>
      </p:grpSpPr>
      <p:sp>
        <p:nvSpPr>
          <p:cNvPr id="3397" name="Google Shape;3397;g65c946dd6f_1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g65c946dd6f_1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3" name="Shape 3403"/>
        <p:cNvGrpSpPr/>
        <p:nvPr/>
      </p:nvGrpSpPr>
      <p:grpSpPr>
        <a:xfrm>
          <a:off x="0" y="0"/>
          <a:ext cx="0" cy="0"/>
          <a:chOff x="0" y="0"/>
          <a:chExt cx="0" cy="0"/>
        </a:xfrm>
      </p:grpSpPr>
      <p:sp>
        <p:nvSpPr>
          <p:cNvPr id="3404" name="Google Shape;3404;g65c946dd6f_1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g65c946dd6f_1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0" name="Shape 3410"/>
        <p:cNvGrpSpPr/>
        <p:nvPr/>
      </p:nvGrpSpPr>
      <p:grpSpPr>
        <a:xfrm>
          <a:off x="0" y="0"/>
          <a:ext cx="0" cy="0"/>
          <a:chOff x="0" y="0"/>
          <a:chExt cx="0" cy="0"/>
        </a:xfrm>
      </p:grpSpPr>
      <p:sp>
        <p:nvSpPr>
          <p:cNvPr id="3411" name="Google Shape;3411;p6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7" name="Shape 3417"/>
        <p:cNvGrpSpPr/>
        <p:nvPr/>
      </p:nvGrpSpPr>
      <p:grpSpPr>
        <a:xfrm>
          <a:off x="0" y="0"/>
          <a:ext cx="0" cy="0"/>
          <a:chOff x="0" y="0"/>
          <a:chExt cx="0" cy="0"/>
        </a:xfrm>
      </p:grpSpPr>
      <p:sp>
        <p:nvSpPr>
          <p:cNvPr id="3418" name="Google Shape;3418;p6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4" name="Shape 3424"/>
        <p:cNvGrpSpPr/>
        <p:nvPr/>
      </p:nvGrpSpPr>
      <p:grpSpPr>
        <a:xfrm>
          <a:off x="0" y="0"/>
          <a:ext cx="0" cy="0"/>
          <a:chOff x="0" y="0"/>
          <a:chExt cx="0" cy="0"/>
        </a:xfrm>
      </p:grpSpPr>
      <p:sp>
        <p:nvSpPr>
          <p:cNvPr id="3425" name="Google Shape;3425;p6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1" name="Shape 3431"/>
        <p:cNvGrpSpPr/>
        <p:nvPr/>
      </p:nvGrpSpPr>
      <p:grpSpPr>
        <a:xfrm>
          <a:off x="0" y="0"/>
          <a:ext cx="0" cy="0"/>
          <a:chOff x="0" y="0"/>
          <a:chExt cx="0" cy="0"/>
        </a:xfrm>
      </p:grpSpPr>
      <p:sp>
        <p:nvSpPr>
          <p:cNvPr id="3432" name="Google Shape;3432;p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3" name="Google Shape;3433;p6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34" name="Google Shape;3434;p6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4" name="Shape 3444"/>
        <p:cNvGrpSpPr/>
        <p:nvPr/>
      </p:nvGrpSpPr>
      <p:grpSpPr>
        <a:xfrm>
          <a:off x="0" y="0"/>
          <a:ext cx="0" cy="0"/>
          <a:chOff x="0" y="0"/>
          <a:chExt cx="0" cy="0"/>
        </a:xfrm>
      </p:grpSpPr>
      <p:sp>
        <p:nvSpPr>
          <p:cNvPr id="3445" name="Google Shape;3445;p6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1" name="Shape 3451"/>
        <p:cNvGrpSpPr/>
        <p:nvPr/>
      </p:nvGrpSpPr>
      <p:grpSpPr>
        <a:xfrm>
          <a:off x="0" y="0"/>
          <a:ext cx="0" cy="0"/>
          <a:chOff x="0" y="0"/>
          <a:chExt cx="0" cy="0"/>
        </a:xfrm>
      </p:grpSpPr>
      <p:sp>
        <p:nvSpPr>
          <p:cNvPr id="3452" name="Google Shape;3452;p6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8" name="Shape 3458"/>
        <p:cNvGrpSpPr/>
        <p:nvPr/>
      </p:nvGrpSpPr>
      <p:grpSpPr>
        <a:xfrm>
          <a:off x="0" y="0"/>
          <a:ext cx="0" cy="0"/>
          <a:chOff x="0" y="0"/>
          <a:chExt cx="0" cy="0"/>
        </a:xfrm>
      </p:grpSpPr>
      <p:sp>
        <p:nvSpPr>
          <p:cNvPr id="3459" name="Google Shape;3459;p6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5" name="Shape 3465"/>
        <p:cNvGrpSpPr/>
        <p:nvPr/>
      </p:nvGrpSpPr>
      <p:grpSpPr>
        <a:xfrm>
          <a:off x="0" y="0"/>
          <a:ext cx="0" cy="0"/>
          <a:chOff x="0" y="0"/>
          <a:chExt cx="0" cy="0"/>
        </a:xfrm>
      </p:grpSpPr>
      <p:sp>
        <p:nvSpPr>
          <p:cNvPr id="3466" name="Google Shape;3466;p6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3a95b3a9fe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87" name="Google Shape;387;g3a95b3a9fe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 name="Google Shape;388;g3a95b3a9fe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2" name="Shape 3472"/>
        <p:cNvGrpSpPr/>
        <p:nvPr/>
      </p:nvGrpSpPr>
      <p:grpSpPr>
        <a:xfrm>
          <a:off x="0" y="0"/>
          <a:ext cx="0" cy="0"/>
          <a:chOff x="0" y="0"/>
          <a:chExt cx="0" cy="0"/>
        </a:xfrm>
      </p:grpSpPr>
      <p:sp>
        <p:nvSpPr>
          <p:cNvPr id="3473" name="Google Shape;3473;p64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9" name="Shape 3479"/>
        <p:cNvGrpSpPr/>
        <p:nvPr/>
      </p:nvGrpSpPr>
      <p:grpSpPr>
        <a:xfrm>
          <a:off x="0" y="0"/>
          <a:ext cx="0" cy="0"/>
          <a:chOff x="0" y="0"/>
          <a:chExt cx="0" cy="0"/>
        </a:xfrm>
      </p:grpSpPr>
      <p:sp>
        <p:nvSpPr>
          <p:cNvPr id="3480" name="Google Shape;3480;p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1" name="Google Shape;3481;p6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82" name="Google Shape;3482;p6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3a95b3a9fe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3a95b3a9fe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6" name="Google Shape;396;g3a95b3a9fe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3a95b3a9fe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03" name="Google Shape;403;g3a95b3a9fe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4" name="Google Shape;404;g3a95b3a9fe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3a95b3a9fe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3a95b3a9fe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4" name="Google Shape;414;g3a95b3a9fe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3a95b3a9fe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3a95b3a9fe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22" name="Google Shape;422;g3a95b3a9fe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3a95b3a9fe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29" name="Google Shape;429;g3a95b3a9fe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g3a95b3a9fe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3a95b3a9fe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37" name="Google Shape;437;g3a95b3a9fe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8" name="Google Shape;438;g3a95b3a9fe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3a95b3a9fe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45" name="Google Shape;445;g3a95b3a9fe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6" name="Google Shape;446;g3a95b3a9fe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3a95b3a9fe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53" name="Google Shape;453;g3a95b3a9fe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g3a95b3a9fe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3a95b3a9fe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3a95b3a9fe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462" name="Google Shape;462;g3a95b3a9fe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3a95b3a9fe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69" name="Google Shape;469;g3a95b3a9fe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0" name="Google Shape;470;g3a95b3a9fe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3a95b3a9fe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77" name="Google Shape;477;g3a95b3a9fe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8" name="Google Shape;478;g3a95b3a9fe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3a95b3a9fe_0_3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a95b3a9fe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3a95b3a9fe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92" name="Google Shape;492;g3a95b3a9fe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3" name="Google Shape;493;g3a95b3a9fe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3a95b3a9fe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3a95b3a9fe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01" name="Google Shape;501;g3a95b3a9fe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3a95b3a9fe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08" name="Google Shape;508;g3a95b3a9fe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9" name="Google Shape;509;g3a95b3a9fe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3a95b3a9fe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16" name="Google Shape;516;g3a95b3a9fe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7" name="Google Shape;517;g3a95b3a9fe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3a95b3a9fe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24" name="Google Shape;524;g3a95b3a9fe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5" name="Google Shape;525;g3a95b3a9fe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3a95b3a9fe_0_3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3a95b3a9fe_0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3a95b3a9fe_0_3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3a95b3a9fe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3b960640cd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3b960640c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3a95b3a9fe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3a95b3a9fe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48" name="Google Shape;548;g3a95b3a9fe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3a95b3a9fe_0_3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a95b3a9fe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3a95b3a9fe_0_391: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62" name="Google Shape;562;g3a95b3a9fe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3" name="Google Shape;563;g3a95b3a9fe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3a95b3a9fe_0_3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a95b3a9fe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3a95b3a9fe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3a95b3a9fe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78" name="Google Shape;578;g3a95b3a9fe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3a95b3a9fe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85" name="Google Shape;585;g3a95b3a9fe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6" name="Google Shape;586;g3a95b3a9fe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3a95b3a9fe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95" name="Google Shape;595;g3a95b3a9fe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6" name="Google Shape;596;g3a95b3a9fe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3a95b3a9fe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3a95b3a9fe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05" name="Google Shape;605;g3a95b3a9fe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3a95b3a9fe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a95b3a9fe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13" name="Google Shape;613;g3a95b3a9fe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g3a95b3a9fe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3a95b3a9fe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22" name="Google Shape;622;g3a95b3a9fe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3ac0ac92d5_1_2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3ac0ac92d5_1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3a95b3a9fe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29" name="Google Shape;629;g3a95b3a9fe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0" name="Google Shape;630;g3a95b3a9fe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3a95b3a9fe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37" name="Google Shape;637;g3a95b3a9fe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8" name="Google Shape;638;g3a95b3a9fe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3a95b3a9fe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3a95b3a9fe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46" name="Google Shape;646;g3a95b3a9fe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3a95b3a9fe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53" name="Google Shape;653;g3a95b3a9fe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4" name="Google Shape;654;g3a95b3a9fe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3a95b3a9fe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3a95b3a9fe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62" name="Google Shape;662;g3a95b3a9fe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3a95b3a9fe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69" name="Google Shape;669;g3a95b3a9fe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0" name="Google Shape;670;g3a95b3a9fe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3a95b3a9fe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77" name="Google Shape;677;g3a95b3a9fe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8" name="Google Shape;678;g3a95b3a9fe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3a95b3a9fe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85" name="Google Shape;685;g3a95b3a9fe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6" name="Google Shape;686;g3a95b3a9fe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3a95b3a9fe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94" name="Google Shape;694;g3a95b3a9fe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5" name="Google Shape;695;g3a95b3a9fe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3a95b3a9fe_0_5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3a95b3a9fe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3a95b3a9fe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09" name="Google Shape;709;g3a95b3a9fe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0" name="Google Shape;710;g3a95b3a9fe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3a95b3a9fe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17" name="Google Shape;717;g3a95b3a9fe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8" name="Google Shape;718;g3a95b3a9fe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g3a95b3a9fe_0_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3a95b3a9fe_0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g3a95b3a9fe_0_5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3a95b3a9fe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Google Shape;743;g1dfd6cbb6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dfd6cbb63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1dfd6cbb6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3a95b3a9fe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54" name="Google Shape;754;g3a95b3a9fe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5" name="Google Shape;755;g3a95b3a9fe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3a95b3a9fe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3a95b3a9fe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63" name="Google Shape;763;g3a95b3a9fe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3a95b3a9fe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70" name="Google Shape;770;g3a95b3a9fe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1" name="Google Shape;771;g3a95b3a9fe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8" name="Shape 778"/>
        <p:cNvGrpSpPr/>
        <p:nvPr/>
      </p:nvGrpSpPr>
      <p:grpSpPr>
        <a:xfrm>
          <a:off x="0" y="0"/>
          <a:ext cx="0" cy="0"/>
          <a:chOff x="0" y="0"/>
          <a:chExt cx="0" cy="0"/>
        </a:xfrm>
      </p:grpSpPr>
      <p:sp>
        <p:nvSpPr>
          <p:cNvPr id="779" name="Google Shape;779;g3a95b3a9fe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80" name="Google Shape;780;g3a95b3a9fe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1" name="Google Shape;781;g3a95b3a9fe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g3a95b3a9fe_0_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89" name="Google Shape;789;g3a95b3a9fe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0" name="Google Shape;790;g3a95b3a9fe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5" name="Shape 795"/>
        <p:cNvGrpSpPr/>
        <p:nvPr/>
      </p:nvGrpSpPr>
      <p:grpSpPr>
        <a:xfrm>
          <a:off x="0" y="0"/>
          <a:ext cx="0" cy="0"/>
          <a:chOff x="0" y="0"/>
          <a:chExt cx="0" cy="0"/>
        </a:xfrm>
      </p:grpSpPr>
      <p:sp>
        <p:nvSpPr>
          <p:cNvPr id="796" name="Google Shape;796;g3a95b3a9fe_0_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97" name="Google Shape;797;g3a95b3a9fe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8" name="Google Shape;798;g3a95b3a9fe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6" name="Shape 806"/>
        <p:cNvGrpSpPr/>
        <p:nvPr/>
      </p:nvGrpSpPr>
      <p:grpSpPr>
        <a:xfrm>
          <a:off x="0" y="0"/>
          <a:ext cx="0" cy="0"/>
          <a:chOff x="0" y="0"/>
          <a:chExt cx="0" cy="0"/>
        </a:xfrm>
      </p:grpSpPr>
      <p:sp>
        <p:nvSpPr>
          <p:cNvPr id="807" name="Google Shape;807;g3a95b3a9fe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g3a95b3a9fe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09" name="Google Shape;809;g3a95b3a9fe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g3a95b3a9fe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3a95b3a9fe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17" name="Google Shape;817;g3a95b3a9fe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g3a95b3a9fe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3a95b3a9fe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25" name="Google Shape;825;g3a95b3a9fe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0" name="Shape 830"/>
        <p:cNvGrpSpPr/>
        <p:nvPr/>
      </p:nvGrpSpPr>
      <p:grpSpPr>
        <a:xfrm>
          <a:off x="0" y="0"/>
          <a:ext cx="0" cy="0"/>
          <a:chOff x="0" y="0"/>
          <a:chExt cx="0" cy="0"/>
        </a:xfrm>
      </p:grpSpPr>
      <p:sp>
        <p:nvSpPr>
          <p:cNvPr id="831" name="Google Shape;831;g3a95b3a9fe_0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32" name="Google Shape;832;g3a95b3a9fe_0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3" name="Google Shape;833;g3a95b3a9fe_0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8" name="Shape 838"/>
        <p:cNvGrpSpPr/>
        <p:nvPr/>
      </p:nvGrpSpPr>
      <p:grpSpPr>
        <a:xfrm>
          <a:off x="0" y="0"/>
          <a:ext cx="0" cy="0"/>
          <a:chOff x="0" y="0"/>
          <a:chExt cx="0" cy="0"/>
        </a:xfrm>
      </p:grpSpPr>
      <p:sp>
        <p:nvSpPr>
          <p:cNvPr id="839" name="Google Shape;839;g3a95b3a9fe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g3a95b3a9fe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1" sz="1200" u="none" cap="none" strike="noStrike">
              <a:solidFill>
                <a:schemeClr val="dk1"/>
              </a:solidFill>
              <a:latin typeface="Questrial"/>
              <a:ea typeface="Questrial"/>
              <a:cs typeface="Questrial"/>
              <a:sym typeface="Questrial"/>
            </a:endParaRPr>
          </a:p>
        </p:txBody>
      </p:sp>
      <p:sp>
        <p:nvSpPr>
          <p:cNvPr id="841" name="Google Shape;841;g3a95b3a9fe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6" name="Shape 846"/>
        <p:cNvGrpSpPr/>
        <p:nvPr/>
      </p:nvGrpSpPr>
      <p:grpSpPr>
        <a:xfrm>
          <a:off x="0" y="0"/>
          <a:ext cx="0" cy="0"/>
          <a:chOff x="0" y="0"/>
          <a:chExt cx="0" cy="0"/>
        </a:xfrm>
      </p:grpSpPr>
      <p:sp>
        <p:nvSpPr>
          <p:cNvPr id="847" name="Google Shape;847;g3a95b3a9fe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g3a95b3a9fe_0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49" name="Google Shape;849;g3a95b3a9fe_0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g3a95b3a9fe_0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g3a95b3a9fe_0_6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57" name="Google Shape;857;g3a95b3a9fe_0_6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g3a95b3a9fe_0_6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64" name="Google Shape;864;g3a95b3a9fe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5" name="Google Shape;865;g3a95b3a9fe_0_6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g3a95b3a9fe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g3a95b3a9fe_0_6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73" name="Google Shape;873;g3a95b3a9fe_0_6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914400" y="2130428"/>
            <a:ext cx="103632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5" name="Google Shape;15;p2"/>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Courier New"/>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
        <p:nvSpPr>
          <p:cNvPr id="16" name="Google Shape;16;p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20" name="Google Shape;20;p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 name="Shape 21"/>
        <p:cNvGrpSpPr/>
        <p:nvPr/>
      </p:nvGrpSpPr>
      <p:grpSpPr>
        <a:xfrm>
          <a:off x="0" y="0"/>
          <a:ext cx="0" cy="0"/>
          <a:chOff x="0" y="0"/>
          <a:chExt cx="0" cy="0"/>
        </a:xfrm>
      </p:grpSpPr>
      <p:sp>
        <p:nvSpPr>
          <p:cNvPr id="22" name="Google Shape;22;p4"/>
          <p:cNvSpPr txBox="1"/>
          <p:nvPr>
            <p:ph idx="10" type="dt"/>
          </p:nvPr>
        </p:nvSpPr>
        <p:spPr>
          <a:xfrm rot="-5400000">
            <a:off x="10474869" y="1584960"/>
            <a:ext cx="2438399"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3" name="Google Shape;23;p4"/>
          <p:cNvSpPr txBox="1"/>
          <p:nvPr>
            <p:ph idx="11" type="ftr"/>
          </p:nvPr>
        </p:nvSpPr>
        <p:spPr>
          <a:xfrm rot="-5400000">
            <a:off x="10510428" y="3987800"/>
            <a:ext cx="2367281"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4" name="Google Shape;24;p4"/>
          <p:cNvSpPr/>
          <p:nvPr>
            <p:ph idx="12" type="sldNum"/>
          </p:nvPr>
        </p:nvSpPr>
        <p:spPr>
          <a:xfrm>
            <a:off x="11375717" y="5648960"/>
            <a:ext cx="731520" cy="39624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5"/>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7" name="Google Shape;27;p5"/>
          <p:cNvSpPr txBox="1"/>
          <p:nvPr>
            <p:ph idx="10" type="dt"/>
          </p:nvPr>
        </p:nvSpPr>
        <p:spPr>
          <a:xfrm rot="-5400000">
            <a:off x="10474869" y="1584960"/>
            <a:ext cx="2438399"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8" name="Google Shape;28;p5"/>
          <p:cNvSpPr txBox="1"/>
          <p:nvPr>
            <p:ph idx="11" type="ftr"/>
          </p:nvPr>
        </p:nvSpPr>
        <p:spPr>
          <a:xfrm rot="-5400000">
            <a:off x="10510428" y="3987800"/>
            <a:ext cx="2367281"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9" name="Google Shape;29;p5"/>
          <p:cNvSpPr/>
          <p:nvPr>
            <p:ph idx="12" type="sldNum"/>
          </p:nvPr>
        </p:nvSpPr>
        <p:spPr>
          <a:xfrm>
            <a:off x="11375717" y="5648960"/>
            <a:ext cx="731520" cy="39624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30" name="Shape 30"/>
        <p:cNvGrpSpPr/>
        <p:nvPr/>
      </p:nvGrpSpPr>
      <p:grpSpPr>
        <a:xfrm>
          <a:off x="0" y="0"/>
          <a:ext cx="0" cy="0"/>
          <a:chOff x="0" y="0"/>
          <a:chExt cx="0" cy="0"/>
        </a:xfrm>
      </p:grpSpPr>
      <p:sp>
        <p:nvSpPr>
          <p:cNvPr id="31" name="Google Shape;31;p6"/>
          <p:cNvSpPr txBox="1"/>
          <p:nvPr>
            <p:ph type="title"/>
          </p:nvPr>
        </p:nvSpPr>
        <p:spPr>
          <a:xfrm>
            <a:off x="609600" y="533400"/>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2" name="Google Shape;32;p6"/>
          <p:cNvSpPr txBox="1"/>
          <p:nvPr>
            <p:ph idx="1" type="body"/>
          </p:nvPr>
        </p:nvSpPr>
        <p:spPr>
          <a:xfrm>
            <a:off x="609600" y="1600201"/>
            <a:ext cx="53847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3" name="Google Shape;33;p6"/>
          <p:cNvSpPr txBox="1"/>
          <p:nvPr>
            <p:ph idx="2" type="body"/>
          </p:nvPr>
        </p:nvSpPr>
        <p:spPr>
          <a:xfrm>
            <a:off x="6197600" y="1600201"/>
            <a:ext cx="53847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4" name="Google Shape;34;p6"/>
          <p:cNvSpPr txBox="1"/>
          <p:nvPr>
            <p:ph idx="11" type="ftr"/>
          </p:nvPr>
        </p:nvSpPr>
        <p:spPr>
          <a:xfrm>
            <a:off x="4165600" y="6356351"/>
            <a:ext cx="38607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8" name="Shape 38"/>
        <p:cNvGrpSpPr/>
        <p:nvPr/>
      </p:nvGrpSpPr>
      <p:grpSpPr>
        <a:xfrm>
          <a:off x="0" y="0"/>
          <a:ext cx="0" cy="0"/>
          <a:chOff x="0" y="0"/>
          <a:chExt cx="0" cy="0"/>
        </a:xfrm>
      </p:grpSpPr>
      <p:sp>
        <p:nvSpPr>
          <p:cNvPr id="39" name="Google Shape;39;p8"/>
          <p:cNvSpPr txBox="1"/>
          <p:nvPr>
            <p:ph type="ctrTitle"/>
          </p:nvPr>
        </p:nvSpPr>
        <p:spPr>
          <a:xfrm>
            <a:off x="914400" y="2130428"/>
            <a:ext cx="103632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0" name="Google Shape;40;p8"/>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Noto Sans Symbols"/>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1" name="Shape 41"/>
        <p:cNvGrpSpPr/>
        <p:nvPr/>
      </p:nvGrpSpPr>
      <p:grpSpPr>
        <a:xfrm>
          <a:off x="0" y="0"/>
          <a:ext cx="0" cy="0"/>
          <a:chOff x="0" y="0"/>
          <a:chExt cx="0" cy="0"/>
        </a:xfrm>
      </p:grpSpPr>
      <p:sp>
        <p:nvSpPr>
          <p:cNvPr id="42" name="Google Shape;42;p9"/>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3" name="Google Shape;43;p9"/>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12" name="Google Shape;12;p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Questrial"/>
                <a:ea typeface="Questrial"/>
                <a:cs typeface="Questrial"/>
                <a:sym typeface="Questrial"/>
              </a:defRPr>
            </a:lvl1pPr>
            <a:lvl2pPr lvl="1" algn="r">
              <a:buNone/>
              <a:defRPr sz="1300">
                <a:solidFill>
                  <a:schemeClr val="dk1"/>
                </a:solidFill>
                <a:latin typeface="Questrial"/>
                <a:ea typeface="Questrial"/>
                <a:cs typeface="Questrial"/>
                <a:sym typeface="Questrial"/>
              </a:defRPr>
            </a:lvl2pPr>
            <a:lvl3pPr lvl="2" algn="r">
              <a:buNone/>
              <a:defRPr sz="1300">
                <a:solidFill>
                  <a:schemeClr val="dk1"/>
                </a:solidFill>
                <a:latin typeface="Questrial"/>
                <a:ea typeface="Questrial"/>
                <a:cs typeface="Questrial"/>
                <a:sym typeface="Questrial"/>
              </a:defRPr>
            </a:lvl3pPr>
            <a:lvl4pPr lvl="3" algn="r">
              <a:buNone/>
              <a:defRPr sz="1300">
                <a:solidFill>
                  <a:schemeClr val="dk1"/>
                </a:solidFill>
                <a:latin typeface="Questrial"/>
                <a:ea typeface="Questrial"/>
                <a:cs typeface="Questrial"/>
                <a:sym typeface="Questrial"/>
              </a:defRPr>
            </a:lvl4pPr>
            <a:lvl5pPr lvl="4" algn="r">
              <a:buNone/>
              <a:defRPr sz="1300">
                <a:solidFill>
                  <a:schemeClr val="dk1"/>
                </a:solidFill>
                <a:latin typeface="Questrial"/>
                <a:ea typeface="Questrial"/>
                <a:cs typeface="Questrial"/>
                <a:sym typeface="Questrial"/>
              </a:defRPr>
            </a:lvl5pPr>
            <a:lvl6pPr lvl="5" algn="r">
              <a:buNone/>
              <a:defRPr sz="1300">
                <a:solidFill>
                  <a:schemeClr val="dk1"/>
                </a:solidFill>
                <a:latin typeface="Questrial"/>
                <a:ea typeface="Questrial"/>
                <a:cs typeface="Questrial"/>
                <a:sym typeface="Questrial"/>
              </a:defRPr>
            </a:lvl6pPr>
            <a:lvl7pPr lvl="6" algn="r">
              <a:buNone/>
              <a:defRPr sz="1300">
                <a:solidFill>
                  <a:schemeClr val="dk1"/>
                </a:solidFill>
                <a:latin typeface="Questrial"/>
                <a:ea typeface="Questrial"/>
                <a:cs typeface="Questrial"/>
                <a:sym typeface="Questrial"/>
              </a:defRPr>
            </a:lvl7pPr>
            <a:lvl8pPr lvl="7" algn="r">
              <a:buNone/>
              <a:defRPr sz="1300">
                <a:solidFill>
                  <a:schemeClr val="dk1"/>
                </a:solidFill>
                <a:latin typeface="Questrial"/>
                <a:ea typeface="Questrial"/>
                <a:cs typeface="Questrial"/>
                <a:sym typeface="Questrial"/>
              </a:defRPr>
            </a:lvl8pPr>
            <a:lvl9pPr lvl="8" algn="r">
              <a:buNone/>
              <a:defRPr sz="1300">
                <a:solidFill>
                  <a:schemeClr val="dk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35" name="Shape 35"/>
        <p:cNvGrpSpPr/>
        <p:nvPr/>
      </p:nvGrpSpPr>
      <p:grpSpPr>
        <a:xfrm>
          <a:off x="0" y="0"/>
          <a:ext cx="0" cy="0"/>
          <a:chOff x="0" y="0"/>
          <a:chExt cx="0" cy="0"/>
        </a:xfrm>
      </p:grpSpPr>
      <p:sp>
        <p:nvSpPr>
          <p:cNvPr id="36" name="Google Shape;36;p7"/>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7" name="Google Shape;37;p7"/>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Tree>
  </p:cSld>
  <p:clrMap accent1="accent1" accent2="accent2" accent3="accent3" accent4="accent4" accent5="accent5" accent6="accent6" bg1="lt1" bg2="dk2" tx1="dk1" tx2="lt2" folHlink="folHlink" hlink="hlink"/>
  <p:sldLayoutIdLst>
    <p:sldLayoutId id="2147483653" r:id="rId2"/>
    <p:sldLayoutId id="2147483654"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vita.taxslayerpro.com/IRSTRAINING"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8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2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6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2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8.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5.png"/><Relationship Id="rId4" Type="http://schemas.openxmlformats.org/officeDocument/2006/relationships/image" Target="../media/image1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5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2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50.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62.png"/><Relationship Id="rId4" Type="http://schemas.openxmlformats.org/officeDocument/2006/relationships/image" Target="../media/image3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2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39.png"/><Relationship Id="rId4" Type="http://schemas.openxmlformats.org/officeDocument/2006/relationships/image" Target="../media/image2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7.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 Id="rId3" Type="http://schemas.openxmlformats.org/officeDocument/2006/relationships/image" Target="../media/image50.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77.png"/><Relationship Id="rId4" Type="http://schemas.openxmlformats.org/officeDocument/2006/relationships/image" Target="../media/image39.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3.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 Id="rId3" Type="http://schemas.openxmlformats.org/officeDocument/2006/relationships/image" Target="../media/image67.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image" Target="../media/image76.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3.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 Id="rId3" Type="http://schemas.openxmlformats.org/officeDocument/2006/relationships/image" Target="../media/image29.png"/><Relationship Id="rId4" Type="http://schemas.openxmlformats.org/officeDocument/2006/relationships/image" Target="../media/image30.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 Id="rId3" Type="http://schemas.openxmlformats.org/officeDocument/2006/relationships/image" Target="../media/image29.png"/><Relationship Id="rId4" Type="http://schemas.openxmlformats.org/officeDocument/2006/relationships/image" Target="../media/image30.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 Id="rId3" Type="http://schemas.openxmlformats.org/officeDocument/2006/relationships/image" Target="../media/image29.png"/><Relationship Id="rId4" Type="http://schemas.openxmlformats.org/officeDocument/2006/relationships/image" Target="../media/image30.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 Id="rId3" Type="http://schemas.openxmlformats.org/officeDocument/2006/relationships/image" Target="../media/image29.png"/><Relationship Id="rId4" Type="http://schemas.openxmlformats.org/officeDocument/2006/relationships/image" Target="../media/image3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 Id="rId3" Type="http://schemas.openxmlformats.org/officeDocument/2006/relationships/image" Target="../media/image79.png"/><Relationship Id="rId4" Type="http://schemas.openxmlformats.org/officeDocument/2006/relationships/image" Target="../media/image85.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 Id="rId3" Type="http://schemas.openxmlformats.org/officeDocument/2006/relationships/image" Target="../media/image32.jpg"/><Relationship Id="rId4" Type="http://schemas.openxmlformats.org/officeDocument/2006/relationships/image" Target="../media/image36.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image" Target="../media/image37.jp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 Id="rId3" Type="http://schemas.openxmlformats.org/officeDocument/2006/relationships/image" Target="../media/image31.jpg"/><Relationship Id="rId4" Type="http://schemas.openxmlformats.org/officeDocument/2006/relationships/image" Target="../media/image33.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9.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6.xml"/><Relationship Id="rId3" Type="http://schemas.openxmlformats.org/officeDocument/2006/relationships/image" Target="../media/image3.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1.xml"/><Relationship Id="rId3" Type="http://schemas.openxmlformats.org/officeDocument/2006/relationships/image" Target="../media/image3.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 Id="rId3" Type="http://schemas.openxmlformats.org/officeDocument/2006/relationships/hyperlink" Target="http://www.healthcare.gov/"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 Id="rId3" Type="http://schemas.openxmlformats.org/officeDocument/2006/relationships/image" Target="../media/image34.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7.xml"/><Relationship Id="rId3" Type="http://schemas.openxmlformats.org/officeDocument/2006/relationships/image" Target="../media/image3.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 Id="rId3" Type="http://schemas.openxmlformats.org/officeDocument/2006/relationships/image" Target="../media/image58.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8.xml"/><Relationship Id="rId3" Type="http://schemas.openxmlformats.org/officeDocument/2006/relationships/image" Target="../media/image3.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 Id="rId3" Type="http://schemas.openxmlformats.org/officeDocument/2006/relationships/image" Target="../media/image38.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 Id="rId3" Type="http://schemas.openxmlformats.org/officeDocument/2006/relationships/hyperlink" Target="https://apps.irs.gov/app/tax-withholding-estimator" TargetMode="Externa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3.xml"/><Relationship Id="rId3" Type="http://schemas.openxmlformats.org/officeDocument/2006/relationships/image" Target="../media/image3.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 Id="rId3" Type="http://schemas.openxmlformats.org/officeDocument/2006/relationships/image" Target="../media/image75.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 Id="rId3" Type="http://schemas.openxmlformats.org/officeDocument/2006/relationships/image" Target="../media/image78.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 Id="rId3" Type="http://schemas.openxmlformats.org/officeDocument/2006/relationships/image" Target="../media/image35.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 Id="rId3" Type="http://schemas.openxmlformats.org/officeDocument/2006/relationships/image" Target="../media/image46.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 Id="rId3" Type="http://schemas.openxmlformats.org/officeDocument/2006/relationships/image" Target="../media/image40.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 Id="rId3" Type="http://schemas.openxmlformats.org/officeDocument/2006/relationships/image" Target="../media/image47.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 Id="rId3" Type="http://schemas.openxmlformats.org/officeDocument/2006/relationships/image" Target="../media/image42.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 Id="rId3" Type="http://schemas.openxmlformats.org/officeDocument/2006/relationships/image" Target="../media/image43.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8.xml"/><Relationship Id="rId3" Type="http://schemas.openxmlformats.org/officeDocument/2006/relationships/image" Target="../media/image48.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1.xml"/><Relationship Id="rId3" Type="http://schemas.openxmlformats.org/officeDocument/2006/relationships/image" Target="../media/image44.png"/><Relationship Id="rId4" Type="http://schemas.openxmlformats.org/officeDocument/2006/relationships/image" Target="../media/image41.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 Id="rId3" Type="http://schemas.openxmlformats.org/officeDocument/2006/relationships/image" Target="../media/image70.png"/><Relationship Id="rId4" Type="http://schemas.openxmlformats.org/officeDocument/2006/relationships/image" Target="../media/image59.png"/><Relationship Id="rId5" Type="http://schemas.openxmlformats.org/officeDocument/2006/relationships/image" Target="../media/image21.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 Id="rId3" Type="http://schemas.openxmlformats.org/officeDocument/2006/relationships/image" Target="../media/image73.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5.xml"/><Relationship Id="rId3" Type="http://schemas.openxmlformats.org/officeDocument/2006/relationships/image" Target="../media/image21.pn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6.xml"/><Relationship Id="rId3" Type="http://schemas.openxmlformats.org/officeDocument/2006/relationships/image" Target="../media/image21.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0.xml"/><Relationship Id="rId3" Type="http://schemas.openxmlformats.org/officeDocument/2006/relationships/image" Target="../media/image3.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4.xml"/><Relationship Id="rId3" Type="http://schemas.openxmlformats.org/officeDocument/2006/relationships/image" Target="../media/image3.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5.xml"/><Relationship Id="rId3" Type="http://schemas.openxmlformats.org/officeDocument/2006/relationships/image" Target="../media/image3.png"/></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8.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5.xml"/><Relationship Id="rId3" Type="http://schemas.openxmlformats.org/officeDocument/2006/relationships/image" Target="../media/image3.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8.xml"/><Relationship Id="rId3" Type="http://schemas.openxmlformats.org/officeDocument/2006/relationships/image" Target="../media/image3.pn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9.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8.xml"/><Relationship Id="rId3" Type="http://schemas.openxmlformats.org/officeDocument/2006/relationships/image" Target="../media/image49.png"/></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9.xml"/><Relationship Id="rId3"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0.xml"/><Relationship Id="rId3" Type="http://schemas.openxmlformats.org/officeDocument/2006/relationships/image" Target="../media/image54.pn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1.xml"/><Relationship Id="rId3" Type="http://schemas.openxmlformats.org/officeDocument/2006/relationships/image" Target="../media/image83.png"/></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2.xml"/><Relationship Id="rId3" Type="http://schemas.openxmlformats.org/officeDocument/2006/relationships/image" Target="../media/image1.png"/><Relationship Id="rId4" Type="http://schemas.openxmlformats.org/officeDocument/2006/relationships/image" Target="../media/image82.pn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3.xml"/><Relationship Id="rId3" Type="http://schemas.openxmlformats.org/officeDocument/2006/relationships/image" Target="../media/image57.png"/></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4.xml"/><Relationship Id="rId3" Type="http://schemas.openxmlformats.org/officeDocument/2006/relationships/image" Target="../media/image51.png"/></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5.xml"/><Relationship Id="rId3" Type="http://schemas.openxmlformats.org/officeDocument/2006/relationships/image" Target="../media/image55.pn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6.xml"/><Relationship Id="rId3" Type="http://schemas.openxmlformats.org/officeDocument/2006/relationships/image" Target="../media/image52.pn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7.xml"/><Relationship Id="rId3" Type="http://schemas.openxmlformats.org/officeDocument/2006/relationships/image" Target="../media/image84.pn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8.xml"/><Relationship Id="rId3" Type="http://schemas.openxmlformats.org/officeDocument/2006/relationships/image" Target="../media/image56.pn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9.xml"/><Relationship Id="rId3"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0.xml"/><Relationship Id="rId3" Type="http://schemas.openxmlformats.org/officeDocument/2006/relationships/image" Target="../media/image65.png"/></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1.xml"/><Relationship Id="rId3" Type="http://schemas.openxmlformats.org/officeDocument/2006/relationships/image" Target="../media/image66.pn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2.xml"/><Relationship Id="rId3" Type="http://schemas.openxmlformats.org/officeDocument/2006/relationships/image" Target="../media/image68.pn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3.xml"/><Relationship Id="rId3" Type="http://schemas.openxmlformats.org/officeDocument/2006/relationships/image" Target="../media/image72.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4.xml"/><Relationship Id="rId3" Type="http://schemas.openxmlformats.org/officeDocument/2006/relationships/image" Target="../media/image71.png"/></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5.xml"/><Relationship Id="rId3" Type="http://schemas.openxmlformats.org/officeDocument/2006/relationships/image" Target="../media/image81.pn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6.xml"/><Relationship Id="rId3" Type="http://schemas.openxmlformats.org/officeDocument/2006/relationships/image" Target="../media/image61.png"/><Relationship Id="rId4" Type="http://schemas.openxmlformats.org/officeDocument/2006/relationships/image" Target="../media/image63.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7.xml"/><Relationship Id="rId3" Type="http://schemas.openxmlformats.org/officeDocument/2006/relationships/image" Target="../media/image74.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8.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9.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0.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1.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4.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5.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8.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0.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1.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3.xml"/><Relationship Id="rId3" Type="http://schemas.openxmlformats.org/officeDocument/2006/relationships/hyperlink" Target="mailto:WI.Voltax@irs.gov" TargetMode="Externa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4.xml"/><Relationship Id="rId3" Type="http://schemas.openxmlformats.org/officeDocument/2006/relationships/hyperlink" Target="http://volunteers.generationforchange.org/" TargetMode="Externa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5.xml"/><Relationship Id="rId3" Type="http://schemas.openxmlformats.org/officeDocument/2006/relationships/image" Target="../media/image3.png"/></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6.xml"/><Relationship Id="rId3" Type="http://schemas.openxmlformats.org/officeDocument/2006/relationships/hyperlink" Target="https://drive.google.com/file/d/1KICWNfjuvQNCRi9DEKwoiTZZlTJCknwe/view?usp=sharing" TargetMode="External"/><Relationship Id="rId4" Type="http://schemas.openxmlformats.org/officeDocument/2006/relationships/hyperlink" Target="https://drive.google.com/file/d/10MDhUuvado2inrijLTC836A9UZWwE1ip/view?usp=sharing" TargetMode="External"/><Relationship Id="rId5" Type="http://schemas.openxmlformats.org/officeDocument/2006/relationships/hyperlink" Target="https://vimeo.com/150838658" TargetMode="Externa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8.xml"/><Relationship Id="rId3" Type="http://schemas.openxmlformats.org/officeDocument/2006/relationships/hyperlink" Target="http://volunteers.generationforchange.org/" TargetMode="Externa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vimeo.com/309923110/7d62b4b127"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0.xml"/><Relationship Id="rId3" Type="http://schemas.openxmlformats.org/officeDocument/2006/relationships/hyperlink" Target="http://www.impactamerica.com/taxprep" TargetMode="Externa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1.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impactamerica.com/taxprep"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 name="Shape 48"/>
        <p:cNvGrpSpPr/>
        <p:nvPr/>
      </p:nvGrpSpPr>
      <p:grpSpPr>
        <a:xfrm>
          <a:off x="0" y="0"/>
          <a:ext cx="0" cy="0"/>
          <a:chOff x="0" y="0"/>
          <a:chExt cx="0" cy="0"/>
        </a:xfrm>
      </p:grpSpPr>
      <p:pic>
        <p:nvPicPr>
          <p:cNvPr descr="Impact-logo_SaveFirst-green.eps" id="49" name="Google Shape;49;p10"/>
          <p:cNvPicPr preferRelativeResize="0"/>
          <p:nvPr/>
        </p:nvPicPr>
        <p:blipFill rotWithShape="1">
          <a:blip r:embed="rId3">
            <a:alphaModFix/>
          </a:blip>
          <a:srcRect b="34976" l="19561" r="20646" t="31742"/>
          <a:stretch/>
        </p:blipFill>
        <p:spPr>
          <a:xfrm>
            <a:off x="1440089" y="413266"/>
            <a:ext cx="9264600" cy="4243500"/>
          </a:xfrm>
          <a:prstGeom prst="rect">
            <a:avLst/>
          </a:prstGeom>
          <a:noFill/>
          <a:ln>
            <a:noFill/>
          </a:ln>
        </p:spPr>
      </p:pic>
      <p:sp>
        <p:nvSpPr>
          <p:cNvPr id="50" name="Google Shape;50;p1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1" name="Google Shape;51;p1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2" name="Google Shape;52;p1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3" name="Google Shape;53;p1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4" name="Google Shape;54;p1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5" name="Google Shape;55;p10"/>
          <p:cNvSpPr txBox="1"/>
          <p:nvPr/>
        </p:nvSpPr>
        <p:spPr>
          <a:xfrm>
            <a:off x="1440163" y="4749375"/>
            <a:ext cx="9264600" cy="1816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Volunteer Basic Tax Training</a:t>
            </a:r>
            <a:endParaRPr/>
          </a:p>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A Session</a:t>
            </a:r>
            <a:endParaRPr/>
          </a:p>
        </p:txBody>
      </p:sp>
      <p:sp>
        <p:nvSpPr>
          <p:cNvPr id="56" name="Google Shape;56;p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descr="Impact-logo_SaveFirst-green.eps" id="119" name="Google Shape;119;p19"/>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120" name="Google Shape;120;p19"/>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1" name="Google Shape;121;p19"/>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2" name="Google Shape;122;p19"/>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3" name="Google Shape;123;p19"/>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24" name="Google Shape;124;p19"/>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25" name="Google Shape;125;p19"/>
          <p:cNvSpPr txBox="1"/>
          <p:nvPr/>
        </p:nvSpPr>
        <p:spPr>
          <a:xfrm>
            <a:off x="1732277" y="4749376"/>
            <a:ext cx="8727445" cy="15064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Creating a TaxSlayer Account</a:t>
            </a:r>
            <a:endParaRPr/>
          </a:p>
        </p:txBody>
      </p:sp>
      <p:sp>
        <p:nvSpPr>
          <p:cNvPr id="126" name="Google Shape;126;p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1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Separated Parents</a:t>
            </a:r>
            <a:endParaRPr/>
          </a:p>
        </p:txBody>
      </p:sp>
      <p:sp>
        <p:nvSpPr>
          <p:cNvPr id="884" name="Google Shape;884;p109"/>
          <p:cNvSpPr txBox="1"/>
          <p:nvPr>
            <p:ph idx="1" type="body"/>
          </p:nvPr>
        </p:nvSpPr>
        <p:spPr>
          <a:xfrm>
            <a:off x="609600" y="1338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Even if the custodial parent has given up </a:t>
            </a:r>
            <a:r>
              <a:rPr lang="en-US"/>
              <a:t>the</a:t>
            </a:r>
            <a:r>
              <a:rPr b="0" i="0" lang="en-US" sz="4000" u="none" cap="none" strike="noStrike">
                <a:solidFill>
                  <a:schemeClr val="dk1"/>
                </a:solidFill>
                <a:latin typeface="Questrial"/>
                <a:ea typeface="Questrial"/>
                <a:cs typeface="Questrial"/>
                <a:sym typeface="Questrial"/>
              </a:rPr>
              <a:t> right to claim the dependency exemption for a child (Form 8332), </a:t>
            </a:r>
            <a:r>
              <a:rPr lang="en-US"/>
              <a:t>they</a:t>
            </a:r>
            <a:r>
              <a:rPr b="0" i="0" lang="en-US" sz="4000" u="none" cap="none" strike="noStrike">
                <a:solidFill>
                  <a:schemeClr val="dk1"/>
                </a:solidFill>
                <a:latin typeface="Questrial"/>
                <a:ea typeface="Questrial"/>
                <a:cs typeface="Questrial"/>
                <a:sym typeface="Questrial"/>
              </a:rPr>
              <a:t> can file Head of Household using that child as </a:t>
            </a:r>
            <a:r>
              <a:rPr lang="en-US"/>
              <a:t>their</a:t>
            </a:r>
            <a:r>
              <a:rPr b="0" i="0" lang="en-US" sz="4000" u="none" cap="none" strike="noStrike">
                <a:solidFill>
                  <a:schemeClr val="dk1"/>
                </a:solidFill>
                <a:latin typeface="Questrial"/>
                <a:ea typeface="Questrial"/>
                <a:cs typeface="Questrial"/>
                <a:sym typeface="Questrial"/>
              </a:rPr>
              <a:t> qualifying person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Noncustodial parent can never claim Head of Household</a:t>
            </a:r>
            <a:endParaRPr/>
          </a:p>
        </p:txBody>
      </p:sp>
      <p:sp>
        <p:nvSpPr>
          <p:cNvPr id="885" name="Google Shape;885;p109"/>
          <p:cNvSpPr/>
          <p:nvPr/>
        </p:nvSpPr>
        <p:spPr>
          <a:xfrm>
            <a:off x="394800" y="5689045"/>
            <a:ext cx="11187600" cy="9936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886" name="Google Shape;886;p1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1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Widow(er)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with Dependent Child</a:t>
            </a:r>
            <a:endParaRPr/>
          </a:p>
        </p:txBody>
      </p:sp>
      <p:sp>
        <p:nvSpPr>
          <p:cNvPr id="893" name="Google Shape;893;p11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files QW if his/her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died recently,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did not remarry,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has a dependent child (son, daughter, stepson, stepdaughter),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provides over half the costs to maintain the main home for </a:t>
            </a:r>
            <a:r>
              <a:rPr lang="en-US"/>
              <a:t>taxpayer</a:t>
            </a:r>
            <a:r>
              <a:rPr b="0" i="0" lang="en-US" sz="3600" u="none" cap="none" strike="noStrike">
                <a:solidFill>
                  <a:schemeClr val="dk1"/>
                </a:solidFill>
                <a:latin typeface="Questrial"/>
                <a:ea typeface="Questrial"/>
                <a:cs typeface="Questrial"/>
                <a:sym typeface="Questrial"/>
              </a:rPr>
              <a:t> and the child.</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94" name="Google Shape;894;p1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9" name="Shape 899"/>
        <p:cNvGrpSpPr/>
        <p:nvPr/>
      </p:nvGrpSpPr>
      <p:grpSpPr>
        <a:xfrm>
          <a:off x="0" y="0"/>
          <a:ext cx="0" cy="0"/>
          <a:chOff x="0" y="0"/>
          <a:chExt cx="0" cy="0"/>
        </a:xfrm>
      </p:grpSpPr>
      <p:sp>
        <p:nvSpPr>
          <p:cNvPr id="900" name="Google Shape;900;p1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Unmarried, Widowed Taxpayer?</a:t>
            </a:r>
            <a:endParaRPr/>
          </a:p>
        </p:txBody>
      </p:sp>
      <p:sp>
        <p:nvSpPr>
          <p:cNvPr id="901" name="Google Shape;901;p11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the current tax year: </a:t>
            </a:r>
            <a:r>
              <a:rPr b="1" i="0" lang="en-US" sz="4000" u="none" cap="none" strike="noStrike">
                <a:solidFill>
                  <a:schemeClr val="accent1"/>
                </a:solidFill>
                <a:latin typeface="Questrial"/>
                <a:ea typeface="Questrial"/>
                <a:cs typeface="Questrial"/>
                <a:sym typeface="Questrial"/>
              </a:rPr>
              <a:t>Married Filing Jointly</a:t>
            </a:r>
            <a:r>
              <a:rPr b="0" i="0" lang="en-US" sz="4000" u="none" cap="none" strike="noStrike">
                <a:solidFill>
                  <a:schemeClr val="accent1"/>
                </a:solidFill>
                <a:latin typeface="Questrial"/>
                <a:ea typeface="Questrial"/>
                <a:cs typeface="Questrial"/>
                <a:sym typeface="Questrial"/>
              </a:rPr>
              <a:t>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one of the two preceding tax years and taxpayer has a qualifying child: </a:t>
            </a:r>
            <a:r>
              <a:rPr b="1" i="0" lang="en-US" sz="4000" u="none" cap="none" strike="noStrike">
                <a:solidFill>
                  <a:schemeClr val="accent1"/>
                </a:solidFill>
                <a:latin typeface="Questrial"/>
                <a:ea typeface="Questrial"/>
                <a:cs typeface="Questrial"/>
                <a:sym typeface="Questrial"/>
              </a:rPr>
              <a:t>Qualifying Widow(er)</a:t>
            </a:r>
            <a:r>
              <a:rPr b="0" i="0" lang="en-US" sz="4000" u="none" cap="none" strike="noStrike">
                <a:solidFill>
                  <a:schemeClr val="accent1"/>
                </a:solidFill>
                <a:latin typeface="Questrial"/>
                <a:ea typeface="Questrial"/>
                <a:cs typeface="Questrial"/>
                <a:sym typeface="Questrial"/>
              </a:rPr>
              <a:t>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three or more years before the current year:  </a:t>
            </a:r>
            <a:r>
              <a:rPr b="1" i="0" lang="en-US" sz="4000" u="none" cap="none" strike="noStrike">
                <a:solidFill>
                  <a:schemeClr val="accent1"/>
                </a:solidFill>
                <a:latin typeface="Questrial"/>
                <a:ea typeface="Questrial"/>
                <a:cs typeface="Questrial"/>
                <a:sym typeface="Questrial"/>
              </a:rPr>
              <a:t>Single or Head of Household</a:t>
            </a:r>
            <a:endParaRPr/>
          </a:p>
          <a:p>
            <a:pPr indent="-165100" lvl="0" marL="342900" marR="0" rtl="0" algn="l">
              <a:lnSpc>
                <a:spcPct val="90000"/>
              </a:lnSpc>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902" name="Google Shape;902;p1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7" name="Shape 907"/>
        <p:cNvGrpSpPr/>
        <p:nvPr/>
      </p:nvGrpSpPr>
      <p:grpSpPr>
        <a:xfrm>
          <a:off x="0" y="0"/>
          <a:ext cx="0" cy="0"/>
          <a:chOff x="0" y="0"/>
          <a:chExt cx="0" cy="0"/>
        </a:xfrm>
      </p:grpSpPr>
      <p:sp>
        <p:nvSpPr>
          <p:cNvPr id="908" name="Google Shape;908;p112"/>
          <p:cNvSpPr txBox="1"/>
          <p:nvPr>
            <p:ph type="title"/>
          </p:nvPr>
        </p:nvSpPr>
        <p:spPr>
          <a:xfrm>
            <a:off x="556325" y="2480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From Lowest to Highest Tax Burden</a:t>
            </a:r>
            <a:endParaRPr/>
          </a:p>
        </p:txBody>
      </p:sp>
      <p:grpSp>
        <p:nvGrpSpPr>
          <p:cNvPr id="909" name="Google Shape;909;p112"/>
          <p:cNvGrpSpPr/>
          <p:nvPr/>
        </p:nvGrpSpPr>
        <p:grpSpPr>
          <a:xfrm>
            <a:off x="332087" y="1417638"/>
            <a:ext cx="11527890" cy="5115000"/>
            <a:chOff x="-277513" y="0"/>
            <a:chExt cx="11527890" cy="5115000"/>
          </a:xfrm>
        </p:grpSpPr>
        <p:sp>
          <p:nvSpPr>
            <p:cNvPr id="910" name="Google Shape;910;p112"/>
            <p:cNvSpPr/>
            <p:nvPr/>
          </p:nvSpPr>
          <p:spPr>
            <a:xfrm rot="4396435">
              <a:off x="3628155" y="1017861"/>
              <a:ext cx="4415618" cy="3079278"/>
            </a:xfrm>
            <a:custGeom>
              <a:rect b="b" l="l" r="r" t="t"/>
              <a:pathLst>
                <a:path extrusionOk="0" h="120000" w="120000">
                  <a:moveTo>
                    <a:pt x="0" y="120000"/>
                  </a:moveTo>
                  <a:quadBezTo>
                    <a:pt x="20000" y="40000"/>
                    <a:pt x="93749" y="15000"/>
                  </a:quadBezTo>
                  <a:lnTo>
                    <a:pt x="92570" y="0"/>
                  </a:lnTo>
                  <a:lnTo>
                    <a:pt x="120000" y="18786"/>
                  </a:lnTo>
                  <a:lnTo>
                    <a:pt x="96465" y="49572"/>
                  </a:lnTo>
                  <a:lnTo>
                    <a:pt x="95286" y="34572"/>
                  </a:lnTo>
                  <a:quadBezTo>
                    <a:pt x="30000" y="44572"/>
                    <a:pt x="0" y="120000"/>
                  </a:quadBezTo>
                  <a:close/>
                </a:path>
              </a:pathLst>
            </a:custGeom>
            <a:solidFill>
              <a:srgbClr val="F2B529"/>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12"/>
            <p:cNvSpPr/>
            <p:nvPr/>
          </p:nvSpPr>
          <p:spPr>
            <a:xfrm>
              <a:off x="5470744" y="1557049"/>
              <a:ext cx="111600" cy="111600"/>
            </a:xfrm>
            <a:prstGeom prst="ellipse">
              <a:avLst/>
            </a:prstGeom>
            <a:solidFill>
              <a:srgbClr val="F4D6AB"/>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12"/>
            <p:cNvSpPr/>
            <p:nvPr/>
          </p:nvSpPr>
          <p:spPr>
            <a:xfrm>
              <a:off x="6441905" y="2503862"/>
              <a:ext cx="111600" cy="111600"/>
            </a:xfrm>
            <a:prstGeom prst="ellipse">
              <a:avLst/>
            </a:prstGeom>
            <a:solidFill>
              <a:srgbClr val="F4D6AB"/>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12"/>
            <p:cNvSpPr/>
            <p:nvPr/>
          </p:nvSpPr>
          <p:spPr>
            <a:xfrm>
              <a:off x="-277513" y="0"/>
              <a:ext cx="93012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12"/>
            <p:cNvSpPr txBox="1"/>
            <p:nvPr/>
          </p:nvSpPr>
          <p:spPr>
            <a:xfrm>
              <a:off x="-277513" y="0"/>
              <a:ext cx="9301200" cy="818400"/>
            </a:xfrm>
            <a:prstGeom prst="rect">
              <a:avLst/>
            </a:prstGeom>
            <a:noFill/>
            <a:ln>
              <a:noFill/>
            </a:ln>
          </p:spPr>
          <p:txBody>
            <a:bodyPr anchorCtr="0" anchor="b" bIns="45700" lIns="45700" spcFirstLastPara="1"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Jointly &amp; Qualifying Widow(er)</a:t>
              </a:r>
              <a:endParaRPr b="1" sz="3600">
                <a:solidFill>
                  <a:srgbClr val="77A042"/>
                </a:solidFill>
                <a:latin typeface="Questrial"/>
                <a:ea typeface="Questrial"/>
                <a:cs typeface="Questrial"/>
                <a:sym typeface="Questrial"/>
              </a:endParaRPr>
            </a:p>
          </p:txBody>
        </p:sp>
        <p:sp>
          <p:nvSpPr>
            <p:cNvPr id="915" name="Google Shape;915;p112"/>
            <p:cNvSpPr/>
            <p:nvPr/>
          </p:nvSpPr>
          <p:spPr>
            <a:xfrm>
              <a:off x="6511569" y="1203592"/>
              <a:ext cx="37851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12"/>
            <p:cNvSpPr txBox="1"/>
            <p:nvPr/>
          </p:nvSpPr>
          <p:spPr>
            <a:xfrm>
              <a:off x="6511569" y="1203592"/>
              <a:ext cx="3785100" cy="818400"/>
            </a:xfrm>
            <a:prstGeom prst="rect">
              <a:avLst/>
            </a:prstGeom>
            <a:noFill/>
            <a:ln>
              <a:noFill/>
            </a:ln>
          </p:spPr>
          <p:txBody>
            <a:bodyPr anchorCtr="0" anchor="ctr" bIns="45700" lIns="45700" spcFirstLastPara="1" rIns="45700" wrap="square" tIns="45700">
              <a:noAutofit/>
            </a:bodyPr>
            <a:lstStyle/>
            <a:p>
              <a:pPr indent="0" lvl="0" marL="0" marR="0" rtl="0" algn="l">
                <a:lnSpc>
                  <a:spcPct val="90000"/>
                </a:lnSpc>
                <a:spcBef>
                  <a:spcPts val="0"/>
                </a:spcBef>
                <a:spcAft>
                  <a:spcPts val="0"/>
                </a:spcAft>
                <a:buNone/>
              </a:pPr>
              <a:r>
                <a:rPr b="1" lang="en-US" sz="3600">
                  <a:solidFill>
                    <a:srgbClr val="77A042"/>
                  </a:solidFill>
                  <a:latin typeface="Questrial"/>
                  <a:ea typeface="Questrial"/>
                  <a:cs typeface="Questrial"/>
                  <a:sym typeface="Questrial"/>
                </a:rPr>
                <a:t>Head of Household</a:t>
              </a:r>
              <a:endParaRPr b="1" sz="3600">
                <a:solidFill>
                  <a:srgbClr val="77A042"/>
                </a:solidFill>
                <a:latin typeface="Questrial"/>
                <a:ea typeface="Questrial"/>
                <a:cs typeface="Questrial"/>
                <a:sym typeface="Questrial"/>
              </a:endParaRPr>
            </a:p>
          </p:txBody>
        </p:sp>
        <p:sp>
          <p:nvSpPr>
            <p:cNvPr id="917" name="Google Shape;917;p112"/>
            <p:cNvSpPr/>
            <p:nvPr/>
          </p:nvSpPr>
          <p:spPr>
            <a:xfrm>
              <a:off x="3332103" y="2150405"/>
              <a:ext cx="28134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12"/>
            <p:cNvSpPr txBox="1"/>
            <p:nvPr/>
          </p:nvSpPr>
          <p:spPr>
            <a:xfrm>
              <a:off x="3332103" y="2150405"/>
              <a:ext cx="2813400" cy="818400"/>
            </a:xfrm>
            <a:prstGeom prst="rect">
              <a:avLst/>
            </a:prstGeom>
            <a:noFill/>
            <a:ln>
              <a:noFill/>
            </a:ln>
          </p:spPr>
          <p:txBody>
            <a:bodyPr anchorCtr="0" anchor="ctr" bIns="45700" lIns="45700" spcFirstLastPara="1" rIns="45700" wrap="square" tIns="45700">
              <a:noAutofit/>
            </a:bodyPr>
            <a:lstStyle/>
            <a:p>
              <a:pPr indent="0" lvl="0" marL="0" marR="0" rtl="0" algn="r">
                <a:lnSpc>
                  <a:spcPct val="90000"/>
                </a:lnSpc>
                <a:spcBef>
                  <a:spcPts val="0"/>
                </a:spcBef>
                <a:spcAft>
                  <a:spcPts val="0"/>
                </a:spcAft>
                <a:buNone/>
              </a:pPr>
              <a:r>
                <a:rPr b="1" lang="en-US" sz="3600">
                  <a:solidFill>
                    <a:srgbClr val="77A042"/>
                  </a:solidFill>
                  <a:latin typeface="Questrial"/>
                  <a:ea typeface="Questrial"/>
                  <a:cs typeface="Questrial"/>
                  <a:sym typeface="Questrial"/>
                </a:rPr>
                <a:t>Single</a:t>
              </a:r>
              <a:endParaRPr b="1" sz="3600">
                <a:solidFill>
                  <a:srgbClr val="77A042"/>
                </a:solidFill>
                <a:latin typeface="Questrial"/>
                <a:ea typeface="Questrial"/>
                <a:cs typeface="Questrial"/>
                <a:sym typeface="Questrial"/>
              </a:endParaRPr>
            </a:p>
          </p:txBody>
        </p:sp>
        <p:sp>
          <p:nvSpPr>
            <p:cNvPr id="919" name="Google Shape;919;p112"/>
            <p:cNvSpPr/>
            <p:nvPr/>
          </p:nvSpPr>
          <p:spPr>
            <a:xfrm>
              <a:off x="3853877" y="4464557"/>
              <a:ext cx="73965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12"/>
            <p:cNvSpPr txBox="1"/>
            <p:nvPr/>
          </p:nvSpPr>
          <p:spPr>
            <a:xfrm>
              <a:off x="3853877" y="4464557"/>
              <a:ext cx="7396500" cy="482700"/>
            </a:xfrm>
            <a:prstGeom prst="rect">
              <a:avLst/>
            </a:prstGeom>
            <a:noFill/>
            <a:ln>
              <a:noFill/>
            </a:ln>
          </p:spPr>
          <p:txBody>
            <a:bodyPr anchorCtr="0" anchor="t" bIns="45700" lIns="45700" spcFirstLastPara="1"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Separately</a:t>
              </a:r>
              <a:endParaRPr b="1" sz="3600">
                <a:solidFill>
                  <a:srgbClr val="77A042"/>
                </a:solidFill>
                <a:latin typeface="Questrial"/>
                <a:ea typeface="Questrial"/>
                <a:cs typeface="Questrial"/>
                <a:sym typeface="Questrial"/>
              </a:endParaRPr>
            </a:p>
          </p:txBody>
        </p:sp>
      </p:grpSp>
      <p:sp>
        <p:nvSpPr>
          <p:cNvPr id="921" name="Google Shape;921;p1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1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28" name="Google Shape;928;p113"/>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Lily left her husband in August of the tax year, but they did not get divorced. She took her children with her, supported them during all of the tax year, and will claim them as dependents.  Lily refuses to file a joint return with her husband.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endParaRPr/>
          </a:p>
        </p:txBody>
      </p:sp>
      <p:sp>
        <p:nvSpPr>
          <p:cNvPr id="929" name="Google Shape;929;p1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4" name="Shape 934"/>
        <p:cNvGrpSpPr/>
        <p:nvPr/>
      </p:nvGrpSpPr>
      <p:grpSpPr>
        <a:xfrm>
          <a:off x="0" y="0"/>
          <a:ext cx="0" cy="0"/>
          <a:chOff x="0" y="0"/>
          <a:chExt cx="0" cy="0"/>
        </a:xfrm>
      </p:grpSpPr>
      <p:sp>
        <p:nvSpPr>
          <p:cNvPr id="935" name="Google Shape;935;p1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36" name="Google Shape;936;p114"/>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Married Filing Separately.</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Because Lily lived with her husband for </a:t>
            </a:r>
            <a:r>
              <a:rPr b="1" i="1" lang="en-US" sz="4000" u="none" cap="none" strike="noStrike">
                <a:solidFill>
                  <a:srgbClr val="CA8F0C"/>
                </a:solidFill>
                <a:latin typeface="Questrial"/>
                <a:ea typeface="Questrial"/>
                <a:cs typeface="Questrial"/>
                <a:sym typeface="Questrial"/>
              </a:rPr>
              <a:t>some part </a:t>
            </a:r>
            <a:r>
              <a:rPr b="1" i="0" lang="en-US" sz="4000" u="none" cap="none" strike="noStrike">
                <a:solidFill>
                  <a:srgbClr val="CA8F0C"/>
                </a:solidFill>
                <a:latin typeface="Questrial"/>
                <a:ea typeface="Questrial"/>
                <a:cs typeface="Questrial"/>
                <a:sym typeface="Questrial"/>
              </a:rPr>
              <a:t>of the last six months of the year, she cannot file as Head of Household.</a:t>
            </a:r>
            <a:endParaRPr/>
          </a:p>
        </p:txBody>
      </p:sp>
      <p:sp>
        <p:nvSpPr>
          <p:cNvPr id="937" name="Google Shape;937;p1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1000"/>
                                        <p:tgtEl>
                                          <p:spTgt spid="9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2" name="Shape 942"/>
        <p:cNvGrpSpPr/>
        <p:nvPr/>
      </p:nvGrpSpPr>
      <p:grpSpPr>
        <a:xfrm>
          <a:off x="0" y="0"/>
          <a:ext cx="0" cy="0"/>
          <a:chOff x="0" y="0"/>
          <a:chExt cx="0" cy="0"/>
        </a:xfrm>
      </p:grpSpPr>
      <p:sp>
        <p:nvSpPr>
          <p:cNvPr id="943" name="Google Shape;943;p1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44" name="Google Shape;944;p115"/>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Em left her husband in February of the tax year, but they did not get divorced. She took her children with her, supported them all year, and will claim them as dependents.  Em refuses to file a joint return with her husband.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endParaRPr/>
          </a:p>
        </p:txBody>
      </p:sp>
      <p:sp>
        <p:nvSpPr>
          <p:cNvPr id="945" name="Google Shape;945;p1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0" name="Shape 950"/>
        <p:cNvGrpSpPr/>
        <p:nvPr/>
      </p:nvGrpSpPr>
      <p:grpSpPr>
        <a:xfrm>
          <a:off x="0" y="0"/>
          <a:ext cx="0" cy="0"/>
          <a:chOff x="0" y="0"/>
          <a:chExt cx="0" cy="0"/>
        </a:xfrm>
      </p:grpSpPr>
      <p:sp>
        <p:nvSpPr>
          <p:cNvPr id="951" name="Google Shape;951;p1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52" name="Google Shape;952;p116"/>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endParaRPr/>
          </a:p>
          <a:p>
            <a:pPr indent="-342900" lvl="0" marL="342900" marR="0" rtl="0" algn="ctr">
              <a:lnSpc>
                <a:spcPct val="90000"/>
              </a:lnSpc>
              <a:spcBef>
                <a:spcPts val="70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A legally married taxpayer can be considered unmarried and file as HoH if he/she has not lived with the spouse at any time during the last six months of the tax year. </a:t>
            </a:r>
            <a:endParaRPr/>
          </a:p>
        </p:txBody>
      </p:sp>
      <p:sp>
        <p:nvSpPr>
          <p:cNvPr id="953" name="Google Shape;953;p1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000"/>
                                        <p:tgtEl>
                                          <p:spTgt spid="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8" name="Shape 958"/>
        <p:cNvGrpSpPr/>
        <p:nvPr/>
      </p:nvGrpSpPr>
      <p:grpSpPr>
        <a:xfrm>
          <a:off x="0" y="0"/>
          <a:ext cx="0" cy="0"/>
          <a:chOff x="0" y="0"/>
          <a:chExt cx="0" cy="0"/>
        </a:xfrm>
      </p:grpSpPr>
      <p:sp>
        <p:nvSpPr>
          <p:cNvPr id="959" name="Google Shape;959;p1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60" name="Google Shape;960;p117"/>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Lane, a single woman, lives alone. She provides full support for her mother, Theresa, who lives in a nearby town.  Since Theresa had no income for the year, Lane paid all costs to maintain her home and will claim her as a dependent.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What is Lane’s filing status?</a:t>
            </a:r>
            <a:endParaRPr/>
          </a:p>
        </p:txBody>
      </p:sp>
      <p:sp>
        <p:nvSpPr>
          <p:cNvPr id="961" name="Google Shape;961;p1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6" name="Shape 966"/>
        <p:cNvGrpSpPr/>
        <p:nvPr/>
      </p:nvGrpSpPr>
      <p:grpSpPr>
        <a:xfrm>
          <a:off x="0" y="0"/>
          <a:ext cx="0" cy="0"/>
          <a:chOff x="0" y="0"/>
          <a:chExt cx="0" cy="0"/>
        </a:xfrm>
      </p:grpSpPr>
      <p:sp>
        <p:nvSpPr>
          <p:cNvPr id="967" name="Google Shape;967;p1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68" name="Google Shape;968;p118"/>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can file as Head of Household on the basis of a dependent parent who does not live with him/her only if the taxpayer pays ½ of the costs of keeping up the parent’s home.</a:t>
            </a:r>
            <a:endParaRPr b="1" i="0" sz="4000" u="none" cap="none" strike="noStrike">
              <a:solidFill>
                <a:srgbClr val="CA8F0C"/>
              </a:solidFill>
              <a:latin typeface="Questrial"/>
              <a:ea typeface="Questrial"/>
              <a:cs typeface="Questrial"/>
              <a:sym typeface="Questrial"/>
            </a:endParaRPr>
          </a:p>
        </p:txBody>
      </p:sp>
      <p:sp>
        <p:nvSpPr>
          <p:cNvPr id="969" name="Google Shape;969;p1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1000"/>
                                        <p:tgtEl>
                                          <p:spTgt spid="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Creating a TaxSlayer Account</a:t>
            </a:r>
            <a:endParaRPr/>
          </a:p>
        </p:txBody>
      </p:sp>
      <p:sp>
        <p:nvSpPr>
          <p:cNvPr id="133" name="Google Shape;133;p20"/>
          <p:cNvSpPr txBox="1"/>
          <p:nvPr>
            <p:ph idx="1" type="body"/>
          </p:nvPr>
        </p:nvSpPr>
        <p:spPr>
          <a:xfrm>
            <a:off x="609600" y="1305679"/>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Go to </a:t>
            </a:r>
            <a:r>
              <a:rPr lang="en-US" u="sng">
                <a:solidFill>
                  <a:schemeClr val="hlink"/>
                </a:solidFill>
                <a:hlinkClick r:id="rId3"/>
              </a:rPr>
              <a:t>vita.taxslayerpro.com/IRSTRAINING</a:t>
            </a:r>
            <a:endParaRPr/>
          </a:p>
          <a:p>
            <a:pPr indent="-285750" lvl="1" marL="742950" marR="0" rtl="0" algn="l">
              <a:lnSpc>
                <a:spcPct val="100000"/>
              </a:lnSpc>
              <a:spcBef>
                <a:spcPts val="0"/>
              </a:spcBef>
              <a:spcAft>
                <a:spcPts val="0"/>
              </a:spcAft>
              <a:buClr>
                <a:schemeClr val="dk1"/>
              </a:buClr>
              <a:buSzPts val="3600"/>
              <a:buFont typeface="Arial"/>
              <a:buChar char="•"/>
            </a:pPr>
            <a:r>
              <a:rPr lang="en-US"/>
              <a:t>password:TRAINPROWEB</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Username format</a:t>
            </a:r>
            <a:endParaRPr/>
          </a:p>
          <a:p>
            <a:pPr indent="-285750" lvl="1" marL="742950" marR="0" rtl="0" algn="l">
              <a:lnSpc>
                <a:spcPct val="100000"/>
              </a:lnSpc>
              <a:spcBef>
                <a:spcPts val="0"/>
              </a:spcBef>
              <a:spcAft>
                <a:spcPts val="0"/>
              </a:spcAft>
              <a:buClr>
                <a:schemeClr val="dk1"/>
              </a:buClr>
              <a:buSzPts val="3600"/>
              <a:buFont typeface="Arial"/>
              <a:buChar char="•"/>
            </a:pPr>
            <a:r>
              <a:rPr lang="en-US"/>
              <a:t>(Last name, First Initial, the word “TRAIN”)</a:t>
            </a:r>
            <a:endParaRPr/>
          </a:p>
          <a:p>
            <a:pPr indent="-285750" lvl="1" marL="742950" marR="0" rtl="0" algn="l">
              <a:lnSpc>
                <a:spcPct val="100000"/>
              </a:lnSpc>
              <a:spcBef>
                <a:spcPts val="0"/>
              </a:spcBef>
              <a:spcAft>
                <a:spcPts val="0"/>
              </a:spcAft>
              <a:buClr>
                <a:schemeClr val="dk1"/>
              </a:buClr>
              <a:buSzPts val="3600"/>
              <a:buFont typeface="Arial"/>
              <a:buChar char="•"/>
            </a:pPr>
            <a:r>
              <a:rPr lang="en-US"/>
              <a:t>DOEJTRAIN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Password</a:t>
            </a:r>
            <a:endParaRPr/>
          </a:p>
          <a:p>
            <a:pPr indent="-285750" lvl="1" marL="742950" marR="0" rtl="0" algn="l">
              <a:lnSpc>
                <a:spcPct val="100000"/>
              </a:lnSpc>
              <a:spcBef>
                <a:spcPts val="0"/>
              </a:spcBef>
              <a:spcAft>
                <a:spcPts val="0"/>
              </a:spcAft>
              <a:buClr>
                <a:schemeClr val="dk1"/>
              </a:buClr>
              <a:buSzPts val="3600"/>
              <a:buFont typeface="Arial"/>
              <a:buChar char="•"/>
            </a:pPr>
            <a:r>
              <a:rPr lang="en-US"/>
              <a:t>SaveFirstTaxes2020!</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Program Type: VITA</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SIDN: Leave blank</a:t>
            </a:r>
            <a:endParaRPr/>
          </a:p>
        </p:txBody>
      </p:sp>
      <p:sp>
        <p:nvSpPr>
          <p:cNvPr id="134" name="Google Shape;134;p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sp>
        <p:nvSpPr>
          <p:cNvPr id="975" name="Google Shape;975;p119"/>
          <p:cNvSpPr txBox="1"/>
          <p:nvPr>
            <p:ph type="title"/>
          </p:nvPr>
        </p:nvSpPr>
        <p:spPr>
          <a:xfrm>
            <a:off x="6858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76" name="Google Shape;976;p119"/>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Brian and Ashley were happily married since 1965.  They had no children, but Brian’s brother, who they claim an exemption for, lived with them for the last 10 years.  Ashley passed away two years ago.  Even after her death, Brian continued to maintain the entire cost for the home and his brother still lived there.</a:t>
            </a:r>
            <a:endParaRPr/>
          </a:p>
          <a:p>
            <a:pPr indent="0" lvl="0" marL="0" marR="0" rtl="0" algn="ctr">
              <a:spcBef>
                <a:spcPts val="74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What is Brian’s filing status?</a:t>
            </a:r>
            <a:endParaRPr/>
          </a:p>
        </p:txBody>
      </p:sp>
      <p:sp>
        <p:nvSpPr>
          <p:cNvPr id="977" name="Google Shape;977;p1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2" name="Shape 982"/>
        <p:cNvGrpSpPr/>
        <p:nvPr/>
      </p:nvGrpSpPr>
      <p:grpSpPr>
        <a:xfrm>
          <a:off x="0" y="0"/>
          <a:ext cx="0" cy="0"/>
          <a:chOff x="0" y="0"/>
          <a:chExt cx="0" cy="0"/>
        </a:xfrm>
      </p:grpSpPr>
      <p:sp>
        <p:nvSpPr>
          <p:cNvPr id="983" name="Google Shape;983;p1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 </a:t>
            </a:r>
            <a:endParaRPr/>
          </a:p>
        </p:txBody>
      </p:sp>
      <p:sp>
        <p:nvSpPr>
          <p:cNvPr id="984" name="Google Shape;984;p120"/>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Head of Household. </a:t>
            </a:r>
            <a:endParaRPr/>
          </a:p>
          <a:p>
            <a:pPr indent="0" lvl="0" marL="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Brian cannot file as Qualifying Widow(er) with dependent child, because his brother is NOT his dependent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 Even though he is his dependent, he is not Brian’s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a:t>
            </a:r>
            <a:endParaRPr/>
          </a:p>
        </p:txBody>
      </p:sp>
      <p:sp>
        <p:nvSpPr>
          <p:cNvPr id="985" name="Google Shape;985;p1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10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sp>
        <p:nvSpPr>
          <p:cNvPr id="990" name="Google Shape;990;p12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991" name="Google Shape;991;p121"/>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aveFirstTaxes2019!</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t>
            </a:r>
            <a:r>
              <a:rPr lang="en-US" sz="3700"/>
              <a:t>filing status, personal information, and dependents</a:t>
            </a:r>
            <a:endParaRPr/>
          </a:p>
        </p:txBody>
      </p:sp>
      <p:sp>
        <p:nvSpPr>
          <p:cNvPr id="992" name="Google Shape;992;p1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7" name="Shape 997"/>
        <p:cNvGrpSpPr/>
        <p:nvPr/>
      </p:nvGrpSpPr>
      <p:grpSpPr>
        <a:xfrm>
          <a:off x="0" y="0"/>
          <a:ext cx="0" cy="0"/>
          <a:chOff x="0" y="0"/>
          <a:chExt cx="0" cy="0"/>
        </a:xfrm>
      </p:grpSpPr>
      <p:sp>
        <p:nvSpPr>
          <p:cNvPr id="998" name="Google Shape;998;p1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99" name="Google Shape;999;p122"/>
          <p:cNvSpPr txBox="1"/>
          <p:nvPr>
            <p:ph idx="1" type="body"/>
          </p:nvPr>
        </p:nvSpPr>
        <p:spPr>
          <a:xfrm>
            <a:off x="609600" y="2356200"/>
            <a:ext cx="10972800" cy="1990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solidFill>
                <a:schemeClr val="accent3"/>
              </a:solidFill>
            </a:endParaRPr>
          </a:p>
          <a:p>
            <a:pPr indent="0" lvl="0" marL="0" marR="0" rtl="0" algn="ctr">
              <a:spcBef>
                <a:spcPts val="0"/>
              </a:spcBef>
              <a:spcAft>
                <a:spcPts val="0"/>
              </a:spcAft>
              <a:buNone/>
            </a:pPr>
            <a:r>
              <a:rPr b="1" i="1" lang="en-US" sz="4800">
                <a:solidFill>
                  <a:schemeClr val="accent3"/>
                </a:solidFill>
              </a:rPr>
              <a:t>Let’s take a break!</a:t>
            </a:r>
            <a:endParaRPr i="1" sz="4800"/>
          </a:p>
          <a:p>
            <a:pPr indent="0" lvl="0" marL="457200" marR="0" rtl="0" algn="l">
              <a:spcBef>
                <a:spcPts val="720"/>
              </a:spcBef>
              <a:spcAft>
                <a:spcPts val="0"/>
              </a:spcAft>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3" name="Shape 1003"/>
        <p:cNvGrpSpPr/>
        <p:nvPr/>
      </p:nvGrpSpPr>
      <p:grpSpPr>
        <a:xfrm>
          <a:off x="0" y="0"/>
          <a:ext cx="0" cy="0"/>
          <a:chOff x="0" y="0"/>
          <a:chExt cx="0" cy="0"/>
        </a:xfrm>
      </p:grpSpPr>
      <p:pic>
        <p:nvPicPr>
          <p:cNvPr descr="Impact-logo_SaveFirst-green.eps" id="1004" name="Google Shape;1004;p123"/>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005" name="Google Shape;1005;p123"/>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06" name="Google Shape;1006;p123"/>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07" name="Google Shape;1007;p123"/>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08" name="Google Shape;1008;p123"/>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009" name="Google Shape;1009;p123"/>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010" name="Google Shape;1010;p1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11" name="Google Shape;1011;p123"/>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Income (Part III of I/I form) </a:t>
            </a:r>
            <a:endParaRPr b="1"/>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6" name="Shape 1016"/>
        <p:cNvGrpSpPr/>
        <p:nvPr/>
      </p:nvGrpSpPr>
      <p:grpSpPr>
        <a:xfrm>
          <a:off x="0" y="0"/>
          <a:ext cx="0" cy="0"/>
          <a:chOff x="0" y="0"/>
          <a:chExt cx="0" cy="0"/>
        </a:xfrm>
      </p:grpSpPr>
      <p:sp>
        <p:nvSpPr>
          <p:cNvPr id="1017" name="Google Shape;1017;p1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 Objectives</a:t>
            </a:r>
            <a:endParaRPr/>
          </a:p>
        </p:txBody>
      </p:sp>
      <p:sp>
        <p:nvSpPr>
          <p:cNvPr id="1018" name="Google Shape;1018;p124"/>
          <p:cNvSpPr txBox="1"/>
          <p:nvPr>
            <p:ph idx="1" type="body"/>
          </p:nvPr>
        </p:nvSpPr>
        <p:spPr>
          <a:xfrm>
            <a:off x="609600" y="1600199"/>
            <a:ext cx="10972800" cy="4353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Recognize various types of income documents</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Summarize the taxability of each type of income to the taxpayer</a:t>
            </a:r>
            <a:endParaRPr b="1" i="0" sz="3600" u="none" cap="none" strike="noStrike">
              <a:solidFill>
                <a:schemeClr val="accent3"/>
              </a:solidFill>
              <a:latin typeface="Questrial"/>
              <a:ea typeface="Questrial"/>
              <a:cs typeface="Questrial"/>
              <a:sym typeface="Questrial"/>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Use I/I form, Scope of Service, Summary Chart to ensure accurate return preparation</a:t>
            </a:r>
            <a:endParaRPr b="1">
              <a:solidFill>
                <a:schemeClr val="accent3"/>
              </a:solidFill>
            </a:endParaRPr>
          </a:p>
        </p:txBody>
      </p:sp>
      <p:sp>
        <p:nvSpPr>
          <p:cNvPr id="1019" name="Google Shape;1019;p1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xEl>
                                              <p:pRg end="0" st="0"/>
                                            </p:txEl>
                                          </p:spTgt>
                                        </p:tgtEl>
                                        <p:attrNameLst>
                                          <p:attrName>style.visibility</p:attrName>
                                        </p:attrNameLst>
                                      </p:cBhvr>
                                      <p:to>
                                        <p:strVal val="visible"/>
                                      </p:to>
                                    </p:set>
                                    <p:animEffect filter="fade" transition="in">
                                      <p:cBhvr>
                                        <p:cTn dur="1000"/>
                                        <p:tgtEl>
                                          <p:spTgt spid="10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xEl>
                                              <p:pRg end="1" st="1"/>
                                            </p:txEl>
                                          </p:spTgt>
                                        </p:tgtEl>
                                        <p:attrNameLst>
                                          <p:attrName>style.visibility</p:attrName>
                                        </p:attrNameLst>
                                      </p:cBhvr>
                                      <p:to>
                                        <p:strVal val="visible"/>
                                      </p:to>
                                    </p:set>
                                    <p:animEffect filter="fade" transition="in">
                                      <p:cBhvr>
                                        <p:cTn dur="1000"/>
                                        <p:tgtEl>
                                          <p:spTgt spid="10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xEl>
                                              <p:pRg end="2" st="2"/>
                                            </p:txEl>
                                          </p:spTgt>
                                        </p:tgtEl>
                                        <p:attrNameLst>
                                          <p:attrName>style.visibility</p:attrName>
                                        </p:attrNameLst>
                                      </p:cBhvr>
                                      <p:to>
                                        <p:strVal val="visible"/>
                                      </p:to>
                                    </p:set>
                                    <p:animEffect filter="fade" transition="in">
                                      <p:cBhvr>
                                        <p:cTn dur="1000"/>
                                        <p:tgtEl>
                                          <p:spTgt spid="10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xEl>
                                              <p:pRg end="3" st="3"/>
                                            </p:txEl>
                                          </p:spTgt>
                                        </p:tgtEl>
                                        <p:attrNameLst>
                                          <p:attrName>style.visibility</p:attrName>
                                        </p:attrNameLst>
                                      </p:cBhvr>
                                      <p:to>
                                        <p:strVal val="visible"/>
                                      </p:to>
                                    </p:set>
                                    <p:animEffect filter="fade" transition="in">
                                      <p:cBhvr>
                                        <p:cTn dur="1000"/>
                                        <p:tgtEl>
                                          <p:spTgt spid="101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3" name="Shape 1023"/>
        <p:cNvGrpSpPr/>
        <p:nvPr/>
      </p:nvGrpSpPr>
      <p:grpSpPr>
        <a:xfrm>
          <a:off x="0" y="0"/>
          <a:ext cx="0" cy="0"/>
          <a:chOff x="0" y="0"/>
          <a:chExt cx="0" cy="0"/>
        </a:xfrm>
      </p:grpSpPr>
      <p:sp>
        <p:nvSpPr>
          <p:cNvPr id="1024" name="Google Shape;1024;p125"/>
          <p:cNvSpPr txBox="1"/>
          <p:nvPr>
            <p:ph type="title"/>
          </p:nvPr>
        </p:nvSpPr>
        <p:spPr>
          <a:xfrm>
            <a:off x="609600" y="-160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25" name="Google Shape;1025;p125"/>
          <p:cNvSpPr txBox="1"/>
          <p:nvPr>
            <p:ph idx="1" type="body"/>
          </p:nvPr>
        </p:nvSpPr>
        <p:spPr>
          <a:xfrm>
            <a:off x="143675" y="658304"/>
            <a:ext cx="10972800" cy="3186900"/>
          </a:xfrm>
          <a:prstGeom prst="rect">
            <a:avLst/>
          </a:prstGeom>
          <a:noFill/>
          <a:ln>
            <a:noFill/>
          </a:ln>
        </p:spPr>
        <p:txBody>
          <a:bodyPr anchorCtr="0" anchor="t" bIns="45700" lIns="91425" spcFirstLastPara="1" rIns="91425" wrap="square" tIns="45700">
            <a:noAutofit/>
          </a:bodyPr>
          <a:lstStyle/>
          <a:p>
            <a:pPr indent="-514350" lvl="0" marL="628650" marR="0" rtl="0" algn="l">
              <a:lnSpc>
                <a:spcPct val="100000"/>
              </a:lnSpc>
              <a:spcBef>
                <a:spcPts val="0"/>
              </a:spcBef>
              <a:spcAft>
                <a:spcPts val="0"/>
              </a:spcAft>
              <a:buClr>
                <a:schemeClr val="dk1"/>
              </a:buClr>
              <a:buSzPts val="4300"/>
              <a:buFont typeface="Noto Sans Symbols"/>
              <a:buChar char="➢"/>
            </a:pPr>
            <a:r>
              <a:rPr b="1" lang="en-US" sz="4300"/>
              <a:t>Let’s look at the I/I form:</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26" name="Google Shape;1026;p125"/>
          <p:cNvSpPr/>
          <p:nvPr/>
        </p:nvSpPr>
        <p:spPr>
          <a:xfrm>
            <a:off x="210000" y="5215500"/>
            <a:ext cx="11535000" cy="16425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0" marR="0" rtl="0" algn="ctr">
              <a:spcBef>
                <a:spcPts val="0"/>
              </a:spcBef>
              <a:spcAft>
                <a:spcPts val="0"/>
              </a:spcAft>
              <a:buClr>
                <a:schemeClr val="lt1"/>
              </a:buClr>
              <a:buFont typeface="Noto Sans Symbols"/>
              <a:buNone/>
            </a:pPr>
            <a:r>
              <a:rPr b="1" lang="en-US" sz="22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If they only marked having one type of income, you should ask “Did you have any other types of income? Interest or self-employment? What about Social Security or retirement?”</a:t>
            </a:r>
            <a:endParaRPr sz="2200"/>
          </a:p>
        </p:txBody>
      </p:sp>
      <p:sp>
        <p:nvSpPr>
          <p:cNvPr id="1027" name="Google Shape;1027;p1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28" name="Google Shape;1028;p125"/>
          <p:cNvPicPr preferRelativeResize="0"/>
          <p:nvPr/>
        </p:nvPicPr>
        <p:blipFill>
          <a:blip r:embed="rId3">
            <a:alphaModFix/>
          </a:blip>
          <a:stretch>
            <a:fillRect/>
          </a:stretch>
        </p:blipFill>
        <p:spPr>
          <a:xfrm>
            <a:off x="210062" y="1347913"/>
            <a:ext cx="11534877" cy="3811250"/>
          </a:xfrm>
          <a:prstGeom prst="rect">
            <a:avLst/>
          </a:prstGeom>
          <a:noFill/>
          <a:ln cap="flat" cmpd="sng" w="9525">
            <a:solidFill>
              <a:srgbClr val="54534A"/>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2" name="Shape 1032"/>
        <p:cNvGrpSpPr/>
        <p:nvPr/>
      </p:nvGrpSpPr>
      <p:grpSpPr>
        <a:xfrm>
          <a:off x="0" y="0"/>
          <a:ext cx="0" cy="0"/>
          <a:chOff x="0" y="0"/>
          <a:chExt cx="0" cy="0"/>
        </a:xfrm>
      </p:grpSpPr>
      <p:sp>
        <p:nvSpPr>
          <p:cNvPr id="1033" name="Google Shape;1033;p126"/>
          <p:cNvSpPr txBox="1"/>
          <p:nvPr>
            <p:ph idx="1" type="body"/>
          </p:nvPr>
        </p:nvSpPr>
        <p:spPr>
          <a:xfrm>
            <a:off x="609600" y="862129"/>
            <a:ext cx="10972800" cy="318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34" name="Google Shape;1034;p126"/>
          <p:cNvSpPr/>
          <p:nvPr/>
        </p:nvSpPr>
        <p:spPr>
          <a:xfrm>
            <a:off x="372600" y="4852100"/>
            <a:ext cx="11209800" cy="18759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000">
                <a:solidFill>
                  <a:schemeClr val="lt1"/>
                </a:solidFill>
                <a:latin typeface="Questrial"/>
                <a:ea typeface="Questrial"/>
                <a:cs typeface="Questrial"/>
                <a:sym typeface="Questrial"/>
              </a:rPr>
              <a:t>All of these boxes must be checked yes or no. Otherwise, the document is incorrectly filled out. If the taxpayer marked unsure, clarify with them what the question is asking and change the checkbox to “Yes” or “No” accordingly.</a:t>
            </a:r>
            <a:r>
              <a:rPr b="1" lang="en-US" sz="3000">
                <a:solidFill>
                  <a:schemeClr val="lt1"/>
                </a:solidFill>
                <a:latin typeface="Questrial"/>
                <a:ea typeface="Questrial"/>
                <a:cs typeface="Questrial"/>
                <a:sym typeface="Questrial"/>
              </a:rPr>
              <a:t> </a:t>
            </a:r>
            <a:endParaRPr sz="3000"/>
          </a:p>
        </p:txBody>
      </p:sp>
      <p:sp>
        <p:nvSpPr>
          <p:cNvPr id="1035" name="Google Shape;1035;p1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36" name="Google Shape;1036;p126"/>
          <p:cNvSpPr txBox="1"/>
          <p:nvPr>
            <p:ph type="title"/>
          </p:nvPr>
        </p:nvSpPr>
        <p:spPr>
          <a:xfrm>
            <a:off x="609600" y="-160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pic>
        <p:nvPicPr>
          <p:cNvPr id="1037" name="Google Shape;1037;p126"/>
          <p:cNvPicPr preferRelativeResize="0"/>
          <p:nvPr/>
        </p:nvPicPr>
        <p:blipFill>
          <a:blip r:embed="rId3">
            <a:alphaModFix/>
          </a:blip>
          <a:stretch>
            <a:fillRect/>
          </a:stretch>
        </p:blipFill>
        <p:spPr>
          <a:xfrm>
            <a:off x="210062" y="1011838"/>
            <a:ext cx="11534877" cy="381125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0" st="0"/>
                                            </p:txEl>
                                          </p:spTgt>
                                        </p:tgtEl>
                                        <p:attrNameLst>
                                          <p:attrName>style.visibility</p:attrName>
                                        </p:attrNameLst>
                                      </p:cBhvr>
                                      <p:to>
                                        <p:strVal val="visible"/>
                                      </p:to>
                                    </p:set>
                                    <p:animEffect filter="fade" transition="in">
                                      <p:cBhvr>
                                        <p:cTn dur="500"/>
                                        <p:tgtEl>
                                          <p:spTgt spid="10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1" st="1"/>
                                            </p:txEl>
                                          </p:spTgt>
                                        </p:tgtEl>
                                        <p:attrNameLst>
                                          <p:attrName>style.visibility</p:attrName>
                                        </p:attrNameLst>
                                      </p:cBhvr>
                                      <p:to>
                                        <p:strVal val="visible"/>
                                      </p:to>
                                    </p:set>
                                    <p:animEffect filter="fade" transition="in">
                                      <p:cBhvr>
                                        <p:cTn dur="500"/>
                                        <p:tgtEl>
                                          <p:spTgt spid="10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2" st="2"/>
                                            </p:txEl>
                                          </p:spTgt>
                                        </p:tgtEl>
                                        <p:attrNameLst>
                                          <p:attrName>style.visibility</p:attrName>
                                        </p:attrNameLst>
                                      </p:cBhvr>
                                      <p:to>
                                        <p:strVal val="visible"/>
                                      </p:to>
                                    </p:set>
                                    <p:animEffect filter="fade" transition="in">
                                      <p:cBhvr>
                                        <p:cTn dur="500"/>
                                        <p:tgtEl>
                                          <p:spTgt spid="103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sp>
        <p:nvSpPr>
          <p:cNvPr id="1042" name="Google Shape;1042;p127"/>
          <p:cNvSpPr txBox="1"/>
          <p:nvPr>
            <p:ph type="title"/>
          </p:nvPr>
        </p:nvSpPr>
        <p:spPr>
          <a:xfrm>
            <a:off x="60960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43" name="Google Shape;1043;p127"/>
          <p:cNvSpPr txBox="1"/>
          <p:nvPr>
            <p:ph idx="1" type="body"/>
          </p:nvPr>
        </p:nvSpPr>
        <p:spPr>
          <a:xfrm>
            <a:off x="321775" y="829475"/>
            <a:ext cx="4357200" cy="45771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3600"/>
              <a:buChar char="➢"/>
            </a:pPr>
            <a:r>
              <a:rPr lang="en-US" sz="3600"/>
              <a:t>Let’s look at the scope of service chart!</a:t>
            </a:r>
            <a:endParaRPr sz="3600"/>
          </a:p>
          <a:p>
            <a:pPr indent="-317500" lvl="0" marL="342900" rtl="0" algn="l">
              <a:spcBef>
                <a:spcPts val="0"/>
              </a:spcBef>
              <a:spcAft>
                <a:spcPts val="0"/>
              </a:spcAft>
              <a:buSzPts val="3600"/>
              <a:buChar char="➢"/>
            </a:pPr>
            <a:r>
              <a:rPr lang="en-US" sz="3600"/>
              <a:t>If a form is </a:t>
            </a:r>
            <a:r>
              <a:rPr lang="en-US" sz="3600">
                <a:solidFill>
                  <a:srgbClr val="FF0000"/>
                </a:solidFill>
              </a:rPr>
              <a:t>out of scope</a:t>
            </a:r>
            <a:r>
              <a:rPr lang="en-US" sz="3600"/>
              <a:t> for you, just set it aside for your advanced volunteer and make a note on the I/I supplement form.</a:t>
            </a:r>
            <a:endParaRPr sz="3600"/>
          </a:p>
          <a:p>
            <a:pPr indent="0" lvl="0" marL="0" rtl="0" algn="l">
              <a:spcBef>
                <a:spcPts val="0"/>
              </a:spcBef>
              <a:spcAft>
                <a:spcPts val="0"/>
              </a:spcAft>
              <a:buNone/>
            </a:pPr>
            <a:r>
              <a:t/>
            </a:r>
            <a:endParaRPr/>
          </a:p>
        </p:txBody>
      </p:sp>
      <p:sp>
        <p:nvSpPr>
          <p:cNvPr id="1044" name="Google Shape;1044;p1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45" name="Google Shape;1045;p127"/>
          <p:cNvPicPr preferRelativeResize="0"/>
          <p:nvPr/>
        </p:nvPicPr>
        <p:blipFill>
          <a:blip r:embed="rId3">
            <a:alphaModFix/>
          </a:blip>
          <a:stretch>
            <a:fillRect/>
          </a:stretch>
        </p:blipFill>
        <p:spPr>
          <a:xfrm>
            <a:off x="5310575" y="829476"/>
            <a:ext cx="5285989" cy="594070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9" name="Shape 1049"/>
        <p:cNvGrpSpPr/>
        <p:nvPr/>
      </p:nvGrpSpPr>
      <p:grpSpPr>
        <a:xfrm>
          <a:off x="0" y="0"/>
          <a:ext cx="0" cy="0"/>
          <a:chOff x="0" y="0"/>
          <a:chExt cx="0" cy="0"/>
        </a:xfrm>
      </p:grpSpPr>
      <p:sp>
        <p:nvSpPr>
          <p:cNvPr id="1050" name="Google Shape;1050;p128"/>
          <p:cNvSpPr txBox="1"/>
          <p:nvPr>
            <p:ph type="title"/>
          </p:nvPr>
        </p:nvSpPr>
        <p:spPr>
          <a:xfrm>
            <a:off x="60960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51" name="Google Shape;1051;p128"/>
          <p:cNvSpPr txBox="1"/>
          <p:nvPr>
            <p:ph idx="1" type="body"/>
          </p:nvPr>
        </p:nvSpPr>
        <p:spPr>
          <a:xfrm>
            <a:off x="99925" y="1264900"/>
            <a:ext cx="4357200" cy="45771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3600"/>
              <a:buChar char="➢"/>
            </a:pPr>
            <a:r>
              <a:rPr lang="en-US" sz="3600"/>
              <a:t>Making notes on the I/I supplement form is crucial!</a:t>
            </a:r>
            <a:endParaRPr sz="3600"/>
          </a:p>
          <a:p>
            <a:pPr indent="-317500" lvl="0" marL="342900" rtl="0" algn="l">
              <a:spcBef>
                <a:spcPts val="0"/>
              </a:spcBef>
              <a:spcAft>
                <a:spcPts val="0"/>
              </a:spcAft>
              <a:buSzPts val="3600"/>
              <a:buChar char="➢"/>
            </a:pPr>
            <a:r>
              <a:rPr lang="en-US" sz="3600"/>
              <a:t>It lets the quality reviewer know what needs to be entered in addition to the Quality Review</a:t>
            </a:r>
            <a:endParaRPr sz="3600"/>
          </a:p>
          <a:p>
            <a:pPr indent="0" lvl="0" marL="0" rtl="0" algn="l">
              <a:spcBef>
                <a:spcPts val="0"/>
              </a:spcBef>
              <a:spcAft>
                <a:spcPts val="0"/>
              </a:spcAft>
              <a:buNone/>
            </a:pPr>
            <a:r>
              <a:t/>
            </a:r>
            <a:endParaRPr/>
          </a:p>
        </p:txBody>
      </p:sp>
      <p:sp>
        <p:nvSpPr>
          <p:cNvPr id="1052" name="Google Shape;1052;p1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53" name="Google Shape;1053;p128"/>
          <p:cNvPicPr preferRelativeResize="0"/>
          <p:nvPr/>
        </p:nvPicPr>
        <p:blipFill>
          <a:blip r:embed="rId3">
            <a:alphaModFix/>
          </a:blip>
          <a:stretch>
            <a:fillRect/>
          </a:stretch>
        </p:blipFill>
        <p:spPr>
          <a:xfrm>
            <a:off x="4557487" y="1264900"/>
            <a:ext cx="7375472" cy="3222176"/>
          </a:xfrm>
          <a:prstGeom prst="rect">
            <a:avLst/>
          </a:prstGeom>
          <a:noFill/>
          <a:ln cap="flat" cmpd="sng" w="19050">
            <a:solidFill>
              <a:schemeClr val="dk2"/>
            </a:solidFill>
            <a:prstDash val="solid"/>
            <a:round/>
            <a:headEnd len="sm" w="sm" type="none"/>
            <a:tailEnd len="sm" w="sm" type="none"/>
          </a:ln>
        </p:spPr>
      </p:pic>
      <p:sp>
        <p:nvSpPr>
          <p:cNvPr id="1054" name="Google Shape;1054;p128"/>
          <p:cNvSpPr txBox="1"/>
          <p:nvPr>
            <p:ph idx="1" type="body"/>
          </p:nvPr>
        </p:nvSpPr>
        <p:spPr>
          <a:xfrm>
            <a:off x="4939925" y="3313600"/>
            <a:ext cx="6764400" cy="457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t>Need to enter: 1099-R and self-employment(1099-MISC box 7) </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descr="Impact-logo_SaveFirst-green.eps" id="140" name="Google Shape;140;p21"/>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41" name="Google Shape;141;p21"/>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42" name="Google Shape;142;p2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43" name="Google Shape;143;p2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44" name="Google Shape;144;p2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45" name="Google Shape;145;p21"/>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46" name="Google Shape;146;p21"/>
          <p:cNvSpPr txBox="1"/>
          <p:nvPr/>
        </p:nvSpPr>
        <p:spPr>
          <a:xfrm>
            <a:off x="1732277" y="4749376"/>
            <a:ext cx="8727300" cy="1506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Conducting a Thorough Interview</a:t>
            </a:r>
            <a:endParaRPr/>
          </a:p>
        </p:txBody>
      </p:sp>
      <p:sp>
        <p:nvSpPr>
          <p:cNvPr id="147" name="Google Shape;147;p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9" name="Shape 1059"/>
        <p:cNvGrpSpPr/>
        <p:nvPr/>
      </p:nvGrpSpPr>
      <p:grpSpPr>
        <a:xfrm>
          <a:off x="0" y="0"/>
          <a:ext cx="0" cy="0"/>
          <a:chOff x="0" y="0"/>
          <a:chExt cx="0" cy="0"/>
        </a:xfrm>
      </p:grpSpPr>
      <p:sp>
        <p:nvSpPr>
          <p:cNvPr id="1060" name="Google Shape;1060;p1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endParaRPr/>
          </a:p>
        </p:txBody>
      </p:sp>
      <p:sp>
        <p:nvSpPr>
          <p:cNvPr id="1061" name="Google Shape;1061;p129"/>
          <p:cNvSpPr txBox="1"/>
          <p:nvPr>
            <p:ph idx="1" type="body"/>
          </p:nvPr>
        </p:nvSpPr>
        <p:spPr>
          <a:xfrm>
            <a:off x="609600" y="1600200"/>
            <a:ext cx="5486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Wages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Unemployment Compensation</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Some Social Security Benefits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Self-Employment Income</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Nonemployee Compensation</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Dividends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Interest</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Gambling Winnings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Awards</a:t>
            </a:r>
            <a:endParaRPr/>
          </a:p>
          <a:p>
            <a:pPr indent="-165100" lvl="0" marL="342900" marR="0" rtl="0" algn="l">
              <a:lnSpc>
                <a:spcPct val="90000"/>
              </a:lnSpc>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062" name="Google Shape;1062;p129"/>
          <p:cNvSpPr txBox="1"/>
          <p:nvPr/>
        </p:nvSpPr>
        <p:spPr>
          <a:xfrm>
            <a:off x="6096000" y="1600200"/>
            <a:ext cx="5486400" cy="4526100"/>
          </a:xfrm>
          <a:prstGeom prst="rect">
            <a:avLst/>
          </a:prstGeom>
          <a:noFill/>
          <a:ln>
            <a:noFill/>
          </a:ln>
        </p:spPr>
        <p:txBody>
          <a:bodyPr anchorCtr="0" anchor="t" bIns="45700" lIns="91425" spcFirstLastPara="1" rIns="91425" wrap="square" tIns="45700">
            <a:noAutofit/>
          </a:bodyPr>
          <a:lstStyle/>
          <a:p>
            <a:pPr indent="-257175" lvl="0" marL="257175" marR="0" rtl="0" algn="l">
              <a:lnSpc>
                <a:spcPct val="90000"/>
              </a:lnSpc>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Prizes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Punitive Damages (from a Lawsuit Settlement)</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Refund of State Taxes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Jury Duty Fees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Tips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Annuities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Pensions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IRA Distributions</a:t>
            </a:r>
            <a:endParaRPr/>
          </a:p>
          <a:p>
            <a:pPr indent="0" lvl="0" marL="0" marR="0" rtl="0" algn="l">
              <a:lnSpc>
                <a:spcPct val="90000"/>
              </a:lnSpc>
              <a:spcBef>
                <a:spcPts val="560"/>
              </a:spcBef>
              <a:spcAft>
                <a:spcPts val="0"/>
              </a:spcAft>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063" name="Google Shape;1063;p1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0" st="0"/>
                                            </p:txEl>
                                          </p:spTgt>
                                        </p:tgtEl>
                                        <p:attrNameLst>
                                          <p:attrName>style.visibility</p:attrName>
                                        </p:attrNameLst>
                                      </p:cBhvr>
                                      <p:to>
                                        <p:strVal val="visible"/>
                                      </p:to>
                                    </p:set>
                                    <p:animEffect filter="fade" transition="in">
                                      <p:cBhvr>
                                        <p:cTn dur="500"/>
                                        <p:tgtEl>
                                          <p:spTgt spid="10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1" st="1"/>
                                            </p:txEl>
                                          </p:spTgt>
                                        </p:tgtEl>
                                        <p:attrNameLst>
                                          <p:attrName>style.visibility</p:attrName>
                                        </p:attrNameLst>
                                      </p:cBhvr>
                                      <p:to>
                                        <p:strVal val="visible"/>
                                      </p:to>
                                    </p:set>
                                    <p:animEffect filter="fade" transition="in">
                                      <p:cBhvr>
                                        <p:cTn dur="500"/>
                                        <p:tgtEl>
                                          <p:spTgt spid="10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2" st="2"/>
                                            </p:txEl>
                                          </p:spTgt>
                                        </p:tgtEl>
                                        <p:attrNameLst>
                                          <p:attrName>style.visibility</p:attrName>
                                        </p:attrNameLst>
                                      </p:cBhvr>
                                      <p:to>
                                        <p:strVal val="visible"/>
                                      </p:to>
                                    </p:set>
                                    <p:animEffect filter="fade" transition="in">
                                      <p:cBhvr>
                                        <p:cTn dur="500"/>
                                        <p:tgtEl>
                                          <p:spTgt spid="10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3" st="3"/>
                                            </p:txEl>
                                          </p:spTgt>
                                        </p:tgtEl>
                                        <p:attrNameLst>
                                          <p:attrName>style.visibility</p:attrName>
                                        </p:attrNameLst>
                                      </p:cBhvr>
                                      <p:to>
                                        <p:strVal val="visible"/>
                                      </p:to>
                                    </p:set>
                                    <p:animEffect filter="fade" transition="in">
                                      <p:cBhvr>
                                        <p:cTn dur="500"/>
                                        <p:tgtEl>
                                          <p:spTgt spid="10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4" st="4"/>
                                            </p:txEl>
                                          </p:spTgt>
                                        </p:tgtEl>
                                        <p:attrNameLst>
                                          <p:attrName>style.visibility</p:attrName>
                                        </p:attrNameLst>
                                      </p:cBhvr>
                                      <p:to>
                                        <p:strVal val="visible"/>
                                      </p:to>
                                    </p:set>
                                    <p:animEffect filter="fade" transition="in">
                                      <p:cBhvr>
                                        <p:cTn dur="500"/>
                                        <p:tgtEl>
                                          <p:spTgt spid="10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5" st="5"/>
                                            </p:txEl>
                                          </p:spTgt>
                                        </p:tgtEl>
                                        <p:attrNameLst>
                                          <p:attrName>style.visibility</p:attrName>
                                        </p:attrNameLst>
                                      </p:cBhvr>
                                      <p:to>
                                        <p:strVal val="visible"/>
                                      </p:to>
                                    </p:set>
                                    <p:animEffect filter="fade" transition="in">
                                      <p:cBhvr>
                                        <p:cTn dur="500"/>
                                        <p:tgtEl>
                                          <p:spTgt spid="10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6" st="6"/>
                                            </p:txEl>
                                          </p:spTgt>
                                        </p:tgtEl>
                                        <p:attrNameLst>
                                          <p:attrName>style.visibility</p:attrName>
                                        </p:attrNameLst>
                                      </p:cBhvr>
                                      <p:to>
                                        <p:strVal val="visible"/>
                                      </p:to>
                                    </p:set>
                                    <p:animEffect filter="fade" transition="in">
                                      <p:cBhvr>
                                        <p:cTn dur="500"/>
                                        <p:tgtEl>
                                          <p:spTgt spid="106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7" st="7"/>
                                            </p:txEl>
                                          </p:spTgt>
                                        </p:tgtEl>
                                        <p:attrNameLst>
                                          <p:attrName>style.visibility</p:attrName>
                                        </p:attrNameLst>
                                      </p:cBhvr>
                                      <p:to>
                                        <p:strVal val="visible"/>
                                      </p:to>
                                    </p:set>
                                    <p:animEffect filter="fade" transition="in">
                                      <p:cBhvr>
                                        <p:cTn dur="500"/>
                                        <p:tgtEl>
                                          <p:spTgt spid="106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8" st="8"/>
                                            </p:txEl>
                                          </p:spTgt>
                                        </p:tgtEl>
                                        <p:attrNameLst>
                                          <p:attrName>style.visibility</p:attrName>
                                        </p:attrNameLst>
                                      </p:cBhvr>
                                      <p:to>
                                        <p:strVal val="visible"/>
                                      </p:to>
                                    </p:set>
                                    <p:animEffect filter="fade" transition="in">
                                      <p:cBhvr>
                                        <p:cTn dur="500"/>
                                        <p:tgtEl>
                                          <p:spTgt spid="106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9" st="9"/>
                                            </p:txEl>
                                          </p:spTgt>
                                        </p:tgtEl>
                                        <p:attrNameLst>
                                          <p:attrName>style.visibility</p:attrName>
                                        </p:attrNameLst>
                                      </p:cBhvr>
                                      <p:to>
                                        <p:strVal val="visible"/>
                                      </p:to>
                                    </p:set>
                                    <p:animEffect filter="fade" transition="in">
                                      <p:cBhvr>
                                        <p:cTn dur="500"/>
                                        <p:tgtEl>
                                          <p:spTgt spid="1061">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500"/>
                                        <p:tgtEl>
                                          <p:spTgt spid="10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8" name="Shape 1068"/>
        <p:cNvGrpSpPr/>
        <p:nvPr/>
      </p:nvGrpSpPr>
      <p:grpSpPr>
        <a:xfrm>
          <a:off x="0" y="0"/>
          <a:ext cx="0" cy="0"/>
          <a:chOff x="0" y="0"/>
          <a:chExt cx="0" cy="0"/>
        </a:xfrm>
      </p:grpSpPr>
      <p:sp>
        <p:nvSpPr>
          <p:cNvPr id="1069" name="Google Shape;1069;p1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Nontaxable Income</a:t>
            </a:r>
            <a:endParaRPr/>
          </a:p>
        </p:txBody>
      </p:sp>
      <p:sp>
        <p:nvSpPr>
          <p:cNvPr id="1070" name="Google Shape;1070;p130"/>
          <p:cNvSpPr txBox="1"/>
          <p:nvPr>
            <p:ph idx="1" type="body"/>
          </p:nvPr>
        </p:nvSpPr>
        <p:spPr>
          <a:xfrm>
            <a:off x="609600" y="1600200"/>
            <a:ext cx="5486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Child Support</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Gifts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Life Insurance Proceeds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Other Insurance Payments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Sickness/Injury Payments (Third Party Sick Pay)</a:t>
            </a:r>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071" name="Google Shape;1071;p130"/>
          <p:cNvSpPr txBox="1"/>
          <p:nvPr/>
        </p:nvSpPr>
        <p:spPr>
          <a:xfrm>
            <a:off x="6096000" y="1600200"/>
            <a:ext cx="5486400" cy="4526100"/>
          </a:xfrm>
          <a:prstGeom prst="rect">
            <a:avLst/>
          </a:prstGeom>
          <a:noFill/>
          <a:ln>
            <a:noFill/>
          </a:ln>
        </p:spPr>
        <p:txBody>
          <a:bodyPr anchorCtr="0" anchor="t" bIns="45700" lIns="91425" spcFirstLastPara="1" rIns="91425" wrap="square" tIns="45700">
            <a:noAutofit/>
          </a:bodyPr>
          <a:lstStyle/>
          <a:p>
            <a:pPr indent="-257175" lvl="0" marL="257175" marR="0" rtl="0" algn="l">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Public Assistance Payments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Worker’s Compensation</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Veterans’ Benefits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Supplemental Security Income (SSI)</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Inheritances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Federal Income Tax Refunds</a:t>
            </a:r>
            <a:endParaRPr/>
          </a:p>
          <a:p>
            <a:pPr indent="-79375" lvl="0" marL="257175" marR="0" rtl="0" algn="l">
              <a:spcBef>
                <a:spcPts val="560"/>
              </a:spcBef>
              <a:spcAft>
                <a:spcPts val="0"/>
              </a:spcAft>
              <a:buClr>
                <a:schemeClr val="dk1"/>
              </a:buClr>
              <a:buSzPts val="2800"/>
              <a:buFont typeface="Noto Sans Symbols"/>
              <a:buNone/>
            </a:pPr>
            <a:r>
              <a:t/>
            </a:r>
            <a:endParaRPr sz="2800">
              <a:solidFill>
                <a:schemeClr val="dk1"/>
              </a:solidFill>
              <a:latin typeface="Questrial"/>
              <a:ea typeface="Questrial"/>
              <a:cs typeface="Questrial"/>
              <a:sym typeface="Questrial"/>
            </a:endParaRPr>
          </a:p>
          <a:p>
            <a:pPr indent="0" lvl="0" marL="0" marR="0" rtl="0" algn="l">
              <a:spcBef>
                <a:spcPts val="560"/>
              </a:spcBef>
              <a:spcAft>
                <a:spcPts val="0"/>
              </a:spcAft>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072" name="Google Shape;1072;p1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0" st="0"/>
                                            </p:txEl>
                                          </p:spTgt>
                                        </p:tgtEl>
                                        <p:attrNameLst>
                                          <p:attrName>style.visibility</p:attrName>
                                        </p:attrNameLst>
                                      </p:cBhvr>
                                      <p:to>
                                        <p:strVal val="visible"/>
                                      </p:to>
                                    </p:set>
                                    <p:animEffect filter="fade" transition="in">
                                      <p:cBhvr>
                                        <p:cTn dur="500"/>
                                        <p:tgtEl>
                                          <p:spTgt spid="10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1" st="1"/>
                                            </p:txEl>
                                          </p:spTgt>
                                        </p:tgtEl>
                                        <p:attrNameLst>
                                          <p:attrName>style.visibility</p:attrName>
                                        </p:attrNameLst>
                                      </p:cBhvr>
                                      <p:to>
                                        <p:strVal val="visible"/>
                                      </p:to>
                                    </p:set>
                                    <p:animEffect filter="fade" transition="in">
                                      <p:cBhvr>
                                        <p:cTn dur="500"/>
                                        <p:tgtEl>
                                          <p:spTgt spid="10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2" st="2"/>
                                            </p:txEl>
                                          </p:spTgt>
                                        </p:tgtEl>
                                        <p:attrNameLst>
                                          <p:attrName>style.visibility</p:attrName>
                                        </p:attrNameLst>
                                      </p:cBhvr>
                                      <p:to>
                                        <p:strVal val="visible"/>
                                      </p:to>
                                    </p:set>
                                    <p:animEffect filter="fade" transition="in">
                                      <p:cBhvr>
                                        <p:cTn dur="500"/>
                                        <p:tgtEl>
                                          <p:spTgt spid="10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3" st="3"/>
                                            </p:txEl>
                                          </p:spTgt>
                                        </p:tgtEl>
                                        <p:attrNameLst>
                                          <p:attrName>style.visibility</p:attrName>
                                        </p:attrNameLst>
                                      </p:cBhvr>
                                      <p:to>
                                        <p:strVal val="visible"/>
                                      </p:to>
                                    </p:set>
                                    <p:animEffect filter="fade" transition="in">
                                      <p:cBhvr>
                                        <p:cTn dur="500"/>
                                        <p:tgtEl>
                                          <p:spTgt spid="10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4" st="4"/>
                                            </p:txEl>
                                          </p:spTgt>
                                        </p:tgtEl>
                                        <p:attrNameLst>
                                          <p:attrName>style.visibility</p:attrName>
                                        </p:attrNameLst>
                                      </p:cBhvr>
                                      <p:to>
                                        <p:strVal val="visible"/>
                                      </p:to>
                                    </p:set>
                                    <p:animEffect filter="fade" transition="in">
                                      <p:cBhvr>
                                        <p:cTn dur="500"/>
                                        <p:tgtEl>
                                          <p:spTgt spid="107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5" st="5"/>
                                            </p:txEl>
                                          </p:spTgt>
                                        </p:tgtEl>
                                        <p:attrNameLst>
                                          <p:attrName>style.visibility</p:attrName>
                                        </p:attrNameLst>
                                      </p:cBhvr>
                                      <p:to>
                                        <p:strVal val="visible"/>
                                      </p:to>
                                    </p:set>
                                    <p:animEffect filter="fade" transition="in">
                                      <p:cBhvr>
                                        <p:cTn dur="500"/>
                                        <p:tgtEl>
                                          <p:spTgt spid="107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6" st="6"/>
                                            </p:txEl>
                                          </p:spTgt>
                                        </p:tgtEl>
                                        <p:attrNameLst>
                                          <p:attrName>style.visibility</p:attrName>
                                        </p:attrNameLst>
                                      </p:cBhvr>
                                      <p:to>
                                        <p:strVal val="visible"/>
                                      </p:to>
                                    </p:set>
                                    <p:animEffect filter="fade" transition="in">
                                      <p:cBhvr>
                                        <p:cTn dur="500"/>
                                        <p:tgtEl>
                                          <p:spTgt spid="107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7" st="7"/>
                                            </p:txEl>
                                          </p:spTgt>
                                        </p:tgtEl>
                                        <p:attrNameLst>
                                          <p:attrName>style.visibility</p:attrName>
                                        </p:attrNameLst>
                                      </p:cBhvr>
                                      <p:to>
                                        <p:strVal val="visible"/>
                                      </p:to>
                                    </p:set>
                                    <p:animEffect filter="fade" transition="in">
                                      <p:cBhvr>
                                        <p:cTn dur="500"/>
                                        <p:tgtEl>
                                          <p:spTgt spid="1070">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500"/>
                                        <p:tgtEl>
                                          <p:spTgt spid="10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6" name="Shape 1076"/>
        <p:cNvGrpSpPr/>
        <p:nvPr/>
      </p:nvGrpSpPr>
      <p:grpSpPr>
        <a:xfrm>
          <a:off x="0" y="0"/>
          <a:ext cx="0" cy="0"/>
          <a:chOff x="0" y="0"/>
          <a:chExt cx="0" cy="0"/>
        </a:xfrm>
      </p:grpSpPr>
      <p:sp>
        <p:nvSpPr>
          <p:cNvPr id="1077" name="Google Shape;1077;p1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&amp; Nontaxable Income</a:t>
            </a:r>
            <a:endParaRPr/>
          </a:p>
        </p:txBody>
      </p:sp>
      <p:sp>
        <p:nvSpPr>
          <p:cNvPr id="1078" name="Google Shape;1078;p131"/>
          <p:cNvSpPr txBox="1"/>
          <p:nvPr>
            <p:ph idx="1" type="body"/>
          </p:nvPr>
        </p:nvSpPr>
        <p:spPr>
          <a:xfrm>
            <a:off x="609600" y="1600203"/>
            <a:ext cx="10972800" cy="45261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11112" lvl="0" marL="11112" marR="0" rtl="0" algn="ctr">
              <a:spcBef>
                <a:spcPts val="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Open the Publication 4012 to the Income Tab to </a:t>
            </a:r>
            <a:endParaRPr/>
          </a:p>
          <a:p>
            <a:pPr indent="-11112" lvl="0" marL="11112" marR="0" rtl="0" algn="ctr">
              <a:spcBef>
                <a:spcPts val="800"/>
              </a:spcBef>
              <a:spcAft>
                <a:spcPts val="0"/>
              </a:spcAft>
              <a:buClr>
                <a:schemeClr val="accent3"/>
              </a:buClr>
              <a:buFont typeface="Noto Sans Symbols"/>
              <a:buNone/>
            </a:pPr>
            <a:r>
              <a:rPr b="1" i="0" lang="en-US" sz="4000" u="sng" cap="none" strike="noStrike">
                <a:solidFill>
                  <a:schemeClr val="accent3"/>
                </a:solidFill>
                <a:latin typeface="Questrial"/>
                <a:ea typeface="Questrial"/>
                <a:cs typeface="Questrial"/>
                <a:sym typeface="Questrial"/>
              </a:rPr>
              <a:t>Income Quick References Guide</a:t>
            </a:r>
            <a:endParaRPr b="0" i="0" sz="4400" u="none" cap="none" strike="noStrike">
              <a:solidFill>
                <a:schemeClr val="dk1"/>
              </a:solidFill>
              <a:latin typeface="Questrial"/>
              <a:ea typeface="Questrial"/>
              <a:cs typeface="Questrial"/>
              <a:sym typeface="Questrial"/>
            </a:endParaRPr>
          </a:p>
          <a:p>
            <a:pPr indent="-11112" lvl="0" marL="11112"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for a more complete listing of </a:t>
            </a:r>
            <a:endParaRPr/>
          </a:p>
          <a:p>
            <a:pPr indent="-11112" lvl="0" marL="11112"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taxable and nontaxable income</a:t>
            </a:r>
            <a:endParaRPr/>
          </a:p>
        </p:txBody>
      </p:sp>
      <p:sp>
        <p:nvSpPr>
          <p:cNvPr id="1079" name="Google Shape;1079;p1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xEl>
                                              <p:pRg end="0" st="0"/>
                                            </p:txEl>
                                          </p:spTgt>
                                        </p:tgtEl>
                                        <p:attrNameLst>
                                          <p:attrName>style.visibility</p:attrName>
                                        </p:attrNameLst>
                                      </p:cBhvr>
                                      <p:to>
                                        <p:strVal val="visible"/>
                                      </p:to>
                                    </p:set>
                                    <p:animEffect filter="fade" transition="in">
                                      <p:cBhvr>
                                        <p:cTn dur="500"/>
                                        <p:tgtEl>
                                          <p:spTgt spid="10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xEl>
                                              <p:pRg end="1" st="1"/>
                                            </p:txEl>
                                          </p:spTgt>
                                        </p:tgtEl>
                                        <p:attrNameLst>
                                          <p:attrName>style.visibility</p:attrName>
                                        </p:attrNameLst>
                                      </p:cBhvr>
                                      <p:to>
                                        <p:strVal val="visible"/>
                                      </p:to>
                                    </p:set>
                                    <p:animEffect filter="fade" transition="in">
                                      <p:cBhvr>
                                        <p:cTn dur="500"/>
                                        <p:tgtEl>
                                          <p:spTgt spid="10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xEl>
                                              <p:pRg end="2" st="2"/>
                                            </p:txEl>
                                          </p:spTgt>
                                        </p:tgtEl>
                                        <p:attrNameLst>
                                          <p:attrName>style.visibility</p:attrName>
                                        </p:attrNameLst>
                                      </p:cBhvr>
                                      <p:to>
                                        <p:strVal val="visible"/>
                                      </p:to>
                                    </p:set>
                                    <p:animEffect filter="fade" transition="in">
                                      <p:cBhvr>
                                        <p:cTn dur="500"/>
                                        <p:tgtEl>
                                          <p:spTgt spid="10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xEl>
                                              <p:pRg end="3" st="3"/>
                                            </p:txEl>
                                          </p:spTgt>
                                        </p:tgtEl>
                                        <p:attrNameLst>
                                          <p:attrName>style.visibility</p:attrName>
                                        </p:attrNameLst>
                                      </p:cBhvr>
                                      <p:to>
                                        <p:strVal val="visible"/>
                                      </p:to>
                                    </p:set>
                                    <p:animEffect filter="fade" transition="in">
                                      <p:cBhvr>
                                        <p:cTn dur="500"/>
                                        <p:tgtEl>
                                          <p:spTgt spid="107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4" name="Shape 1084"/>
        <p:cNvGrpSpPr/>
        <p:nvPr/>
      </p:nvGrpSpPr>
      <p:grpSpPr>
        <a:xfrm>
          <a:off x="0" y="0"/>
          <a:ext cx="0" cy="0"/>
          <a:chOff x="0" y="0"/>
          <a:chExt cx="0" cy="0"/>
        </a:xfrm>
      </p:grpSpPr>
      <p:sp>
        <p:nvSpPr>
          <p:cNvPr id="1085" name="Google Shape;1085;p132"/>
          <p:cNvSpPr txBox="1"/>
          <p:nvPr>
            <p:ph type="title"/>
          </p:nvPr>
        </p:nvSpPr>
        <p:spPr>
          <a:xfrm>
            <a:off x="609600" y="7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endParaRPr/>
          </a:p>
        </p:txBody>
      </p:sp>
      <p:sp>
        <p:nvSpPr>
          <p:cNvPr id="1086" name="Google Shape;1086;p1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87" name="Google Shape;1087;p132"/>
          <p:cNvPicPr preferRelativeResize="0"/>
          <p:nvPr/>
        </p:nvPicPr>
        <p:blipFill rotWithShape="1">
          <a:blip r:embed="rId3">
            <a:alphaModFix/>
          </a:blip>
          <a:srcRect b="1953" l="1990" r="931" t="1837"/>
          <a:stretch/>
        </p:blipFill>
        <p:spPr>
          <a:xfrm>
            <a:off x="1287456" y="1112850"/>
            <a:ext cx="9617087" cy="5686349"/>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2" name="Shape 1092"/>
        <p:cNvGrpSpPr/>
        <p:nvPr/>
      </p:nvGrpSpPr>
      <p:grpSpPr>
        <a:xfrm>
          <a:off x="0" y="0"/>
          <a:ext cx="0" cy="0"/>
          <a:chOff x="0" y="0"/>
          <a:chExt cx="0" cy="0"/>
        </a:xfrm>
      </p:grpSpPr>
      <p:sp>
        <p:nvSpPr>
          <p:cNvPr id="1093" name="Google Shape;1093;p1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 and Tax Statement</a:t>
            </a:r>
            <a:endParaRPr/>
          </a:p>
        </p:txBody>
      </p:sp>
      <p:pic>
        <p:nvPicPr>
          <p:cNvPr id="1094" name="Google Shape;1094;p133"/>
          <p:cNvPicPr preferRelativeResize="0"/>
          <p:nvPr>
            <p:ph idx="1" type="body"/>
          </p:nvPr>
        </p:nvPicPr>
        <p:blipFill rotWithShape="1">
          <a:blip r:embed="rId3">
            <a:alphaModFix/>
          </a:blip>
          <a:srcRect b="0" l="0" r="0" t="0"/>
          <a:stretch/>
        </p:blipFill>
        <p:spPr>
          <a:xfrm>
            <a:off x="2503357" y="1417638"/>
            <a:ext cx="7185300" cy="4526100"/>
          </a:xfrm>
          <a:prstGeom prst="rect">
            <a:avLst/>
          </a:prstGeom>
          <a:noFill/>
          <a:ln>
            <a:noFill/>
          </a:ln>
          <a:effectLst>
            <a:outerShdw blurRad="190500" rotWithShape="0" algn="tl">
              <a:srgbClr val="000000">
                <a:alpha val="69800"/>
              </a:srgbClr>
            </a:outerShdw>
          </a:effectLst>
        </p:spPr>
      </p:pic>
      <p:sp>
        <p:nvSpPr>
          <p:cNvPr id="1095" name="Google Shape;1095;p1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96" name="Google Shape;1096;p133"/>
          <p:cNvSpPr/>
          <p:nvPr/>
        </p:nvSpPr>
        <p:spPr>
          <a:xfrm>
            <a:off x="6052825" y="5455850"/>
            <a:ext cx="444300" cy="40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0" name="Shape 1100"/>
        <p:cNvGrpSpPr/>
        <p:nvPr/>
      </p:nvGrpSpPr>
      <p:grpSpPr>
        <a:xfrm>
          <a:off x="0" y="0"/>
          <a:ext cx="0" cy="0"/>
          <a:chOff x="0" y="0"/>
          <a:chExt cx="0" cy="0"/>
        </a:xfrm>
      </p:grpSpPr>
      <p:sp>
        <p:nvSpPr>
          <p:cNvPr id="1101" name="Google Shape;1101;p1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Wages, Tips, Other Compensation</a:t>
            </a:r>
            <a:endParaRPr/>
          </a:p>
        </p:txBody>
      </p:sp>
      <p:sp>
        <p:nvSpPr>
          <p:cNvPr id="1102" name="Google Shape;1102;p13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80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endParaRPr b="1" i="0" sz="4000" u="none" cap="none" strike="noStrike">
              <a:solidFill>
                <a:schemeClr val="dk1"/>
              </a:solidFill>
              <a:latin typeface="Questrial"/>
              <a:ea typeface="Questrial"/>
              <a:cs typeface="Questrial"/>
              <a:sym typeface="Questrial"/>
            </a:endParaRPr>
          </a:p>
          <a:p>
            <a:pPr indent="-342900" lvl="0" marL="342900" rtl="0" algn="l">
              <a:lnSpc>
                <a:spcPct val="90000"/>
              </a:lnSpc>
              <a:spcBef>
                <a:spcPts val="800"/>
              </a:spcBef>
              <a:spcAft>
                <a:spcPts val="0"/>
              </a:spcAft>
              <a:buClr>
                <a:schemeClr val="dk1"/>
              </a:buClr>
              <a:buSzPts val="4000"/>
              <a:buFont typeface="Noto Sans Symbols"/>
              <a:buChar char="➢"/>
            </a:pPr>
            <a:r>
              <a:rPr lang="en-US"/>
              <a:t>The federal tax system is a “pay as you go” system, meaning that tax is paid as income is earned during the year</a:t>
            </a:r>
            <a:endParaRPr/>
          </a:p>
          <a:p>
            <a:pPr indent="-342900" lvl="0" marL="342900" rtl="0" algn="l">
              <a:lnSpc>
                <a:spcPct val="90000"/>
              </a:lnSpc>
              <a:spcBef>
                <a:spcPts val="800"/>
              </a:spcBef>
              <a:spcAft>
                <a:spcPts val="0"/>
              </a:spcAft>
              <a:buClr>
                <a:schemeClr val="dk1"/>
              </a:buClr>
              <a:buSzPts val="4000"/>
              <a:buFont typeface="Noto Sans Symbols"/>
              <a:buChar char="➢"/>
            </a:pPr>
            <a:r>
              <a:rPr lang="en-US"/>
              <a:t>The tax paid is referred to as </a:t>
            </a:r>
            <a:r>
              <a:rPr b="1" lang="en-US">
                <a:solidFill>
                  <a:schemeClr val="accent1"/>
                </a:solidFill>
              </a:rPr>
              <a:t>withholding</a:t>
            </a:r>
            <a:endParaRPr b="1"/>
          </a:p>
        </p:txBody>
      </p:sp>
      <p:sp>
        <p:nvSpPr>
          <p:cNvPr id="1103" name="Google Shape;1103;p1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8" name="Shape 1108"/>
        <p:cNvGrpSpPr/>
        <p:nvPr/>
      </p:nvGrpSpPr>
      <p:grpSpPr>
        <a:xfrm>
          <a:off x="0" y="0"/>
          <a:ext cx="0" cy="0"/>
          <a:chOff x="0" y="0"/>
          <a:chExt cx="0" cy="0"/>
        </a:xfrm>
      </p:grpSpPr>
      <p:sp>
        <p:nvSpPr>
          <p:cNvPr id="1109" name="Google Shape;1109;p135"/>
          <p:cNvSpPr txBox="1"/>
          <p:nvPr>
            <p:ph type="title"/>
          </p:nvPr>
        </p:nvSpPr>
        <p:spPr>
          <a:xfrm>
            <a:off x="260100" y="112150"/>
            <a:ext cx="11322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Federal Income Tax Withheld</a:t>
            </a:r>
            <a:endParaRPr/>
          </a:p>
        </p:txBody>
      </p:sp>
      <p:sp>
        <p:nvSpPr>
          <p:cNvPr id="1110" name="Google Shape;1110;p135"/>
          <p:cNvSpPr txBox="1"/>
          <p:nvPr>
            <p:ph idx="1" type="body"/>
          </p:nvPr>
        </p:nvSpPr>
        <p:spPr>
          <a:xfrm>
            <a:off x="609600" y="1255155"/>
            <a:ext cx="10972800" cy="13503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This amount is determined prior to starting a job by filling out a Form W-4</a:t>
            </a:r>
            <a:endParaRPr/>
          </a:p>
        </p:txBody>
      </p:sp>
      <p:pic>
        <p:nvPicPr>
          <p:cNvPr id="1111" name="Google Shape;1111;p135"/>
          <p:cNvPicPr preferRelativeResize="0"/>
          <p:nvPr/>
        </p:nvPicPr>
        <p:blipFill rotWithShape="1">
          <a:blip r:embed="rId3">
            <a:alphaModFix/>
          </a:blip>
          <a:srcRect b="3879" l="4353" r="390" t="2197"/>
          <a:stretch/>
        </p:blipFill>
        <p:spPr>
          <a:xfrm>
            <a:off x="5620512" y="2275334"/>
            <a:ext cx="6060600" cy="2853000"/>
          </a:xfrm>
          <a:prstGeom prst="rect">
            <a:avLst/>
          </a:prstGeom>
          <a:noFill/>
          <a:ln>
            <a:noFill/>
          </a:ln>
          <a:effectLst>
            <a:outerShdw blurRad="190500" rotWithShape="0" algn="tl">
              <a:srgbClr val="000000">
                <a:alpha val="69800"/>
              </a:srgbClr>
            </a:outerShdw>
          </a:effectLst>
        </p:spPr>
      </p:pic>
      <p:sp>
        <p:nvSpPr>
          <p:cNvPr id="1112" name="Google Shape;1112;p135"/>
          <p:cNvSpPr/>
          <p:nvPr/>
        </p:nvSpPr>
        <p:spPr>
          <a:xfrm>
            <a:off x="609600" y="2441285"/>
            <a:ext cx="6510600" cy="3108600"/>
          </a:xfrm>
          <a:prstGeom prst="rect">
            <a:avLst/>
          </a:prstGeom>
          <a:noFill/>
          <a:ln>
            <a:noFill/>
          </a:ln>
        </p:spPr>
        <p:txBody>
          <a:bodyPr anchorCtr="0" anchor="t" bIns="45700" lIns="91425" spcFirstLastPara="1" rIns="91425" wrap="square" tIns="45700">
            <a:noAutofit/>
          </a:bodyPr>
          <a:lstStyle/>
          <a:p>
            <a:pPr indent="-571500" lvl="0" marL="571500" marR="0" rtl="0" algn="l">
              <a:spcBef>
                <a:spcPts val="0"/>
              </a:spcBef>
              <a:spcAft>
                <a:spcPts val="0"/>
              </a:spcAft>
              <a:buClr>
                <a:schemeClr val="dk1"/>
              </a:buClr>
              <a:buSzPts val="3600"/>
              <a:buFont typeface="Noto Sans Symbols"/>
              <a:buChar char="➢"/>
            </a:pPr>
            <a:r>
              <a:rPr lang="en-US" sz="3600">
                <a:solidFill>
                  <a:schemeClr val="dk1"/>
                </a:solidFill>
                <a:latin typeface="Questrial"/>
                <a:ea typeface="Questrial"/>
                <a:cs typeface="Questrial"/>
                <a:sym typeface="Questrial"/>
              </a:rPr>
              <a:t>Personal Allowances</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Single/Married</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Dependents</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Spouse information</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Childcare Expenses</a:t>
            </a:r>
            <a:endParaRPr/>
          </a:p>
          <a:p>
            <a:pPr indent="-368300" lvl="1" marL="10287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Questrial"/>
              <a:ea typeface="Questrial"/>
              <a:cs typeface="Questrial"/>
              <a:sym typeface="Questrial"/>
            </a:endParaRPr>
          </a:p>
        </p:txBody>
      </p:sp>
      <p:sp>
        <p:nvSpPr>
          <p:cNvPr id="1113" name="Google Shape;1113;p135"/>
          <p:cNvSpPr/>
          <p:nvPr/>
        </p:nvSpPr>
        <p:spPr>
          <a:xfrm>
            <a:off x="560288" y="5018254"/>
            <a:ext cx="11071500" cy="1200300"/>
          </a:xfrm>
          <a:prstGeom prst="rect">
            <a:avLst/>
          </a:prstGeom>
          <a:noFill/>
          <a:ln>
            <a:noFill/>
          </a:ln>
        </p:spPr>
        <p:txBody>
          <a:bodyPr anchorCtr="0" anchor="t" bIns="45700" lIns="91425" spcFirstLastPara="1" rIns="91425" wrap="square" tIns="45700">
            <a:noAutofit/>
          </a:bodyPr>
          <a:lstStyle/>
          <a:p>
            <a:pPr indent="-571500" lvl="0" marL="571500" marR="0" rtl="0" algn="l">
              <a:spcBef>
                <a:spcPts val="0"/>
              </a:spcBef>
              <a:spcAft>
                <a:spcPts val="0"/>
              </a:spcAft>
              <a:buClr>
                <a:schemeClr val="dk1"/>
              </a:buClr>
              <a:buSzPts val="3600"/>
              <a:buFont typeface="Noto Sans Symbols"/>
              <a:buChar char="➢"/>
            </a:pPr>
            <a:r>
              <a:rPr lang="en-US" sz="3600">
                <a:solidFill>
                  <a:schemeClr val="dk1"/>
                </a:solidFill>
                <a:latin typeface="Questrial"/>
                <a:ea typeface="Questrial"/>
                <a:cs typeface="Questrial"/>
                <a:sym typeface="Questrial"/>
              </a:rPr>
              <a:t>The number of personal allowances listed determines how much federal income tax is withheld from pay</a:t>
            </a:r>
            <a:endParaRPr/>
          </a:p>
        </p:txBody>
      </p:sp>
      <p:sp>
        <p:nvSpPr>
          <p:cNvPr id="1114" name="Google Shape;1114;p1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Google Shape;1120;p1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FICA Taxes</a:t>
            </a:r>
            <a:endParaRPr/>
          </a:p>
        </p:txBody>
      </p:sp>
      <p:sp>
        <p:nvSpPr>
          <p:cNvPr id="1121" name="Google Shape;1121;p13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F</a:t>
            </a:r>
            <a:r>
              <a:rPr b="0" i="0" lang="en-US" sz="4000" u="none" cap="none" strike="noStrike">
                <a:solidFill>
                  <a:schemeClr val="dk1"/>
                </a:solidFill>
                <a:latin typeface="Questrial"/>
                <a:ea typeface="Questrial"/>
                <a:cs typeface="Questrial"/>
                <a:sym typeface="Questrial"/>
              </a:rPr>
              <a:t>ederal </a:t>
            </a:r>
            <a:r>
              <a:rPr b="1" i="0" lang="en-US" sz="4000" u="none" cap="none" strike="noStrike">
                <a:solidFill>
                  <a:schemeClr val="dk1"/>
                </a:solidFill>
                <a:latin typeface="Questrial"/>
                <a:ea typeface="Questrial"/>
                <a:cs typeface="Questrial"/>
                <a:sym typeface="Questrial"/>
              </a:rPr>
              <a:t>I</a:t>
            </a:r>
            <a:r>
              <a:rPr b="0" i="0" lang="en-US" sz="4000" u="none" cap="none" strike="noStrike">
                <a:solidFill>
                  <a:schemeClr val="dk1"/>
                </a:solidFill>
                <a:latin typeface="Questrial"/>
                <a:ea typeface="Questrial"/>
                <a:cs typeface="Questrial"/>
                <a:sym typeface="Questrial"/>
              </a:rPr>
              <a:t>nsurance </a:t>
            </a:r>
            <a:r>
              <a:rPr b="1" i="0" lang="en-US" sz="4000" u="none" cap="none" strike="noStrike">
                <a:solidFill>
                  <a:schemeClr val="dk1"/>
                </a:solidFill>
                <a:latin typeface="Questrial"/>
                <a:ea typeface="Questrial"/>
                <a:cs typeface="Questrial"/>
                <a:sym typeface="Questrial"/>
              </a:rPr>
              <a:t>C</a:t>
            </a:r>
            <a:r>
              <a:rPr b="0" i="0" lang="en-US" sz="4000" u="none" cap="none" strike="noStrike">
                <a:solidFill>
                  <a:schemeClr val="dk1"/>
                </a:solidFill>
                <a:latin typeface="Questrial"/>
                <a:ea typeface="Questrial"/>
                <a:cs typeface="Questrial"/>
                <a:sym typeface="Questrial"/>
              </a:rPr>
              <a:t>ontributions </a:t>
            </a:r>
            <a:r>
              <a:rPr b="1" i="0" lang="en-US" sz="4000" u="none" cap="none" strike="noStrike">
                <a:solidFill>
                  <a:schemeClr val="dk1"/>
                </a:solidFill>
                <a:latin typeface="Questrial"/>
                <a:ea typeface="Questrial"/>
                <a:cs typeface="Questrial"/>
                <a:sym typeface="Questrial"/>
              </a:rPr>
              <a:t>A</a:t>
            </a:r>
            <a:r>
              <a:rPr b="0" i="0" lang="en-US" sz="4000" u="none" cap="none" strike="noStrike">
                <a:solidFill>
                  <a:schemeClr val="dk1"/>
                </a:solidFill>
                <a:latin typeface="Questrial"/>
                <a:ea typeface="Questrial"/>
                <a:cs typeface="Questrial"/>
                <a:sym typeface="Questrial"/>
              </a:rPr>
              <a:t>ct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Employment tax imposed on employees AND employers specifically to fund Social Security and Medicare programs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FICA is the part of the Internal Revenue Code that gives the federal government the authority to collect these taxes</a:t>
            </a:r>
            <a:endParaRPr/>
          </a:p>
        </p:txBody>
      </p:sp>
      <p:sp>
        <p:nvSpPr>
          <p:cNvPr id="1122" name="Google Shape;1122;p1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7" name="Shape 1127"/>
        <p:cNvGrpSpPr/>
        <p:nvPr/>
      </p:nvGrpSpPr>
      <p:grpSpPr>
        <a:xfrm>
          <a:off x="0" y="0"/>
          <a:ext cx="0" cy="0"/>
          <a:chOff x="0" y="0"/>
          <a:chExt cx="0" cy="0"/>
        </a:xfrm>
      </p:grpSpPr>
      <p:sp>
        <p:nvSpPr>
          <p:cNvPr id="1128" name="Google Shape;1128;p1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12 Codes</a:t>
            </a:r>
            <a:endParaRPr/>
          </a:p>
        </p:txBody>
      </p:sp>
      <p:sp>
        <p:nvSpPr>
          <p:cNvPr id="1129" name="Google Shape;1129;p13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In </a:t>
            </a:r>
            <a:r>
              <a:rPr b="0" i="0" lang="en-US" sz="4000" u="none" cap="none" strike="noStrike">
                <a:solidFill>
                  <a:schemeClr val="dk1"/>
                </a:solidFill>
                <a:latin typeface="Questrial"/>
                <a:ea typeface="Questrial"/>
                <a:cs typeface="Questrial"/>
                <a:sym typeface="Questrial"/>
              </a:rPr>
              <a:t>Box 12 reports a variety of amounts with corresponding codes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MAY be needed to complete the tax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Reports information such as: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401(k) retirement contributions </a:t>
            </a:r>
            <a:r>
              <a:rPr b="1" i="0" lang="en-US" sz="3600" u="none" cap="none" strike="noStrike">
                <a:solidFill>
                  <a:schemeClr val="dk1"/>
                </a:solidFill>
                <a:latin typeface="Questrial"/>
                <a:ea typeface="Questrial"/>
                <a:cs typeface="Questrial"/>
                <a:sym typeface="Questrial"/>
              </a:rPr>
              <a:t>(D)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Cost of employer-sponsored health coverage </a:t>
            </a:r>
            <a:r>
              <a:rPr b="1" i="0" lang="en-US" sz="3600" u="none" cap="none" strike="noStrike">
                <a:solidFill>
                  <a:schemeClr val="dk1"/>
                </a:solidFill>
                <a:latin typeface="Questrial"/>
                <a:ea typeface="Questrial"/>
                <a:cs typeface="Questrial"/>
                <a:sym typeface="Questrial"/>
              </a:rPr>
              <a:t>(DD)</a:t>
            </a:r>
            <a:endParaRPr/>
          </a:p>
        </p:txBody>
      </p:sp>
      <p:sp>
        <p:nvSpPr>
          <p:cNvPr id="1130" name="Google Shape;1130;p1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5" name="Shape 1135"/>
        <p:cNvGrpSpPr/>
        <p:nvPr/>
      </p:nvGrpSpPr>
      <p:grpSpPr>
        <a:xfrm>
          <a:off x="0" y="0"/>
          <a:ext cx="0" cy="0"/>
          <a:chOff x="0" y="0"/>
          <a:chExt cx="0" cy="0"/>
        </a:xfrm>
      </p:grpSpPr>
      <p:sp>
        <p:nvSpPr>
          <p:cNvPr id="1136" name="Google Shape;1136;p1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13</a:t>
            </a:r>
            <a:endParaRPr/>
          </a:p>
        </p:txBody>
      </p:sp>
      <p:sp>
        <p:nvSpPr>
          <p:cNvPr id="1137" name="Google Shape;1137;p138"/>
          <p:cNvSpPr txBox="1"/>
          <p:nvPr>
            <p:ph idx="1" type="body"/>
          </p:nvPr>
        </p:nvSpPr>
        <p:spPr>
          <a:xfrm>
            <a:off x="609600" y="1600205"/>
            <a:ext cx="10972800" cy="4859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“Retirement Plan” is checked if the taxpayer makes contributions to a retirement plan through the employer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“Third Party Sick Pay” is checked if the amount in box 1 reflects the amount of sick pay paid during the year</a:t>
            </a:r>
            <a:endParaRPr/>
          </a:p>
        </p:txBody>
      </p:sp>
      <p:sp>
        <p:nvSpPr>
          <p:cNvPr id="1138" name="Google Shape;1138;p1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Interview</a:t>
            </a:r>
            <a:r>
              <a:rPr b="1" i="0" lang="en-US" sz="4800" u="none" cap="none" strike="noStrike">
                <a:solidFill>
                  <a:schemeClr val="dk2"/>
                </a:solidFill>
                <a:latin typeface="Questrial"/>
                <a:ea typeface="Questrial"/>
                <a:cs typeface="Questrial"/>
                <a:sym typeface="Questrial"/>
              </a:rPr>
              <a:t> Objectives</a:t>
            </a:r>
            <a:endParaRPr/>
          </a:p>
        </p:txBody>
      </p:sp>
      <p:sp>
        <p:nvSpPr>
          <p:cNvPr id="154" name="Google Shape;154;p22"/>
          <p:cNvSpPr txBox="1"/>
          <p:nvPr>
            <p:ph idx="1" type="body"/>
          </p:nvPr>
        </p:nvSpPr>
        <p:spPr>
          <a:xfrm>
            <a:off x="609600" y="1600200"/>
            <a:ext cx="10972800" cy="4380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Conduct a thorough interview with taxpayer to ensure accurate return preparation</a:t>
            </a:r>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Navigate use of I/I form, Scope of Service Chart, and Summary Chart to complete return preparation</a:t>
            </a:r>
            <a:endParaRPr/>
          </a:p>
        </p:txBody>
      </p:sp>
      <p:sp>
        <p:nvSpPr>
          <p:cNvPr id="155" name="Google Shape;155;p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animEffect filter="fade" transition="in">
                                      <p:cBhvr>
                                        <p:cTn dur="1000"/>
                                        <p:tgtEl>
                                          <p:spTgt spid="1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animEffect filter="fade" transition="in">
                                      <p:cBhvr>
                                        <p:cTn dur="1000"/>
                                        <p:tgtEl>
                                          <p:spTgt spid="1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animEffect filter="fade" transition="in">
                                      <p:cBhvr>
                                        <p:cTn dur="1000"/>
                                        <p:tgtEl>
                                          <p:spTgt spid="15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3" name="Shape 1143"/>
        <p:cNvGrpSpPr/>
        <p:nvPr/>
      </p:nvGrpSpPr>
      <p:grpSpPr>
        <a:xfrm>
          <a:off x="0" y="0"/>
          <a:ext cx="0" cy="0"/>
          <a:chOff x="0" y="0"/>
          <a:chExt cx="0" cy="0"/>
        </a:xfrm>
      </p:grpSpPr>
      <p:sp>
        <p:nvSpPr>
          <p:cNvPr id="1144" name="Google Shape;1144;p1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endParaRPr/>
          </a:p>
        </p:txBody>
      </p:sp>
      <p:sp>
        <p:nvSpPr>
          <p:cNvPr id="1145" name="Google Shape;1145;p13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Other information is reported in box 14</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information listed is not always clear—even to the taxpayer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is no standard list of codes, and employers can list any description they choose</a:t>
            </a:r>
            <a:endParaRPr/>
          </a:p>
        </p:txBody>
      </p:sp>
      <p:sp>
        <p:nvSpPr>
          <p:cNvPr id="1146" name="Google Shape;1146;p1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1" name="Shape 1151"/>
        <p:cNvGrpSpPr/>
        <p:nvPr/>
      </p:nvGrpSpPr>
      <p:grpSpPr>
        <a:xfrm>
          <a:off x="0" y="0"/>
          <a:ext cx="0" cy="0"/>
          <a:chOff x="0" y="0"/>
          <a:chExt cx="0" cy="0"/>
        </a:xfrm>
      </p:grpSpPr>
      <p:sp>
        <p:nvSpPr>
          <p:cNvPr id="1152" name="Google Shape;1152;p1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endParaRPr/>
          </a:p>
        </p:txBody>
      </p:sp>
      <p:sp>
        <p:nvSpPr>
          <p:cNvPr id="1153" name="Google Shape;1153;p14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Employer may report information such 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Union dues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premiums deducted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Nontaxable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Educational assistance payments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Various types of retirement plan contributions</a:t>
            </a:r>
            <a:endParaRPr/>
          </a:p>
        </p:txBody>
      </p:sp>
      <p:sp>
        <p:nvSpPr>
          <p:cNvPr id="1154" name="Google Shape;1154;p1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8" name="Shape 1158"/>
        <p:cNvGrpSpPr/>
        <p:nvPr/>
      </p:nvGrpSpPr>
      <p:grpSpPr>
        <a:xfrm>
          <a:off x="0" y="0"/>
          <a:ext cx="0" cy="0"/>
          <a:chOff x="0" y="0"/>
          <a:chExt cx="0" cy="0"/>
        </a:xfrm>
      </p:grpSpPr>
      <p:sp>
        <p:nvSpPr>
          <p:cNvPr id="1159" name="Google Shape;1159;p14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State and Local Wages, Tax</a:t>
            </a:r>
            <a:endParaRPr/>
          </a:p>
        </p:txBody>
      </p:sp>
      <p:sp>
        <p:nvSpPr>
          <p:cNvPr id="1160" name="Google Shape;1160;p141"/>
          <p:cNvSpPr txBox="1"/>
          <p:nvPr>
            <p:ph idx="1" type="body"/>
          </p:nvPr>
        </p:nvSpPr>
        <p:spPr>
          <a:xfrm>
            <a:off x="609600" y="979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16, 17, 18, and 19</a:t>
            </a:r>
            <a:endParaRPr/>
          </a:p>
          <a:p>
            <a:pPr indent="-342900" lvl="0" marL="342900" marR="0" rtl="0" algn="l">
              <a:spcBef>
                <a:spcPts val="800"/>
              </a:spcBef>
              <a:spcAft>
                <a:spcPts val="0"/>
              </a:spcAft>
              <a:buClr>
                <a:schemeClr val="dk1"/>
              </a:buClr>
              <a:buSzPts val="4000"/>
              <a:buFont typeface="Noto Sans Symbols"/>
              <a:buChar char="➢"/>
            </a:pPr>
            <a:r>
              <a:rPr lang="en-US"/>
              <a:t>Most states </a:t>
            </a:r>
            <a:r>
              <a:rPr b="0" i="0" lang="en-US" sz="4000" u="none" cap="none" strike="noStrike">
                <a:solidFill>
                  <a:schemeClr val="dk1"/>
                </a:solidFill>
                <a:latin typeface="Questrial"/>
                <a:ea typeface="Questrial"/>
                <a:cs typeface="Questrial"/>
                <a:sym typeface="Questrial"/>
              </a:rPr>
              <a:t>also has an individual income tax, which we will discuss in the B Session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will be transferred to complete the state return </a:t>
            </a:r>
            <a:endParaRPr b="0"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Some localities also impose income tax</a:t>
            </a:r>
            <a:endParaRPr/>
          </a:p>
          <a:p>
            <a:pPr indent="0" lvl="0" marL="0" marR="0" rtl="0" algn="l">
              <a:spcBef>
                <a:spcPts val="800"/>
              </a:spcBef>
              <a:spcAft>
                <a:spcPts val="0"/>
              </a:spcAft>
              <a:buNone/>
            </a:pPr>
            <a:r>
              <a:t/>
            </a:r>
            <a:endParaRPr/>
          </a:p>
        </p:txBody>
      </p:sp>
      <p:sp>
        <p:nvSpPr>
          <p:cNvPr id="1161" name="Google Shape;1161;p1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62" name="Google Shape;1162;p141"/>
          <p:cNvSpPr/>
          <p:nvPr/>
        </p:nvSpPr>
        <p:spPr>
          <a:xfrm>
            <a:off x="609600" y="5300250"/>
            <a:ext cx="10972800" cy="13707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700">
                <a:solidFill>
                  <a:schemeClr val="lt1"/>
                </a:solidFill>
                <a:latin typeface="Questrial"/>
                <a:ea typeface="Questrial"/>
                <a:cs typeface="Questrial"/>
                <a:sym typeface="Questrial"/>
              </a:rPr>
              <a:t>State wage and tax information will be used to file the appropriate state income tax return (covered in B Session if applicable to your state) </a:t>
            </a:r>
            <a:endParaRPr b="1" sz="2700">
              <a:solidFill>
                <a:schemeClr val="lt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7" name="Shape 1167"/>
        <p:cNvGrpSpPr/>
        <p:nvPr/>
      </p:nvGrpSpPr>
      <p:grpSpPr>
        <a:xfrm>
          <a:off x="0" y="0"/>
          <a:ext cx="0" cy="0"/>
          <a:chOff x="0" y="0"/>
          <a:chExt cx="0" cy="0"/>
        </a:xfrm>
      </p:grpSpPr>
      <p:pic>
        <p:nvPicPr>
          <p:cNvPr descr="SSA 1099.png" id="1168" name="Google Shape;1168;p142"/>
          <p:cNvPicPr preferRelativeResize="0"/>
          <p:nvPr/>
        </p:nvPicPr>
        <p:blipFill>
          <a:blip r:embed="rId3">
            <a:alphaModFix/>
          </a:blip>
          <a:stretch>
            <a:fillRect/>
          </a:stretch>
        </p:blipFill>
        <p:spPr>
          <a:xfrm>
            <a:off x="3733801" y="1692640"/>
            <a:ext cx="4775686" cy="4155845"/>
          </a:xfrm>
          <a:prstGeom prst="rect">
            <a:avLst/>
          </a:prstGeom>
          <a:noFill/>
          <a:ln>
            <a:noFill/>
          </a:ln>
          <a:effectLst>
            <a:outerShdw blurRad="190500" rotWithShape="0" algn="tl">
              <a:srgbClr val="000000">
                <a:alpha val="69800"/>
              </a:srgbClr>
            </a:outerShdw>
          </a:effectLst>
        </p:spPr>
      </p:pic>
      <p:sp>
        <p:nvSpPr>
          <p:cNvPr id="1169" name="Google Shape;1169;p1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Social Security Benefit Statement</a:t>
            </a:r>
            <a:endParaRPr/>
          </a:p>
        </p:txBody>
      </p:sp>
      <p:sp>
        <p:nvSpPr>
          <p:cNvPr id="1170" name="Google Shape;1170;p1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71" name="Google Shape;1171;p142"/>
          <p:cNvSpPr/>
          <p:nvPr/>
        </p:nvSpPr>
        <p:spPr>
          <a:xfrm>
            <a:off x="4150875" y="1874150"/>
            <a:ext cx="277800" cy="249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6" name="Shape 1176"/>
        <p:cNvGrpSpPr/>
        <p:nvPr/>
      </p:nvGrpSpPr>
      <p:grpSpPr>
        <a:xfrm>
          <a:off x="0" y="0"/>
          <a:ext cx="0" cy="0"/>
          <a:chOff x="0" y="0"/>
          <a:chExt cx="0" cy="0"/>
        </a:xfrm>
      </p:grpSpPr>
      <p:sp>
        <p:nvSpPr>
          <p:cNvPr id="1177" name="Google Shape;1177;p1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endParaRPr/>
          </a:p>
        </p:txBody>
      </p:sp>
      <p:sp>
        <p:nvSpPr>
          <p:cNvPr id="1178" name="Google Shape;1178;p14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Social Security benefits include monthly retirement, survivor, and disability benefits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They do NOT include Supplemental Security Income (SSI): aimed at helping low-income elderly, blind, and disabled individuals pay for basic needs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79" name="Google Shape;1179;p1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4" name="Shape 1184"/>
        <p:cNvGrpSpPr/>
        <p:nvPr/>
      </p:nvGrpSpPr>
      <p:grpSpPr>
        <a:xfrm>
          <a:off x="0" y="0"/>
          <a:ext cx="0" cy="0"/>
          <a:chOff x="0" y="0"/>
          <a:chExt cx="0" cy="0"/>
        </a:xfrm>
      </p:grpSpPr>
      <p:sp>
        <p:nvSpPr>
          <p:cNvPr id="1185" name="Google Shape;1185;p1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endParaRPr/>
          </a:p>
        </p:txBody>
      </p:sp>
      <p:sp>
        <p:nvSpPr>
          <p:cNvPr id="1186" name="Google Shape;1186;p14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portion of the Social Security benefits may be taxable.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Generally, if Social Security benefits are the only source of income, then they are not taxable.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upon filing status and other reportable income</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lang="en-US"/>
              <a:t>As the preparer, simply input the SSA-1099 and the software calculates the taxable portion!</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87" name="Google Shape;1187;p1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2" name="Shape 1192"/>
        <p:cNvGrpSpPr/>
        <p:nvPr/>
      </p:nvGrpSpPr>
      <p:grpSpPr>
        <a:xfrm>
          <a:off x="0" y="0"/>
          <a:ext cx="0" cy="0"/>
          <a:chOff x="0" y="0"/>
          <a:chExt cx="0" cy="0"/>
        </a:xfrm>
      </p:grpSpPr>
      <p:sp>
        <p:nvSpPr>
          <p:cNvPr id="1193" name="Google Shape;1193;p1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Medicare Premiums</a:t>
            </a:r>
            <a:endParaRPr/>
          </a:p>
        </p:txBody>
      </p:sp>
      <p:sp>
        <p:nvSpPr>
          <p:cNvPr id="1194" name="Google Shape;1194;p14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Many taxpayers will have Medicare insurance premiums (part B) and/or Medicare prescription drug premiums (part D) deducted from benefits</a:t>
            </a:r>
            <a:endParaRPr/>
          </a:p>
        </p:txBody>
      </p:sp>
      <p:sp>
        <p:nvSpPr>
          <p:cNvPr id="1195" name="Google Shape;1195;p1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0" name="Shape 1200"/>
        <p:cNvGrpSpPr/>
        <p:nvPr/>
      </p:nvGrpSpPr>
      <p:grpSpPr>
        <a:xfrm>
          <a:off x="0" y="0"/>
          <a:ext cx="0" cy="0"/>
          <a:chOff x="0" y="0"/>
          <a:chExt cx="0" cy="0"/>
        </a:xfrm>
      </p:grpSpPr>
      <p:sp>
        <p:nvSpPr>
          <p:cNvPr id="1201" name="Google Shape;1201;p1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Voluntary Federal Income Tax Withholding</a:t>
            </a:r>
            <a:endParaRPr/>
          </a:p>
        </p:txBody>
      </p:sp>
      <p:sp>
        <p:nvSpPr>
          <p:cNvPr id="1202" name="Google Shape;1202;p14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have federal income tax withheld from benefits (if taxpayers know their benefits may be partially taxable)</a:t>
            </a:r>
            <a:endParaRPr/>
          </a:p>
        </p:txBody>
      </p:sp>
      <p:sp>
        <p:nvSpPr>
          <p:cNvPr id="1203" name="Google Shape;1203;p1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8" name="Shape 1208"/>
        <p:cNvGrpSpPr/>
        <p:nvPr/>
      </p:nvGrpSpPr>
      <p:grpSpPr>
        <a:xfrm>
          <a:off x="0" y="0"/>
          <a:ext cx="0" cy="0"/>
          <a:chOff x="0" y="0"/>
          <a:chExt cx="0" cy="0"/>
        </a:xfrm>
      </p:grpSpPr>
      <p:sp>
        <p:nvSpPr>
          <p:cNvPr id="1209" name="Google Shape;1209;p1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Lump Sum Benefit Payments</a:t>
            </a:r>
            <a:endParaRPr/>
          </a:p>
        </p:txBody>
      </p:sp>
      <p:sp>
        <p:nvSpPr>
          <p:cNvPr id="1210" name="Google Shape;1210;p14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3</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taxpayers may have received a lump-sum benefit payment (for current tax year and prior tax years)</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211" name="Google Shape;1211;p147"/>
          <p:cNvSpPr txBox="1"/>
          <p:nvPr/>
        </p:nvSpPr>
        <p:spPr>
          <a:xfrm>
            <a:off x="609600" y="4740442"/>
            <a:ext cx="10972800" cy="1323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3"/>
                </a:solidFill>
                <a:latin typeface="Questrial"/>
                <a:ea typeface="Questrial"/>
                <a:cs typeface="Questrial"/>
                <a:sym typeface="Questrial"/>
              </a:rPr>
              <a:t>See your site coordinator if a taxpayer received lump-sum benefits</a:t>
            </a:r>
            <a:endParaRPr/>
          </a:p>
        </p:txBody>
      </p:sp>
      <p:sp>
        <p:nvSpPr>
          <p:cNvPr id="1212" name="Google Shape;1212;p1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7" name="Shape 1217"/>
        <p:cNvGrpSpPr/>
        <p:nvPr/>
      </p:nvGrpSpPr>
      <p:grpSpPr>
        <a:xfrm>
          <a:off x="0" y="0"/>
          <a:ext cx="0" cy="0"/>
          <a:chOff x="0" y="0"/>
          <a:chExt cx="0" cy="0"/>
        </a:xfrm>
      </p:grpSpPr>
      <p:sp>
        <p:nvSpPr>
          <p:cNvPr id="1218" name="Google Shape;1218;p1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Certain Government Payments</a:t>
            </a:r>
            <a:endParaRPr b="1" i="0" sz="4800" u="none" cap="none" strike="noStrike">
              <a:solidFill>
                <a:schemeClr val="dk2"/>
              </a:solidFill>
              <a:latin typeface="Questrial"/>
              <a:ea typeface="Questrial"/>
              <a:cs typeface="Questrial"/>
              <a:sym typeface="Questrial"/>
            </a:endParaRPr>
          </a:p>
        </p:txBody>
      </p:sp>
      <p:pic>
        <p:nvPicPr>
          <p:cNvPr id="1219" name="Google Shape;1219;p148"/>
          <p:cNvPicPr preferRelativeResize="0"/>
          <p:nvPr/>
        </p:nvPicPr>
        <p:blipFill rotWithShape="1">
          <a:blip r:embed="rId3">
            <a:alphaModFix amt="93000"/>
          </a:blip>
          <a:srcRect b="0" l="0" r="0" t="0"/>
          <a:stretch/>
        </p:blipFill>
        <p:spPr>
          <a:xfrm>
            <a:off x="1530350" y="1949823"/>
            <a:ext cx="9131400" cy="3962400"/>
          </a:xfrm>
          <a:prstGeom prst="rect">
            <a:avLst/>
          </a:prstGeom>
          <a:noFill/>
          <a:ln>
            <a:noFill/>
          </a:ln>
          <a:effectLst>
            <a:outerShdw blurRad="190500" rotWithShape="0" algn="tl">
              <a:srgbClr val="000000">
                <a:alpha val="69800"/>
              </a:srgbClr>
            </a:outerShdw>
          </a:effectLst>
        </p:spPr>
      </p:pic>
      <p:sp>
        <p:nvSpPr>
          <p:cNvPr id="1220" name="Google Shape;1220;p1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21" name="Google Shape;1221;p148"/>
          <p:cNvSpPr/>
          <p:nvPr/>
        </p:nvSpPr>
        <p:spPr>
          <a:xfrm>
            <a:off x="8107450" y="2554400"/>
            <a:ext cx="444300" cy="4026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62" name="Google Shape;162;p23"/>
          <p:cNvSpPr txBox="1"/>
          <p:nvPr>
            <p:ph idx="1" type="body"/>
          </p:nvPr>
        </p:nvSpPr>
        <p:spPr>
          <a:xfrm>
            <a:off x="235200" y="1028700"/>
            <a:ext cx="11721600" cy="48006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Taxpayer completes pages 1, 2, and 3 of Intake/Interview Form</a:t>
            </a:r>
            <a:r>
              <a:rPr lang="en-US" sz="3600"/>
              <a:t>.</a:t>
            </a:r>
            <a:endParaRPr sz="3600"/>
          </a:p>
          <a:p>
            <a:pPr indent="-317500" lvl="0" marL="342900" rtl="0" algn="l">
              <a:spcBef>
                <a:spcPts val="800"/>
              </a:spcBef>
              <a:spcAft>
                <a:spcPts val="0"/>
              </a:spcAft>
              <a:buClr>
                <a:schemeClr val="dk1"/>
              </a:buClr>
              <a:buSzPts val="3600"/>
              <a:buFont typeface="Noto Sans Symbols"/>
              <a:buChar char="➢"/>
            </a:pPr>
            <a:r>
              <a:rPr lang="en-US" sz="3600"/>
              <a:t>Verify photo ID(s) &amp; Social Security card(s)</a:t>
            </a:r>
            <a:endParaRPr sz="3600"/>
          </a:p>
          <a:p>
            <a:pPr indent="-317500" lvl="0" marL="342900" marR="0" rtl="0" algn="l">
              <a:spcBef>
                <a:spcPts val="0"/>
              </a:spcBef>
              <a:spcAft>
                <a:spcPts val="0"/>
              </a:spcAft>
              <a:buClr>
                <a:schemeClr val="dk1"/>
              </a:buClr>
              <a:buSzPts val="3600"/>
              <a:buFont typeface="Noto Sans Symbols"/>
              <a:buChar char="➢"/>
            </a:pPr>
            <a:r>
              <a:rPr lang="en-US" sz="3600"/>
              <a:t>Go through the entire I/I form with them, asking clarifying questions and determining what is in scope for you.</a:t>
            </a:r>
            <a:endParaRPr sz="3600"/>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Ensure taxpayer cannot be a dependent of anyone else (Pub 4012: </a:t>
            </a:r>
            <a:r>
              <a:rPr lang="en-US" sz="3600"/>
              <a:t>Tab C</a:t>
            </a:r>
            <a:r>
              <a:rPr b="0" i="0" lang="en-US" sz="3600" u="none" cap="none" strike="noStrike">
                <a:solidFill>
                  <a:schemeClr val="dk1"/>
                </a:solidFill>
                <a:latin typeface="Questrial"/>
                <a:ea typeface="Questrial"/>
                <a:cs typeface="Questrial"/>
                <a:sym typeface="Questrial"/>
              </a:rPr>
              <a:t>)</a:t>
            </a:r>
            <a:endParaRPr sz="3600"/>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dependents (Pub 4012: </a:t>
            </a:r>
            <a:r>
              <a:rPr lang="en-US" sz="3600"/>
              <a:t>Tab C</a:t>
            </a:r>
            <a:r>
              <a:rPr b="0" i="0" lang="en-US" sz="3600" u="none" cap="none" strike="noStrike">
                <a:solidFill>
                  <a:schemeClr val="dk1"/>
                </a:solidFill>
                <a:latin typeface="Questrial"/>
                <a:ea typeface="Questrial"/>
                <a:cs typeface="Questrial"/>
                <a:sym typeface="Questrial"/>
              </a:rPr>
              <a:t>)</a:t>
            </a:r>
            <a:endParaRPr b="0" i="0" sz="3600" u="none" cap="none" strike="noStrike">
              <a:solidFill>
                <a:schemeClr val="dk1"/>
              </a:solidFill>
              <a:latin typeface="Questrial"/>
              <a:ea typeface="Questrial"/>
              <a:cs typeface="Questrial"/>
              <a:sym typeface="Questrial"/>
            </a:endParaRPr>
          </a:p>
        </p:txBody>
      </p:sp>
      <p:sp>
        <p:nvSpPr>
          <p:cNvPr id="163" name="Google Shape;163;p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5" name="Shape 1225"/>
        <p:cNvGrpSpPr/>
        <p:nvPr/>
      </p:nvGrpSpPr>
      <p:grpSpPr>
        <a:xfrm>
          <a:off x="0" y="0"/>
          <a:ext cx="0" cy="0"/>
          <a:chOff x="0" y="0"/>
          <a:chExt cx="0" cy="0"/>
        </a:xfrm>
      </p:grpSpPr>
      <p:sp>
        <p:nvSpPr>
          <p:cNvPr id="1226" name="Google Shape;1226;p1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Unemployment Compensation</a:t>
            </a:r>
            <a:endParaRPr/>
          </a:p>
        </p:txBody>
      </p:sp>
      <p:sp>
        <p:nvSpPr>
          <p:cNvPr id="1227" name="Google Shape;1227;p149"/>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80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Unemployment compensation is fully taxable income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Taxpayers can choose to have federal income tax withheld on unemployment compensation</a:t>
            </a:r>
            <a:endParaRPr/>
          </a:p>
          <a:p>
            <a:pPr indent="0" lvl="0" marL="0" marR="0" rtl="0" algn="l">
              <a:spcBef>
                <a:spcPts val="800"/>
              </a:spcBef>
              <a:spcAft>
                <a:spcPts val="0"/>
              </a:spcAft>
              <a:buNone/>
            </a:pPr>
            <a:r>
              <a:t/>
            </a:r>
            <a:endParaRPr b="1"/>
          </a:p>
        </p:txBody>
      </p:sp>
      <p:sp>
        <p:nvSpPr>
          <p:cNvPr id="1228" name="Google Shape;1228;p1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sp>
        <p:nvSpPr>
          <p:cNvPr id="1234" name="Google Shape;1234;p1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Prior Year State Tax Refund</a:t>
            </a:r>
            <a:endParaRPr/>
          </a:p>
        </p:txBody>
      </p:sp>
      <p:sp>
        <p:nvSpPr>
          <p:cNvPr id="1235" name="Google Shape;1235;p150"/>
          <p:cNvSpPr txBox="1"/>
          <p:nvPr>
            <p:ph idx="1" type="body"/>
          </p:nvPr>
        </p:nvSpPr>
        <p:spPr>
          <a:xfrm>
            <a:off x="434850" y="1612338"/>
            <a:ext cx="113223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0000"/>
              </a:lnSpc>
              <a:spcBef>
                <a:spcPts val="0"/>
              </a:spcBef>
              <a:spcAft>
                <a:spcPts val="0"/>
              </a:spcAft>
              <a:buClr>
                <a:schemeClr val="dk1"/>
              </a:buClr>
              <a:buSzPts val="4000"/>
              <a:buFont typeface="Noto Sans Symbols"/>
              <a:buChar char="➢"/>
            </a:pPr>
            <a:r>
              <a:rPr lang="en-US"/>
              <a:t>If the form has an amount in box 2, the taxpayer </a:t>
            </a:r>
            <a:r>
              <a:rPr i="1" lang="en-US"/>
              <a:t>may</a:t>
            </a:r>
            <a:r>
              <a:rPr lang="en-US"/>
              <a:t> need to report their prior year refund. </a:t>
            </a:r>
            <a:endParaRPr/>
          </a:p>
          <a:p>
            <a:pPr indent="-342900" lvl="0" marL="342900" marR="0" rtl="0" algn="l">
              <a:lnSpc>
                <a:spcPct val="120000"/>
              </a:lnSpc>
              <a:spcBef>
                <a:spcPts val="0"/>
              </a:spcBef>
              <a:spcAft>
                <a:spcPts val="0"/>
              </a:spcAft>
              <a:buClr>
                <a:srgbClr val="FF0000"/>
              </a:buClr>
              <a:buSzPts val="4000"/>
              <a:buFont typeface="Noto Sans Symbols"/>
              <a:buChar char="➢"/>
            </a:pPr>
            <a:r>
              <a:rPr lang="en-US">
                <a:solidFill>
                  <a:srgbClr val="FF0000"/>
                </a:solidFill>
              </a:rPr>
              <a:t>Out of Scope for Basic Volunteers</a:t>
            </a:r>
            <a:endParaRPr>
              <a:solidFill>
                <a:srgbClr val="FF0000"/>
              </a:solidFill>
            </a:endParaRPr>
          </a:p>
          <a:p>
            <a:pPr indent="0" lvl="0" marL="0" marR="0" rtl="0" algn="l">
              <a:lnSpc>
                <a:spcPct val="120000"/>
              </a:lnSpc>
              <a:spcBef>
                <a:spcPts val="0"/>
              </a:spcBef>
              <a:spcAft>
                <a:spcPts val="0"/>
              </a:spcAft>
              <a:buNone/>
            </a:pPr>
            <a:r>
              <a:t/>
            </a:r>
            <a:endParaRPr/>
          </a:p>
          <a:p>
            <a:pPr indent="-342900" lvl="0" marL="342900" marR="0" rtl="0" algn="ctr">
              <a:lnSpc>
                <a:spcPct val="80000"/>
              </a:lnSpc>
              <a:spcBef>
                <a:spcPts val="640"/>
              </a:spcBef>
              <a:spcAft>
                <a:spcPts val="0"/>
              </a:spcAft>
              <a:buClr>
                <a:schemeClr val="dk1"/>
              </a:buClr>
              <a:buFont typeface="Noto Sans Symbols"/>
              <a:buNone/>
            </a:pPr>
            <a:r>
              <a:t/>
            </a:r>
            <a:endParaRPr b="1" i="1" sz="3200" u="none" cap="none" strike="noStrike">
              <a:solidFill>
                <a:srgbClr val="FFFFFF"/>
              </a:solidFill>
              <a:latin typeface="Questrial"/>
              <a:ea typeface="Questrial"/>
              <a:cs typeface="Questrial"/>
              <a:sym typeface="Questrial"/>
            </a:endParaRPr>
          </a:p>
        </p:txBody>
      </p:sp>
      <p:sp>
        <p:nvSpPr>
          <p:cNvPr id="1236" name="Google Shape;1236;p1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37" name="Google Shape;1237;p150"/>
          <p:cNvSpPr txBox="1"/>
          <p:nvPr/>
        </p:nvSpPr>
        <p:spPr>
          <a:xfrm>
            <a:off x="609600" y="4994825"/>
            <a:ext cx="10972800" cy="1338300"/>
          </a:xfrm>
          <a:prstGeom prst="rect">
            <a:avLst/>
          </a:prstGeom>
          <a:gradFill>
            <a:gsLst>
              <a:gs pos="0">
                <a:srgbClr val="CABBCD"/>
              </a:gs>
              <a:gs pos="35000">
                <a:srgbClr val="DBCFDB"/>
              </a:gs>
              <a:gs pos="100000">
                <a:srgbClr val="F2EBF2"/>
              </a:gs>
            </a:gsLst>
            <a:lin ang="16200038" scaled="0"/>
          </a:gradFill>
          <a:ln cap="flat" cmpd="sng" w="9525">
            <a:solidFill>
              <a:srgbClr val="674F6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2"/>
                </a:solidFill>
                <a:latin typeface="Questrial"/>
                <a:ea typeface="Questrial"/>
                <a:cs typeface="Questrial"/>
                <a:sym typeface="Questrial"/>
              </a:rPr>
              <a:t>A more advanced volunteer will need to enter the Form 1099-G with an amount in Box 2. </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sp>
        <p:nvSpPr>
          <p:cNvPr id="1243" name="Google Shape;1243;p15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Household Employee Income</a:t>
            </a:r>
            <a:endParaRPr/>
          </a:p>
        </p:txBody>
      </p:sp>
      <p:sp>
        <p:nvSpPr>
          <p:cNvPr id="1244" name="Google Shape;1244;p151"/>
          <p:cNvSpPr txBox="1"/>
          <p:nvPr>
            <p:ph idx="1" type="body"/>
          </p:nvPr>
        </p:nvSpPr>
        <p:spPr>
          <a:xfrm>
            <a:off x="265050" y="1165950"/>
            <a:ext cx="11661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household employee earns less than $2,000 a year, the employer is not required to issue a Form W-2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this income must still be reported on the taxpayer’s income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endParaRPr b="1"/>
          </a:p>
          <a:p>
            <a:pPr indent="0" lvl="0" marL="0" marR="0" rtl="0" algn="l">
              <a:lnSpc>
                <a:spcPct val="120000"/>
              </a:lnSpc>
              <a:spcBef>
                <a:spcPts val="0"/>
              </a:spcBef>
              <a:spcAft>
                <a:spcPts val="0"/>
              </a:spcAft>
              <a:buNone/>
            </a:pPr>
            <a:r>
              <a:t/>
            </a:r>
            <a:endParaRPr b="1"/>
          </a:p>
        </p:txBody>
      </p:sp>
      <p:sp>
        <p:nvSpPr>
          <p:cNvPr id="1245" name="Google Shape;1245;p1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0" name="Shape 1250"/>
        <p:cNvGrpSpPr/>
        <p:nvPr/>
      </p:nvGrpSpPr>
      <p:grpSpPr>
        <a:xfrm>
          <a:off x="0" y="0"/>
          <a:ext cx="0" cy="0"/>
          <a:chOff x="0" y="0"/>
          <a:chExt cx="0" cy="0"/>
        </a:xfrm>
      </p:grpSpPr>
      <p:sp>
        <p:nvSpPr>
          <p:cNvPr id="1251" name="Google Shape;1251;p1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Income</a:t>
            </a:r>
            <a:endParaRPr/>
          </a:p>
        </p:txBody>
      </p:sp>
      <p:pic>
        <p:nvPicPr>
          <p:cNvPr id="1252" name="Google Shape;1252;p152"/>
          <p:cNvPicPr preferRelativeResize="0"/>
          <p:nvPr/>
        </p:nvPicPr>
        <p:blipFill rotWithShape="1">
          <a:blip r:embed="rId3">
            <a:alphaModFix/>
          </a:blip>
          <a:srcRect b="0" l="0" r="0" t="0"/>
          <a:stretch/>
        </p:blipFill>
        <p:spPr>
          <a:xfrm>
            <a:off x="2408642" y="1303338"/>
            <a:ext cx="7374600" cy="4870200"/>
          </a:xfrm>
          <a:prstGeom prst="rect">
            <a:avLst/>
          </a:prstGeom>
          <a:noFill/>
          <a:ln>
            <a:noFill/>
          </a:ln>
          <a:effectLst>
            <a:outerShdw blurRad="190500" rotWithShape="0" algn="tl">
              <a:srgbClr val="000000">
                <a:alpha val="69800"/>
              </a:srgbClr>
            </a:outerShdw>
          </a:effectLst>
        </p:spPr>
      </p:pic>
      <p:sp>
        <p:nvSpPr>
          <p:cNvPr id="1253" name="Google Shape;1253;p1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54" name="Google Shape;1254;p152"/>
          <p:cNvSpPr/>
          <p:nvPr/>
        </p:nvSpPr>
        <p:spPr>
          <a:xfrm>
            <a:off x="7926975" y="1749200"/>
            <a:ext cx="444300" cy="40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9" name="Shape 1259"/>
        <p:cNvGrpSpPr/>
        <p:nvPr/>
      </p:nvGrpSpPr>
      <p:grpSpPr>
        <a:xfrm>
          <a:off x="0" y="0"/>
          <a:ext cx="0" cy="0"/>
          <a:chOff x="0" y="0"/>
          <a:chExt cx="0" cy="0"/>
        </a:xfrm>
      </p:grpSpPr>
      <p:sp>
        <p:nvSpPr>
          <p:cNvPr id="1260" name="Google Shape;1260;p1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&amp; Interest on U.S. Savings Bonds &amp; Treas. Obligations</a:t>
            </a:r>
            <a:endParaRPr/>
          </a:p>
        </p:txBody>
      </p:sp>
      <p:sp>
        <p:nvSpPr>
          <p:cNvPr id="1261" name="Google Shape;1261;p15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Money earns interest when it is: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Deposited into bank accounts (e.g., savings account)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Used to buy certificates of deposit (CDs) or bonds</a:t>
            </a:r>
            <a:endParaRPr b="0" i="0" sz="4000" u="none" cap="none" strike="noStrike">
              <a:solidFill>
                <a:schemeClr val="dk1"/>
              </a:solidFill>
              <a:latin typeface="Questrial"/>
              <a:ea typeface="Questrial"/>
              <a:cs typeface="Questrial"/>
              <a:sym typeface="Questrial"/>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a:t>
            </a:r>
            <a:r>
              <a:rPr b="0" i="1"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unearned</a:t>
            </a: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 may have had federal income tax withheld in some circumstances</a:t>
            </a:r>
            <a:endParaRPr b="1"/>
          </a:p>
          <a:p>
            <a:pPr indent="-57150" lvl="1" marL="742950" marR="0" rtl="0" algn="l">
              <a:lnSpc>
                <a:spcPct val="90000"/>
              </a:lnSpc>
              <a:spcBef>
                <a:spcPts val="720"/>
              </a:spcBef>
              <a:spcAft>
                <a:spcPts val="0"/>
              </a:spcAft>
              <a:buClr>
                <a:schemeClr val="dk1"/>
              </a:buClr>
              <a:buSzPts val="3600"/>
              <a:buFont typeface="Arial"/>
              <a:buNone/>
            </a:pPr>
            <a:r>
              <a:t/>
            </a:r>
            <a:endParaRPr b="0" i="0" sz="3600" u="none" cap="none" strike="noStrike">
              <a:solidFill>
                <a:srgbClr val="FFFFFF"/>
              </a:solidFill>
              <a:latin typeface="Questrial"/>
              <a:ea typeface="Questrial"/>
              <a:cs typeface="Questrial"/>
              <a:sym typeface="Questrial"/>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262" name="Google Shape;1262;p1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7" name="Shape 1267"/>
        <p:cNvGrpSpPr/>
        <p:nvPr/>
      </p:nvGrpSpPr>
      <p:grpSpPr>
        <a:xfrm>
          <a:off x="0" y="0"/>
          <a:ext cx="0" cy="0"/>
          <a:chOff x="0" y="0"/>
          <a:chExt cx="0" cy="0"/>
        </a:xfrm>
      </p:grpSpPr>
      <p:sp>
        <p:nvSpPr>
          <p:cNvPr id="1268" name="Google Shape;1268;p1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Dividends and Distributions</a:t>
            </a:r>
            <a:endParaRPr/>
          </a:p>
        </p:txBody>
      </p:sp>
      <p:pic>
        <p:nvPicPr>
          <p:cNvPr id="1269" name="Google Shape;1269;p154"/>
          <p:cNvPicPr preferRelativeResize="0"/>
          <p:nvPr>
            <p:ph idx="1" type="body"/>
          </p:nvPr>
        </p:nvPicPr>
        <p:blipFill rotWithShape="1">
          <a:blip r:embed="rId3">
            <a:alphaModFix/>
          </a:blip>
          <a:srcRect b="0" l="0" r="0" t="0"/>
          <a:stretch/>
        </p:blipFill>
        <p:spPr>
          <a:xfrm>
            <a:off x="2684853" y="1600200"/>
            <a:ext cx="6822300" cy="4526100"/>
          </a:xfrm>
          <a:prstGeom prst="rect">
            <a:avLst/>
          </a:prstGeom>
          <a:noFill/>
          <a:ln>
            <a:noFill/>
          </a:ln>
          <a:effectLst>
            <a:outerShdw blurRad="190500" rotWithShape="0" algn="tl">
              <a:srgbClr val="000000">
                <a:alpha val="69800"/>
              </a:srgbClr>
            </a:outerShdw>
          </a:effectLst>
        </p:spPr>
      </p:pic>
      <p:sp>
        <p:nvSpPr>
          <p:cNvPr id="1270" name="Google Shape;1270;p1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71" name="Google Shape;1271;p154"/>
          <p:cNvSpPr/>
          <p:nvPr/>
        </p:nvSpPr>
        <p:spPr>
          <a:xfrm>
            <a:off x="7621550" y="2040750"/>
            <a:ext cx="360900" cy="347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6" name="Shape 1276"/>
        <p:cNvGrpSpPr/>
        <p:nvPr/>
      </p:nvGrpSpPr>
      <p:grpSpPr>
        <a:xfrm>
          <a:off x="0" y="0"/>
          <a:ext cx="0" cy="0"/>
          <a:chOff x="0" y="0"/>
          <a:chExt cx="0" cy="0"/>
        </a:xfrm>
      </p:grpSpPr>
      <p:sp>
        <p:nvSpPr>
          <p:cNvPr id="1277" name="Google Shape;1277;p1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Ordinary and Qualified Dividends</a:t>
            </a:r>
            <a:endParaRPr/>
          </a:p>
        </p:txBody>
      </p:sp>
      <p:sp>
        <p:nvSpPr>
          <p:cNvPr id="1278" name="Google Shape;1278;p155"/>
          <p:cNvSpPr txBox="1"/>
          <p:nvPr>
            <p:ph idx="1" type="body"/>
          </p:nvPr>
        </p:nvSpPr>
        <p:spPr>
          <a:xfrm>
            <a:off x="43625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dividend is a distributions of a portion of a company’s earnings to shareholders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E.g., if a taxpayer has investments in a stock, then dividends paid by the corporation are taxable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 may have had federal income tax withheld in some circumstances</a:t>
            </a:r>
            <a:endParaRPr b="1"/>
          </a:p>
        </p:txBody>
      </p:sp>
      <p:sp>
        <p:nvSpPr>
          <p:cNvPr id="1279" name="Google Shape;1279;p1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4" name="Shape 1284"/>
        <p:cNvGrpSpPr/>
        <p:nvPr/>
      </p:nvGrpSpPr>
      <p:grpSpPr>
        <a:xfrm>
          <a:off x="0" y="0"/>
          <a:ext cx="0" cy="0"/>
          <a:chOff x="0" y="0"/>
          <a:chExt cx="0" cy="0"/>
        </a:xfrm>
      </p:grpSpPr>
      <p:sp>
        <p:nvSpPr>
          <p:cNvPr id="1285" name="Google Shape;1285;p1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Capital Gains Distributions</a:t>
            </a:r>
            <a:endParaRPr b="1" i="0" sz="4800" u="none" cap="none" strike="noStrike">
              <a:solidFill>
                <a:schemeClr val="dk2"/>
              </a:solidFill>
              <a:latin typeface="Questrial"/>
              <a:ea typeface="Questrial"/>
              <a:cs typeface="Questrial"/>
              <a:sym typeface="Questrial"/>
            </a:endParaRPr>
          </a:p>
        </p:txBody>
      </p:sp>
      <p:sp>
        <p:nvSpPr>
          <p:cNvPr id="1286" name="Google Shape;1286;p15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distributions occur when a taxpayer sells stocks and securities in a mutual fund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are taxable!</a:t>
            </a:r>
            <a:endParaRPr b="0" i="0" sz="4000" u="none" cap="none" strike="noStrike">
              <a:solidFill>
                <a:schemeClr val="dk1"/>
              </a:solidFill>
              <a:latin typeface="Questrial"/>
              <a:ea typeface="Questrial"/>
              <a:cs typeface="Questrial"/>
              <a:sym typeface="Questrial"/>
            </a:endParaRPr>
          </a:p>
        </p:txBody>
      </p:sp>
      <p:sp>
        <p:nvSpPr>
          <p:cNvPr id="1287" name="Google Shape;1287;p1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2" name="Shape 1292"/>
        <p:cNvGrpSpPr/>
        <p:nvPr/>
      </p:nvGrpSpPr>
      <p:grpSpPr>
        <a:xfrm>
          <a:off x="0" y="0"/>
          <a:ext cx="0" cy="0"/>
          <a:chOff x="0" y="0"/>
          <a:chExt cx="0" cy="0"/>
        </a:xfrm>
      </p:grpSpPr>
      <p:sp>
        <p:nvSpPr>
          <p:cNvPr id="1293" name="Google Shape;1293;p1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a:t>
            </a:r>
            <a:r>
              <a:rPr lang="en-US"/>
              <a:t>-2</a:t>
            </a:r>
            <a:r>
              <a:rPr b="1" i="0" lang="en-US" sz="4800" u="none" cap="none" strike="noStrike">
                <a:solidFill>
                  <a:schemeClr val="dk2"/>
                </a:solidFill>
                <a:latin typeface="Questrial"/>
                <a:ea typeface="Questrial"/>
                <a:cs typeface="Questrial"/>
                <a:sym typeface="Questrial"/>
              </a:rPr>
              <a:t>G: Certain Gambling Winnings</a:t>
            </a:r>
            <a:endParaRPr/>
          </a:p>
        </p:txBody>
      </p:sp>
      <p:pic>
        <p:nvPicPr>
          <p:cNvPr id="1294" name="Google Shape;1294;p157"/>
          <p:cNvPicPr preferRelativeResize="0"/>
          <p:nvPr>
            <p:ph idx="1" type="body"/>
          </p:nvPr>
        </p:nvPicPr>
        <p:blipFill rotWithShape="1">
          <a:blip r:embed="rId3">
            <a:alphaModFix/>
          </a:blip>
          <a:srcRect b="0" l="0" r="0" t="0"/>
          <a:stretch/>
        </p:blipFill>
        <p:spPr>
          <a:xfrm>
            <a:off x="2407149" y="1619538"/>
            <a:ext cx="7377600" cy="4860600"/>
          </a:xfrm>
          <a:prstGeom prst="rect">
            <a:avLst/>
          </a:prstGeom>
          <a:noFill/>
          <a:ln>
            <a:noFill/>
          </a:ln>
          <a:effectLst>
            <a:outerShdw blurRad="190500" rotWithShape="0" algn="tl">
              <a:srgbClr val="000000">
                <a:alpha val="69800"/>
              </a:srgbClr>
            </a:outerShdw>
          </a:effectLst>
        </p:spPr>
      </p:pic>
      <p:sp>
        <p:nvSpPr>
          <p:cNvPr id="1295" name="Google Shape;1295;p1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96" name="Google Shape;1296;p157"/>
          <p:cNvSpPr/>
          <p:nvPr/>
        </p:nvSpPr>
        <p:spPr>
          <a:xfrm>
            <a:off x="9342975" y="2012975"/>
            <a:ext cx="347100" cy="263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1" name="Shape 1301"/>
        <p:cNvGrpSpPr/>
        <p:nvPr/>
      </p:nvGrpSpPr>
      <p:grpSpPr>
        <a:xfrm>
          <a:off x="0" y="0"/>
          <a:ext cx="0" cy="0"/>
          <a:chOff x="0" y="0"/>
          <a:chExt cx="0" cy="0"/>
        </a:xfrm>
      </p:grpSpPr>
      <p:sp>
        <p:nvSpPr>
          <p:cNvPr id="1302" name="Google Shape;1302;p1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a:t>
            </a:r>
            <a:r>
              <a:rPr lang="en-US"/>
              <a:t>-2</a:t>
            </a:r>
            <a:r>
              <a:rPr b="1" i="0" lang="en-US" sz="4800" u="none" cap="none" strike="noStrike">
                <a:solidFill>
                  <a:schemeClr val="dk2"/>
                </a:solidFill>
                <a:latin typeface="Questrial"/>
                <a:ea typeface="Questrial"/>
                <a:cs typeface="Questrial"/>
                <a:sym typeface="Questrial"/>
              </a:rPr>
              <a:t>G: Certain Gambling Winnings</a:t>
            </a:r>
            <a:endParaRPr/>
          </a:p>
        </p:txBody>
      </p:sp>
      <p:sp>
        <p:nvSpPr>
          <p:cNvPr id="1303" name="Google Shape;1303;p15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receive one or more Form W2-Gs reporting gambling winnings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a:t>
            </a:r>
            <a:r>
              <a:rPr b="0" i="0" lang="en-US" sz="4000" u="none" cap="none" strike="noStrike">
                <a:solidFill>
                  <a:schemeClr val="dk1"/>
                </a:solidFill>
                <a:latin typeface="Questrial"/>
                <a:ea typeface="Questrial"/>
                <a:cs typeface="Questrial"/>
                <a:sym typeface="Questrial"/>
              </a:rPr>
              <a:t> If a taxpayer has gambling winnings</a:t>
            </a:r>
            <a:r>
              <a:rPr b="1" i="0" lang="en-US" sz="4000" u="none" cap="none" strike="noStrike">
                <a:solidFill>
                  <a:schemeClr val="dk1"/>
                </a:solidFill>
                <a:latin typeface="Questrial"/>
                <a:ea typeface="Questrial"/>
                <a:cs typeface="Questrial"/>
                <a:sym typeface="Questrial"/>
              </a:rPr>
              <a:t> not </a:t>
            </a:r>
            <a:r>
              <a:rPr b="0" i="0" lang="en-US" sz="4000" u="none" cap="none" strike="noStrike">
                <a:solidFill>
                  <a:schemeClr val="dk1"/>
                </a:solidFill>
                <a:latin typeface="Questrial"/>
                <a:ea typeface="Questrial"/>
                <a:cs typeface="Questrial"/>
                <a:sym typeface="Questrial"/>
              </a:rPr>
              <a:t>reported on a Form W2-G, they must still be reported as income on the tax return</a:t>
            </a:r>
            <a:endParaRPr/>
          </a:p>
        </p:txBody>
      </p:sp>
      <p:sp>
        <p:nvSpPr>
          <p:cNvPr id="1304" name="Google Shape;1304;p1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70" name="Google Shape;170;p24"/>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The first thing you ask from the taxpayer is for photo ID and Social Security Card</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a taxpayer is filing jointly with a spouse, the spouse needs to be present with their photo ID and Social Security Card as well.</a:t>
            </a:r>
            <a:endParaRPr/>
          </a:p>
        </p:txBody>
      </p:sp>
      <p:sp>
        <p:nvSpPr>
          <p:cNvPr id="171" name="Google Shape;171;p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9" name="Shape 1309"/>
        <p:cNvGrpSpPr/>
        <p:nvPr/>
      </p:nvGrpSpPr>
      <p:grpSpPr>
        <a:xfrm>
          <a:off x="0" y="0"/>
          <a:ext cx="0" cy="0"/>
          <a:chOff x="0" y="0"/>
          <a:chExt cx="0" cy="0"/>
        </a:xfrm>
      </p:grpSpPr>
      <p:sp>
        <p:nvSpPr>
          <p:cNvPr id="1310" name="Google Shape;1310;p1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Miscellaneous Income</a:t>
            </a:r>
            <a:endParaRPr/>
          </a:p>
        </p:txBody>
      </p:sp>
      <p:pic>
        <p:nvPicPr>
          <p:cNvPr id="1311" name="Google Shape;1311;p159"/>
          <p:cNvPicPr preferRelativeResize="0"/>
          <p:nvPr>
            <p:ph idx="1" type="body"/>
          </p:nvPr>
        </p:nvPicPr>
        <p:blipFill rotWithShape="1">
          <a:blip r:embed="rId3">
            <a:alphaModFix/>
          </a:blip>
          <a:srcRect b="0" l="0" r="0" t="0"/>
          <a:stretch/>
        </p:blipFill>
        <p:spPr>
          <a:xfrm>
            <a:off x="2593430" y="2028360"/>
            <a:ext cx="7005300" cy="4526100"/>
          </a:xfrm>
          <a:prstGeom prst="rect">
            <a:avLst/>
          </a:prstGeom>
          <a:noFill/>
          <a:ln>
            <a:noFill/>
          </a:ln>
          <a:effectLst>
            <a:outerShdw blurRad="190500" rotWithShape="0" algn="tl">
              <a:srgbClr val="000000">
                <a:alpha val="69800"/>
              </a:srgbClr>
            </a:outerShdw>
          </a:effectLst>
        </p:spPr>
      </p:pic>
      <p:pic>
        <p:nvPicPr>
          <p:cNvPr id="1312" name="Google Shape;1312;p159"/>
          <p:cNvPicPr preferRelativeResize="0"/>
          <p:nvPr/>
        </p:nvPicPr>
        <p:blipFill>
          <a:blip r:embed="rId4">
            <a:alphaModFix/>
          </a:blip>
          <a:stretch>
            <a:fillRect/>
          </a:stretch>
        </p:blipFill>
        <p:spPr>
          <a:xfrm>
            <a:off x="7275400" y="2444975"/>
            <a:ext cx="707250" cy="388575"/>
          </a:xfrm>
          <a:prstGeom prst="rect">
            <a:avLst/>
          </a:prstGeom>
          <a:noFill/>
          <a:ln>
            <a:noFill/>
          </a:ln>
        </p:spPr>
      </p:pic>
      <p:sp>
        <p:nvSpPr>
          <p:cNvPr id="1313" name="Google Shape;1313;p1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8" name="Shape 1318"/>
        <p:cNvGrpSpPr/>
        <p:nvPr/>
      </p:nvGrpSpPr>
      <p:grpSpPr>
        <a:xfrm>
          <a:off x="0" y="0"/>
          <a:ext cx="0" cy="0"/>
          <a:chOff x="0" y="0"/>
          <a:chExt cx="0" cy="0"/>
        </a:xfrm>
      </p:grpSpPr>
      <p:sp>
        <p:nvSpPr>
          <p:cNvPr id="1319" name="Google Shape;1319;p160"/>
          <p:cNvSpPr txBox="1"/>
          <p:nvPr>
            <p:ph type="title"/>
          </p:nvPr>
        </p:nvSpPr>
        <p:spPr>
          <a:xfrm>
            <a:off x="609600" y="115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Other Income </a:t>
            </a:r>
            <a:endParaRPr/>
          </a:p>
        </p:txBody>
      </p:sp>
      <p:sp>
        <p:nvSpPr>
          <p:cNvPr id="1320" name="Google Shape;1320;p160"/>
          <p:cNvSpPr txBox="1"/>
          <p:nvPr>
            <p:ph idx="1" type="body"/>
          </p:nvPr>
        </p:nvSpPr>
        <p:spPr>
          <a:xfrm>
            <a:off x="316850" y="1258188"/>
            <a:ext cx="11823900" cy="484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Reported in box 3</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Other income reported in this box is generally:</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Prizes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Awards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Taxable damages (from a lawsuit settlement)</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Other taxable income</a:t>
            </a:r>
            <a:endParaRPr/>
          </a:p>
          <a:p>
            <a:pPr indent="-317500" lvl="0" marL="342900" marR="0" rtl="0" algn="l">
              <a:lnSpc>
                <a:spcPct val="90000"/>
              </a:lnSpc>
              <a:spcBef>
                <a:spcPts val="74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Other income in box 3 is classified as </a:t>
            </a:r>
            <a:r>
              <a:rPr b="1" i="0" lang="en-US" sz="3300" u="none" cap="none" strike="noStrike">
                <a:solidFill>
                  <a:schemeClr val="dk1"/>
                </a:solidFill>
                <a:latin typeface="Questrial"/>
                <a:ea typeface="Questrial"/>
                <a:cs typeface="Questrial"/>
                <a:sym typeface="Questrial"/>
              </a:rPr>
              <a:t>unearned income</a:t>
            </a:r>
            <a:endParaRPr b="1" i="0" sz="3300" u="none" cap="none" strike="noStrike">
              <a:solidFill>
                <a:schemeClr val="dk1"/>
              </a:solidFill>
              <a:latin typeface="Questrial"/>
              <a:ea typeface="Questrial"/>
              <a:cs typeface="Questrial"/>
              <a:sym typeface="Questrial"/>
            </a:endParaRPr>
          </a:p>
          <a:p>
            <a:pPr indent="-298450" lvl="0" marL="342900" rtl="0" algn="l">
              <a:spcBef>
                <a:spcPts val="800"/>
              </a:spcBef>
              <a:spcAft>
                <a:spcPts val="0"/>
              </a:spcAft>
              <a:buClr>
                <a:schemeClr val="dk1"/>
              </a:buClr>
              <a:buSzPts val="3300"/>
              <a:buFont typeface="Noto Sans Symbols"/>
              <a:buChar char="➢"/>
            </a:pPr>
            <a:r>
              <a:rPr lang="en-US" sz="3300"/>
              <a:t>Taxpayers can choose to have federal income tax withheld on other income in box 3</a:t>
            </a:r>
            <a:endParaRPr b="1" sz="3300"/>
          </a:p>
        </p:txBody>
      </p:sp>
      <p:sp>
        <p:nvSpPr>
          <p:cNvPr id="1321" name="Google Shape;1321;p1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6" name="Shape 1326"/>
        <p:cNvGrpSpPr/>
        <p:nvPr/>
      </p:nvGrpSpPr>
      <p:grpSpPr>
        <a:xfrm>
          <a:off x="0" y="0"/>
          <a:ext cx="0" cy="0"/>
          <a:chOff x="0" y="0"/>
          <a:chExt cx="0" cy="0"/>
        </a:xfrm>
      </p:grpSpPr>
      <p:sp>
        <p:nvSpPr>
          <p:cNvPr id="1327" name="Google Shape;1327;p1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Nonemployee Compensation</a:t>
            </a:r>
            <a:endParaRPr/>
          </a:p>
        </p:txBody>
      </p:sp>
      <p:sp>
        <p:nvSpPr>
          <p:cNvPr id="1328" name="Google Shape;1328;p16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7</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business/self-employment income</a:t>
            </a:r>
            <a:endParaRPr/>
          </a:p>
          <a:p>
            <a:pPr indent="-342900" lvl="0" marL="342900" marR="0" rtl="0" algn="l">
              <a:spcBef>
                <a:spcPts val="800"/>
              </a:spcBef>
              <a:spcAft>
                <a:spcPts val="0"/>
              </a:spcAft>
              <a:buClr>
                <a:srgbClr val="C00000"/>
              </a:buClr>
              <a:buSzPts val="4000"/>
              <a:buFont typeface="Noto Sans Symbols"/>
              <a:buChar char="➢"/>
            </a:pPr>
            <a:r>
              <a:rPr b="1" i="1" lang="en-US" sz="4000" u="none" cap="none" strike="noStrike">
                <a:solidFill>
                  <a:srgbClr val="C00000"/>
                </a:solidFill>
                <a:latin typeface="Questrial"/>
                <a:ea typeface="Questrial"/>
                <a:cs typeface="Questrial"/>
                <a:sym typeface="Questrial"/>
              </a:rPr>
              <a:t>Out of scope for basic volunteers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29" name="Google Shape;1329;p161"/>
          <p:cNvSpPr txBox="1"/>
          <p:nvPr/>
        </p:nvSpPr>
        <p:spPr>
          <a:xfrm>
            <a:off x="609600" y="4187175"/>
            <a:ext cx="10972800" cy="1338300"/>
          </a:xfrm>
          <a:prstGeom prst="rect">
            <a:avLst/>
          </a:prstGeom>
          <a:gradFill>
            <a:gsLst>
              <a:gs pos="0">
                <a:srgbClr val="CABBCD"/>
              </a:gs>
              <a:gs pos="35000">
                <a:srgbClr val="DBCFDB"/>
              </a:gs>
              <a:gs pos="100000">
                <a:srgbClr val="F2EBF2"/>
              </a:gs>
            </a:gsLst>
            <a:lin ang="16200038" scaled="0"/>
          </a:gradFill>
          <a:ln cap="flat" cmpd="sng" w="9525">
            <a:solidFill>
              <a:srgbClr val="674F6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2"/>
                </a:solidFill>
                <a:latin typeface="Questrial"/>
                <a:ea typeface="Questrial"/>
                <a:cs typeface="Questrial"/>
                <a:sym typeface="Questrial"/>
              </a:rPr>
              <a:t>A more advanced volunteer will need to enter the Form 1099-MISC with an amount in Box 7. </a:t>
            </a:r>
            <a:endParaRPr/>
          </a:p>
        </p:txBody>
      </p:sp>
      <p:sp>
        <p:nvSpPr>
          <p:cNvPr id="1330" name="Google Shape;1330;p1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4" name="Shape 1334"/>
        <p:cNvGrpSpPr/>
        <p:nvPr/>
      </p:nvGrpSpPr>
      <p:grpSpPr>
        <a:xfrm>
          <a:off x="0" y="0"/>
          <a:ext cx="0" cy="0"/>
          <a:chOff x="0" y="0"/>
          <a:chExt cx="0" cy="0"/>
        </a:xfrm>
      </p:grpSpPr>
      <p:sp>
        <p:nvSpPr>
          <p:cNvPr id="1335" name="Google Shape;1335;p1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Out of Scope for Basic Volunteers</a:t>
            </a:r>
            <a:endParaRPr/>
          </a:p>
        </p:txBody>
      </p:sp>
      <p:sp>
        <p:nvSpPr>
          <p:cNvPr id="1336" name="Google Shape;1336;p162"/>
          <p:cNvSpPr txBox="1"/>
          <p:nvPr>
            <p:ph idx="1" type="body"/>
          </p:nvPr>
        </p:nvSpPr>
        <p:spPr>
          <a:xfrm>
            <a:off x="261750" y="1417650"/>
            <a:ext cx="11668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Self-Employment/Business Income (including income reported in box 7 of Form 1099-MISC)</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Sale of Stock (Form 1099-B)</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IRA/Pension Income (Form 1099-R)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form of income we did not just cover</a:t>
            </a:r>
            <a:endParaRPr/>
          </a:p>
          <a:p>
            <a:pPr indent="0" lvl="0" marL="0" marR="0" rtl="0" algn="ctr">
              <a:lnSpc>
                <a:spcPct val="90000"/>
              </a:lnSpc>
              <a:spcBef>
                <a:spcPts val="800"/>
              </a:spcBef>
              <a:spcAft>
                <a:spcPts val="0"/>
              </a:spcAft>
              <a:buClr>
                <a:schemeClr val="accent1"/>
              </a:buClr>
              <a:buFont typeface="Noto Sans Symbols"/>
              <a:buNone/>
            </a:pPr>
            <a:r>
              <a:rPr b="1" i="1" lang="en-US" sz="4000" u="none" cap="none" strike="noStrike">
                <a:solidFill>
                  <a:schemeClr val="accent1"/>
                </a:solidFill>
                <a:latin typeface="Questrial"/>
                <a:ea typeface="Questrial"/>
                <a:cs typeface="Questrial"/>
                <a:sym typeface="Questrial"/>
              </a:rPr>
              <a:t>Impact America staff or Advanced trained volunteers must prepare these for taxpayers          at our sites</a:t>
            </a:r>
            <a:endParaRPr/>
          </a:p>
        </p:txBody>
      </p:sp>
      <p:sp>
        <p:nvSpPr>
          <p:cNvPr id="1337" name="Google Shape;1337;p1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1" name="Shape 1341"/>
        <p:cNvGrpSpPr/>
        <p:nvPr/>
      </p:nvGrpSpPr>
      <p:grpSpPr>
        <a:xfrm>
          <a:off x="0" y="0"/>
          <a:ext cx="0" cy="0"/>
          <a:chOff x="0" y="0"/>
          <a:chExt cx="0" cy="0"/>
        </a:xfrm>
      </p:grpSpPr>
      <p:sp>
        <p:nvSpPr>
          <p:cNvPr id="1342" name="Google Shape;1342;p16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343" name="Google Shape;1343;p163"/>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a:t>
            </a:r>
            <a:r>
              <a:rPr b="0" i="0" lang="en-US" sz="3330" u="none" cap="none" strike="noStrike">
                <a:solidFill>
                  <a:schemeClr val="dk1"/>
                </a:solidFill>
                <a:latin typeface="Questrial"/>
                <a:ea typeface="Questrial"/>
                <a:cs typeface="Questrial"/>
                <a:sym typeface="Questrial"/>
              </a:rPr>
              <a:t>TRAIN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a:t>
            </a:r>
            <a:r>
              <a:rPr lang="en-US" sz="3330"/>
              <a:t>SaveFirstTaxes2020!</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all income (wages, social security, unemployment, interest, dividends, gambling winnings, household employee, jury duty, other income)</a:t>
            </a:r>
            <a:endParaRPr/>
          </a:p>
        </p:txBody>
      </p:sp>
      <p:sp>
        <p:nvSpPr>
          <p:cNvPr id="1344" name="Google Shape;1344;p1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8" name="Shape 1348"/>
        <p:cNvGrpSpPr/>
        <p:nvPr/>
      </p:nvGrpSpPr>
      <p:grpSpPr>
        <a:xfrm>
          <a:off x="0" y="0"/>
          <a:ext cx="0" cy="0"/>
          <a:chOff x="0" y="0"/>
          <a:chExt cx="0" cy="0"/>
        </a:xfrm>
      </p:grpSpPr>
      <p:pic>
        <p:nvPicPr>
          <p:cNvPr descr="Impact-logo_SaveFirst-green.eps" id="1349" name="Google Shape;1349;p164"/>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350" name="Google Shape;1350;p164"/>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1" name="Google Shape;1351;p16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2" name="Google Shape;1352;p16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3" name="Google Shape;1353;p16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54" name="Google Shape;1354;p164"/>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55" name="Google Shape;1355;p1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356" name="Google Shape;1356;p164"/>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Expenses</a:t>
            </a:r>
            <a:r>
              <a:rPr b="1" lang="en-US" sz="5400">
                <a:solidFill>
                  <a:schemeClr val="dk2"/>
                </a:solidFill>
                <a:latin typeface="Questrial"/>
                <a:ea typeface="Questrial"/>
                <a:cs typeface="Questrial"/>
                <a:sym typeface="Questrial"/>
              </a:rPr>
              <a:t> (Part IV of I/I form) </a:t>
            </a:r>
            <a:endParaRPr b="1"/>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1" name="Shape 1361"/>
        <p:cNvGrpSpPr/>
        <p:nvPr/>
      </p:nvGrpSpPr>
      <p:grpSpPr>
        <a:xfrm>
          <a:off x="0" y="0"/>
          <a:ext cx="0" cy="0"/>
          <a:chOff x="0" y="0"/>
          <a:chExt cx="0" cy="0"/>
        </a:xfrm>
      </p:grpSpPr>
      <p:sp>
        <p:nvSpPr>
          <p:cNvPr id="1362" name="Google Shape;1362;p1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Expenses</a:t>
            </a:r>
            <a:r>
              <a:rPr b="1" i="0" lang="en-US" sz="4800" u="none" cap="none" strike="noStrike">
                <a:solidFill>
                  <a:schemeClr val="dk2"/>
                </a:solidFill>
                <a:latin typeface="Questrial"/>
                <a:ea typeface="Questrial"/>
                <a:cs typeface="Questrial"/>
                <a:sym typeface="Questrial"/>
              </a:rPr>
              <a:t> Objectives</a:t>
            </a:r>
            <a:endParaRPr/>
          </a:p>
        </p:txBody>
      </p:sp>
      <p:sp>
        <p:nvSpPr>
          <p:cNvPr id="1363" name="Google Shape;1363;p165"/>
          <p:cNvSpPr txBox="1"/>
          <p:nvPr>
            <p:ph idx="1" type="body"/>
          </p:nvPr>
        </p:nvSpPr>
        <p:spPr>
          <a:xfrm>
            <a:off x="609600" y="1600204"/>
            <a:ext cx="10972800" cy="32199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lang="en-US" sz="4000">
                <a:solidFill>
                  <a:schemeClr val="accent3"/>
                </a:solidFill>
              </a:rPr>
              <a:t>Interpret taxpayer expenses </a:t>
            </a:r>
            <a:endParaRPr b="1" sz="4000">
              <a:solidFill>
                <a:schemeClr val="accent3"/>
              </a:solidFill>
            </a:endParaRPr>
          </a:p>
          <a:p>
            <a:pPr indent="-285750" lvl="1" marL="742950" rtl="0" algn="l">
              <a:spcBef>
                <a:spcPts val="720"/>
              </a:spcBef>
              <a:spcAft>
                <a:spcPts val="0"/>
              </a:spcAft>
              <a:buClr>
                <a:schemeClr val="accent3"/>
              </a:buClr>
              <a:buSzPts val="3600"/>
              <a:buFont typeface="Arial"/>
              <a:buChar char="•"/>
            </a:pPr>
            <a:r>
              <a:rPr b="1" lang="en-US">
                <a:solidFill>
                  <a:schemeClr val="accent3"/>
                </a:solidFill>
              </a:rPr>
              <a:t>Use I/I form, Scope of Service, Summary Chart to ensure accurate return preparation</a:t>
            </a:r>
            <a:endParaRPr b="1" sz="4000">
              <a:solidFill>
                <a:schemeClr val="accent3"/>
              </a:solidFill>
            </a:endParaRPr>
          </a:p>
        </p:txBody>
      </p:sp>
      <p:sp>
        <p:nvSpPr>
          <p:cNvPr id="1364" name="Google Shape;1364;p1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3">
                                            <p:txEl>
                                              <p:pRg end="0" st="0"/>
                                            </p:txEl>
                                          </p:spTgt>
                                        </p:tgtEl>
                                        <p:attrNameLst>
                                          <p:attrName>style.visibility</p:attrName>
                                        </p:attrNameLst>
                                      </p:cBhvr>
                                      <p:to>
                                        <p:strVal val="visible"/>
                                      </p:to>
                                    </p:set>
                                    <p:animEffect filter="fade" transition="in">
                                      <p:cBhvr>
                                        <p:cTn dur="1000"/>
                                        <p:tgtEl>
                                          <p:spTgt spid="13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3">
                                            <p:txEl>
                                              <p:pRg end="1" st="1"/>
                                            </p:txEl>
                                          </p:spTgt>
                                        </p:tgtEl>
                                        <p:attrNameLst>
                                          <p:attrName>style.visibility</p:attrName>
                                        </p:attrNameLst>
                                      </p:cBhvr>
                                      <p:to>
                                        <p:strVal val="visible"/>
                                      </p:to>
                                    </p:set>
                                    <p:animEffect filter="fade" transition="in">
                                      <p:cBhvr>
                                        <p:cTn dur="1000"/>
                                        <p:tgtEl>
                                          <p:spTgt spid="13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3">
                                            <p:txEl>
                                              <p:pRg end="2" st="2"/>
                                            </p:txEl>
                                          </p:spTgt>
                                        </p:tgtEl>
                                        <p:attrNameLst>
                                          <p:attrName>style.visibility</p:attrName>
                                        </p:attrNameLst>
                                      </p:cBhvr>
                                      <p:to>
                                        <p:strVal val="visible"/>
                                      </p:to>
                                    </p:set>
                                    <p:animEffect filter="fade" transition="in">
                                      <p:cBhvr>
                                        <p:cTn dur="1000"/>
                                        <p:tgtEl>
                                          <p:spTgt spid="136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8" name="Shape 1368"/>
        <p:cNvGrpSpPr/>
        <p:nvPr/>
      </p:nvGrpSpPr>
      <p:grpSpPr>
        <a:xfrm>
          <a:off x="0" y="0"/>
          <a:ext cx="0" cy="0"/>
          <a:chOff x="0" y="0"/>
          <a:chExt cx="0" cy="0"/>
        </a:xfrm>
      </p:grpSpPr>
      <p:sp>
        <p:nvSpPr>
          <p:cNvPr id="1369" name="Google Shape;1369;p1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Expenses</a:t>
            </a:r>
            <a:endParaRPr/>
          </a:p>
        </p:txBody>
      </p:sp>
      <p:sp>
        <p:nvSpPr>
          <p:cNvPr id="1370" name="Google Shape;1370;p166"/>
          <p:cNvSpPr txBox="1"/>
          <p:nvPr>
            <p:ph idx="1" type="body"/>
          </p:nvPr>
        </p:nvSpPr>
        <p:spPr>
          <a:xfrm>
            <a:off x="609600" y="16002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Most things in the “Expenses” category result in tax benefits that can be divided up into the following categories</a:t>
            </a:r>
            <a:endParaRPr/>
          </a:p>
          <a:p>
            <a:pPr indent="-285750" lvl="1" marL="742950" marR="0" rtl="0" algn="l">
              <a:spcBef>
                <a:spcPts val="0"/>
              </a:spcBef>
              <a:spcAft>
                <a:spcPts val="0"/>
              </a:spcAft>
              <a:buSzPts val="3600"/>
              <a:buChar char="•"/>
            </a:pPr>
            <a:r>
              <a:rPr lang="en-US"/>
              <a:t>Adjustments</a:t>
            </a:r>
            <a:endParaRPr/>
          </a:p>
          <a:p>
            <a:pPr indent="-285750" lvl="1" marL="742950" marR="0" rtl="0" algn="l">
              <a:spcBef>
                <a:spcPts val="0"/>
              </a:spcBef>
              <a:spcAft>
                <a:spcPts val="0"/>
              </a:spcAft>
              <a:buSzPts val="3600"/>
              <a:buChar char="•"/>
            </a:pPr>
            <a:r>
              <a:rPr lang="en-US"/>
              <a:t>Credits</a:t>
            </a:r>
            <a:endParaRPr/>
          </a:p>
          <a:p>
            <a:pPr indent="-285750" lvl="1" marL="742950" marR="0" rtl="0" algn="l">
              <a:spcBef>
                <a:spcPts val="0"/>
              </a:spcBef>
              <a:spcAft>
                <a:spcPts val="0"/>
              </a:spcAft>
              <a:buSzPts val="3600"/>
              <a:buChar char="•"/>
            </a:pPr>
            <a:r>
              <a:rPr lang="en-US"/>
              <a:t>Itemized deductions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71" name="Google Shape;1371;p1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5" name="Shape 1375"/>
        <p:cNvGrpSpPr/>
        <p:nvPr/>
      </p:nvGrpSpPr>
      <p:grpSpPr>
        <a:xfrm>
          <a:off x="0" y="0"/>
          <a:ext cx="0" cy="0"/>
          <a:chOff x="0" y="0"/>
          <a:chExt cx="0" cy="0"/>
        </a:xfrm>
      </p:grpSpPr>
      <p:sp>
        <p:nvSpPr>
          <p:cNvPr id="1376" name="Google Shape;1376;p167"/>
          <p:cNvSpPr txBox="1"/>
          <p:nvPr>
            <p:ph type="title"/>
          </p:nvPr>
        </p:nvSpPr>
        <p:spPr>
          <a:xfrm>
            <a:off x="58645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endParaRPr/>
          </a:p>
        </p:txBody>
      </p:sp>
      <p:sp>
        <p:nvSpPr>
          <p:cNvPr id="1377" name="Google Shape;1377;p167"/>
          <p:cNvSpPr txBox="1"/>
          <p:nvPr>
            <p:ph idx="1" type="body"/>
          </p:nvPr>
        </p:nvSpPr>
        <p:spPr>
          <a:xfrm>
            <a:off x="609600" y="8775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 Some of these are adjustments, some are itemized deductions, and some are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78" name="Google Shape;1378;p167"/>
          <p:cNvSpPr/>
          <p:nvPr/>
        </p:nvSpPr>
        <p:spPr>
          <a:xfrm>
            <a:off x="609600" y="5501650"/>
            <a:ext cx="10972800" cy="12522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1" marL="457200" rtl="0" algn="ctr">
              <a:spcBef>
                <a:spcPts val="0"/>
              </a:spcBef>
              <a:spcAft>
                <a:spcPts val="0"/>
              </a:spcAft>
              <a:buClr>
                <a:schemeClr val="lt1"/>
              </a:buClr>
              <a:buFont typeface="Noto Sans Symbols"/>
              <a:buNone/>
            </a:pPr>
            <a:r>
              <a:rPr b="1" lang="en-US" sz="24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a:t>
            </a:r>
            <a:endParaRPr/>
          </a:p>
        </p:txBody>
      </p:sp>
      <p:sp>
        <p:nvSpPr>
          <p:cNvPr id="1379" name="Google Shape;1379;p1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80" name="Google Shape;1380;p167"/>
          <p:cNvPicPr preferRelativeResize="0"/>
          <p:nvPr/>
        </p:nvPicPr>
        <p:blipFill>
          <a:blip r:embed="rId3">
            <a:alphaModFix/>
          </a:blip>
          <a:stretch>
            <a:fillRect/>
          </a:stretch>
        </p:blipFill>
        <p:spPr>
          <a:xfrm>
            <a:off x="53050" y="2934900"/>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4" name="Shape 1384"/>
        <p:cNvGrpSpPr/>
        <p:nvPr/>
      </p:nvGrpSpPr>
      <p:grpSpPr>
        <a:xfrm>
          <a:off x="0" y="0"/>
          <a:ext cx="0" cy="0"/>
          <a:chOff x="0" y="0"/>
          <a:chExt cx="0" cy="0"/>
        </a:xfrm>
      </p:grpSpPr>
      <p:sp>
        <p:nvSpPr>
          <p:cNvPr id="1385" name="Google Shape;1385;p16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endParaRPr/>
          </a:p>
        </p:txBody>
      </p:sp>
      <p:sp>
        <p:nvSpPr>
          <p:cNvPr id="1386" name="Google Shape;1386;p168"/>
          <p:cNvSpPr txBox="1"/>
          <p:nvPr>
            <p:ph idx="1" type="body"/>
          </p:nvPr>
        </p:nvSpPr>
        <p:spPr>
          <a:xfrm>
            <a:off x="188650" y="571050"/>
            <a:ext cx="4617300" cy="4688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an adjustment is out of scope for you, just set it aside for your advanced volunteer and make a note on the the I/I supplement form.</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87" name="Google Shape;1387;p1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88" name="Google Shape;1388;p168"/>
          <p:cNvPicPr preferRelativeResize="0"/>
          <p:nvPr/>
        </p:nvPicPr>
        <p:blipFill>
          <a:blip r:embed="rId3">
            <a:alphaModFix/>
          </a:blip>
          <a:stretch>
            <a:fillRect/>
          </a:stretch>
        </p:blipFill>
        <p:spPr>
          <a:xfrm>
            <a:off x="4805950" y="1417288"/>
            <a:ext cx="7081251" cy="326924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500"/>
                                        <p:tgtEl>
                                          <p:spTgt spid="1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5"/>
          <p:cNvSpPr txBox="1"/>
          <p:nvPr>
            <p:ph idx="1" type="body"/>
          </p:nvPr>
        </p:nvSpPr>
        <p:spPr>
          <a:xfrm>
            <a:off x="59575" y="1347825"/>
            <a:ext cx="5247900" cy="45261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None/>
            </a:pPr>
            <a:r>
              <a:rPr b="1" lang="en-US" sz="3500"/>
              <a:t>    Photo ID’s</a:t>
            </a:r>
            <a:endParaRPr b="1" sz="3500"/>
          </a:p>
          <a:p>
            <a:pPr indent="0" lvl="0" marL="342900" marR="0" rtl="0" algn="l">
              <a:lnSpc>
                <a:spcPct val="90000"/>
              </a:lnSpc>
              <a:spcBef>
                <a:spcPts val="0"/>
              </a:spcBef>
              <a:spcAft>
                <a:spcPts val="0"/>
              </a:spcAft>
              <a:buNone/>
            </a:pPr>
            <a:r>
              <a:t/>
            </a:r>
            <a:endParaRPr sz="2200"/>
          </a:p>
          <a:p>
            <a:pPr indent="0" lvl="0" marL="342900" marR="0" rtl="0" algn="ctr">
              <a:lnSpc>
                <a:spcPct val="90000"/>
              </a:lnSpc>
              <a:spcBef>
                <a:spcPts val="0"/>
              </a:spcBef>
              <a:spcAft>
                <a:spcPts val="0"/>
              </a:spcAft>
              <a:buNone/>
            </a:pPr>
            <a:r>
              <a:t/>
            </a:r>
            <a:endParaRPr sz="2200"/>
          </a:p>
          <a:p>
            <a:pPr indent="0" lvl="0" marL="342900" marR="0" rtl="0" algn="ctr">
              <a:lnSpc>
                <a:spcPct val="90000"/>
              </a:lnSpc>
              <a:spcBef>
                <a:spcPts val="0"/>
              </a:spcBef>
              <a:spcAft>
                <a:spcPts val="0"/>
              </a:spcAft>
              <a:buNone/>
            </a:pPr>
            <a:r>
              <a:rPr lang="en-US" sz="2200">
                <a:solidFill>
                  <a:srgbClr val="000000"/>
                </a:solidFill>
              </a:rPr>
              <a:t>Taxpayer</a:t>
            </a:r>
            <a:r>
              <a:rPr lang="en-US" sz="2200"/>
              <a:t> 	</a:t>
            </a:r>
            <a:r>
              <a:rPr lang="en-US" sz="2200">
                <a:solidFill>
                  <a:srgbClr val="000000"/>
                </a:solidFill>
              </a:rPr>
              <a:t>Spouse(if applicable)</a:t>
            </a:r>
            <a:endParaRPr sz="2200">
              <a:solidFill>
                <a:srgbClr val="000000"/>
              </a:solidFill>
            </a:endParaRPr>
          </a:p>
          <a:p>
            <a:pPr indent="0" lvl="0" marL="0" marR="0" rtl="0" algn="l">
              <a:lnSpc>
                <a:spcPct val="90000"/>
              </a:lnSpc>
              <a:spcBef>
                <a:spcPts val="800"/>
              </a:spcBef>
              <a:spcAft>
                <a:spcPts val="0"/>
              </a:spcAft>
              <a:buNone/>
            </a:pPr>
            <a:r>
              <a:t/>
            </a:r>
            <a:endParaRPr/>
          </a:p>
        </p:txBody>
      </p:sp>
      <p:sp>
        <p:nvSpPr>
          <p:cNvPr id="177" name="Google Shape;177;p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8" name="Google Shape;178;p2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pic>
        <p:nvPicPr>
          <p:cNvPr id="179" name="Google Shape;179;p25"/>
          <p:cNvPicPr preferRelativeResize="0"/>
          <p:nvPr/>
        </p:nvPicPr>
        <p:blipFill>
          <a:blip r:embed="rId3">
            <a:alphaModFix/>
          </a:blip>
          <a:stretch>
            <a:fillRect/>
          </a:stretch>
        </p:blipFill>
        <p:spPr>
          <a:xfrm>
            <a:off x="6575325" y="3085045"/>
            <a:ext cx="2417475" cy="1719225"/>
          </a:xfrm>
          <a:prstGeom prst="rect">
            <a:avLst/>
          </a:prstGeom>
          <a:noFill/>
          <a:ln cap="flat" cmpd="sng" w="9525">
            <a:solidFill>
              <a:schemeClr val="dk2"/>
            </a:solidFill>
            <a:prstDash val="solid"/>
            <a:round/>
            <a:headEnd len="sm" w="sm" type="none"/>
            <a:tailEnd len="sm" w="sm" type="none"/>
          </a:ln>
        </p:spPr>
      </p:pic>
      <p:pic>
        <p:nvPicPr>
          <p:cNvPr id="180" name="Google Shape;180;p25"/>
          <p:cNvPicPr preferRelativeResize="0"/>
          <p:nvPr/>
        </p:nvPicPr>
        <p:blipFill>
          <a:blip r:embed="rId4">
            <a:alphaModFix/>
          </a:blip>
          <a:stretch>
            <a:fillRect/>
          </a:stretch>
        </p:blipFill>
        <p:spPr>
          <a:xfrm>
            <a:off x="711275" y="3018798"/>
            <a:ext cx="4251801" cy="2539719"/>
          </a:xfrm>
          <a:prstGeom prst="rect">
            <a:avLst/>
          </a:prstGeom>
          <a:noFill/>
          <a:ln cap="flat" cmpd="sng" w="9525">
            <a:solidFill>
              <a:schemeClr val="dk2"/>
            </a:solidFill>
            <a:prstDash val="solid"/>
            <a:round/>
            <a:headEnd len="sm" w="sm" type="none"/>
            <a:tailEnd len="sm" w="sm" type="none"/>
          </a:ln>
        </p:spPr>
      </p:pic>
      <p:sp>
        <p:nvSpPr>
          <p:cNvPr id="181" name="Google Shape;181;p25"/>
          <p:cNvSpPr txBox="1"/>
          <p:nvPr/>
        </p:nvSpPr>
        <p:spPr>
          <a:xfrm>
            <a:off x="4888600" y="1223250"/>
            <a:ext cx="7109400" cy="1215300"/>
          </a:xfrm>
          <a:prstGeom prst="rect">
            <a:avLst/>
          </a:prstGeom>
          <a:noFill/>
          <a:ln>
            <a:noFill/>
          </a:ln>
        </p:spPr>
        <p:txBody>
          <a:bodyPr anchorCtr="0" anchor="t" bIns="91425" lIns="91425" spcFirstLastPara="1" rIns="91425" wrap="square" tIns="91425">
            <a:noAutofit/>
          </a:bodyPr>
          <a:lstStyle/>
          <a:p>
            <a:pPr indent="0" lvl="0" marL="342900" rtl="0" algn="l">
              <a:lnSpc>
                <a:spcPct val="90000"/>
              </a:lnSpc>
              <a:spcBef>
                <a:spcPts val="800"/>
              </a:spcBef>
              <a:spcAft>
                <a:spcPts val="0"/>
              </a:spcAft>
              <a:buNone/>
            </a:pPr>
            <a:r>
              <a:rPr b="1" lang="en-US" sz="3500">
                <a:solidFill>
                  <a:schemeClr val="dk1"/>
                </a:solidFill>
                <a:latin typeface="Questrial"/>
                <a:ea typeface="Questrial"/>
                <a:cs typeface="Questrial"/>
                <a:sym typeface="Questrial"/>
              </a:rPr>
              <a:t>                </a:t>
            </a:r>
            <a:r>
              <a:rPr b="1" lang="en-US" sz="3500">
                <a:solidFill>
                  <a:schemeClr val="dk1"/>
                </a:solidFill>
                <a:latin typeface="Questrial"/>
                <a:ea typeface="Questrial"/>
                <a:cs typeface="Questrial"/>
                <a:sym typeface="Questrial"/>
              </a:rPr>
              <a:t>Social Security Cards</a:t>
            </a:r>
            <a:endParaRPr b="1" sz="3500">
              <a:solidFill>
                <a:schemeClr val="dk1"/>
              </a:solidFill>
              <a:latin typeface="Questrial"/>
              <a:ea typeface="Questrial"/>
              <a:cs typeface="Questrial"/>
              <a:sym typeface="Questrial"/>
            </a:endParaRPr>
          </a:p>
          <a:p>
            <a:pPr indent="0" lvl="0" marL="342900" rtl="0" algn="l">
              <a:lnSpc>
                <a:spcPct val="90000"/>
              </a:lnSpc>
              <a:spcBef>
                <a:spcPts val="800"/>
              </a:spcBef>
              <a:spcAft>
                <a:spcPts val="0"/>
              </a:spcAft>
              <a:buNone/>
            </a:pPr>
            <a:r>
              <a:t/>
            </a:r>
            <a:endParaRPr sz="2200">
              <a:solidFill>
                <a:schemeClr val="dk1"/>
              </a:solidFill>
              <a:latin typeface="Questrial"/>
              <a:ea typeface="Questrial"/>
              <a:cs typeface="Questrial"/>
              <a:sym typeface="Questrial"/>
            </a:endParaRPr>
          </a:p>
          <a:p>
            <a:pPr indent="0" lvl="0" marL="342900" rtl="0" algn="ctr">
              <a:lnSpc>
                <a:spcPct val="90000"/>
              </a:lnSpc>
              <a:spcBef>
                <a:spcPts val="0"/>
              </a:spcBef>
              <a:spcAft>
                <a:spcPts val="0"/>
              </a:spcAft>
              <a:buNone/>
            </a:pPr>
            <a:r>
              <a:rPr lang="en-US" sz="2200">
                <a:latin typeface="Questrial"/>
                <a:ea typeface="Questrial"/>
                <a:cs typeface="Questrial"/>
                <a:sym typeface="Questrial"/>
              </a:rPr>
              <a:t>Taxpayer 	Spouse(if applicable)	   Dependents</a:t>
            </a:r>
            <a:endParaRPr sz="2200">
              <a:latin typeface="Questrial"/>
              <a:ea typeface="Questrial"/>
              <a:cs typeface="Questrial"/>
              <a:sym typeface="Questrial"/>
            </a:endParaRPr>
          </a:p>
          <a:p>
            <a:pPr indent="0" lvl="0" marL="0" rtl="0" algn="l">
              <a:lnSpc>
                <a:spcPct val="90000"/>
              </a:lnSpc>
              <a:spcBef>
                <a:spcPts val="720"/>
              </a:spcBef>
              <a:spcAft>
                <a:spcPts val="0"/>
              </a:spcAft>
              <a:buNone/>
            </a:pPr>
            <a:r>
              <a:t/>
            </a:r>
            <a:endParaRPr sz="2200">
              <a:latin typeface="Questrial"/>
              <a:ea typeface="Questrial"/>
              <a:cs typeface="Questrial"/>
              <a:sym typeface="Questrial"/>
            </a:endParaRPr>
          </a:p>
          <a:p>
            <a:pPr indent="0" lvl="0" marL="0" rtl="0" algn="l">
              <a:spcBef>
                <a:spcPts val="0"/>
              </a:spcBef>
              <a:spcAft>
                <a:spcPts val="0"/>
              </a:spcAft>
              <a:buNone/>
            </a:pPr>
            <a:r>
              <a:t/>
            </a:r>
            <a:endParaRPr sz="2000">
              <a:latin typeface="Questrial"/>
              <a:ea typeface="Questrial"/>
              <a:cs typeface="Questrial"/>
              <a:sym typeface="Questrial"/>
            </a:endParaRPr>
          </a:p>
        </p:txBody>
      </p:sp>
      <p:pic>
        <p:nvPicPr>
          <p:cNvPr id="182" name="Google Shape;182;p25"/>
          <p:cNvPicPr preferRelativeResize="0"/>
          <p:nvPr/>
        </p:nvPicPr>
        <p:blipFill>
          <a:blip r:embed="rId5">
            <a:alphaModFix/>
          </a:blip>
          <a:stretch>
            <a:fillRect/>
          </a:stretch>
        </p:blipFill>
        <p:spPr>
          <a:xfrm>
            <a:off x="6505775" y="4868075"/>
            <a:ext cx="2556576" cy="1836900"/>
          </a:xfrm>
          <a:prstGeom prst="rect">
            <a:avLst/>
          </a:prstGeom>
          <a:noFill/>
          <a:ln cap="flat" cmpd="sng" w="9525">
            <a:solidFill>
              <a:schemeClr val="dk2"/>
            </a:solidFill>
            <a:prstDash val="solid"/>
            <a:round/>
            <a:headEnd len="sm" w="sm" type="none"/>
            <a:tailEnd len="sm" w="sm" type="none"/>
          </a:ln>
        </p:spPr>
      </p:pic>
      <p:sp>
        <p:nvSpPr>
          <p:cNvPr id="183" name="Google Shape;183;p25"/>
          <p:cNvSpPr/>
          <p:nvPr/>
        </p:nvSpPr>
        <p:spPr>
          <a:xfrm>
            <a:off x="9280175" y="3806638"/>
            <a:ext cx="419100" cy="321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txBox="1"/>
          <p:nvPr/>
        </p:nvSpPr>
        <p:spPr>
          <a:xfrm>
            <a:off x="9777175" y="3707563"/>
            <a:ext cx="8045100" cy="9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Questrial"/>
                <a:ea typeface="Questrial"/>
                <a:cs typeface="Questrial"/>
                <a:sym typeface="Questrial"/>
              </a:rPr>
              <a:t>Taxpayer</a:t>
            </a:r>
            <a:endParaRPr sz="2000">
              <a:latin typeface="Questrial"/>
              <a:ea typeface="Questrial"/>
              <a:cs typeface="Questrial"/>
              <a:sym typeface="Questrial"/>
            </a:endParaRPr>
          </a:p>
        </p:txBody>
      </p:sp>
      <p:sp>
        <p:nvSpPr>
          <p:cNvPr id="185" name="Google Shape;185;p25"/>
          <p:cNvSpPr txBox="1"/>
          <p:nvPr/>
        </p:nvSpPr>
        <p:spPr>
          <a:xfrm>
            <a:off x="9777175" y="55585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Questrial"/>
                <a:ea typeface="Questrial"/>
                <a:cs typeface="Questrial"/>
                <a:sym typeface="Questrial"/>
              </a:rPr>
              <a:t>Dependent Child</a:t>
            </a:r>
            <a:endParaRPr sz="2000"/>
          </a:p>
        </p:txBody>
      </p:sp>
      <p:sp>
        <p:nvSpPr>
          <p:cNvPr id="186" name="Google Shape;186;p25"/>
          <p:cNvSpPr/>
          <p:nvPr/>
        </p:nvSpPr>
        <p:spPr>
          <a:xfrm>
            <a:off x="9280163" y="5691750"/>
            <a:ext cx="419100" cy="321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5"/>
          <p:cNvSpPr/>
          <p:nvPr/>
        </p:nvSpPr>
        <p:spPr>
          <a:xfrm rot="2700000">
            <a:off x="2627644" y="20209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5"/>
          <p:cNvSpPr/>
          <p:nvPr/>
        </p:nvSpPr>
        <p:spPr>
          <a:xfrm rot="8100000">
            <a:off x="1607994" y="20209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5"/>
          <p:cNvSpPr/>
          <p:nvPr/>
        </p:nvSpPr>
        <p:spPr>
          <a:xfrm rot="5400000">
            <a:off x="8457355" y="2005585"/>
            <a:ext cx="419100" cy="216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5"/>
          <p:cNvSpPr/>
          <p:nvPr/>
        </p:nvSpPr>
        <p:spPr>
          <a:xfrm rot="2700000">
            <a:off x="10403044" y="20056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5"/>
          <p:cNvSpPr/>
          <p:nvPr/>
        </p:nvSpPr>
        <p:spPr>
          <a:xfrm rot="7932946">
            <a:off x="6515294" y="2005569"/>
            <a:ext cx="419244" cy="216836"/>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2" name="Shape 1392"/>
        <p:cNvGrpSpPr/>
        <p:nvPr/>
      </p:nvGrpSpPr>
      <p:grpSpPr>
        <a:xfrm>
          <a:off x="0" y="0"/>
          <a:ext cx="0" cy="0"/>
          <a:chOff x="0" y="0"/>
          <a:chExt cx="0" cy="0"/>
        </a:xfrm>
      </p:grpSpPr>
      <p:sp>
        <p:nvSpPr>
          <p:cNvPr id="1393" name="Google Shape;1393;p169"/>
          <p:cNvSpPr txBox="1"/>
          <p:nvPr>
            <p:ph type="title"/>
          </p:nvPr>
        </p:nvSpPr>
        <p:spPr>
          <a:xfrm>
            <a:off x="609600" y="7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endParaRPr/>
          </a:p>
        </p:txBody>
      </p:sp>
      <p:sp>
        <p:nvSpPr>
          <p:cNvPr id="1394" name="Google Shape;1394;p1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95" name="Google Shape;1395;p169"/>
          <p:cNvPicPr preferRelativeResize="0"/>
          <p:nvPr/>
        </p:nvPicPr>
        <p:blipFill rotWithShape="1">
          <a:blip r:embed="rId3">
            <a:alphaModFix/>
          </a:blip>
          <a:srcRect b="3677" l="2913" r="2791" t="3445"/>
          <a:stretch/>
        </p:blipFill>
        <p:spPr>
          <a:xfrm>
            <a:off x="2052000" y="1049025"/>
            <a:ext cx="7681499" cy="5673975"/>
          </a:xfrm>
          <a:prstGeom prst="rect">
            <a:avLst/>
          </a:prstGeom>
          <a:noFill/>
          <a:ln cap="flat" cmpd="sng" w="19050">
            <a:solidFill>
              <a:srgbClr val="54534A"/>
            </a:solidFill>
            <a:prstDash val="solid"/>
            <a:round/>
            <a:headEnd len="sm" w="sm" type="none"/>
            <a:tailEnd len="sm" w="sm" type="none"/>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9" name="Shape 1399"/>
        <p:cNvGrpSpPr/>
        <p:nvPr/>
      </p:nvGrpSpPr>
      <p:grpSpPr>
        <a:xfrm>
          <a:off x="0" y="0"/>
          <a:ext cx="0" cy="0"/>
          <a:chOff x="0" y="0"/>
          <a:chExt cx="0" cy="0"/>
        </a:xfrm>
      </p:grpSpPr>
      <p:sp>
        <p:nvSpPr>
          <p:cNvPr id="1400" name="Google Shape;1400;p1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endParaRPr/>
          </a:p>
        </p:txBody>
      </p:sp>
      <p:sp>
        <p:nvSpPr>
          <p:cNvPr id="1401" name="Google Shape;1401;p170"/>
          <p:cNvSpPr txBox="1"/>
          <p:nvPr>
            <p:ph idx="1" type="body"/>
          </p:nvPr>
        </p:nvSpPr>
        <p:spPr>
          <a:xfrm>
            <a:off x="609600" y="1600204"/>
            <a:ext cx="10972800" cy="3491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If a taxpayer has expenses they wish to itemize, an advanced volunteer will have to enter the information.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Based on the filing status and age you input in the software, the standard deduction will automatically calculate and no extra steps need to be taken</a:t>
            </a:r>
            <a:endParaRPr/>
          </a:p>
          <a:p>
            <a:pPr indent="-5080" lvl="1" marL="411480" marR="0" rtl="0" algn="ctr">
              <a:spcBef>
                <a:spcPts val="600"/>
              </a:spcBef>
              <a:spcAft>
                <a:spcPts val="0"/>
              </a:spcAft>
              <a:buClr>
                <a:schemeClr val="dk1"/>
              </a:buClr>
              <a:buFont typeface="Arial"/>
              <a:buNone/>
            </a:pPr>
            <a:r>
              <a:t/>
            </a:r>
            <a:endParaRPr b="0" i="0" sz="3000" u="none" cap="none" strike="noStrike">
              <a:solidFill>
                <a:schemeClr val="dk1"/>
              </a:solidFill>
              <a:latin typeface="Questrial"/>
              <a:ea typeface="Questrial"/>
              <a:cs typeface="Questrial"/>
              <a:sym typeface="Questrial"/>
            </a:endParaRPr>
          </a:p>
        </p:txBody>
      </p:sp>
      <p:sp>
        <p:nvSpPr>
          <p:cNvPr id="1402" name="Google Shape;1402;p1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7" name="Shape 1407"/>
        <p:cNvGrpSpPr/>
        <p:nvPr/>
      </p:nvGrpSpPr>
      <p:grpSpPr>
        <a:xfrm>
          <a:off x="0" y="0"/>
          <a:ext cx="0" cy="0"/>
          <a:chOff x="0" y="0"/>
          <a:chExt cx="0" cy="0"/>
        </a:xfrm>
      </p:grpSpPr>
      <p:sp>
        <p:nvSpPr>
          <p:cNvPr id="1408" name="Google Shape;1408;p1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a:t>
            </a:r>
            <a:endParaRPr/>
          </a:p>
        </p:txBody>
      </p:sp>
      <p:sp>
        <p:nvSpPr>
          <p:cNvPr id="1409" name="Google Shape;1409;p17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amount of income that is taxed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deduction based 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Status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Age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taxpayer/spouse is blind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 is a dependent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Calculated automatically in TaxSlayer</a:t>
            </a:r>
            <a:endParaRPr/>
          </a:p>
        </p:txBody>
      </p:sp>
      <p:sp>
        <p:nvSpPr>
          <p:cNvPr id="1410" name="Google Shape;1410;p1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5" name="Shape 1415"/>
        <p:cNvGrpSpPr/>
        <p:nvPr/>
      </p:nvGrpSpPr>
      <p:grpSpPr>
        <a:xfrm>
          <a:off x="0" y="0"/>
          <a:ext cx="0" cy="0"/>
          <a:chOff x="0" y="0"/>
          <a:chExt cx="0" cy="0"/>
        </a:xfrm>
      </p:grpSpPr>
      <p:sp>
        <p:nvSpPr>
          <p:cNvPr id="1416" name="Google Shape;1416;p1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 for Most Filers</a:t>
            </a:r>
            <a:endParaRPr/>
          </a:p>
        </p:txBody>
      </p:sp>
      <p:sp>
        <p:nvSpPr>
          <p:cNvPr id="1417" name="Google Shape;1417;p172"/>
          <p:cNvSpPr txBox="1"/>
          <p:nvPr>
            <p:ph idx="1" type="body"/>
          </p:nvPr>
        </p:nvSpPr>
        <p:spPr>
          <a:xfrm>
            <a:off x="487525" y="1600200"/>
            <a:ext cx="11094900" cy="4786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2" lvl="0" marL="11112" marR="0" rtl="0" algn="ctr">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Deductions Tab to </a:t>
            </a:r>
            <a:r>
              <a:rPr b="1" i="0" lang="en-US" sz="3600" u="sng" cap="none" strike="noStrike">
                <a:solidFill>
                  <a:schemeClr val="accent3"/>
                </a:solidFill>
                <a:latin typeface="Questrial"/>
                <a:ea typeface="Questrial"/>
                <a:cs typeface="Questrial"/>
                <a:sym typeface="Questrial"/>
              </a:rPr>
              <a:t>Exhibit1: Standard Deduction for Most People</a:t>
            </a:r>
            <a:endParaRP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4" lvl="0" marL="3164"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This table provides the standard deduction amounts for the current tax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18" name="Google Shape;1418;p1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3" name="Shape 1423"/>
        <p:cNvGrpSpPr/>
        <p:nvPr/>
      </p:nvGrpSpPr>
      <p:grpSpPr>
        <a:xfrm>
          <a:off x="0" y="0"/>
          <a:ext cx="0" cy="0"/>
          <a:chOff x="0" y="0"/>
          <a:chExt cx="0" cy="0"/>
        </a:xfrm>
      </p:grpSpPr>
      <p:sp>
        <p:nvSpPr>
          <p:cNvPr id="1424" name="Google Shape;1424;p1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25" name="Google Shape;1425;p17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Instead of taking the standard deduction, a taxpayer can choose to itemize, which is to list certain deductible expenses separately, in order to receive a </a:t>
            </a:r>
            <a:r>
              <a:rPr b="1" i="0" lang="en-US" sz="4000" u="none" cap="none" strike="noStrike">
                <a:solidFill>
                  <a:schemeClr val="dk1"/>
                </a:solidFill>
                <a:latin typeface="Questrial"/>
                <a:ea typeface="Questrial"/>
                <a:cs typeface="Questrial"/>
                <a:sym typeface="Questrial"/>
              </a:rPr>
              <a:t>greater</a:t>
            </a:r>
            <a:r>
              <a:rPr b="0" i="0" lang="en-US" sz="4000" u="none" cap="none" strike="noStrike">
                <a:solidFill>
                  <a:schemeClr val="dk1"/>
                </a:solidFill>
                <a:latin typeface="Questrial"/>
                <a:ea typeface="Questrial"/>
                <a:cs typeface="Questrial"/>
                <a:sym typeface="Questrial"/>
              </a:rPr>
              <a:t> deduction</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The new tax law increased the standard deduction by doubling it, so many taxpayers will not itemize on the federal return</a:t>
            </a:r>
            <a:endParaRPr/>
          </a:p>
        </p:txBody>
      </p:sp>
      <p:sp>
        <p:nvSpPr>
          <p:cNvPr id="1426" name="Google Shape;1426;p1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1" name="Shape 1431"/>
        <p:cNvGrpSpPr/>
        <p:nvPr/>
      </p:nvGrpSpPr>
      <p:grpSpPr>
        <a:xfrm>
          <a:off x="0" y="0"/>
          <a:ext cx="0" cy="0"/>
          <a:chOff x="0" y="0"/>
          <a:chExt cx="0" cy="0"/>
        </a:xfrm>
      </p:grpSpPr>
      <p:sp>
        <p:nvSpPr>
          <p:cNvPr id="1432" name="Google Shape;1432;p1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33" name="Google Shape;1433;p17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Itemized deductions include (but are not limited to):</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Unreimbursed medical expenses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Charitable contributions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Home mortgage payments</a:t>
            </a:r>
            <a:endParaRPr/>
          </a:p>
          <a:p>
            <a:pPr indent="0" lvl="0" marL="0" marR="0" rtl="0" algn="ctr">
              <a:lnSpc>
                <a:spcPct val="90000"/>
              </a:lnSpc>
              <a:spcBef>
                <a:spcPts val="800"/>
              </a:spcBef>
              <a:spcAft>
                <a:spcPts val="0"/>
              </a:spcAft>
              <a:buClr>
                <a:schemeClr val="accent1"/>
              </a:buClr>
              <a:buFont typeface="Noto Sans Symbols"/>
              <a:buNone/>
            </a:pPr>
            <a:r>
              <a:t/>
            </a:r>
            <a:endParaRPr/>
          </a:p>
          <a:p>
            <a:pPr indent="0" lvl="0" marL="0" marR="0" rtl="0" algn="l">
              <a:lnSpc>
                <a:spcPct val="90000"/>
              </a:lnSpc>
              <a:spcBef>
                <a:spcPts val="800"/>
              </a:spcBef>
              <a:spcAft>
                <a:spcPts val="0"/>
              </a:spcAft>
              <a:buClr>
                <a:schemeClr val="dk1"/>
              </a:buClr>
              <a:buFont typeface="Noto Sans Symbols"/>
              <a:buNone/>
            </a:pPr>
            <a:r>
              <a:t/>
            </a:r>
            <a:endParaRPr b="1" i="1" sz="4000" u="none" cap="none" strike="noStrike">
              <a:solidFill>
                <a:schemeClr val="hlink"/>
              </a:solidFill>
              <a:latin typeface="Questrial"/>
              <a:ea typeface="Questrial"/>
              <a:cs typeface="Questrial"/>
              <a:sym typeface="Questrial"/>
            </a:endParaRPr>
          </a:p>
        </p:txBody>
      </p:sp>
      <p:sp>
        <p:nvSpPr>
          <p:cNvPr id="1434" name="Google Shape;1434;p1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9" name="Shape 1439"/>
        <p:cNvGrpSpPr/>
        <p:nvPr/>
      </p:nvGrpSpPr>
      <p:grpSpPr>
        <a:xfrm>
          <a:off x="0" y="0"/>
          <a:ext cx="0" cy="0"/>
          <a:chOff x="0" y="0"/>
          <a:chExt cx="0" cy="0"/>
        </a:xfrm>
      </p:grpSpPr>
      <p:sp>
        <p:nvSpPr>
          <p:cNvPr id="1440" name="Google Shape;1440;p1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41" name="Google Shape;1441;p175"/>
          <p:cNvSpPr txBox="1"/>
          <p:nvPr>
            <p:ph idx="1" type="body"/>
          </p:nvPr>
        </p:nvSpPr>
        <p:spPr>
          <a:xfrm>
            <a:off x="326850"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442" name="Google Shape;1442;p175"/>
          <p:cNvSpPr/>
          <p:nvPr/>
        </p:nvSpPr>
        <p:spPr>
          <a:xfrm>
            <a:off x="326850" y="5100875"/>
            <a:ext cx="11538300" cy="1509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spcBef>
                <a:spcPts val="0"/>
              </a:spcBef>
              <a:spcAft>
                <a:spcPts val="0"/>
              </a:spcAft>
              <a:buClr>
                <a:schemeClr val="lt1"/>
              </a:buClr>
              <a:buFont typeface="Questrial"/>
              <a:buNone/>
            </a:pPr>
            <a:r>
              <a:rPr b="1" lang="en-US" sz="3000">
                <a:solidFill>
                  <a:schemeClr val="lt1"/>
                </a:solidFill>
                <a:latin typeface="Questrial"/>
                <a:ea typeface="Questrial"/>
                <a:cs typeface="Questrial"/>
                <a:sym typeface="Questrial"/>
              </a:rPr>
              <a:t>If the taxpayer has medical expenses, charitable contributions, home mortgage interest, or other itemizable expenses, the itemized deduction might be better than the standard.</a:t>
            </a:r>
            <a:endParaRPr sz="3000"/>
          </a:p>
        </p:txBody>
      </p:sp>
      <p:sp>
        <p:nvSpPr>
          <p:cNvPr id="1443" name="Google Shape;1443;p1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44" name="Google Shape;1444;p175"/>
          <p:cNvPicPr preferRelativeResize="0"/>
          <p:nvPr/>
        </p:nvPicPr>
        <p:blipFill>
          <a:blip r:embed="rId3">
            <a:alphaModFix/>
          </a:blip>
          <a:stretch>
            <a:fillRect/>
          </a:stretch>
        </p:blipFill>
        <p:spPr>
          <a:xfrm>
            <a:off x="76200" y="2293300"/>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9" name="Shape 1449"/>
        <p:cNvGrpSpPr/>
        <p:nvPr/>
      </p:nvGrpSpPr>
      <p:grpSpPr>
        <a:xfrm>
          <a:off x="0" y="0"/>
          <a:ext cx="0" cy="0"/>
          <a:chOff x="0" y="0"/>
          <a:chExt cx="0" cy="0"/>
        </a:xfrm>
      </p:grpSpPr>
      <p:sp>
        <p:nvSpPr>
          <p:cNvPr id="1450" name="Google Shape;1450;p17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51" name="Google Shape;1451;p176"/>
          <p:cNvSpPr txBox="1"/>
          <p:nvPr>
            <p:ph idx="1" type="body"/>
          </p:nvPr>
        </p:nvSpPr>
        <p:spPr>
          <a:xfrm>
            <a:off x="132925" y="1165950"/>
            <a:ext cx="3311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p:txBody>
      </p:sp>
      <p:sp>
        <p:nvSpPr>
          <p:cNvPr id="1452" name="Google Shape;1452;p176"/>
          <p:cNvSpPr txBox="1"/>
          <p:nvPr/>
        </p:nvSpPr>
        <p:spPr>
          <a:xfrm>
            <a:off x="132925" y="3516725"/>
            <a:ext cx="4596300" cy="3000000"/>
          </a:xfrm>
          <a:prstGeom prst="rect">
            <a:avLst/>
          </a:prstGeom>
          <a:noFill/>
          <a:ln>
            <a:noFill/>
          </a:ln>
        </p:spPr>
        <p:txBody>
          <a:bodyPr anchorCtr="0" anchor="ctr" bIns="91425" lIns="91425" spcFirstLastPara="1" rIns="91425" wrap="square" tIns="91425">
            <a:noAutofit/>
          </a:bodyPr>
          <a:lstStyle/>
          <a:p>
            <a:pPr indent="-279400" lvl="0" marL="342900" rtl="0" algn="l">
              <a:lnSpc>
                <a:spcPct val="90000"/>
              </a:lnSpc>
              <a:spcBef>
                <a:spcPts val="800"/>
              </a:spcBef>
              <a:spcAft>
                <a:spcPts val="0"/>
              </a:spcAft>
              <a:buClr>
                <a:srgbClr val="C00000"/>
              </a:buClr>
              <a:buSzPts val="3000"/>
              <a:buFont typeface="Noto Sans Symbols"/>
              <a:buChar char="➢"/>
            </a:pPr>
            <a:r>
              <a:rPr b="1" i="1" lang="en-US" sz="3000">
                <a:solidFill>
                  <a:srgbClr val="C00000"/>
                </a:solidFill>
                <a:latin typeface="Questrial"/>
                <a:ea typeface="Questrial"/>
                <a:cs typeface="Questrial"/>
                <a:sym typeface="Questrial"/>
              </a:rPr>
              <a:t>Out of Scope for Basic Volunteers</a:t>
            </a:r>
            <a:endParaRPr i="1" sz="3000">
              <a:solidFill>
                <a:srgbClr val="C00000"/>
              </a:solidFill>
              <a:latin typeface="Questrial"/>
              <a:ea typeface="Questrial"/>
              <a:cs typeface="Questrial"/>
              <a:sym typeface="Questrial"/>
            </a:endParaRPr>
          </a:p>
          <a:p>
            <a:pPr indent="0" lvl="0" marL="0" rtl="0" algn="ctr">
              <a:lnSpc>
                <a:spcPct val="90000"/>
              </a:lnSpc>
              <a:spcBef>
                <a:spcPts val="800"/>
              </a:spcBef>
              <a:spcAft>
                <a:spcPts val="0"/>
              </a:spcAft>
              <a:buNone/>
            </a:pPr>
            <a:r>
              <a:rPr b="1" i="1" lang="en-US" sz="3000">
                <a:solidFill>
                  <a:schemeClr val="accent1"/>
                </a:solidFill>
                <a:latin typeface="Questrial"/>
                <a:ea typeface="Questrial"/>
                <a:cs typeface="Questrial"/>
                <a:sym typeface="Questrial"/>
              </a:rPr>
              <a:t>Impact America staff or Advanced trained volunteers must complete itemization at tax sites</a:t>
            </a:r>
            <a:endParaRPr sz="3000"/>
          </a:p>
        </p:txBody>
      </p:sp>
      <p:sp>
        <p:nvSpPr>
          <p:cNvPr id="1453" name="Google Shape;1453;p1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54" name="Google Shape;1454;p176"/>
          <p:cNvPicPr preferRelativeResize="0"/>
          <p:nvPr/>
        </p:nvPicPr>
        <p:blipFill>
          <a:blip r:embed="rId3">
            <a:alphaModFix/>
          </a:blip>
          <a:stretch>
            <a:fillRect/>
          </a:stretch>
        </p:blipFill>
        <p:spPr>
          <a:xfrm>
            <a:off x="4729225" y="1737350"/>
            <a:ext cx="7310375" cy="4323890"/>
          </a:xfrm>
          <a:prstGeom prst="rect">
            <a:avLst/>
          </a:prstGeom>
          <a:noFill/>
          <a:ln cap="flat" cmpd="sng" w="19050">
            <a:solidFill>
              <a:schemeClr val="dk2"/>
            </a:solidFill>
            <a:prstDash val="solid"/>
            <a:round/>
            <a:headEnd len="sm" w="sm" type="none"/>
            <a:tailEnd len="sm" w="sm" type="none"/>
          </a:ln>
        </p:spPr>
      </p:pic>
      <p:pic>
        <p:nvPicPr>
          <p:cNvPr id="1455" name="Google Shape;1455;p176"/>
          <p:cNvPicPr preferRelativeResize="0"/>
          <p:nvPr/>
        </p:nvPicPr>
        <p:blipFill>
          <a:blip r:embed="rId4">
            <a:alphaModFix/>
          </a:blip>
          <a:stretch>
            <a:fillRect/>
          </a:stretch>
        </p:blipFill>
        <p:spPr>
          <a:xfrm>
            <a:off x="4729225" y="1256050"/>
            <a:ext cx="7310375" cy="481288"/>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1">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9" name="Shape 1459"/>
        <p:cNvGrpSpPr/>
        <p:nvPr/>
      </p:nvGrpSpPr>
      <p:grpSpPr>
        <a:xfrm>
          <a:off x="0" y="0"/>
          <a:ext cx="0" cy="0"/>
          <a:chOff x="0" y="0"/>
          <a:chExt cx="0" cy="0"/>
        </a:xfrm>
      </p:grpSpPr>
      <p:sp>
        <p:nvSpPr>
          <p:cNvPr id="1460" name="Google Shape;1460;p1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Credit</a:t>
            </a:r>
            <a:endParaRPr/>
          </a:p>
        </p:txBody>
      </p:sp>
      <p:sp>
        <p:nvSpPr>
          <p:cNvPr id="1461" name="Google Shape;1461;p17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Direct reduction of the taxpayer’s liability</a:t>
            </a:r>
            <a:endParaRPr/>
          </a:p>
          <a:p>
            <a:pPr indent="-363537" lvl="0" marL="376237"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 Types of tax credits:</a:t>
            </a:r>
            <a:endParaRP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Nonrefundable credits</a:t>
            </a:r>
            <a:endParaRP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Refundable credits</a:t>
            </a:r>
            <a:endParaRPr/>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114300" marR="0" rtl="0" algn="ctr">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62" name="Google Shape;1462;p1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7" name="Shape 1467"/>
        <p:cNvGrpSpPr/>
        <p:nvPr/>
      </p:nvGrpSpPr>
      <p:grpSpPr>
        <a:xfrm>
          <a:off x="0" y="0"/>
          <a:ext cx="0" cy="0"/>
          <a:chOff x="0" y="0"/>
          <a:chExt cx="0" cy="0"/>
        </a:xfrm>
      </p:grpSpPr>
      <p:sp>
        <p:nvSpPr>
          <p:cNvPr id="1468" name="Google Shape;1468;p1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69" name="Google Shape;1469;p178"/>
          <p:cNvSpPr txBox="1"/>
          <p:nvPr>
            <p:ph idx="1" type="body"/>
          </p:nvPr>
        </p:nvSpPr>
        <p:spPr>
          <a:xfrm>
            <a:off x="609600" y="1600204"/>
            <a:ext cx="109728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the tax liability – only to zero.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and Dependent Care Expenses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Retirement Savings Contribution Credit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Tax Credit and Cred</a:t>
            </a:r>
            <a:r>
              <a:rPr lang="en-US"/>
              <a:t>it for Other </a:t>
            </a:r>
            <a:r>
              <a:rPr lang="en-US"/>
              <a:t>Dependents</a:t>
            </a:r>
            <a:endParaRPr/>
          </a:p>
        </p:txBody>
      </p:sp>
      <p:sp>
        <p:nvSpPr>
          <p:cNvPr id="1470" name="Google Shape;1470;p1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6"/>
          <p:cNvSpPr txBox="1"/>
          <p:nvPr>
            <p:ph idx="1" type="body"/>
          </p:nvPr>
        </p:nvSpPr>
        <p:spPr>
          <a:xfrm>
            <a:off x="602550" y="1435950"/>
            <a:ext cx="10986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Form SSA-1099 statement</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Medicare Card (with an “A” after the SSN)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ITIN card	</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nonresidents who need to file tax returns but cannot receive SS cards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ATIN for dependent</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child while adoption is pending</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endParaRPr/>
          </a:p>
        </p:txBody>
      </p:sp>
      <p:sp>
        <p:nvSpPr>
          <p:cNvPr id="197" name="Google Shape;197;p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8" name="Google Shape;198;p26"/>
          <p:cNvSpPr txBox="1"/>
          <p:nvPr>
            <p:ph type="title"/>
          </p:nvPr>
        </p:nvSpPr>
        <p:spPr>
          <a:xfrm>
            <a:off x="149550" y="189000"/>
            <a:ext cx="11892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sz="3600"/>
              <a:t>Conducting a Thorough Interview: Acceptable forms of social security identification</a:t>
            </a:r>
            <a:endParaRPr sz="3600"/>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5" name="Shape 1475"/>
        <p:cNvGrpSpPr/>
        <p:nvPr/>
      </p:nvGrpSpPr>
      <p:grpSpPr>
        <a:xfrm>
          <a:off x="0" y="0"/>
          <a:ext cx="0" cy="0"/>
          <a:chOff x="0" y="0"/>
          <a:chExt cx="0" cy="0"/>
        </a:xfrm>
      </p:grpSpPr>
      <p:sp>
        <p:nvSpPr>
          <p:cNvPr id="1476" name="Google Shape;1476;p17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77" name="Google Shape;1477;p179"/>
          <p:cNvSpPr txBox="1"/>
          <p:nvPr>
            <p:ph idx="1" type="body"/>
          </p:nvPr>
        </p:nvSpPr>
        <p:spPr>
          <a:xfrm>
            <a:off x="609600" y="954379"/>
            <a:ext cx="109728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I/I form:</a:t>
            </a:r>
            <a:endParaRPr/>
          </a:p>
        </p:txBody>
      </p:sp>
      <p:sp>
        <p:nvSpPr>
          <p:cNvPr id="1478" name="Google Shape;1478;p179"/>
          <p:cNvSpPr/>
          <p:nvPr/>
        </p:nvSpPr>
        <p:spPr>
          <a:xfrm>
            <a:off x="455850" y="4859051"/>
            <a:ext cx="10972800" cy="19374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lnSpc>
                <a:spcPct val="90000"/>
              </a:lnSpc>
              <a:spcBef>
                <a:spcPts val="0"/>
              </a:spcBef>
              <a:spcAft>
                <a:spcPts val="0"/>
              </a:spcAft>
              <a:buClr>
                <a:schemeClr val="lt1"/>
              </a:buClr>
              <a:buFont typeface="Questrial"/>
              <a:buNone/>
            </a:pPr>
            <a:r>
              <a:rPr b="1" lang="en-US" sz="3000">
                <a:solidFill>
                  <a:schemeClr val="lt1"/>
                </a:solidFill>
                <a:latin typeface="Questrial"/>
                <a:ea typeface="Questrial"/>
                <a:cs typeface="Questrial"/>
                <a:sym typeface="Questrial"/>
              </a:rPr>
              <a:t>We’ll talk about these credits a little bit later, but  if the taxpayer has expenses related to childcare or contributions to a retirement account, it should be marked correctly on the I/I form.</a:t>
            </a:r>
            <a:endParaRPr sz="3000"/>
          </a:p>
        </p:txBody>
      </p:sp>
      <p:sp>
        <p:nvSpPr>
          <p:cNvPr id="1479" name="Google Shape;1479;p1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80" name="Google Shape;1480;p179"/>
          <p:cNvPicPr preferRelativeResize="0"/>
          <p:nvPr/>
        </p:nvPicPr>
        <p:blipFill>
          <a:blip r:embed="rId3">
            <a:alphaModFix/>
          </a:blip>
          <a:stretch>
            <a:fillRect/>
          </a:stretch>
        </p:blipFill>
        <p:spPr>
          <a:xfrm>
            <a:off x="84838" y="1856038"/>
            <a:ext cx="12022327" cy="2289975"/>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5" name="Shape 1485"/>
        <p:cNvGrpSpPr/>
        <p:nvPr/>
      </p:nvGrpSpPr>
      <p:grpSpPr>
        <a:xfrm>
          <a:off x="0" y="0"/>
          <a:ext cx="0" cy="0"/>
          <a:chOff x="0" y="0"/>
          <a:chExt cx="0" cy="0"/>
        </a:xfrm>
      </p:grpSpPr>
      <p:sp>
        <p:nvSpPr>
          <p:cNvPr id="1486" name="Google Shape;1486;p180"/>
          <p:cNvSpPr txBox="1"/>
          <p:nvPr>
            <p:ph type="title"/>
          </p:nvPr>
        </p:nvSpPr>
        <p:spPr>
          <a:xfrm>
            <a:off x="609600" y="-963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87" name="Google Shape;1487;p180"/>
          <p:cNvSpPr txBox="1"/>
          <p:nvPr>
            <p:ph idx="1" type="body"/>
          </p:nvPr>
        </p:nvSpPr>
        <p:spPr>
          <a:xfrm>
            <a:off x="184525" y="908275"/>
            <a:ext cx="47229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 credit is out of scope for you, just set it aside for your advanced volunteer and make a note on the I/I supplement form.</a:t>
            </a:r>
            <a:endParaRPr/>
          </a:p>
          <a:p>
            <a:pPr indent="0" lvl="0" marL="0" marR="0" rtl="0" algn="l">
              <a:lnSpc>
                <a:spcPct val="90000"/>
              </a:lnSpc>
              <a:spcBef>
                <a:spcPts val="0"/>
              </a:spcBef>
              <a:spcAft>
                <a:spcPts val="0"/>
              </a:spcAft>
              <a:buNone/>
            </a:pPr>
            <a:r>
              <a:t/>
            </a:r>
            <a:endParaRPr/>
          </a:p>
        </p:txBody>
      </p:sp>
      <p:sp>
        <p:nvSpPr>
          <p:cNvPr id="1488" name="Google Shape;1488;p1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89" name="Google Shape;1489;p180"/>
          <p:cNvPicPr preferRelativeResize="0"/>
          <p:nvPr/>
        </p:nvPicPr>
        <p:blipFill>
          <a:blip r:embed="rId3">
            <a:alphaModFix/>
          </a:blip>
          <a:stretch>
            <a:fillRect/>
          </a:stretch>
        </p:blipFill>
        <p:spPr>
          <a:xfrm>
            <a:off x="4443475" y="1120600"/>
            <a:ext cx="7697276" cy="506760"/>
          </a:xfrm>
          <a:prstGeom prst="rect">
            <a:avLst/>
          </a:prstGeom>
          <a:noFill/>
          <a:ln cap="flat" cmpd="sng" w="19050">
            <a:solidFill>
              <a:schemeClr val="dk2"/>
            </a:solidFill>
            <a:prstDash val="solid"/>
            <a:round/>
            <a:headEnd len="sm" w="sm" type="none"/>
            <a:tailEnd len="sm" w="sm" type="none"/>
          </a:ln>
        </p:spPr>
      </p:pic>
      <p:pic>
        <p:nvPicPr>
          <p:cNvPr id="1490" name="Google Shape;1490;p180"/>
          <p:cNvPicPr preferRelativeResize="0"/>
          <p:nvPr/>
        </p:nvPicPr>
        <p:blipFill>
          <a:blip r:embed="rId4">
            <a:alphaModFix/>
          </a:blip>
          <a:stretch>
            <a:fillRect/>
          </a:stretch>
        </p:blipFill>
        <p:spPr>
          <a:xfrm>
            <a:off x="4443475" y="1627338"/>
            <a:ext cx="7697275" cy="23841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5" name="Shape 1495"/>
        <p:cNvGrpSpPr/>
        <p:nvPr/>
      </p:nvGrpSpPr>
      <p:grpSpPr>
        <a:xfrm>
          <a:off x="0" y="0"/>
          <a:ext cx="0" cy="0"/>
          <a:chOff x="0" y="0"/>
          <a:chExt cx="0" cy="0"/>
        </a:xfrm>
      </p:grpSpPr>
      <p:sp>
        <p:nvSpPr>
          <p:cNvPr id="1496" name="Google Shape;1496;p1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Child &amp; Dependent Care Expenses Credit	</a:t>
            </a:r>
            <a:endParaRPr/>
          </a:p>
        </p:txBody>
      </p:sp>
      <p:sp>
        <p:nvSpPr>
          <p:cNvPr id="1497" name="Google Shape;1497;p18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Nonrefundable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Applied to offset expenses paid so taxpayer </a:t>
            </a:r>
            <a:r>
              <a:rPr b="1" i="0" lang="en-US" sz="4000" u="none" cap="none" strike="noStrike">
                <a:solidFill>
                  <a:schemeClr val="dk1"/>
                </a:solidFill>
                <a:latin typeface="Questrial"/>
                <a:ea typeface="Questrial"/>
                <a:cs typeface="Questrial"/>
                <a:sym typeface="Questrial"/>
              </a:rPr>
              <a:t>can work or look for work</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child under 13</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who is incapable of self-care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who is incapable of self-care</a:t>
            </a:r>
            <a:endParaRPr/>
          </a:p>
          <a:p>
            <a:pPr indent="-5080" lvl="1" marL="411480" marR="0" rtl="0" algn="l">
              <a:spcBef>
                <a:spcPts val="720"/>
              </a:spcBef>
              <a:spcAft>
                <a:spcPts val="0"/>
              </a:spcAft>
              <a:buClr>
                <a:schemeClr val="dk1"/>
              </a:buClr>
              <a:buFont typeface="Arial"/>
              <a:buNone/>
            </a:pPr>
            <a:r>
              <a:t/>
            </a:r>
            <a:endParaRPr b="0" i="0" sz="3600" u="none" cap="none" strike="noStrike">
              <a:solidFill>
                <a:schemeClr val="dk1"/>
              </a:solidFill>
              <a:latin typeface="Questrial"/>
              <a:ea typeface="Questrial"/>
              <a:cs typeface="Questrial"/>
              <a:sym typeface="Questrial"/>
            </a:endParaRPr>
          </a:p>
        </p:txBody>
      </p:sp>
      <p:sp>
        <p:nvSpPr>
          <p:cNvPr id="1498" name="Google Shape;1498;p1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3" name="Shape 1503"/>
        <p:cNvGrpSpPr/>
        <p:nvPr/>
      </p:nvGrpSpPr>
      <p:grpSpPr>
        <a:xfrm>
          <a:off x="0" y="0"/>
          <a:ext cx="0" cy="0"/>
          <a:chOff x="0" y="0"/>
          <a:chExt cx="0" cy="0"/>
        </a:xfrm>
      </p:grpSpPr>
      <p:sp>
        <p:nvSpPr>
          <p:cNvPr id="1504" name="Google Shape;1504;p1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endParaRPr/>
          </a:p>
        </p:txBody>
      </p:sp>
      <p:sp>
        <p:nvSpPr>
          <p:cNvPr id="1505" name="Google Shape;1505;p18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had to be for qualifying persons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(and spouse) </a:t>
            </a:r>
            <a:r>
              <a:rPr lang="en-US"/>
              <a:t>must</a:t>
            </a:r>
            <a:r>
              <a:rPr b="0" i="0" lang="en-US" sz="4000" u="none" cap="none" strike="noStrike">
                <a:solidFill>
                  <a:schemeClr val="dk1"/>
                </a:solidFill>
                <a:latin typeface="Questrial"/>
                <a:ea typeface="Questrial"/>
                <a:cs typeface="Questrial"/>
                <a:sym typeface="Questrial"/>
              </a:rPr>
              <a:t> have earned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spouse is treated as having earned income for any month the spouse is physically/mentally incapable of care, or is a full-time student.</a:t>
            </a:r>
            <a:endParaRPr/>
          </a:p>
        </p:txBody>
      </p:sp>
      <p:sp>
        <p:nvSpPr>
          <p:cNvPr id="1506" name="Google Shape;1506;p1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1" name="Shape 1511"/>
        <p:cNvGrpSpPr/>
        <p:nvPr/>
      </p:nvGrpSpPr>
      <p:grpSpPr>
        <a:xfrm>
          <a:off x="0" y="0"/>
          <a:ext cx="0" cy="0"/>
          <a:chOff x="0" y="0"/>
          <a:chExt cx="0" cy="0"/>
        </a:xfrm>
      </p:grpSpPr>
      <p:sp>
        <p:nvSpPr>
          <p:cNvPr id="1512" name="Google Shape;1512;p1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endParaRPr/>
          </a:p>
        </p:txBody>
      </p:sp>
      <p:sp>
        <p:nvSpPr>
          <p:cNvPr id="1513" name="Google Shape;1513;p18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have been for work or to look for work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Payments can’t have been made to taxpayer’s spouse, dependent child or child under 19</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care provider’s name, address, and SSN/EIN (due diligence)</a:t>
            </a:r>
            <a:endParaRPr/>
          </a:p>
        </p:txBody>
      </p:sp>
      <p:sp>
        <p:nvSpPr>
          <p:cNvPr id="1514" name="Google Shape;1514;p1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9" name="Shape 1519"/>
        <p:cNvGrpSpPr/>
        <p:nvPr/>
      </p:nvGrpSpPr>
      <p:grpSpPr>
        <a:xfrm>
          <a:off x="0" y="0"/>
          <a:ext cx="0" cy="0"/>
          <a:chOff x="0" y="0"/>
          <a:chExt cx="0" cy="0"/>
        </a:xfrm>
      </p:grpSpPr>
      <p:sp>
        <p:nvSpPr>
          <p:cNvPr id="1520" name="Google Shape;1520;p184"/>
          <p:cNvSpPr txBox="1"/>
          <p:nvPr>
            <p:ph type="title"/>
          </p:nvPr>
        </p:nvSpPr>
        <p:spPr>
          <a:xfrm>
            <a:off x="609600" y="50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endParaRPr/>
          </a:p>
        </p:txBody>
      </p:sp>
      <p:sp>
        <p:nvSpPr>
          <p:cNvPr id="1521" name="Google Shape;1521;p184"/>
          <p:cNvSpPr txBox="1"/>
          <p:nvPr>
            <p:ph idx="1" type="body"/>
          </p:nvPr>
        </p:nvSpPr>
        <p:spPr>
          <a:xfrm>
            <a:off x="609600" y="22177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be paid for the care of the qualifying person to allow the taxpayer (and spouse) to work or look for work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includes the costs of services for the qualifying person’s well-being and protection</a:t>
            </a:r>
            <a:endParaRPr/>
          </a:p>
        </p:txBody>
      </p:sp>
      <p:sp>
        <p:nvSpPr>
          <p:cNvPr id="1522" name="Google Shape;1522;p1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7" name="Shape 1527"/>
        <p:cNvGrpSpPr/>
        <p:nvPr/>
      </p:nvGrpSpPr>
      <p:grpSpPr>
        <a:xfrm>
          <a:off x="0" y="0"/>
          <a:ext cx="0" cy="0"/>
          <a:chOff x="0" y="0"/>
          <a:chExt cx="0" cy="0"/>
        </a:xfrm>
      </p:grpSpPr>
      <p:sp>
        <p:nvSpPr>
          <p:cNvPr id="1528" name="Google Shape;1528;p185"/>
          <p:cNvSpPr txBox="1"/>
          <p:nvPr>
            <p:ph type="title"/>
          </p:nvPr>
        </p:nvSpPr>
        <p:spPr>
          <a:xfrm>
            <a:off x="609600" y="6321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endParaRPr/>
          </a:p>
        </p:txBody>
      </p:sp>
      <p:sp>
        <p:nvSpPr>
          <p:cNvPr id="1529" name="Google Shape;1529;p185"/>
          <p:cNvSpPr txBox="1"/>
          <p:nvPr>
            <p:ph idx="1" type="body"/>
          </p:nvPr>
        </p:nvSpPr>
        <p:spPr>
          <a:xfrm>
            <a:off x="609600" y="24290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to attend Kindergarten or a higher grade: NOT AN EXPENSE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for summer day-camp qualify, but those for over-night camp are not!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$3,000 limit for one qualifying person or $6,000 for two or more qualifying persons.</a:t>
            </a:r>
            <a:endParaRPr/>
          </a:p>
        </p:txBody>
      </p:sp>
      <p:sp>
        <p:nvSpPr>
          <p:cNvPr id="1530" name="Google Shape;1530;p1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5" name="Shape 1535"/>
        <p:cNvGrpSpPr/>
        <p:nvPr/>
      </p:nvGrpSpPr>
      <p:grpSpPr>
        <a:xfrm>
          <a:off x="0" y="0"/>
          <a:ext cx="0" cy="0"/>
          <a:chOff x="0" y="0"/>
          <a:chExt cx="0" cy="0"/>
        </a:xfrm>
      </p:grpSpPr>
      <p:sp>
        <p:nvSpPr>
          <p:cNvPr id="1536" name="Google Shape;1536;p186"/>
          <p:cNvSpPr txBox="1"/>
          <p:nvPr>
            <p:ph type="title"/>
          </p:nvPr>
        </p:nvSpPr>
        <p:spPr>
          <a:xfrm>
            <a:off x="609600" y="274650"/>
            <a:ext cx="11400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Notes</a:t>
            </a:r>
            <a:endParaRPr b="1" i="0" sz="4800" u="none" cap="none" strike="noStrike">
              <a:solidFill>
                <a:schemeClr val="dk2"/>
              </a:solidFill>
              <a:latin typeface="Questrial"/>
              <a:ea typeface="Questrial"/>
              <a:cs typeface="Questrial"/>
              <a:sym typeface="Questrial"/>
            </a:endParaRPr>
          </a:p>
        </p:txBody>
      </p:sp>
      <p:sp>
        <p:nvSpPr>
          <p:cNvPr id="1537" name="Google Shape;1537;p18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you had expenses that met the requirements for the previous tax year, except that you did not pay them until the current tax year, you may be able to claim them on your tax return.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cannot provide all of the provider’s information or who have incorrect information may still be able to take the credit if they can show they used due diligence in trying to obtain the info.</a:t>
            </a:r>
            <a:endParaRPr/>
          </a:p>
        </p:txBody>
      </p:sp>
      <p:sp>
        <p:nvSpPr>
          <p:cNvPr id="1538" name="Google Shape;1538;p1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3" name="Shape 1543"/>
        <p:cNvGrpSpPr/>
        <p:nvPr/>
      </p:nvGrpSpPr>
      <p:grpSpPr>
        <a:xfrm>
          <a:off x="0" y="0"/>
          <a:ext cx="0" cy="0"/>
          <a:chOff x="0" y="0"/>
          <a:chExt cx="0" cy="0"/>
        </a:xfrm>
      </p:grpSpPr>
      <p:sp>
        <p:nvSpPr>
          <p:cNvPr id="1544" name="Google Shape;1544;p1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Divorced/Separated Parents	</a:t>
            </a:r>
            <a:endParaRPr/>
          </a:p>
        </p:txBody>
      </p:sp>
      <p:sp>
        <p:nvSpPr>
          <p:cNvPr id="1545" name="Google Shape;1545;p18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Custodial parent can claim the Child &amp; Dependent Care Expenses Credit, even if he/she did not claim the dependency exemption</a:t>
            </a:r>
            <a:endParaRPr/>
          </a:p>
        </p:txBody>
      </p:sp>
      <p:sp>
        <p:nvSpPr>
          <p:cNvPr id="1546" name="Google Shape;1546;p187"/>
          <p:cNvSpPr/>
          <p:nvPr/>
        </p:nvSpPr>
        <p:spPr>
          <a:xfrm>
            <a:off x="502350" y="5555770"/>
            <a:ext cx="11187300" cy="9936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1547" name="Google Shape;1547;p1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46"/>
                                        </p:tgtEl>
                                        <p:attrNameLst>
                                          <p:attrName>style.visibility</p:attrName>
                                        </p:attrNameLst>
                                      </p:cBhvr>
                                      <p:to>
                                        <p:strVal val="visible"/>
                                      </p:to>
                                    </p:set>
                                    <p:anim calcmode="lin" valueType="num">
                                      <p:cBhvr additive="base">
                                        <p:cTn dur="500"/>
                                        <p:tgtEl>
                                          <p:spTgt spid="1546"/>
                                        </p:tgtEl>
                                        <p:attrNameLst>
                                          <p:attrName>ppt_w</p:attrName>
                                        </p:attrNameLst>
                                      </p:cBhvr>
                                      <p:tavLst>
                                        <p:tav fmla="" tm="0">
                                          <p:val>
                                            <p:strVal val="0"/>
                                          </p:val>
                                        </p:tav>
                                        <p:tav fmla="" tm="100000">
                                          <p:val>
                                            <p:strVal val="#ppt_w"/>
                                          </p:val>
                                        </p:tav>
                                      </p:tavLst>
                                    </p:anim>
                                    <p:anim calcmode="lin" valueType="num">
                                      <p:cBhvr additive="base">
                                        <p:cTn dur="500"/>
                                        <p:tgtEl>
                                          <p:spTgt spid="15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2" name="Shape 1552"/>
        <p:cNvGrpSpPr/>
        <p:nvPr/>
      </p:nvGrpSpPr>
      <p:grpSpPr>
        <a:xfrm>
          <a:off x="0" y="0"/>
          <a:ext cx="0" cy="0"/>
          <a:chOff x="0" y="0"/>
          <a:chExt cx="0" cy="0"/>
        </a:xfrm>
      </p:grpSpPr>
      <p:sp>
        <p:nvSpPr>
          <p:cNvPr id="1553" name="Google Shape;1553;p188"/>
          <p:cNvSpPr txBox="1"/>
          <p:nvPr>
            <p:ph type="title"/>
          </p:nvPr>
        </p:nvSpPr>
        <p:spPr>
          <a:xfrm>
            <a:off x="609600" y="99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1554" name="Google Shape;1554;p188"/>
          <p:cNvSpPr txBox="1"/>
          <p:nvPr>
            <p:ph idx="1" type="body"/>
          </p:nvPr>
        </p:nvSpPr>
        <p:spPr>
          <a:xfrm>
            <a:off x="424350" y="1139825"/>
            <a:ext cx="11343300" cy="5134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609600" lvl="0" marL="609600" marR="0" rtl="0" algn="ctr">
              <a:lnSpc>
                <a:spcPct val="80000"/>
              </a:lnSpc>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chemeClr val="dk1"/>
              </a:solidFill>
              <a:latin typeface="Questrial"/>
              <a:ea typeface="Questrial"/>
              <a:cs typeface="Questrial"/>
              <a:sym typeface="Questrial"/>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$300 for overnight camp</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$1000 to her ex-husband for after school-care</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$1500 to her mother for after-school care</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$500 to her 15-year-old son for babysitting</a:t>
            </a:r>
            <a:endParaRPr/>
          </a:p>
        </p:txBody>
      </p:sp>
      <p:sp>
        <p:nvSpPr>
          <p:cNvPr id="1555" name="Google Shape;1555;p1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0" st="0"/>
                                            </p:txEl>
                                          </p:spTgt>
                                        </p:tgtEl>
                                        <p:attrNameLst>
                                          <p:attrName>style.visibility</p:attrName>
                                        </p:attrNameLst>
                                      </p:cBhvr>
                                      <p:to>
                                        <p:strVal val="visible"/>
                                      </p:to>
                                    </p:set>
                                    <p:animEffect filter="fade" transition="in">
                                      <p:cBhvr>
                                        <p:cTn dur="500"/>
                                        <p:tgtEl>
                                          <p:spTgt spid="15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1" st="1"/>
                                            </p:txEl>
                                          </p:spTgt>
                                        </p:tgtEl>
                                        <p:attrNameLst>
                                          <p:attrName>style.visibility</p:attrName>
                                        </p:attrNameLst>
                                      </p:cBhvr>
                                      <p:to>
                                        <p:strVal val="visible"/>
                                      </p:to>
                                    </p:set>
                                    <p:animEffect filter="fade" transition="in">
                                      <p:cBhvr>
                                        <p:cTn dur="500"/>
                                        <p:tgtEl>
                                          <p:spTgt spid="15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2" st="2"/>
                                            </p:txEl>
                                          </p:spTgt>
                                        </p:tgtEl>
                                        <p:attrNameLst>
                                          <p:attrName>style.visibility</p:attrName>
                                        </p:attrNameLst>
                                      </p:cBhvr>
                                      <p:to>
                                        <p:strVal val="visible"/>
                                      </p:to>
                                    </p:set>
                                    <p:animEffect filter="fade" transition="in">
                                      <p:cBhvr>
                                        <p:cTn dur="500"/>
                                        <p:tgtEl>
                                          <p:spTgt spid="15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3" st="3"/>
                                            </p:txEl>
                                          </p:spTgt>
                                        </p:tgtEl>
                                        <p:attrNameLst>
                                          <p:attrName>style.visibility</p:attrName>
                                        </p:attrNameLst>
                                      </p:cBhvr>
                                      <p:to>
                                        <p:strVal val="visible"/>
                                      </p:to>
                                    </p:set>
                                    <p:animEffect filter="fade" transition="in">
                                      <p:cBhvr>
                                        <p:cTn dur="500"/>
                                        <p:tgtEl>
                                          <p:spTgt spid="15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4" st="4"/>
                                            </p:txEl>
                                          </p:spTgt>
                                        </p:tgtEl>
                                        <p:attrNameLst>
                                          <p:attrName>style.visibility</p:attrName>
                                        </p:attrNameLst>
                                      </p:cBhvr>
                                      <p:to>
                                        <p:strVal val="visible"/>
                                      </p:to>
                                    </p:set>
                                    <p:animEffect filter="fade" transition="in">
                                      <p:cBhvr>
                                        <p:cTn dur="500"/>
                                        <p:tgtEl>
                                          <p:spTgt spid="15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5" st="5"/>
                                            </p:txEl>
                                          </p:spTgt>
                                        </p:tgtEl>
                                        <p:attrNameLst>
                                          <p:attrName>style.visibility</p:attrName>
                                        </p:attrNameLst>
                                      </p:cBhvr>
                                      <p:to>
                                        <p:strVal val="visible"/>
                                      </p:to>
                                    </p:set>
                                    <p:animEffect filter="fade" transition="in">
                                      <p:cBhvr>
                                        <p:cTn dur="500"/>
                                        <p:tgtEl>
                                          <p:spTgt spid="155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7"/>
          <p:cNvSpPr txBox="1"/>
          <p:nvPr>
            <p:ph type="title"/>
          </p:nvPr>
        </p:nvSpPr>
        <p:spPr>
          <a:xfrm>
            <a:off x="609600" y="-886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05" name="Google Shape;205;p27"/>
          <p:cNvSpPr txBox="1"/>
          <p:nvPr>
            <p:ph idx="1" type="body"/>
          </p:nvPr>
        </p:nvSpPr>
        <p:spPr>
          <a:xfrm>
            <a:off x="247800" y="134385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What if a taxpayer doesn’t have their SSC?</a:t>
            </a:r>
            <a:endParaRPr/>
          </a:p>
          <a:p>
            <a:pPr indent="-285750" lvl="1" marL="742950" marR="0" rtl="0" algn="l">
              <a:lnSpc>
                <a:spcPct val="100000"/>
              </a:lnSpc>
              <a:spcBef>
                <a:spcPts val="0"/>
              </a:spcBef>
              <a:spcAft>
                <a:spcPts val="0"/>
              </a:spcAft>
              <a:buClr>
                <a:schemeClr val="dk1"/>
              </a:buClr>
              <a:buSzPts val="3600"/>
              <a:buFont typeface="Arial"/>
              <a:buChar char="•"/>
            </a:pPr>
            <a:r>
              <a:rPr lang="en-US"/>
              <a:t>lost it</a:t>
            </a:r>
            <a:endParaRPr/>
          </a:p>
          <a:p>
            <a:pPr indent="-285750" lvl="1" marL="742950" marR="0" rtl="0" algn="l">
              <a:lnSpc>
                <a:spcPct val="100000"/>
              </a:lnSpc>
              <a:spcBef>
                <a:spcPts val="0"/>
              </a:spcBef>
              <a:spcAft>
                <a:spcPts val="0"/>
              </a:spcAft>
              <a:buClr>
                <a:schemeClr val="dk1"/>
              </a:buClr>
              <a:buSzPts val="3600"/>
              <a:buFont typeface="Arial"/>
              <a:buChar char="•"/>
            </a:pPr>
            <a:r>
              <a:rPr lang="en-US"/>
              <a:t>don’t have one</a:t>
            </a:r>
            <a:endParaRPr/>
          </a:p>
          <a:p>
            <a:pPr indent="-285750" lvl="1" marL="742950" marR="0" rtl="0" algn="l">
              <a:lnSpc>
                <a:spcPct val="100000"/>
              </a:lnSpc>
              <a:spcBef>
                <a:spcPts val="0"/>
              </a:spcBef>
              <a:spcAft>
                <a:spcPts val="0"/>
              </a:spcAft>
              <a:buClr>
                <a:schemeClr val="dk1"/>
              </a:buClr>
              <a:buSzPts val="3600"/>
              <a:buFont typeface="Arial"/>
              <a:buChar char="•"/>
            </a:pPr>
            <a:r>
              <a:rPr lang="en-US"/>
              <a:t>left it at home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We have to see the card(or acceptable replacement) in order to submit  the return!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Required to E-file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follow-up appointment if necessary</a:t>
            </a:r>
            <a:endParaRPr/>
          </a:p>
          <a:p>
            <a:pPr indent="0" lvl="0" marL="0" marR="0" rtl="0" algn="l">
              <a:lnSpc>
                <a:spcPct val="100000"/>
              </a:lnSpc>
              <a:spcBef>
                <a:spcPts val="0"/>
              </a:spcBef>
              <a:spcAft>
                <a:spcPts val="0"/>
              </a:spcAft>
              <a:buNone/>
            </a:pPr>
            <a:r>
              <a:t/>
            </a:r>
            <a:endParaRPr/>
          </a:p>
        </p:txBody>
      </p:sp>
      <p:sp>
        <p:nvSpPr>
          <p:cNvPr id="206" name="Google Shape;206;p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9" name="Shape 1559"/>
        <p:cNvGrpSpPr/>
        <p:nvPr/>
      </p:nvGrpSpPr>
      <p:grpSpPr>
        <a:xfrm>
          <a:off x="0" y="0"/>
          <a:ext cx="0" cy="0"/>
          <a:chOff x="0" y="0"/>
          <a:chExt cx="0" cy="0"/>
        </a:xfrm>
      </p:grpSpPr>
      <p:sp>
        <p:nvSpPr>
          <p:cNvPr id="1560" name="Google Shape;1560;p1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561" name="Google Shape;1561;p189"/>
          <p:cNvSpPr txBox="1"/>
          <p:nvPr>
            <p:ph idx="1" type="body"/>
          </p:nvPr>
        </p:nvSpPr>
        <p:spPr>
          <a:xfrm>
            <a:off x="609600" y="1600200"/>
            <a:ext cx="11156400" cy="51603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62" name="Google Shape;1562;p1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6" name="Shape 1566"/>
        <p:cNvGrpSpPr/>
        <p:nvPr/>
      </p:nvGrpSpPr>
      <p:grpSpPr>
        <a:xfrm>
          <a:off x="0" y="0"/>
          <a:ext cx="0" cy="0"/>
          <a:chOff x="0" y="0"/>
          <a:chExt cx="0" cy="0"/>
        </a:xfrm>
      </p:grpSpPr>
      <p:sp>
        <p:nvSpPr>
          <p:cNvPr id="1567" name="Google Shape;1567;p19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endParaRPr/>
          </a:p>
        </p:txBody>
      </p:sp>
      <p:sp>
        <p:nvSpPr>
          <p:cNvPr id="1568" name="Google Shape;1568;p190"/>
          <p:cNvSpPr txBox="1"/>
          <p:nvPr>
            <p:ph idx="1" type="body"/>
          </p:nvPr>
        </p:nvSpPr>
        <p:spPr>
          <a:xfrm>
            <a:off x="205350" y="984875"/>
            <a:ext cx="11538300" cy="5684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69" name="Google Shape;1569;p1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3" name="Shape 1573"/>
        <p:cNvGrpSpPr/>
        <p:nvPr/>
      </p:nvGrpSpPr>
      <p:grpSpPr>
        <a:xfrm>
          <a:off x="0" y="0"/>
          <a:ext cx="0" cy="0"/>
          <a:chOff x="0" y="0"/>
          <a:chExt cx="0" cy="0"/>
        </a:xfrm>
      </p:grpSpPr>
      <p:sp>
        <p:nvSpPr>
          <p:cNvPr id="1574" name="Google Shape;1574;p191"/>
          <p:cNvSpPr txBox="1"/>
          <p:nvPr>
            <p:ph type="title"/>
          </p:nvPr>
        </p:nvSpPr>
        <p:spPr>
          <a:xfrm>
            <a:off x="609600" y="920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575" name="Google Shape;1575;p191"/>
          <p:cNvSpPr txBox="1"/>
          <p:nvPr>
            <p:ph idx="1" type="body"/>
          </p:nvPr>
        </p:nvSpPr>
        <p:spPr>
          <a:xfrm>
            <a:off x="221250" y="1113600"/>
            <a:ext cx="11537400" cy="56229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 – </a:t>
            </a:r>
            <a:r>
              <a:rPr b="1" i="0" lang="en-US" sz="3700" u="sng" cap="none" strike="noStrike">
                <a:solidFill>
                  <a:srgbClr val="CA8F0C"/>
                </a:solidFill>
              </a:rPr>
              <a:t>YES</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endParaRPr>
          </a:p>
        </p:txBody>
      </p:sp>
      <p:sp>
        <p:nvSpPr>
          <p:cNvPr id="1576" name="Google Shape;1576;p1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0" name="Shape 1580"/>
        <p:cNvGrpSpPr/>
        <p:nvPr/>
      </p:nvGrpSpPr>
      <p:grpSpPr>
        <a:xfrm>
          <a:off x="0" y="0"/>
          <a:ext cx="0" cy="0"/>
          <a:chOff x="0" y="0"/>
          <a:chExt cx="0" cy="0"/>
        </a:xfrm>
      </p:grpSpPr>
      <p:sp>
        <p:nvSpPr>
          <p:cNvPr id="1581" name="Google Shape;1581;p192"/>
          <p:cNvSpPr txBox="1"/>
          <p:nvPr>
            <p:ph type="title"/>
          </p:nvPr>
        </p:nvSpPr>
        <p:spPr>
          <a:xfrm>
            <a:off x="609600" y="958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endParaRPr/>
          </a:p>
        </p:txBody>
      </p:sp>
      <p:sp>
        <p:nvSpPr>
          <p:cNvPr id="1582" name="Google Shape;1582;p192"/>
          <p:cNvSpPr txBox="1"/>
          <p:nvPr>
            <p:ph idx="1" type="body"/>
          </p:nvPr>
        </p:nvSpPr>
        <p:spPr>
          <a:xfrm>
            <a:off x="292500" y="1080175"/>
            <a:ext cx="11466000" cy="56832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 – </a:t>
            </a:r>
            <a:r>
              <a:rPr b="1" i="0" lang="en-US" sz="3700" u="sng" cap="none" strike="noStrike">
                <a:solidFill>
                  <a:srgbClr val="CA8F0C"/>
                </a:solidFill>
              </a:rPr>
              <a:t>YES</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 – </a:t>
            </a:r>
            <a:r>
              <a:rPr b="1" i="0" lang="en-US" sz="3700" u="sng" cap="none" strike="noStrike">
                <a:solidFill>
                  <a:srgbClr val="CA8F0C"/>
                </a:solidFill>
              </a:rPr>
              <a:t>NO</a:t>
            </a:r>
            <a:endParaRPr b="1" i="0" sz="3700" u="none" cap="none" strike="noStrike">
              <a:solidFill>
                <a:srgbClr val="CA8F0C"/>
              </a:solidFil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83" name="Google Shape;1583;p1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8" name="Shape 1588"/>
        <p:cNvGrpSpPr/>
        <p:nvPr/>
      </p:nvGrpSpPr>
      <p:grpSpPr>
        <a:xfrm>
          <a:off x="0" y="0"/>
          <a:ext cx="0" cy="0"/>
          <a:chOff x="0" y="0"/>
          <a:chExt cx="0" cy="0"/>
        </a:xfrm>
      </p:grpSpPr>
      <p:sp>
        <p:nvSpPr>
          <p:cNvPr id="1589" name="Google Shape;1589;p19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endParaRPr/>
          </a:p>
        </p:txBody>
      </p:sp>
      <p:sp>
        <p:nvSpPr>
          <p:cNvPr id="1590" name="Google Shape;1590;p193"/>
          <p:cNvSpPr txBox="1"/>
          <p:nvPr>
            <p:ph idx="1" type="body"/>
          </p:nvPr>
        </p:nvSpPr>
        <p:spPr>
          <a:xfrm>
            <a:off x="257100" y="871300"/>
            <a:ext cx="11733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7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One credit for each qualifying child </a:t>
            </a:r>
            <a:r>
              <a:rPr b="1" i="0" lang="en-US" sz="3700" u="none" cap="none" strike="noStrike">
                <a:solidFill>
                  <a:schemeClr val="accent2"/>
                </a:solidFill>
                <a:latin typeface="Questrial"/>
                <a:ea typeface="Questrial"/>
                <a:cs typeface="Questrial"/>
                <a:sym typeface="Questrial"/>
              </a:rPr>
              <a:t>under 17 years of age</a:t>
            </a:r>
            <a:r>
              <a:rPr b="1" lang="en-US" sz="3700">
                <a:solidFill>
                  <a:schemeClr val="accent2"/>
                </a:solidFill>
              </a:rPr>
              <a:t>(500 nonrefundable “credit for other dependents”)</a:t>
            </a:r>
            <a:endParaRPr b="1" sz="3700">
              <a:solidFill>
                <a:schemeClr val="accent2"/>
              </a:solidFill>
            </a:endParaRP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 taxpayer can claim a Child Tax Credit for a child only if they </a:t>
            </a:r>
            <a:r>
              <a:rPr b="1" i="0" lang="en-US" sz="3700" u="none" cap="none" strike="noStrike">
                <a:solidFill>
                  <a:schemeClr val="accent2"/>
                </a:solidFill>
                <a:latin typeface="Questrial"/>
                <a:ea typeface="Questrial"/>
                <a:cs typeface="Questrial"/>
                <a:sym typeface="Questrial"/>
              </a:rPr>
              <a:t>CAN AND DO </a:t>
            </a:r>
            <a:r>
              <a:rPr b="0" i="0" lang="en-US" sz="3700" u="none" cap="none" strike="noStrike">
                <a:solidFill>
                  <a:schemeClr val="dk1"/>
                </a:solidFill>
                <a:latin typeface="Questrial"/>
                <a:ea typeface="Questrial"/>
                <a:cs typeface="Questrial"/>
                <a:sym typeface="Questrial"/>
              </a:rPr>
              <a:t>claim a dependency exemption for the child</a:t>
            </a:r>
            <a:endParaRP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Nonrefundable credit with a maximum of $</a:t>
            </a:r>
            <a:r>
              <a:rPr lang="en-US" sz="3700"/>
              <a:t>2</a:t>
            </a:r>
            <a:r>
              <a:rPr b="0" i="0" lang="en-US" sz="3700" u="none" cap="none" strike="noStrike">
                <a:solidFill>
                  <a:schemeClr val="dk1"/>
                </a:solidFill>
                <a:latin typeface="Questrial"/>
                <a:ea typeface="Questrial"/>
                <a:cs typeface="Questrial"/>
                <a:sym typeface="Questrial"/>
              </a:rPr>
              <a:t>,000 per child</a:t>
            </a:r>
            <a:r>
              <a:rPr lang="en-US" sz="3700"/>
              <a:t>(refundable portion limited to $1,400)</a:t>
            </a:r>
            <a:endParaRP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Amount actually claimed depends on taxpayer’s tax liability, MAGI and filing status</a:t>
            </a:r>
            <a:endParaRP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MAGI: typically same as AGI</a:t>
            </a:r>
            <a:endParaRPr/>
          </a:p>
          <a:p>
            <a:pPr indent="-107950" lvl="0" marL="342900" marR="0" rtl="0" algn="l">
              <a:lnSpc>
                <a:spcPct val="8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591" name="Google Shape;1591;p1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5" name="Shape 1595"/>
        <p:cNvGrpSpPr/>
        <p:nvPr/>
      </p:nvGrpSpPr>
      <p:grpSpPr>
        <a:xfrm>
          <a:off x="0" y="0"/>
          <a:ext cx="0" cy="0"/>
          <a:chOff x="0" y="0"/>
          <a:chExt cx="0" cy="0"/>
        </a:xfrm>
      </p:grpSpPr>
      <p:sp>
        <p:nvSpPr>
          <p:cNvPr id="1596" name="Google Shape;1596;p19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endParaRPr/>
          </a:p>
        </p:txBody>
      </p:sp>
      <p:sp>
        <p:nvSpPr>
          <p:cNvPr id="1597" name="Google Shape;1597;p194"/>
          <p:cNvSpPr txBox="1"/>
          <p:nvPr>
            <p:ph idx="1" type="body"/>
          </p:nvPr>
        </p:nvSpPr>
        <p:spPr>
          <a:xfrm>
            <a:off x="609600" y="10964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a credit 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endParaRPr b="1"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i="1" lang="en-US"/>
              <a:t>The tax software automatically calculates this, but you should be familiar with the rules in case the taxpayer has questions!</a:t>
            </a:r>
            <a:endParaRPr i="1"/>
          </a:p>
        </p:txBody>
      </p:sp>
      <p:sp>
        <p:nvSpPr>
          <p:cNvPr id="1598" name="Google Shape;1598;p1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3" name="Shape 1603"/>
        <p:cNvGrpSpPr/>
        <p:nvPr/>
      </p:nvGrpSpPr>
      <p:grpSpPr>
        <a:xfrm>
          <a:off x="0" y="0"/>
          <a:ext cx="0" cy="0"/>
          <a:chOff x="0" y="0"/>
          <a:chExt cx="0" cy="0"/>
        </a:xfrm>
      </p:grpSpPr>
      <p:sp>
        <p:nvSpPr>
          <p:cNvPr id="1604" name="Google Shape;1604;p195"/>
          <p:cNvSpPr txBox="1"/>
          <p:nvPr>
            <p:ph type="title"/>
          </p:nvPr>
        </p:nvSpPr>
        <p:spPr>
          <a:xfrm>
            <a:off x="609600" y="22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Credit for Other Dependents</a:t>
            </a:r>
            <a:endParaRPr b="1" i="0" sz="4800" u="none" cap="none" strike="noStrike">
              <a:solidFill>
                <a:schemeClr val="dk2"/>
              </a:solidFill>
              <a:latin typeface="Questrial"/>
              <a:ea typeface="Questrial"/>
              <a:cs typeface="Questrial"/>
              <a:sym typeface="Questrial"/>
            </a:endParaRPr>
          </a:p>
        </p:txBody>
      </p:sp>
      <p:sp>
        <p:nvSpPr>
          <p:cNvPr id="1605" name="Google Shape;1605;p195"/>
          <p:cNvSpPr txBox="1"/>
          <p:nvPr>
            <p:ph idx="1" type="body"/>
          </p:nvPr>
        </p:nvSpPr>
        <p:spPr>
          <a:xfrm>
            <a:off x="390600" y="869750"/>
            <a:ext cx="114108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800"/>
              </a:spcBef>
              <a:spcAft>
                <a:spcPts val="0"/>
              </a:spcAft>
              <a:buClr>
                <a:schemeClr val="dk1"/>
              </a:buClr>
              <a:buSzPts val="4000"/>
              <a:buFont typeface="Noto Sans Symbols"/>
              <a:buChar char="➢"/>
            </a:pPr>
            <a:r>
              <a:rPr lang="en-US"/>
              <a:t>Credit applies to TY 2018 &amp; subsequent years</a:t>
            </a:r>
            <a:endParaRPr/>
          </a:p>
          <a:p>
            <a:pPr indent="-342900" lvl="0" marL="342900" rtl="0" algn="l">
              <a:spcBef>
                <a:spcPts val="0"/>
              </a:spcBef>
              <a:spcAft>
                <a:spcPts val="0"/>
              </a:spcAft>
              <a:buClr>
                <a:schemeClr val="dk1"/>
              </a:buClr>
              <a:buSzPts val="4000"/>
              <a:buFont typeface="Noto Sans Symbols"/>
              <a:buChar char="➢"/>
            </a:pPr>
            <a:r>
              <a:rPr lang="en-US"/>
              <a:t>There is a $500 credit for all other dependents who do not qualify for the Child Tax Credit. </a:t>
            </a:r>
            <a:endParaRPr/>
          </a:p>
          <a:p>
            <a:pPr indent="-311150" lvl="1" marL="742950" rtl="0" algn="l">
              <a:spcBef>
                <a:spcPts val="0"/>
              </a:spcBef>
              <a:spcAft>
                <a:spcPts val="0"/>
              </a:spcAft>
              <a:buClr>
                <a:schemeClr val="dk1"/>
              </a:buClr>
              <a:buSzPts val="3600"/>
              <a:buFont typeface="Arial"/>
              <a:buChar char="▪"/>
            </a:pPr>
            <a:r>
              <a:rPr lang="en-US"/>
              <a:t>QC over 17</a:t>
            </a:r>
            <a:endParaRPr/>
          </a:p>
          <a:p>
            <a:pPr indent="-311150" lvl="1" marL="742950" rtl="0" algn="l">
              <a:spcBef>
                <a:spcPts val="0"/>
              </a:spcBef>
              <a:spcAft>
                <a:spcPts val="0"/>
              </a:spcAft>
              <a:buClr>
                <a:schemeClr val="dk1"/>
              </a:buClr>
              <a:buSzPts val="3600"/>
              <a:buFont typeface="Arial"/>
              <a:buChar char="▪"/>
            </a:pPr>
            <a:r>
              <a:rPr lang="en-US"/>
              <a:t>QC with an ITIN</a:t>
            </a:r>
            <a:endParaRPr/>
          </a:p>
          <a:p>
            <a:pPr indent="-311150" lvl="1" marL="742950" rtl="0" algn="l">
              <a:spcBef>
                <a:spcPts val="0"/>
              </a:spcBef>
              <a:spcAft>
                <a:spcPts val="0"/>
              </a:spcAft>
              <a:buClr>
                <a:schemeClr val="dk1"/>
              </a:buClr>
              <a:buSzPts val="3600"/>
              <a:buFont typeface="Arial"/>
              <a:buChar char="▪"/>
            </a:pPr>
            <a:r>
              <a:rPr lang="en-US"/>
              <a:t>QR</a:t>
            </a:r>
            <a:endParaRPr/>
          </a:p>
          <a:p>
            <a:pPr indent="-317500" lvl="0" marL="342900" rtl="0" algn="l">
              <a:spcBef>
                <a:spcPts val="0"/>
              </a:spcBef>
              <a:spcAft>
                <a:spcPts val="0"/>
              </a:spcAft>
              <a:buClr>
                <a:schemeClr val="dk1"/>
              </a:buClr>
              <a:buSzPts val="3600"/>
              <a:buFont typeface="Noto Sans Symbols"/>
              <a:buChar char="➢"/>
            </a:pPr>
            <a:r>
              <a:rPr lang="en-US" sz="3600"/>
              <a:t>The dependent in question must: </a:t>
            </a:r>
            <a:endParaRPr sz="3600"/>
          </a:p>
          <a:p>
            <a:pPr indent="-311150" lvl="1" marL="742950" rtl="0" algn="l">
              <a:spcBef>
                <a:spcPts val="0"/>
              </a:spcBef>
              <a:spcAft>
                <a:spcPts val="0"/>
              </a:spcAft>
              <a:buClr>
                <a:schemeClr val="dk1"/>
              </a:buClr>
              <a:buSzPts val="3600"/>
              <a:buFont typeface="Arial"/>
              <a:buChar char="▪"/>
            </a:pPr>
            <a:r>
              <a:rPr lang="en-US"/>
              <a:t>Be a U.S. Citizen, U.S. National,  or resident of the U.S. AND</a:t>
            </a:r>
            <a:endParaRPr/>
          </a:p>
          <a:p>
            <a:pPr indent="-311150" lvl="1" marL="742950" rtl="0" algn="l">
              <a:spcBef>
                <a:spcPts val="0"/>
              </a:spcBef>
              <a:spcAft>
                <a:spcPts val="0"/>
              </a:spcAft>
              <a:buClr>
                <a:schemeClr val="dk1"/>
              </a:buClr>
              <a:buSzPts val="3600"/>
              <a:buFont typeface="Arial"/>
              <a:buChar char="▪"/>
            </a:pPr>
            <a:r>
              <a:rPr lang="en-US"/>
              <a:t>Have a valid identification number (ATIN, ITIN, SSN)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0" st="0"/>
                                            </p:txEl>
                                          </p:spTgt>
                                        </p:tgtEl>
                                        <p:attrNameLst>
                                          <p:attrName>style.visibility</p:attrName>
                                        </p:attrNameLst>
                                      </p:cBhvr>
                                      <p:to>
                                        <p:strVal val="visible"/>
                                      </p:to>
                                    </p:set>
                                    <p:animEffect filter="fade" transition="in">
                                      <p:cBhvr>
                                        <p:cTn dur="500"/>
                                        <p:tgtEl>
                                          <p:spTgt spid="16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1" st="1"/>
                                            </p:txEl>
                                          </p:spTgt>
                                        </p:tgtEl>
                                        <p:attrNameLst>
                                          <p:attrName>style.visibility</p:attrName>
                                        </p:attrNameLst>
                                      </p:cBhvr>
                                      <p:to>
                                        <p:strVal val="visible"/>
                                      </p:to>
                                    </p:set>
                                    <p:animEffect filter="fade" transition="in">
                                      <p:cBhvr>
                                        <p:cTn dur="500"/>
                                        <p:tgtEl>
                                          <p:spTgt spid="16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2" st="2"/>
                                            </p:txEl>
                                          </p:spTgt>
                                        </p:tgtEl>
                                        <p:attrNameLst>
                                          <p:attrName>style.visibility</p:attrName>
                                        </p:attrNameLst>
                                      </p:cBhvr>
                                      <p:to>
                                        <p:strVal val="visible"/>
                                      </p:to>
                                    </p:set>
                                    <p:animEffect filter="fade" transition="in">
                                      <p:cBhvr>
                                        <p:cTn dur="500"/>
                                        <p:tgtEl>
                                          <p:spTgt spid="16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3" st="3"/>
                                            </p:txEl>
                                          </p:spTgt>
                                        </p:tgtEl>
                                        <p:attrNameLst>
                                          <p:attrName>style.visibility</p:attrName>
                                        </p:attrNameLst>
                                      </p:cBhvr>
                                      <p:to>
                                        <p:strVal val="visible"/>
                                      </p:to>
                                    </p:set>
                                    <p:animEffect filter="fade" transition="in">
                                      <p:cBhvr>
                                        <p:cTn dur="500"/>
                                        <p:tgtEl>
                                          <p:spTgt spid="16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4" st="4"/>
                                            </p:txEl>
                                          </p:spTgt>
                                        </p:tgtEl>
                                        <p:attrNameLst>
                                          <p:attrName>style.visibility</p:attrName>
                                        </p:attrNameLst>
                                      </p:cBhvr>
                                      <p:to>
                                        <p:strVal val="visible"/>
                                      </p:to>
                                    </p:set>
                                    <p:animEffect filter="fade" transition="in">
                                      <p:cBhvr>
                                        <p:cTn dur="500"/>
                                        <p:tgtEl>
                                          <p:spTgt spid="16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5" st="5"/>
                                            </p:txEl>
                                          </p:spTgt>
                                        </p:tgtEl>
                                        <p:attrNameLst>
                                          <p:attrName>style.visibility</p:attrName>
                                        </p:attrNameLst>
                                      </p:cBhvr>
                                      <p:to>
                                        <p:strVal val="visible"/>
                                      </p:to>
                                    </p:set>
                                    <p:animEffect filter="fade" transition="in">
                                      <p:cBhvr>
                                        <p:cTn dur="500"/>
                                        <p:tgtEl>
                                          <p:spTgt spid="160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6" st="6"/>
                                            </p:txEl>
                                          </p:spTgt>
                                        </p:tgtEl>
                                        <p:attrNameLst>
                                          <p:attrName>style.visibility</p:attrName>
                                        </p:attrNameLst>
                                      </p:cBhvr>
                                      <p:to>
                                        <p:strVal val="visible"/>
                                      </p:to>
                                    </p:set>
                                    <p:animEffect filter="fade" transition="in">
                                      <p:cBhvr>
                                        <p:cTn dur="500"/>
                                        <p:tgtEl>
                                          <p:spTgt spid="160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7" st="7"/>
                                            </p:txEl>
                                          </p:spTgt>
                                        </p:tgtEl>
                                        <p:attrNameLst>
                                          <p:attrName>style.visibility</p:attrName>
                                        </p:attrNameLst>
                                      </p:cBhvr>
                                      <p:to>
                                        <p:strVal val="visible"/>
                                      </p:to>
                                    </p:set>
                                    <p:animEffect filter="fade" transition="in">
                                      <p:cBhvr>
                                        <p:cTn dur="500"/>
                                        <p:tgtEl>
                                          <p:spTgt spid="160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0" name="Shape 1610"/>
        <p:cNvGrpSpPr/>
        <p:nvPr/>
      </p:nvGrpSpPr>
      <p:grpSpPr>
        <a:xfrm>
          <a:off x="0" y="0"/>
          <a:ext cx="0" cy="0"/>
          <a:chOff x="0" y="0"/>
          <a:chExt cx="0" cy="0"/>
        </a:xfrm>
      </p:grpSpPr>
      <p:sp>
        <p:nvSpPr>
          <p:cNvPr id="1611" name="Google Shape;1611;p1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General Eligibility Requirements</a:t>
            </a:r>
            <a:endParaRPr/>
          </a:p>
        </p:txBody>
      </p:sp>
      <p:sp>
        <p:nvSpPr>
          <p:cNvPr id="1612" name="Google Shape;1612;p19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contribution to an IRA or other qualified plan for the tax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AGI limitations (vary based on filing status)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Age 18 or older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claimed as a dependent on someone else’s tax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a full-time student during the tax year</a:t>
            </a:r>
            <a:endParaRPr/>
          </a:p>
        </p:txBody>
      </p:sp>
      <p:sp>
        <p:nvSpPr>
          <p:cNvPr id="1613" name="Google Shape;1613;p1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8" name="Shape 1618"/>
        <p:cNvGrpSpPr/>
        <p:nvPr/>
      </p:nvGrpSpPr>
      <p:grpSpPr>
        <a:xfrm>
          <a:off x="0" y="0"/>
          <a:ext cx="0" cy="0"/>
          <a:chOff x="0" y="0"/>
          <a:chExt cx="0" cy="0"/>
        </a:xfrm>
      </p:grpSpPr>
      <p:sp>
        <p:nvSpPr>
          <p:cNvPr id="1619" name="Google Shape;1619;p1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Form W-2</a:t>
            </a:r>
            <a:endParaRPr b="1" i="0" sz="4800" u="none" cap="none" strike="noStrike">
              <a:solidFill>
                <a:schemeClr val="dk2"/>
              </a:solidFill>
              <a:latin typeface="Questrial"/>
              <a:ea typeface="Questrial"/>
              <a:cs typeface="Questrial"/>
              <a:sym typeface="Questrial"/>
            </a:endParaRPr>
          </a:p>
        </p:txBody>
      </p:sp>
      <p:pic>
        <p:nvPicPr>
          <p:cNvPr id="1620" name="Google Shape;1620;p197"/>
          <p:cNvPicPr preferRelativeResize="0"/>
          <p:nvPr>
            <p:ph idx="1" type="body"/>
          </p:nvPr>
        </p:nvPicPr>
        <p:blipFill rotWithShape="1">
          <a:blip r:embed="rId3">
            <a:alphaModFix/>
          </a:blip>
          <a:srcRect b="0" l="0" r="0" t="0"/>
          <a:stretch/>
        </p:blipFill>
        <p:spPr>
          <a:xfrm>
            <a:off x="2503357" y="1600200"/>
            <a:ext cx="7185300" cy="4526100"/>
          </a:xfrm>
          <a:prstGeom prst="rect">
            <a:avLst/>
          </a:prstGeom>
          <a:noFill/>
          <a:ln>
            <a:noFill/>
          </a:ln>
          <a:effectLst>
            <a:outerShdw blurRad="190500" rotWithShape="0" algn="tl">
              <a:srgbClr val="000000">
                <a:alpha val="69800"/>
              </a:srgbClr>
            </a:outerShdw>
          </a:effectLst>
        </p:spPr>
      </p:pic>
      <p:pic>
        <p:nvPicPr>
          <p:cNvPr id="1621" name="Google Shape;1621;p197"/>
          <p:cNvPicPr preferRelativeResize="0"/>
          <p:nvPr/>
        </p:nvPicPr>
        <p:blipFill rotWithShape="1">
          <a:blip r:embed="rId4">
            <a:alphaModFix/>
          </a:blip>
          <a:srcRect b="0" l="0" r="0" t="0"/>
          <a:stretch/>
        </p:blipFill>
        <p:spPr>
          <a:xfrm>
            <a:off x="8016949" y="3627942"/>
            <a:ext cx="1599900" cy="12576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pic>
        <p:nvPicPr>
          <p:cNvPr id="1622" name="Google Shape;1622;p197"/>
          <p:cNvPicPr preferRelativeResize="0"/>
          <p:nvPr/>
        </p:nvPicPr>
        <p:blipFill rotWithShape="1">
          <a:blip r:embed="rId5">
            <a:alphaModFix/>
          </a:blip>
          <a:srcRect b="0" l="0" r="0" t="0"/>
          <a:stretch/>
        </p:blipFill>
        <p:spPr>
          <a:xfrm>
            <a:off x="6444578" y="3905702"/>
            <a:ext cx="1528500" cy="2931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pic>
        <p:nvPicPr>
          <p:cNvPr id="1623" name="Google Shape;1623;p197"/>
          <p:cNvPicPr preferRelativeResize="0"/>
          <p:nvPr/>
        </p:nvPicPr>
        <p:blipFill rotWithShape="1">
          <a:blip r:embed="rId6">
            <a:alphaModFix/>
          </a:blip>
          <a:srcRect b="0" l="0" r="0" t="0"/>
          <a:stretch/>
        </p:blipFill>
        <p:spPr>
          <a:xfrm>
            <a:off x="6458032" y="4256775"/>
            <a:ext cx="1515000" cy="7254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1624" name="Google Shape;1624;p1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6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2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2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9" name="Shape 1629"/>
        <p:cNvGrpSpPr/>
        <p:nvPr/>
      </p:nvGrpSpPr>
      <p:grpSpPr>
        <a:xfrm>
          <a:off x="0" y="0"/>
          <a:ext cx="0" cy="0"/>
          <a:chOff x="0" y="0"/>
          <a:chExt cx="0" cy="0"/>
        </a:xfrm>
      </p:grpSpPr>
      <p:sp>
        <p:nvSpPr>
          <p:cNvPr id="1630" name="Google Shape;1630;p1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Contributions Record</a:t>
            </a:r>
            <a:endParaRPr b="1" i="0" sz="4800" u="none" cap="none" strike="noStrike">
              <a:solidFill>
                <a:schemeClr val="dk2"/>
              </a:solidFill>
              <a:latin typeface="Questrial"/>
              <a:ea typeface="Questrial"/>
              <a:cs typeface="Questrial"/>
              <a:sym typeface="Questrial"/>
            </a:endParaRPr>
          </a:p>
        </p:txBody>
      </p:sp>
      <p:sp>
        <p:nvSpPr>
          <p:cNvPr id="1631" name="Google Shape;1631;p198"/>
          <p:cNvSpPr txBox="1"/>
          <p:nvPr>
            <p:ph idx="1" type="body"/>
          </p:nvPr>
        </p:nvSpPr>
        <p:spPr>
          <a:xfrm>
            <a:off x="609600" y="1600204"/>
            <a:ext cx="10972800" cy="3840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 do I know if the taxpayer has made a qualifying contribution?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12 and one of the codes: D, E, F, G, H, S, AA or BB</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14 and codes for military personnel: Q or E</a:t>
            </a:r>
            <a:endParaRPr b="0" i="0" sz="3600" u="none" cap="none" strike="noStrike">
              <a:solidFill>
                <a:schemeClr val="dk1"/>
              </a:solidFill>
              <a:latin typeface="Questrial"/>
              <a:ea typeface="Questrial"/>
              <a:cs typeface="Questrial"/>
              <a:sym typeface="Questrial"/>
            </a:endParaRPr>
          </a:p>
        </p:txBody>
      </p:sp>
      <p:sp>
        <p:nvSpPr>
          <p:cNvPr id="1632" name="Google Shape;1632;p198"/>
          <p:cNvSpPr/>
          <p:nvPr/>
        </p:nvSpPr>
        <p:spPr>
          <a:xfrm>
            <a:off x="445500" y="5334425"/>
            <a:ext cx="11136900" cy="13077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u="sng">
                <a:solidFill>
                  <a:schemeClr val="lt1"/>
                </a:solidFill>
                <a:latin typeface="Questrial"/>
                <a:ea typeface="Questrial"/>
                <a:cs typeface="Questrial"/>
                <a:sym typeface="Questrial"/>
              </a:rPr>
              <a:t>CAUTION</a:t>
            </a:r>
            <a:r>
              <a:rPr b="1" lang="en-US" sz="3600">
                <a:solidFill>
                  <a:schemeClr val="lt1"/>
                </a:solidFill>
                <a:latin typeface="Questrial"/>
                <a:ea typeface="Questrial"/>
                <a:cs typeface="Questrial"/>
                <a:sym typeface="Questrial"/>
              </a:rPr>
              <a:t>: Entries in box 14 that are treated a employer contributions are NOT eligible for the credit</a:t>
            </a:r>
            <a:endParaRPr/>
          </a:p>
        </p:txBody>
      </p:sp>
      <p:sp>
        <p:nvSpPr>
          <p:cNvPr id="1633" name="Google Shape;1633;p1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13" name="Google Shape;213;p28"/>
          <p:cNvSpPr txBox="1"/>
          <p:nvPr>
            <p:ph idx="1" type="body"/>
          </p:nvPr>
        </p:nvSpPr>
        <p:spPr>
          <a:xfrm>
            <a:off x="609600" y="852704"/>
            <a:ext cx="10972800" cy="40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What about…..</a:t>
            </a:r>
            <a:endParaRPr/>
          </a:p>
          <a:p>
            <a:pPr indent="-285750" lvl="1" marL="742950" marR="0" rtl="0" algn="l">
              <a:lnSpc>
                <a:spcPct val="100000"/>
              </a:lnSpc>
              <a:spcBef>
                <a:spcPts val="0"/>
              </a:spcBef>
              <a:spcAft>
                <a:spcPts val="0"/>
              </a:spcAft>
              <a:buClr>
                <a:schemeClr val="dk1"/>
              </a:buClr>
              <a:buSzPts val="3600"/>
              <a:buFont typeface="Arial"/>
              <a:buChar char="•"/>
            </a:pPr>
            <a:r>
              <a:rPr lang="en-US"/>
              <a:t>They did their return at our site last year</a:t>
            </a:r>
            <a:endParaRPr/>
          </a:p>
          <a:p>
            <a:pPr indent="-285750" lvl="1" marL="742950" marR="0" rtl="0" algn="l">
              <a:lnSpc>
                <a:spcPct val="100000"/>
              </a:lnSpc>
              <a:spcBef>
                <a:spcPts val="0"/>
              </a:spcBef>
              <a:spcAft>
                <a:spcPts val="0"/>
              </a:spcAft>
              <a:buClr>
                <a:schemeClr val="dk1"/>
              </a:buClr>
              <a:buSzPts val="3600"/>
              <a:buFont typeface="Arial"/>
              <a:buChar char="•"/>
            </a:pPr>
            <a:r>
              <a:rPr lang="en-US"/>
              <a:t>the SSN is on their prior year tax return they brought in</a:t>
            </a:r>
            <a:endParaRPr/>
          </a:p>
          <a:p>
            <a:pPr indent="-285750" lvl="1" marL="742950" marR="0" rtl="0" algn="l">
              <a:lnSpc>
                <a:spcPct val="100000"/>
              </a:lnSpc>
              <a:spcBef>
                <a:spcPts val="0"/>
              </a:spcBef>
              <a:spcAft>
                <a:spcPts val="0"/>
              </a:spcAft>
              <a:buClr>
                <a:schemeClr val="dk1"/>
              </a:buClr>
              <a:buSzPts val="3600"/>
              <a:buFont typeface="Arial"/>
              <a:buChar char="•"/>
            </a:pPr>
            <a:r>
              <a:rPr lang="en-US"/>
              <a:t>the SSN is on the taxpayer’s W-2</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None of these are documents issued by the social security administration! </a:t>
            </a:r>
            <a:endParaRPr/>
          </a:p>
        </p:txBody>
      </p:sp>
      <p:sp>
        <p:nvSpPr>
          <p:cNvPr id="214" name="Google Shape;214;p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8" name="Shape 1638"/>
        <p:cNvGrpSpPr/>
        <p:nvPr/>
      </p:nvGrpSpPr>
      <p:grpSpPr>
        <a:xfrm>
          <a:off x="0" y="0"/>
          <a:ext cx="0" cy="0"/>
          <a:chOff x="0" y="0"/>
          <a:chExt cx="0" cy="0"/>
        </a:xfrm>
      </p:grpSpPr>
      <p:sp>
        <p:nvSpPr>
          <p:cNvPr id="1639" name="Google Shape;1639;p1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Eligible Contributions</a:t>
            </a:r>
            <a:endParaRPr b="1" i="0" sz="4800" u="none" cap="none" strike="noStrike">
              <a:solidFill>
                <a:schemeClr val="dk2"/>
              </a:solidFill>
              <a:latin typeface="Questrial"/>
              <a:ea typeface="Questrial"/>
              <a:cs typeface="Questrial"/>
              <a:sym typeface="Questrial"/>
            </a:endParaRPr>
          </a:p>
        </p:txBody>
      </p:sp>
      <p:sp>
        <p:nvSpPr>
          <p:cNvPr id="1640" name="Google Shape;1640;p199"/>
          <p:cNvSpPr txBox="1"/>
          <p:nvPr>
            <p:ph idx="1" type="body"/>
          </p:nvPr>
        </p:nvSpPr>
        <p:spPr>
          <a:xfrm>
            <a:off x="609600" y="18070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retirement distributions reduce the eligible contributions for the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addition to retirement distributions made during the current tax year, the taxpayer must also reduce eligible contributions for distributions taken during the previous two tax years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41" name="Google Shape;1641;p1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5" name="Shape 1645"/>
        <p:cNvGrpSpPr/>
        <p:nvPr/>
      </p:nvGrpSpPr>
      <p:grpSpPr>
        <a:xfrm>
          <a:off x="0" y="0"/>
          <a:ext cx="0" cy="0"/>
          <a:chOff x="0" y="0"/>
          <a:chExt cx="0" cy="0"/>
        </a:xfrm>
      </p:grpSpPr>
      <p:sp>
        <p:nvSpPr>
          <p:cNvPr id="1646" name="Google Shape;1646;p2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1647" name="Google Shape;1647;p200"/>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1143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Bob, age 48, contributed $600 to an IRA during the tax year.  During the year, he worked full-time and had an AGI of $24,000.  He is not a student.  Is Bob eligible to claim the Retirement Savings Contribution Credit?</a:t>
            </a:r>
            <a:endParaRPr/>
          </a:p>
        </p:txBody>
      </p:sp>
      <p:sp>
        <p:nvSpPr>
          <p:cNvPr id="1648" name="Google Shape;1648;p2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7">
                                            <p:txEl>
                                              <p:pRg end="0" st="0"/>
                                            </p:txEl>
                                          </p:spTgt>
                                        </p:tgtEl>
                                        <p:attrNameLst>
                                          <p:attrName>style.visibility</p:attrName>
                                        </p:attrNameLst>
                                      </p:cBhvr>
                                      <p:to>
                                        <p:strVal val="visible"/>
                                      </p:to>
                                    </p:set>
                                    <p:animEffect filter="fade" transition="in">
                                      <p:cBhvr>
                                        <p:cTn dur="500"/>
                                        <p:tgtEl>
                                          <p:spTgt spid="164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2" name="Shape 1652"/>
        <p:cNvGrpSpPr/>
        <p:nvPr/>
      </p:nvGrpSpPr>
      <p:grpSpPr>
        <a:xfrm>
          <a:off x="0" y="0"/>
          <a:ext cx="0" cy="0"/>
          <a:chOff x="0" y="0"/>
          <a:chExt cx="0" cy="0"/>
        </a:xfrm>
      </p:grpSpPr>
      <p:sp>
        <p:nvSpPr>
          <p:cNvPr id="1653" name="Google Shape;1653;p2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654" name="Google Shape;1654;p201"/>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114300" marR="0" rtl="0" algn="ctr">
              <a:spcBef>
                <a:spcPts val="0"/>
              </a:spcBef>
              <a:spcAft>
                <a:spcPts val="0"/>
              </a:spcAft>
              <a:buClr>
                <a:schemeClr val="dk1"/>
              </a:buClr>
              <a:buFont typeface="Noto Sans Symbols"/>
              <a:buNone/>
            </a:pPr>
            <a:r>
              <a:t/>
            </a:r>
            <a:endParaRPr b="1" i="0" sz="4000" u="none" cap="none" strike="noStrike">
              <a:solidFill>
                <a:srgbClr val="CA8F0C"/>
              </a:solidFill>
              <a:latin typeface="Questrial"/>
              <a:ea typeface="Questrial"/>
              <a:cs typeface="Questrial"/>
              <a:sym typeface="Questrial"/>
            </a:endParaRPr>
          </a:p>
          <a:p>
            <a:pPr indent="0" lvl="0" marL="1143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Bob contributed to an IRA, meets the age and AGI limits, is not a dependent and is not a full-time student.</a:t>
            </a:r>
            <a:endParaRPr/>
          </a:p>
          <a:p>
            <a:pPr indent="-88900" lvl="0" marL="342900" marR="0" rtl="0" algn="l">
              <a:spcBef>
                <a:spcPts val="800"/>
              </a:spcBef>
              <a:spcAft>
                <a:spcPts val="0"/>
              </a:spcAft>
              <a:buClr>
                <a:schemeClr val="dk1"/>
              </a:buClr>
              <a:buSzPts val="4000"/>
              <a:buFont typeface="Noto Sans Symbols"/>
              <a:buNone/>
            </a:pPr>
            <a:r>
              <a:t/>
            </a:r>
            <a:endParaRPr b="1" i="0" sz="4000" u="none" cap="none" strike="noStrike">
              <a:solidFill>
                <a:srgbClr val="CA8F0C"/>
              </a:solidFill>
              <a:latin typeface="Questrial"/>
              <a:ea typeface="Questrial"/>
              <a:cs typeface="Questrial"/>
              <a:sym typeface="Questrial"/>
            </a:endParaRPr>
          </a:p>
        </p:txBody>
      </p:sp>
      <p:sp>
        <p:nvSpPr>
          <p:cNvPr id="1655" name="Google Shape;1655;p2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4"/>
                                        </p:tgtEl>
                                        <p:attrNameLst>
                                          <p:attrName>style.visibility</p:attrName>
                                        </p:attrNameLst>
                                      </p:cBhvr>
                                      <p:to>
                                        <p:strVal val="visible"/>
                                      </p:to>
                                    </p:set>
                                    <p:animEffect filter="fade" transition="in">
                                      <p:cBhvr>
                                        <p:cTn dur="1000"/>
                                        <p:tgtEl>
                                          <p:spTgt spid="1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0" name="Shape 1660"/>
        <p:cNvGrpSpPr/>
        <p:nvPr/>
      </p:nvGrpSpPr>
      <p:grpSpPr>
        <a:xfrm>
          <a:off x="0" y="0"/>
          <a:ext cx="0" cy="0"/>
          <a:chOff x="0" y="0"/>
          <a:chExt cx="0" cy="0"/>
        </a:xfrm>
      </p:grpSpPr>
      <p:sp>
        <p:nvSpPr>
          <p:cNvPr id="1661" name="Google Shape;1661;p2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62" name="Google Shape;1662;p202"/>
          <p:cNvSpPr txBox="1"/>
          <p:nvPr>
            <p:ph idx="1" type="body"/>
          </p:nvPr>
        </p:nvSpPr>
        <p:spPr>
          <a:xfrm>
            <a:off x="609600" y="1600203"/>
            <a:ext cx="10972800" cy="4155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American Opportunity Education Credit</a:t>
            </a:r>
            <a:endParaRPr b="1" i="0" sz="2800" u="none" cap="none" strike="noStrike">
              <a:solidFill>
                <a:srgbClr val="FF6600"/>
              </a:solidFill>
              <a:latin typeface="Questrial"/>
              <a:ea typeface="Questrial"/>
              <a:cs typeface="Questrial"/>
              <a:sym typeface="Questrial"/>
            </a:endParaRPr>
          </a:p>
        </p:txBody>
      </p:sp>
      <p:sp>
        <p:nvSpPr>
          <p:cNvPr id="1663" name="Google Shape;1663;p2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8" name="Shape 1668"/>
        <p:cNvGrpSpPr/>
        <p:nvPr/>
      </p:nvGrpSpPr>
      <p:grpSpPr>
        <a:xfrm>
          <a:off x="0" y="0"/>
          <a:ext cx="0" cy="0"/>
          <a:chOff x="0" y="0"/>
          <a:chExt cx="0" cy="0"/>
        </a:xfrm>
      </p:grpSpPr>
      <p:sp>
        <p:nvSpPr>
          <p:cNvPr id="1669" name="Google Shape;1669;p2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70" name="Google Shape;1670;p203"/>
          <p:cNvSpPr txBox="1"/>
          <p:nvPr>
            <p:ph idx="1" type="body"/>
          </p:nvPr>
        </p:nvSpPr>
        <p:spPr>
          <a:xfrm>
            <a:off x="609600" y="1109103"/>
            <a:ext cx="10972800" cy="4155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b="1" i="0" sz="2800" u="none" cap="none" strike="noStrike">
              <a:solidFill>
                <a:srgbClr val="FF6600"/>
              </a:solidFill>
              <a:latin typeface="Questrial"/>
              <a:ea typeface="Questrial"/>
              <a:cs typeface="Questrial"/>
              <a:sym typeface="Questrial"/>
            </a:endParaRPr>
          </a:p>
        </p:txBody>
      </p:sp>
      <p:sp>
        <p:nvSpPr>
          <p:cNvPr id="1671" name="Google Shape;1671;p203"/>
          <p:cNvSpPr/>
          <p:nvPr/>
        </p:nvSpPr>
        <p:spPr>
          <a:xfrm>
            <a:off x="532700" y="4680242"/>
            <a:ext cx="10972800" cy="2040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We’ll talk more about these credits later, but if the taxpayer has education expenses, it should be marked correctly on the I/I form. The Additional Child Tax Credit and Earned Income Credit are calculated automatically in the software.</a:t>
            </a:r>
            <a:endParaRPr sz="3000"/>
          </a:p>
        </p:txBody>
      </p:sp>
      <p:sp>
        <p:nvSpPr>
          <p:cNvPr id="1672" name="Google Shape;1672;p2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73" name="Google Shape;1673;p203"/>
          <p:cNvPicPr preferRelativeResize="0"/>
          <p:nvPr/>
        </p:nvPicPr>
        <p:blipFill>
          <a:blip r:embed="rId3">
            <a:alphaModFix/>
          </a:blip>
          <a:stretch>
            <a:fillRect/>
          </a:stretch>
        </p:blipFill>
        <p:spPr>
          <a:xfrm>
            <a:off x="76200" y="2157575"/>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8" name="Shape 1678"/>
        <p:cNvGrpSpPr/>
        <p:nvPr/>
      </p:nvGrpSpPr>
      <p:grpSpPr>
        <a:xfrm>
          <a:off x="0" y="0"/>
          <a:ext cx="0" cy="0"/>
          <a:chOff x="0" y="0"/>
          <a:chExt cx="0" cy="0"/>
        </a:xfrm>
      </p:grpSpPr>
      <p:sp>
        <p:nvSpPr>
          <p:cNvPr id="1679" name="Google Shape;1679;p20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80" name="Google Shape;1680;p204"/>
          <p:cNvSpPr txBox="1"/>
          <p:nvPr>
            <p:ph idx="1" type="body"/>
          </p:nvPr>
        </p:nvSpPr>
        <p:spPr>
          <a:xfrm>
            <a:off x="219150" y="906925"/>
            <a:ext cx="5029800" cy="4155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 credit is out of scope for you, just   set it aside for your advanced volunteer and make a note on the I/I supplement form.</a:t>
            </a:r>
            <a:endParaRPr/>
          </a:p>
        </p:txBody>
      </p:sp>
      <p:sp>
        <p:nvSpPr>
          <p:cNvPr id="1681" name="Google Shape;1681;p2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82" name="Google Shape;1682;p204"/>
          <p:cNvPicPr preferRelativeResize="0"/>
          <p:nvPr/>
        </p:nvPicPr>
        <p:blipFill>
          <a:blip r:embed="rId3">
            <a:alphaModFix/>
          </a:blip>
          <a:stretch>
            <a:fillRect/>
          </a:stretch>
        </p:blipFill>
        <p:spPr>
          <a:xfrm>
            <a:off x="4943050" y="1737350"/>
            <a:ext cx="7096550" cy="3063250"/>
          </a:xfrm>
          <a:prstGeom prst="rect">
            <a:avLst/>
          </a:prstGeom>
          <a:noFill/>
          <a:ln cap="flat" cmpd="sng" w="19050">
            <a:solidFill>
              <a:schemeClr val="dk2"/>
            </a:solidFill>
            <a:prstDash val="solid"/>
            <a:round/>
            <a:headEnd len="sm" w="sm" type="none"/>
            <a:tailEnd len="sm" w="sm" type="none"/>
          </a:ln>
        </p:spPr>
      </p:pic>
      <p:pic>
        <p:nvPicPr>
          <p:cNvPr id="1683" name="Google Shape;1683;p204"/>
          <p:cNvPicPr preferRelativeResize="0"/>
          <p:nvPr/>
        </p:nvPicPr>
        <p:blipFill>
          <a:blip r:embed="rId4">
            <a:alphaModFix/>
          </a:blip>
          <a:stretch>
            <a:fillRect/>
          </a:stretch>
        </p:blipFill>
        <p:spPr>
          <a:xfrm>
            <a:off x="4815850" y="1256050"/>
            <a:ext cx="7223751" cy="4813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sp>
        <p:nvSpPr>
          <p:cNvPr id="1688" name="Google Shape;1688;p20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689" name="Google Shape;1689;p205"/>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aveFirstTaxes2020!</a:t>
            </a:r>
            <a:endParaRPr/>
          </a:p>
          <a:p>
            <a:pPr indent="-342900" lvl="0" marL="342900" marR="0" rtl="0" algn="l">
              <a:lnSpc>
                <a:spcPct val="90000"/>
              </a:lnSpc>
              <a:spcBef>
                <a:spcPts val="740"/>
              </a:spcBef>
              <a:spcAft>
                <a:spcPts val="0"/>
              </a:spcAft>
              <a:buClr>
                <a:schemeClr val="dk1"/>
              </a:buClr>
              <a:buSzPts val="3700"/>
              <a:buFont typeface="Noto Sans Symbols"/>
              <a:buChar char="➢"/>
            </a:pPr>
            <a:r>
              <a:rPr lang="en-US" sz="3700"/>
              <a:t>Use your summary chart to e</a:t>
            </a:r>
            <a:r>
              <a:rPr b="0" i="0" lang="en-US" sz="3700" u="none" cap="none" strike="noStrike">
                <a:solidFill>
                  <a:schemeClr val="dk1"/>
                </a:solidFill>
                <a:latin typeface="Questrial"/>
                <a:ea typeface="Questrial"/>
                <a:cs typeface="Questrial"/>
                <a:sym typeface="Questrial"/>
              </a:rPr>
              <a:t>nter </a:t>
            </a:r>
            <a:r>
              <a:rPr lang="en-US" sz="3700"/>
              <a:t>the child and dependent care expenses credit, and check the 1040 for the retirement savings credit.</a:t>
            </a:r>
            <a:endParaRPr/>
          </a:p>
        </p:txBody>
      </p:sp>
      <p:sp>
        <p:nvSpPr>
          <p:cNvPr id="1690" name="Google Shape;1690;p2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5" name="Shape 1695"/>
        <p:cNvGrpSpPr/>
        <p:nvPr/>
      </p:nvGrpSpPr>
      <p:grpSpPr>
        <a:xfrm>
          <a:off x="0" y="0"/>
          <a:ext cx="0" cy="0"/>
          <a:chOff x="0" y="0"/>
          <a:chExt cx="0" cy="0"/>
        </a:xfrm>
      </p:grpSpPr>
      <p:sp>
        <p:nvSpPr>
          <p:cNvPr id="1696" name="Google Shape;1696;p2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Reminders</a:t>
            </a:r>
            <a:endParaRPr b="1" i="0" sz="4800" u="none" cap="none" strike="noStrike">
              <a:solidFill>
                <a:schemeClr val="dk2"/>
              </a:solidFill>
              <a:latin typeface="Questrial"/>
              <a:ea typeface="Questrial"/>
              <a:cs typeface="Questrial"/>
              <a:sym typeface="Questrial"/>
            </a:endParaRPr>
          </a:p>
        </p:txBody>
      </p:sp>
      <p:sp>
        <p:nvSpPr>
          <p:cNvPr id="1697" name="Google Shape;1697;p20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Don’t forget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bring your training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98" name="Google Shape;1698;p2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2" name="Shape 1702"/>
        <p:cNvGrpSpPr/>
        <p:nvPr/>
      </p:nvGrpSpPr>
      <p:grpSpPr>
        <a:xfrm>
          <a:off x="0" y="0"/>
          <a:ext cx="0" cy="0"/>
          <a:chOff x="0" y="0"/>
          <a:chExt cx="0" cy="0"/>
        </a:xfrm>
      </p:grpSpPr>
      <p:sp>
        <p:nvSpPr>
          <p:cNvPr id="1703" name="Google Shape;1703;p207"/>
          <p:cNvSpPr txBox="1"/>
          <p:nvPr>
            <p:ph type="title"/>
          </p:nvPr>
        </p:nvSpPr>
        <p:spPr>
          <a:xfrm>
            <a:off x="609600" y="230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Sign Up For a Testing Session</a:t>
            </a:r>
            <a:endParaRPr/>
          </a:p>
        </p:txBody>
      </p:sp>
      <p:sp>
        <p:nvSpPr>
          <p:cNvPr id="1704" name="Google Shape;1704;p207"/>
          <p:cNvSpPr txBox="1"/>
          <p:nvPr>
            <p:ph idx="1" type="body"/>
          </p:nvPr>
        </p:nvSpPr>
        <p:spPr>
          <a:xfrm>
            <a:off x="609600" y="1166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endParaRPr b="0" i="0" sz="37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endParaRPr b="0" i="0" sz="333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endParaRPr b="0" i="0" sz="3330" u="none" cap="none" strike="noStrike">
              <a:solidFill>
                <a:schemeClr val="dk1"/>
              </a:solidFill>
              <a:latin typeface="Questrial"/>
              <a:ea typeface="Questrial"/>
              <a:cs typeface="Questrial"/>
              <a:sym typeface="Questrial"/>
            </a:endParaRPr>
          </a:p>
        </p:txBody>
      </p:sp>
      <p:sp>
        <p:nvSpPr>
          <p:cNvPr id="1705" name="Google Shape;1705;p2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0" name="Shape 1710"/>
        <p:cNvGrpSpPr/>
        <p:nvPr/>
      </p:nvGrpSpPr>
      <p:grpSpPr>
        <a:xfrm>
          <a:off x="0" y="0"/>
          <a:ext cx="0" cy="0"/>
          <a:chOff x="0" y="0"/>
          <a:chExt cx="0" cy="0"/>
        </a:xfrm>
      </p:grpSpPr>
      <p:pic>
        <p:nvPicPr>
          <p:cNvPr descr="Impact-logo_SaveFirst-green.eps" id="1711" name="Google Shape;1711;p208"/>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712" name="Google Shape;1712;p208"/>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3" name="Google Shape;1713;p20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4" name="Google Shape;1714;p20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5" name="Google Shape;1715;p20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16" name="Google Shape;1716;p208"/>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17" name="Google Shape;1717;p208"/>
          <p:cNvSpPr txBox="1"/>
          <p:nvPr/>
        </p:nvSpPr>
        <p:spPr>
          <a:xfrm>
            <a:off x="1378963" y="4749375"/>
            <a:ext cx="9387000" cy="188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B Session</a:t>
            </a:r>
            <a:endParaRPr/>
          </a:p>
        </p:txBody>
      </p:sp>
      <p:sp>
        <p:nvSpPr>
          <p:cNvPr id="1718" name="Google Shape;1718;p2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endParaRPr/>
          </a:p>
        </p:txBody>
      </p:sp>
      <p:sp>
        <p:nvSpPr>
          <p:cNvPr id="62" name="Google Shape;62;p11"/>
          <p:cNvSpPr txBox="1"/>
          <p:nvPr>
            <p:ph idx="1" type="body"/>
          </p:nvPr>
        </p:nvSpPr>
        <p:spPr>
          <a:xfrm>
            <a:off x="609600" y="1274013"/>
            <a:ext cx="11378400" cy="4928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Basic Tax Training (A &amp; B Sessions)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Basic Certification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Intake/Interview &amp; Quality Review Exam (B Session)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Volunteer Standards of Conduct Exam (B Session)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Basic Certification Exam (attend testing session </a:t>
            </a:r>
            <a:r>
              <a:rPr b="1" i="0" lang="en-US" sz="3600" u="none" cap="none" strike="noStrike">
                <a:solidFill>
                  <a:schemeClr val="dk1"/>
                </a:solidFill>
                <a:latin typeface="Questrial"/>
                <a:ea typeface="Questrial"/>
                <a:cs typeface="Questrial"/>
                <a:sym typeface="Questrial"/>
              </a:rPr>
              <a:t>or</a:t>
            </a:r>
            <a:r>
              <a:rPr b="0" i="0" lang="en-US" sz="3600" u="none" cap="none" strike="noStrike">
                <a:solidFill>
                  <a:schemeClr val="dk1"/>
                </a:solidFill>
                <a:latin typeface="Questrial"/>
                <a:ea typeface="Questrial"/>
                <a:cs typeface="Questrial"/>
                <a:sym typeface="Questrial"/>
              </a:rPr>
              <a:t> on your own)</a:t>
            </a:r>
            <a:endParaRP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Passing Score: 80% or better</a:t>
            </a:r>
            <a:endParaRPr/>
          </a:p>
          <a:p>
            <a:pPr indent="-228600" lvl="2" marL="1143000" marR="0" rtl="0" algn="l">
              <a:lnSpc>
                <a:spcPct val="90000"/>
              </a:lnSpc>
              <a:spcBef>
                <a:spcPts val="640"/>
              </a:spcBef>
              <a:spcAft>
                <a:spcPts val="0"/>
              </a:spcAft>
              <a:buClr>
                <a:schemeClr val="dk1"/>
              </a:buClr>
              <a:buSzPts val="3200"/>
              <a:buFont typeface="Courier New"/>
              <a:buChar char="o"/>
            </a:pPr>
            <a:r>
              <a:rPr b="1" i="0" lang="en-US" sz="3200" u="none" cap="none" strike="noStrike">
                <a:solidFill>
                  <a:schemeClr val="dk1"/>
                </a:solidFill>
                <a:latin typeface="Questrial"/>
                <a:ea typeface="Questrial"/>
                <a:cs typeface="Questrial"/>
                <a:sym typeface="Questrial"/>
              </a:rPr>
              <a:t>Must pass before serving at a tax site</a:t>
            </a:r>
            <a:endParaRPr b="1" i="0" sz="3200" u="none" cap="none" strike="noStrike">
              <a:solidFill>
                <a:schemeClr val="dk1"/>
              </a:solidFill>
              <a:latin typeface="Questrial"/>
              <a:ea typeface="Questrial"/>
              <a:cs typeface="Questrial"/>
              <a:sym typeface="Questrial"/>
            </a:endParaRPr>
          </a:p>
        </p:txBody>
      </p:sp>
      <p:sp>
        <p:nvSpPr>
          <p:cNvPr id="63" name="Google Shape;63;p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21" name="Google Shape;221;p29"/>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Once you’ve verified the photo ID and Social Security Card, you need to go through the entire I/I form with the taxpayer, asking clarifying questions and making sure it is filled out completely.</a:t>
            </a:r>
            <a:endParaRPr/>
          </a:p>
        </p:txBody>
      </p:sp>
      <p:sp>
        <p:nvSpPr>
          <p:cNvPr id="222" name="Google Shape;222;p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2" name="Shape 1722"/>
        <p:cNvGrpSpPr/>
        <p:nvPr/>
      </p:nvGrpSpPr>
      <p:grpSpPr>
        <a:xfrm>
          <a:off x="0" y="0"/>
          <a:ext cx="0" cy="0"/>
          <a:chOff x="0" y="0"/>
          <a:chExt cx="0" cy="0"/>
        </a:xfrm>
      </p:grpSpPr>
      <p:sp>
        <p:nvSpPr>
          <p:cNvPr id="1723" name="Google Shape;1723;p209"/>
          <p:cNvSpPr txBox="1"/>
          <p:nvPr>
            <p:ph type="title"/>
          </p:nvPr>
        </p:nvSpPr>
        <p:spPr>
          <a:xfrm>
            <a:off x="609600" y="1464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24" name="Google Shape;1724;p209"/>
          <p:cNvSpPr txBox="1"/>
          <p:nvPr>
            <p:ph idx="1" type="body"/>
          </p:nvPr>
        </p:nvSpPr>
        <p:spPr>
          <a:xfrm>
            <a:off x="305150" y="1289475"/>
            <a:ext cx="113760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Life Events(Part V of I/I form)</a:t>
            </a:r>
            <a:endParaRPr/>
          </a:p>
          <a:p>
            <a:pPr indent="-342900" lvl="0" marL="342900" marR="0" rtl="0" algn="l">
              <a:spcBef>
                <a:spcPts val="0"/>
              </a:spcBef>
              <a:spcAft>
                <a:spcPts val="0"/>
              </a:spcAft>
              <a:buClr>
                <a:schemeClr val="dk1"/>
              </a:buClr>
              <a:buSzPts val="4000"/>
              <a:buFont typeface="Noto Sans Symbols"/>
              <a:buChar char="➢"/>
            </a:pPr>
            <a:r>
              <a:rPr lang="en-US"/>
              <a:t>Federal Income Tax Process Overview</a:t>
            </a:r>
            <a:endParaRPr/>
          </a:p>
          <a:p>
            <a:pPr indent="-342900" lvl="0" marL="342900" marR="0" rtl="0" algn="l">
              <a:spcBef>
                <a:spcPts val="0"/>
              </a:spcBef>
              <a:spcAft>
                <a:spcPts val="0"/>
              </a:spcAft>
              <a:buClr>
                <a:schemeClr val="dk1"/>
              </a:buClr>
              <a:buSzPts val="4000"/>
              <a:buFont typeface="Noto Sans Symbols"/>
              <a:buChar char="➢"/>
            </a:pPr>
            <a:r>
              <a:rPr lang="en-US"/>
              <a:t>Filing Basics</a:t>
            </a:r>
            <a:endParaRPr/>
          </a:p>
          <a:p>
            <a:pPr indent="-342900" lvl="0" marL="342900" marR="0" rtl="0" algn="l">
              <a:spcBef>
                <a:spcPts val="0"/>
              </a:spcBef>
              <a:spcAft>
                <a:spcPts val="0"/>
              </a:spcAft>
              <a:buClr>
                <a:schemeClr val="dk1"/>
              </a:buClr>
              <a:buSzPts val="4000"/>
              <a:buFont typeface="Noto Sans Symbols"/>
              <a:buChar char="➢"/>
            </a:pPr>
            <a:r>
              <a:rPr lang="en-US"/>
              <a:t>Scope of Service Questions</a:t>
            </a:r>
            <a:endParaRPr/>
          </a:p>
          <a:p>
            <a:pPr indent="-342900" lvl="0" marL="342900" marR="0" rtl="0" algn="l">
              <a:spcBef>
                <a:spcPts val="0"/>
              </a:spcBef>
              <a:spcAft>
                <a:spcPts val="0"/>
              </a:spcAft>
              <a:buClr>
                <a:schemeClr val="dk1"/>
              </a:buClr>
              <a:buSzPts val="4000"/>
              <a:buFont typeface="Noto Sans Symbols"/>
              <a:buChar char="➢"/>
            </a:pPr>
            <a:r>
              <a:rPr lang="en-US"/>
              <a:t>Health Care Coverage(Part VI of I/I form)</a:t>
            </a:r>
            <a:endParaRPr/>
          </a:p>
          <a:p>
            <a:pPr indent="-342900" lvl="0" marL="342900" marR="0" rtl="0" algn="l">
              <a:spcBef>
                <a:spcPts val="0"/>
              </a:spcBef>
              <a:spcAft>
                <a:spcPts val="0"/>
              </a:spcAft>
              <a:buClr>
                <a:schemeClr val="dk1"/>
              </a:buClr>
              <a:buSzPts val="4000"/>
              <a:buFont typeface="Noto Sans Symbols"/>
              <a:buChar char="➢"/>
            </a:pPr>
            <a:r>
              <a:rPr lang="en-US"/>
              <a:t>State Return(if applicable)</a:t>
            </a:r>
            <a:endParaRPr/>
          </a:p>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Credit</a:t>
            </a:r>
            <a:endParaRPr b="0" i="0" sz="36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25" name="Google Shape;1725;p2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9" name="Shape 1729"/>
        <p:cNvGrpSpPr/>
        <p:nvPr/>
      </p:nvGrpSpPr>
      <p:grpSpPr>
        <a:xfrm>
          <a:off x="0" y="0"/>
          <a:ext cx="0" cy="0"/>
          <a:chOff x="0" y="0"/>
          <a:chExt cx="0" cy="0"/>
        </a:xfrm>
      </p:grpSpPr>
      <p:sp>
        <p:nvSpPr>
          <p:cNvPr id="1730" name="Google Shape;1730;p210"/>
          <p:cNvSpPr txBox="1"/>
          <p:nvPr>
            <p:ph type="title"/>
          </p:nvPr>
        </p:nvSpPr>
        <p:spPr>
          <a:xfrm>
            <a:off x="609600" y="1281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31" name="Google Shape;1731;p210"/>
          <p:cNvSpPr txBox="1"/>
          <p:nvPr>
            <p:ph idx="1" type="body"/>
          </p:nvPr>
        </p:nvSpPr>
        <p:spPr>
          <a:xfrm>
            <a:off x="436250" y="589103"/>
            <a:ext cx="10972800" cy="45261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a:p>
          <a:p>
            <a:pPr indent="-342900" lvl="0" marL="342900" rtl="0" algn="l">
              <a:spcBef>
                <a:spcPts val="800"/>
              </a:spcBef>
              <a:spcAft>
                <a:spcPts val="0"/>
              </a:spcAft>
              <a:buClr>
                <a:schemeClr val="dk1"/>
              </a:buClr>
              <a:buSzPts val="4000"/>
              <a:buFont typeface="Noto Sans Symbols"/>
              <a:buChar char="➢"/>
            </a:pPr>
            <a:r>
              <a:rPr lang="en-US"/>
              <a:t>Refund/Amount Owed</a:t>
            </a:r>
            <a:endParaRPr/>
          </a:p>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 Preparation Process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Preparing the Return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Quality Review</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Finishing the Return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the Return</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32" name="Google Shape;1732;p2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6" name="Shape 1736"/>
        <p:cNvGrpSpPr/>
        <p:nvPr/>
      </p:nvGrpSpPr>
      <p:grpSpPr>
        <a:xfrm>
          <a:off x="0" y="0"/>
          <a:ext cx="0" cy="0"/>
          <a:chOff x="0" y="0"/>
          <a:chExt cx="0" cy="0"/>
        </a:xfrm>
      </p:grpSpPr>
      <p:sp>
        <p:nvSpPr>
          <p:cNvPr id="1737" name="Google Shape;1737;p2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38" name="Google Shape;1738;p211"/>
          <p:cNvSpPr txBox="1"/>
          <p:nvPr>
            <p:ph idx="1" type="body"/>
          </p:nvPr>
        </p:nvSpPr>
        <p:spPr>
          <a:xfrm>
            <a:off x="609600" y="1600203"/>
            <a:ext cx="10972800" cy="4867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Out of Scope Topics</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0"/>
              </a:spcBef>
              <a:spcAft>
                <a:spcPts val="0"/>
              </a:spcAft>
              <a:buClr>
                <a:schemeClr val="dk1"/>
              </a:buClr>
              <a:buSzPts val="4000"/>
              <a:buFont typeface="Noto Sans Symbols"/>
              <a:buChar char="➢"/>
            </a:pPr>
            <a:r>
              <a:rPr lang="en-US"/>
              <a:t>Review: Scope of Service Questions</a:t>
            </a:r>
            <a:endParaRPr/>
          </a:p>
          <a:p>
            <a:pPr indent="-342900" lvl="0" marL="342900" marR="0" rtl="0" algn="l">
              <a:spcBef>
                <a:spcPts val="0"/>
              </a:spcBef>
              <a:spcAft>
                <a:spcPts val="0"/>
              </a:spcAft>
              <a:buClr>
                <a:schemeClr val="dk1"/>
              </a:buClr>
              <a:buSzPts val="4000"/>
              <a:buFont typeface="Noto Sans Symbols"/>
              <a:buChar char="➢"/>
            </a:pPr>
            <a:r>
              <a:rPr lang="en-US"/>
              <a:t>IRS Exam Practice</a:t>
            </a:r>
            <a:endParaRPr/>
          </a:p>
          <a:p>
            <a:pPr indent="-342900" lvl="0" marL="342900" marR="0" rtl="0" algn="l">
              <a:spcBef>
                <a:spcPts val="0"/>
              </a:spcBef>
              <a:spcAft>
                <a:spcPts val="0"/>
              </a:spcAft>
              <a:buClr>
                <a:schemeClr val="dk1"/>
              </a:buClr>
              <a:buSzPts val="4000"/>
              <a:buFont typeface="Noto Sans Symbols"/>
              <a:buChar char="➢"/>
            </a:pPr>
            <a:r>
              <a:rPr lang="en-US"/>
              <a:t>Mock Tax Site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Intake/Interview &amp; Quality Review Process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 Standards of Conduct</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39" name="Google Shape;1739;p2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3" name="Shape 1743"/>
        <p:cNvGrpSpPr/>
        <p:nvPr/>
      </p:nvGrpSpPr>
      <p:grpSpPr>
        <a:xfrm>
          <a:off x="0" y="0"/>
          <a:ext cx="0" cy="0"/>
          <a:chOff x="0" y="0"/>
          <a:chExt cx="0" cy="0"/>
        </a:xfrm>
      </p:grpSpPr>
      <p:pic>
        <p:nvPicPr>
          <p:cNvPr descr="Impact-logo_SaveFirst-green.eps" id="1744" name="Google Shape;1744;p212"/>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745" name="Google Shape;1745;p212"/>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46" name="Google Shape;1746;p21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47" name="Google Shape;1747;p21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48" name="Google Shape;1748;p21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49" name="Google Shape;1749;p212"/>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50" name="Google Shape;1750;p2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51" name="Google Shape;1751;p212"/>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Life Events</a:t>
            </a:r>
            <a:r>
              <a:rPr b="1" lang="en-US" sz="5400">
                <a:solidFill>
                  <a:schemeClr val="dk2"/>
                </a:solidFill>
                <a:latin typeface="Questrial"/>
                <a:ea typeface="Questrial"/>
                <a:cs typeface="Questrial"/>
                <a:sym typeface="Questrial"/>
              </a:rPr>
              <a:t> (Part V of I/I form) </a:t>
            </a:r>
            <a:endParaRPr b="1"/>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5" name="Shape 1755"/>
        <p:cNvGrpSpPr/>
        <p:nvPr/>
      </p:nvGrpSpPr>
      <p:grpSpPr>
        <a:xfrm>
          <a:off x="0" y="0"/>
          <a:ext cx="0" cy="0"/>
          <a:chOff x="0" y="0"/>
          <a:chExt cx="0" cy="0"/>
        </a:xfrm>
      </p:grpSpPr>
      <p:sp>
        <p:nvSpPr>
          <p:cNvPr id="1756" name="Google Shape;1756;p2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57" name="Google Shape;1757;p213"/>
          <p:cNvSpPr txBox="1"/>
          <p:nvPr>
            <p:ph idx="1" type="body"/>
          </p:nvPr>
        </p:nvSpPr>
        <p:spPr>
          <a:xfrm>
            <a:off x="609600" y="1600203"/>
            <a:ext cx="10972800" cy="182879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Most of the events listed will need to be addressed by a more advanced volunteer</a:t>
            </a:r>
            <a:endParaRPr/>
          </a:p>
          <a:p>
            <a:pPr indent="-342900" lvl="0" marL="342900" marR="0" rtl="0" algn="l">
              <a:spcBef>
                <a:spcPts val="0"/>
              </a:spcBef>
              <a:spcAft>
                <a:spcPts val="0"/>
              </a:spcAft>
              <a:buClr>
                <a:schemeClr val="dk1"/>
              </a:buClr>
              <a:buSzPts val="4000"/>
              <a:buFont typeface="Noto Sans Symbols"/>
              <a:buChar char="➢"/>
            </a:pPr>
            <a:r>
              <a:rPr lang="en-US"/>
              <a:t>Some common ones</a:t>
            </a:r>
            <a:endParaRPr/>
          </a:p>
          <a:p>
            <a:pPr indent="-285750" lvl="1" marL="742950" marR="0" rtl="0" algn="l">
              <a:spcBef>
                <a:spcPts val="0"/>
              </a:spcBef>
              <a:spcAft>
                <a:spcPts val="0"/>
              </a:spcAft>
              <a:buSzPts val="3600"/>
              <a:buChar char="•"/>
            </a:pPr>
            <a:r>
              <a:rPr lang="en-US"/>
              <a:t>Receive the First Time Homebuyers Credit </a:t>
            </a:r>
            <a:endParaRPr/>
          </a:p>
          <a:p>
            <a:pPr indent="-285750" lvl="1" marL="742950" marR="0" rtl="0" algn="l">
              <a:spcBef>
                <a:spcPts val="0"/>
              </a:spcBef>
              <a:spcAft>
                <a:spcPts val="0"/>
              </a:spcAft>
              <a:buSzPts val="3600"/>
              <a:buChar char="•"/>
            </a:pPr>
            <a:r>
              <a:rPr lang="en-US"/>
              <a:t>Have Earned Income credit/CTC/Education Credits disallowed in a prior year</a:t>
            </a:r>
            <a:endParaRPr/>
          </a:p>
          <a:p>
            <a:pPr indent="-285750" lvl="1" marL="742950" marR="0" rtl="0" algn="l">
              <a:spcBef>
                <a:spcPts val="0"/>
              </a:spcBef>
              <a:spcAft>
                <a:spcPts val="0"/>
              </a:spcAft>
              <a:buSzPts val="3600"/>
              <a:buChar char="•"/>
            </a:pPr>
            <a:r>
              <a:rPr lang="en-US"/>
              <a:t>Purchase energy-efficient items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58" name="Google Shape;1758;p2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2" name="Shape 1762"/>
        <p:cNvGrpSpPr/>
        <p:nvPr/>
      </p:nvGrpSpPr>
      <p:grpSpPr>
        <a:xfrm>
          <a:off x="0" y="0"/>
          <a:ext cx="0" cy="0"/>
          <a:chOff x="0" y="0"/>
          <a:chExt cx="0" cy="0"/>
        </a:xfrm>
      </p:grpSpPr>
      <p:sp>
        <p:nvSpPr>
          <p:cNvPr id="1763" name="Google Shape;1763;p2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64" name="Google Shape;1764;p214"/>
          <p:cNvSpPr txBox="1"/>
          <p:nvPr>
            <p:ph idx="1" type="body"/>
          </p:nvPr>
        </p:nvSpPr>
        <p:spPr>
          <a:xfrm>
            <a:off x="609600" y="16002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65" name="Google Shape;1765;p2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66" name="Google Shape;1766;p214"/>
          <p:cNvPicPr preferRelativeResize="0"/>
          <p:nvPr/>
        </p:nvPicPr>
        <p:blipFill>
          <a:blip r:embed="rId3">
            <a:alphaModFix/>
          </a:blip>
          <a:stretch>
            <a:fillRect/>
          </a:stretch>
        </p:blipFill>
        <p:spPr>
          <a:xfrm>
            <a:off x="184250" y="2575728"/>
            <a:ext cx="11823506" cy="259933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0" name="Shape 1770"/>
        <p:cNvGrpSpPr/>
        <p:nvPr/>
      </p:nvGrpSpPr>
      <p:grpSpPr>
        <a:xfrm>
          <a:off x="0" y="0"/>
          <a:ext cx="0" cy="0"/>
          <a:chOff x="0" y="0"/>
          <a:chExt cx="0" cy="0"/>
        </a:xfrm>
      </p:grpSpPr>
      <p:sp>
        <p:nvSpPr>
          <p:cNvPr id="1771" name="Google Shape;1771;p215"/>
          <p:cNvSpPr txBox="1"/>
          <p:nvPr>
            <p:ph type="title"/>
          </p:nvPr>
        </p:nvSpPr>
        <p:spPr>
          <a:xfrm>
            <a:off x="609600" y="-94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72" name="Google Shape;1772;p215"/>
          <p:cNvSpPr txBox="1"/>
          <p:nvPr>
            <p:ph idx="1" type="body"/>
          </p:nvPr>
        </p:nvSpPr>
        <p:spPr>
          <a:xfrm>
            <a:off x="155575" y="975850"/>
            <a:ext cx="46449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something is out of scope for you, just set it aside for your advanced volunteer &amp; make    a note on the I/I supplement form.</a:t>
            </a:r>
            <a:endParaRPr/>
          </a:p>
          <a:p>
            <a:pPr indent="0" lvl="0" marL="0" marR="0" rtl="0" algn="l">
              <a:lnSpc>
                <a:spcPct val="100000"/>
              </a:lnSpc>
              <a:spcBef>
                <a:spcPts val="0"/>
              </a:spcBef>
              <a:spcAft>
                <a:spcPts val="0"/>
              </a:spcAft>
              <a:buNone/>
            </a:pPr>
            <a:r>
              <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73" name="Google Shape;1773;p2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74" name="Google Shape;1774;p215"/>
          <p:cNvPicPr preferRelativeResize="0"/>
          <p:nvPr/>
        </p:nvPicPr>
        <p:blipFill>
          <a:blip r:embed="rId3">
            <a:alphaModFix/>
          </a:blip>
          <a:stretch>
            <a:fillRect/>
          </a:stretch>
        </p:blipFill>
        <p:spPr>
          <a:xfrm>
            <a:off x="4472900" y="1585450"/>
            <a:ext cx="7667849" cy="297887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8" name="Shape 1778"/>
        <p:cNvGrpSpPr/>
        <p:nvPr/>
      </p:nvGrpSpPr>
      <p:grpSpPr>
        <a:xfrm>
          <a:off x="0" y="0"/>
          <a:ext cx="0" cy="0"/>
          <a:chOff x="0" y="0"/>
          <a:chExt cx="0" cy="0"/>
        </a:xfrm>
      </p:grpSpPr>
      <p:pic>
        <p:nvPicPr>
          <p:cNvPr descr="Impact-logo_SaveFirst-green.eps" id="1779" name="Google Shape;1779;p216"/>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780" name="Google Shape;1780;p216"/>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81" name="Google Shape;1781;p21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82" name="Google Shape;1782;p21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83" name="Google Shape;1783;p21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84" name="Google Shape;1784;p216"/>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85" name="Google Shape;1785;p2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86" name="Google Shape;1786;p216"/>
          <p:cNvSpPr txBox="1"/>
          <p:nvPr/>
        </p:nvSpPr>
        <p:spPr>
          <a:xfrm>
            <a:off x="864000" y="4572827"/>
            <a:ext cx="10734000" cy="16944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Federal Income Tax Process Overview</a:t>
            </a:r>
            <a:r>
              <a:rPr b="1" lang="en-US" sz="5400">
                <a:solidFill>
                  <a:schemeClr val="dk2"/>
                </a:solidFill>
                <a:latin typeface="Questrial"/>
                <a:ea typeface="Questrial"/>
                <a:cs typeface="Questrial"/>
                <a:sym typeface="Questrial"/>
              </a:rPr>
              <a:t> </a:t>
            </a:r>
            <a:endParaRPr b="1"/>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0" name="Shape 1790"/>
        <p:cNvGrpSpPr/>
        <p:nvPr/>
      </p:nvGrpSpPr>
      <p:grpSpPr>
        <a:xfrm>
          <a:off x="0" y="0"/>
          <a:ext cx="0" cy="0"/>
          <a:chOff x="0" y="0"/>
          <a:chExt cx="0" cy="0"/>
        </a:xfrm>
      </p:grpSpPr>
      <p:sp>
        <p:nvSpPr>
          <p:cNvPr id="1791" name="Google Shape;1791;p217"/>
          <p:cNvSpPr txBox="1"/>
          <p:nvPr>
            <p:ph type="ctrTitle"/>
          </p:nvPr>
        </p:nvSpPr>
        <p:spPr>
          <a:xfrm>
            <a:off x="914400" y="2693987"/>
            <a:ext cx="103632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Federal Income Tax Process Overview</a:t>
            </a:r>
            <a:endParaRPr/>
          </a:p>
        </p:txBody>
      </p:sp>
      <p:sp>
        <p:nvSpPr>
          <p:cNvPr id="1792" name="Google Shape;1792;p2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7" name="Shape 1797"/>
        <p:cNvGrpSpPr/>
        <p:nvPr/>
      </p:nvGrpSpPr>
      <p:grpSpPr>
        <a:xfrm>
          <a:off x="0" y="0"/>
          <a:ext cx="0" cy="0"/>
          <a:chOff x="0" y="0"/>
          <a:chExt cx="0" cy="0"/>
        </a:xfrm>
      </p:grpSpPr>
      <p:grpSp>
        <p:nvGrpSpPr>
          <p:cNvPr id="1798" name="Google Shape;1798;p218"/>
          <p:cNvGrpSpPr/>
          <p:nvPr/>
        </p:nvGrpSpPr>
        <p:grpSpPr>
          <a:xfrm>
            <a:off x="1524003" y="534988"/>
            <a:ext cx="2514601" cy="5638800"/>
            <a:chOff x="336" y="279"/>
            <a:chExt cx="1584" cy="3552"/>
          </a:xfrm>
        </p:grpSpPr>
        <p:sp>
          <p:nvSpPr>
            <p:cNvPr id="1799" name="Google Shape;1799;p218"/>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00" name="Google Shape;1800;p218"/>
            <p:cNvGrpSpPr/>
            <p:nvPr/>
          </p:nvGrpSpPr>
          <p:grpSpPr>
            <a:xfrm>
              <a:off x="336" y="1330"/>
              <a:ext cx="1584" cy="2501"/>
              <a:chOff x="336" y="1330"/>
              <a:chExt cx="1584" cy="2501"/>
            </a:xfrm>
          </p:grpSpPr>
          <p:pic>
            <p:nvPicPr>
              <p:cNvPr id="1801" name="Google Shape;1801;p218"/>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02" name="Google Shape;1802;p218"/>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03" name="Google Shape;1803;p218"/>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04" name="Google Shape;1804;p218"/>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05" name="Google Shape;1805;p218"/>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06" name="Google Shape;1806;p218"/>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07" name="Google Shape;1807;p218"/>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08" name="Google Shape;1808;p218"/>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09" name="Google Shape;1809;p218"/>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sp>
        <p:nvSpPr>
          <p:cNvPr id="1810" name="Google Shape;1810;p2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29" name="Google Shape;229;p30"/>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You may find out that the taxpayer has a form that is out of scope for us!</a:t>
            </a:r>
            <a:endParaRPr/>
          </a:p>
          <a:p>
            <a:pPr indent="-285750" lvl="1" marL="742950" marR="0" rtl="0" algn="l">
              <a:lnSpc>
                <a:spcPct val="100000"/>
              </a:lnSpc>
              <a:spcBef>
                <a:spcPts val="0"/>
              </a:spcBef>
              <a:spcAft>
                <a:spcPts val="0"/>
              </a:spcAft>
              <a:buClr>
                <a:schemeClr val="dk1"/>
              </a:buClr>
              <a:buSzPts val="3600"/>
              <a:buFont typeface="Arial"/>
              <a:buChar char="•"/>
            </a:pPr>
            <a:r>
              <a:rPr lang="en-US"/>
              <a:t>We don’t want to waste a taxpayer’s time</a:t>
            </a:r>
            <a:endParaRPr/>
          </a:p>
          <a:p>
            <a:pPr indent="-285750" lvl="1" marL="742950" marR="0" rtl="0" algn="l">
              <a:lnSpc>
                <a:spcPct val="100000"/>
              </a:lnSpc>
              <a:spcBef>
                <a:spcPts val="0"/>
              </a:spcBef>
              <a:spcAft>
                <a:spcPts val="0"/>
              </a:spcAft>
              <a:buClr>
                <a:schemeClr val="dk1"/>
              </a:buClr>
              <a:buSzPts val="3600"/>
              <a:buFont typeface="Arial"/>
              <a:buChar char="•"/>
            </a:pPr>
            <a:r>
              <a:rPr lang="en-US"/>
              <a:t>We have a “Scope of Service Chart” that you’ll use to determine if something is out of scope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Better to catch at the beginning than at the end!</a:t>
            </a:r>
            <a:endParaRPr/>
          </a:p>
        </p:txBody>
      </p:sp>
      <p:sp>
        <p:nvSpPr>
          <p:cNvPr id="230" name="Google Shape;230;p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5" name="Shape 1815"/>
        <p:cNvGrpSpPr/>
        <p:nvPr/>
      </p:nvGrpSpPr>
      <p:grpSpPr>
        <a:xfrm>
          <a:off x="0" y="0"/>
          <a:ext cx="0" cy="0"/>
          <a:chOff x="0" y="0"/>
          <a:chExt cx="0" cy="0"/>
        </a:xfrm>
      </p:grpSpPr>
      <p:grpSp>
        <p:nvGrpSpPr>
          <p:cNvPr id="1816" name="Google Shape;1816;p219"/>
          <p:cNvGrpSpPr/>
          <p:nvPr/>
        </p:nvGrpSpPr>
        <p:grpSpPr>
          <a:xfrm>
            <a:off x="1524003" y="534988"/>
            <a:ext cx="2514601" cy="5638800"/>
            <a:chOff x="336" y="279"/>
            <a:chExt cx="1584" cy="3552"/>
          </a:xfrm>
        </p:grpSpPr>
        <p:sp>
          <p:nvSpPr>
            <p:cNvPr id="1817" name="Google Shape;1817;p219"/>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18" name="Google Shape;1818;p219"/>
            <p:cNvGrpSpPr/>
            <p:nvPr/>
          </p:nvGrpSpPr>
          <p:grpSpPr>
            <a:xfrm>
              <a:off x="336" y="1330"/>
              <a:ext cx="1584" cy="2501"/>
              <a:chOff x="336" y="1330"/>
              <a:chExt cx="1584" cy="2501"/>
            </a:xfrm>
          </p:grpSpPr>
          <p:pic>
            <p:nvPicPr>
              <p:cNvPr id="1819" name="Google Shape;1819;p219"/>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20" name="Google Shape;1820;p219"/>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21" name="Google Shape;1821;p219"/>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22" name="Google Shape;1822;p219"/>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23" name="Google Shape;1823;p219"/>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24" name="Google Shape;1824;p219"/>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25" name="Google Shape;1825;p219"/>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26" name="Google Shape;1826;p219"/>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27" name="Google Shape;1827;p219"/>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28" name="Google Shape;1828;p219"/>
          <p:cNvGrpSpPr/>
          <p:nvPr/>
        </p:nvGrpSpPr>
        <p:grpSpPr>
          <a:xfrm>
            <a:off x="1525588" y="1601788"/>
            <a:ext cx="2514599" cy="642937"/>
            <a:chOff x="336" y="951"/>
            <a:chExt cx="1584" cy="405"/>
          </a:xfrm>
        </p:grpSpPr>
        <p:sp>
          <p:nvSpPr>
            <p:cNvPr id="1829" name="Google Shape;1829;p219"/>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30" name="Google Shape;1830;p219"/>
            <p:cNvPicPr preferRelativeResize="0"/>
            <p:nvPr/>
          </p:nvPicPr>
          <p:blipFill rotWithShape="1">
            <a:blip r:embed="rId4">
              <a:alphaModFix/>
            </a:blip>
            <a:srcRect b="0" l="0" r="0" t="0"/>
            <a:stretch/>
          </p:blipFill>
          <p:spPr>
            <a:xfrm>
              <a:off x="1200" y="989"/>
              <a:ext cx="720" cy="346"/>
            </a:xfrm>
            <a:prstGeom prst="rect">
              <a:avLst/>
            </a:prstGeom>
            <a:noFill/>
            <a:ln>
              <a:noFill/>
            </a:ln>
          </p:spPr>
        </p:pic>
      </p:grpSp>
      <p:sp>
        <p:nvSpPr>
          <p:cNvPr id="1831" name="Google Shape;1831;p2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6" name="Shape 1836"/>
        <p:cNvGrpSpPr/>
        <p:nvPr/>
      </p:nvGrpSpPr>
      <p:grpSpPr>
        <a:xfrm>
          <a:off x="0" y="0"/>
          <a:ext cx="0" cy="0"/>
          <a:chOff x="0" y="0"/>
          <a:chExt cx="0" cy="0"/>
        </a:xfrm>
      </p:grpSpPr>
      <p:grpSp>
        <p:nvGrpSpPr>
          <p:cNvPr id="1837" name="Google Shape;1837;p220"/>
          <p:cNvGrpSpPr/>
          <p:nvPr/>
        </p:nvGrpSpPr>
        <p:grpSpPr>
          <a:xfrm>
            <a:off x="1524003" y="534988"/>
            <a:ext cx="2514601" cy="5638800"/>
            <a:chOff x="336" y="279"/>
            <a:chExt cx="1584" cy="3552"/>
          </a:xfrm>
        </p:grpSpPr>
        <p:sp>
          <p:nvSpPr>
            <p:cNvPr id="1838" name="Google Shape;1838;p220"/>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39" name="Google Shape;1839;p220"/>
            <p:cNvGrpSpPr/>
            <p:nvPr/>
          </p:nvGrpSpPr>
          <p:grpSpPr>
            <a:xfrm>
              <a:off x="336" y="1330"/>
              <a:ext cx="1584" cy="2501"/>
              <a:chOff x="336" y="1330"/>
              <a:chExt cx="1584" cy="2501"/>
            </a:xfrm>
          </p:grpSpPr>
          <p:pic>
            <p:nvPicPr>
              <p:cNvPr id="1840" name="Google Shape;1840;p220"/>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41" name="Google Shape;1841;p220"/>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42" name="Google Shape;1842;p220"/>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43" name="Google Shape;1843;p220"/>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44" name="Google Shape;1844;p220"/>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45" name="Google Shape;1845;p220"/>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46" name="Google Shape;1846;p220"/>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47" name="Google Shape;1847;p220"/>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48" name="Google Shape;1848;p220"/>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49" name="Google Shape;1849;p220"/>
          <p:cNvGrpSpPr/>
          <p:nvPr/>
        </p:nvGrpSpPr>
        <p:grpSpPr>
          <a:xfrm>
            <a:off x="1525588" y="1601788"/>
            <a:ext cx="2514599" cy="642937"/>
            <a:chOff x="336" y="951"/>
            <a:chExt cx="1584" cy="405"/>
          </a:xfrm>
        </p:grpSpPr>
        <p:sp>
          <p:nvSpPr>
            <p:cNvPr id="1850" name="Google Shape;1850;p220"/>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51" name="Google Shape;1851;p220"/>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52" name="Google Shape;1852;p220"/>
          <p:cNvGrpSpPr/>
          <p:nvPr/>
        </p:nvGrpSpPr>
        <p:grpSpPr>
          <a:xfrm>
            <a:off x="4343405" y="547691"/>
            <a:ext cx="2438401" cy="5637213"/>
            <a:chOff x="2112" y="288"/>
            <a:chExt cx="1536" cy="3551"/>
          </a:xfrm>
        </p:grpSpPr>
        <p:sp>
          <p:nvSpPr>
            <p:cNvPr id="1853" name="Google Shape;1853;p220"/>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and deductions</a:t>
              </a:r>
              <a:endParaRPr/>
            </a:p>
          </p:txBody>
        </p:sp>
        <p:pic>
          <p:nvPicPr>
            <p:cNvPr id="1854" name="Google Shape;1854;p220"/>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55" name="Google Shape;1855;p220"/>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56" name="Google Shape;1856;p220"/>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57" name="Google Shape;1857;p2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2" name="Shape 1862"/>
        <p:cNvGrpSpPr/>
        <p:nvPr/>
      </p:nvGrpSpPr>
      <p:grpSpPr>
        <a:xfrm>
          <a:off x="0" y="0"/>
          <a:ext cx="0" cy="0"/>
          <a:chOff x="0" y="0"/>
          <a:chExt cx="0" cy="0"/>
        </a:xfrm>
      </p:grpSpPr>
      <p:grpSp>
        <p:nvGrpSpPr>
          <p:cNvPr id="1863" name="Google Shape;1863;p221"/>
          <p:cNvGrpSpPr/>
          <p:nvPr/>
        </p:nvGrpSpPr>
        <p:grpSpPr>
          <a:xfrm>
            <a:off x="1524003" y="534988"/>
            <a:ext cx="2514601" cy="5638800"/>
            <a:chOff x="336" y="279"/>
            <a:chExt cx="1584" cy="3552"/>
          </a:xfrm>
        </p:grpSpPr>
        <p:sp>
          <p:nvSpPr>
            <p:cNvPr id="1864" name="Google Shape;1864;p221"/>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65" name="Google Shape;1865;p221"/>
            <p:cNvGrpSpPr/>
            <p:nvPr/>
          </p:nvGrpSpPr>
          <p:grpSpPr>
            <a:xfrm>
              <a:off x="336" y="1330"/>
              <a:ext cx="1584" cy="2501"/>
              <a:chOff x="336" y="1330"/>
              <a:chExt cx="1584" cy="2501"/>
            </a:xfrm>
          </p:grpSpPr>
          <p:pic>
            <p:nvPicPr>
              <p:cNvPr id="1866" name="Google Shape;1866;p221"/>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67" name="Google Shape;1867;p221"/>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68" name="Google Shape;1868;p221"/>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69" name="Google Shape;1869;p221"/>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70" name="Google Shape;1870;p221"/>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71" name="Google Shape;1871;p221"/>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72" name="Google Shape;1872;p221"/>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73" name="Google Shape;1873;p221"/>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74" name="Google Shape;1874;p221"/>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75" name="Google Shape;1875;p221"/>
          <p:cNvGrpSpPr/>
          <p:nvPr/>
        </p:nvGrpSpPr>
        <p:grpSpPr>
          <a:xfrm>
            <a:off x="1525588" y="1601788"/>
            <a:ext cx="2514599" cy="642937"/>
            <a:chOff x="336" y="951"/>
            <a:chExt cx="1584" cy="405"/>
          </a:xfrm>
        </p:grpSpPr>
        <p:sp>
          <p:nvSpPr>
            <p:cNvPr id="1876" name="Google Shape;1876;p221"/>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77" name="Google Shape;1877;p221"/>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78" name="Google Shape;1878;p221"/>
          <p:cNvGrpSpPr/>
          <p:nvPr/>
        </p:nvGrpSpPr>
        <p:grpSpPr>
          <a:xfrm>
            <a:off x="4343405" y="547691"/>
            <a:ext cx="2438401" cy="5637213"/>
            <a:chOff x="2112" y="288"/>
            <a:chExt cx="1536" cy="3551"/>
          </a:xfrm>
        </p:grpSpPr>
        <p:sp>
          <p:nvSpPr>
            <p:cNvPr id="1879" name="Google Shape;1879;p221"/>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and deductions</a:t>
              </a:r>
              <a:endParaRPr/>
            </a:p>
          </p:txBody>
        </p:sp>
        <p:pic>
          <p:nvPicPr>
            <p:cNvPr id="1880" name="Google Shape;1880;p221"/>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81" name="Google Shape;1881;p221"/>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82" name="Google Shape;1882;p221"/>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83" name="Google Shape;1883;p221"/>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sp>
        <p:nvSpPr>
          <p:cNvPr id="1884" name="Google Shape;1884;p221"/>
          <p:cNvSpPr/>
          <p:nvPr/>
        </p:nvSpPr>
        <p:spPr>
          <a:xfrm>
            <a:off x="4953000" y="3124200"/>
            <a:ext cx="1295400" cy="1143000"/>
          </a:xfrm>
          <a:prstGeom prst="ellipse">
            <a:avLst/>
          </a:prstGeom>
          <a:noFill/>
          <a:ln cap="flat" cmpd="sng" w="25550">
            <a:solidFill>
              <a:srgbClr val="FF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pic>
        <p:nvPicPr>
          <p:cNvPr id="1885" name="Google Shape;1885;p221"/>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1886" name="Google Shape;1886;p221"/>
          <p:cNvSpPr/>
          <p:nvPr/>
        </p:nvSpPr>
        <p:spPr>
          <a:xfrm>
            <a:off x="7770359" y="533956"/>
            <a:ext cx="15441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LIABILITY</a:t>
            </a:r>
            <a:endParaRPr/>
          </a:p>
        </p:txBody>
      </p:sp>
      <p:sp>
        <p:nvSpPr>
          <p:cNvPr id="1887" name="Google Shape;1887;p2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2" name="Shape 1892"/>
        <p:cNvGrpSpPr/>
        <p:nvPr/>
      </p:nvGrpSpPr>
      <p:grpSpPr>
        <a:xfrm>
          <a:off x="0" y="0"/>
          <a:ext cx="0" cy="0"/>
          <a:chOff x="0" y="0"/>
          <a:chExt cx="0" cy="0"/>
        </a:xfrm>
      </p:grpSpPr>
      <p:grpSp>
        <p:nvGrpSpPr>
          <p:cNvPr id="1893" name="Google Shape;1893;p222"/>
          <p:cNvGrpSpPr/>
          <p:nvPr/>
        </p:nvGrpSpPr>
        <p:grpSpPr>
          <a:xfrm>
            <a:off x="1524003" y="534988"/>
            <a:ext cx="2514601" cy="5638800"/>
            <a:chOff x="336" y="279"/>
            <a:chExt cx="1584" cy="3552"/>
          </a:xfrm>
        </p:grpSpPr>
        <p:sp>
          <p:nvSpPr>
            <p:cNvPr id="1894" name="Google Shape;1894;p222"/>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95" name="Google Shape;1895;p222"/>
            <p:cNvGrpSpPr/>
            <p:nvPr/>
          </p:nvGrpSpPr>
          <p:grpSpPr>
            <a:xfrm>
              <a:off x="336" y="1330"/>
              <a:ext cx="1584" cy="2501"/>
              <a:chOff x="336" y="1330"/>
              <a:chExt cx="1584" cy="2501"/>
            </a:xfrm>
          </p:grpSpPr>
          <p:pic>
            <p:nvPicPr>
              <p:cNvPr id="1896" name="Google Shape;1896;p222"/>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97" name="Google Shape;1897;p222"/>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98" name="Google Shape;1898;p222"/>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99" name="Google Shape;1899;p222"/>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900" name="Google Shape;1900;p222"/>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901" name="Google Shape;1901;p222"/>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902" name="Google Shape;1902;p222"/>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903" name="Google Shape;1903;p222"/>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904" name="Google Shape;1904;p222"/>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905" name="Google Shape;1905;p222"/>
          <p:cNvGrpSpPr/>
          <p:nvPr/>
        </p:nvGrpSpPr>
        <p:grpSpPr>
          <a:xfrm>
            <a:off x="1525588" y="1601788"/>
            <a:ext cx="2514599" cy="642937"/>
            <a:chOff x="336" y="951"/>
            <a:chExt cx="1584" cy="405"/>
          </a:xfrm>
        </p:grpSpPr>
        <p:sp>
          <p:nvSpPr>
            <p:cNvPr id="1906" name="Google Shape;1906;p222"/>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907" name="Google Shape;1907;p222"/>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908" name="Google Shape;1908;p222"/>
          <p:cNvGrpSpPr/>
          <p:nvPr/>
        </p:nvGrpSpPr>
        <p:grpSpPr>
          <a:xfrm>
            <a:off x="4343405" y="547691"/>
            <a:ext cx="2438401" cy="5637213"/>
            <a:chOff x="2112" y="288"/>
            <a:chExt cx="1536" cy="3551"/>
          </a:xfrm>
        </p:grpSpPr>
        <p:sp>
          <p:nvSpPr>
            <p:cNvPr id="1909" name="Google Shape;1909;p222"/>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deductions, and exemptions</a:t>
              </a:r>
              <a:endParaRPr/>
            </a:p>
          </p:txBody>
        </p:sp>
        <p:pic>
          <p:nvPicPr>
            <p:cNvPr id="1910" name="Google Shape;1910;p222"/>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911" name="Google Shape;1911;p222"/>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912" name="Google Shape;1912;p222"/>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913" name="Google Shape;1913;p222"/>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sp>
        <p:nvSpPr>
          <p:cNvPr id="1914" name="Google Shape;1914;p222"/>
          <p:cNvSpPr/>
          <p:nvPr/>
        </p:nvSpPr>
        <p:spPr>
          <a:xfrm>
            <a:off x="4953000" y="3124200"/>
            <a:ext cx="1295400" cy="1143000"/>
          </a:xfrm>
          <a:prstGeom prst="ellipse">
            <a:avLst/>
          </a:prstGeom>
          <a:noFill/>
          <a:ln cap="flat" cmpd="sng" w="25550">
            <a:solidFill>
              <a:srgbClr val="FF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pic>
        <p:nvPicPr>
          <p:cNvPr id="1915" name="Google Shape;1915;p222"/>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1916" name="Google Shape;1916;p222"/>
          <p:cNvSpPr/>
          <p:nvPr/>
        </p:nvSpPr>
        <p:spPr>
          <a:xfrm>
            <a:off x="7901384" y="533956"/>
            <a:ext cx="15441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LIABILITY</a:t>
            </a:r>
            <a:endParaRPr/>
          </a:p>
        </p:txBody>
      </p:sp>
      <p:grpSp>
        <p:nvGrpSpPr>
          <p:cNvPr id="1917" name="Google Shape;1917;p222"/>
          <p:cNvGrpSpPr/>
          <p:nvPr/>
        </p:nvGrpSpPr>
        <p:grpSpPr>
          <a:xfrm>
            <a:off x="7772399" y="2376488"/>
            <a:ext cx="2857501" cy="1195388"/>
            <a:chOff x="4224" y="1440"/>
            <a:chExt cx="1800" cy="753"/>
          </a:xfrm>
        </p:grpSpPr>
        <p:cxnSp>
          <p:nvCxnSpPr>
            <p:cNvPr id="1918" name="Google Shape;1918;p222"/>
            <p:cNvCxnSpPr/>
            <p:nvPr/>
          </p:nvCxnSpPr>
          <p:spPr>
            <a:xfrm>
              <a:off x="4768" y="1440"/>
              <a:ext cx="1" cy="272"/>
            </a:xfrm>
            <a:prstGeom prst="straightConnector1">
              <a:avLst/>
            </a:prstGeom>
            <a:noFill/>
            <a:ln cap="flat" cmpd="sng" w="38150">
              <a:solidFill>
                <a:srgbClr val="FF0000"/>
              </a:solidFill>
              <a:prstDash val="solid"/>
              <a:miter lim="8000"/>
              <a:headEnd len="sm" w="sm" type="none"/>
              <a:tailEnd len="med" w="med" type="triangle"/>
            </a:ln>
          </p:spPr>
        </p:cxnSp>
        <p:sp>
          <p:nvSpPr>
            <p:cNvPr id="1919" name="Google Shape;1919;p222"/>
            <p:cNvSpPr txBox="1"/>
            <p:nvPr/>
          </p:nvSpPr>
          <p:spPr>
            <a:xfrm>
              <a:off x="4224" y="1893"/>
              <a:ext cx="1800" cy="300"/>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CREDITS(based on exemptions and eligibility)</a:t>
              </a:r>
              <a:endParaRPr/>
            </a:p>
          </p:txBody>
        </p:sp>
      </p:grpSp>
      <p:grpSp>
        <p:nvGrpSpPr>
          <p:cNvPr id="1920" name="Google Shape;1920;p222"/>
          <p:cNvGrpSpPr/>
          <p:nvPr/>
        </p:nvGrpSpPr>
        <p:grpSpPr>
          <a:xfrm>
            <a:off x="7467604" y="3671887"/>
            <a:ext cx="2362201" cy="1368424"/>
            <a:chOff x="4032" y="2256"/>
            <a:chExt cx="1488" cy="862"/>
          </a:xfrm>
        </p:grpSpPr>
        <p:cxnSp>
          <p:nvCxnSpPr>
            <p:cNvPr id="1921" name="Google Shape;1921;p222"/>
            <p:cNvCxnSpPr/>
            <p:nvPr/>
          </p:nvCxnSpPr>
          <p:spPr>
            <a:xfrm>
              <a:off x="4768" y="2256"/>
              <a:ext cx="1" cy="272"/>
            </a:xfrm>
            <a:prstGeom prst="straightConnector1">
              <a:avLst/>
            </a:prstGeom>
            <a:noFill/>
            <a:ln cap="flat" cmpd="sng" w="38150">
              <a:solidFill>
                <a:srgbClr val="FF0000"/>
              </a:solidFill>
              <a:prstDash val="solid"/>
              <a:miter lim="8000"/>
              <a:headEnd len="sm" w="sm" type="none"/>
              <a:tailEnd len="med" w="med" type="triangle"/>
            </a:ln>
          </p:spPr>
        </p:cxnSp>
        <p:sp>
          <p:nvSpPr>
            <p:cNvPr id="1922" name="Google Shape;1922;p222"/>
            <p:cNvSpPr txBox="1"/>
            <p:nvPr/>
          </p:nvSpPr>
          <p:spPr>
            <a:xfrm>
              <a:off x="4032" y="2709"/>
              <a:ext cx="1488" cy="409"/>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AMOUNT OWED OR REFUNDED</a:t>
              </a:r>
              <a:endParaRPr/>
            </a:p>
          </p:txBody>
        </p:sp>
      </p:grpSp>
      <p:grpSp>
        <p:nvGrpSpPr>
          <p:cNvPr id="1923" name="Google Shape;1923;p222"/>
          <p:cNvGrpSpPr/>
          <p:nvPr/>
        </p:nvGrpSpPr>
        <p:grpSpPr>
          <a:xfrm>
            <a:off x="6781803" y="5195891"/>
            <a:ext cx="2513013" cy="608013"/>
            <a:chOff x="3600" y="3216"/>
            <a:chExt cx="1583" cy="383"/>
          </a:xfrm>
        </p:grpSpPr>
        <p:sp>
          <p:nvSpPr>
            <p:cNvPr id="1924" name="Google Shape;1924;p222"/>
            <p:cNvSpPr txBox="1"/>
            <p:nvPr/>
          </p:nvSpPr>
          <p:spPr>
            <a:xfrm>
              <a:off x="3600" y="3216"/>
              <a:ext cx="815" cy="23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Times New Roman"/>
                <a:buNone/>
              </a:pPr>
              <a:r>
                <a:t/>
              </a:r>
              <a:endParaRPr sz="1800">
                <a:solidFill>
                  <a:srgbClr val="FFFFFF"/>
                </a:solidFill>
                <a:latin typeface="Arial"/>
                <a:ea typeface="Arial"/>
                <a:cs typeface="Arial"/>
                <a:sym typeface="Arial"/>
              </a:endParaRPr>
            </a:p>
          </p:txBody>
        </p:sp>
        <p:pic>
          <p:nvPicPr>
            <p:cNvPr id="1925" name="Google Shape;1925;p222"/>
            <p:cNvPicPr preferRelativeResize="0"/>
            <p:nvPr/>
          </p:nvPicPr>
          <p:blipFill rotWithShape="1">
            <a:blip r:embed="rId4">
              <a:alphaModFix/>
            </a:blip>
            <a:srcRect b="0" l="0" r="0" t="0"/>
            <a:stretch/>
          </p:blipFill>
          <p:spPr>
            <a:xfrm>
              <a:off x="4463" y="3254"/>
              <a:ext cx="720" cy="345"/>
            </a:xfrm>
            <a:prstGeom prst="rect">
              <a:avLst/>
            </a:prstGeom>
            <a:noFill/>
            <a:ln>
              <a:noFill/>
            </a:ln>
          </p:spPr>
        </p:pic>
      </p:grpSp>
      <p:sp>
        <p:nvSpPr>
          <p:cNvPr id="1926" name="Google Shape;1926;p2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1" name="Shape 1931"/>
        <p:cNvGrpSpPr/>
        <p:nvPr/>
      </p:nvGrpSpPr>
      <p:grpSpPr>
        <a:xfrm>
          <a:off x="0" y="0"/>
          <a:ext cx="0" cy="0"/>
          <a:chOff x="0" y="0"/>
          <a:chExt cx="0" cy="0"/>
        </a:xfrm>
      </p:grpSpPr>
      <p:sp>
        <p:nvSpPr>
          <p:cNvPr id="1932" name="Google Shape;1932;p2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933" name="Google Shape;1933;p223"/>
          <p:cNvPicPr preferRelativeResize="0"/>
          <p:nvPr/>
        </p:nvPicPr>
        <p:blipFill>
          <a:blip r:embed="rId3">
            <a:alphaModFix/>
          </a:blip>
          <a:stretch>
            <a:fillRect/>
          </a:stretch>
        </p:blipFill>
        <p:spPr>
          <a:xfrm>
            <a:off x="675800" y="152400"/>
            <a:ext cx="4999348" cy="6553199"/>
          </a:xfrm>
          <a:prstGeom prst="rect">
            <a:avLst/>
          </a:prstGeom>
          <a:noFill/>
          <a:ln>
            <a:noFill/>
          </a:ln>
          <a:effectLst>
            <a:outerShdw blurRad="57150" rotWithShape="0" algn="bl" dir="20100000" dist="47625">
              <a:srgbClr val="000000">
                <a:alpha val="50000"/>
              </a:srgbClr>
            </a:outerShdw>
          </a:effectLst>
        </p:spPr>
      </p:pic>
      <p:pic>
        <p:nvPicPr>
          <p:cNvPr id="1934" name="Google Shape;1934;p223"/>
          <p:cNvPicPr preferRelativeResize="0"/>
          <p:nvPr/>
        </p:nvPicPr>
        <p:blipFill>
          <a:blip r:embed="rId4">
            <a:alphaModFix/>
          </a:blip>
          <a:stretch>
            <a:fillRect/>
          </a:stretch>
        </p:blipFill>
        <p:spPr>
          <a:xfrm>
            <a:off x="6377798" y="152400"/>
            <a:ext cx="4963086" cy="6553201"/>
          </a:xfrm>
          <a:prstGeom prst="rect">
            <a:avLst/>
          </a:prstGeom>
          <a:noFill/>
          <a:ln>
            <a:noFill/>
          </a:ln>
          <a:effectLst>
            <a:outerShdw blurRad="57150" rotWithShape="0" algn="bl" dir="20100000" dist="47625">
              <a:srgbClr val="000000">
                <a:alpha val="50000"/>
              </a:srgbClr>
            </a:outerShdw>
          </a:effectLst>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9" name="Shape 1939"/>
        <p:cNvGrpSpPr/>
        <p:nvPr/>
      </p:nvGrpSpPr>
      <p:grpSpPr>
        <a:xfrm>
          <a:off x="0" y="0"/>
          <a:ext cx="0" cy="0"/>
          <a:chOff x="0" y="0"/>
          <a:chExt cx="0" cy="0"/>
        </a:xfrm>
      </p:grpSpPr>
      <p:sp>
        <p:nvSpPr>
          <p:cNvPr id="1940" name="Google Shape;1940;p2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41" name="Google Shape;1941;p224"/>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1040-Draft for 2019</a:t>
            </a:r>
            <a:endParaRPr b="1" sz="4000">
              <a:latin typeface="Questrial"/>
              <a:ea typeface="Questrial"/>
              <a:cs typeface="Questrial"/>
              <a:sym typeface="Questrial"/>
            </a:endParaRPr>
          </a:p>
        </p:txBody>
      </p:sp>
      <p:pic>
        <p:nvPicPr>
          <p:cNvPr id="1942" name="Google Shape;1942;p224"/>
          <p:cNvPicPr preferRelativeResize="0"/>
          <p:nvPr/>
        </p:nvPicPr>
        <p:blipFill>
          <a:blip r:embed="rId3">
            <a:alphaModFix/>
          </a:blip>
          <a:stretch>
            <a:fillRect/>
          </a:stretch>
        </p:blipFill>
        <p:spPr>
          <a:xfrm>
            <a:off x="776697" y="1502647"/>
            <a:ext cx="4841301" cy="4446974"/>
          </a:xfrm>
          <a:prstGeom prst="rect">
            <a:avLst/>
          </a:prstGeom>
          <a:noFill/>
          <a:ln cap="flat" cmpd="sng" w="19050">
            <a:solidFill>
              <a:srgbClr val="494949"/>
            </a:solidFill>
            <a:prstDash val="solid"/>
            <a:round/>
            <a:headEnd len="sm" w="sm" type="none"/>
            <a:tailEnd len="sm" w="sm" type="none"/>
          </a:ln>
        </p:spPr>
      </p:pic>
      <p:pic>
        <p:nvPicPr>
          <p:cNvPr id="1943" name="Google Shape;1943;p224"/>
          <p:cNvPicPr preferRelativeResize="0"/>
          <p:nvPr/>
        </p:nvPicPr>
        <p:blipFill>
          <a:blip r:embed="rId4">
            <a:alphaModFix/>
          </a:blip>
          <a:stretch>
            <a:fillRect/>
          </a:stretch>
        </p:blipFill>
        <p:spPr>
          <a:xfrm>
            <a:off x="6269120" y="1502650"/>
            <a:ext cx="5139929" cy="4446975"/>
          </a:xfrm>
          <a:prstGeom prst="rect">
            <a:avLst/>
          </a:prstGeom>
          <a:noFill/>
          <a:ln cap="flat" cmpd="sng" w="19050">
            <a:solidFill>
              <a:srgbClr val="494949"/>
            </a:solidFill>
            <a:prstDash val="solid"/>
            <a:round/>
            <a:headEnd len="sm" w="sm" type="none"/>
            <a:tailEnd len="sm" w="sm" type="none"/>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8" name="Shape 1948"/>
        <p:cNvGrpSpPr/>
        <p:nvPr/>
      </p:nvGrpSpPr>
      <p:grpSpPr>
        <a:xfrm>
          <a:off x="0" y="0"/>
          <a:ext cx="0" cy="0"/>
          <a:chOff x="0" y="0"/>
          <a:chExt cx="0" cy="0"/>
        </a:xfrm>
      </p:grpSpPr>
      <p:sp>
        <p:nvSpPr>
          <p:cNvPr id="1949" name="Google Shape;1949;p2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50" name="Google Shape;1950;p225"/>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Drafts for 2019</a:t>
            </a:r>
            <a:endParaRPr b="1" sz="4000">
              <a:latin typeface="Questrial"/>
              <a:ea typeface="Questrial"/>
              <a:cs typeface="Questrial"/>
              <a:sym typeface="Questrial"/>
            </a:endParaRPr>
          </a:p>
        </p:txBody>
      </p:sp>
      <p:pic>
        <p:nvPicPr>
          <p:cNvPr id="1951" name="Google Shape;1951;p225"/>
          <p:cNvPicPr preferRelativeResize="0"/>
          <p:nvPr/>
        </p:nvPicPr>
        <p:blipFill>
          <a:blip r:embed="rId3">
            <a:alphaModFix/>
          </a:blip>
          <a:stretch>
            <a:fillRect/>
          </a:stretch>
        </p:blipFill>
        <p:spPr>
          <a:xfrm>
            <a:off x="2924388" y="1487274"/>
            <a:ext cx="6343224" cy="52457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6" name="Shape 1956"/>
        <p:cNvGrpSpPr/>
        <p:nvPr/>
      </p:nvGrpSpPr>
      <p:grpSpPr>
        <a:xfrm>
          <a:off x="0" y="0"/>
          <a:ext cx="0" cy="0"/>
          <a:chOff x="0" y="0"/>
          <a:chExt cx="0" cy="0"/>
        </a:xfrm>
      </p:grpSpPr>
      <p:sp>
        <p:nvSpPr>
          <p:cNvPr id="1957" name="Google Shape;1957;p2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58" name="Google Shape;1958;p226"/>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2019</a:t>
            </a:r>
            <a:endParaRPr b="1" sz="4000">
              <a:latin typeface="Questrial"/>
              <a:ea typeface="Questrial"/>
              <a:cs typeface="Questrial"/>
              <a:sym typeface="Questrial"/>
            </a:endParaRPr>
          </a:p>
        </p:txBody>
      </p:sp>
      <p:pic>
        <p:nvPicPr>
          <p:cNvPr id="1959" name="Google Shape;1959;p226"/>
          <p:cNvPicPr preferRelativeResize="0"/>
          <p:nvPr/>
        </p:nvPicPr>
        <p:blipFill>
          <a:blip r:embed="rId3">
            <a:alphaModFix/>
          </a:blip>
          <a:stretch>
            <a:fillRect/>
          </a:stretch>
        </p:blipFill>
        <p:spPr>
          <a:xfrm>
            <a:off x="6086750" y="1749225"/>
            <a:ext cx="5946929" cy="3283025"/>
          </a:xfrm>
          <a:prstGeom prst="rect">
            <a:avLst/>
          </a:prstGeom>
          <a:noFill/>
          <a:ln cap="flat" cmpd="sng" w="9525">
            <a:solidFill>
              <a:srgbClr val="000000"/>
            </a:solidFill>
            <a:prstDash val="solid"/>
            <a:round/>
            <a:headEnd len="sm" w="sm" type="none"/>
            <a:tailEnd len="sm" w="sm" type="none"/>
          </a:ln>
        </p:spPr>
      </p:pic>
      <p:pic>
        <p:nvPicPr>
          <p:cNvPr id="1960" name="Google Shape;1960;p226"/>
          <p:cNvPicPr preferRelativeResize="0"/>
          <p:nvPr/>
        </p:nvPicPr>
        <p:blipFill>
          <a:blip r:embed="rId4">
            <a:alphaModFix/>
          </a:blip>
          <a:stretch>
            <a:fillRect/>
          </a:stretch>
        </p:blipFill>
        <p:spPr>
          <a:xfrm>
            <a:off x="128825" y="1749225"/>
            <a:ext cx="5794950" cy="328301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4" name="Shape 1964"/>
        <p:cNvGrpSpPr/>
        <p:nvPr/>
      </p:nvGrpSpPr>
      <p:grpSpPr>
        <a:xfrm>
          <a:off x="0" y="0"/>
          <a:ext cx="0" cy="0"/>
          <a:chOff x="0" y="0"/>
          <a:chExt cx="0" cy="0"/>
        </a:xfrm>
      </p:grpSpPr>
      <p:sp>
        <p:nvSpPr>
          <p:cNvPr id="1965" name="Google Shape;1965;p22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966" name="Google Shape;1966;p227"/>
          <p:cNvSpPr txBox="1"/>
          <p:nvPr>
            <p:ph idx="1" type="body"/>
          </p:nvPr>
        </p:nvSpPr>
        <p:spPr>
          <a:xfrm>
            <a:off x="609600"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aveFirstTaxes2020!</a:t>
            </a:r>
            <a:endParaRPr/>
          </a:p>
          <a:p>
            <a:pPr indent="0" lvl="0" marL="0" marR="0" rtl="0" algn="l">
              <a:lnSpc>
                <a:spcPct val="90000"/>
              </a:lnSpc>
              <a:spcBef>
                <a:spcPts val="666"/>
              </a:spcBef>
              <a:spcAft>
                <a:spcPts val="0"/>
              </a:spcAft>
              <a:buNone/>
            </a:pPr>
            <a:r>
              <a:t/>
            </a:r>
            <a:endParaRPr/>
          </a:p>
          <a:p>
            <a:pPr indent="-342900" lvl="0" marL="342900" marR="0" rtl="0" algn="l">
              <a:lnSpc>
                <a:spcPct val="90000"/>
              </a:lnSpc>
              <a:spcBef>
                <a:spcPts val="740"/>
              </a:spcBef>
              <a:spcAft>
                <a:spcPts val="0"/>
              </a:spcAft>
              <a:buClr>
                <a:schemeClr val="dk1"/>
              </a:buClr>
              <a:buSzPts val="3700"/>
              <a:buFont typeface="Noto Sans Symbols"/>
              <a:buChar char="➢"/>
            </a:pPr>
            <a:r>
              <a:rPr lang="en-US" sz="3700"/>
              <a:t>Let’s look at the 1040</a:t>
            </a:r>
            <a:endParaRPr/>
          </a:p>
        </p:txBody>
      </p:sp>
      <p:sp>
        <p:nvSpPr>
          <p:cNvPr id="1967" name="Google Shape;1967;p2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1" name="Shape 1971"/>
        <p:cNvGrpSpPr/>
        <p:nvPr/>
      </p:nvGrpSpPr>
      <p:grpSpPr>
        <a:xfrm>
          <a:off x="0" y="0"/>
          <a:ext cx="0" cy="0"/>
          <a:chOff x="0" y="0"/>
          <a:chExt cx="0" cy="0"/>
        </a:xfrm>
      </p:grpSpPr>
      <p:pic>
        <p:nvPicPr>
          <p:cNvPr descr="Impact-logo_SaveFirst-green.eps" id="1972" name="Google Shape;1972;p228"/>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973" name="Google Shape;1973;p228"/>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74" name="Google Shape;1974;p22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75" name="Google Shape;1975;p22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76" name="Google Shape;1976;p22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77" name="Google Shape;1977;p228"/>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78" name="Google Shape;1978;p228"/>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Filing Basics</a:t>
            </a:r>
            <a:endParaRPr/>
          </a:p>
        </p:txBody>
      </p:sp>
      <p:sp>
        <p:nvSpPr>
          <p:cNvPr id="1979" name="Google Shape;1979;p2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1"/>
          <p:cNvSpPr txBox="1"/>
          <p:nvPr>
            <p:ph type="title"/>
          </p:nvPr>
        </p:nvSpPr>
        <p:spPr>
          <a:xfrm>
            <a:off x="609600" y="80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37" name="Google Shape;237;p31"/>
          <p:cNvSpPr txBox="1"/>
          <p:nvPr>
            <p:ph idx="1" type="body"/>
          </p:nvPr>
        </p:nvSpPr>
        <p:spPr>
          <a:xfrm>
            <a:off x="177600" y="722704"/>
            <a:ext cx="10972800" cy="404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t/>
            </a:r>
            <a:endParaRPr sz="3600"/>
          </a:p>
          <a:p>
            <a:pPr indent="-317500" lvl="0" marL="342900" rtl="0" algn="l">
              <a:lnSpc>
                <a:spcPct val="90000"/>
              </a:lnSpc>
              <a:spcBef>
                <a:spcPts val="800"/>
              </a:spcBef>
              <a:spcAft>
                <a:spcPts val="0"/>
              </a:spcAft>
              <a:buClr>
                <a:schemeClr val="dk1"/>
              </a:buClr>
              <a:buSzPts val="3600"/>
              <a:buFont typeface="Noto Sans Symbols"/>
              <a:buChar char="➢"/>
            </a:pPr>
            <a:r>
              <a:rPr lang="en-US" sz="3600"/>
              <a:t>REVIEW pages 1-3 of I/I Form and ask clarifying questions:</a:t>
            </a:r>
            <a:endParaRPr sz="3600"/>
          </a:p>
          <a:p>
            <a:pPr indent="-285750" lvl="1" marL="742950" rtl="0" algn="l">
              <a:lnSpc>
                <a:spcPct val="90000"/>
              </a:lnSpc>
              <a:spcBef>
                <a:spcPts val="800"/>
              </a:spcBef>
              <a:spcAft>
                <a:spcPts val="0"/>
              </a:spcAft>
              <a:buClr>
                <a:schemeClr val="dk1"/>
              </a:buClr>
              <a:buSzPts val="3600"/>
              <a:buFont typeface="Arial"/>
              <a:buChar char="•"/>
            </a:pPr>
            <a:r>
              <a:rPr lang="en-US"/>
              <a:t>I see you marked that you are unmarried and have no one else living in your home?</a:t>
            </a:r>
            <a:endParaRPr/>
          </a:p>
          <a:p>
            <a:pPr indent="-285750" lvl="1" marL="742950" rtl="0" algn="l">
              <a:lnSpc>
                <a:spcPct val="90000"/>
              </a:lnSpc>
              <a:spcBef>
                <a:spcPts val="720"/>
              </a:spcBef>
              <a:spcAft>
                <a:spcPts val="0"/>
              </a:spcAft>
              <a:buClr>
                <a:schemeClr val="dk1"/>
              </a:buClr>
              <a:buSzPts val="3600"/>
              <a:buFont typeface="Arial"/>
              <a:buChar char="•"/>
            </a:pPr>
            <a:r>
              <a:rPr lang="en-US"/>
              <a:t>Collect necessary forms</a:t>
            </a:r>
            <a:endParaRPr/>
          </a:p>
          <a:p>
            <a:pPr indent="-285750" lvl="1" marL="742950" rtl="0" algn="l">
              <a:lnSpc>
                <a:spcPct val="90000"/>
              </a:lnSpc>
              <a:spcBef>
                <a:spcPts val="720"/>
              </a:spcBef>
              <a:spcAft>
                <a:spcPts val="0"/>
              </a:spcAft>
              <a:buClr>
                <a:schemeClr val="dk1"/>
              </a:buClr>
              <a:buSzPts val="3600"/>
              <a:buFont typeface="Arial"/>
              <a:buChar char="•"/>
            </a:pPr>
            <a:r>
              <a:rPr lang="en-US"/>
              <a:t>“Yes” or “No” answer for all questions on page 2</a:t>
            </a:r>
            <a:endParaRPr/>
          </a:p>
          <a:p>
            <a:pPr indent="0" lvl="0" marL="342900" rtl="0" algn="l">
              <a:lnSpc>
                <a:spcPct val="90000"/>
              </a:lnSpc>
              <a:spcBef>
                <a:spcPts val="800"/>
              </a:spcBef>
              <a:spcAft>
                <a:spcPts val="0"/>
              </a:spcAft>
              <a:buNone/>
            </a:pPr>
            <a:r>
              <a:t/>
            </a:r>
            <a:endParaRPr i="1"/>
          </a:p>
        </p:txBody>
      </p:sp>
      <p:sp>
        <p:nvSpPr>
          <p:cNvPr id="238" name="Google Shape;238;p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3" name="Shape 1983"/>
        <p:cNvGrpSpPr/>
        <p:nvPr/>
      </p:nvGrpSpPr>
      <p:grpSpPr>
        <a:xfrm>
          <a:off x="0" y="0"/>
          <a:ext cx="0" cy="0"/>
          <a:chOff x="0" y="0"/>
          <a:chExt cx="0" cy="0"/>
        </a:xfrm>
      </p:grpSpPr>
      <p:sp>
        <p:nvSpPr>
          <p:cNvPr id="1984" name="Google Shape;1984;p2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a:t>
            </a:r>
            <a:r>
              <a:rPr lang="en-US"/>
              <a:t>Basics</a:t>
            </a:r>
            <a:r>
              <a:rPr b="1" i="0" lang="en-US" sz="4800" u="none" cap="none" strike="noStrike">
                <a:solidFill>
                  <a:schemeClr val="dk2"/>
                </a:solidFill>
                <a:latin typeface="Questrial"/>
                <a:ea typeface="Questrial"/>
                <a:cs typeface="Questrial"/>
                <a:sym typeface="Questrial"/>
              </a:rPr>
              <a:t> Objectives</a:t>
            </a:r>
            <a:endParaRPr/>
          </a:p>
        </p:txBody>
      </p:sp>
      <p:sp>
        <p:nvSpPr>
          <p:cNvPr id="1985" name="Google Shape;1985;p229"/>
          <p:cNvSpPr txBox="1"/>
          <p:nvPr>
            <p:ph idx="1" type="body"/>
          </p:nvPr>
        </p:nvSpPr>
        <p:spPr>
          <a:xfrm>
            <a:off x="609600" y="1600199"/>
            <a:ext cx="10972800" cy="37140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Verify that a taxpayer is required to file a tax return </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Recommend when a taxpayer should file a tax return, even if not required to </a:t>
            </a:r>
            <a:endParaRPr/>
          </a:p>
        </p:txBody>
      </p:sp>
      <p:sp>
        <p:nvSpPr>
          <p:cNvPr id="1986" name="Google Shape;1986;p2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0" st="0"/>
                                            </p:txEl>
                                          </p:spTgt>
                                        </p:tgtEl>
                                        <p:attrNameLst>
                                          <p:attrName>style.visibility</p:attrName>
                                        </p:attrNameLst>
                                      </p:cBhvr>
                                      <p:to>
                                        <p:strVal val="visible"/>
                                      </p:to>
                                    </p:set>
                                    <p:animEffect filter="fade" transition="in">
                                      <p:cBhvr>
                                        <p:cTn dur="1000"/>
                                        <p:tgtEl>
                                          <p:spTgt spid="19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1" st="1"/>
                                            </p:txEl>
                                          </p:spTgt>
                                        </p:tgtEl>
                                        <p:attrNameLst>
                                          <p:attrName>style.visibility</p:attrName>
                                        </p:attrNameLst>
                                      </p:cBhvr>
                                      <p:to>
                                        <p:strVal val="visible"/>
                                      </p:to>
                                    </p:set>
                                    <p:animEffect filter="fade" transition="in">
                                      <p:cBhvr>
                                        <p:cTn dur="1000"/>
                                        <p:tgtEl>
                                          <p:spTgt spid="19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2" st="2"/>
                                            </p:txEl>
                                          </p:spTgt>
                                        </p:tgtEl>
                                        <p:attrNameLst>
                                          <p:attrName>style.visibility</p:attrName>
                                        </p:attrNameLst>
                                      </p:cBhvr>
                                      <p:to>
                                        <p:strVal val="visible"/>
                                      </p:to>
                                    </p:set>
                                    <p:animEffect filter="fade" transition="in">
                                      <p:cBhvr>
                                        <p:cTn dur="1000"/>
                                        <p:tgtEl>
                                          <p:spTgt spid="198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1" name="Shape 1991"/>
        <p:cNvGrpSpPr/>
        <p:nvPr/>
      </p:nvGrpSpPr>
      <p:grpSpPr>
        <a:xfrm>
          <a:off x="0" y="0"/>
          <a:ext cx="0" cy="0"/>
          <a:chOff x="0" y="0"/>
          <a:chExt cx="0" cy="0"/>
        </a:xfrm>
      </p:grpSpPr>
      <p:sp>
        <p:nvSpPr>
          <p:cNvPr id="1992" name="Google Shape;1992;p2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	</a:t>
            </a:r>
            <a:endParaRPr/>
          </a:p>
        </p:txBody>
      </p:sp>
      <p:sp>
        <p:nvSpPr>
          <p:cNvPr id="1993" name="Google Shape;1993;p230"/>
          <p:cNvSpPr txBox="1"/>
          <p:nvPr>
            <p:ph idx="1" type="body"/>
          </p:nvPr>
        </p:nvSpPr>
        <p:spPr>
          <a:xfrm>
            <a:off x="276300" y="1165950"/>
            <a:ext cx="113061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To decide whether someone must file a tax return, you need to know the individual’s: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Age</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Gross income (approximate)</a:t>
            </a:r>
            <a:endParaRP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All the income received during the year in the form of money, goods, property and services not exempt from tax (earned and unearned)</a:t>
            </a:r>
            <a:endParaRP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Do not include Social Security unless</a:t>
            </a:r>
            <a:endParaRP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 MFS and lived with spouse at any time during year OR </a:t>
            </a:r>
            <a:endParaRP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½ of Social Security + other gross income and any tax-exempt interest is more than $25,000 ($32,000 if MFJ)</a:t>
            </a:r>
            <a:endParaRPr b="0" i="0" sz="238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Filing status</a:t>
            </a:r>
            <a:endParaRPr/>
          </a:p>
        </p:txBody>
      </p:sp>
      <p:sp>
        <p:nvSpPr>
          <p:cNvPr id="1994" name="Google Shape;1994;p2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0" st="0"/>
                                            </p:txEl>
                                          </p:spTgt>
                                        </p:tgtEl>
                                        <p:attrNameLst>
                                          <p:attrName>style.visibility</p:attrName>
                                        </p:attrNameLst>
                                      </p:cBhvr>
                                      <p:to>
                                        <p:strVal val="visible"/>
                                      </p:to>
                                    </p:set>
                                    <p:animEffect filter="fade" transition="in">
                                      <p:cBhvr>
                                        <p:cTn dur="500"/>
                                        <p:tgtEl>
                                          <p:spTgt spid="19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1" st="1"/>
                                            </p:txEl>
                                          </p:spTgt>
                                        </p:tgtEl>
                                        <p:attrNameLst>
                                          <p:attrName>style.visibility</p:attrName>
                                        </p:attrNameLst>
                                      </p:cBhvr>
                                      <p:to>
                                        <p:strVal val="visible"/>
                                      </p:to>
                                    </p:set>
                                    <p:animEffect filter="fade" transition="in">
                                      <p:cBhvr>
                                        <p:cTn dur="500"/>
                                        <p:tgtEl>
                                          <p:spTgt spid="19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2" st="2"/>
                                            </p:txEl>
                                          </p:spTgt>
                                        </p:tgtEl>
                                        <p:attrNameLst>
                                          <p:attrName>style.visibility</p:attrName>
                                        </p:attrNameLst>
                                      </p:cBhvr>
                                      <p:to>
                                        <p:strVal val="visible"/>
                                      </p:to>
                                    </p:set>
                                    <p:animEffect filter="fade" transition="in">
                                      <p:cBhvr>
                                        <p:cTn dur="500"/>
                                        <p:tgtEl>
                                          <p:spTgt spid="19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3" st="3"/>
                                            </p:txEl>
                                          </p:spTgt>
                                        </p:tgtEl>
                                        <p:attrNameLst>
                                          <p:attrName>style.visibility</p:attrName>
                                        </p:attrNameLst>
                                      </p:cBhvr>
                                      <p:to>
                                        <p:strVal val="visible"/>
                                      </p:to>
                                    </p:set>
                                    <p:animEffect filter="fade" transition="in">
                                      <p:cBhvr>
                                        <p:cTn dur="500"/>
                                        <p:tgtEl>
                                          <p:spTgt spid="19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4" st="4"/>
                                            </p:txEl>
                                          </p:spTgt>
                                        </p:tgtEl>
                                        <p:attrNameLst>
                                          <p:attrName>style.visibility</p:attrName>
                                        </p:attrNameLst>
                                      </p:cBhvr>
                                      <p:to>
                                        <p:strVal val="visible"/>
                                      </p:to>
                                    </p:set>
                                    <p:animEffect filter="fade" transition="in">
                                      <p:cBhvr>
                                        <p:cTn dur="500"/>
                                        <p:tgtEl>
                                          <p:spTgt spid="19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5" st="5"/>
                                            </p:txEl>
                                          </p:spTgt>
                                        </p:tgtEl>
                                        <p:attrNameLst>
                                          <p:attrName>style.visibility</p:attrName>
                                        </p:attrNameLst>
                                      </p:cBhvr>
                                      <p:to>
                                        <p:strVal val="visible"/>
                                      </p:to>
                                    </p:set>
                                    <p:animEffect filter="fade" transition="in">
                                      <p:cBhvr>
                                        <p:cTn dur="500"/>
                                        <p:tgtEl>
                                          <p:spTgt spid="199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6" st="6"/>
                                            </p:txEl>
                                          </p:spTgt>
                                        </p:tgtEl>
                                        <p:attrNameLst>
                                          <p:attrName>style.visibility</p:attrName>
                                        </p:attrNameLst>
                                      </p:cBhvr>
                                      <p:to>
                                        <p:strVal val="visible"/>
                                      </p:to>
                                    </p:set>
                                    <p:animEffect filter="fade" transition="in">
                                      <p:cBhvr>
                                        <p:cTn dur="500"/>
                                        <p:tgtEl>
                                          <p:spTgt spid="199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7" st="7"/>
                                            </p:txEl>
                                          </p:spTgt>
                                        </p:tgtEl>
                                        <p:attrNameLst>
                                          <p:attrName>style.visibility</p:attrName>
                                        </p:attrNameLst>
                                      </p:cBhvr>
                                      <p:to>
                                        <p:strVal val="visible"/>
                                      </p:to>
                                    </p:set>
                                    <p:animEffect filter="fade" transition="in">
                                      <p:cBhvr>
                                        <p:cTn dur="500"/>
                                        <p:tgtEl>
                                          <p:spTgt spid="199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9" name="Shape 1999"/>
        <p:cNvGrpSpPr/>
        <p:nvPr/>
      </p:nvGrpSpPr>
      <p:grpSpPr>
        <a:xfrm>
          <a:off x="0" y="0"/>
          <a:ext cx="0" cy="0"/>
          <a:chOff x="0" y="0"/>
          <a:chExt cx="0" cy="0"/>
        </a:xfrm>
      </p:grpSpPr>
      <p:sp>
        <p:nvSpPr>
          <p:cNvPr id="2000" name="Google Shape;2000;p2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is Legally Required to File a Return?</a:t>
            </a:r>
            <a:endParaRPr/>
          </a:p>
        </p:txBody>
      </p:sp>
      <p:sp>
        <p:nvSpPr>
          <p:cNvPr id="2001" name="Google Shape;2001;p231"/>
          <p:cNvSpPr txBox="1"/>
          <p:nvPr>
            <p:ph idx="1" type="body"/>
          </p:nvPr>
        </p:nvSpPr>
        <p:spPr>
          <a:xfrm>
            <a:off x="609600" y="1600203"/>
            <a:ext cx="10972800" cy="4525963"/>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Noto Sans Symbols"/>
              <a:buNone/>
            </a:pPr>
            <a:r>
              <a:rPr b="0" i="0" lang="en-US" sz="4000" u="sng" cap="none" strike="noStrike">
                <a:solidFill>
                  <a:schemeClr val="lt1"/>
                </a:solidFill>
                <a:latin typeface="Questrial"/>
                <a:ea typeface="Questrial"/>
                <a:cs typeface="Questrial"/>
                <a:sym typeface="Questrial"/>
              </a:rPr>
              <a:t>Use </a:t>
            </a:r>
            <a:r>
              <a:rPr b="1" i="0" lang="en-US" sz="4000" u="sng" cap="none" strike="noStrike">
                <a:solidFill>
                  <a:schemeClr val="lt1"/>
                </a:solidFill>
                <a:latin typeface="Questrial"/>
                <a:ea typeface="Questrial"/>
                <a:cs typeface="Questrial"/>
                <a:sym typeface="Questrial"/>
              </a:rPr>
              <a:t>Who Must File</a:t>
            </a:r>
            <a:r>
              <a:rPr b="0" i="0" lang="en-US" sz="4000" u="sng" cap="none" strike="noStrike">
                <a:solidFill>
                  <a:schemeClr val="lt1"/>
                </a:solidFill>
                <a:latin typeface="Questrial"/>
                <a:ea typeface="Questrial"/>
                <a:cs typeface="Questrial"/>
                <a:sym typeface="Questrial"/>
              </a:rPr>
              <a:t> Tab in the Pub 4012</a:t>
            </a:r>
            <a:endParaRPr b="1" i="0" sz="4000" u="sng" cap="none" strike="noStrike">
              <a:solidFill>
                <a:schemeClr val="lt1"/>
              </a:solidFill>
              <a:latin typeface="Questrial"/>
              <a:ea typeface="Questrial"/>
              <a:cs typeface="Questrial"/>
              <a:sym typeface="Questrial"/>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A – For Most People Who Must File</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B – For Children and Other Dependents</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C – Other Situations When You Must File</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D – Who Should File</a:t>
            </a:r>
            <a:endParaRPr/>
          </a:p>
        </p:txBody>
      </p:sp>
      <p:sp>
        <p:nvSpPr>
          <p:cNvPr id="2002" name="Google Shape;2002;p2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0" st="0"/>
                                            </p:txEl>
                                          </p:spTgt>
                                        </p:tgtEl>
                                        <p:attrNameLst>
                                          <p:attrName>style.visibility</p:attrName>
                                        </p:attrNameLst>
                                      </p:cBhvr>
                                      <p:to>
                                        <p:strVal val="visible"/>
                                      </p:to>
                                    </p:set>
                                    <p:animEffect filter="fade" transition="in">
                                      <p:cBhvr>
                                        <p:cTn dur="500"/>
                                        <p:tgtEl>
                                          <p:spTgt spid="20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1" st="1"/>
                                            </p:txEl>
                                          </p:spTgt>
                                        </p:tgtEl>
                                        <p:attrNameLst>
                                          <p:attrName>style.visibility</p:attrName>
                                        </p:attrNameLst>
                                      </p:cBhvr>
                                      <p:to>
                                        <p:strVal val="visible"/>
                                      </p:to>
                                    </p:set>
                                    <p:animEffect filter="fade" transition="in">
                                      <p:cBhvr>
                                        <p:cTn dur="500"/>
                                        <p:tgtEl>
                                          <p:spTgt spid="20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2" st="2"/>
                                            </p:txEl>
                                          </p:spTgt>
                                        </p:tgtEl>
                                        <p:attrNameLst>
                                          <p:attrName>style.visibility</p:attrName>
                                        </p:attrNameLst>
                                      </p:cBhvr>
                                      <p:to>
                                        <p:strVal val="visible"/>
                                      </p:to>
                                    </p:set>
                                    <p:animEffect filter="fade" transition="in">
                                      <p:cBhvr>
                                        <p:cTn dur="500"/>
                                        <p:tgtEl>
                                          <p:spTgt spid="20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3" st="3"/>
                                            </p:txEl>
                                          </p:spTgt>
                                        </p:tgtEl>
                                        <p:attrNameLst>
                                          <p:attrName>style.visibility</p:attrName>
                                        </p:attrNameLst>
                                      </p:cBhvr>
                                      <p:to>
                                        <p:strVal val="visible"/>
                                      </p:to>
                                    </p:set>
                                    <p:animEffect filter="fade" transition="in">
                                      <p:cBhvr>
                                        <p:cTn dur="500"/>
                                        <p:tgtEl>
                                          <p:spTgt spid="20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4" st="4"/>
                                            </p:txEl>
                                          </p:spTgt>
                                        </p:tgtEl>
                                        <p:attrNameLst>
                                          <p:attrName>style.visibility</p:attrName>
                                        </p:attrNameLst>
                                      </p:cBhvr>
                                      <p:to>
                                        <p:strVal val="visible"/>
                                      </p:to>
                                    </p:set>
                                    <p:animEffect filter="fade" transition="in">
                                      <p:cBhvr>
                                        <p:cTn dur="500"/>
                                        <p:tgtEl>
                                          <p:spTgt spid="200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6" name="Shape 2006"/>
        <p:cNvGrpSpPr/>
        <p:nvPr/>
      </p:nvGrpSpPr>
      <p:grpSpPr>
        <a:xfrm>
          <a:off x="0" y="0"/>
          <a:ext cx="0" cy="0"/>
          <a:chOff x="0" y="0"/>
          <a:chExt cx="0" cy="0"/>
        </a:xfrm>
      </p:grpSpPr>
      <p:sp>
        <p:nvSpPr>
          <p:cNvPr id="2007" name="Google Shape;2007;p2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Children &amp; Other Dependents</a:t>
            </a:r>
            <a:endParaRPr/>
          </a:p>
        </p:txBody>
      </p:sp>
      <p:sp>
        <p:nvSpPr>
          <p:cNvPr id="2008" name="Google Shape;2008;p23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Refer to Chart B under </a:t>
            </a:r>
            <a:r>
              <a:rPr b="1" i="0" lang="en-US" sz="4000" u="none" cap="none" strike="noStrike">
                <a:solidFill>
                  <a:schemeClr val="dk1"/>
                </a:solidFill>
                <a:latin typeface="Questrial"/>
                <a:ea typeface="Questrial"/>
                <a:cs typeface="Questrial"/>
                <a:sym typeface="Questrial"/>
              </a:rPr>
              <a:t>Who Must File</a:t>
            </a:r>
            <a:r>
              <a:rPr b="0" i="0" lang="en-US" sz="4000" u="none" cap="none" strike="noStrike">
                <a:solidFill>
                  <a:schemeClr val="dk1"/>
                </a:solidFill>
                <a:latin typeface="Questrial"/>
                <a:ea typeface="Questrial"/>
                <a:cs typeface="Questrial"/>
                <a:sym typeface="Questrial"/>
              </a:rPr>
              <a:t> Tab.</a:t>
            </a:r>
            <a:endParaRPr b="1"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parent </a:t>
            </a:r>
            <a:r>
              <a:rPr b="0" i="1" lang="en-US" sz="4000" u="none" cap="none" strike="noStrike">
                <a:solidFill>
                  <a:schemeClr val="dk1"/>
                </a:solidFill>
                <a:latin typeface="Questrial"/>
                <a:ea typeface="Questrial"/>
                <a:cs typeface="Questrial"/>
                <a:sym typeface="Questrial"/>
              </a:rPr>
              <a:t>can</a:t>
            </a:r>
            <a:r>
              <a:rPr b="0" i="0" lang="en-US" sz="4000" u="none" cap="none" strike="noStrike">
                <a:solidFill>
                  <a:schemeClr val="dk1"/>
                </a:solidFill>
                <a:latin typeface="Questrial"/>
                <a:ea typeface="Questrial"/>
                <a:cs typeface="Questrial"/>
                <a:sym typeface="Questrial"/>
              </a:rPr>
              <a:t> claim a child as a dependent, the dependent may still need to file a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dependent needs to file a return if </a:t>
            </a:r>
            <a:r>
              <a:rPr b="1" i="0" lang="en-US" sz="4000" u="none" cap="none" strike="noStrike">
                <a:solidFill>
                  <a:schemeClr val="accent1"/>
                </a:solidFill>
                <a:latin typeface="Questrial"/>
                <a:ea typeface="Questrial"/>
                <a:cs typeface="Questrial"/>
                <a:sym typeface="Questrial"/>
              </a:rPr>
              <a:t>earned income is greater than $</a:t>
            </a:r>
            <a:r>
              <a:rPr b="1" lang="en-US">
                <a:solidFill>
                  <a:schemeClr val="accent1"/>
                </a:solidFill>
              </a:rPr>
              <a:t>12</a:t>
            </a:r>
            <a:r>
              <a:rPr b="1" i="0" lang="en-US" sz="4000" u="none" cap="none" strike="noStrike">
                <a:solidFill>
                  <a:schemeClr val="accent1"/>
                </a:solidFill>
                <a:latin typeface="Questrial"/>
                <a:ea typeface="Questrial"/>
                <a:cs typeface="Questrial"/>
                <a:sym typeface="Questrial"/>
              </a:rPr>
              <a:t>,</a:t>
            </a:r>
            <a:r>
              <a:rPr b="1" lang="en-US">
                <a:solidFill>
                  <a:schemeClr val="accent1"/>
                </a:solidFill>
              </a:rPr>
              <a:t>2</a:t>
            </a:r>
            <a:r>
              <a:rPr b="1" i="0" lang="en-US" sz="4000" u="none" cap="none" strike="noStrike">
                <a:solidFill>
                  <a:schemeClr val="accent1"/>
                </a:solidFill>
                <a:latin typeface="Questrial"/>
                <a:ea typeface="Questrial"/>
                <a:cs typeface="Questrial"/>
                <a:sym typeface="Questrial"/>
              </a:rPr>
              <a:t>00.</a:t>
            </a:r>
            <a:endParaRPr b="0" i="0" sz="4000" u="none" cap="none" strike="noStrike">
              <a:solidFill>
                <a:schemeClr val="accent1"/>
              </a:solidFill>
              <a:latin typeface="Questrial"/>
              <a:ea typeface="Questrial"/>
              <a:cs typeface="Questrial"/>
              <a:sym typeface="Questrial"/>
            </a:endParaRPr>
          </a:p>
        </p:txBody>
      </p:sp>
      <p:sp>
        <p:nvSpPr>
          <p:cNvPr id="2009" name="Google Shape;2009;p2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3" name="Shape 2013"/>
        <p:cNvGrpSpPr/>
        <p:nvPr/>
      </p:nvGrpSpPr>
      <p:grpSpPr>
        <a:xfrm>
          <a:off x="0" y="0"/>
          <a:ext cx="0" cy="0"/>
          <a:chOff x="0" y="0"/>
          <a:chExt cx="0" cy="0"/>
        </a:xfrm>
      </p:grpSpPr>
      <p:sp>
        <p:nvSpPr>
          <p:cNvPr id="2014" name="Google Shape;2014;p233"/>
          <p:cNvSpPr txBox="1"/>
          <p:nvPr>
            <p:ph type="title"/>
          </p:nvPr>
        </p:nvSpPr>
        <p:spPr>
          <a:xfrm>
            <a:off x="609600" y="115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Other Situations When You Must File</a:t>
            </a:r>
            <a:endParaRPr/>
          </a:p>
        </p:txBody>
      </p:sp>
      <p:sp>
        <p:nvSpPr>
          <p:cNvPr id="2015" name="Google Shape;2015;p233"/>
          <p:cNvSpPr txBox="1"/>
          <p:nvPr>
            <p:ph idx="1" type="body"/>
          </p:nvPr>
        </p:nvSpPr>
        <p:spPr>
          <a:xfrm>
            <a:off x="324900" y="1440700"/>
            <a:ext cx="11257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owes special taxes</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Health Savings Account distributions</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has net self-employment earnings of at least $40</a:t>
            </a:r>
            <a:r>
              <a:rPr b="0" i="0" lang="en-US" sz="3400" u="none" cap="none" strike="noStrike">
                <a:solidFill>
                  <a:schemeClr val="dk1"/>
                </a:solidFill>
                <a:latin typeface="Questrial"/>
                <a:ea typeface="Questrial"/>
                <a:cs typeface="Questrial"/>
                <a:sym typeface="Questrial"/>
              </a:rPr>
              <a:t>0</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an advanced premium tax credit to pay for health insurance</a:t>
            </a:r>
            <a:endParaRPr/>
          </a:p>
          <a:p>
            <a:pPr indent="0" lvl="0" marL="342900" marR="0" rtl="0" algn="l">
              <a:lnSpc>
                <a:spcPct val="80000"/>
              </a:lnSpc>
              <a:spcBef>
                <a:spcPts val="680"/>
              </a:spcBef>
              <a:spcAft>
                <a:spcPts val="0"/>
              </a:spcAft>
              <a:buNone/>
            </a:pPr>
            <a:r>
              <a:t/>
            </a:r>
            <a:endParaRPr/>
          </a:p>
        </p:txBody>
      </p:sp>
      <p:sp>
        <p:nvSpPr>
          <p:cNvPr id="2016" name="Google Shape;2016;p2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0" st="0"/>
                                            </p:txEl>
                                          </p:spTgt>
                                        </p:tgtEl>
                                        <p:attrNameLst>
                                          <p:attrName>style.visibility</p:attrName>
                                        </p:attrNameLst>
                                      </p:cBhvr>
                                      <p:to>
                                        <p:strVal val="visible"/>
                                      </p:to>
                                    </p:set>
                                    <p:animEffect filter="fade" transition="in">
                                      <p:cBhvr>
                                        <p:cTn dur="500"/>
                                        <p:tgtEl>
                                          <p:spTgt spid="20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1" st="1"/>
                                            </p:txEl>
                                          </p:spTgt>
                                        </p:tgtEl>
                                        <p:attrNameLst>
                                          <p:attrName>style.visibility</p:attrName>
                                        </p:attrNameLst>
                                      </p:cBhvr>
                                      <p:to>
                                        <p:strVal val="visible"/>
                                      </p:to>
                                    </p:set>
                                    <p:animEffect filter="fade" transition="in">
                                      <p:cBhvr>
                                        <p:cTn dur="500"/>
                                        <p:tgtEl>
                                          <p:spTgt spid="20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2" st="2"/>
                                            </p:txEl>
                                          </p:spTgt>
                                        </p:tgtEl>
                                        <p:attrNameLst>
                                          <p:attrName>style.visibility</p:attrName>
                                        </p:attrNameLst>
                                      </p:cBhvr>
                                      <p:to>
                                        <p:strVal val="visible"/>
                                      </p:to>
                                    </p:set>
                                    <p:animEffect filter="fade" transition="in">
                                      <p:cBhvr>
                                        <p:cTn dur="500"/>
                                        <p:tgtEl>
                                          <p:spTgt spid="20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3" st="3"/>
                                            </p:txEl>
                                          </p:spTgt>
                                        </p:tgtEl>
                                        <p:attrNameLst>
                                          <p:attrName>style.visibility</p:attrName>
                                        </p:attrNameLst>
                                      </p:cBhvr>
                                      <p:to>
                                        <p:strVal val="visible"/>
                                      </p:to>
                                    </p:set>
                                    <p:animEffect filter="fade" transition="in">
                                      <p:cBhvr>
                                        <p:cTn dur="500"/>
                                        <p:tgtEl>
                                          <p:spTgt spid="20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4" st="4"/>
                                            </p:txEl>
                                          </p:spTgt>
                                        </p:tgtEl>
                                        <p:attrNameLst>
                                          <p:attrName>style.visibility</p:attrName>
                                        </p:attrNameLst>
                                      </p:cBhvr>
                                      <p:to>
                                        <p:strVal val="visible"/>
                                      </p:to>
                                    </p:set>
                                    <p:animEffect filter="fade" transition="in">
                                      <p:cBhvr>
                                        <p:cTn dur="500"/>
                                        <p:tgtEl>
                                          <p:spTgt spid="20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5" st="5"/>
                                            </p:txEl>
                                          </p:spTgt>
                                        </p:tgtEl>
                                        <p:attrNameLst>
                                          <p:attrName>style.visibility</p:attrName>
                                        </p:attrNameLst>
                                      </p:cBhvr>
                                      <p:to>
                                        <p:strVal val="visible"/>
                                      </p:to>
                                    </p:set>
                                    <p:animEffect filter="fade" transition="in">
                                      <p:cBhvr>
                                        <p:cTn dur="500"/>
                                        <p:tgtEl>
                                          <p:spTgt spid="20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6" st="6"/>
                                            </p:txEl>
                                          </p:spTgt>
                                        </p:tgtEl>
                                        <p:attrNameLst>
                                          <p:attrName>style.visibility</p:attrName>
                                        </p:attrNameLst>
                                      </p:cBhvr>
                                      <p:to>
                                        <p:strVal val="visible"/>
                                      </p:to>
                                    </p:set>
                                    <p:animEffect filter="fade" transition="in">
                                      <p:cBhvr>
                                        <p:cTn dur="500"/>
                                        <p:tgtEl>
                                          <p:spTgt spid="20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7" st="7"/>
                                            </p:txEl>
                                          </p:spTgt>
                                        </p:tgtEl>
                                        <p:attrNameLst>
                                          <p:attrName>style.visibility</p:attrName>
                                        </p:attrNameLst>
                                      </p:cBhvr>
                                      <p:to>
                                        <p:strVal val="visible"/>
                                      </p:to>
                                    </p:set>
                                    <p:animEffect filter="fade" transition="in">
                                      <p:cBhvr>
                                        <p:cTn dur="500"/>
                                        <p:tgtEl>
                                          <p:spTgt spid="201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1" name="Shape 2021"/>
        <p:cNvGrpSpPr/>
        <p:nvPr/>
      </p:nvGrpSpPr>
      <p:grpSpPr>
        <a:xfrm>
          <a:off x="0" y="0"/>
          <a:ext cx="0" cy="0"/>
          <a:chOff x="0" y="0"/>
          <a:chExt cx="0" cy="0"/>
        </a:xfrm>
      </p:grpSpPr>
      <p:sp>
        <p:nvSpPr>
          <p:cNvPr id="2022" name="Google Shape;2022;p2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Should File</a:t>
            </a:r>
            <a:endParaRPr/>
          </a:p>
        </p:txBody>
      </p:sp>
      <p:sp>
        <p:nvSpPr>
          <p:cNvPr id="2023" name="Google Shape;2023;p23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Had income tax withheld from pay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Made estimated tax payments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the Earned Income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Additional Child Tax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American Opportunity Credit</a:t>
            </a:r>
            <a:endParaRPr/>
          </a:p>
        </p:txBody>
      </p:sp>
      <p:sp>
        <p:nvSpPr>
          <p:cNvPr id="2024" name="Google Shape;2024;p2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0" st="0"/>
                                            </p:txEl>
                                          </p:spTgt>
                                        </p:tgtEl>
                                        <p:attrNameLst>
                                          <p:attrName>style.visibility</p:attrName>
                                        </p:attrNameLst>
                                      </p:cBhvr>
                                      <p:to>
                                        <p:strVal val="visible"/>
                                      </p:to>
                                    </p:set>
                                    <p:animEffect filter="fade" transition="in">
                                      <p:cBhvr>
                                        <p:cTn dur="500"/>
                                        <p:tgtEl>
                                          <p:spTgt spid="20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1" st="1"/>
                                            </p:txEl>
                                          </p:spTgt>
                                        </p:tgtEl>
                                        <p:attrNameLst>
                                          <p:attrName>style.visibility</p:attrName>
                                        </p:attrNameLst>
                                      </p:cBhvr>
                                      <p:to>
                                        <p:strVal val="visible"/>
                                      </p:to>
                                    </p:set>
                                    <p:animEffect filter="fade" transition="in">
                                      <p:cBhvr>
                                        <p:cTn dur="500"/>
                                        <p:tgtEl>
                                          <p:spTgt spid="20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2" st="2"/>
                                            </p:txEl>
                                          </p:spTgt>
                                        </p:tgtEl>
                                        <p:attrNameLst>
                                          <p:attrName>style.visibility</p:attrName>
                                        </p:attrNameLst>
                                      </p:cBhvr>
                                      <p:to>
                                        <p:strVal val="visible"/>
                                      </p:to>
                                    </p:set>
                                    <p:animEffect filter="fade" transition="in">
                                      <p:cBhvr>
                                        <p:cTn dur="500"/>
                                        <p:tgtEl>
                                          <p:spTgt spid="20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3" st="3"/>
                                            </p:txEl>
                                          </p:spTgt>
                                        </p:tgtEl>
                                        <p:attrNameLst>
                                          <p:attrName>style.visibility</p:attrName>
                                        </p:attrNameLst>
                                      </p:cBhvr>
                                      <p:to>
                                        <p:strVal val="visible"/>
                                      </p:to>
                                    </p:set>
                                    <p:animEffect filter="fade" transition="in">
                                      <p:cBhvr>
                                        <p:cTn dur="500"/>
                                        <p:tgtEl>
                                          <p:spTgt spid="20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4" st="4"/>
                                            </p:txEl>
                                          </p:spTgt>
                                        </p:tgtEl>
                                        <p:attrNameLst>
                                          <p:attrName>style.visibility</p:attrName>
                                        </p:attrNameLst>
                                      </p:cBhvr>
                                      <p:to>
                                        <p:strVal val="visible"/>
                                      </p:to>
                                    </p:set>
                                    <p:animEffect filter="fade" transition="in">
                                      <p:cBhvr>
                                        <p:cTn dur="500"/>
                                        <p:tgtEl>
                                          <p:spTgt spid="202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9" name="Shape 2029"/>
        <p:cNvGrpSpPr/>
        <p:nvPr/>
      </p:nvGrpSpPr>
      <p:grpSpPr>
        <a:xfrm>
          <a:off x="0" y="0"/>
          <a:ext cx="0" cy="0"/>
          <a:chOff x="0" y="0"/>
          <a:chExt cx="0" cy="0"/>
        </a:xfrm>
      </p:grpSpPr>
      <p:pic>
        <p:nvPicPr>
          <p:cNvPr descr="Impact-logo_SaveFirst-green.eps" id="2030" name="Google Shape;2030;p235"/>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031" name="Google Shape;2031;p235"/>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32" name="Google Shape;2032;p23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33" name="Google Shape;2033;p23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34" name="Google Shape;2034;p23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35" name="Google Shape;2035;p235"/>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36" name="Google Shape;2036;p235"/>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Scope of Service Questions</a:t>
            </a:r>
            <a:endParaRPr/>
          </a:p>
        </p:txBody>
      </p:sp>
      <p:sp>
        <p:nvSpPr>
          <p:cNvPr id="2037" name="Google Shape;2037;p2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2" name="Shape 2042"/>
        <p:cNvGrpSpPr/>
        <p:nvPr/>
      </p:nvGrpSpPr>
      <p:grpSpPr>
        <a:xfrm>
          <a:off x="0" y="0"/>
          <a:ext cx="0" cy="0"/>
          <a:chOff x="0" y="0"/>
          <a:chExt cx="0" cy="0"/>
        </a:xfrm>
      </p:grpSpPr>
      <p:sp>
        <p:nvSpPr>
          <p:cNvPr id="2043" name="Google Shape;2043;p236"/>
          <p:cNvSpPr txBox="1"/>
          <p:nvPr>
            <p:ph type="title"/>
          </p:nvPr>
        </p:nvSpPr>
        <p:spPr>
          <a:xfrm>
            <a:off x="544575"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044" name="Google Shape;2044;p236"/>
          <p:cNvSpPr txBox="1"/>
          <p:nvPr>
            <p:ph idx="1" type="body"/>
          </p:nvPr>
        </p:nvSpPr>
        <p:spPr>
          <a:xfrm>
            <a:off x="418500" y="1012500"/>
            <a:ext cx="11355000" cy="5499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income:</a:t>
            </a:r>
            <a:endParaRPr b="1"/>
          </a:p>
          <a:p>
            <a:pPr indent="-342900" lvl="0" marL="342900" marR="0" rtl="0" algn="ctr">
              <a:spcBef>
                <a:spcPts val="0"/>
              </a:spcBef>
              <a:spcAft>
                <a:spcPts val="0"/>
              </a:spcAft>
              <a:buClr>
                <a:srgbClr val="000000"/>
              </a:buClr>
              <a:buFont typeface="Noto Sans Symbols"/>
              <a:buNone/>
            </a:pPr>
            <a:r>
              <a:rPr b="1" lang="en-US"/>
              <a:t>Use your scope of service chart!</a:t>
            </a:r>
            <a:endParaRPr b="1"/>
          </a:p>
          <a:p>
            <a:pPr indent="-342900" lvl="0" marL="342900" marR="0" rtl="0" algn="ctr">
              <a:spcBef>
                <a:spcPts val="0"/>
              </a:spcBef>
              <a:spcAft>
                <a:spcPts val="0"/>
              </a:spcAft>
              <a:buClr>
                <a:srgbClr val="000000"/>
              </a:buClr>
              <a:buFont typeface="Noto Sans Symbols"/>
              <a:buNone/>
            </a:pPr>
            <a:r>
              <a:rPr b="1" lang="en-US"/>
              <a:t>Wages (W-2)</a:t>
            </a:r>
            <a:endParaRPr b="1"/>
          </a:p>
          <a:p>
            <a:pPr indent="-342900" lvl="0" marL="342900" marR="0" rtl="0" algn="ctr">
              <a:spcBef>
                <a:spcPts val="0"/>
              </a:spcBef>
              <a:spcAft>
                <a:spcPts val="0"/>
              </a:spcAft>
              <a:buClr>
                <a:srgbClr val="000000"/>
              </a:buClr>
              <a:buFont typeface="Noto Sans Symbols"/>
              <a:buNone/>
            </a:pPr>
            <a:r>
              <a:rPr b="1" lang="en-US"/>
              <a:t>Interest (1099-INT)</a:t>
            </a:r>
            <a:endParaRPr b="1"/>
          </a:p>
          <a:p>
            <a:pPr indent="-342900" lvl="0" marL="342900" marR="0" rtl="0" algn="ctr">
              <a:spcBef>
                <a:spcPts val="0"/>
              </a:spcBef>
              <a:spcAft>
                <a:spcPts val="0"/>
              </a:spcAft>
              <a:buClr>
                <a:srgbClr val="000000"/>
              </a:buClr>
              <a:buFont typeface="Noto Sans Symbols"/>
              <a:buNone/>
            </a:pPr>
            <a:r>
              <a:rPr b="1" lang="en-US"/>
              <a:t>Alimony Income</a:t>
            </a:r>
            <a:endParaRPr b="1"/>
          </a:p>
          <a:p>
            <a:pPr indent="-342900" lvl="0" marL="342900" marR="0" rtl="0" algn="ctr">
              <a:spcBef>
                <a:spcPts val="0"/>
              </a:spcBef>
              <a:spcAft>
                <a:spcPts val="0"/>
              </a:spcAft>
              <a:buClr>
                <a:srgbClr val="000000"/>
              </a:buClr>
              <a:buFont typeface="Noto Sans Symbols"/>
              <a:buNone/>
            </a:pPr>
            <a:r>
              <a:rPr b="1" lang="en-US"/>
              <a:t>Retirement (Form 1099-R)</a:t>
            </a:r>
            <a:endParaRPr b="1"/>
          </a:p>
          <a:p>
            <a:pPr indent="-342900" lvl="0" marL="342900" marR="0" rtl="0" algn="ctr">
              <a:spcBef>
                <a:spcPts val="0"/>
              </a:spcBef>
              <a:spcAft>
                <a:spcPts val="0"/>
              </a:spcAft>
              <a:buClr>
                <a:srgbClr val="000000"/>
              </a:buClr>
              <a:buFont typeface="Noto Sans Symbols"/>
              <a:buNone/>
            </a:pPr>
            <a:r>
              <a:rPr b="1" lang="en-US"/>
              <a:t>Social Security Benefits (SSA-1099)</a:t>
            </a:r>
            <a:endParaRPr b="1"/>
          </a:p>
        </p:txBody>
      </p:sp>
      <p:sp>
        <p:nvSpPr>
          <p:cNvPr id="2045" name="Google Shape;2045;p2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0" name="Shape 2050"/>
        <p:cNvGrpSpPr/>
        <p:nvPr/>
      </p:nvGrpSpPr>
      <p:grpSpPr>
        <a:xfrm>
          <a:off x="0" y="0"/>
          <a:ext cx="0" cy="0"/>
          <a:chOff x="0" y="0"/>
          <a:chExt cx="0" cy="0"/>
        </a:xfrm>
      </p:grpSpPr>
      <p:sp>
        <p:nvSpPr>
          <p:cNvPr id="2051" name="Google Shape;2051;p2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052" name="Google Shape;2052;p237"/>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a:t>Wages (W-2)-</a:t>
            </a:r>
            <a:endParaRPr b="1"/>
          </a:p>
          <a:p>
            <a:pPr indent="-342900" lvl="0" marL="342900" rtl="0" algn="ctr">
              <a:spcBef>
                <a:spcPts val="0"/>
              </a:spcBef>
              <a:spcAft>
                <a:spcPts val="0"/>
              </a:spcAft>
              <a:buClr>
                <a:srgbClr val="000000"/>
              </a:buClr>
              <a:buFont typeface="Noto Sans Symbols"/>
              <a:buNone/>
            </a:pPr>
            <a:r>
              <a:rPr b="1" lang="en-US"/>
              <a:t>Interest (1099-INT)</a:t>
            </a:r>
            <a:endParaRPr b="1"/>
          </a:p>
          <a:p>
            <a:pPr indent="-342900" lvl="0" marL="342900" rtl="0" algn="ctr">
              <a:spcBef>
                <a:spcPts val="0"/>
              </a:spcBef>
              <a:spcAft>
                <a:spcPts val="0"/>
              </a:spcAft>
              <a:buClr>
                <a:srgbClr val="000000"/>
              </a:buClr>
              <a:buFont typeface="Noto Sans Symbols"/>
              <a:buNone/>
            </a:pPr>
            <a:r>
              <a:rPr b="1" lang="en-US" strike="sngStrike">
                <a:solidFill>
                  <a:srgbClr val="FF0000"/>
                </a:solidFill>
              </a:rPr>
              <a:t>Alimony Income</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trike="sngStrike">
                <a:solidFill>
                  <a:srgbClr val="FF0000"/>
                </a:solidFill>
              </a:rPr>
              <a:t>Retirement (Form 1099-R)</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a:t>Social Security Benefits (SSA-1099)</a:t>
            </a:r>
            <a:endParaRPr/>
          </a:p>
        </p:txBody>
      </p:sp>
      <p:sp>
        <p:nvSpPr>
          <p:cNvPr id="2053" name="Google Shape;2053;p2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8" name="Shape 2058"/>
        <p:cNvGrpSpPr/>
        <p:nvPr/>
      </p:nvGrpSpPr>
      <p:grpSpPr>
        <a:xfrm>
          <a:off x="0" y="0"/>
          <a:ext cx="0" cy="0"/>
          <a:chOff x="0" y="0"/>
          <a:chExt cx="0" cy="0"/>
        </a:xfrm>
      </p:grpSpPr>
      <p:sp>
        <p:nvSpPr>
          <p:cNvPr id="2059" name="Google Shape;2059;p2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060" name="Google Shape;2060;p238"/>
          <p:cNvSpPr txBox="1"/>
          <p:nvPr>
            <p:ph idx="1" type="body"/>
          </p:nvPr>
        </p:nvSpPr>
        <p:spPr>
          <a:xfrm>
            <a:off x="338275" y="1245500"/>
            <a:ext cx="11244300" cy="5228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expenses:</a:t>
            </a:r>
            <a:endParaRPr b="1"/>
          </a:p>
          <a:p>
            <a:pPr indent="-342900" lvl="0" marL="342900" marR="0" rtl="0" algn="ctr">
              <a:spcBef>
                <a:spcPts val="0"/>
              </a:spcBef>
              <a:spcAft>
                <a:spcPts val="0"/>
              </a:spcAft>
              <a:buClr>
                <a:srgbClr val="000000"/>
              </a:buClr>
              <a:buFont typeface="Noto Sans Symbols"/>
              <a:buNone/>
            </a:pPr>
            <a:r>
              <a:rPr b="1" lang="en-US"/>
              <a:t>Use your scope of service chart!</a:t>
            </a:r>
            <a:endParaRPr b="1" sz="3000"/>
          </a:p>
          <a:p>
            <a:pPr indent="-342900" lvl="0" marL="342900" marR="0" rtl="0" algn="ctr">
              <a:spcBef>
                <a:spcPts val="0"/>
              </a:spcBef>
              <a:spcAft>
                <a:spcPts val="0"/>
              </a:spcAft>
              <a:buClr>
                <a:srgbClr val="000000"/>
              </a:buClr>
              <a:buFont typeface="Noto Sans Symbols"/>
              <a:buNone/>
            </a:pPr>
            <a:r>
              <a:rPr b="1" lang="en-US" sz="3000"/>
              <a:t>Supplies for Classroom (She’s a teacher)</a:t>
            </a:r>
            <a:endParaRPr b="1" sz="3000"/>
          </a:p>
          <a:p>
            <a:pPr indent="-342900" lvl="0" marL="342900" marR="0" rtl="0" algn="ctr">
              <a:spcBef>
                <a:spcPts val="0"/>
              </a:spcBef>
              <a:spcAft>
                <a:spcPts val="0"/>
              </a:spcAft>
              <a:buClr>
                <a:srgbClr val="000000"/>
              </a:buClr>
              <a:buFont typeface="Noto Sans Symbols"/>
              <a:buNone/>
            </a:pPr>
            <a:r>
              <a:rPr b="1" lang="en-US" sz="3000"/>
              <a:t>Student Loan Interest</a:t>
            </a:r>
            <a:endParaRPr b="1" sz="3000"/>
          </a:p>
          <a:p>
            <a:pPr indent="-342900" lvl="0" marL="342900" marR="0" rtl="0" algn="ctr">
              <a:spcBef>
                <a:spcPts val="0"/>
              </a:spcBef>
              <a:spcAft>
                <a:spcPts val="0"/>
              </a:spcAft>
              <a:buClr>
                <a:srgbClr val="000000"/>
              </a:buClr>
              <a:buFont typeface="Noto Sans Symbols"/>
              <a:buNone/>
            </a:pPr>
            <a:r>
              <a:rPr b="1" lang="en-US" sz="3000"/>
              <a:t>Charitable Donations</a:t>
            </a:r>
            <a:endParaRPr b="1" sz="3000"/>
          </a:p>
          <a:p>
            <a:pPr indent="-342900" lvl="0" marL="342900" marR="0" rtl="0" algn="ctr">
              <a:spcBef>
                <a:spcPts val="0"/>
              </a:spcBef>
              <a:spcAft>
                <a:spcPts val="0"/>
              </a:spcAft>
              <a:buClr>
                <a:srgbClr val="000000"/>
              </a:buClr>
              <a:buFont typeface="Noto Sans Symbols"/>
              <a:buNone/>
            </a:pPr>
            <a:r>
              <a:rPr b="1" lang="en-US" sz="3000"/>
              <a:t>Prescription Drugs</a:t>
            </a:r>
            <a:endParaRPr b="1" sz="3000"/>
          </a:p>
          <a:p>
            <a:pPr indent="-342900" lvl="0" marL="342900" marR="0" rtl="0" algn="ctr">
              <a:spcBef>
                <a:spcPts val="0"/>
              </a:spcBef>
              <a:spcAft>
                <a:spcPts val="0"/>
              </a:spcAft>
              <a:buClr>
                <a:srgbClr val="000000"/>
              </a:buClr>
              <a:buFont typeface="Noto Sans Symbols"/>
              <a:buNone/>
            </a:pPr>
            <a:r>
              <a:rPr b="1" lang="en-US" sz="3000"/>
              <a:t>Penalty on early withdrawal from her savings account(1099-INT)</a:t>
            </a:r>
            <a:endParaRPr b="1" sz="3000"/>
          </a:p>
          <a:p>
            <a:pPr indent="-342900" lvl="0" marL="342900" marR="0" rtl="0" algn="ctr">
              <a:spcBef>
                <a:spcPts val="0"/>
              </a:spcBef>
              <a:spcAft>
                <a:spcPts val="0"/>
              </a:spcAft>
              <a:buClr>
                <a:srgbClr val="000000"/>
              </a:buClr>
              <a:buFont typeface="Noto Sans Symbols"/>
              <a:buNone/>
            </a:pPr>
            <a:r>
              <a:t/>
            </a:r>
            <a:endParaRPr b="1"/>
          </a:p>
        </p:txBody>
      </p:sp>
      <p:sp>
        <p:nvSpPr>
          <p:cNvPr id="2061" name="Google Shape;2061;p2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2"/>
          <p:cNvSpPr txBox="1"/>
          <p:nvPr>
            <p:ph type="title"/>
          </p:nvPr>
        </p:nvSpPr>
        <p:spPr>
          <a:xfrm>
            <a:off x="609600" y="80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45" name="Google Shape;245;p32"/>
          <p:cNvSpPr txBox="1"/>
          <p:nvPr>
            <p:ph idx="1" type="body"/>
          </p:nvPr>
        </p:nvSpPr>
        <p:spPr>
          <a:xfrm>
            <a:off x="177600" y="722704"/>
            <a:ext cx="10972800" cy="404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t/>
            </a:r>
            <a:endParaRPr sz="3600"/>
          </a:p>
          <a:p>
            <a:pPr indent="0" lvl="0" marL="342900" rtl="0" algn="l">
              <a:lnSpc>
                <a:spcPct val="90000"/>
              </a:lnSpc>
              <a:spcBef>
                <a:spcPts val="800"/>
              </a:spcBef>
              <a:spcAft>
                <a:spcPts val="0"/>
              </a:spcAft>
              <a:buNone/>
            </a:pPr>
            <a:r>
              <a:t/>
            </a:r>
            <a:endParaRPr i="1"/>
          </a:p>
        </p:txBody>
      </p:sp>
      <p:sp>
        <p:nvSpPr>
          <p:cNvPr id="246" name="Google Shape;246;p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47" name="Google Shape;247;p32"/>
          <p:cNvSpPr txBox="1"/>
          <p:nvPr/>
        </p:nvSpPr>
        <p:spPr>
          <a:xfrm>
            <a:off x="7538250" y="2235100"/>
            <a:ext cx="3220800" cy="26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8" name="Google Shape;248;p32"/>
          <p:cNvPicPr preferRelativeResize="0"/>
          <p:nvPr/>
        </p:nvPicPr>
        <p:blipFill>
          <a:blip r:embed="rId3">
            <a:alphaModFix/>
          </a:blip>
          <a:stretch>
            <a:fillRect/>
          </a:stretch>
        </p:blipFill>
        <p:spPr>
          <a:xfrm>
            <a:off x="957575" y="1563125"/>
            <a:ext cx="5459634" cy="4770001"/>
          </a:xfrm>
          <a:prstGeom prst="rect">
            <a:avLst/>
          </a:prstGeom>
          <a:noFill/>
          <a:ln cap="flat" cmpd="sng" w="9525">
            <a:solidFill>
              <a:schemeClr val="dk2"/>
            </a:solidFill>
            <a:prstDash val="solid"/>
            <a:round/>
            <a:headEnd len="sm" w="sm" type="none"/>
            <a:tailEnd len="sm" w="sm" type="none"/>
          </a:ln>
        </p:spPr>
      </p:pic>
      <p:sp>
        <p:nvSpPr>
          <p:cNvPr id="249" name="Google Shape;249;p32"/>
          <p:cNvSpPr/>
          <p:nvPr/>
        </p:nvSpPr>
        <p:spPr>
          <a:xfrm>
            <a:off x="5955625" y="2531250"/>
            <a:ext cx="1194000" cy="4305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2"/>
          <p:cNvSpPr/>
          <p:nvPr/>
        </p:nvSpPr>
        <p:spPr>
          <a:xfrm>
            <a:off x="5955625" y="3732875"/>
            <a:ext cx="1194000" cy="4305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2"/>
          <p:cNvSpPr txBox="1"/>
          <p:nvPr>
            <p:ph idx="1" type="body"/>
          </p:nvPr>
        </p:nvSpPr>
        <p:spPr>
          <a:xfrm>
            <a:off x="7481475" y="1754763"/>
            <a:ext cx="4388100" cy="4047600"/>
          </a:xfrm>
          <a:prstGeom prst="rect">
            <a:avLst/>
          </a:prstGeom>
          <a:noFill/>
          <a:ln>
            <a:noFill/>
          </a:ln>
        </p:spPr>
        <p:txBody>
          <a:bodyPr anchorCtr="0" anchor="t" bIns="45700" lIns="91425" spcFirstLastPara="1" rIns="91425" wrap="square" tIns="45700">
            <a:noAutofit/>
          </a:bodyPr>
          <a:lstStyle/>
          <a:p>
            <a:pPr indent="0" lvl="0" marL="342900" marR="0" rtl="0" algn="l">
              <a:lnSpc>
                <a:spcPct val="100000"/>
              </a:lnSpc>
              <a:spcBef>
                <a:spcPts val="0"/>
              </a:spcBef>
              <a:spcAft>
                <a:spcPts val="0"/>
              </a:spcAft>
              <a:buNone/>
            </a:pPr>
            <a:r>
              <a:rPr lang="en-US"/>
              <a:t>Write full name on the Intake/Interview Supplement form! </a:t>
            </a:r>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6" name="Shape 2066"/>
        <p:cNvGrpSpPr/>
        <p:nvPr/>
      </p:nvGrpSpPr>
      <p:grpSpPr>
        <a:xfrm>
          <a:off x="0" y="0"/>
          <a:ext cx="0" cy="0"/>
          <a:chOff x="0" y="0"/>
          <a:chExt cx="0" cy="0"/>
        </a:xfrm>
      </p:grpSpPr>
      <p:sp>
        <p:nvSpPr>
          <p:cNvPr id="2067" name="Google Shape;2067;p2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068" name="Google Shape;2068;p239"/>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Supplies for Classroom(She’s a teacher)</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Student Loan Interest</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Charitable Donations</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Prescription Drugs</a:t>
            </a:r>
            <a:endParaRPr b="1" sz="3000"/>
          </a:p>
          <a:p>
            <a:pPr indent="-342900" lvl="0" marL="342900" rtl="0" algn="ctr">
              <a:spcBef>
                <a:spcPts val="0"/>
              </a:spcBef>
              <a:spcAft>
                <a:spcPts val="0"/>
              </a:spcAft>
              <a:buClr>
                <a:srgbClr val="000000"/>
              </a:buClr>
              <a:buFont typeface="Noto Sans Symbols"/>
              <a:buNone/>
            </a:pPr>
            <a:r>
              <a:rPr b="1" lang="en-US" sz="3000"/>
              <a:t>Penalty on early withdrawal from her savings account(1099-INT)</a:t>
            </a:r>
            <a:endParaRPr b="1"/>
          </a:p>
        </p:txBody>
      </p:sp>
      <p:sp>
        <p:nvSpPr>
          <p:cNvPr id="2069" name="Google Shape;2069;p2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4" name="Shape 2074"/>
        <p:cNvGrpSpPr/>
        <p:nvPr/>
      </p:nvGrpSpPr>
      <p:grpSpPr>
        <a:xfrm>
          <a:off x="0" y="0"/>
          <a:ext cx="0" cy="0"/>
          <a:chOff x="0" y="0"/>
          <a:chExt cx="0" cy="0"/>
        </a:xfrm>
      </p:grpSpPr>
      <p:pic>
        <p:nvPicPr>
          <p:cNvPr descr="Impact-logo_SaveFirst-green.eps" id="2075" name="Google Shape;2075;p240"/>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2076" name="Google Shape;2076;p240"/>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77" name="Google Shape;2077;p24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78" name="Google Shape;2078;p24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79" name="Google Shape;2079;p24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80" name="Google Shape;2080;p240"/>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81" name="Google Shape;2081;p240"/>
          <p:cNvSpPr txBox="1"/>
          <p:nvPr/>
        </p:nvSpPr>
        <p:spPr>
          <a:xfrm>
            <a:off x="1378900" y="4749375"/>
            <a:ext cx="9387000" cy="1583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Health Care Coverage </a:t>
            </a:r>
            <a:endParaRPr b="1" sz="5400">
              <a:solidFill>
                <a:schemeClr val="dk2"/>
              </a:solidFill>
              <a:latin typeface="Questrial"/>
              <a:ea typeface="Questrial"/>
              <a:cs typeface="Questrial"/>
              <a:sym typeface="Questrial"/>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(Part VI of I/I form)</a:t>
            </a:r>
            <a:endParaRPr/>
          </a:p>
        </p:txBody>
      </p:sp>
      <p:sp>
        <p:nvSpPr>
          <p:cNvPr id="2082" name="Google Shape;2082;p2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7" name="Shape 2087"/>
        <p:cNvGrpSpPr/>
        <p:nvPr/>
      </p:nvGrpSpPr>
      <p:grpSpPr>
        <a:xfrm>
          <a:off x="0" y="0"/>
          <a:ext cx="0" cy="0"/>
          <a:chOff x="0" y="0"/>
          <a:chExt cx="0" cy="0"/>
        </a:xfrm>
      </p:grpSpPr>
      <p:sp>
        <p:nvSpPr>
          <p:cNvPr id="2088" name="Google Shape;2088;p2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the Affordable Care Act (ACA)?</a:t>
            </a:r>
            <a:endParaRPr/>
          </a:p>
        </p:txBody>
      </p:sp>
      <p:sp>
        <p:nvSpPr>
          <p:cNvPr id="2089" name="Google Shape;2089;p241"/>
          <p:cNvSpPr txBox="1"/>
          <p:nvPr>
            <p:ph idx="1" type="body"/>
          </p:nvPr>
        </p:nvSpPr>
        <p:spPr>
          <a:xfrm>
            <a:off x="609600" y="1229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federal government, state governments, insurers, employers, and individuals share responsibility for improving the quality and availability of health insurance coverage in the United States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reforms the existing health insurance market by prohibiting insurers from denying coverage or charging higher premiums because of an individual</a:t>
            </a:r>
            <a:r>
              <a:rPr lang="en-US" sz="3400"/>
              <a:t>’</a:t>
            </a:r>
            <a:r>
              <a:rPr b="0" i="0" lang="en-US" sz="3400" u="none" cap="none" strike="noStrike">
                <a:solidFill>
                  <a:schemeClr val="dk1"/>
                </a:solidFill>
                <a:latin typeface="Questrial"/>
                <a:ea typeface="Questrial"/>
                <a:cs typeface="Questrial"/>
                <a:sym typeface="Questrial"/>
              </a:rPr>
              <a:t>s pre-existing conditions.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also created the Health Insurance Marketplace (also known as </a:t>
            </a:r>
            <a:r>
              <a:rPr b="0" i="0" lang="en-US" sz="3400" u="sng" cap="none" strike="noStrike">
                <a:solidFill>
                  <a:schemeClr val="hlink"/>
                </a:solidFill>
                <a:latin typeface="Questrial"/>
                <a:ea typeface="Questrial"/>
                <a:cs typeface="Questrial"/>
                <a:sym typeface="Questrial"/>
                <a:hlinkClick r:id="rId3"/>
              </a:rPr>
              <a:t>www.healthcare.gov</a:t>
            </a:r>
            <a:r>
              <a:rPr b="0" i="0" lang="en-US" sz="3400" u="none" cap="none" strike="noStrike">
                <a:solidFill>
                  <a:schemeClr val="dk1"/>
                </a:solidFill>
                <a:latin typeface="Questrial"/>
                <a:ea typeface="Questrial"/>
                <a:cs typeface="Questrial"/>
                <a:sym typeface="Questrial"/>
              </a:rPr>
              <a:t>)</a:t>
            </a:r>
            <a:endParaRPr/>
          </a:p>
        </p:txBody>
      </p:sp>
      <p:sp>
        <p:nvSpPr>
          <p:cNvPr id="2090" name="Google Shape;2090;p2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9">
                                            <p:txEl>
                                              <p:pRg end="0" st="0"/>
                                            </p:txEl>
                                          </p:spTgt>
                                        </p:tgtEl>
                                        <p:attrNameLst>
                                          <p:attrName>style.visibility</p:attrName>
                                        </p:attrNameLst>
                                      </p:cBhvr>
                                      <p:to>
                                        <p:strVal val="visible"/>
                                      </p:to>
                                    </p:set>
                                    <p:animEffect filter="fade" transition="in">
                                      <p:cBhvr>
                                        <p:cTn dur="500"/>
                                        <p:tgtEl>
                                          <p:spTgt spid="20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9">
                                            <p:txEl>
                                              <p:pRg end="1" st="1"/>
                                            </p:txEl>
                                          </p:spTgt>
                                        </p:tgtEl>
                                        <p:attrNameLst>
                                          <p:attrName>style.visibility</p:attrName>
                                        </p:attrNameLst>
                                      </p:cBhvr>
                                      <p:to>
                                        <p:strVal val="visible"/>
                                      </p:to>
                                    </p:set>
                                    <p:animEffect filter="fade" transition="in">
                                      <p:cBhvr>
                                        <p:cTn dur="500"/>
                                        <p:tgtEl>
                                          <p:spTgt spid="20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9">
                                            <p:txEl>
                                              <p:pRg end="2" st="2"/>
                                            </p:txEl>
                                          </p:spTgt>
                                        </p:tgtEl>
                                        <p:attrNameLst>
                                          <p:attrName>style.visibility</p:attrName>
                                        </p:attrNameLst>
                                      </p:cBhvr>
                                      <p:to>
                                        <p:strVal val="visible"/>
                                      </p:to>
                                    </p:set>
                                    <p:animEffect filter="fade" transition="in">
                                      <p:cBhvr>
                                        <p:cTn dur="500"/>
                                        <p:tgtEl>
                                          <p:spTgt spid="208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5" name="Shape 2095"/>
        <p:cNvGrpSpPr/>
        <p:nvPr/>
      </p:nvGrpSpPr>
      <p:grpSpPr>
        <a:xfrm>
          <a:off x="0" y="0"/>
          <a:ext cx="0" cy="0"/>
          <a:chOff x="0" y="0"/>
          <a:chExt cx="0" cy="0"/>
        </a:xfrm>
      </p:grpSpPr>
      <p:sp>
        <p:nvSpPr>
          <p:cNvPr id="2096" name="Google Shape;2096;p24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Shared Responsibility Provision</a:t>
            </a:r>
            <a:endParaRPr/>
          </a:p>
        </p:txBody>
      </p:sp>
      <p:sp>
        <p:nvSpPr>
          <p:cNvPr id="2097" name="Google Shape;2097;p242"/>
          <p:cNvSpPr txBox="1"/>
          <p:nvPr>
            <p:ph idx="1" type="body"/>
          </p:nvPr>
        </p:nvSpPr>
        <p:spPr>
          <a:xfrm>
            <a:off x="483600" y="972250"/>
            <a:ext cx="11224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Affordable Care Act requires individuals to:</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Have qualifying health coverage, called </a:t>
            </a:r>
            <a:r>
              <a:rPr b="1" i="1" lang="en-US" sz="3600" u="none" cap="none" strike="noStrike">
                <a:solidFill>
                  <a:schemeClr val="accent1"/>
                </a:solidFill>
                <a:latin typeface="Questrial"/>
                <a:ea typeface="Questrial"/>
                <a:cs typeface="Questrial"/>
                <a:sym typeface="Questrial"/>
              </a:rPr>
              <a:t>minimum essential coverage</a:t>
            </a:r>
            <a:r>
              <a:rPr b="1" i="0" lang="en-US" sz="3600" u="none" cap="none" strike="noStrike">
                <a:solidFill>
                  <a:srgbClr val="F2B52C"/>
                </a:solidFill>
                <a:latin typeface="Questrial"/>
                <a:ea typeface="Questrial"/>
                <a:cs typeface="Questrial"/>
                <a:sym typeface="Questrial"/>
              </a:rPr>
              <a:t>,</a:t>
            </a:r>
            <a:r>
              <a:rPr b="0" i="1" lang="en-US" sz="3600" u="none" cap="none" strike="noStrike">
                <a:solidFill>
                  <a:schemeClr val="dk1"/>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for each month of the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 for a </a:t>
            </a:r>
            <a:r>
              <a:rPr b="1" i="1" lang="en-US" sz="3600" u="none" cap="none" strike="noStrike">
                <a:solidFill>
                  <a:srgbClr val="F2B52C"/>
                </a:solidFill>
                <a:latin typeface="Questrial"/>
                <a:ea typeface="Questrial"/>
                <a:cs typeface="Questrial"/>
                <a:sym typeface="Questrial"/>
              </a:rPr>
              <a:t>coverage exemption</a:t>
            </a:r>
            <a:r>
              <a:rPr b="0" i="0" lang="en-US" sz="3600" u="none" cap="none" strike="noStrike">
                <a:solidFill>
                  <a:srgbClr val="F2B52C"/>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a </a:t>
            </a:r>
            <a:r>
              <a:rPr b="1" i="1" lang="en-US" sz="3600" u="none" cap="none" strike="noStrike">
                <a:solidFill>
                  <a:srgbClr val="F2B52C"/>
                </a:solidFill>
                <a:latin typeface="Questrial"/>
                <a:ea typeface="Questrial"/>
                <a:cs typeface="Questrial"/>
                <a:sym typeface="Questrial"/>
              </a:rPr>
              <a:t>shared responsibility payment </a:t>
            </a:r>
            <a:r>
              <a:rPr b="0" i="0" lang="en-US" sz="3600" u="none" cap="none" strike="noStrike">
                <a:solidFill>
                  <a:schemeClr val="dk1"/>
                </a:solidFill>
                <a:latin typeface="Questrial"/>
                <a:ea typeface="Questrial"/>
                <a:cs typeface="Questrial"/>
                <a:sym typeface="Questrial"/>
              </a:rPr>
              <a:t>when filing their federal income tax returns</a:t>
            </a:r>
            <a:endParaRPr/>
          </a:p>
          <a:p>
            <a:pPr indent="-228600" lvl="2" marL="1143000" marR="0" rtl="0" algn="l">
              <a:spcBef>
                <a:spcPts val="640"/>
              </a:spcBef>
              <a:spcAft>
                <a:spcPts val="0"/>
              </a:spcAft>
              <a:buClr>
                <a:schemeClr val="dk1"/>
              </a:buClr>
              <a:buSzPts val="3200"/>
              <a:buFont typeface="Courier New"/>
              <a:buChar char="o"/>
            </a:pPr>
            <a:r>
              <a:rPr b="0" i="1" lang="en-US" sz="3200" u="none" cap="none" strike="noStrike">
                <a:solidFill>
                  <a:schemeClr val="dk1"/>
                </a:solidFill>
                <a:latin typeface="Questrial"/>
                <a:ea typeface="Questrial"/>
                <a:cs typeface="Questrial"/>
                <a:sym typeface="Questrial"/>
              </a:rPr>
              <a:t>This is essentially a tax penalty for not having coverage</a:t>
            </a:r>
            <a:endParaRPr b="0" i="1"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rgbClr val="FF0000"/>
              </a:buClr>
              <a:buSzPts val="3200"/>
              <a:buFont typeface="Courier New"/>
              <a:buChar char="o"/>
            </a:pPr>
            <a:r>
              <a:rPr i="1" lang="en-US">
                <a:solidFill>
                  <a:srgbClr val="FF0000"/>
                </a:solidFill>
              </a:rPr>
              <a:t>Shared responsibility payment expires starting in TY 2019. Taxpayers will no longer owe a penalty if they don’t have insurance or qualify for an exemption.</a:t>
            </a:r>
            <a:endParaRPr i="1">
              <a:solidFill>
                <a:srgbClr val="FF0000"/>
              </a:solidFil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098" name="Google Shape;2098;p2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3" name="Shape 2103"/>
        <p:cNvGrpSpPr/>
        <p:nvPr/>
      </p:nvGrpSpPr>
      <p:grpSpPr>
        <a:xfrm>
          <a:off x="0" y="0"/>
          <a:ext cx="0" cy="0"/>
          <a:chOff x="0" y="0"/>
          <a:chExt cx="0" cy="0"/>
        </a:xfrm>
      </p:grpSpPr>
      <p:sp>
        <p:nvSpPr>
          <p:cNvPr id="2104" name="Google Shape;2104;p243"/>
          <p:cNvSpPr txBox="1"/>
          <p:nvPr/>
        </p:nvSpPr>
        <p:spPr>
          <a:xfrm>
            <a:off x="1129075" y="4602475"/>
            <a:ext cx="9465000" cy="18972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As a basic volunteer, you are only allowed to complete the health insurance section in TaxSlayer if the taxpayer had full year coverage all year NOT from the marketplace.</a:t>
            </a:r>
            <a:endParaRPr sz="3000"/>
          </a:p>
        </p:txBody>
      </p:sp>
      <p:sp>
        <p:nvSpPr>
          <p:cNvPr id="2105" name="Google Shape;2105;p2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endParaRPr/>
          </a:p>
        </p:txBody>
      </p:sp>
      <p:sp>
        <p:nvSpPr>
          <p:cNvPr id="2106" name="Google Shape;2106;p2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107" name="Google Shape;2107;p243"/>
          <p:cNvPicPr preferRelativeResize="0"/>
          <p:nvPr/>
        </p:nvPicPr>
        <p:blipFill>
          <a:blip r:embed="rId3">
            <a:alphaModFix/>
          </a:blip>
          <a:stretch>
            <a:fillRect/>
          </a:stretch>
        </p:blipFill>
        <p:spPr>
          <a:xfrm>
            <a:off x="297500" y="1794225"/>
            <a:ext cx="11597000" cy="22875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1" name="Shape 2111"/>
        <p:cNvGrpSpPr/>
        <p:nvPr/>
      </p:nvGrpSpPr>
      <p:grpSpPr>
        <a:xfrm>
          <a:off x="0" y="0"/>
          <a:ext cx="0" cy="0"/>
          <a:chOff x="0" y="0"/>
          <a:chExt cx="0" cy="0"/>
        </a:xfrm>
      </p:grpSpPr>
      <p:sp>
        <p:nvSpPr>
          <p:cNvPr id="2112" name="Google Shape;2112;p2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Premium Tax Credit</a:t>
            </a:r>
            <a:endParaRPr/>
          </a:p>
        </p:txBody>
      </p:sp>
      <p:sp>
        <p:nvSpPr>
          <p:cNvPr id="2113" name="Google Shape;2113;p24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Note that some taxpayers may be eligible for a refundable tax credit to help pay for health insurance premiums called the </a:t>
            </a:r>
            <a:r>
              <a:rPr b="1" i="1" lang="en-US" sz="4000" u="none" cap="none" strike="noStrike">
                <a:solidFill>
                  <a:schemeClr val="dk1"/>
                </a:solidFill>
                <a:latin typeface="Questrial"/>
                <a:ea typeface="Questrial"/>
                <a:cs typeface="Questrial"/>
                <a:sym typeface="Questrial"/>
              </a:rPr>
              <a:t>Premium Tax Credit</a:t>
            </a:r>
            <a:r>
              <a:rPr b="1" lang="en-US" sz="4000" u="none" cap="none" strike="noStrike">
                <a:solidFill>
                  <a:schemeClr val="dk1"/>
                </a:solidFill>
                <a:latin typeface="Questrial"/>
                <a:ea typeface="Questrial"/>
                <a:cs typeface="Questrial"/>
                <a:sym typeface="Questrial"/>
              </a:rPr>
              <a:t>.</a:t>
            </a:r>
            <a:endParaRPr b="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rgbClr val="C00000"/>
              </a:buClr>
              <a:buSzPts val="4000"/>
              <a:buFont typeface="Noto Sans Symbols"/>
              <a:buChar char="➢"/>
            </a:pPr>
            <a:r>
              <a:rPr b="1" lang="en-US">
                <a:solidFill>
                  <a:srgbClr val="C00000"/>
                </a:solidFill>
              </a:rPr>
              <a:t>Any time a taxpayer purchases insurance through the marketplace, they get a 1095-A. </a:t>
            </a:r>
            <a:r>
              <a:rPr b="1" i="0" lang="en-US" sz="4000" u="none" cap="none" strike="noStrike">
                <a:solidFill>
                  <a:srgbClr val="C00000"/>
                </a:solidFill>
                <a:latin typeface="Questrial"/>
                <a:ea typeface="Questrial"/>
                <a:cs typeface="Questrial"/>
                <a:sym typeface="Questrial"/>
              </a:rPr>
              <a:t>A more advanced volunteer must complete </a:t>
            </a:r>
            <a:r>
              <a:rPr b="1" lang="en-US">
                <a:solidFill>
                  <a:srgbClr val="C00000"/>
                </a:solidFill>
              </a:rPr>
              <a:t>the health insurance section.</a:t>
            </a:r>
            <a:endParaRPr/>
          </a:p>
        </p:txBody>
      </p:sp>
      <p:sp>
        <p:nvSpPr>
          <p:cNvPr id="2114" name="Google Shape;2114;p2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8" name="Shape 2118"/>
        <p:cNvGrpSpPr/>
        <p:nvPr/>
      </p:nvGrpSpPr>
      <p:grpSpPr>
        <a:xfrm>
          <a:off x="0" y="0"/>
          <a:ext cx="0" cy="0"/>
          <a:chOff x="0" y="0"/>
          <a:chExt cx="0" cy="0"/>
        </a:xfrm>
      </p:grpSpPr>
      <p:sp>
        <p:nvSpPr>
          <p:cNvPr id="2119" name="Google Shape;2119;p2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2120" name="Google Shape;2120;p24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Vita.taxslayerpro.com/IRSTRAINING</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aveFirstTaxes2020!</a:t>
            </a:r>
            <a:endParaRPr b="0" i="0" sz="36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Health Insurance Section</a:t>
            </a:r>
            <a:endParaRPr b="0" i="0" sz="4000" u="none" cap="none" strike="noStrike">
              <a:solidFill>
                <a:schemeClr val="dk1"/>
              </a:solidFill>
              <a:latin typeface="Questrial"/>
              <a:ea typeface="Questrial"/>
              <a:cs typeface="Questrial"/>
              <a:sym typeface="Questrial"/>
            </a:endParaRPr>
          </a:p>
        </p:txBody>
      </p:sp>
      <p:sp>
        <p:nvSpPr>
          <p:cNvPr id="2121" name="Google Shape;2121;p2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6" name="Shape 2126"/>
        <p:cNvGrpSpPr/>
        <p:nvPr/>
      </p:nvGrpSpPr>
      <p:grpSpPr>
        <a:xfrm>
          <a:off x="0" y="0"/>
          <a:ext cx="0" cy="0"/>
          <a:chOff x="0" y="0"/>
          <a:chExt cx="0" cy="0"/>
        </a:xfrm>
      </p:grpSpPr>
      <p:pic>
        <p:nvPicPr>
          <p:cNvPr descr="Impact-logo_SaveFirst-green.eps" id="2127" name="Google Shape;2127;p246"/>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128" name="Google Shape;2128;p246"/>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29" name="Google Shape;2129;p24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30" name="Google Shape;2130;p24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31" name="Google Shape;2131;p24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32" name="Google Shape;2132;p246"/>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33" name="Google Shape;2133;p246"/>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Refundable Credits</a:t>
            </a:r>
            <a:endParaRPr/>
          </a:p>
        </p:txBody>
      </p:sp>
      <p:sp>
        <p:nvSpPr>
          <p:cNvPr id="2134" name="Google Shape;2134;p2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9" name="Shape 2139"/>
        <p:cNvGrpSpPr/>
        <p:nvPr/>
      </p:nvGrpSpPr>
      <p:grpSpPr>
        <a:xfrm>
          <a:off x="0" y="0"/>
          <a:ext cx="0" cy="0"/>
          <a:chOff x="0" y="0"/>
          <a:chExt cx="0" cy="0"/>
        </a:xfrm>
      </p:grpSpPr>
      <p:sp>
        <p:nvSpPr>
          <p:cNvPr id="2140" name="Google Shape;2140;p2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Credits Objectives</a:t>
            </a:r>
            <a:endParaRPr/>
          </a:p>
        </p:txBody>
      </p:sp>
      <p:sp>
        <p:nvSpPr>
          <p:cNvPr id="2141" name="Google Shape;2141;p247"/>
          <p:cNvSpPr txBox="1"/>
          <p:nvPr>
            <p:ph idx="1" type="body"/>
          </p:nvPr>
        </p:nvSpPr>
        <p:spPr>
          <a:xfrm>
            <a:off x="609600" y="1600204"/>
            <a:ext cx="10972800" cy="3865175"/>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how a taxpayer qualifies for the Additional Child Tax Credit</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a taxpayer’s eligibility for the Earned Income Tax Credit</a:t>
            </a:r>
            <a:endParaRPr/>
          </a:p>
        </p:txBody>
      </p:sp>
      <p:sp>
        <p:nvSpPr>
          <p:cNvPr id="2142" name="Google Shape;2142;p2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1">
                                            <p:txEl>
                                              <p:pRg end="0" st="0"/>
                                            </p:txEl>
                                          </p:spTgt>
                                        </p:tgtEl>
                                        <p:attrNameLst>
                                          <p:attrName>style.visibility</p:attrName>
                                        </p:attrNameLst>
                                      </p:cBhvr>
                                      <p:to>
                                        <p:strVal val="visible"/>
                                      </p:to>
                                    </p:set>
                                    <p:animEffect filter="fade" transition="in">
                                      <p:cBhvr>
                                        <p:cTn dur="1000"/>
                                        <p:tgtEl>
                                          <p:spTgt spid="21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1">
                                            <p:txEl>
                                              <p:pRg end="1" st="1"/>
                                            </p:txEl>
                                          </p:spTgt>
                                        </p:tgtEl>
                                        <p:attrNameLst>
                                          <p:attrName>style.visibility</p:attrName>
                                        </p:attrNameLst>
                                      </p:cBhvr>
                                      <p:to>
                                        <p:strVal val="visible"/>
                                      </p:to>
                                    </p:set>
                                    <p:animEffect filter="fade" transition="in">
                                      <p:cBhvr>
                                        <p:cTn dur="1000"/>
                                        <p:tgtEl>
                                          <p:spTgt spid="21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1">
                                            <p:txEl>
                                              <p:pRg end="2" st="2"/>
                                            </p:txEl>
                                          </p:spTgt>
                                        </p:tgtEl>
                                        <p:attrNameLst>
                                          <p:attrName>style.visibility</p:attrName>
                                        </p:attrNameLst>
                                      </p:cBhvr>
                                      <p:to>
                                        <p:strVal val="visible"/>
                                      </p:to>
                                    </p:set>
                                    <p:animEffect filter="fade" transition="in">
                                      <p:cBhvr>
                                        <p:cTn dur="1000"/>
                                        <p:tgtEl>
                                          <p:spTgt spid="214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7" name="Shape 2147"/>
        <p:cNvGrpSpPr/>
        <p:nvPr/>
      </p:nvGrpSpPr>
      <p:grpSpPr>
        <a:xfrm>
          <a:off x="0" y="0"/>
          <a:ext cx="0" cy="0"/>
          <a:chOff x="0" y="0"/>
          <a:chExt cx="0" cy="0"/>
        </a:xfrm>
      </p:grpSpPr>
      <p:sp>
        <p:nvSpPr>
          <p:cNvPr id="2148" name="Google Shape;2148;p2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2149" name="Google Shape;2149;p248"/>
          <p:cNvSpPr txBox="1"/>
          <p:nvPr>
            <p:ph idx="1" type="body"/>
          </p:nvPr>
        </p:nvSpPr>
        <p:spPr>
          <a:xfrm>
            <a:off x="609600" y="1600203"/>
            <a:ext cx="10972800" cy="415513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endParaRPr/>
          </a:p>
        </p:txBody>
      </p:sp>
      <p:sp>
        <p:nvSpPr>
          <p:cNvPr id="2150" name="Google Shape;2150;p2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xEl>
                                              <p:pRg end="0" st="0"/>
                                            </p:txEl>
                                          </p:spTgt>
                                        </p:tgtEl>
                                        <p:attrNameLst>
                                          <p:attrName>style.visibility</p:attrName>
                                        </p:attrNameLst>
                                      </p:cBhvr>
                                      <p:to>
                                        <p:strVal val="visible"/>
                                      </p:to>
                                    </p:set>
                                    <p:animEffect filter="fade" transition="in">
                                      <p:cBhvr>
                                        <p:cTn dur="500"/>
                                        <p:tgtEl>
                                          <p:spTgt spid="21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xEl>
                                              <p:pRg end="1" st="1"/>
                                            </p:txEl>
                                          </p:spTgt>
                                        </p:tgtEl>
                                        <p:attrNameLst>
                                          <p:attrName>style.visibility</p:attrName>
                                        </p:attrNameLst>
                                      </p:cBhvr>
                                      <p:to>
                                        <p:strVal val="visible"/>
                                      </p:to>
                                    </p:set>
                                    <p:animEffect filter="fade" transition="in">
                                      <p:cBhvr>
                                        <p:cTn dur="500"/>
                                        <p:tgtEl>
                                          <p:spTgt spid="21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xEl>
                                              <p:pRg end="2" st="2"/>
                                            </p:txEl>
                                          </p:spTgt>
                                        </p:tgtEl>
                                        <p:attrNameLst>
                                          <p:attrName>style.visibility</p:attrName>
                                        </p:attrNameLst>
                                      </p:cBhvr>
                                      <p:to>
                                        <p:strVal val="visible"/>
                                      </p:to>
                                    </p:set>
                                    <p:animEffect filter="fade" transition="in">
                                      <p:cBhvr>
                                        <p:cTn dur="500"/>
                                        <p:tgtEl>
                                          <p:spTgt spid="21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xEl>
                                              <p:pRg end="3" st="3"/>
                                            </p:txEl>
                                          </p:spTgt>
                                        </p:tgtEl>
                                        <p:attrNameLst>
                                          <p:attrName>style.visibility</p:attrName>
                                        </p:attrNameLst>
                                      </p:cBhvr>
                                      <p:to>
                                        <p:strVal val="visible"/>
                                      </p:to>
                                    </p:set>
                                    <p:animEffect filter="fade" transition="in">
                                      <p:cBhvr>
                                        <p:cTn dur="500"/>
                                        <p:tgtEl>
                                          <p:spTgt spid="21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3"/>
          <p:cNvSpPr txBox="1"/>
          <p:nvPr>
            <p:ph type="title"/>
          </p:nvPr>
        </p:nvSpPr>
        <p:spPr>
          <a:xfrm>
            <a:off x="609600" y="656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58" name="Google Shape;258;p33"/>
          <p:cNvSpPr txBox="1"/>
          <p:nvPr>
            <p:ph idx="1" type="body"/>
          </p:nvPr>
        </p:nvSpPr>
        <p:spPr>
          <a:xfrm>
            <a:off x="609600" y="12087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You need to go through the </a:t>
            </a:r>
            <a:r>
              <a:rPr i="1" lang="en-US"/>
              <a:t>entire</a:t>
            </a:r>
            <a:r>
              <a:rPr lang="en-US"/>
              <a:t> I/I form and ask clarifying questions and make sure everything has been filled out. </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the taxpayer left a question blank, you need to ask and clarify, then fill out the answer on the I/I form.</a:t>
            </a:r>
            <a:endParaRPr/>
          </a:p>
          <a:p>
            <a:pPr indent="-342900" lvl="0" marL="342900" rtl="0" algn="l">
              <a:spcBef>
                <a:spcPts val="0"/>
              </a:spcBef>
              <a:spcAft>
                <a:spcPts val="0"/>
              </a:spcAft>
              <a:buClr>
                <a:schemeClr val="dk1"/>
              </a:buClr>
              <a:buSzPts val="4000"/>
              <a:buFont typeface="Noto Sans Symbols"/>
              <a:buChar char="➢"/>
            </a:pPr>
            <a:r>
              <a:rPr lang="en-US"/>
              <a:t>Before you start the return in TaxSlayer, the </a:t>
            </a:r>
            <a:r>
              <a:rPr i="1" lang="en-US"/>
              <a:t>entire</a:t>
            </a:r>
            <a:r>
              <a:rPr lang="en-US"/>
              <a:t> I/I form needs to be completely filled out!</a:t>
            </a:r>
            <a:endParaRPr/>
          </a:p>
        </p:txBody>
      </p:sp>
      <p:sp>
        <p:nvSpPr>
          <p:cNvPr id="259" name="Google Shape;259;p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4" name="Shape 2154"/>
        <p:cNvGrpSpPr/>
        <p:nvPr/>
      </p:nvGrpSpPr>
      <p:grpSpPr>
        <a:xfrm>
          <a:off x="0" y="0"/>
          <a:ext cx="0" cy="0"/>
          <a:chOff x="0" y="0"/>
          <a:chExt cx="0" cy="0"/>
        </a:xfrm>
      </p:grpSpPr>
      <p:sp>
        <p:nvSpPr>
          <p:cNvPr id="2155" name="Google Shape;2155;p2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endParaRPr/>
          </a:p>
        </p:txBody>
      </p:sp>
      <p:sp>
        <p:nvSpPr>
          <p:cNvPr id="2156" name="Google Shape;2156;p24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0" i="1" lang="en-US" sz="4000" u="none" cap="none" strike="noStrike">
                <a:solidFill>
                  <a:schemeClr val="accent2"/>
                </a:solidFill>
                <a:latin typeface="Questrial"/>
                <a:ea typeface="Questrial"/>
                <a:cs typeface="Questrial"/>
                <a:sym typeface="Questrial"/>
              </a:rPr>
              <a:t>Child Tax Credit </a:t>
            </a:r>
            <a:r>
              <a:rPr b="0" lang="en-US" sz="4000" u="none" cap="none" strike="noStrike">
                <a:solidFill>
                  <a:schemeClr val="dk1"/>
                </a:solidFill>
                <a:latin typeface="Questrial"/>
                <a:ea typeface="Questrial"/>
                <a:cs typeface="Questrial"/>
                <a:sym typeface="Questrial"/>
              </a:rPr>
              <a:t>is </a:t>
            </a:r>
            <a:r>
              <a:rPr b="0" i="0" lang="en-US" sz="4000" u="none" cap="none" strike="noStrike">
                <a:solidFill>
                  <a:schemeClr val="dk1"/>
                </a:solidFill>
                <a:latin typeface="Questrial"/>
                <a:ea typeface="Questrial"/>
                <a:cs typeface="Questrial"/>
                <a:sym typeface="Questrial"/>
              </a:rPr>
              <a:t>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r>
              <a:rPr i="0" lang="en-US" sz="4000" u="none" cap="none" strike="noStrike">
                <a:solidFill>
                  <a:schemeClr val="dk1"/>
                </a:solidFill>
              </a:rPr>
              <a:t>.</a:t>
            </a:r>
            <a:endParaRPr i="0" sz="4000" u="none" cap="none" strike="noStrike">
              <a:solidFill>
                <a:schemeClr val="dk1"/>
              </a:solidFil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r>
              <a:rPr i="0" lang="en-US" sz="4000" u="none" cap="none" strike="noStrike">
                <a:solidFill>
                  <a:schemeClr val="dk1"/>
                </a:solidFill>
              </a:rPr>
              <a:t>.</a:t>
            </a:r>
            <a:endParaRPr/>
          </a:p>
        </p:txBody>
      </p:sp>
      <p:sp>
        <p:nvSpPr>
          <p:cNvPr id="2157" name="Google Shape;2157;p2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6">
                                            <p:txEl>
                                              <p:pRg end="0" st="0"/>
                                            </p:txEl>
                                          </p:spTgt>
                                        </p:tgtEl>
                                        <p:attrNameLst>
                                          <p:attrName>style.visibility</p:attrName>
                                        </p:attrNameLst>
                                      </p:cBhvr>
                                      <p:to>
                                        <p:strVal val="visible"/>
                                      </p:to>
                                    </p:set>
                                    <p:animEffect filter="fade" transition="in">
                                      <p:cBhvr>
                                        <p:cTn dur="500"/>
                                        <p:tgtEl>
                                          <p:spTgt spid="21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6">
                                            <p:txEl>
                                              <p:pRg end="1" st="1"/>
                                            </p:txEl>
                                          </p:spTgt>
                                        </p:tgtEl>
                                        <p:attrNameLst>
                                          <p:attrName>style.visibility</p:attrName>
                                        </p:attrNameLst>
                                      </p:cBhvr>
                                      <p:to>
                                        <p:strVal val="visible"/>
                                      </p:to>
                                    </p:set>
                                    <p:animEffect filter="fade" transition="in">
                                      <p:cBhvr>
                                        <p:cTn dur="500"/>
                                        <p:tgtEl>
                                          <p:spTgt spid="215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2" name="Shape 2162"/>
        <p:cNvGrpSpPr/>
        <p:nvPr/>
      </p:nvGrpSpPr>
      <p:grpSpPr>
        <a:xfrm>
          <a:off x="0" y="0"/>
          <a:ext cx="0" cy="0"/>
          <a:chOff x="0" y="0"/>
          <a:chExt cx="0" cy="0"/>
        </a:xfrm>
      </p:grpSpPr>
      <p:sp>
        <p:nvSpPr>
          <p:cNvPr id="2163" name="Google Shape;2163;p2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endParaRPr/>
          </a:p>
        </p:txBody>
      </p:sp>
      <p:sp>
        <p:nvSpPr>
          <p:cNvPr id="2164" name="Google Shape;2164;p25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 with a maximum of $1</a:t>
            </a:r>
            <a:r>
              <a:rPr lang="en-US"/>
              <a:t>4</a:t>
            </a:r>
            <a:r>
              <a:rPr b="0" i="0" lang="en-US" sz="4000" u="none" cap="none" strike="noStrike">
                <a:solidFill>
                  <a:schemeClr val="dk1"/>
                </a:solidFill>
                <a:latin typeface="Questrial"/>
                <a:ea typeface="Questrial"/>
                <a:cs typeface="Questrial"/>
                <a:sym typeface="Questrial"/>
              </a:rPr>
              <a:t>00 per child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claimed depends upon meeting general eligibility requirements as well as how much of the nonrefundable Child Tax Credit is claimed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Cannot claim more than $</a:t>
            </a:r>
            <a:r>
              <a:rPr lang="en-US"/>
              <a:t>2</a:t>
            </a:r>
            <a:r>
              <a:rPr b="0" i="0" lang="en-US" sz="3600" u="none" cap="none" strike="noStrike">
                <a:solidFill>
                  <a:schemeClr val="dk1"/>
                </a:solidFill>
                <a:latin typeface="Questrial"/>
                <a:ea typeface="Questrial"/>
                <a:cs typeface="Questrial"/>
                <a:sym typeface="Questrial"/>
              </a:rPr>
              <a:t>000 of CTC and additional CTC combined for one child</a:t>
            </a:r>
            <a:endParaRPr/>
          </a:p>
        </p:txBody>
      </p:sp>
      <p:sp>
        <p:nvSpPr>
          <p:cNvPr id="2165" name="Google Shape;2165;p2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4">
                                            <p:txEl>
                                              <p:pRg end="0" st="0"/>
                                            </p:txEl>
                                          </p:spTgt>
                                        </p:tgtEl>
                                        <p:attrNameLst>
                                          <p:attrName>style.visibility</p:attrName>
                                        </p:attrNameLst>
                                      </p:cBhvr>
                                      <p:to>
                                        <p:strVal val="visible"/>
                                      </p:to>
                                    </p:set>
                                    <p:animEffect filter="fade" transition="in">
                                      <p:cBhvr>
                                        <p:cTn dur="500"/>
                                        <p:tgtEl>
                                          <p:spTgt spid="21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4">
                                            <p:txEl>
                                              <p:pRg end="1" st="1"/>
                                            </p:txEl>
                                          </p:spTgt>
                                        </p:tgtEl>
                                        <p:attrNameLst>
                                          <p:attrName>style.visibility</p:attrName>
                                        </p:attrNameLst>
                                      </p:cBhvr>
                                      <p:to>
                                        <p:strVal val="visible"/>
                                      </p:to>
                                    </p:set>
                                    <p:animEffect filter="fade" transition="in">
                                      <p:cBhvr>
                                        <p:cTn dur="500"/>
                                        <p:tgtEl>
                                          <p:spTgt spid="21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4">
                                            <p:txEl>
                                              <p:pRg end="2" st="2"/>
                                            </p:txEl>
                                          </p:spTgt>
                                        </p:tgtEl>
                                        <p:attrNameLst>
                                          <p:attrName>style.visibility</p:attrName>
                                        </p:attrNameLst>
                                      </p:cBhvr>
                                      <p:to>
                                        <p:strVal val="visible"/>
                                      </p:to>
                                    </p:set>
                                    <p:animEffect filter="fade" transition="in">
                                      <p:cBhvr>
                                        <p:cTn dur="500"/>
                                        <p:tgtEl>
                                          <p:spTgt spid="216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0" name="Shape 2170"/>
        <p:cNvGrpSpPr/>
        <p:nvPr/>
      </p:nvGrpSpPr>
      <p:grpSpPr>
        <a:xfrm>
          <a:off x="0" y="0"/>
          <a:ext cx="0" cy="0"/>
          <a:chOff x="0" y="0"/>
          <a:chExt cx="0" cy="0"/>
        </a:xfrm>
      </p:grpSpPr>
      <p:sp>
        <p:nvSpPr>
          <p:cNvPr id="2171" name="Google Shape;2171;p2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General Eligibility</a:t>
            </a:r>
            <a:endParaRPr b="1" i="0" sz="4800" u="none" cap="none" strike="noStrike">
              <a:solidFill>
                <a:schemeClr val="dk2"/>
              </a:solidFill>
              <a:latin typeface="Questrial"/>
              <a:ea typeface="Questrial"/>
              <a:cs typeface="Questrial"/>
              <a:sym typeface="Questrial"/>
            </a:endParaRPr>
          </a:p>
        </p:txBody>
      </p:sp>
      <p:sp>
        <p:nvSpPr>
          <p:cNvPr id="2172" name="Google Shape;2172;p251"/>
          <p:cNvSpPr txBox="1"/>
          <p:nvPr>
            <p:ph idx="1" type="body"/>
          </p:nvPr>
        </p:nvSpPr>
        <p:spPr>
          <a:xfrm>
            <a:off x="393300" y="1612338"/>
            <a:ext cx="11405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Meet all the requirement of the Child Tax Credit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Under 17, U.S. citizen, dependent of taxpayer, qualifying relationship, child did not provide over ½ of own support, lived with taxpayer for more than ½ of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a:t>
            </a:r>
            <a:r>
              <a:rPr lang="en-US"/>
              <a:t>2</a:t>
            </a:r>
            <a:r>
              <a:rPr b="0" i="0" lang="en-US" sz="4000" u="none" cap="none" strike="noStrike">
                <a:solidFill>
                  <a:schemeClr val="dk1"/>
                </a:solidFill>
                <a:latin typeface="Questrial"/>
                <a:ea typeface="Questrial"/>
                <a:cs typeface="Questrial"/>
                <a:sym typeface="Questrial"/>
              </a:rPr>
              <a:t>,</a:t>
            </a:r>
            <a:r>
              <a:rPr lang="en-US"/>
              <a:t>5</a:t>
            </a:r>
            <a:r>
              <a:rPr b="0" i="0" lang="en-US" sz="4000" u="none" cap="none" strike="noStrike">
                <a:solidFill>
                  <a:schemeClr val="dk1"/>
                </a:solidFill>
                <a:latin typeface="Questrial"/>
                <a:ea typeface="Questrial"/>
                <a:cs typeface="Questrial"/>
                <a:sym typeface="Questrial"/>
              </a:rPr>
              <a:t>00 of taxable earned income</a:t>
            </a:r>
            <a:endParaRPr/>
          </a:p>
          <a:p>
            <a:pPr indent="-285750" lvl="1" marL="742950" marR="0" rtl="0" algn="l">
              <a:lnSpc>
                <a:spcPct val="90000"/>
              </a:lnSpc>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Exception</a:t>
            </a:r>
            <a:r>
              <a:rPr b="0" i="0" lang="en-US" sz="3600" u="none" cap="none" strike="noStrike">
                <a:solidFill>
                  <a:schemeClr val="dk1"/>
                </a:solidFill>
                <a:latin typeface="Questrial"/>
                <a:ea typeface="Questrial"/>
                <a:cs typeface="Questrial"/>
                <a:sym typeface="Questrial"/>
              </a:rPr>
              <a:t>: Taxpayers with three or more children may be eligible regardless of their income</a:t>
            </a:r>
            <a:endParaRPr/>
          </a:p>
        </p:txBody>
      </p:sp>
      <p:sp>
        <p:nvSpPr>
          <p:cNvPr id="2173" name="Google Shape;2173;p2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0" st="0"/>
                                            </p:txEl>
                                          </p:spTgt>
                                        </p:tgtEl>
                                        <p:attrNameLst>
                                          <p:attrName>style.visibility</p:attrName>
                                        </p:attrNameLst>
                                      </p:cBhvr>
                                      <p:to>
                                        <p:strVal val="visible"/>
                                      </p:to>
                                    </p:set>
                                    <p:animEffect filter="fade" transition="in">
                                      <p:cBhvr>
                                        <p:cTn dur="500"/>
                                        <p:tgtEl>
                                          <p:spTgt spid="21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1" st="1"/>
                                            </p:txEl>
                                          </p:spTgt>
                                        </p:tgtEl>
                                        <p:attrNameLst>
                                          <p:attrName>style.visibility</p:attrName>
                                        </p:attrNameLst>
                                      </p:cBhvr>
                                      <p:to>
                                        <p:strVal val="visible"/>
                                      </p:to>
                                    </p:set>
                                    <p:animEffect filter="fade" transition="in">
                                      <p:cBhvr>
                                        <p:cTn dur="500"/>
                                        <p:tgtEl>
                                          <p:spTgt spid="21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2" st="2"/>
                                            </p:txEl>
                                          </p:spTgt>
                                        </p:tgtEl>
                                        <p:attrNameLst>
                                          <p:attrName>style.visibility</p:attrName>
                                        </p:attrNameLst>
                                      </p:cBhvr>
                                      <p:to>
                                        <p:strVal val="visible"/>
                                      </p:to>
                                    </p:set>
                                    <p:animEffect filter="fade" transition="in">
                                      <p:cBhvr>
                                        <p:cTn dur="500"/>
                                        <p:tgtEl>
                                          <p:spTgt spid="21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3" st="3"/>
                                            </p:txEl>
                                          </p:spTgt>
                                        </p:tgtEl>
                                        <p:attrNameLst>
                                          <p:attrName>style.visibility</p:attrName>
                                        </p:attrNameLst>
                                      </p:cBhvr>
                                      <p:to>
                                        <p:strVal val="visible"/>
                                      </p:to>
                                    </p:set>
                                    <p:animEffect filter="fade" transition="in">
                                      <p:cBhvr>
                                        <p:cTn dur="500"/>
                                        <p:tgtEl>
                                          <p:spTgt spid="217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8" name="Shape 2178"/>
        <p:cNvGrpSpPr/>
        <p:nvPr/>
      </p:nvGrpSpPr>
      <p:grpSpPr>
        <a:xfrm>
          <a:off x="0" y="0"/>
          <a:ext cx="0" cy="0"/>
          <a:chOff x="0" y="0"/>
          <a:chExt cx="0" cy="0"/>
        </a:xfrm>
      </p:grpSpPr>
      <p:sp>
        <p:nvSpPr>
          <p:cNvPr id="2179" name="Google Shape;2179;p2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180" name="Google Shape;2180;p25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tax credit for low-to-moderate income workers to encourage work, offset payroll and income taxes, and help meet basic need.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is the largest federal anti-poverty program and has been one of the most successful programs to lift families, especially families with children, out of poverty.</a:t>
            </a:r>
            <a:endParaRPr/>
          </a:p>
        </p:txBody>
      </p:sp>
      <p:sp>
        <p:nvSpPr>
          <p:cNvPr id="2181" name="Google Shape;2181;p2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0">
                                            <p:txEl>
                                              <p:pRg end="0" st="0"/>
                                            </p:txEl>
                                          </p:spTgt>
                                        </p:tgtEl>
                                        <p:attrNameLst>
                                          <p:attrName>style.visibility</p:attrName>
                                        </p:attrNameLst>
                                      </p:cBhvr>
                                      <p:to>
                                        <p:strVal val="visible"/>
                                      </p:to>
                                    </p:set>
                                    <p:animEffect filter="fade" transition="in">
                                      <p:cBhvr>
                                        <p:cTn dur="500"/>
                                        <p:tgtEl>
                                          <p:spTgt spid="21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0">
                                            <p:txEl>
                                              <p:pRg end="1" st="1"/>
                                            </p:txEl>
                                          </p:spTgt>
                                        </p:tgtEl>
                                        <p:attrNameLst>
                                          <p:attrName>style.visibility</p:attrName>
                                        </p:attrNameLst>
                                      </p:cBhvr>
                                      <p:to>
                                        <p:strVal val="visible"/>
                                      </p:to>
                                    </p:set>
                                    <p:animEffect filter="fade" transition="in">
                                      <p:cBhvr>
                                        <p:cTn dur="500"/>
                                        <p:tgtEl>
                                          <p:spTgt spid="218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6" name="Shape 2186"/>
        <p:cNvGrpSpPr/>
        <p:nvPr/>
      </p:nvGrpSpPr>
      <p:grpSpPr>
        <a:xfrm>
          <a:off x="0" y="0"/>
          <a:ext cx="0" cy="0"/>
          <a:chOff x="0" y="0"/>
          <a:chExt cx="0" cy="0"/>
        </a:xfrm>
      </p:grpSpPr>
      <p:sp>
        <p:nvSpPr>
          <p:cNvPr id="2187" name="Google Shape;2187;p2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188" name="Google Shape;2188;p25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More than</a:t>
            </a:r>
            <a:r>
              <a:rPr b="0" i="0" lang="en-US" sz="4000" u="none" cap="none" strike="noStrike">
                <a:solidFill>
                  <a:schemeClr val="dk1"/>
                </a:solidFill>
                <a:latin typeface="Questrial"/>
                <a:ea typeface="Questrial"/>
                <a:cs typeface="Questrial"/>
                <a:sym typeface="Questrial"/>
              </a:rPr>
              <a:t> 26 million households received </a:t>
            </a:r>
            <a:r>
              <a:rPr lang="en-US"/>
              <a:t>the EIC in Tax Year 2017</a:t>
            </a:r>
            <a:r>
              <a:rPr b="0" i="0" lang="en-US" sz="4000" u="none" cap="none" strike="noStrike">
                <a:solidFill>
                  <a:schemeClr val="dk1"/>
                </a:solidFill>
                <a:latin typeface="Questrial"/>
                <a:ea typeface="Questrial"/>
                <a:cs typeface="Questrial"/>
                <a:sym typeface="Questrial"/>
              </a:rPr>
              <a:t>*</a:t>
            </a:r>
            <a:endParaRPr b="0" i="0" sz="40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r">
              <a:lnSpc>
                <a:spcPct val="90000"/>
              </a:lnSpc>
              <a:spcBef>
                <a:spcPts val="480"/>
              </a:spcBef>
              <a:spcAft>
                <a:spcPts val="0"/>
              </a:spcAft>
              <a:buClr>
                <a:schemeClr val="dk1"/>
              </a:buClr>
              <a:buFont typeface="Noto Sans Symbols"/>
              <a:buNone/>
            </a:pPr>
            <a:r>
              <a:rPr b="0" i="1" lang="en-US" sz="2400" u="none" cap="none" strike="noStrike">
                <a:solidFill>
                  <a:schemeClr val="dk1"/>
                </a:solidFill>
                <a:latin typeface="Questrial"/>
                <a:ea typeface="Questrial"/>
                <a:cs typeface="Questrial"/>
                <a:sym typeface="Questrial"/>
              </a:rPr>
              <a:t>*Source: </a:t>
            </a:r>
            <a:r>
              <a:rPr i="1" lang="en-US" sz="2400"/>
              <a:t>CBPP, Policy Basics: The Earned Income Tax Credit, 2019</a:t>
            </a:r>
            <a:endParaRPr/>
          </a:p>
        </p:txBody>
      </p:sp>
      <p:sp>
        <p:nvSpPr>
          <p:cNvPr id="2189" name="Google Shape;2189;p2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xEl>
                                              <p:pRg end="0" st="0"/>
                                            </p:txEl>
                                          </p:spTgt>
                                        </p:tgtEl>
                                        <p:attrNameLst>
                                          <p:attrName>style.visibility</p:attrName>
                                        </p:attrNameLst>
                                      </p:cBhvr>
                                      <p:to>
                                        <p:strVal val="visible"/>
                                      </p:to>
                                    </p:set>
                                    <p:animEffect filter="fade" transition="in">
                                      <p:cBhvr>
                                        <p:cTn dur="500"/>
                                        <p:tgtEl>
                                          <p:spTgt spid="21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xEl>
                                              <p:pRg end="1" st="1"/>
                                            </p:txEl>
                                          </p:spTgt>
                                        </p:tgtEl>
                                        <p:attrNameLst>
                                          <p:attrName>style.visibility</p:attrName>
                                        </p:attrNameLst>
                                      </p:cBhvr>
                                      <p:to>
                                        <p:strVal val="visible"/>
                                      </p:to>
                                    </p:set>
                                    <p:animEffect filter="fade" transition="in">
                                      <p:cBhvr>
                                        <p:cTn dur="500"/>
                                        <p:tgtEl>
                                          <p:spTgt spid="21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xEl>
                                              <p:pRg end="2" st="2"/>
                                            </p:txEl>
                                          </p:spTgt>
                                        </p:tgtEl>
                                        <p:attrNameLst>
                                          <p:attrName>style.visibility</p:attrName>
                                        </p:attrNameLst>
                                      </p:cBhvr>
                                      <p:to>
                                        <p:strVal val="visible"/>
                                      </p:to>
                                    </p:set>
                                    <p:animEffect filter="fade" transition="in">
                                      <p:cBhvr>
                                        <p:cTn dur="500"/>
                                        <p:tgtEl>
                                          <p:spTgt spid="21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xEl>
                                              <p:pRg end="3" st="3"/>
                                            </p:txEl>
                                          </p:spTgt>
                                        </p:tgtEl>
                                        <p:attrNameLst>
                                          <p:attrName>style.visibility</p:attrName>
                                        </p:attrNameLst>
                                      </p:cBhvr>
                                      <p:to>
                                        <p:strVal val="visible"/>
                                      </p:to>
                                    </p:set>
                                    <p:animEffect filter="fade" transition="in">
                                      <p:cBhvr>
                                        <p:cTn dur="500"/>
                                        <p:tgtEl>
                                          <p:spTgt spid="21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xEl>
                                              <p:pRg end="4" st="4"/>
                                            </p:txEl>
                                          </p:spTgt>
                                        </p:tgtEl>
                                        <p:attrNameLst>
                                          <p:attrName>style.visibility</p:attrName>
                                        </p:attrNameLst>
                                      </p:cBhvr>
                                      <p:to>
                                        <p:strVal val="visible"/>
                                      </p:to>
                                    </p:set>
                                    <p:animEffect filter="fade" transition="in">
                                      <p:cBhvr>
                                        <p:cTn dur="500"/>
                                        <p:tgtEl>
                                          <p:spTgt spid="218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xEl>
                                              <p:pRg end="5" st="5"/>
                                            </p:txEl>
                                          </p:spTgt>
                                        </p:tgtEl>
                                        <p:attrNameLst>
                                          <p:attrName>style.visibility</p:attrName>
                                        </p:attrNameLst>
                                      </p:cBhvr>
                                      <p:to>
                                        <p:strVal val="visible"/>
                                      </p:to>
                                    </p:set>
                                    <p:animEffect filter="fade" transition="in">
                                      <p:cBhvr>
                                        <p:cTn dur="500"/>
                                        <p:tgtEl>
                                          <p:spTgt spid="218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xEl>
                                              <p:pRg end="6" st="6"/>
                                            </p:txEl>
                                          </p:spTgt>
                                        </p:tgtEl>
                                        <p:attrNameLst>
                                          <p:attrName>style.visibility</p:attrName>
                                        </p:attrNameLst>
                                      </p:cBhvr>
                                      <p:to>
                                        <p:strVal val="visible"/>
                                      </p:to>
                                    </p:set>
                                    <p:animEffect filter="fade" transition="in">
                                      <p:cBhvr>
                                        <p:cTn dur="500"/>
                                        <p:tgtEl>
                                          <p:spTgt spid="218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4" name="Shape 2194"/>
        <p:cNvGrpSpPr/>
        <p:nvPr/>
      </p:nvGrpSpPr>
      <p:grpSpPr>
        <a:xfrm>
          <a:off x="0" y="0"/>
          <a:ext cx="0" cy="0"/>
          <a:chOff x="0" y="0"/>
          <a:chExt cx="0" cy="0"/>
        </a:xfrm>
      </p:grpSpPr>
      <p:sp>
        <p:nvSpPr>
          <p:cNvPr id="2195" name="Google Shape;2195;p2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196" name="Google Shape;2196;p25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the tax year 201</a:t>
            </a:r>
            <a:r>
              <a:rPr lang="en-US"/>
              <a:t>7</a:t>
            </a:r>
            <a:r>
              <a:rPr b="0" i="0" lang="en-US" sz="4000" u="none" cap="none" strike="noStrike">
                <a:solidFill>
                  <a:schemeClr val="dk1"/>
                </a:solidFill>
                <a:latin typeface="Questrial"/>
                <a:ea typeface="Questrial"/>
                <a:cs typeface="Questrial"/>
                <a:sym typeface="Questrial"/>
              </a:rPr>
              <a:t>, the EIC lifted an estimated “</a:t>
            </a:r>
            <a:r>
              <a:rPr lang="en-US"/>
              <a:t>5.7</a:t>
            </a:r>
            <a:r>
              <a:rPr b="0" i="0" lang="en-US" sz="4000" u="none" cap="none" strike="noStrike">
                <a:solidFill>
                  <a:schemeClr val="dk1"/>
                </a:solidFill>
                <a:latin typeface="Questrial"/>
                <a:ea typeface="Questrial"/>
                <a:cs typeface="Questrial"/>
                <a:sym typeface="Questrial"/>
              </a:rPr>
              <a:t> million people out of poverty, including about 3 million children”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a:t>
            </a:r>
            <a:r>
              <a:rPr lang="en-US"/>
              <a:t>reduces poverty by supplementing the earnings of low-wage workers and rewarding work.</a:t>
            </a:r>
            <a:endParaRPr/>
          </a:p>
          <a:p>
            <a:pPr indent="0" lvl="0" marL="0" marR="0" rtl="0" algn="l">
              <a:lnSpc>
                <a:spcPct val="90000"/>
              </a:lnSpc>
              <a:spcBef>
                <a:spcPts val="640"/>
              </a:spcBef>
              <a:spcAft>
                <a:spcPts val="0"/>
              </a:spcAft>
              <a:buClr>
                <a:schemeClr val="dk1"/>
              </a:buClr>
              <a:buFont typeface="Noto Sans Symbols"/>
              <a:buNone/>
            </a:pPr>
            <a:r>
              <a:t/>
            </a:r>
            <a:endParaRPr b="0" i="0" sz="3200" u="none" cap="none" strike="noStrike">
              <a:solidFill>
                <a:schemeClr val="dk1"/>
              </a:solidFill>
              <a:latin typeface="Questrial"/>
              <a:ea typeface="Questrial"/>
              <a:cs typeface="Questrial"/>
              <a:sym typeface="Questrial"/>
            </a:endParaRPr>
          </a:p>
          <a:p>
            <a:pPr indent="0" lvl="0" marL="0" marR="0" rtl="0" algn="r">
              <a:lnSpc>
                <a:spcPct val="90000"/>
              </a:lnSpc>
              <a:spcBef>
                <a:spcPts val="560"/>
              </a:spcBef>
              <a:spcAft>
                <a:spcPts val="0"/>
              </a:spcAft>
              <a:buClr>
                <a:schemeClr val="dk1"/>
              </a:buClr>
              <a:buFont typeface="Noto Sans Symbols"/>
              <a:buNone/>
            </a:pPr>
            <a:r>
              <a:rPr b="0" i="1" lang="en-US" sz="2800" u="none" cap="none" strike="noStrike">
                <a:solidFill>
                  <a:schemeClr val="dk1"/>
                </a:solidFill>
                <a:latin typeface="Questrial"/>
                <a:ea typeface="Questrial"/>
                <a:cs typeface="Questrial"/>
                <a:sym typeface="Questrial"/>
              </a:rPr>
              <a:t>*Source: The Center for Budget and Policy Priorities</a:t>
            </a:r>
            <a:endParaRPr/>
          </a:p>
          <a:p>
            <a:pPr indent="0" lvl="0" marL="0" marR="0" rtl="0" algn="l">
              <a:lnSpc>
                <a:spcPct val="90000"/>
              </a:lnSpc>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197" name="Google Shape;2197;p2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6">
                                            <p:txEl>
                                              <p:pRg end="0" st="0"/>
                                            </p:txEl>
                                          </p:spTgt>
                                        </p:tgtEl>
                                        <p:attrNameLst>
                                          <p:attrName>style.visibility</p:attrName>
                                        </p:attrNameLst>
                                      </p:cBhvr>
                                      <p:to>
                                        <p:strVal val="visible"/>
                                      </p:to>
                                    </p:set>
                                    <p:animEffect filter="fade" transition="in">
                                      <p:cBhvr>
                                        <p:cTn dur="500"/>
                                        <p:tgtEl>
                                          <p:spTgt spid="21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6">
                                            <p:txEl>
                                              <p:pRg end="1" st="1"/>
                                            </p:txEl>
                                          </p:spTgt>
                                        </p:tgtEl>
                                        <p:attrNameLst>
                                          <p:attrName>style.visibility</p:attrName>
                                        </p:attrNameLst>
                                      </p:cBhvr>
                                      <p:to>
                                        <p:strVal val="visible"/>
                                      </p:to>
                                    </p:set>
                                    <p:animEffect filter="fade" transition="in">
                                      <p:cBhvr>
                                        <p:cTn dur="500"/>
                                        <p:tgtEl>
                                          <p:spTgt spid="21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6">
                                            <p:txEl>
                                              <p:pRg end="2" st="2"/>
                                            </p:txEl>
                                          </p:spTgt>
                                        </p:tgtEl>
                                        <p:attrNameLst>
                                          <p:attrName>style.visibility</p:attrName>
                                        </p:attrNameLst>
                                      </p:cBhvr>
                                      <p:to>
                                        <p:strVal val="visible"/>
                                      </p:to>
                                    </p:set>
                                    <p:animEffect filter="fade" transition="in">
                                      <p:cBhvr>
                                        <p:cTn dur="500"/>
                                        <p:tgtEl>
                                          <p:spTgt spid="21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6">
                                            <p:txEl>
                                              <p:pRg end="3" st="3"/>
                                            </p:txEl>
                                          </p:spTgt>
                                        </p:tgtEl>
                                        <p:attrNameLst>
                                          <p:attrName>style.visibility</p:attrName>
                                        </p:attrNameLst>
                                      </p:cBhvr>
                                      <p:to>
                                        <p:strVal val="visible"/>
                                      </p:to>
                                    </p:set>
                                    <p:animEffect filter="fade" transition="in">
                                      <p:cBhvr>
                                        <p:cTn dur="500"/>
                                        <p:tgtEl>
                                          <p:spTgt spid="21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6">
                                            <p:txEl>
                                              <p:pRg end="4" st="4"/>
                                            </p:txEl>
                                          </p:spTgt>
                                        </p:tgtEl>
                                        <p:attrNameLst>
                                          <p:attrName>style.visibility</p:attrName>
                                        </p:attrNameLst>
                                      </p:cBhvr>
                                      <p:to>
                                        <p:strVal val="visible"/>
                                      </p:to>
                                    </p:set>
                                    <p:animEffect filter="fade" transition="in">
                                      <p:cBhvr>
                                        <p:cTn dur="500"/>
                                        <p:tgtEl>
                                          <p:spTgt spid="219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1" name="Shape 2201"/>
        <p:cNvGrpSpPr/>
        <p:nvPr/>
      </p:nvGrpSpPr>
      <p:grpSpPr>
        <a:xfrm>
          <a:off x="0" y="0"/>
          <a:ext cx="0" cy="0"/>
          <a:chOff x="0" y="0"/>
          <a:chExt cx="0" cy="0"/>
        </a:xfrm>
      </p:grpSpPr>
      <p:sp>
        <p:nvSpPr>
          <p:cNvPr id="2202" name="Google Shape;2202;p255"/>
          <p:cNvSpPr txBox="1"/>
          <p:nvPr>
            <p:ph type="title"/>
          </p:nvPr>
        </p:nvSpPr>
        <p:spPr>
          <a:xfrm>
            <a:off x="432000" y="72150"/>
            <a:ext cx="11514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Encouraging Work and Reducing Poverty</a:t>
            </a:r>
            <a:endParaRPr/>
          </a:p>
        </p:txBody>
      </p:sp>
      <p:sp>
        <p:nvSpPr>
          <p:cNvPr id="2203" name="Google Shape;2203;p255"/>
          <p:cNvSpPr txBox="1"/>
          <p:nvPr>
            <p:ph idx="1" type="body"/>
          </p:nvPr>
        </p:nvSpPr>
        <p:spPr>
          <a:xfrm>
            <a:off x="528600" y="1060203"/>
            <a:ext cx="10972800" cy="5065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Research has also found that children in families who get an income boost from the EIC and CTC quickly show improvements in health and school performance relative to other low-income children who did not receive this extra help</a:t>
            </a:r>
            <a:endParaRPr b="0" i="0" sz="37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700"/>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 addition, children whose families receive that boost have higher school test scores, on average, and are more likely to go to college and to work and earn more as adults</a:t>
            </a:r>
            <a:endParaRPr/>
          </a:p>
          <a:p>
            <a:pPr indent="0" lvl="0" marL="0" marR="0" rtl="0" algn="r">
              <a:lnSpc>
                <a:spcPct val="80000"/>
              </a:lnSpc>
              <a:spcBef>
                <a:spcPts val="555"/>
              </a:spcBef>
              <a:spcAft>
                <a:spcPts val="0"/>
              </a:spcAft>
              <a:buClr>
                <a:schemeClr val="dk1"/>
              </a:buClr>
              <a:buFont typeface="Noto Sans Symbols"/>
              <a:buNone/>
            </a:pPr>
            <a:r>
              <a:rPr b="0" i="1" lang="en-US" sz="2775" u="none" cap="none" strike="noStrike">
                <a:solidFill>
                  <a:schemeClr val="dk1"/>
                </a:solidFill>
                <a:latin typeface="Questrial"/>
                <a:ea typeface="Questrial"/>
                <a:cs typeface="Questrial"/>
                <a:sym typeface="Questrial"/>
              </a:rPr>
              <a:t>*Source: The Center for Budget and Policy Priorities</a:t>
            </a:r>
            <a:endParaRPr/>
          </a:p>
        </p:txBody>
      </p:sp>
      <p:sp>
        <p:nvSpPr>
          <p:cNvPr id="2204" name="Google Shape;2204;p2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3">
                                            <p:txEl>
                                              <p:pRg end="0" st="0"/>
                                            </p:txEl>
                                          </p:spTgt>
                                        </p:tgtEl>
                                        <p:attrNameLst>
                                          <p:attrName>style.visibility</p:attrName>
                                        </p:attrNameLst>
                                      </p:cBhvr>
                                      <p:to>
                                        <p:strVal val="visible"/>
                                      </p:to>
                                    </p:set>
                                    <p:animEffect filter="fade" transition="in">
                                      <p:cBhvr>
                                        <p:cTn dur="500"/>
                                        <p:tgtEl>
                                          <p:spTgt spid="22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3">
                                            <p:txEl>
                                              <p:pRg end="1" st="1"/>
                                            </p:txEl>
                                          </p:spTgt>
                                        </p:tgtEl>
                                        <p:attrNameLst>
                                          <p:attrName>style.visibility</p:attrName>
                                        </p:attrNameLst>
                                      </p:cBhvr>
                                      <p:to>
                                        <p:strVal val="visible"/>
                                      </p:to>
                                    </p:set>
                                    <p:animEffect filter="fade" transition="in">
                                      <p:cBhvr>
                                        <p:cTn dur="500"/>
                                        <p:tgtEl>
                                          <p:spTgt spid="22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3">
                                            <p:txEl>
                                              <p:pRg end="2" st="2"/>
                                            </p:txEl>
                                          </p:spTgt>
                                        </p:tgtEl>
                                        <p:attrNameLst>
                                          <p:attrName>style.visibility</p:attrName>
                                        </p:attrNameLst>
                                      </p:cBhvr>
                                      <p:to>
                                        <p:strVal val="visible"/>
                                      </p:to>
                                    </p:set>
                                    <p:animEffect filter="fade" transition="in">
                                      <p:cBhvr>
                                        <p:cTn dur="500"/>
                                        <p:tgtEl>
                                          <p:spTgt spid="22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3">
                                            <p:txEl>
                                              <p:pRg end="3" st="3"/>
                                            </p:txEl>
                                          </p:spTgt>
                                        </p:tgtEl>
                                        <p:attrNameLst>
                                          <p:attrName>style.visibility</p:attrName>
                                        </p:attrNameLst>
                                      </p:cBhvr>
                                      <p:to>
                                        <p:strVal val="visible"/>
                                      </p:to>
                                    </p:set>
                                    <p:animEffect filter="fade" transition="in">
                                      <p:cBhvr>
                                        <p:cTn dur="500"/>
                                        <p:tgtEl>
                                          <p:spTgt spid="220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9" name="Shape 2209"/>
        <p:cNvGrpSpPr/>
        <p:nvPr/>
      </p:nvGrpSpPr>
      <p:grpSpPr>
        <a:xfrm>
          <a:off x="0" y="0"/>
          <a:ext cx="0" cy="0"/>
          <a:chOff x="0" y="0"/>
          <a:chExt cx="0" cy="0"/>
        </a:xfrm>
      </p:grpSpPr>
      <p:sp>
        <p:nvSpPr>
          <p:cNvPr id="2210" name="Google Shape;2210;p2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211" name="Google Shape;2211;p25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Critics of the EIC have complained that it is too complex, forcing recipients to seek help in filing their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Two-thirds get such assistance, most from paid tax preparers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 is our job to provide high-quality tax preparation to ensure these families receive the full amount of the EIC they are eligible for!</a:t>
            </a:r>
            <a:endParaRPr/>
          </a:p>
          <a:p>
            <a:pPr indent="0" lvl="0" marL="0" marR="0" rtl="0" algn="l">
              <a:lnSpc>
                <a:spcPct val="90000"/>
              </a:lnSpc>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212" name="Google Shape;2212;p2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1">
                                            <p:txEl>
                                              <p:pRg end="0" st="0"/>
                                            </p:txEl>
                                          </p:spTgt>
                                        </p:tgtEl>
                                        <p:attrNameLst>
                                          <p:attrName>style.visibility</p:attrName>
                                        </p:attrNameLst>
                                      </p:cBhvr>
                                      <p:to>
                                        <p:strVal val="visible"/>
                                      </p:to>
                                    </p:set>
                                    <p:animEffect filter="fade" transition="in">
                                      <p:cBhvr>
                                        <p:cTn dur="500"/>
                                        <p:tgtEl>
                                          <p:spTgt spid="22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1">
                                            <p:txEl>
                                              <p:pRg end="1" st="1"/>
                                            </p:txEl>
                                          </p:spTgt>
                                        </p:tgtEl>
                                        <p:attrNameLst>
                                          <p:attrName>style.visibility</p:attrName>
                                        </p:attrNameLst>
                                      </p:cBhvr>
                                      <p:to>
                                        <p:strVal val="visible"/>
                                      </p:to>
                                    </p:set>
                                    <p:animEffect filter="fade" transition="in">
                                      <p:cBhvr>
                                        <p:cTn dur="500"/>
                                        <p:tgtEl>
                                          <p:spTgt spid="22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1">
                                            <p:txEl>
                                              <p:pRg end="2" st="2"/>
                                            </p:txEl>
                                          </p:spTgt>
                                        </p:tgtEl>
                                        <p:attrNameLst>
                                          <p:attrName>style.visibility</p:attrName>
                                        </p:attrNameLst>
                                      </p:cBhvr>
                                      <p:to>
                                        <p:strVal val="visible"/>
                                      </p:to>
                                    </p:set>
                                    <p:animEffect filter="fade" transition="in">
                                      <p:cBhvr>
                                        <p:cTn dur="500"/>
                                        <p:tgtEl>
                                          <p:spTgt spid="22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1">
                                            <p:txEl>
                                              <p:pRg end="3" st="3"/>
                                            </p:txEl>
                                          </p:spTgt>
                                        </p:tgtEl>
                                        <p:attrNameLst>
                                          <p:attrName>style.visibility</p:attrName>
                                        </p:attrNameLst>
                                      </p:cBhvr>
                                      <p:to>
                                        <p:strVal val="visible"/>
                                      </p:to>
                                    </p:set>
                                    <p:animEffect filter="fade" transition="in">
                                      <p:cBhvr>
                                        <p:cTn dur="500"/>
                                        <p:tgtEl>
                                          <p:spTgt spid="221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7" name="Shape 2217"/>
        <p:cNvGrpSpPr/>
        <p:nvPr/>
      </p:nvGrpSpPr>
      <p:grpSpPr>
        <a:xfrm>
          <a:off x="0" y="0"/>
          <a:ext cx="0" cy="0"/>
          <a:chOff x="0" y="0"/>
          <a:chExt cx="0" cy="0"/>
        </a:xfrm>
      </p:grpSpPr>
      <p:sp>
        <p:nvSpPr>
          <p:cNvPr id="2218" name="Google Shape;2218;p257"/>
          <p:cNvSpPr txBox="1"/>
          <p:nvPr>
            <p:ph type="title"/>
          </p:nvPr>
        </p:nvSpPr>
        <p:spPr>
          <a:xfrm>
            <a:off x="-78825" y="274650"/>
            <a:ext cx="12270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Maximum Credit Amounts</a:t>
            </a:r>
            <a:endParaRPr b="1" i="0" sz="4800" u="none" cap="none" strike="noStrike">
              <a:solidFill>
                <a:schemeClr val="dk2"/>
              </a:solidFill>
              <a:latin typeface="Questrial"/>
              <a:ea typeface="Questrial"/>
              <a:cs typeface="Questrial"/>
              <a:sym typeface="Questrial"/>
            </a:endParaRPr>
          </a:p>
        </p:txBody>
      </p:sp>
      <p:sp>
        <p:nvSpPr>
          <p:cNvPr id="2219" name="Google Shape;2219;p257"/>
          <p:cNvSpPr txBox="1"/>
          <p:nvPr/>
        </p:nvSpPr>
        <p:spPr>
          <a:xfrm>
            <a:off x="1524000" y="5791201"/>
            <a:ext cx="3124200"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Arial"/>
              <a:ea typeface="Arial"/>
              <a:cs typeface="Arial"/>
              <a:sym typeface="Arial"/>
            </a:endParaRPr>
          </a:p>
        </p:txBody>
      </p:sp>
      <p:sp>
        <p:nvSpPr>
          <p:cNvPr id="2220" name="Google Shape;2220;p2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221" name="Google Shape;2221;p257"/>
          <p:cNvPicPr preferRelativeResize="0"/>
          <p:nvPr/>
        </p:nvPicPr>
        <p:blipFill>
          <a:blip r:embed="rId3">
            <a:alphaModFix/>
          </a:blip>
          <a:stretch>
            <a:fillRect/>
          </a:stretch>
        </p:blipFill>
        <p:spPr>
          <a:xfrm>
            <a:off x="2224400" y="1532075"/>
            <a:ext cx="7294001" cy="4948975"/>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6" name="Shape 2226"/>
        <p:cNvGrpSpPr/>
        <p:nvPr/>
      </p:nvGrpSpPr>
      <p:grpSpPr>
        <a:xfrm>
          <a:off x="0" y="0"/>
          <a:ext cx="0" cy="0"/>
          <a:chOff x="0" y="0"/>
          <a:chExt cx="0" cy="0"/>
        </a:xfrm>
      </p:grpSpPr>
      <p:sp>
        <p:nvSpPr>
          <p:cNvPr id="2227" name="Google Shape;2227;p2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the Earned Income Credit</a:t>
            </a:r>
            <a:endParaRPr/>
          </a:p>
        </p:txBody>
      </p:sp>
      <p:sp>
        <p:nvSpPr>
          <p:cNvPr id="2228" name="Google Shape;2228;p258"/>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11113" lvl="0" marL="11113" marR="0" rtl="0" algn="ctr">
              <a:spcBef>
                <a:spcPts val="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a:t>
            </a:r>
            <a:r>
              <a:rPr b="1" i="0" lang="en-US" sz="3600" u="sng" cap="none" strike="noStrike">
                <a:solidFill>
                  <a:schemeClr val="accent3"/>
                </a:solidFill>
                <a:latin typeface="Questrial"/>
                <a:ea typeface="Questrial"/>
                <a:cs typeface="Questrial"/>
                <a:sym typeface="Questrial"/>
              </a:rPr>
              <a:t>Publication 4012</a:t>
            </a:r>
            <a:r>
              <a:rPr b="1" i="0" lang="en-US" sz="3600" u="none" cap="none" strike="noStrike">
                <a:solidFill>
                  <a:schemeClr val="accent3"/>
                </a:solidFill>
                <a:latin typeface="Questrial"/>
                <a:ea typeface="Questrial"/>
                <a:cs typeface="Questrial"/>
                <a:sym typeface="Questrial"/>
              </a:rPr>
              <a:t> to the </a:t>
            </a:r>
            <a:r>
              <a:rPr b="1" i="0" lang="en-US" sz="3600" u="sng" cap="none" strike="noStrike">
                <a:solidFill>
                  <a:schemeClr val="accent3"/>
                </a:solidFill>
                <a:latin typeface="Questrial"/>
                <a:ea typeface="Questrial"/>
                <a:cs typeface="Questrial"/>
                <a:sym typeface="Questrial"/>
              </a:rPr>
              <a:t>Earned Income Credit Tab</a:t>
            </a:r>
            <a:endParaRP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5" lvl="0" marL="3165"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Use this tab to help determine if a taxpayer qualifies the Earned Income Credit</a:t>
            </a:r>
            <a:endParaRPr/>
          </a:p>
        </p:txBody>
      </p:sp>
      <p:sp>
        <p:nvSpPr>
          <p:cNvPr id="2229" name="Google Shape;2229;p2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8">
                                            <p:txEl>
                                              <p:pRg end="0" st="0"/>
                                            </p:txEl>
                                          </p:spTgt>
                                        </p:tgtEl>
                                        <p:attrNameLst>
                                          <p:attrName>style.visibility</p:attrName>
                                        </p:attrNameLst>
                                      </p:cBhvr>
                                      <p:to>
                                        <p:strVal val="visible"/>
                                      </p:to>
                                    </p:set>
                                    <p:animEffect filter="fade" transition="in">
                                      <p:cBhvr>
                                        <p:cTn dur="500"/>
                                        <p:tgtEl>
                                          <p:spTgt spid="22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8">
                                            <p:txEl>
                                              <p:pRg end="1" st="1"/>
                                            </p:txEl>
                                          </p:spTgt>
                                        </p:tgtEl>
                                        <p:attrNameLst>
                                          <p:attrName>style.visibility</p:attrName>
                                        </p:attrNameLst>
                                      </p:cBhvr>
                                      <p:to>
                                        <p:strVal val="visible"/>
                                      </p:to>
                                    </p:set>
                                    <p:animEffect filter="fade" transition="in">
                                      <p:cBhvr>
                                        <p:cTn dur="500"/>
                                        <p:tgtEl>
                                          <p:spTgt spid="22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8">
                                            <p:txEl>
                                              <p:pRg end="2" st="2"/>
                                            </p:txEl>
                                          </p:spTgt>
                                        </p:tgtEl>
                                        <p:attrNameLst>
                                          <p:attrName>style.visibility</p:attrName>
                                        </p:attrNameLst>
                                      </p:cBhvr>
                                      <p:to>
                                        <p:strVal val="visible"/>
                                      </p:to>
                                    </p:set>
                                    <p:animEffect filter="fade" transition="in">
                                      <p:cBhvr>
                                        <p:cTn dur="500"/>
                                        <p:tgtEl>
                                          <p:spTgt spid="222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Always consult the Scope of Service Chart to see if the income/expense/life event is in scope for your level of certification.</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If something is out of scope for you, put the form to the side and make a note on the I/I supplement form for the advanced volunteer.</a:t>
            </a:r>
            <a:endParaRPr/>
          </a:p>
        </p:txBody>
      </p:sp>
      <p:sp>
        <p:nvSpPr>
          <p:cNvPr id="266" name="Google Shape;266;p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67" name="Google Shape;267;p34"/>
          <p:cNvSpPr txBox="1"/>
          <p:nvPr>
            <p:ph type="title"/>
          </p:nvPr>
        </p:nvSpPr>
        <p:spPr>
          <a:xfrm>
            <a:off x="609600" y="188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3" name="Shape 2233"/>
        <p:cNvGrpSpPr/>
        <p:nvPr/>
      </p:nvGrpSpPr>
      <p:grpSpPr>
        <a:xfrm>
          <a:off x="0" y="0"/>
          <a:ext cx="0" cy="0"/>
          <a:chOff x="0" y="0"/>
          <a:chExt cx="0" cy="0"/>
        </a:xfrm>
      </p:grpSpPr>
      <p:sp>
        <p:nvSpPr>
          <p:cNvPr id="2234" name="Google Shape;2234;p2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235" name="Google Shape;2235;p259"/>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Rules for everyone:</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a:t>
            </a:r>
            <a:r>
              <a:rPr b="1" i="0" lang="en-US" sz="3200" u="none" cap="none" strike="noStrike">
                <a:solidFill>
                  <a:schemeClr val="dk1"/>
                </a:solidFill>
                <a:latin typeface="Questrial"/>
                <a:ea typeface="Questrial"/>
                <a:cs typeface="Questrial"/>
                <a:sym typeface="Questrial"/>
              </a:rPr>
              <a:t>earned</a:t>
            </a:r>
            <a:r>
              <a:rPr b="0" i="0" lang="en-US" sz="3200" u="none" cap="none" strike="noStrike">
                <a:solidFill>
                  <a:schemeClr val="dk1"/>
                </a:solidFill>
                <a:latin typeface="Questrial"/>
                <a:ea typeface="Questrial"/>
                <a:cs typeface="Questrial"/>
                <a:sym typeface="Questrial"/>
              </a:rPr>
              <a:t> income (and AGI has limits)</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Valid SSNs and U.S. citizens/resident aliens</a:t>
            </a:r>
            <a:endParaRPr/>
          </a:p>
          <a:p>
            <a:pPr indent="-285750" lvl="1" marL="742950" marR="0" rtl="0" algn="l">
              <a:spcBef>
                <a:spcPts val="640"/>
              </a:spcBef>
              <a:spcAft>
                <a:spcPts val="0"/>
              </a:spcAft>
              <a:buClr>
                <a:srgbClr val="FF0000"/>
              </a:buClr>
              <a:buSzPts val="3200"/>
              <a:buFont typeface="Arial"/>
              <a:buChar char="•"/>
            </a:pPr>
            <a:r>
              <a:rPr b="0" i="0" lang="en-US" sz="3200" u="none" cap="none" strike="noStrike">
                <a:solidFill>
                  <a:srgbClr val="FF0000"/>
                </a:solidFill>
                <a:latin typeface="Questrial"/>
                <a:ea typeface="Questrial"/>
                <a:cs typeface="Questrial"/>
                <a:sym typeface="Questrial"/>
              </a:rPr>
              <a:t>Not Married Filing Separately</a:t>
            </a:r>
            <a:endParaRPr>
              <a:solidFill>
                <a:srgbClr val="FF0000"/>
              </a:solidFill>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No foreign earned income</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Investment income less than $3,</a:t>
            </a:r>
            <a:r>
              <a:rPr lang="en-US" sz="3200"/>
              <a:t>6</a:t>
            </a:r>
            <a:r>
              <a:rPr b="0" i="0" lang="en-US" sz="3200" u="none" cap="none" strike="noStrike">
                <a:solidFill>
                  <a:schemeClr val="dk1"/>
                </a:solidFill>
                <a:latin typeface="Questrial"/>
                <a:ea typeface="Questrial"/>
                <a:cs typeface="Questrial"/>
                <a:sym typeface="Questrial"/>
              </a:rPr>
              <a:t>00</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Taxpayer cannot be qualifying child of another person</a:t>
            </a:r>
            <a:endParaRPr/>
          </a:p>
        </p:txBody>
      </p:sp>
      <p:sp>
        <p:nvSpPr>
          <p:cNvPr id="2236" name="Google Shape;2236;p2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0" st="0"/>
                                            </p:txEl>
                                          </p:spTgt>
                                        </p:tgtEl>
                                        <p:attrNameLst>
                                          <p:attrName>style.visibility</p:attrName>
                                        </p:attrNameLst>
                                      </p:cBhvr>
                                      <p:to>
                                        <p:strVal val="visible"/>
                                      </p:to>
                                    </p:set>
                                    <p:animEffect filter="fade" transition="in">
                                      <p:cBhvr>
                                        <p:cTn dur="500"/>
                                        <p:tgtEl>
                                          <p:spTgt spid="22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1" st="1"/>
                                            </p:txEl>
                                          </p:spTgt>
                                        </p:tgtEl>
                                        <p:attrNameLst>
                                          <p:attrName>style.visibility</p:attrName>
                                        </p:attrNameLst>
                                      </p:cBhvr>
                                      <p:to>
                                        <p:strVal val="visible"/>
                                      </p:to>
                                    </p:set>
                                    <p:animEffect filter="fade" transition="in">
                                      <p:cBhvr>
                                        <p:cTn dur="500"/>
                                        <p:tgtEl>
                                          <p:spTgt spid="22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2" st="2"/>
                                            </p:txEl>
                                          </p:spTgt>
                                        </p:tgtEl>
                                        <p:attrNameLst>
                                          <p:attrName>style.visibility</p:attrName>
                                        </p:attrNameLst>
                                      </p:cBhvr>
                                      <p:to>
                                        <p:strVal val="visible"/>
                                      </p:to>
                                    </p:set>
                                    <p:animEffect filter="fade" transition="in">
                                      <p:cBhvr>
                                        <p:cTn dur="500"/>
                                        <p:tgtEl>
                                          <p:spTgt spid="22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3" st="3"/>
                                            </p:txEl>
                                          </p:spTgt>
                                        </p:tgtEl>
                                        <p:attrNameLst>
                                          <p:attrName>style.visibility</p:attrName>
                                        </p:attrNameLst>
                                      </p:cBhvr>
                                      <p:to>
                                        <p:strVal val="visible"/>
                                      </p:to>
                                    </p:set>
                                    <p:animEffect filter="fade" transition="in">
                                      <p:cBhvr>
                                        <p:cTn dur="500"/>
                                        <p:tgtEl>
                                          <p:spTgt spid="22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4" st="4"/>
                                            </p:txEl>
                                          </p:spTgt>
                                        </p:tgtEl>
                                        <p:attrNameLst>
                                          <p:attrName>style.visibility</p:attrName>
                                        </p:attrNameLst>
                                      </p:cBhvr>
                                      <p:to>
                                        <p:strVal val="visible"/>
                                      </p:to>
                                    </p:set>
                                    <p:animEffect filter="fade" transition="in">
                                      <p:cBhvr>
                                        <p:cTn dur="500"/>
                                        <p:tgtEl>
                                          <p:spTgt spid="223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5" st="5"/>
                                            </p:txEl>
                                          </p:spTgt>
                                        </p:tgtEl>
                                        <p:attrNameLst>
                                          <p:attrName>style.visibility</p:attrName>
                                        </p:attrNameLst>
                                      </p:cBhvr>
                                      <p:to>
                                        <p:strVal val="visible"/>
                                      </p:to>
                                    </p:set>
                                    <p:animEffect filter="fade" transition="in">
                                      <p:cBhvr>
                                        <p:cTn dur="500"/>
                                        <p:tgtEl>
                                          <p:spTgt spid="223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xEl>
                                              <p:pRg end="6" st="6"/>
                                            </p:txEl>
                                          </p:spTgt>
                                        </p:tgtEl>
                                        <p:attrNameLst>
                                          <p:attrName>style.visibility</p:attrName>
                                        </p:attrNameLst>
                                      </p:cBhvr>
                                      <p:to>
                                        <p:strVal val="visible"/>
                                      </p:to>
                                    </p:set>
                                    <p:animEffect filter="fade" transition="in">
                                      <p:cBhvr>
                                        <p:cTn dur="500"/>
                                        <p:tgtEl>
                                          <p:spTgt spid="223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0" name="Shape 2240"/>
        <p:cNvGrpSpPr/>
        <p:nvPr/>
      </p:nvGrpSpPr>
      <p:grpSpPr>
        <a:xfrm>
          <a:off x="0" y="0"/>
          <a:ext cx="0" cy="0"/>
          <a:chOff x="0" y="0"/>
          <a:chExt cx="0" cy="0"/>
        </a:xfrm>
      </p:grpSpPr>
      <p:sp>
        <p:nvSpPr>
          <p:cNvPr id="2241" name="Google Shape;2241;p2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242" name="Google Shape;2242;p260"/>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does NOT have a qualifying child:</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Cannot be claimed as a dependent by another person</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be at least 25 but under 65 on December 31</a:t>
            </a:r>
            <a:r>
              <a:rPr b="0" baseline="30000" i="0" lang="en-US" sz="3200" u="none" cap="none" strike="noStrike">
                <a:solidFill>
                  <a:schemeClr val="dk1"/>
                </a:solidFill>
                <a:latin typeface="Questrial"/>
                <a:ea typeface="Questrial"/>
                <a:cs typeface="Questrial"/>
                <a:sym typeface="Questrial"/>
              </a:rPr>
              <a:t>st</a:t>
            </a:r>
            <a:r>
              <a:rPr b="0" i="0" lang="en-US" sz="3200" u="none" cap="none" strike="noStrike">
                <a:solidFill>
                  <a:schemeClr val="dk1"/>
                </a:solidFill>
                <a:latin typeface="Questrial"/>
                <a:ea typeface="Questrial"/>
                <a:cs typeface="Questrial"/>
                <a:sym typeface="Questrial"/>
              </a:rPr>
              <a:t> of the tax year</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lived in the United States (and spouse, if MFJ) for more than ½ of the year</a:t>
            </a:r>
            <a:endParaRPr/>
          </a:p>
        </p:txBody>
      </p:sp>
      <p:sp>
        <p:nvSpPr>
          <p:cNvPr id="2243" name="Google Shape;2243;p2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2">
                                            <p:txEl>
                                              <p:pRg end="0" st="0"/>
                                            </p:txEl>
                                          </p:spTgt>
                                        </p:tgtEl>
                                        <p:attrNameLst>
                                          <p:attrName>style.visibility</p:attrName>
                                        </p:attrNameLst>
                                      </p:cBhvr>
                                      <p:to>
                                        <p:strVal val="visible"/>
                                      </p:to>
                                    </p:set>
                                    <p:animEffect filter="fade" transition="in">
                                      <p:cBhvr>
                                        <p:cTn dur="500"/>
                                        <p:tgtEl>
                                          <p:spTgt spid="22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2">
                                            <p:txEl>
                                              <p:pRg end="1" st="1"/>
                                            </p:txEl>
                                          </p:spTgt>
                                        </p:tgtEl>
                                        <p:attrNameLst>
                                          <p:attrName>style.visibility</p:attrName>
                                        </p:attrNameLst>
                                      </p:cBhvr>
                                      <p:to>
                                        <p:strVal val="visible"/>
                                      </p:to>
                                    </p:set>
                                    <p:animEffect filter="fade" transition="in">
                                      <p:cBhvr>
                                        <p:cTn dur="500"/>
                                        <p:tgtEl>
                                          <p:spTgt spid="22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2">
                                            <p:txEl>
                                              <p:pRg end="2" st="2"/>
                                            </p:txEl>
                                          </p:spTgt>
                                        </p:tgtEl>
                                        <p:attrNameLst>
                                          <p:attrName>style.visibility</p:attrName>
                                        </p:attrNameLst>
                                      </p:cBhvr>
                                      <p:to>
                                        <p:strVal val="visible"/>
                                      </p:to>
                                    </p:set>
                                    <p:animEffect filter="fade" transition="in">
                                      <p:cBhvr>
                                        <p:cTn dur="500"/>
                                        <p:tgtEl>
                                          <p:spTgt spid="22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2">
                                            <p:txEl>
                                              <p:pRg end="3" st="3"/>
                                            </p:txEl>
                                          </p:spTgt>
                                        </p:tgtEl>
                                        <p:attrNameLst>
                                          <p:attrName>style.visibility</p:attrName>
                                        </p:attrNameLst>
                                      </p:cBhvr>
                                      <p:to>
                                        <p:strVal val="visible"/>
                                      </p:to>
                                    </p:set>
                                    <p:animEffect filter="fade" transition="in">
                                      <p:cBhvr>
                                        <p:cTn dur="500"/>
                                        <p:tgtEl>
                                          <p:spTgt spid="224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7" name="Shape 2247"/>
        <p:cNvGrpSpPr/>
        <p:nvPr/>
      </p:nvGrpSpPr>
      <p:grpSpPr>
        <a:xfrm>
          <a:off x="0" y="0"/>
          <a:ext cx="0" cy="0"/>
          <a:chOff x="0" y="0"/>
          <a:chExt cx="0" cy="0"/>
        </a:xfrm>
      </p:grpSpPr>
      <p:sp>
        <p:nvSpPr>
          <p:cNvPr id="2248" name="Google Shape;2248;p2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249" name="Google Shape;2249;p261"/>
          <p:cNvSpPr txBox="1"/>
          <p:nvPr>
            <p:ph idx="1" type="body"/>
          </p:nvPr>
        </p:nvSpPr>
        <p:spPr>
          <a:xfrm>
            <a:off x="609600" y="18027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 must have a valid SSN that allows him/her to work</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[Relationship Test] </a:t>
            </a:r>
            <a:r>
              <a:rPr b="0" i="0" lang="en-US" sz="3600" u="none" cap="none" strike="noStrike">
                <a:solidFill>
                  <a:schemeClr val="dk1"/>
                </a:solidFill>
                <a:latin typeface="Questrial"/>
                <a:ea typeface="Questrial"/>
                <a:cs typeface="Questrial"/>
                <a:sym typeface="Questrial"/>
              </a:rPr>
              <a:t>Child must be the taxpayer’s:</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son, daughter, stepchild, eligible foster child</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brother, sister, half brother, half sister, stepbrother, stepsister, or descendent of any of them</a:t>
            </a:r>
            <a:endParaRPr/>
          </a:p>
        </p:txBody>
      </p:sp>
      <p:sp>
        <p:nvSpPr>
          <p:cNvPr id="2250" name="Google Shape;2250;p2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9">
                                            <p:txEl>
                                              <p:pRg end="0" st="0"/>
                                            </p:txEl>
                                          </p:spTgt>
                                        </p:tgtEl>
                                        <p:attrNameLst>
                                          <p:attrName>style.visibility</p:attrName>
                                        </p:attrNameLst>
                                      </p:cBhvr>
                                      <p:to>
                                        <p:strVal val="visible"/>
                                      </p:to>
                                    </p:set>
                                    <p:animEffect filter="fade" transition="in">
                                      <p:cBhvr>
                                        <p:cTn dur="500"/>
                                        <p:tgtEl>
                                          <p:spTgt spid="22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9">
                                            <p:txEl>
                                              <p:pRg end="1" st="1"/>
                                            </p:txEl>
                                          </p:spTgt>
                                        </p:tgtEl>
                                        <p:attrNameLst>
                                          <p:attrName>style.visibility</p:attrName>
                                        </p:attrNameLst>
                                      </p:cBhvr>
                                      <p:to>
                                        <p:strVal val="visible"/>
                                      </p:to>
                                    </p:set>
                                    <p:animEffect filter="fade" transition="in">
                                      <p:cBhvr>
                                        <p:cTn dur="500"/>
                                        <p:tgtEl>
                                          <p:spTgt spid="22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9">
                                            <p:txEl>
                                              <p:pRg end="2" st="2"/>
                                            </p:txEl>
                                          </p:spTgt>
                                        </p:tgtEl>
                                        <p:attrNameLst>
                                          <p:attrName>style.visibility</p:attrName>
                                        </p:attrNameLst>
                                      </p:cBhvr>
                                      <p:to>
                                        <p:strVal val="visible"/>
                                      </p:to>
                                    </p:set>
                                    <p:animEffect filter="fade" transition="in">
                                      <p:cBhvr>
                                        <p:cTn dur="500"/>
                                        <p:tgtEl>
                                          <p:spTgt spid="22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9">
                                            <p:txEl>
                                              <p:pRg end="3" st="3"/>
                                            </p:txEl>
                                          </p:spTgt>
                                        </p:tgtEl>
                                        <p:attrNameLst>
                                          <p:attrName>style.visibility</p:attrName>
                                        </p:attrNameLst>
                                      </p:cBhvr>
                                      <p:to>
                                        <p:strVal val="visible"/>
                                      </p:to>
                                    </p:set>
                                    <p:animEffect filter="fade" transition="in">
                                      <p:cBhvr>
                                        <p:cTn dur="500"/>
                                        <p:tgtEl>
                                          <p:spTgt spid="224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9">
                                            <p:txEl>
                                              <p:pRg end="4" st="4"/>
                                            </p:txEl>
                                          </p:spTgt>
                                        </p:tgtEl>
                                        <p:attrNameLst>
                                          <p:attrName>style.visibility</p:attrName>
                                        </p:attrNameLst>
                                      </p:cBhvr>
                                      <p:to>
                                        <p:strVal val="visible"/>
                                      </p:to>
                                    </p:set>
                                    <p:animEffect filter="fade" transition="in">
                                      <p:cBhvr>
                                        <p:cTn dur="500"/>
                                        <p:tgtEl>
                                          <p:spTgt spid="224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4" name="Shape 2254"/>
        <p:cNvGrpSpPr/>
        <p:nvPr/>
      </p:nvGrpSpPr>
      <p:grpSpPr>
        <a:xfrm>
          <a:off x="0" y="0"/>
          <a:ext cx="0" cy="0"/>
          <a:chOff x="0" y="0"/>
          <a:chExt cx="0" cy="0"/>
        </a:xfrm>
      </p:grpSpPr>
      <p:sp>
        <p:nvSpPr>
          <p:cNvPr id="2255" name="Google Shape;2255;p2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256" name="Google Shape;2256;p262"/>
          <p:cNvSpPr txBox="1"/>
          <p:nvPr>
            <p:ph idx="1" type="body"/>
          </p:nvPr>
        </p:nvSpPr>
        <p:spPr>
          <a:xfrm>
            <a:off x="609600" y="18297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[Age Test] </a:t>
            </a:r>
            <a:r>
              <a:rPr b="0" i="0" lang="en-US" sz="3600" u="none" cap="none" strike="noStrike">
                <a:solidFill>
                  <a:schemeClr val="dk1"/>
                </a:solidFill>
                <a:latin typeface="Questrial"/>
                <a:ea typeface="Questrial"/>
                <a:cs typeface="Questrial"/>
                <a:sym typeface="Questrial"/>
              </a:rPr>
              <a:t>Child must be</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19 at the end of the tax year, </a:t>
            </a:r>
            <a:r>
              <a:rPr b="1" i="1" lang="en-US" sz="3200" u="none" cap="none" strike="noStrike">
                <a:solidFill>
                  <a:schemeClr val="accent1"/>
                </a:solidFill>
                <a:latin typeface="Questrial"/>
                <a:ea typeface="Questrial"/>
                <a:cs typeface="Questrial"/>
                <a:sym typeface="Questrial"/>
              </a:rPr>
              <a:t>OR</a:t>
            </a:r>
            <a:endParaRPr b="0" i="0" sz="3200" u="none" cap="none" strike="noStrike">
              <a:solidFill>
                <a:schemeClr val="accent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24 and a full-time student at the end of the tax year, </a:t>
            </a:r>
            <a:r>
              <a:rPr b="1" i="1" lang="en-US" sz="3200" u="none" cap="none" strike="noStrike">
                <a:solidFill>
                  <a:schemeClr val="accent1"/>
                </a:solidFill>
                <a:latin typeface="Questrial"/>
                <a:ea typeface="Questrial"/>
                <a:cs typeface="Questrial"/>
                <a:sym typeface="Questrial"/>
              </a:rPr>
              <a:t>OR</a:t>
            </a:r>
            <a:endParaRPr b="0" i="0"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Any age and permanently and totally disabled </a:t>
            </a:r>
            <a:endParaRPr/>
          </a:p>
        </p:txBody>
      </p:sp>
      <p:sp>
        <p:nvSpPr>
          <p:cNvPr id="2257" name="Google Shape;2257;p2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1" name="Shape 2261"/>
        <p:cNvGrpSpPr/>
        <p:nvPr/>
      </p:nvGrpSpPr>
      <p:grpSpPr>
        <a:xfrm>
          <a:off x="0" y="0"/>
          <a:ext cx="0" cy="0"/>
          <a:chOff x="0" y="0"/>
          <a:chExt cx="0" cy="0"/>
        </a:xfrm>
      </p:grpSpPr>
      <p:sp>
        <p:nvSpPr>
          <p:cNvPr id="2262" name="Google Shape;2262;p2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a:p>
        </p:txBody>
      </p:sp>
      <p:sp>
        <p:nvSpPr>
          <p:cNvPr id="2263" name="Google Shape;2263;p263"/>
          <p:cNvSpPr txBox="1"/>
          <p:nvPr>
            <p:ph idx="1" type="body"/>
          </p:nvPr>
        </p:nvSpPr>
        <p:spPr>
          <a:xfrm>
            <a:off x="609600" y="17352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[Joint Return Test] </a:t>
            </a:r>
            <a:r>
              <a:rPr b="0" i="0" lang="en-US" sz="3200" u="none" cap="none" strike="noStrike">
                <a:solidFill>
                  <a:schemeClr val="dk1"/>
                </a:solidFill>
                <a:latin typeface="Questrial"/>
                <a:ea typeface="Questrial"/>
                <a:cs typeface="Questrial"/>
                <a:sym typeface="Questrial"/>
              </a:rPr>
              <a:t>Qualifying child must not have filed a joint return for the tax year</a:t>
            </a:r>
            <a:endParaRPr/>
          </a:p>
          <a:p>
            <a:pPr indent="-228600" lvl="2" marL="1143000" marR="0" rtl="0" algn="l">
              <a:spcBef>
                <a:spcPts val="560"/>
              </a:spcBef>
              <a:spcAft>
                <a:spcPts val="0"/>
              </a:spcAft>
              <a:buClr>
                <a:schemeClr val="dk1"/>
              </a:buClr>
              <a:buSzPts val="2800"/>
              <a:buFont typeface="Courier New"/>
              <a:buChar char="o"/>
            </a:pPr>
            <a:r>
              <a:rPr b="0" i="0" lang="en-US" sz="2800" u="none" cap="none" strike="noStrike">
                <a:solidFill>
                  <a:schemeClr val="dk1"/>
                </a:solidFill>
                <a:latin typeface="Questrial"/>
                <a:ea typeface="Questrial"/>
                <a:cs typeface="Questrial"/>
                <a:sym typeface="Questrial"/>
              </a:rPr>
              <a:t>Unless the child only filed a joint return with spouse to claim a refund</a:t>
            </a:r>
            <a:endParaRP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[Residency Test] </a:t>
            </a:r>
            <a:r>
              <a:rPr b="0" i="0" lang="en-US" sz="3200" u="none" cap="none" strike="noStrike">
                <a:solidFill>
                  <a:schemeClr val="dk1"/>
                </a:solidFill>
                <a:latin typeface="Questrial"/>
                <a:ea typeface="Questrial"/>
                <a:cs typeface="Questrial"/>
                <a:sym typeface="Questrial"/>
              </a:rPr>
              <a:t>Must have lived with the taxpayer for more than ½ the year</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not be the qualifying child of another person</a:t>
            </a:r>
            <a:endParaRPr b="0" i="0" sz="3200" u="none" cap="none" strike="noStrike">
              <a:solidFill>
                <a:schemeClr val="dk1"/>
              </a:solidFill>
              <a:latin typeface="Questrial"/>
              <a:ea typeface="Questrial"/>
              <a:cs typeface="Questrial"/>
              <a:sym typeface="Questrial"/>
            </a:endParaRPr>
          </a:p>
        </p:txBody>
      </p:sp>
      <p:sp>
        <p:nvSpPr>
          <p:cNvPr id="2264" name="Google Shape;2264;p2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8" name="Shape 2268"/>
        <p:cNvGrpSpPr/>
        <p:nvPr/>
      </p:nvGrpSpPr>
      <p:grpSpPr>
        <a:xfrm>
          <a:off x="0" y="0"/>
          <a:ext cx="0" cy="0"/>
          <a:chOff x="0" y="0"/>
          <a:chExt cx="0" cy="0"/>
        </a:xfrm>
      </p:grpSpPr>
      <p:sp>
        <p:nvSpPr>
          <p:cNvPr id="2269" name="Google Shape;2269;p2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270" name="Google Shape;2270;p264"/>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1" i="0" lang="en-US" sz="3700" u="none" cap="none" strike="noStrike">
                <a:solidFill>
                  <a:schemeClr val="accent3"/>
                </a:solidFill>
                <a:latin typeface="Questrial"/>
                <a:ea typeface="Questrial"/>
                <a:cs typeface="Questrial"/>
                <a:sym typeface="Questrial"/>
              </a:rPr>
              <a:t>Note: Just because a person qualifies as the dependent of the taxpayer does not mean they automatically make the taxpayer eligible for the EIC</a:t>
            </a:r>
            <a:endParaRPr/>
          </a:p>
          <a:p>
            <a:pPr indent="0" lvl="0" marL="0" marR="0" rtl="0" algn="ctr">
              <a:spcBef>
                <a:spcPts val="740"/>
              </a:spcBef>
              <a:spcAft>
                <a:spcPts val="0"/>
              </a:spcAft>
              <a:buClr>
                <a:schemeClr val="accent3"/>
              </a:buClr>
              <a:buFont typeface="Noto Sans Symbols"/>
              <a:buNone/>
            </a:pPr>
            <a:r>
              <a:rPr b="1" i="1" lang="en-US" sz="3700" u="none" cap="none" strike="noStrike">
                <a:solidFill>
                  <a:schemeClr val="accent3"/>
                </a:solidFill>
                <a:latin typeface="Questrial"/>
                <a:ea typeface="Questrial"/>
                <a:cs typeface="Questrial"/>
                <a:sym typeface="Questrial"/>
              </a:rPr>
              <a:t>Child in question must meet the age, relationship, residency, and joint return tests to qualify (therefore, Qualifying Children always meet requirements, HOWEVER, Qualifying Relatives DO NOT)</a:t>
            </a:r>
            <a:endParaRPr/>
          </a:p>
        </p:txBody>
      </p:sp>
      <p:sp>
        <p:nvSpPr>
          <p:cNvPr id="2271" name="Google Shape;2271;p2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0">
                                            <p:txEl>
                                              <p:pRg end="0" st="0"/>
                                            </p:txEl>
                                          </p:spTgt>
                                        </p:tgtEl>
                                        <p:attrNameLst>
                                          <p:attrName>style.visibility</p:attrName>
                                        </p:attrNameLst>
                                      </p:cBhvr>
                                      <p:to>
                                        <p:strVal val="visible"/>
                                      </p:to>
                                    </p:set>
                                    <p:animEffect filter="fade" transition="in">
                                      <p:cBhvr>
                                        <p:cTn dur="500"/>
                                        <p:tgtEl>
                                          <p:spTgt spid="22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0">
                                            <p:txEl>
                                              <p:pRg end="1" st="1"/>
                                            </p:txEl>
                                          </p:spTgt>
                                        </p:tgtEl>
                                        <p:attrNameLst>
                                          <p:attrName>style.visibility</p:attrName>
                                        </p:attrNameLst>
                                      </p:cBhvr>
                                      <p:to>
                                        <p:strVal val="visible"/>
                                      </p:to>
                                    </p:set>
                                    <p:animEffect filter="fade" transition="in">
                                      <p:cBhvr>
                                        <p:cTn dur="500"/>
                                        <p:tgtEl>
                                          <p:spTgt spid="227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6" name="Shape 2276"/>
        <p:cNvGrpSpPr/>
        <p:nvPr/>
      </p:nvGrpSpPr>
      <p:grpSpPr>
        <a:xfrm>
          <a:off x="0" y="0"/>
          <a:ext cx="0" cy="0"/>
          <a:chOff x="0" y="0"/>
          <a:chExt cx="0" cy="0"/>
        </a:xfrm>
      </p:grpSpPr>
      <p:sp>
        <p:nvSpPr>
          <p:cNvPr id="2277" name="Google Shape;2277;p2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Qualifying Child of More than One Person</a:t>
            </a:r>
            <a:endParaRPr/>
          </a:p>
        </p:txBody>
      </p:sp>
      <p:sp>
        <p:nvSpPr>
          <p:cNvPr id="2278" name="Google Shape;2278;p265"/>
          <p:cNvSpPr txBox="1"/>
          <p:nvPr>
            <p:ph idx="1" type="body"/>
          </p:nvPr>
        </p:nvSpPr>
        <p:spPr>
          <a:xfrm>
            <a:off x="609600" y="1600203"/>
            <a:ext cx="10972800" cy="4223081"/>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Sometimes, a child meets all of the tests to be claimed by more than one taxpayer.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cannot be used by more than one person to claim the EIC.</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rules for determining who claims the child for EIC are the same as those for determining who claims the the child as a dependent.</a:t>
            </a:r>
            <a:endParaRPr/>
          </a:p>
        </p:txBody>
      </p:sp>
      <p:sp>
        <p:nvSpPr>
          <p:cNvPr id="2279" name="Google Shape;2279;p265"/>
          <p:cNvSpPr txBox="1"/>
          <p:nvPr/>
        </p:nvSpPr>
        <p:spPr>
          <a:xfrm>
            <a:off x="609600" y="61136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endParaRPr/>
          </a:p>
        </p:txBody>
      </p:sp>
      <p:sp>
        <p:nvSpPr>
          <p:cNvPr id="2280" name="Google Shape;2280;p2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8">
                                            <p:txEl>
                                              <p:pRg end="0" st="0"/>
                                            </p:txEl>
                                          </p:spTgt>
                                        </p:tgtEl>
                                        <p:attrNameLst>
                                          <p:attrName>style.visibility</p:attrName>
                                        </p:attrNameLst>
                                      </p:cBhvr>
                                      <p:to>
                                        <p:strVal val="visible"/>
                                      </p:to>
                                    </p:set>
                                    <p:animEffect filter="fade" transition="in">
                                      <p:cBhvr>
                                        <p:cTn dur="500"/>
                                        <p:tgtEl>
                                          <p:spTgt spid="22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8">
                                            <p:txEl>
                                              <p:pRg end="1" st="1"/>
                                            </p:txEl>
                                          </p:spTgt>
                                        </p:tgtEl>
                                        <p:attrNameLst>
                                          <p:attrName>style.visibility</p:attrName>
                                        </p:attrNameLst>
                                      </p:cBhvr>
                                      <p:to>
                                        <p:strVal val="visible"/>
                                      </p:to>
                                    </p:set>
                                    <p:animEffect filter="fade" transition="in">
                                      <p:cBhvr>
                                        <p:cTn dur="500"/>
                                        <p:tgtEl>
                                          <p:spTgt spid="22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8">
                                            <p:txEl>
                                              <p:pRg end="2" st="2"/>
                                            </p:txEl>
                                          </p:spTgt>
                                        </p:tgtEl>
                                        <p:attrNameLst>
                                          <p:attrName>style.visibility</p:attrName>
                                        </p:attrNameLst>
                                      </p:cBhvr>
                                      <p:to>
                                        <p:strVal val="visible"/>
                                      </p:to>
                                    </p:set>
                                    <p:animEffect filter="fade" transition="in">
                                      <p:cBhvr>
                                        <p:cTn dur="500"/>
                                        <p:tgtEl>
                                          <p:spTgt spid="227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5" name="Shape 2285"/>
        <p:cNvGrpSpPr/>
        <p:nvPr/>
      </p:nvGrpSpPr>
      <p:grpSpPr>
        <a:xfrm>
          <a:off x="0" y="0"/>
          <a:ext cx="0" cy="0"/>
          <a:chOff x="0" y="0"/>
          <a:chExt cx="0" cy="0"/>
        </a:xfrm>
      </p:grpSpPr>
      <p:sp>
        <p:nvSpPr>
          <p:cNvPr id="2286" name="Google Shape;2286;p2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Disallowance</a:t>
            </a:r>
            <a:endParaRPr/>
          </a:p>
        </p:txBody>
      </p:sp>
      <p:sp>
        <p:nvSpPr>
          <p:cNvPr id="2287" name="Google Shape;2287;p26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EIC can be disallowed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Reckless or intentional disregard of the rules: 2 years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Fraudulent Claim: 10 Years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claim EIC again, a taxpayer must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Wait full period of disallowance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Submit a Form 8862 with the tax return</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288" name="Google Shape;2288;p266"/>
          <p:cNvSpPr txBox="1"/>
          <p:nvPr/>
        </p:nvSpPr>
        <p:spPr>
          <a:xfrm>
            <a:off x="609600" y="61261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endParaRPr/>
          </a:p>
        </p:txBody>
      </p:sp>
      <p:sp>
        <p:nvSpPr>
          <p:cNvPr id="2289" name="Google Shape;2289;p2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7">
                                            <p:txEl>
                                              <p:pRg end="0" st="0"/>
                                            </p:txEl>
                                          </p:spTgt>
                                        </p:tgtEl>
                                        <p:attrNameLst>
                                          <p:attrName>style.visibility</p:attrName>
                                        </p:attrNameLst>
                                      </p:cBhvr>
                                      <p:to>
                                        <p:strVal val="visible"/>
                                      </p:to>
                                    </p:set>
                                    <p:animEffect filter="fade" transition="in">
                                      <p:cBhvr>
                                        <p:cTn dur="500"/>
                                        <p:tgtEl>
                                          <p:spTgt spid="22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7">
                                            <p:txEl>
                                              <p:pRg end="1" st="1"/>
                                            </p:txEl>
                                          </p:spTgt>
                                        </p:tgtEl>
                                        <p:attrNameLst>
                                          <p:attrName>style.visibility</p:attrName>
                                        </p:attrNameLst>
                                      </p:cBhvr>
                                      <p:to>
                                        <p:strVal val="visible"/>
                                      </p:to>
                                    </p:set>
                                    <p:animEffect filter="fade" transition="in">
                                      <p:cBhvr>
                                        <p:cTn dur="500"/>
                                        <p:tgtEl>
                                          <p:spTgt spid="22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7">
                                            <p:txEl>
                                              <p:pRg end="2" st="2"/>
                                            </p:txEl>
                                          </p:spTgt>
                                        </p:tgtEl>
                                        <p:attrNameLst>
                                          <p:attrName>style.visibility</p:attrName>
                                        </p:attrNameLst>
                                      </p:cBhvr>
                                      <p:to>
                                        <p:strVal val="visible"/>
                                      </p:to>
                                    </p:set>
                                    <p:animEffect filter="fade" transition="in">
                                      <p:cBhvr>
                                        <p:cTn dur="500"/>
                                        <p:tgtEl>
                                          <p:spTgt spid="22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7">
                                            <p:txEl>
                                              <p:pRg end="3" st="3"/>
                                            </p:txEl>
                                          </p:spTgt>
                                        </p:tgtEl>
                                        <p:attrNameLst>
                                          <p:attrName>style.visibility</p:attrName>
                                        </p:attrNameLst>
                                      </p:cBhvr>
                                      <p:to>
                                        <p:strVal val="visible"/>
                                      </p:to>
                                    </p:set>
                                    <p:animEffect filter="fade" transition="in">
                                      <p:cBhvr>
                                        <p:cTn dur="500"/>
                                        <p:tgtEl>
                                          <p:spTgt spid="22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7">
                                            <p:txEl>
                                              <p:pRg end="4" st="4"/>
                                            </p:txEl>
                                          </p:spTgt>
                                        </p:tgtEl>
                                        <p:attrNameLst>
                                          <p:attrName>style.visibility</p:attrName>
                                        </p:attrNameLst>
                                      </p:cBhvr>
                                      <p:to>
                                        <p:strVal val="visible"/>
                                      </p:to>
                                    </p:set>
                                    <p:animEffect filter="fade" transition="in">
                                      <p:cBhvr>
                                        <p:cTn dur="500"/>
                                        <p:tgtEl>
                                          <p:spTgt spid="228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7">
                                            <p:txEl>
                                              <p:pRg end="5" st="5"/>
                                            </p:txEl>
                                          </p:spTgt>
                                        </p:tgtEl>
                                        <p:attrNameLst>
                                          <p:attrName>style.visibility</p:attrName>
                                        </p:attrNameLst>
                                      </p:cBhvr>
                                      <p:to>
                                        <p:strVal val="visible"/>
                                      </p:to>
                                    </p:set>
                                    <p:animEffect filter="fade" transition="in">
                                      <p:cBhvr>
                                        <p:cTn dur="500"/>
                                        <p:tgtEl>
                                          <p:spTgt spid="228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7">
                                            <p:txEl>
                                              <p:pRg end="6" st="6"/>
                                            </p:txEl>
                                          </p:spTgt>
                                        </p:tgtEl>
                                        <p:attrNameLst>
                                          <p:attrName>style.visibility</p:attrName>
                                        </p:attrNameLst>
                                      </p:cBhvr>
                                      <p:to>
                                        <p:strVal val="visible"/>
                                      </p:to>
                                    </p:set>
                                    <p:animEffect filter="fade" transition="in">
                                      <p:cBhvr>
                                        <p:cTn dur="500"/>
                                        <p:tgtEl>
                                          <p:spTgt spid="228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3" name="Shape 2293"/>
        <p:cNvGrpSpPr/>
        <p:nvPr/>
      </p:nvGrpSpPr>
      <p:grpSpPr>
        <a:xfrm>
          <a:off x="0" y="0"/>
          <a:ext cx="0" cy="0"/>
          <a:chOff x="0" y="0"/>
          <a:chExt cx="0" cy="0"/>
        </a:xfrm>
      </p:grpSpPr>
      <p:sp>
        <p:nvSpPr>
          <p:cNvPr id="2294" name="Google Shape;2294;p2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2295" name="Google Shape;2295;p267"/>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Sharon, who has an earned income and AGI of $15,</a:t>
            </a:r>
            <a:r>
              <a:rPr b="1" lang="en-US"/>
              <a:t>6</a:t>
            </a:r>
            <a:r>
              <a:rPr b="1" i="0" lang="en-US" sz="4000" u="none" cap="none" strike="noStrike">
                <a:solidFill>
                  <a:schemeClr val="dk1"/>
                </a:solidFill>
                <a:latin typeface="Questrial"/>
                <a:ea typeface="Questrial"/>
                <a:cs typeface="Questrial"/>
                <a:sym typeface="Questrial"/>
              </a:rPr>
              <a:t>25, takes care of her sister’s son, Eric.  If Eric is 12 years old and began living with Sharon in August, can Sharon claim the EIC?</a:t>
            </a:r>
            <a:endParaRPr/>
          </a:p>
        </p:txBody>
      </p:sp>
      <p:sp>
        <p:nvSpPr>
          <p:cNvPr id="2296" name="Google Shape;2296;p2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5">
                                            <p:txEl>
                                              <p:pRg end="0" st="0"/>
                                            </p:txEl>
                                          </p:spTgt>
                                        </p:tgtEl>
                                        <p:attrNameLst>
                                          <p:attrName>style.visibility</p:attrName>
                                        </p:attrNameLst>
                                      </p:cBhvr>
                                      <p:to>
                                        <p:strVal val="visible"/>
                                      </p:to>
                                    </p:set>
                                    <p:animEffect filter="fade" transition="in">
                                      <p:cBhvr>
                                        <p:cTn dur="500"/>
                                        <p:tgtEl>
                                          <p:spTgt spid="229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1" name="Shape 2301"/>
        <p:cNvGrpSpPr/>
        <p:nvPr/>
      </p:nvGrpSpPr>
      <p:grpSpPr>
        <a:xfrm>
          <a:off x="0" y="0"/>
          <a:ext cx="0" cy="0"/>
          <a:chOff x="0" y="0"/>
          <a:chExt cx="0" cy="0"/>
        </a:xfrm>
      </p:grpSpPr>
      <p:sp>
        <p:nvSpPr>
          <p:cNvPr id="2302" name="Google Shape;2302;p2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2303" name="Google Shape;2303;p268"/>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Sharon’s AGI is too high to claim the EIC alone, and since Eric lived with her for less than half a year, he is not her qualifying child</a:t>
            </a:r>
            <a:endParaRPr b="1" i="0" sz="4000" u="none" cap="none" strike="noStrike">
              <a:solidFill>
                <a:srgbClr val="CA8F0C"/>
              </a:solidFill>
              <a:latin typeface="Questrial"/>
              <a:ea typeface="Questrial"/>
              <a:cs typeface="Questrial"/>
              <a:sym typeface="Questrial"/>
            </a:endParaRPr>
          </a:p>
        </p:txBody>
      </p:sp>
      <p:sp>
        <p:nvSpPr>
          <p:cNvPr id="2304" name="Google Shape;2304;p2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3">
                                            <p:txEl>
                                              <p:pRg end="0" st="0"/>
                                            </p:txEl>
                                          </p:spTgt>
                                        </p:tgtEl>
                                        <p:attrNameLst>
                                          <p:attrName>style.visibility</p:attrName>
                                        </p:attrNameLst>
                                      </p:cBhvr>
                                      <p:to>
                                        <p:strVal val="visible"/>
                                      </p:to>
                                    </p:set>
                                    <p:animEffect filter="fade" transition="in">
                                      <p:cBhvr>
                                        <p:cTn dur="500"/>
                                        <p:tgtEl>
                                          <p:spTgt spid="23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3">
                                            <p:txEl>
                                              <p:pRg end="1" st="1"/>
                                            </p:txEl>
                                          </p:spTgt>
                                        </p:tgtEl>
                                        <p:attrNameLst>
                                          <p:attrName>style.visibility</p:attrName>
                                        </p:attrNameLst>
                                      </p:cBhvr>
                                      <p:to>
                                        <p:strVal val="visible"/>
                                      </p:to>
                                    </p:set>
                                    <p:animEffect filter="fade" transition="in">
                                      <p:cBhvr>
                                        <p:cTn dur="500"/>
                                        <p:tgtEl>
                                          <p:spTgt spid="230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Taxpayer has  a form and you can’t find it on the scope of service chart or summary chart?</a:t>
            </a:r>
            <a:endParaRPr/>
          </a:p>
          <a:p>
            <a:pPr indent="-311150" lvl="1" marL="742950" marR="0" rtl="0" algn="l">
              <a:lnSpc>
                <a:spcPct val="90000"/>
              </a:lnSpc>
              <a:spcBef>
                <a:spcPts val="800"/>
              </a:spcBef>
              <a:spcAft>
                <a:spcPts val="0"/>
              </a:spcAft>
              <a:buClr>
                <a:schemeClr val="dk1"/>
              </a:buClr>
              <a:buSzPts val="4000"/>
              <a:buFont typeface="Noto Sans Symbols"/>
              <a:buChar char="•"/>
            </a:pPr>
            <a:r>
              <a:rPr lang="en-US"/>
              <a:t>call over a more advanced volunteer to determine if the form is in scope</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We want to determine if something is out of scope as early in the process as possible!</a:t>
            </a:r>
            <a:endParaRPr/>
          </a:p>
        </p:txBody>
      </p:sp>
      <p:sp>
        <p:nvSpPr>
          <p:cNvPr id="274" name="Google Shape;274;p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75" name="Google Shape;275;p35"/>
          <p:cNvSpPr txBox="1"/>
          <p:nvPr>
            <p:ph type="title"/>
          </p:nvPr>
        </p:nvSpPr>
        <p:spPr>
          <a:xfrm>
            <a:off x="609600" y="188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8" name="Shape 2308"/>
        <p:cNvGrpSpPr/>
        <p:nvPr/>
      </p:nvGrpSpPr>
      <p:grpSpPr>
        <a:xfrm>
          <a:off x="0" y="0"/>
          <a:ext cx="0" cy="0"/>
          <a:chOff x="0" y="0"/>
          <a:chExt cx="0" cy="0"/>
        </a:xfrm>
      </p:grpSpPr>
      <p:sp>
        <p:nvSpPr>
          <p:cNvPr id="2309" name="Google Shape;2309;p2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2310" name="Google Shape;2310;p269"/>
          <p:cNvSpPr txBox="1"/>
          <p:nvPr>
            <p:ph idx="1" type="body"/>
          </p:nvPr>
        </p:nvSpPr>
        <p:spPr>
          <a:xfrm>
            <a:off x="471275" y="1600200"/>
            <a:ext cx="11111100" cy="49977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married and live together with their 4-year-old son Sam.  Their combined earned income is $25,000, but they file separately. Doug reports an AGI of $11,000 on his return, and Donna reports AGI of $14,000.</a:t>
            </a:r>
            <a:endParaRPr/>
          </a:p>
          <a:p>
            <a:pPr indent="-342900" lvl="0" marL="342900" marR="0" rtl="0" algn="ctr">
              <a:lnSpc>
                <a:spcPct val="90000"/>
              </a:lnSpc>
              <a:spcBef>
                <a:spcPts val="800"/>
              </a:spcBef>
              <a:spcAft>
                <a:spcPts val="0"/>
              </a:spcAft>
              <a:buClr>
                <a:srgbClr val="000000"/>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Doug and/or Donna claim the EIC?</a:t>
            </a:r>
            <a:endParaRPr/>
          </a:p>
        </p:txBody>
      </p:sp>
      <p:sp>
        <p:nvSpPr>
          <p:cNvPr id="2311" name="Google Shape;2311;p2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0" st="0"/>
                                            </p:txEl>
                                          </p:spTgt>
                                        </p:tgtEl>
                                        <p:attrNameLst>
                                          <p:attrName>style.visibility</p:attrName>
                                        </p:attrNameLst>
                                      </p:cBhvr>
                                      <p:to>
                                        <p:strVal val="visible"/>
                                      </p:to>
                                    </p:set>
                                    <p:animEffect filter="fade" transition="in">
                                      <p:cBhvr>
                                        <p:cTn dur="500"/>
                                        <p:tgtEl>
                                          <p:spTgt spid="23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1" st="1"/>
                                            </p:txEl>
                                          </p:spTgt>
                                        </p:tgtEl>
                                        <p:attrNameLst>
                                          <p:attrName>style.visibility</p:attrName>
                                        </p:attrNameLst>
                                      </p:cBhvr>
                                      <p:to>
                                        <p:strVal val="visible"/>
                                      </p:to>
                                    </p:set>
                                    <p:animEffect filter="fade" transition="in">
                                      <p:cBhvr>
                                        <p:cTn dur="500"/>
                                        <p:tgtEl>
                                          <p:spTgt spid="23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2" st="2"/>
                                            </p:txEl>
                                          </p:spTgt>
                                        </p:tgtEl>
                                        <p:attrNameLst>
                                          <p:attrName>style.visibility</p:attrName>
                                        </p:attrNameLst>
                                      </p:cBhvr>
                                      <p:to>
                                        <p:strVal val="visible"/>
                                      </p:to>
                                    </p:set>
                                    <p:animEffect filter="fade" transition="in">
                                      <p:cBhvr>
                                        <p:cTn dur="500"/>
                                        <p:tgtEl>
                                          <p:spTgt spid="23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5" name="Shape 2315"/>
        <p:cNvGrpSpPr/>
        <p:nvPr/>
      </p:nvGrpSpPr>
      <p:grpSpPr>
        <a:xfrm>
          <a:off x="0" y="0"/>
          <a:ext cx="0" cy="0"/>
          <a:chOff x="0" y="0"/>
          <a:chExt cx="0" cy="0"/>
        </a:xfrm>
      </p:grpSpPr>
      <p:sp>
        <p:nvSpPr>
          <p:cNvPr id="2316" name="Google Shape;2316;p2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2317" name="Google Shape;2317;p270"/>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400" u="none" cap="none" strike="noStrike">
                <a:solidFill>
                  <a:srgbClr val="CA8F0C"/>
                </a:solidFill>
                <a:latin typeface="Questrial"/>
                <a:ea typeface="Questrial"/>
                <a:cs typeface="Questrial"/>
                <a:sym typeface="Questrial"/>
              </a:rPr>
              <a:t>No</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Neither can claim the EIC because both have a filing status of Married Filing Separately</a:t>
            </a:r>
            <a:endParaRPr/>
          </a:p>
        </p:txBody>
      </p:sp>
      <p:sp>
        <p:nvSpPr>
          <p:cNvPr id="2318" name="Google Shape;2318;p2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7">
                                            <p:txEl>
                                              <p:pRg end="0" st="0"/>
                                            </p:txEl>
                                          </p:spTgt>
                                        </p:tgtEl>
                                        <p:attrNameLst>
                                          <p:attrName>style.visibility</p:attrName>
                                        </p:attrNameLst>
                                      </p:cBhvr>
                                      <p:to>
                                        <p:strVal val="visible"/>
                                      </p:to>
                                    </p:set>
                                    <p:animEffect filter="fade" transition="in">
                                      <p:cBhvr>
                                        <p:cTn dur="500"/>
                                        <p:tgtEl>
                                          <p:spTgt spid="23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7">
                                            <p:txEl>
                                              <p:pRg end="1" st="1"/>
                                            </p:txEl>
                                          </p:spTgt>
                                        </p:tgtEl>
                                        <p:attrNameLst>
                                          <p:attrName>style.visibility</p:attrName>
                                        </p:attrNameLst>
                                      </p:cBhvr>
                                      <p:to>
                                        <p:strVal val="visible"/>
                                      </p:to>
                                    </p:set>
                                    <p:animEffect filter="fade" transition="in">
                                      <p:cBhvr>
                                        <p:cTn dur="500"/>
                                        <p:tgtEl>
                                          <p:spTgt spid="231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2" name="Shape 2322"/>
        <p:cNvGrpSpPr/>
        <p:nvPr/>
      </p:nvGrpSpPr>
      <p:grpSpPr>
        <a:xfrm>
          <a:off x="0" y="0"/>
          <a:ext cx="0" cy="0"/>
          <a:chOff x="0" y="0"/>
          <a:chExt cx="0" cy="0"/>
        </a:xfrm>
      </p:grpSpPr>
      <p:sp>
        <p:nvSpPr>
          <p:cNvPr id="2323" name="Google Shape;2323;p2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2324" name="Google Shape;2324;p271"/>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still married and still live together with Sam, but now they decide to file a joint return.  Their combined earned income and AGI are $25,000. Can they claim the EIC on this return?</a:t>
            </a:r>
            <a:endParaRPr/>
          </a:p>
        </p:txBody>
      </p:sp>
      <p:sp>
        <p:nvSpPr>
          <p:cNvPr id="2325" name="Google Shape;2325;p2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4">
                                            <p:txEl>
                                              <p:pRg end="0" st="0"/>
                                            </p:txEl>
                                          </p:spTgt>
                                        </p:tgtEl>
                                        <p:attrNameLst>
                                          <p:attrName>style.visibility</p:attrName>
                                        </p:attrNameLst>
                                      </p:cBhvr>
                                      <p:to>
                                        <p:strVal val="visible"/>
                                      </p:to>
                                    </p:set>
                                    <p:animEffect filter="fade" transition="in">
                                      <p:cBhvr>
                                        <p:cTn dur="500"/>
                                        <p:tgtEl>
                                          <p:spTgt spid="232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9" name="Shape 2329"/>
        <p:cNvGrpSpPr/>
        <p:nvPr/>
      </p:nvGrpSpPr>
      <p:grpSpPr>
        <a:xfrm>
          <a:off x="0" y="0"/>
          <a:ext cx="0" cy="0"/>
          <a:chOff x="0" y="0"/>
          <a:chExt cx="0" cy="0"/>
        </a:xfrm>
      </p:grpSpPr>
      <p:sp>
        <p:nvSpPr>
          <p:cNvPr id="2330" name="Google Shape;2330;p2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2331" name="Google Shape;2331;p272"/>
          <p:cNvSpPr txBox="1"/>
          <p:nvPr>
            <p:ph idx="1" type="body"/>
          </p:nvPr>
        </p:nvSpPr>
        <p:spPr>
          <a:xfrm>
            <a:off x="609600" y="1524003"/>
            <a:ext cx="10972800" cy="45261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Their joint income is low enough to claim the EIC with one qualifying child (Sam)</a:t>
            </a:r>
            <a:endParaRPr/>
          </a:p>
        </p:txBody>
      </p:sp>
      <p:sp>
        <p:nvSpPr>
          <p:cNvPr id="2332" name="Google Shape;2332;p2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0" st="0"/>
                                            </p:txEl>
                                          </p:spTgt>
                                        </p:tgtEl>
                                        <p:attrNameLst>
                                          <p:attrName>style.visibility</p:attrName>
                                        </p:attrNameLst>
                                      </p:cBhvr>
                                      <p:to>
                                        <p:strVal val="visible"/>
                                      </p:to>
                                    </p:set>
                                    <p:animEffect filter="fade" transition="in">
                                      <p:cBhvr>
                                        <p:cTn dur="500"/>
                                        <p:tgtEl>
                                          <p:spTgt spid="23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1" st="1"/>
                                            </p:txEl>
                                          </p:spTgt>
                                        </p:tgtEl>
                                        <p:attrNameLst>
                                          <p:attrName>style.visibility</p:attrName>
                                        </p:attrNameLst>
                                      </p:cBhvr>
                                      <p:to>
                                        <p:strVal val="visible"/>
                                      </p:to>
                                    </p:set>
                                    <p:animEffect filter="fade" transition="in">
                                      <p:cBhvr>
                                        <p:cTn dur="500"/>
                                        <p:tgtEl>
                                          <p:spTgt spid="233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6" name="Shape 2336"/>
        <p:cNvGrpSpPr/>
        <p:nvPr/>
      </p:nvGrpSpPr>
      <p:grpSpPr>
        <a:xfrm>
          <a:off x="0" y="0"/>
          <a:ext cx="0" cy="0"/>
          <a:chOff x="0" y="0"/>
          <a:chExt cx="0" cy="0"/>
        </a:xfrm>
      </p:grpSpPr>
      <p:sp>
        <p:nvSpPr>
          <p:cNvPr id="2337" name="Google Shape;2337;p2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2338" name="Google Shape;2338;p273"/>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Tom is 64 years old, retired and collected $10,000 of social security during the tax year.  He does not have any qualifying children. </a:t>
            </a:r>
            <a:endParaRPr/>
          </a:p>
          <a:p>
            <a:pPr indent="-342900" lvl="0" marL="342900" marR="0" rtl="0" algn="ctr">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80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he claim the EIC on his return?</a:t>
            </a:r>
            <a:endParaRPr/>
          </a:p>
        </p:txBody>
      </p:sp>
      <p:sp>
        <p:nvSpPr>
          <p:cNvPr id="2339" name="Google Shape;2339;p2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8">
                                            <p:txEl>
                                              <p:pRg end="0" st="0"/>
                                            </p:txEl>
                                          </p:spTgt>
                                        </p:tgtEl>
                                        <p:attrNameLst>
                                          <p:attrName>style.visibility</p:attrName>
                                        </p:attrNameLst>
                                      </p:cBhvr>
                                      <p:to>
                                        <p:strVal val="visible"/>
                                      </p:to>
                                    </p:set>
                                    <p:animEffect filter="fade" transition="in">
                                      <p:cBhvr>
                                        <p:cTn dur="500"/>
                                        <p:tgtEl>
                                          <p:spTgt spid="23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8">
                                            <p:txEl>
                                              <p:pRg end="1" st="1"/>
                                            </p:txEl>
                                          </p:spTgt>
                                        </p:tgtEl>
                                        <p:attrNameLst>
                                          <p:attrName>style.visibility</p:attrName>
                                        </p:attrNameLst>
                                      </p:cBhvr>
                                      <p:to>
                                        <p:strVal val="visible"/>
                                      </p:to>
                                    </p:set>
                                    <p:animEffect filter="fade" transition="in">
                                      <p:cBhvr>
                                        <p:cTn dur="500"/>
                                        <p:tgtEl>
                                          <p:spTgt spid="23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8">
                                            <p:txEl>
                                              <p:pRg end="2" st="2"/>
                                            </p:txEl>
                                          </p:spTgt>
                                        </p:tgtEl>
                                        <p:attrNameLst>
                                          <p:attrName>style.visibility</p:attrName>
                                        </p:attrNameLst>
                                      </p:cBhvr>
                                      <p:to>
                                        <p:strVal val="visible"/>
                                      </p:to>
                                    </p:set>
                                    <p:animEffect filter="fade" transition="in">
                                      <p:cBhvr>
                                        <p:cTn dur="500"/>
                                        <p:tgtEl>
                                          <p:spTgt spid="233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3" name="Shape 2343"/>
        <p:cNvGrpSpPr/>
        <p:nvPr/>
      </p:nvGrpSpPr>
      <p:grpSpPr>
        <a:xfrm>
          <a:off x="0" y="0"/>
          <a:ext cx="0" cy="0"/>
          <a:chOff x="0" y="0"/>
          <a:chExt cx="0" cy="0"/>
        </a:xfrm>
      </p:grpSpPr>
      <p:sp>
        <p:nvSpPr>
          <p:cNvPr id="2344" name="Google Shape;2344;p2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2345" name="Google Shape;2345;p274"/>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Tom does not have any earned income</a:t>
            </a:r>
            <a:endParaRPr/>
          </a:p>
        </p:txBody>
      </p:sp>
      <p:sp>
        <p:nvSpPr>
          <p:cNvPr id="2346" name="Google Shape;2346;p2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5">
                                            <p:txEl>
                                              <p:pRg end="0" st="0"/>
                                            </p:txEl>
                                          </p:spTgt>
                                        </p:tgtEl>
                                        <p:attrNameLst>
                                          <p:attrName>style.visibility</p:attrName>
                                        </p:attrNameLst>
                                      </p:cBhvr>
                                      <p:to>
                                        <p:strVal val="visible"/>
                                      </p:to>
                                    </p:set>
                                    <p:animEffect filter="fade" transition="in">
                                      <p:cBhvr>
                                        <p:cTn dur="500"/>
                                        <p:tgtEl>
                                          <p:spTgt spid="23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5">
                                            <p:txEl>
                                              <p:pRg end="1" st="1"/>
                                            </p:txEl>
                                          </p:spTgt>
                                        </p:tgtEl>
                                        <p:attrNameLst>
                                          <p:attrName>style.visibility</p:attrName>
                                        </p:attrNameLst>
                                      </p:cBhvr>
                                      <p:to>
                                        <p:strVal val="visible"/>
                                      </p:to>
                                    </p:set>
                                    <p:animEffect filter="fade" transition="in">
                                      <p:cBhvr>
                                        <p:cTn dur="500"/>
                                        <p:tgtEl>
                                          <p:spTgt spid="234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0" name="Shape 2350"/>
        <p:cNvGrpSpPr/>
        <p:nvPr/>
      </p:nvGrpSpPr>
      <p:grpSpPr>
        <a:xfrm>
          <a:off x="0" y="0"/>
          <a:ext cx="0" cy="0"/>
          <a:chOff x="0" y="0"/>
          <a:chExt cx="0" cy="0"/>
        </a:xfrm>
      </p:grpSpPr>
      <p:sp>
        <p:nvSpPr>
          <p:cNvPr id="2351" name="Google Shape;2351;p2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t>
            </a:r>
            <a:r>
              <a:rPr lang="en-US"/>
              <a:t>arned Income Credit</a:t>
            </a:r>
            <a:endParaRPr/>
          </a:p>
        </p:txBody>
      </p:sp>
      <p:sp>
        <p:nvSpPr>
          <p:cNvPr id="2352" name="Google Shape;2352;p275"/>
          <p:cNvSpPr txBox="1"/>
          <p:nvPr/>
        </p:nvSpPr>
        <p:spPr>
          <a:xfrm>
            <a:off x="323050" y="1287400"/>
            <a:ext cx="10425300" cy="3000000"/>
          </a:xfrm>
          <a:prstGeom prst="rect">
            <a:avLst/>
          </a:prstGeom>
          <a:noFill/>
          <a:ln>
            <a:noFill/>
          </a:ln>
        </p:spPr>
        <p:txBody>
          <a:bodyPr anchorCtr="0" anchor="ctr" bIns="91425" lIns="91425" spcFirstLastPara="1" rIns="91425" wrap="square" tIns="91425">
            <a:noAutofit/>
          </a:bodyPr>
          <a:lstStyle/>
          <a:p>
            <a:pPr indent="-342900" lvl="0" marL="342900" rtl="0" algn="l">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The software automatically calculates the amount of this credit.</a:t>
            </a:r>
            <a:endParaRPr sz="4000">
              <a:solidFill>
                <a:schemeClr val="dk1"/>
              </a:solidFill>
              <a:latin typeface="Questrial"/>
              <a:ea typeface="Questrial"/>
              <a:cs typeface="Questrial"/>
              <a:sym typeface="Questrial"/>
            </a:endParaRPr>
          </a:p>
          <a:p>
            <a:pPr indent="-342900" lvl="0" marL="342900" rtl="0" algn="l">
              <a:spcBef>
                <a:spcPts val="0"/>
              </a:spcBef>
              <a:spcAft>
                <a:spcPts val="0"/>
              </a:spcAft>
              <a:buClr>
                <a:schemeClr val="dk1"/>
              </a:buClr>
              <a:buSzPts val="4000"/>
              <a:buFont typeface="Noto Sans Symbols"/>
              <a:buChar char="➢"/>
            </a:pPr>
            <a:r>
              <a:rPr i="1" lang="en-US" sz="4000">
                <a:solidFill>
                  <a:schemeClr val="dk1"/>
                </a:solidFill>
                <a:latin typeface="Questrial"/>
                <a:ea typeface="Questrial"/>
                <a:cs typeface="Questrial"/>
                <a:sym typeface="Questrial"/>
              </a:rPr>
              <a:t>You just need to be familiar with the rules if the taxpayer has questions!</a:t>
            </a:r>
            <a:endParaRPr i="1"/>
          </a:p>
        </p:txBody>
      </p:sp>
      <p:sp>
        <p:nvSpPr>
          <p:cNvPr id="2353" name="Google Shape;2353;p2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7" name="Shape 2357"/>
        <p:cNvGrpSpPr/>
        <p:nvPr/>
      </p:nvGrpSpPr>
      <p:grpSpPr>
        <a:xfrm>
          <a:off x="0" y="0"/>
          <a:ext cx="0" cy="0"/>
          <a:chOff x="0" y="0"/>
          <a:chExt cx="0" cy="0"/>
        </a:xfrm>
      </p:grpSpPr>
      <p:sp>
        <p:nvSpPr>
          <p:cNvPr id="2358" name="Google Shape;2358;p2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2359" name="Google Shape;2359;p27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Vita.taxslayerpro.com/IRSTRAINING</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initial,TRAIN)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aveFirstTaxes2020!</a:t>
            </a:r>
            <a:endParaRPr b="0" i="0" sz="3600" u="none" cap="none" strike="noStrike">
              <a:solidFill>
                <a:schemeClr val="dk1"/>
              </a:solidFill>
              <a:latin typeface="Questrial"/>
              <a:ea typeface="Questrial"/>
              <a:cs typeface="Questrial"/>
              <a:sym typeface="Questrial"/>
            </a:endParaRPr>
          </a:p>
          <a:p>
            <a:pPr indent="-342900" lvl="0" marL="342900" rtl="0" algn="l">
              <a:lnSpc>
                <a:spcPct val="90000"/>
              </a:lnSpc>
              <a:spcBef>
                <a:spcPts val="800"/>
              </a:spcBef>
              <a:spcAft>
                <a:spcPts val="0"/>
              </a:spcAft>
              <a:buClr>
                <a:schemeClr val="dk1"/>
              </a:buClr>
              <a:buSzPts val="4000"/>
              <a:buFont typeface="Noto Sans Symbols"/>
              <a:buChar char="➢"/>
            </a:pPr>
            <a:r>
              <a:rPr lang="en-US"/>
              <a:t>EIC pulls through to 18a on the 1040-2019 draft</a:t>
            </a:r>
            <a:endParaRPr sz="3600"/>
          </a:p>
          <a:p>
            <a:pPr indent="0" lvl="0" marL="0" marR="0" rtl="0" algn="l">
              <a:lnSpc>
                <a:spcPct val="90000"/>
              </a:lnSpc>
              <a:spcBef>
                <a:spcPts val="800"/>
              </a:spcBef>
              <a:spcAft>
                <a:spcPts val="0"/>
              </a:spcAft>
              <a:buNone/>
            </a:pPr>
            <a:r>
              <a:t/>
            </a:r>
            <a:endParaRPr/>
          </a:p>
        </p:txBody>
      </p:sp>
      <p:sp>
        <p:nvSpPr>
          <p:cNvPr id="2360" name="Google Shape;2360;p2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5" name="Shape 2365"/>
        <p:cNvGrpSpPr/>
        <p:nvPr/>
      </p:nvGrpSpPr>
      <p:grpSpPr>
        <a:xfrm>
          <a:off x="0" y="0"/>
          <a:ext cx="0" cy="0"/>
          <a:chOff x="0" y="0"/>
          <a:chExt cx="0" cy="0"/>
        </a:xfrm>
      </p:grpSpPr>
      <p:pic>
        <p:nvPicPr>
          <p:cNvPr descr="Impact-logo_SaveFirst-green.eps" id="2366" name="Google Shape;2366;p277"/>
          <p:cNvPicPr preferRelativeResize="0"/>
          <p:nvPr/>
        </p:nvPicPr>
        <p:blipFill rotWithShape="1">
          <a:blip r:embed="rId3">
            <a:alphaModFix/>
          </a:blip>
          <a:srcRect b="34976" l="19561" r="20646" t="31742"/>
          <a:stretch/>
        </p:blipFill>
        <p:spPr>
          <a:xfrm>
            <a:off x="1440089" y="473075"/>
            <a:ext cx="9264733" cy="4243519"/>
          </a:xfrm>
          <a:prstGeom prst="rect">
            <a:avLst/>
          </a:prstGeom>
          <a:noFill/>
          <a:ln>
            <a:noFill/>
          </a:ln>
        </p:spPr>
      </p:pic>
      <p:sp>
        <p:nvSpPr>
          <p:cNvPr id="2367" name="Google Shape;2367;p277"/>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68" name="Google Shape;2368;p27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69" name="Google Shape;2369;p27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70" name="Google Shape;2370;p27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371" name="Google Shape;2371;p277"/>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372" name="Google Shape;2372;p277"/>
          <p:cNvSpPr txBox="1"/>
          <p:nvPr/>
        </p:nvSpPr>
        <p:spPr>
          <a:xfrm>
            <a:off x="1708732" y="4868994"/>
            <a:ext cx="8727445" cy="151275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Refund &amp; Amount of Tax Owed</a:t>
            </a:r>
            <a:endParaRPr b="1" sz="5400">
              <a:solidFill>
                <a:schemeClr val="dk2"/>
              </a:solidFill>
              <a:latin typeface="Questrial"/>
              <a:ea typeface="Questrial"/>
              <a:cs typeface="Questrial"/>
              <a:sym typeface="Questrial"/>
            </a:endParaRPr>
          </a:p>
        </p:txBody>
      </p:sp>
      <p:sp>
        <p:nvSpPr>
          <p:cNvPr id="2373" name="Google Shape;2373;p2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8" name="Shape 2378"/>
        <p:cNvGrpSpPr/>
        <p:nvPr/>
      </p:nvGrpSpPr>
      <p:grpSpPr>
        <a:xfrm>
          <a:off x="0" y="0"/>
          <a:ext cx="0" cy="0"/>
          <a:chOff x="0" y="0"/>
          <a:chExt cx="0" cy="0"/>
        </a:xfrm>
      </p:grpSpPr>
      <p:sp>
        <p:nvSpPr>
          <p:cNvPr id="2379" name="Google Shape;2379;p2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 &amp; Amount of Tax Owed Objectives</a:t>
            </a:r>
            <a:endParaRPr b="1" i="0" sz="4800" u="none" cap="none" strike="noStrike">
              <a:solidFill>
                <a:schemeClr val="dk2"/>
              </a:solidFill>
              <a:latin typeface="Questrial"/>
              <a:ea typeface="Questrial"/>
              <a:cs typeface="Questrial"/>
              <a:sym typeface="Questrial"/>
            </a:endParaRPr>
          </a:p>
        </p:txBody>
      </p:sp>
      <p:sp>
        <p:nvSpPr>
          <p:cNvPr id="2380" name="Google Shape;2380;p278"/>
          <p:cNvSpPr txBox="1"/>
          <p:nvPr>
            <p:ph idx="1" type="body"/>
          </p:nvPr>
        </p:nvSpPr>
        <p:spPr>
          <a:xfrm>
            <a:off x="609600" y="1816204"/>
            <a:ext cx="10972800" cy="3865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taxpayer’s options when receiving a tax refund</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options available to a taxpayer that has tax due</a:t>
            </a:r>
            <a:endParaRPr/>
          </a:p>
        </p:txBody>
      </p:sp>
      <p:sp>
        <p:nvSpPr>
          <p:cNvPr id="2381" name="Google Shape;2381;p2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0">
                                            <p:txEl>
                                              <p:pRg end="0" st="0"/>
                                            </p:txEl>
                                          </p:spTgt>
                                        </p:tgtEl>
                                        <p:attrNameLst>
                                          <p:attrName>style.visibility</p:attrName>
                                        </p:attrNameLst>
                                      </p:cBhvr>
                                      <p:to>
                                        <p:strVal val="visible"/>
                                      </p:to>
                                    </p:set>
                                    <p:animEffect filter="fade" transition="in">
                                      <p:cBhvr>
                                        <p:cTn dur="1000"/>
                                        <p:tgtEl>
                                          <p:spTgt spid="23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0">
                                            <p:txEl>
                                              <p:pRg end="1" st="1"/>
                                            </p:txEl>
                                          </p:spTgt>
                                        </p:tgtEl>
                                        <p:attrNameLst>
                                          <p:attrName>style.visibility</p:attrName>
                                        </p:attrNameLst>
                                      </p:cBhvr>
                                      <p:to>
                                        <p:strVal val="visible"/>
                                      </p:to>
                                    </p:set>
                                    <p:animEffect filter="fade" transition="in">
                                      <p:cBhvr>
                                        <p:cTn dur="1000"/>
                                        <p:tgtEl>
                                          <p:spTgt spid="23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0">
                                            <p:txEl>
                                              <p:pRg end="2" st="2"/>
                                            </p:txEl>
                                          </p:spTgt>
                                        </p:tgtEl>
                                        <p:attrNameLst>
                                          <p:attrName>style.visibility</p:attrName>
                                        </p:attrNameLst>
                                      </p:cBhvr>
                                      <p:to>
                                        <p:strVal val="visible"/>
                                      </p:to>
                                    </p:set>
                                    <p:animEffect filter="fade" transition="in">
                                      <p:cBhvr>
                                        <p:cTn dur="1000"/>
                                        <p:tgtEl>
                                          <p:spTgt spid="238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82" name="Google Shape;282;p36"/>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Once you have gone through the I/I form, you need to use the Pub 4012 to determine dependency exemptions and filing status</a:t>
            </a:r>
            <a:endParaRPr/>
          </a:p>
        </p:txBody>
      </p:sp>
      <p:sp>
        <p:nvSpPr>
          <p:cNvPr id="283" name="Google Shape;283;p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6" name="Shape 2386"/>
        <p:cNvGrpSpPr/>
        <p:nvPr/>
      </p:nvGrpSpPr>
      <p:grpSpPr>
        <a:xfrm>
          <a:off x="0" y="0"/>
          <a:ext cx="0" cy="0"/>
          <a:chOff x="0" y="0"/>
          <a:chExt cx="0" cy="0"/>
        </a:xfrm>
      </p:grpSpPr>
      <p:sp>
        <p:nvSpPr>
          <p:cNvPr id="2387" name="Google Shape;2387;p2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a:t>
            </a:r>
            <a:endParaRPr/>
          </a:p>
        </p:txBody>
      </p:sp>
      <p:sp>
        <p:nvSpPr>
          <p:cNvPr id="2388" name="Google Shape;2388;p27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receive their refund either by check or direct deposit.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Checks take 6-8 weeks to be mailed.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Electronic deposits will be made in 1-2 weeks.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also choose to allocate part of their refund to order savings bonds.</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389" name="Google Shape;2389;p2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8">
                                            <p:txEl>
                                              <p:pRg end="0" st="0"/>
                                            </p:txEl>
                                          </p:spTgt>
                                        </p:tgtEl>
                                        <p:attrNameLst>
                                          <p:attrName>style.visibility</p:attrName>
                                        </p:attrNameLst>
                                      </p:cBhvr>
                                      <p:to>
                                        <p:strVal val="visible"/>
                                      </p:to>
                                    </p:set>
                                    <p:animEffect filter="fade" transition="in">
                                      <p:cBhvr>
                                        <p:cTn dur="500"/>
                                        <p:tgtEl>
                                          <p:spTgt spid="23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8">
                                            <p:txEl>
                                              <p:pRg end="1" st="1"/>
                                            </p:txEl>
                                          </p:spTgt>
                                        </p:tgtEl>
                                        <p:attrNameLst>
                                          <p:attrName>style.visibility</p:attrName>
                                        </p:attrNameLst>
                                      </p:cBhvr>
                                      <p:to>
                                        <p:strVal val="visible"/>
                                      </p:to>
                                    </p:set>
                                    <p:animEffect filter="fade" transition="in">
                                      <p:cBhvr>
                                        <p:cTn dur="500"/>
                                        <p:tgtEl>
                                          <p:spTgt spid="23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8">
                                            <p:txEl>
                                              <p:pRg end="2" st="2"/>
                                            </p:txEl>
                                          </p:spTgt>
                                        </p:tgtEl>
                                        <p:attrNameLst>
                                          <p:attrName>style.visibility</p:attrName>
                                        </p:attrNameLst>
                                      </p:cBhvr>
                                      <p:to>
                                        <p:strVal val="visible"/>
                                      </p:to>
                                    </p:set>
                                    <p:animEffect filter="fade" transition="in">
                                      <p:cBhvr>
                                        <p:cTn dur="500"/>
                                        <p:tgtEl>
                                          <p:spTgt spid="23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8">
                                            <p:txEl>
                                              <p:pRg end="3" st="3"/>
                                            </p:txEl>
                                          </p:spTgt>
                                        </p:tgtEl>
                                        <p:attrNameLst>
                                          <p:attrName>style.visibility</p:attrName>
                                        </p:attrNameLst>
                                      </p:cBhvr>
                                      <p:to>
                                        <p:strVal val="visible"/>
                                      </p:to>
                                    </p:set>
                                    <p:animEffect filter="fade" transition="in">
                                      <p:cBhvr>
                                        <p:cTn dur="500"/>
                                        <p:tgtEl>
                                          <p:spTgt spid="23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8">
                                            <p:txEl>
                                              <p:pRg end="4" st="4"/>
                                            </p:txEl>
                                          </p:spTgt>
                                        </p:tgtEl>
                                        <p:attrNameLst>
                                          <p:attrName>style.visibility</p:attrName>
                                        </p:attrNameLst>
                                      </p:cBhvr>
                                      <p:to>
                                        <p:strVal val="visible"/>
                                      </p:to>
                                    </p:set>
                                    <p:animEffect filter="fade" transition="in">
                                      <p:cBhvr>
                                        <p:cTn dur="500"/>
                                        <p:tgtEl>
                                          <p:spTgt spid="238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4" name="Shape 2394"/>
        <p:cNvGrpSpPr/>
        <p:nvPr/>
      </p:nvGrpSpPr>
      <p:grpSpPr>
        <a:xfrm>
          <a:off x="0" y="0"/>
          <a:ext cx="0" cy="0"/>
          <a:chOff x="0" y="0"/>
          <a:chExt cx="0" cy="0"/>
        </a:xfrm>
      </p:grpSpPr>
      <p:sp>
        <p:nvSpPr>
          <p:cNvPr id="2395" name="Google Shape;2395;p2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endParaRPr/>
          </a:p>
        </p:txBody>
      </p:sp>
      <p:sp>
        <p:nvSpPr>
          <p:cNvPr id="2396" name="Google Shape;2396;p28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Encourage taxpayers to use direct deposit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But, refunds will be delayed 4-6 weeks if the routing and account numbers are not valid.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may only be deposited into their own accounts.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 be deposited in up to three accounts.</a:t>
            </a:r>
            <a:endParaRPr/>
          </a:p>
        </p:txBody>
      </p:sp>
      <p:sp>
        <p:nvSpPr>
          <p:cNvPr id="2397" name="Google Shape;2397;p2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6">
                                            <p:txEl>
                                              <p:pRg end="0" st="0"/>
                                            </p:txEl>
                                          </p:spTgt>
                                        </p:tgtEl>
                                        <p:attrNameLst>
                                          <p:attrName>style.visibility</p:attrName>
                                        </p:attrNameLst>
                                      </p:cBhvr>
                                      <p:to>
                                        <p:strVal val="visible"/>
                                      </p:to>
                                    </p:set>
                                    <p:animEffect filter="fade" transition="in">
                                      <p:cBhvr>
                                        <p:cTn dur="500"/>
                                        <p:tgtEl>
                                          <p:spTgt spid="23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6">
                                            <p:txEl>
                                              <p:pRg end="1" st="1"/>
                                            </p:txEl>
                                          </p:spTgt>
                                        </p:tgtEl>
                                        <p:attrNameLst>
                                          <p:attrName>style.visibility</p:attrName>
                                        </p:attrNameLst>
                                      </p:cBhvr>
                                      <p:to>
                                        <p:strVal val="visible"/>
                                      </p:to>
                                    </p:set>
                                    <p:animEffect filter="fade" transition="in">
                                      <p:cBhvr>
                                        <p:cTn dur="500"/>
                                        <p:tgtEl>
                                          <p:spTgt spid="23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6">
                                            <p:txEl>
                                              <p:pRg end="2" st="2"/>
                                            </p:txEl>
                                          </p:spTgt>
                                        </p:tgtEl>
                                        <p:attrNameLst>
                                          <p:attrName>style.visibility</p:attrName>
                                        </p:attrNameLst>
                                      </p:cBhvr>
                                      <p:to>
                                        <p:strVal val="visible"/>
                                      </p:to>
                                    </p:set>
                                    <p:animEffect filter="fade" transition="in">
                                      <p:cBhvr>
                                        <p:cTn dur="500"/>
                                        <p:tgtEl>
                                          <p:spTgt spid="23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6">
                                            <p:txEl>
                                              <p:pRg end="3" st="3"/>
                                            </p:txEl>
                                          </p:spTgt>
                                        </p:tgtEl>
                                        <p:attrNameLst>
                                          <p:attrName>style.visibility</p:attrName>
                                        </p:attrNameLst>
                                      </p:cBhvr>
                                      <p:to>
                                        <p:strVal val="visible"/>
                                      </p:to>
                                    </p:set>
                                    <p:animEffect filter="fade" transition="in">
                                      <p:cBhvr>
                                        <p:cTn dur="500"/>
                                        <p:tgtEl>
                                          <p:spTgt spid="239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2" name="Shape 2402"/>
        <p:cNvGrpSpPr/>
        <p:nvPr/>
      </p:nvGrpSpPr>
      <p:grpSpPr>
        <a:xfrm>
          <a:off x="0" y="0"/>
          <a:ext cx="0" cy="0"/>
          <a:chOff x="0" y="0"/>
          <a:chExt cx="0" cy="0"/>
        </a:xfrm>
      </p:grpSpPr>
      <p:sp>
        <p:nvSpPr>
          <p:cNvPr id="2403" name="Google Shape;2403;p2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endParaRPr/>
          </a:p>
        </p:txBody>
      </p:sp>
      <p:sp>
        <p:nvSpPr>
          <p:cNvPr id="2404" name="Google Shape;2404;p281"/>
          <p:cNvSpPr txBox="1"/>
          <p:nvPr>
            <p:ph idx="1" type="body"/>
          </p:nvPr>
        </p:nvSpPr>
        <p:spPr>
          <a:xfrm>
            <a:off x="609600" y="1417653"/>
            <a:ext cx="57756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Routing number (9 digits): can look up online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Account number: do not include check number!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 NOT include spaces or hyphens!</a:t>
            </a:r>
            <a:endParaRPr/>
          </a:p>
        </p:txBody>
      </p:sp>
      <p:pic>
        <p:nvPicPr>
          <p:cNvPr descr="http://myuhinfo.hawaii.edu/sites/myuhinfo.hawaii.edu/files/images/check.jpg" id="2405" name="Google Shape;2405;p281"/>
          <p:cNvPicPr preferRelativeResize="0"/>
          <p:nvPr/>
        </p:nvPicPr>
        <p:blipFill>
          <a:blip r:embed="rId3">
            <a:alphaModFix/>
          </a:blip>
          <a:stretch>
            <a:fillRect/>
          </a:stretch>
        </p:blipFill>
        <p:spPr>
          <a:xfrm>
            <a:off x="5953606" y="2381877"/>
            <a:ext cx="5771187" cy="3489555"/>
          </a:xfrm>
          <a:prstGeom prst="rect">
            <a:avLst/>
          </a:prstGeom>
          <a:noFill/>
          <a:ln>
            <a:noFill/>
          </a:ln>
          <a:effectLst>
            <a:outerShdw blurRad="190500" rotWithShape="0" algn="tl">
              <a:srgbClr val="000000">
                <a:alpha val="69803"/>
              </a:srgbClr>
            </a:outerShdw>
          </a:effectLst>
        </p:spPr>
      </p:pic>
      <p:sp>
        <p:nvSpPr>
          <p:cNvPr id="2406" name="Google Shape;2406;p2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5"/>
                                        </p:tgtEl>
                                        <p:attrNameLst>
                                          <p:attrName>style.visibility</p:attrName>
                                        </p:attrNameLst>
                                      </p:cBhvr>
                                      <p:to>
                                        <p:strVal val="visible"/>
                                      </p:to>
                                    </p:set>
                                    <p:animEffect filter="fade" transition="in">
                                      <p:cBhvr>
                                        <p:cTn dur="500"/>
                                        <p:tgtEl>
                                          <p:spTgt spid="2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4">
                                            <p:txEl>
                                              <p:pRg end="0" st="0"/>
                                            </p:txEl>
                                          </p:spTgt>
                                        </p:tgtEl>
                                        <p:attrNameLst>
                                          <p:attrName>style.visibility</p:attrName>
                                        </p:attrNameLst>
                                      </p:cBhvr>
                                      <p:to>
                                        <p:strVal val="visible"/>
                                      </p:to>
                                    </p:set>
                                    <p:animEffect filter="fade" transition="in">
                                      <p:cBhvr>
                                        <p:cTn dur="500"/>
                                        <p:tgtEl>
                                          <p:spTgt spid="24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4">
                                            <p:txEl>
                                              <p:pRg end="1" st="1"/>
                                            </p:txEl>
                                          </p:spTgt>
                                        </p:tgtEl>
                                        <p:attrNameLst>
                                          <p:attrName>style.visibility</p:attrName>
                                        </p:attrNameLst>
                                      </p:cBhvr>
                                      <p:to>
                                        <p:strVal val="visible"/>
                                      </p:to>
                                    </p:set>
                                    <p:animEffect filter="fade" transition="in">
                                      <p:cBhvr>
                                        <p:cTn dur="500"/>
                                        <p:tgtEl>
                                          <p:spTgt spid="24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4">
                                            <p:txEl>
                                              <p:pRg end="2" st="2"/>
                                            </p:txEl>
                                          </p:spTgt>
                                        </p:tgtEl>
                                        <p:attrNameLst>
                                          <p:attrName>style.visibility</p:attrName>
                                        </p:attrNameLst>
                                      </p:cBhvr>
                                      <p:to>
                                        <p:strVal val="visible"/>
                                      </p:to>
                                    </p:set>
                                    <p:animEffect filter="fade" transition="in">
                                      <p:cBhvr>
                                        <p:cTn dur="500"/>
                                        <p:tgtEl>
                                          <p:spTgt spid="240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1" name="Shape 2411"/>
        <p:cNvGrpSpPr/>
        <p:nvPr/>
      </p:nvGrpSpPr>
      <p:grpSpPr>
        <a:xfrm>
          <a:off x="0" y="0"/>
          <a:ext cx="0" cy="0"/>
          <a:chOff x="0" y="0"/>
          <a:chExt cx="0" cy="0"/>
        </a:xfrm>
      </p:grpSpPr>
      <p:sp>
        <p:nvSpPr>
          <p:cNvPr id="2412" name="Google Shape;2412;p2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Electronic Deposit</a:t>
            </a:r>
            <a:endParaRPr/>
          </a:p>
        </p:txBody>
      </p:sp>
      <p:sp>
        <p:nvSpPr>
          <p:cNvPr id="2413" name="Google Shape;2413;p28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mistake is made that increases the amount of the refund, the IRS will send a letter explaining the changes in the adjustment.</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taxpayer owes debts (child support or student loans), the </a:t>
            </a:r>
            <a:r>
              <a:rPr b="1" i="0" lang="en-US" sz="3700" u="none" cap="none" strike="noStrike">
                <a:solidFill>
                  <a:schemeClr val="dk1"/>
                </a:solidFill>
                <a:latin typeface="Questrial"/>
                <a:ea typeface="Questrial"/>
                <a:cs typeface="Questrial"/>
                <a:sym typeface="Questrial"/>
              </a:rPr>
              <a:t>IRS</a:t>
            </a:r>
            <a:r>
              <a:rPr b="0" i="0" lang="en-US" sz="3700" u="none" cap="none" strike="noStrike">
                <a:solidFill>
                  <a:schemeClr val="dk1"/>
                </a:solidFill>
                <a:latin typeface="Questrial"/>
                <a:ea typeface="Questrial"/>
                <a:cs typeface="Questrial"/>
                <a:sym typeface="Questrial"/>
              </a:rPr>
              <a:t> will decrease the refund after </a:t>
            </a:r>
            <a:r>
              <a:rPr lang="en-US" sz="3700"/>
              <a:t>the return is e-filed.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Encourage taxpayers to still E-file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We do not have access to any of this information!</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414" name="Google Shape;2414;p2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3">
                                            <p:txEl>
                                              <p:pRg end="0" st="0"/>
                                            </p:txEl>
                                          </p:spTgt>
                                        </p:tgtEl>
                                        <p:attrNameLst>
                                          <p:attrName>style.visibility</p:attrName>
                                        </p:attrNameLst>
                                      </p:cBhvr>
                                      <p:to>
                                        <p:strVal val="visible"/>
                                      </p:to>
                                    </p:set>
                                    <p:animEffect filter="fade" transition="in">
                                      <p:cBhvr>
                                        <p:cTn dur="500"/>
                                        <p:tgtEl>
                                          <p:spTgt spid="24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3">
                                            <p:txEl>
                                              <p:pRg end="1" st="1"/>
                                            </p:txEl>
                                          </p:spTgt>
                                        </p:tgtEl>
                                        <p:attrNameLst>
                                          <p:attrName>style.visibility</p:attrName>
                                        </p:attrNameLst>
                                      </p:cBhvr>
                                      <p:to>
                                        <p:strVal val="visible"/>
                                      </p:to>
                                    </p:set>
                                    <p:animEffect filter="fade" transition="in">
                                      <p:cBhvr>
                                        <p:cTn dur="500"/>
                                        <p:tgtEl>
                                          <p:spTgt spid="24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3">
                                            <p:txEl>
                                              <p:pRg end="2" st="2"/>
                                            </p:txEl>
                                          </p:spTgt>
                                        </p:tgtEl>
                                        <p:attrNameLst>
                                          <p:attrName>style.visibility</p:attrName>
                                        </p:attrNameLst>
                                      </p:cBhvr>
                                      <p:to>
                                        <p:strVal val="visible"/>
                                      </p:to>
                                    </p:set>
                                    <p:animEffect filter="fade" transition="in">
                                      <p:cBhvr>
                                        <p:cTn dur="500"/>
                                        <p:tgtEl>
                                          <p:spTgt spid="24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3">
                                            <p:txEl>
                                              <p:pRg end="3" st="3"/>
                                            </p:txEl>
                                          </p:spTgt>
                                        </p:tgtEl>
                                        <p:attrNameLst>
                                          <p:attrName>style.visibility</p:attrName>
                                        </p:attrNameLst>
                                      </p:cBhvr>
                                      <p:to>
                                        <p:strVal val="visible"/>
                                      </p:to>
                                    </p:set>
                                    <p:animEffect filter="fade" transition="in">
                                      <p:cBhvr>
                                        <p:cTn dur="500"/>
                                        <p:tgtEl>
                                          <p:spTgt spid="24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3">
                                            <p:txEl>
                                              <p:pRg end="4" st="4"/>
                                            </p:txEl>
                                          </p:spTgt>
                                        </p:tgtEl>
                                        <p:attrNameLst>
                                          <p:attrName>style.visibility</p:attrName>
                                        </p:attrNameLst>
                                      </p:cBhvr>
                                      <p:to>
                                        <p:strVal val="visible"/>
                                      </p:to>
                                    </p:set>
                                    <p:animEffect filter="fade" transition="in">
                                      <p:cBhvr>
                                        <p:cTn dur="500"/>
                                        <p:tgtEl>
                                          <p:spTgt spid="241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9" name="Shape 2419"/>
        <p:cNvGrpSpPr/>
        <p:nvPr/>
      </p:nvGrpSpPr>
      <p:grpSpPr>
        <a:xfrm>
          <a:off x="0" y="0"/>
          <a:ext cx="0" cy="0"/>
          <a:chOff x="0" y="0"/>
          <a:chExt cx="0" cy="0"/>
        </a:xfrm>
      </p:grpSpPr>
      <p:sp>
        <p:nvSpPr>
          <p:cNvPr id="2420" name="Google Shape;2420;p2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endParaRPr/>
          </a:p>
        </p:txBody>
      </p:sp>
      <p:sp>
        <p:nvSpPr>
          <p:cNvPr id="2421" name="Google Shape;2421;p28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Our Role</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Explain opportunity</a:t>
            </a:r>
            <a:r>
              <a:rPr b="0" i="0" lang="en-US" sz="3600" u="none" cap="none" strike="noStrike">
                <a:solidFill>
                  <a:schemeClr val="dk1"/>
                </a:solidFill>
                <a:latin typeface="Questrial"/>
                <a:ea typeface="Questrial"/>
                <a:cs typeface="Questrial"/>
                <a:sym typeface="Questrial"/>
              </a:rPr>
              <a:t> - describe savings bonds &amp; chance to order at tax site</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Seek decision</a:t>
            </a:r>
            <a:r>
              <a:rPr b="0" i="0" lang="en-US" sz="3600" u="none" cap="none" strike="noStrike">
                <a:solidFill>
                  <a:schemeClr val="dk1"/>
                </a:solidFill>
                <a:latin typeface="Questrial"/>
                <a:ea typeface="Questrial"/>
                <a:cs typeface="Questrial"/>
                <a:sym typeface="Questrial"/>
              </a:rPr>
              <a:t> – ask client to decide if, how much &amp; for whom to order bonds</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Process order</a:t>
            </a:r>
            <a:r>
              <a:rPr b="0" i="0" lang="en-US" sz="3600" u="none" cap="none" strike="noStrike">
                <a:solidFill>
                  <a:schemeClr val="dk1"/>
                </a:solidFill>
                <a:latin typeface="Questrial"/>
                <a:ea typeface="Questrial"/>
                <a:cs typeface="Questrial"/>
                <a:sym typeface="Questrial"/>
              </a:rPr>
              <a:t> – complete IRS Form 8888</a:t>
            </a:r>
            <a:endParaRPr b="1" i="0" sz="36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22" name="Google Shape;2422;p283"/>
          <p:cNvSpPr/>
          <p:nvPr/>
        </p:nvSpPr>
        <p:spPr>
          <a:xfrm>
            <a:off x="609600" y="5477734"/>
            <a:ext cx="10972800" cy="954107"/>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The Government will mail a physical bond to the taxpayer at the address listed on the return.</a:t>
            </a:r>
            <a:endParaRPr/>
          </a:p>
        </p:txBody>
      </p:sp>
      <p:sp>
        <p:nvSpPr>
          <p:cNvPr id="2423" name="Google Shape;2423;p2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1">
                                            <p:txEl>
                                              <p:pRg end="0" st="0"/>
                                            </p:txEl>
                                          </p:spTgt>
                                        </p:tgtEl>
                                        <p:attrNameLst>
                                          <p:attrName>style.visibility</p:attrName>
                                        </p:attrNameLst>
                                      </p:cBhvr>
                                      <p:to>
                                        <p:strVal val="visible"/>
                                      </p:to>
                                    </p:set>
                                    <p:animEffect filter="fade" transition="in">
                                      <p:cBhvr>
                                        <p:cTn dur="500"/>
                                        <p:tgtEl>
                                          <p:spTgt spid="24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1">
                                            <p:txEl>
                                              <p:pRg end="1" st="1"/>
                                            </p:txEl>
                                          </p:spTgt>
                                        </p:tgtEl>
                                        <p:attrNameLst>
                                          <p:attrName>style.visibility</p:attrName>
                                        </p:attrNameLst>
                                      </p:cBhvr>
                                      <p:to>
                                        <p:strVal val="visible"/>
                                      </p:to>
                                    </p:set>
                                    <p:animEffect filter="fade" transition="in">
                                      <p:cBhvr>
                                        <p:cTn dur="500"/>
                                        <p:tgtEl>
                                          <p:spTgt spid="24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1">
                                            <p:txEl>
                                              <p:pRg end="2" st="2"/>
                                            </p:txEl>
                                          </p:spTgt>
                                        </p:tgtEl>
                                        <p:attrNameLst>
                                          <p:attrName>style.visibility</p:attrName>
                                        </p:attrNameLst>
                                      </p:cBhvr>
                                      <p:to>
                                        <p:strVal val="visible"/>
                                      </p:to>
                                    </p:set>
                                    <p:animEffect filter="fade" transition="in">
                                      <p:cBhvr>
                                        <p:cTn dur="500"/>
                                        <p:tgtEl>
                                          <p:spTgt spid="24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1">
                                            <p:txEl>
                                              <p:pRg end="3" st="3"/>
                                            </p:txEl>
                                          </p:spTgt>
                                        </p:tgtEl>
                                        <p:attrNameLst>
                                          <p:attrName>style.visibility</p:attrName>
                                        </p:attrNameLst>
                                      </p:cBhvr>
                                      <p:to>
                                        <p:strVal val="visible"/>
                                      </p:to>
                                    </p:set>
                                    <p:animEffect filter="fade" transition="in">
                                      <p:cBhvr>
                                        <p:cTn dur="500"/>
                                        <p:tgtEl>
                                          <p:spTgt spid="24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1">
                                            <p:txEl>
                                              <p:pRg end="4" st="4"/>
                                            </p:txEl>
                                          </p:spTgt>
                                        </p:tgtEl>
                                        <p:attrNameLst>
                                          <p:attrName>style.visibility</p:attrName>
                                        </p:attrNameLst>
                                      </p:cBhvr>
                                      <p:to>
                                        <p:strVal val="visible"/>
                                      </p:to>
                                    </p:set>
                                    <p:animEffect filter="fade" transition="in">
                                      <p:cBhvr>
                                        <p:cTn dur="500"/>
                                        <p:tgtEl>
                                          <p:spTgt spid="24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2"/>
                                        </p:tgtEl>
                                        <p:attrNameLst>
                                          <p:attrName>style.visibility</p:attrName>
                                        </p:attrNameLst>
                                      </p:cBhvr>
                                      <p:to>
                                        <p:strVal val="visible"/>
                                      </p:to>
                                    </p:set>
                                    <p:animEffect filter="fade" transition="in">
                                      <p:cBhvr>
                                        <p:cTn dur="500"/>
                                        <p:tgtEl>
                                          <p:spTgt spid="2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8" name="Shape 2428"/>
        <p:cNvGrpSpPr/>
        <p:nvPr/>
      </p:nvGrpSpPr>
      <p:grpSpPr>
        <a:xfrm>
          <a:off x="0" y="0"/>
          <a:ext cx="0" cy="0"/>
          <a:chOff x="0" y="0"/>
          <a:chExt cx="0" cy="0"/>
        </a:xfrm>
      </p:grpSpPr>
      <p:sp>
        <p:nvSpPr>
          <p:cNvPr id="2429" name="Google Shape;2429;p284"/>
          <p:cNvSpPr txBox="1"/>
          <p:nvPr>
            <p:ph type="title"/>
          </p:nvPr>
        </p:nvSpPr>
        <p:spPr>
          <a:xfrm>
            <a:off x="609600" y="126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endParaRPr/>
          </a:p>
        </p:txBody>
      </p:sp>
      <p:sp>
        <p:nvSpPr>
          <p:cNvPr id="2430" name="Google Shape;2430;p284"/>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taxpayers can buy bonds for</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Themselves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And/or 2 other people (kids, grandkids, spouses, nieces/nephews, godchildren, etc.)</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How it works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 needs only name of gift recipient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Client &amp; gift recipient will be listed on bond as co-owners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Either party may redeem bond</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431" name="Google Shape;2431;p2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0" st="0"/>
                                            </p:txEl>
                                          </p:spTgt>
                                        </p:tgtEl>
                                        <p:attrNameLst>
                                          <p:attrName>style.visibility</p:attrName>
                                        </p:attrNameLst>
                                      </p:cBhvr>
                                      <p:to>
                                        <p:strVal val="visible"/>
                                      </p:to>
                                    </p:set>
                                    <p:animEffect filter="fade" transition="in">
                                      <p:cBhvr>
                                        <p:cTn dur="500"/>
                                        <p:tgtEl>
                                          <p:spTgt spid="24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1" st="1"/>
                                            </p:txEl>
                                          </p:spTgt>
                                        </p:tgtEl>
                                        <p:attrNameLst>
                                          <p:attrName>style.visibility</p:attrName>
                                        </p:attrNameLst>
                                      </p:cBhvr>
                                      <p:to>
                                        <p:strVal val="visible"/>
                                      </p:to>
                                    </p:set>
                                    <p:animEffect filter="fade" transition="in">
                                      <p:cBhvr>
                                        <p:cTn dur="500"/>
                                        <p:tgtEl>
                                          <p:spTgt spid="24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2" st="2"/>
                                            </p:txEl>
                                          </p:spTgt>
                                        </p:tgtEl>
                                        <p:attrNameLst>
                                          <p:attrName>style.visibility</p:attrName>
                                        </p:attrNameLst>
                                      </p:cBhvr>
                                      <p:to>
                                        <p:strVal val="visible"/>
                                      </p:to>
                                    </p:set>
                                    <p:animEffect filter="fade" transition="in">
                                      <p:cBhvr>
                                        <p:cTn dur="500"/>
                                        <p:tgtEl>
                                          <p:spTgt spid="24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3" st="3"/>
                                            </p:txEl>
                                          </p:spTgt>
                                        </p:tgtEl>
                                        <p:attrNameLst>
                                          <p:attrName>style.visibility</p:attrName>
                                        </p:attrNameLst>
                                      </p:cBhvr>
                                      <p:to>
                                        <p:strVal val="visible"/>
                                      </p:to>
                                    </p:set>
                                    <p:animEffect filter="fade" transition="in">
                                      <p:cBhvr>
                                        <p:cTn dur="500"/>
                                        <p:tgtEl>
                                          <p:spTgt spid="24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4" st="4"/>
                                            </p:txEl>
                                          </p:spTgt>
                                        </p:tgtEl>
                                        <p:attrNameLst>
                                          <p:attrName>style.visibility</p:attrName>
                                        </p:attrNameLst>
                                      </p:cBhvr>
                                      <p:to>
                                        <p:strVal val="visible"/>
                                      </p:to>
                                    </p:set>
                                    <p:animEffect filter="fade" transition="in">
                                      <p:cBhvr>
                                        <p:cTn dur="500"/>
                                        <p:tgtEl>
                                          <p:spTgt spid="24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5" st="5"/>
                                            </p:txEl>
                                          </p:spTgt>
                                        </p:tgtEl>
                                        <p:attrNameLst>
                                          <p:attrName>style.visibility</p:attrName>
                                        </p:attrNameLst>
                                      </p:cBhvr>
                                      <p:to>
                                        <p:strVal val="visible"/>
                                      </p:to>
                                    </p:set>
                                    <p:animEffect filter="fade" transition="in">
                                      <p:cBhvr>
                                        <p:cTn dur="500"/>
                                        <p:tgtEl>
                                          <p:spTgt spid="24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6" st="6"/>
                                            </p:txEl>
                                          </p:spTgt>
                                        </p:tgtEl>
                                        <p:attrNameLst>
                                          <p:attrName>style.visibility</p:attrName>
                                        </p:attrNameLst>
                                      </p:cBhvr>
                                      <p:to>
                                        <p:strVal val="visible"/>
                                      </p:to>
                                    </p:set>
                                    <p:animEffect filter="fade" transition="in">
                                      <p:cBhvr>
                                        <p:cTn dur="500"/>
                                        <p:tgtEl>
                                          <p:spTgt spid="243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7" st="7"/>
                                            </p:txEl>
                                          </p:spTgt>
                                        </p:tgtEl>
                                        <p:attrNameLst>
                                          <p:attrName>style.visibility</p:attrName>
                                        </p:attrNameLst>
                                      </p:cBhvr>
                                      <p:to>
                                        <p:strVal val="visible"/>
                                      </p:to>
                                    </p:set>
                                    <p:animEffect filter="fade" transition="in">
                                      <p:cBhvr>
                                        <p:cTn dur="500"/>
                                        <p:tgtEl>
                                          <p:spTgt spid="243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6" name="Shape 2436"/>
        <p:cNvGrpSpPr/>
        <p:nvPr/>
      </p:nvGrpSpPr>
      <p:grpSpPr>
        <a:xfrm>
          <a:off x="0" y="0"/>
          <a:ext cx="0" cy="0"/>
          <a:chOff x="0" y="0"/>
          <a:chExt cx="0" cy="0"/>
        </a:xfrm>
      </p:grpSpPr>
      <p:sp>
        <p:nvSpPr>
          <p:cNvPr id="2437" name="Google Shape;2437;p2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438" name="Google Shape;2438;p285"/>
          <p:cNvSpPr txBox="1"/>
          <p:nvPr>
            <p:ph idx="1" type="body"/>
          </p:nvPr>
        </p:nvSpPr>
        <p:spPr>
          <a:xfrm>
            <a:off x="506625" y="16123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Payment in full is due by the April filing due date, to avoid interest and penalties</a:t>
            </a:r>
            <a:endParaRPr b="0" i="0" sz="3700" u="none" cap="none" strike="noStrike">
              <a:solidFill>
                <a:schemeClr val="dk1"/>
              </a:solidFill>
              <a:latin typeface="Questrial"/>
              <a:ea typeface="Questrial"/>
              <a:cs typeface="Questrial"/>
              <a:sym typeface="Questrial"/>
            </a:endParaRPr>
          </a:p>
          <a:p>
            <a:pPr indent="0" lvl="0" marL="342900" marR="0" rtl="0" algn="l">
              <a:lnSpc>
                <a:spcPct val="90000"/>
              </a:lnSpc>
              <a:spcBef>
                <a:spcPts val="740"/>
              </a:spcBef>
              <a:spcAft>
                <a:spcPts val="0"/>
              </a:spcAft>
              <a:buNone/>
            </a:pPr>
            <a:r>
              <a:t/>
            </a:r>
            <a:endParaRPr sz="3700"/>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 should file his/her return by the April filing date to avoid a failure-to-file penalty</a:t>
            </a:r>
            <a:endParaRPr b="0" i="0" sz="3700" u="none" cap="none" strike="noStrike">
              <a:solidFill>
                <a:schemeClr val="dk1"/>
              </a:solidFill>
              <a:latin typeface="Questrial"/>
              <a:ea typeface="Questrial"/>
              <a:cs typeface="Questrial"/>
              <a:sym typeface="Questrial"/>
            </a:endParaRPr>
          </a:p>
          <a:p>
            <a:pPr indent="0" lvl="0" marL="342900" marR="0" rtl="0" algn="l">
              <a:lnSpc>
                <a:spcPct val="90000"/>
              </a:lnSpc>
              <a:spcBef>
                <a:spcPts val="740"/>
              </a:spcBef>
              <a:spcAft>
                <a:spcPts val="0"/>
              </a:spcAft>
              <a:buNone/>
            </a:pPr>
            <a:r>
              <a:t/>
            </a:r>
            <a:endParaRPr sz="3700"/>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separate penalties for filing late and paying late – the late filing penalty is higher</a:t>
            </a:r>
            <a:endParaRPr/>
          </a:p>
        </p:txBody>
      </p:sp>
      <p:sp>
        <p:nvSpPr>
          <p:cNvPr id="2439" name="Google Shape;2439;p2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8">
                                            <p:txEl>
                                              <p:pRg end="0" st="0"/>
                                            </p:txEl>
                                          </p:spTgt>
                                        </p:tgtEl>
                                        <p:attrNameLst>
                                          <p:attrName>style.visibility</p:attrName>
                                        </p:attrNameLst>
                                      </p:cBhvr>
                                      <p:to>
                                        <p:strVal val="visible"/>
                                      </p:to>
                                    </p:set>
                                    <p:animEffect filter="fade" transition="in">
                                      <p:cBhvr>
                                        <p:cTn dur="500"/>
                                        <p:tgtEl>
                                          <p:spTgt spid="24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8">
                                            <p:txEl>
                                              <p:pRg end="1" st="1"/>
                                            </p:txEl>
                                          </p:spTgt>
                                        </p:tgtEl>
                                        <p:attrNameLst>
                                          <p:attrName>style.visibility</p:attrName>
                                        </p:attrNameLst>
                                      </p:cBhvr>
                                      <p:to>
                                        <p:strVal val="visible"/>
                                      </p:to>
                                    </p:set>
                                    <p:animEffect filter="fade" transition="in">
                                      <p:cBhvr>
                                        <p:cTn dur="500"/>
                                        <p:tgtEl>
                                          <p:spTgt spid="24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8">
                                            <p:txEl>
                                              <p:pRg end="2" st="2"/>
                                            </p:txEl>
                                          </p:spTgt>
                                        </p:tgtEl>
                                        <p:attrNameLst>
                                          <p:attrName>style.visibility</p:attrName>
                                        </p:attrNameLst>
                                      </p:cBhvr>
                                      <p:to>
                                        <p:strVal val="visible"/>
                                      </p:to>
                                    </p:set>
                                    <p:animEffect filter="fade" transition="in">
                                      <p:cBhvr>
                                        <p:cTn dur="500"/>
                                        <p:tgtEl>
                                          <p:spTgt spid="24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8">
                                            <p:txEl>
                                              <p:pRg end="3" st="3"/>
                                            </p:txEl>
                                          </p:spTgt>
                                        </p:tgtEl>
                                        <p:attrNameLst>
                                          <p:attrName>style.visibility</p:attrName>
                                        </p:attrNameLst>
                                      </p:cBhvr>
                                      <p:to>
                                        <p:strVal val="visible"/>
                                      </p:to>
                                    </p:set>
                                    <p:animEffect filter="fade" transition="in">
                                      <p:cBhvr>
                                        <p:cTn dur="500"/>
                                        <p:tgtEl>
                                          <p:spTgt spid="24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8">
                                            <p:txEl>
                                              <p:pRg end="4" st="4"/>
                                            </p:txEl>
                                          </p:spTgt>
                                        </p:tgtEl>
                                        <p:attrNameLst>
                                          <p:attrName>style.visibility</p:attrName>
                                        </p:attrNameLst>
                                      </p:cBhvr>
                                      <p:to>
                                        <p:strVal val="visible"/>
                                      </p:to>
                                    </p:set>
                                    <p:animEffect filter="fade" transition="in">
                                      <p:cBhvr>
                                        <p:cTn dur="500"/>
                                        <p:tgtEl>
                                          <p:spTgt spid="243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4" name="Shape 2444"/>
        <p:cNvGrpSpPr/>
        <p:nvPr/>
      </p:nvGrpSpPr>
      <p:grpSpPr>
        <a:xfrm>
          <a:off x="0" y="0"/>
          <a:ext cx="0" cy="0"/>
          <a:chOff x="0" y="0"/>
          <a:chExt cx="0" cy="0"/>
        </a:xfrm>
      </p:grpSpPr>
      <p:sp>
        <p:nvSpPr>
          <p:cNvPr id="2445" name="Google Shape;2445;p2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446" name="Google Shape;2446;p28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Advise taxpayers to file the return on time, even if they cannot pay the full amount owed.</a:t>
            </a:r>
            <a:endParaRPr b="0" i="0" sz="4000" u="none" cap="none" strike="noStrike">
              <a:solidFill>
                <a:schemeClr val="dk1"/>
              </a:solidFill>
              <a:latin typeface="Questrial"/>
              <a:ea typeface="Questrial"/>
              <a:cs typeface="Questrial"/>
              <a:sym typeface="Questrial"/>
            </a:endParaRPr>
          </a:p>
          <a:p>
            <a:pPr indent="0" lvl="0" marL="342900" marR="0" rtl="0" algn="l">
              <a:lnSpc>
                <a:spcPct val="90000"/>
              </a:lnSpc>
              <a:spcBef>
                <a:spcPts val="0"/>
              </a:spcBef>
              <a:spcAft>
                <a:spcPts val="0"/>
              </a:spcAft>
              <a:buNone/>
            </a:pPr>
            <a:r>
              <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P</a:t>
            </a:r>
            <a:r>
              <a:rPr b="0" i="0" lang="en-US" sz="4000" u="none" cap="none" strike="noStrike">
                <a:solidFill>
                  <a:schemeClr val="dk1"/>
                </a:solidFill>
                <a:latin typeface="Questrial"/>
                <a:ea typeface="Questrial"/>
                <a:cs typeface="Questrial"/>
                <a:sym typeface="Questrial"/>
              </a:rPr>
              <a:t>ay as much as possible by the due date to reduce penalties and interest.</a:t>
            </a:r>
            <a:endParaRPr b="0" i="0" sz="4000" u="none" cap="none" strike="noStrike">
              <a:solidFill>
                <a:schemeClr val="dk1"/>
              </a:solidFill>
              <a:latin typeface="Questrial"/>
              <a:ea typeface="Questrial"/>
              <a:cs typeface="Questrial"/>
              <a:sym typeface="Questrial"/>
            </a:endParaRPr>
          </a:p>
          <a:p>
            <a:pPr indent="0" lvl="0" marL="342900" marR="0" rtl="0" algn="l">
              <a:lnSpc>
                <a:spcPct val="90000"/>
              </a:lnSpc>
              <a:spcBef>
                <a:spcPts val="800"/>
              </a:spcBef>
              <a:spcAft>
                <a:spcPts val="0"/>
              </a:spcAft>
              <a:buNone/>
            </a:pPr>
            <a:r>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Once taxpayers receive a notice, they can pay the remaining amount in full or choose another payment option.</a:t>
            </a:r>
            <a:endParaRPr/>
          </a:p>
        </p:txBody>
      </p:sp>
      <p:sp>
        <p:nvSpPr>
          <p:cNvPr id="2447" name="Google Shape;2447;p2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0" st="0"/>
                                            </p:txEl>
                                          </p:spTgt>
                                        </p:tgtEl>
                                        <p:attrNameLst>
                                          <p:attrName>style.visibility</p:attrName>
                                        </p:attrNameLst>
                                      </p:cBhvr>
                                      <p:to>
                                        <p:strVal val="visible"/>
                                      </p:to>
                                    </p:set>
                                    <p:animEffect filter="fade" transition="in">
                                      <p:cBhvr>
                                        <p:cTn dur="500"/>
                                        <p:tgtEl>
                                          <p:spTgt spid="24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1" st="1"/>
                                            </p:txEl>
                                          </p:spTgt>
                                        </p:tgtEl>
                                        <p:attrNameLst>
                                          <p:attrName>style.visibility</p:attrName>
                                        </p:attrNameLst>
                                      </p:cBhvr>
                                      <p:to>
                                        <p:strVal val="visible"/>
                                      </p:to>
                                    </p:set>
                                    <p:animEffect filter="fade" transition="in">
                                      <p:cBhvr>
                                        <p:cTn dur="500"/>
                                        <p:tgtEl>
                                          <p:spTgt spid="24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2" st="2"/>
                                            </p:txEl>
                                          </p:spTgt>
                                        </p:tgtEl>
                                        <p:attrNameLst>
                                          <p:attrName>style.visibility</p:attrName>
                                        </p:attrNameLst>
                                      </p:cBhvr>
                                      <p:to>
                                        <p:strVal val="visible"/>
                                      </p:to>
                                    </p:set>
                                    <p:animEffect filter="fade" transition="in">
                                      <p:cBhvr>
                                        <p:cTn dur="500"/>
                                        <p:tgtEl>
                                          <p:spTgt spid="24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3" st="3"/>
                                            </p:txEl>
                                          </p:spTgt>
                                        </p:tgtEl>
                                        <p:attrNameLst>
                                          <p:attrName>style.visibility</p:attrName>
                                        </p:attrNameLst>
                                      </p:cBhvr>
                                      <p:to>
                                        <p:strVal val="visible"/>
                                      </p:to>
                                    </p:set>
                                    <p:animEffect filter="fade" transition="in">
                                      <p:cBhvr>
                                        <p:cTn dur="500"/>
                                        <p:tgtEl>
                                          <p:spTgt spid="24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4" st="4"/>
                                            </p:txEl>
                                          </p:spTgt>
                                        </p:tgtEl>
                                        <p:attrNameLst>
                                          <p:attrName>style.visibility</p:attrName>
                                        </p:attrNameLst>
                                      </p:cBhvr>
                                      <p:to>
                                        <p:strVal val="visible"/>
                                      </p:to>
                                    </p:set>
                                    <p:animEffect filter="fade" transition="in">
                                      <p:cBhvr>
                                        <p:cTn dur="500"/>
                                        <p:tgtEl>
                                          <p:spTgt spid="244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2" name="Shape 2452"/>
        <p:cNvGrpSpPr/>
        <p:nvPr/>
      </p:nvGrpSpPr>
      <p:grpSpPr>
        <a:xfrm>
          <a:off x="0" y="0"/>
          <a:ext cx="0" cy="0"/>
          <a:chOff x="0" y="0"/>
          <a:chExt cx="0" cy="0"/>
        </a:xfrm>
      </p:grpSpPr>
      <p:sp>
        <p:nvSpPr>
          <p:cNvPr id="2453" name="Google Shape;2453;p2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454" name="Google Shape;2454;p28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 availab</a:t>
            </a:r>
            <a:r>
              <a:rPr lang="en-US"/>
              <a:t>le at SaveFirst site</a:t>
            </a:r>
            <a:r>
              <a:rPr b="0" i="0" lang="en-US" sz="4000" u="none" cap="none" strike="noStrike">
                <a:solidFill>
                  <a:schemeClr val="dk1"/>
                </a:solidFill>
                <a:latin typeface="Questrial"/>
                <a:ea typeface="Questrial"/>
                <a:cs typeface="Questrial"/>
                <a:sym typeface="Questrial"/>
              </a:rPr>
              <a: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check or money order with Form 1040-V (Payment Voucher)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direct debit from their checking/savings account on a date that they choose (up to the due date)</a:t>
            </a:r>
            <a:endParaRPr/>
          </a:p>
        </p:txBody>
      </p:sp>
      <p:sp>
        <p:nvSpPr>
          <p:cNvPr id="2455" name="Google Shape;2455;p2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xEl>
                                              <p:pRg end="0" st="0"/>
                                            </p:txEl>
                                          </p:spTgt>
                                        </p:tgtEl>
                                        <p:attrNameLst>
                                          <p:attrName>style.visibility</p:attrName>
                                        </p:attrNameLst>
                                      </p:cBhvr>
                                      <p:to>
                                        <p:strVal val="visible"/>
                                      </p:to>
                                    </p:set>
                                    <p:animEffect filter="fade" transition="in">
                                      <p:cBhvr>
                                        <p:cTn dur="500"/>
                                        <p:tgtEl>
                                          <p:spTgt spid="24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xEl>
                                              <p:pRg end="1" st="1"/>
                                            </p:txEl>
                                          </p:spTgt>
                                        </p:tgtEl>
                                        <p:attrNameLst>
                                          <p:attrName>style.visibility</p:attrName>
                                        </p:attrNameLst>
                                      </p:cBhvr>
                                      <p:to>
                                        <p:strVal val="visible"/>
                                      </p:to>
                                    </p:set>
                                    <p:animEffect filter="fade" transition="in">
                                      <p:cBhvr>
                                        <p:cTn dur="500"/>
                                        <p:tgtEl>
                                          <p:spTgt spid="24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xEl>
                                              <p:pRg end="2" st="2"/>
                                            </p:txEl>
                                          </p:spTgt>
                                        </p:tgtEl>
                                        <p:attrNameLst>
                                          <p:attrName>style.visibility</p:attrName>
                                        </p:attrNameLst>
                                      </p:cBhvr>
                                      <p:to>
                                        <p:strVal val="visible"/>
                                      </p:to>
                                    </p:set>
                                    <p:animEffect filter="fade" transition="in">
                                      <p:cBhvr>
                                        <p:cTn dur="500"/>
                                        <p:tgtEl>
                                          <p:spTgt spid="245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0" name="Shape 2460"/>
        <p:cNvGrpSpPr/>
        <p:nvPr/>
      </p:nvGrpSpPr>
      <p:grpSpPr>
        <a:xfrm>
          <a:off x="0" y="0"/>
          <a:ext cx="0" cy="0"/>
          <a:chOff x="0" y="0"/>
          <a:chExt cx="0" cy="0"/>
        </a:xfrm>
      </p:grpSpPr>
      <p:sp>
        <p:nvSpPr>
          <p:cNvPr id="2461" name="Google Shape;2461;p2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462" name="Google Shape;2462;p28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 (on their own):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with a credit or debit card (convenience fee)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Electronic Federal Tax Payment System (EFTPS)</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can use EFTPS to file taxes, but they must </a:t>
            </a:r>
            <a:r>
              <a:rPr b="1" i="0" lang="en-US" sz="3200" u="none" cap="none" strike="noStrike">
                <a:solidFill>
                  <a:schemeClr val="dk1"/>
                </a:solidFill>
                <a:latin typeface="Questrial"/>
                <a:ea typeface="Questrial"/>
                <a:cs typeface="Questrial"/>
                <a:sym typeface="Questrial"/>
              </a:rPr>
              <a:t>enroll</a:t>
            </a:r>
            <a:r>
              <a:rPr b="0" i="0" lang="en-US" sz="3200" u="none" cap="none" strike="noStrike">
                <a:solidFill>
                  <a:schemeClr val="dk1"/>
                </a:solidFill>
                <a:latin typeface="Questrial"/>
                <a:ea typeface="Questrial"/>
                <a:cs typeface="Questrial"/>
                <a:sym typeface="Questrial"/>
              </a:rPr>
              <a:t> first (</a:t>
            </a:r>
            <a:r>
              <a:rPr b="0" i="0" lang="en-US" sz="3200" u="sng" cap="none" strike="noStrike">
                <a:solidFill>
                  <a:schemeClr val="dk1"/>
                </a:solidFill>
                <a:latin typeface="Questrial"/>
                <a:ea typeface="Questrial"/>
                <a:cs typeface="Questrial"/>
                <a:sym typeface="Questrial"/>
              </a:rPr>
              <a:t>www.irs.gov/e-pay</a:t>
            </a:r>
            <a:r>
              <a:rPr b="0" i="0" lang="en-US" sz="3200" u="none" cap="none" strike="noStrike">
                <a:solidFill>
                  <a:schemeClr val="dk1"/>
                </a:solidFill>
                <a:latin typeface="Questrial"/>
                <a:ea typeface="Questrial"/>
                <a:cs typeface="Questrial"/>
                <a:sym typeface="Questrial"/>
              </a:rPr>
              <a:t>)</a:t>
            </a:r>
            <a:endParaRPr b="0" i="0" sz="32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Direct Pay</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Free, one-time payment system offered through IRS.gov</a:t>
            </a:r>
            <a:endParaRPr b="0" i="0" sz="3200" u="none" cap="none" strike="noStrike">
              <a:solidFill>
                <a:schemeClr val="dk1"/>
              </a:solidFill>
              <a:latin typeface="Questrial"/>
              <a:ea typeface="Questrial"/>
              <a:cs typeface="Questrial"/>
              <a:sym typeface="Questrial"/>
            </a:endParaRPr>
          </a:p>
          <a:p>
            <a:pPr indent="-25400" lvl="2" marL="1143000" marR="0" rtl="0" algn="l">
              <a:spcBef>
                <a:spcPts val="640"/>
              </a:spcBef>
              <a:spcAft>
                <a:spcPts val="0"/>
              </a:spcAft>
              <a:buClr>
                <a:schemeClr val="dk1"/>
              </a:buClr>
              <a:buSzPts val="3200"/>
              <a:buFont typeface="Courier New"/>
              <a:buNone/>
            </a:pPr>
            <a:r>
              <a:t/>
            </a:r>
            <a:endParaRPr b="0" i="0" sz="3200" u="none" cap="none" strike="noStrike">
              <a:solidFill>
                <a:schemeClr val="dk1"/>
              </a:solidFill>
              <a:latin typeface="Questrial"/>
              <a:ea typeface="Questrial"/>
              <a:cs typeface="Questrial"/>
              <a:sym typeface="Questrial"/>
            </a:endParaRPr>
          </a:p>
        </p:txBody>
      </p:sp>
      <p:sp>
        <p:nvSpPr>
          <p:cNvPr id="2463" name="Google Shape;2463;p2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7"/>
          <p:cNvSpPr txBox="1"/>
          <p:nvPr>
            <p:ph idx="1" type="body"/>
          </p:nvPr>
        </p:nvSpPr>
        <p:spPr>
          <a:xfrm>
            <a:off x="263700" y="1407750"/>
            <a:ext cx="11710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Complete part of Section II “To be completed by a Certified Volunteer Preparer”</a:t>
            </a:r>
            <a:endParaRPr b="0" i="0" sz="3600" u="none" cap="none" strike="noStrike">
              <a:solidFill>
                <a:schemeClr val="dk1"/>
              </a:solidFill>
              <a:latin typeface="Questrial"/>
              <a:ea typeface="Questrial"/>
              <a:cs typeface="Questrial"/>
              <a:sym typeface="Questrial"/>
            </a:endParaRPr>
          </a:p>
          <a:p>
            <a:pPr indent="-317500" lvl="0" marL="342900" marR="0" rtl="0" algn="l">
              <a:lnSpc>
                <a:spcPct val="90000"/>
              </a:lnSpc>
              <a:spcBef>
                <a:spcPts val="0"/>
              </a:spcBef>
              <a:spcAft>
                <a:spcPts val="0"/>
              </a:spcAft>
              <a:buClr>
                <a:schemeClr val="dk1"/>
              </a:buClr>
              <a:buSzPts val="3600"/>
              <a:buFont typeface="Noto Sans Symbols"/>
              <a:buChar char="➢"/>
            </a:pPr>
            <a:r>
              <a:rPr lang="en-US" sz="3600"/>
              <a:t>Determine dependency exemptions(Pub 4012:  Tab C)</a:t>
            </a:r>
            <a:endParaRPr sz="3600"/>
          </a:p>
          <a:p>
            <a:pPr indent="-317500" lvl="0" marL="342900" marR="0" rtl="0" algn="l">
              <a:lnSpc>
                <a:spcPct val="90000"/>
              </a:lnSpc>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filing status (Pub 4012: </a:t>
            </a:r>
            <a:r>
              <a:rPr lang="en-US" sz="3600"/>
              <a:t>Tab </a:t>
            </a:r>
            <a:r>
              <a:rPr lang="en-US" sz="3600"/>
              <a:t>B</a:t>
            </a:r>
            <a:r>
              <a:rPr b="0" i="0" lang="en-US" sz="3600" u="none" cap="none" strike="noStrike">
                <a:solidFill>
                  <a:schemeClr val="dk1"/>
                </a:solidFill>
                <a:latin typeface="Questrial"/>
                <a:ea typeface="Questrial"/>
                <a:cs typeface="Questrial"/>
                <a:sym typeface="Questrial"/>
              </a:rPr>
              <a:t>)</a:t>
            </a:r>
            <a:endParaRPr b="0" i="0" sz="3600" u="none" cap="none" strike="noStrike">
              <a:solidFill>
                <a:schemeClr val="dk1"/>
              </a:solidFill>
              <a:latin typeface="Questrial"/>
              <a:ea typeface="Questrial"/>
              <a:cs typeface="Questrial"/>
              <a:sym typeface="Questrial"/>
            </a:endParaRPr>
          </a:p>
          <a:p>
            <a:pPr indent="-317500" lvl="0" marL="342900" marR="0" rtl="0" algn="l">
              <a:lnSpc>
                <a:spcPct val="90000"/>
              </a:lnSpc>
              <a:spcBef>
                <a:spcPts val="800"/>
              </a:spcBef>
              <a:spcAft>
                <a:spcPts val="0"/>
              </a:spcAft>
              <a:buClr>
                <a:schemeClr val="dk1"/>
              </a:buClr>
              <a:buSzPts val="3600"/>
              <a:buFont typeface="Noto Sans Symbols"/>
              <a:buChar char="➢"/>
            </a:pPr>
            <a:r>
              <a:rPr i="1" lang="en-US" sz="3600"/>
              <a:t>We will discuss dependency exemptions and filing status in depth shortly</a:t>
            </a:r>
            <a:endParaRPr i="1" sz="3600"/>
          </a:p>
          <a:p>
            <a:pPr indent="0" lvl="0" marL="0" marR="0" rtl="0" algn="l">
              <a:lnSpc>
                <a:spcPct val="90000"/>
              </a:lnSpc>
              <a:spcBef>
                <a:spcPts val="800"/>
              </a:spcBef>
              <a:spcAft>
                <a:spcPts val="0"/>
              </a:spcAft>
              <a:buNone/>
            </a:pPr>
            <a:r>
              <a:t/>
            </a:r>
            <a:endParaRPr sz="3600"/>
          </a:p>
        </p:txBody>
      </p:sp>
      <p:sp>
        <p:nvSpPr>
          <p:cNvPr id="290" name="Google Shape;290;p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1" name="Google Shape;291;p37"/>
          <p:cNvSpPr txBox="1"/>
          <p:nvPr>
            <p:ph type="title"/>
          </p:nvPr>
        </p:nvSpPr>
        <p:spPr>
          <a:xfrm>
            <a:off x="624000" y="107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8" name="Shape 2468"/>
        <p:cNvGrpSpPr/>
        <p:nvPr/>
      </p:nvGrpSpPr>
      <p:grpSpPr>
        <a:xfrm>
          <a:off x="0" y="0"/>
          <a:ext cx="0" cy="0"/>
          <a:chOff x="0" y="0"/>
          <a:chExt cx="0" cy="0"/>
        </a:xfrm>
      </p:grpSpPr>
      <p:sp>
        <p:nvSpPr>
          <p:cNvPr id="2469" name="Google Shape;2469;p289"/>
          <p:cNvSpPr txBox="1"/>
          <p:nvPr>
            <p:ph type="title"/>
          </p:nvPr>
        </p:nvSpPr>
        <p:spPr>
          <a:xfrm>
            <a:off x="1364250" y="342150"/>
            <a:ext cx="9787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 What if the Taxpayer Cannot Pay?</a:t>
            </a:r>
            <a:endParaRPr/>
          </a:p>
        </p:txBody>
      </p:sp>
      <p:sp>
        <p:nvSpPr>
          <p:cNvPr id="2470" name="Google Shape;2470;p289"/>
          <p:cNvSpPr txBox="1"/>
          <p:nvPr>
            <p:ph idx="1" type="body"/>
          </p:nvPr>
        </p:nvSpPr>
        <p:spPr>
          <a:xfrm>
            <a:off x="839100" y="1612328"/>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Apply online for a payment agreement (on their own)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can apply online for a payment agreement by going to IRS.gov and searching for “Online Payment Agreement” or “OPA”</a:t>
            </a:r>
            <a:endParaRPr/>
          </a:p>
        </p:txBody>
      </p:sp>
      <p:sp>
        <p:nvSpPr>
          <p:cNvPr id="2471" name="Google Shape;2471;p2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0">
                                            <p:txEl>
                                              <p:pRg end="0" st="0"/>
                                            </p:txEl>
                                          </p:spTgt>
                                        </p:tgtEl>
                                        <p:attrNameLst>
                                          <p:attrName>style.visibility</p:attrName>
                                        </p:attrNameLst>
                                      </p:cBhvr>
                                      <p:to>
                                        <p:strVal val="visible"/>
                                      </p:to>
                                    </p:set>
                                    <p:animEffect filter="fade" transition="in">
                                      <p:cBhvr>
                                        <p:cTn dur="500"/>
                                        <p:tgtEl>
                                          <p:spTgt spid="24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0">
                                            <p:txEl>
                                              <p:pRg end="1" st="1"/>
                                            </p:txEl>
                                          </p:spTgt>
                                        </p:tgtEl>
                                        <p:attrNameLst>
                                          <p:attrName>style.visibility</p:attrName>
                                        </p:attrNameLst>
                                      </p:cBhvr>
                                      <p:to>
                                        <p:strVal val="visible"/>
                                      </p:to>
                                    </p:set>
                                    <p:animEffect filter="fade" transition="in">
                                      <p:cBhvr>
                                        <p:cTn dur="500"/>
                                        <p:tgtEl>
                                          <p:spTgt spid="24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0">
                                            <p:txEl>
                                              <p:pRg end="2" st="2"/>
                                            </p:txEl>
                                          </p:spTgt>
                                        </p:tgtEl>
                                        <p:attrNameLst>
                                          <p:attrName>style.visibility</p:attrName>
                                        </p:attrNameLst>
                                      </p:cBhvr>
                                      <p:to>
                                        <p:strVal val="visible"/>
                                      </p:to>
                                    </p:set>
                                    <p:animEffect filter="fade" transition="in">
                                      <p:cBhvr>
                                        <p:cTn dur="500"/>
                                        <p:tgtEl>
                                          <p:spTgt spid="24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6" name="Shape 2476"/>
        <p:cNvGrpSpPr/>
        <p:nvPr/>
      </p:nvGrpSpPr>
      <p:grpSpPr>
        <a:xfrm>
          <a:off x="0" y="0"/>
          <a:ext cx="0" cy="0"/>
          <a:chOff x="0" y="0"/>
          <a:chExt cx="0" cy="0"/>
        </a:xfrm>
      </p:grpSpPr>
      <p:sp>
        <p:nvSpPr>
          <p:cNvPr id="2477" name="Google Shape;2477;p2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 Undue Hardship</a:t>
            </a:r>
            <a:endParaRPr/>
          </a:p>
        </p:txBody>
      </p:sp>
      <p:sp>
        <p:nvSpPr>
          <p:cNvPr id="2478" name="Google Shape;2478;p29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 show they will have a substantial financial difficulty if they pay their tax on the due date are considered to have </a:t>
            </a:r>
            <a:r>
              <a:rPr b="1" i="1" lang="en-US" sz="3700" u="none" cap="none" strike="noStrike">
                <a:solidFill>
                  <a:schemeClr val="dk1"/>
                </a:solidFill>
                <a:latin typeface="Questrial"/>
                <a:ea typeface="Questrial"/>
                <a:cs typeface="Questrial"/>
                <a:sym typeface="Questrial"/>
              </a:rPr>
              <a:t>undue</a:t>
            </a:r>
            <a:r>
              <a:rPr b="0" i="1" lang="en-US" sz="3700" u="none" cap="none" strike="noStrike">
                <a:solidFill>
                  <a:schemeClr val="dk1"/>
                </a:solidFill>
                <a:latin typeface="Questrial"/>
                <a:ea typeface="Questrial"/>
                <a:cs typeface="Questrial"/>
                <a:sym typeface="Questrial"/>
              </a:rPr>
              <a:t> </a:t>
            </a:r>
            <a:r>
              <a:rPr b="0" i="0" lang="en-US" sz="3700" u="none" cap="none" strike="noStrike">
                <a:solidFill>
                  <a:schemeClr val="dk1"/>
                </a:solidFill>
                <a:latin typeface="Questrial"/>
                <a:ea typeface="Questrial"/>
                <a:cs typeface="Questrial"/>
                <a:sym typeface="Questrial"/>
              </a:rPr>
              <a:t>hardship.</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Can request an extension by filing Form 1127 (</a:t>
            </a:r>
            <a:r>
              <a:rPr b="0" i="0" lang="en-US" sz="3700" u="none" cap="none" strike="noStrike">
                <a:solidFill>
                  <a:srgbClr val="FF0000"/>
                </a:solidFill>
                <a:latin typeface="Questrial"/>
                <a:ea typeface="Questrial"/>
                <a:cs typeface="Questrial"/>
                <a:sym typeface="Questrial"/>
              </a:rPr>
              <a:t>out of scope</a:t>
            </a:r>
            <a:r>
              <a:rPr b="0" i="0" lang="en-US" sz="3700" u="none" cap="none" strike="noStrike">
                <a:solidFill>
                  <a:schemeClr val="dk1"/>
                </a:solidFill>
                <a:latin typeface="Questrial"/>
                <a:ea typeface="Questrial"/>
                <a:cs typeface="Questrial"/>
                <a:sym typeface="Questrial"/>
              </a:rPr>
              <a:t>) by the due date</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Advise them to visit or call the local IRS office</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Undue hardship is MORE than inconvenience!</a:t>
            </a:r>
            <a:endParaRPr/>
          </a:p>
          <a:p>
            <a:pPr indent="-10795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479" name="Google Shape;2479;p2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0" st="0"/>
                                            </p:txEl>
                                          </p:spTgt>
                                        </p:tgtEl>
                                        <p:attrNameLst>
                                          <p:attrName>style.visibility</p:attrName>
                                        </p:attrNameLst>
                                      </p:cBhvr>
                                      <p:to>
                                        <p:strVal val="visible"/>
                                      </p:to>
                                    </p:set>
                                    <p:animEffect filter="fade" transition="in">
                                      <p:cBhvr>
                                        <p:cTn dur="500"/>
                                        <p:tgtEl>
                                          <p:spTgt spid="24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1" st="1"/>
                                            </p:txEl>
                                          </p:spTgt>
                                        </p:tgtEl>
                                        <p:attrNameLst>
                                          <p:attrName>style.visibility</p:attrName>
                                        </p:attrNameLst>
                                      </p:cBhvr>
                                      <p:to>
                                        <p:strVal val="visible"/>
                                      </p:to>
                                    </p:set>
                                    <p:animEffect filter="fade" transition="in">
                                      <p:cBhvr>
                                        <p:cTn dur="500"/>
                                        <p:tgtEl>
                                          <p:spTgt spid="24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2" st="2"/>
                                            </p:txEl>
                                          </p:spTgt>
                                        </p:tgtEl>
                                        <p:attrNameLst>
                                          <p:attrName>style.visibility</p:attrName>
                                        </p:attrNameLst>
                                      </p:cBhvr>
                                      <p:to>
                                        <p:strVal val="visible"/>
                                      </p:to>
                                    </p:set>
                                    <p:animEffect filter="fade" transition="in">
                                      <p:cBhvr>
                                        <p:cTn dur="500"/>
                                        <p:tgtEl>
                                          <p:spTgt spid="24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3" st="3"/>
                                            </p:txEl>
                                          </p:spTgt>
                                        </p:tgtEl>
                                        <p:attrNameLst>
                                          <p:attrName>style.visibility</p:attrName>
                                        </p:attrNameLst>
                                      </p:cBhvr>
                                      <p:to>
                                        <p:strVal val="visible"/>
                                      </p:to>
                                    </p:set>
                                    <p:animEffect filter="fade" transition="in">
                                      <p:cBhvr>
                                        <p:cTn dur="500"/>
                                        <p:tgtEl>
                                          <p:spTgt spid="247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4" st="4"/>
                                            </p:txEl>
                                          </p:spTgt>
                                        </p:tgtEl>
                                        <p:attrNameLst>
                                          <p:attrName>style.visibility</p:attrName>
                                        </p:attrNameLst>
                                      </p:cBhvr>
                                      <p:to>
                                        <p:strVal val="visible"/>
                                      </p:to>
                                    </p:set>
                                    <p:animEffect filter="fade" transition="in">
                                      <p:cBhvr>
                                        <p:cTn dur="500"/>
                                        <p:tgtEl>
                                          <p:spTgt spid="247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xEl>
                                              <p:pRg end="5" st="5"/>
                                            </p:txEl>
                                          </p:spTgt>
                                        </p:tgtEl>
                                        <p:attrNameLst>
                                          <p:attrName>style.visibility</p:attrName>
                                        </p:attrNameLst>
                                      </p:cBhvr>
                                      <p:to>
                                        <p:strVal val="visible"/>
                                      </p:to>
                                    </p:set>
                                    <p:animEffect filter="fade" transition="in">
                                      <p:cBhvr>
                                        <p:cTn dur="500"/>
                                        <p:tgtEl>
                                          <p:spTgt spid="247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4" name="Shape 2484"/>
        <p:cNvGrpSpPr/>
        <p:nvPr/>
      </p:nvGrpSpPr>
      <p:grpSpPr>
        <a:xfrm>
          <a:off x="0" y="0"/>
          <a:ext cx="0" cy="0"/>
          <a:chOff x="0" y="0"/>
          <a:chExt cx="0" cy="0"/>
        </a:xfrm>
      </p:grpSpPr>
      <p:sp>
        <p:nvSpPr>
          <p:cNvPr id="2485" name="Google Shape;2485;p2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486" name="Google Shape;2486;p29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avoid having tax due next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Adjust withholding on Form W-4 (from employer)</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should submit a revised form when there is a change in life events (marriage, child, etc.)</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quarterly estimated tax payments </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lang="en-US"/>
              <a:t>Use </a:t>
            </a:r>
            <a:r>
              <a:rPr lang="en-US" u="sng">
                <a:solidFill>
                  <a:schemeClr val="hlink"/>
                </a:solidFill>
                <a:hlinkClick r:id="rId3"/>
              </a:rPr>
              <a:t>withholding calculator in irs.gov</a:t>
            </a:r>
            <a:endParaRPr/>
          </a:p>
          <a:p>
            <a:pPr indent="0" lvl="0" marL="914400" marR="0" rtl="0" algn="l">
              <a:spcBef>
                <a:spcPts val="640"/>
              </a:spcBef>
              <a:spcAft>
                <a:spcPts val="0"/>
              </a:spcAft>
              <a:buNone/>
            </a:pPr>
            <a:r>
              <a:t/>
            </a:r>
            <a:endParaRPr/>
          </a:p>
        </p:txBody>
      </p:sp>
      <p:sp>
        <p:nvSpPr>
          <p:cNvPr id="2487" name="Google Shape;2487;p2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0" st="0"/>
                                            </p:txEl>
                                          </p:spTgt>
                                        </p:tgtEl>
                                        <p:attrNameLst>
                                          <p:attrName>style.visibility</p:attrName>
                                        </p:attrNameLst>
                                      </p:cBhvr>
                                      <p:to>
                                        <p:strVal val="visible"/>
                                      </p:to>
                                    </p:set>
                                    <p:animEffect filter="fade" transition="in">
                                      <p:cBhvr>
                                        <p:cTn dur="500"/>
                                        <p:tgtEl>
                                          <p:spTgt spid="24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1" st="1"/>
                                            </p:txEl>
                                          </p:spTgt>
                                        </p:tgtEl>
                                        <p:attrNameLst>
                                          <p:attrName>style.visibility</p:attrName>
                                        </p:attrNameLst>
                                      </p:cBhvr>
                                      <p:to>
                                        <p:strVal val="visible"/>
                                      </p:to>
                                    </p:set>
                                    <p:animEffect filter="fade" transition="in">
                                      <p:cBhvr>
                                        <p:cTn dur="500"/>
                                        <p:tgtEl>
                                          <p:spTgt spid="24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2" st="2"/>
                                            </p:txEl>
                                          </p:spTgt>
                                        </p:tgtEl>
                                        <p:attrNameLst>
                                          <p:attrName>style.visibility</p:attrName>
                                        </p:attrNameLst>
                                      </p:cBhvr>
                                      <p:to>
                                        <p:strVal val="visible"/>
                                      </p:to>
                                    </p:set>
                                    <p:animEffect filter="fade" transition="in">
                                      <p:cBhvr>
                                        <p:cTn dur="500"/>
                                        <p:tgtEl>
                                          <p:spTgt spid="24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3" st="3"/>
                                            </p:txEl>
                                          </p:spTgt>
                                        </p:tgtEl>
                                        <p:attrNameLst>
                                          <p:attrName>style.visibility</p:attrName>
                                        </p:attrNameLst>
                                      </p:cBhvr>
                                      <p:to>
                                        <p:strVal val="visible"/>
                                      </p:to>
                                    </p:set>
                                    <p:animEffect filter="fade" transition="in">
                                      <p:cBhvr>
                                        <p:cTn dur="500"/>
                                        <p:tgtEl>
                                          <p:spTgt spid="24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4" st="4"/>
                                            </p:txEl>
                                          </p:spTgt>
                                        </p:tgtEl>
                                        <p:attrNameLst>
                                          <p:attrName>style.visibility</p:attrName>
                                        </p:attrNameLst>
                                      </p:cBhvr>
                                      <p:to>
                                        <p:strVal val="visible"/>
                                      </p:to>
                                    </p:set>
                                    <p:animEffect filter="fade" transition="in">
                                      <p:cBhvr>
                                        <p:cTn dur="500"/>
                                        <p:tgtEl>
                                          <p:spTgt spid="24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5" st="5"/>
                                            </p:txEl>
                                          </p:spTgt>
                                        </p:tgtEl>
                                        <p:attrNameLst>
                                          <p:attrName>style.visibility</p:attrName>
                                        </p:attrNameLst>
                                      </p:cBhvr>
                                      <p:to>
                                        <p:strVal val="visible"/>
                                      </p:to>
                                    </p:set>
                                    <p:animEffect filter="fade" transition="in">
                                      <p:cBhvr>
                                        <p:cTn dur="500"/>
                                        <p:tgtEl>
                                          <p:spTgt spid="248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2" name="Shape 2492"/>
        <p:cNvGrpSpPr/>
        <p:nvPr/>
      </p:nvGrpSpPr>
      <p:grpSpPr>
        <a:xfrm>
          <a:off x="0" y="0"/>
          <a:ext cx="0" cy="0"/>
          <a:chOff x="0" y="0"/>
          <a:chExt cx="0" cy="0"/>
        </a:xfrm>
      </p:grpSpPr>
      <p:pic>
        <p:nvPicPr>
          <p:cNvPr descr="Impact-logo_SaveFirst-green.eps" id="2493" name="Google Shape;2493;p292"/>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494" name="Google Shape;2494;p29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95" name="Google Shape;2495;p29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96" name="Google Shape;2496;p29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497" name="Google Shape;2497;p29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498" name="Google Shape;2498;p29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499" name="Google Shape;2499;p292"/>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Tax Preparation Process</a:t>
            </a:r>
            <a:endParaRPr/>
          </a:p>
        </p:txBody>
      </p:sp>
      <p:sp>
        <p:nvSpPr>
          <p:cNvPr id="2500" name="Google Shape;2500;p2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4" name="Shape 2504"/>
        <p:cNvGrpSpPr/>
        <p:nvPr/>
      </p:nvGrpSpPr>
      <p:grpSpPr>
        <a:xfrm>
          <a:off x="0" y="0"/>
          <a:ext cx="0" cy="0"/>
          <a:chOff x="0" y="0"/>
          <a:chExt cx="0" cy="0"/>
        </a:xfrm>
      </p:grpSpPr>
      <p:sp>
        <p:nvSpPr>
          <p:cNvPr id="2505" name="Google Shape;2505;p2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506" name="Google Shape;2506;p29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507" name="Google Shape;2507;p2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1" name="Shape 2511"/>
        <p:cNvGrpSpPr/>
        <p:nvPr/>
      </p:nvGrpSpPr>
      <p:grpSpPr>
        <a:xfrm>
          <a:off x="0" y="0"/>
          <a:ext cx="0" cy="0"/>
          <a:chOff x="0" y="0"/>
          <a:chExt cx="0" cy="0"/>
        </a:xfrm>
      </p:grpSpPr>
      <p:sp>
        <p:nvSpPr>
          <p:cNvPr id="2512" name="Google Shape;2512;p2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513" name="Google Shape;2513;p294"/>
          <p:cNvSpPr txBox="1"/>
          <p:nvPr>
            <p:ph idx="1" type="body"/>
          </p:nvPr>
        </p:nvSpPr>
        <p:spPr>
          <a:xfrm>
            <a:off x="123600" y="1417650"/>
            <a:ext cx="11458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chemeClr val="dk1"/>
              </a:buClr>
              <a:buSzPts val="3600"/>
              <a:buFont typeface="Noto Sans Symbols"/>
              <a:buChar char="➢"/>
            </a:pPr>
            <a:r>
              <a:rPr lang="en-US" sz="3600"/>
              <a:t>When you arrive at the site on your first day, you’ll need to show your photo ID to the Site Coordinator</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They will then check your volunteer certification in the VMS system to make sure you’ve completed all the steps.</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You will get a nametag specific to your certification level.</a:t>
            </a:r>
            <a:endParaRPr sz="3600"/>
          </a:p>
          <a:p>
            <a:pPr indent="-285750" lvl="1" marL="742950" marR="0" rtl="0" algn="l">
              <a:lnSpc>
                <a:spcPct val="100000"/>
              </a:lnSpc>
              <a:spcBef>
                <a:spcPts val="0"/>
              </a:spcBef>
              <a:spcAft>
                <a:spcPts val="0"/>
              </a:spcAft>
              <a:buSzPts val="3600"/>
              <a:buChar char="•"/>
            </a:pPr>
            <a:r>
              <a:rPr lang="en-US"/>
              <a:t>Basic Volunteers-</a:t>
            </a:r>
            <a:r>
              <a:rPr lang="en-US">
                <a:solidFill>
                  <a:srgbClr val="00FF00"/>
                </a:solidFill>
              </a:rPr>
              <a:t>Green Badge</a:t>
            </a:r>
            <a:endParaRPr>
              <a:solidFill>
                <a:srgbClr val="00FF00"/>
              </a:solidFill>
            </a:endParaRPr>
          </a:p>
          <a:p>
            <a:pPr indent="-285750" lvl="1" marL="742950" marR="0" rtl="0" algn="l">
              <a:lnSpc>
                <a:spcPct val="100000"/>
              </a:lnSpc>
              <a:spcBef>
                <a:spcPts val="0"/>
              </a:spcBef>
              <a:spcAft>
                <a:spcPts val="0"/>
              </a:spcAft>
              <a:buSzPts val="3600"/>
              <a:buChar char="•"/>
            </a:pPr>
            <a:r>
              <a:rPr lang="en-US"/>
              <a:t>Advanced Volunteers-</a:t>
            </a:r>
            <a:r>
              <a:rPr lang="en-US">
                <a:solidFill>
                  <a:srgbClr val="4A86E8"/>
                </a:solidFill>
              </a:rPr>
              <a:t>Blue Badge</a:t>
            </a:r>
            <a:endParaRPr>
              <a:solidFill>
                <a:srgbClr val="4A86E8"/>
              </a:solidFill>
            </a:endParaRPr>
          </a:p>
          <a:p>
            <a:pPr indent="0" lvl="0" marL="0" marR="0" rtl="0" algn="l">
              <a:spcBef>
                <a:spcPts val="800"/>
              </a:spcBef>
              <a:spcAft>
                <a:spcPts val="0"/>
              </a:spcAft>
              <a:buNone/>
            </a:pPr>
            <a:r>
              <a:t/>
            </a:r>
            <a:endParaRPr sz="3000"/>
          </a:p>
        </p:txBody>
      </p:sp>
      <p:sp>
        <p:nvSpPr>
          <p:cNvPr id="2514" name="Google Shape;2514;p2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8" name="Shape 2518"/>
        <p:cNvGrpSpPr/>
        <p:nvPr/>
      </p:nvGrpSpPr>
      <p:grpSpPr>
        <a:xfrm>
          <a:off x="0" y="0"/>
          <a:ext cx="0" cy="0"/>
          <a:chOff x="0" y="0"/>
          <a:chExt cx="0" cy="0"/>
        </a:xfrm>
      </p:grpSpPr>
      <p:sp>
        <p:nvSpPr>
          <p:cNvPr id="2519" name="Google Shape;2519;p2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520" name="Google Shape;2520;p295"/>
          <p:cNvSpPr txBox="1"/>
          <p:nvPr>
            <p:ph idx="1" type="body"/>
          </p:nvPr>
        </p:nvSpPr>
        <p:spPr>
          <a:xfrm>
            <a:off x="366600" y="1417650"/>
            <a:ext cx="11458800" cy="50697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chemeClr val="dk1"/>
              </a:buClr>
              <a:buSzPts val="3600"/>
              <a:buFont typeface="Noto Sans Symbols"/>
              <a:buChar char="➢"/>
            </a:pPr>
            <a:r>
              <a:rPr lang="en-US" sz="3600"/>
              <a:t>Your first day at the tax site, partner up with another volunteer!</a:t>
            </a:r>
            <a:endParaRPr sz="3600"/>
          </a:p>
          <a:p>
            <a:pPr indent="0" lvl="0" marL="342900" marR="0" rtl="0" algn="l">
              <a:lnSpc>
                <a:spcPct val="100000"/>
              </a:lnSpc>
              <a:spcBef>
                <a:spcPts val="0"/>
              </a:spcBef>
              <a:spcAft>
                <a:spcPts val="0"/>
              </a:spcAft>
              <a:buNone/>
            </a:pPr>
            <a:r>
              <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You will feel so much more confident once you get through that first return!</a:t>
            </a:r>
            <a:endParaRPr sz="3600"/>
          </a:p>
          <a:p>
            <a:pPr indent="0" lvl="0" marL="342900" marR="0" rtl="0" algn="l">
              <a:lnSpc>
                <a:spcPct val="100000"/>
              </a:lnSpc>
              <a:spcBef>
                <a:spcPts val="0"/>
              </a:spcBef>
              <a:spcAft>
                <a:spcPts val="0"/>
              </a:spcAft>
              <a:buNone/>
            </a:pPr>
            <a:r>
              <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If you have some down time during your first day, ask the Site Coordinator if you can watch a return being completed by another volunteer.</a:t>
            </a:r>
            <a:endParaRPr sz="3600"/>
          </a:p>
          <a:p>
            <a:pPr indent="0" lvl="0" marL="0" marR="0" rtl="0" algn="l">
              <a:spcBef>
                <a:spcPts val="800"/>
              </a:spcBef>
              <a:spcAft>
                <a:spcPts val="0"/>
              </a:spcAft>
              <a:buNone/>
            </a:pPr>
            <a:r>
              <a:t/>
            </a:r>
            <a:endParaRPr sz="3000"/>
          </a:p>
        </p:txBody>
      </p:sp>
      <p:sp>
        <p:nvSpPr>
          <p:cNvPr id="2521" name="Google Shape;2521;p2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5" name="Shape 2525"/>
        <p:cNvGrpSpPr/>
        <p:nvPr/>
      </p:nvGrpSpPr>
      <p:grpSpPr>
        <a:xfrm>
          <a:off x="0" y="0"/>
          <a:ext cx="0" cy="0"/>
          <a:chOff x="0" y="0"/>
          <a:chExt cx="0" cy="0"/>
        </a:xfrm>
      </p:grpSpPr>
      <p:sp>
        <p:nvSpPr>
          <p:cNvPr id="2526" name="Google Shape;2526;p2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527" name="Google Shape;2527;p296"/>
          <p:cNvSpPr txBox="1"/>
          <p:nvPr>
            <p:ph idx="1" type="body"/>
          </p:nvPr>
        </p:nvSpPr>
        <p:spPr>
          <a:xfrm>
            <a:off x="123600" y="1417650"/>
            <a:ext cx="5916000" cy="4526100"/>
          </a:xfrm>
          <a:prstGeom prst="rect">
            <a:avLst/>
          </a:prstGeom>
          <a:noFill/>
          <a:ln>
            <a:noFill/>
          </a:ln>
        </p:spPr>
        <p:txBody>
          <a:bodyPr anchorCtr="0" anchor="t" bIns="45700" lIns="91425" spcFirstLastPara="1" rIns="91425" wrap="square" tIns="45700">
            <a:noAutofit/>
          </a:bodyPr>
          <a:lstStyle/>
          <a:p>
            <a:pPr indent="-279400" lvl="0" marL="342900" rtl="0" algn="l">
              <a:spcBef>
                <a:spcPts val="0"/>
              </a:spcBef>
              <a:spcAft>
                <a:spcPts val="0"/>
              </a:spcAft>
              <a:buClr>
                <a:schemeClr val="dk1"/>
              </a:buClr>
              <a:buSzPts val="3000"/>
              <a:buFont typeface="Noto Sans Symbols"/>
              <a:buChar char="➢"/>
            </a:pPr>
            <a:r>
              <a:rPr lang="en-US" sz="3000"/>
              <a:t>Taxpayer Sign-In Sheet</a:t>
            </a:r>
            <a:endParaRPr sz="3000"/>
          </a:p>
          <a:p>
            <a:pPr indent="-247650" lvl="1" marL="742950" rtl="0" algn="l">
              <a:spcBef>
                <a:spcPts val="0"/>
              </a:spcBef>
              <a:spcAft>
                <a:spcPts val="0"/>
              </a:spcAft>
              <a:buSzPts val="3000"/>
              <a:buChar char="•"/>
            </a:pPr>
            <a:r>
              <a:rPr lang="en-US" sz="3000"/>
              <a:t>We prioritize appointments over walk-ins!</a:t>
            </a:r>
            <a:endParaRPr sz="3000"/>
          </a:p>
          <a:p>
            <a:pPr indent="-247650" lvl="1" marL="742950" rtl="0" algn="l">
              <a:spcBef>
                <a:spcPts val="0"/>
              </a:spcBef>
              <a:spcAft>
                <a:spcPts val="0"/>
              </a:spcAft>
              <a:buSzPts val="3000"/>
              <a:buChar char="•"/>
            </a:pPr>
            <a:r>
              <a:rPr lang="en-US" sz="3000"/>
              <a:t>Your site coordinator will have the schedule printed next to the sign-in sheet</a:t>
            </a:r>
            <a:endParaRPr sz="3000"/>
          </a:p>
          <a:p>
            <a:pPr indent="-247650" lvl="1" marL="742950" rtl="0" algn="l">
              <a:spcBef>
                <a:spcPts val="0"/>
              </a:spcBef>
              <a:spcAft>
                <a:spcPts val="0"/>
              </a:spcAft>
              <a:buSzPts val="3000"/>
              <a:buChar char="•"/>
            </a:pPr>
            <a:r>
              <a:rPr lang="en-US" sz="3000"/>
              <a:t>When you start a return with a taxpayer, make sure to highlight them off the sign-in sheet </a:t>
            </a:r>
            <a:r>
              <a:rPr i="1" lang="en-US" sz="3000"/>
              <a:t>AND</a:t>
            </a:r>
            <a:r>
              <a:rPr lang="en-US" sz="3000"/>
              <a:t> the appointment schedule!</a:t>
            </a:r>
            <a:endParaRPr sz="3000"/>
          </a:p>
          <a:p>
            <a:pPr indent="0" lvl="0" marL="0" marR="0" rtl="0" algn="l">
              <a:spcBef>
                <a:spcPts val="800"/>
              </a:spcBef>
              <a:spcAft>
                <a:spcPts val="0"/>
              </a:spcAft>
              <a:buNone/>
            </a:pPr>
            <a:r>
              <a:t/>
            </a:r>
            <a:endParaRPr sz="3000"/>
          </a:p>
        </p:txBody>
      </p:sp>
      <p:sp>
        <p:nvSpPr>
          <p:cNvPr id="2528" name="Google Shape;2528;p2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29" name="Google Shape;2529;p296"/>
          <p:cNvPicPr preferRelativeResize="0"/>
          <p:nvPr/>
        </p:nvPicPr>
        <p:blipFill>
          <a:blip r:embed="rId3">
            <a:alphaModFix/>
          </a:blip>
          <a:stretch>
            <a:fillRect/>
          </a:stretch>
        </p:blipFill>
        <p:spPr>
          <a:xfrm>
            <a:off x="5794250" y="1681975"/>
            <a:ext cx="6346502" cy="2381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4" name="Shape 2534"/>
        <p:cNvGrpSpPr/>
        <p:nvPr/>
      </p:nvGrpSpPr>
      <p:grpSpPr>
        <a:xfrm>
          <a:off x="0" y="0"/>
          <a:ext cx="0" cy="0"/>
          <a:chOff x="0" y="0"/>
          <a:chExt cx="0" cy="0"/>
        </a:xfrm>
      </p:grpSpPr>
      <p:sp>
        <p:nvSpPr>
          <p:cNvPr id="2535" name="Google Shape;2535;p297"/>
          <p:cNvSpPr txBox="1"/>
          <p:nvPr>
            <p:ph type="title"/>
          </p:nvPr>
        </p:nvSpPr>
        <p:spPr>
          <a:xfrm>
            <a:off x="609600" y="27463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Tax Preparation Process</a:t>
            </a:r>
            <a:endParaRPr/>
          </a:p>
        </p:txBody>
      </p:sp>
      <p:sp>
        <p:nvSpPr>
          <p:cNvPr id="2536" name="Google Shape;2536;p2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537" name="Google Shape;2537;p297"/>
          <p:cNvSpPr txBox="1"/>
          <p:nvPr>
            <p:ph idx="1" type="body"/>
          </p:nvPr>
        </p:nvSpPr>
        <p:spPr>
          <a:xfrm>
            <a:off x="609600" y="1655325"/>
            <a:ext cx="3172500" cy="40437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rPr>
              <a:t> </a:t>
            </a:r>
            <a:r>
              <a:rPr b="1" i="1" lang="en-US" sz="2800">
                <a:solidFill>
                  <a:schemeClr val="accent3"/>
                </a:solidFill>
              </a:rPr>
              <a:t>Helpful tip:</a:t>
            </a:r>
            <a:endParaRPr b="1" i="1" sz="2800">
              <a:solidFill>
                <a:schemeClr val="accent3"/>
              </a:solidFill>
            </a:endParaRPr>
          </a:p>
          <a:p>
            <a:pPr indent="0" lvl="0" marL="0" marR="0" rtl="0" algn="ctr">
              <a:spcBef>
                <a:spcPts val="0"/>
              </a:spcBef>
              <a:spcAft>
                <a:spcPts val="0"/>
              </a:spcAft>
              <a:buNone/>
            </a:pPr>
            <a:r>
              <a:rPr i="1" lang="en-US" sz="2800">
                <a:solidFill>
                  <a:schemeClr val="accent3"/>
                </a:solidFill>
              </a:rPr>
              <a:t>When you enter a returning taxpayer’s SSN, you will see a message asking if you want to pull forward info from a prior year…...</a:t>
            </a:r>
            <a:endParaRPr i="1" sz="2800">
              <a:solidFill>
                <a:schemeClr val="accent3"/>
              </a:solidFill>
            </a:endParaRPr>
          </a:p>
          <a:p>
            <a:pPr indent="0" lvl="0" marL="457200" marR="0" rtl="0" algn="l">
              <a:spcBef>
                <a:spcPts val="720"/>
              </a:spcBef>
              <a:spcAft>
                <a:spcPts val="0"/>
              </a:spcAft>
              <a:buNone/>
            </a:pPr>
            <a:r>
              <a:t/>
            </a:r>
            <a:endParaRPr/>
          </a:p>
        </p:txBody>
      </p:sp>
      <p:pic>
        <p:nvPicPr>
          <p:cNvPr id="2538" name="Google Shape;2538;p297"/>
          <p:cNvPicPr preferRelativeResize="0"/>
          <p:nvPr/>
        </p:nvPicPr>
        <p:blipFill>
          <a:blip r:embed="rId3">
            <a:alphaModFix/>
          </a:blip>
          <a:stretch>
            <a:fillRect/>
          </a:stretch>
        </p:blipFill>
        <p:spPr>
          <a:xfrm>
            <a:off x="4393801" y="1655313"/>
            <a:ext cx="7015252" cy="441587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3" name="Shape 2543"/>
        <p:cNvGrpSpPr/>
        <p:nvPr/>
      </p:nvGrpSpPr>
      <p:grpSpPr>
        <a:xfrm>
          <a:off x="0" y="0"/>
          <a:ext cx="0" cy="0"/>
          <a:chOff x="0" y="0"/>
          <a:chExt cx="0" cy="0"/>
        </a:xfrm>
      </p:grpSpPr>
      <p:sp>
        <p:nvSpPr>
          <p:cNvPr id="2544" name="Google Shape;2544;p298"/>
          <p:cNvSpPr txBox="1"/>
          <p:nvPr>
            <p:ph type="title"/>
          </p:nvPr>
        </p:nvSpPr>
        <p:spPr>
          <a:xfrm>
            <a:off x="609600" y="27463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Tax Preparation Process</a:t>
            </a:r>
            <a:endParaRPr/>
          </a:p>
        </p:txBody>
      </p:sp>
      <p:sp>
        <p:nvSpPr>
          <p:cNvPr id="2545" name="Google Shape;2545;p2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546" name="Google Shape;2546;p298"/>
          <p:cNvSpPr txBox="1"/>
          <p:nvPr>
            <p:ph idx="1" type="body"/>
          </p:nvPr>
        </p:nvSpPr>
        <p:spPr>
          <a:xfrm>
            <a:off x="273275" y="1667225"/>
            <a:ext cx="3172500" cy="4125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rPr>
              <a:t> </a:t>
            </a:r>
            <a:r>
              <a:rPr b="1" i="1" lang="en-US" sz="2800">
                <a:solidFill>
                  <a:schemeClr val="accent3"/>
                </a:solidFill>
              </a:rPr>
              <a:t>Helpful tip:</a:t>
            </a:r>
            <a:endParaRPr b="1" i="1" sz="2800">
              <a:solidFill>
                <a:schemeClr val="accent3"/>
              </a:solidFill>
            </a:endParaRPr>
          </a:p>
          <a:p>
            <a:pPr indent="0" lvl="0" marL="0" marR="0" rtl="0" algn="ctr">
              <a:spcBef>
                <a:spcPts val="0"/>
              </a:spcBef>
              <a:spcAft>
                <a:spcPts val="0"/>
              </a:spcAft>
              <a:buNone/>
            </a:pPr>
            <a:r>
              <a:rPr i="1" lang="en-US" sz="2800">
                <a:solidFill>
                  <a:schemeClr val="accent3"/>
                </a:solidFill>
              </a:rPr>
              <a:t>Always select “No Thanks”</a:t>
            </a:r>
            <a:endParaRPr i="1" sz="2800">
              <a:solidFill>
                <a:schemeClr val="accent3"/>
              </a:solidFill>
            </a:endParaRPr>
          </a:p>
          <a:p>
            <a:pPr indent="0" lvl="0" marL="0" marR="0" rtl="0" algn="ctr">
              <a:spcBef>
                <a:spcPts val="0"/>
              </a:spcBef>
              <a:spcAft>
                <a:spcPts val="0"/>
              </a:spcAft>
              <a:buNone/>
            </a:pPr>
            <a:r>
              <a:rPr i="1" lang="en-US" sz="2800">
                <a:solidFill>
                  <a:schemeClr val="accent3"/>
                </a:solidFill>
              </a:rPr>
              <a:t>We never want to import data from a prior year! It increases </a:t>
            </a:r>
            <a:r>
              <a:rPr i="1" lang="en-US" sz="2800">
                <a:solidFill>
                  <a:schemeClr val="accent3"/>
                </a:solidFill>
              </a:rPr>
              <a:t>likelihood</a:t>
            </a:r>
            <a:r>
              <a:rPr i="1" lang="en-US" sz="2800">
                <a:solidFill>
                  <a:schemeClr val="accent3"/>
                </a:solidFill>
              </a:rPr>
              <a:t> of erroneous entries!</a:t>
            </a:r>
            <a:endParaRPr/>
          </a:p>
        </p:txBody>
      </p:sp>
      <p:pic>
        <p:nvPicPr>
          <p:cNvPr id="2547" name="Google Shape;2547;p298"/>
          <p:cNvPicPr preferRelativeResize="0"/>
          <p:nvPr/>
        </p:nvPicPr>
        <p:blipFill>
          <a:blip r:embed="rId3">
            <a:alphaModFix/>
          </a:blip>
          <a:stretch>
            <a:fillRect/>
          </a:stretch>
        </p:blipFill>
        <p:spPr>
          <a:xfrm>
            <a:off x="3782100" y="1667225"/>
            <a:ext cx="8105099" cy="3523556"/>
          </a:xfrm>
          <a:prstGeom prst="rect">
            <a:avLst/>
          </a:prstGeom>
          <a:noFill/>
          <a:ln cap="flat" cmpd="sng" w="9525">
            <a:solidFill>
              <a:schemeClr val="dk2"/>
            </a:solidFill>
            <a:prstDash val="solid"/>
            <a:round/>
            <a:headEnd len="sm" w="sm" type="none"/>
            <a:tailEnd len="sm" w="sm" type="none"/>
          </a:ln>
        </p:spPr>
      </p:pic>
      <p:sp>
        <p:nvSpPr>
          <p:cNvPr id="2548" name="Google Shape;2548;p298"/>
          <p:cNvSpPr/>
          <p:nvPr/>
        </p:nvSpPr>
        <p:spPr>
          <a:xfrm rot="10800000">
            <a:off x="5539383" y="4300070"/>
            <a:ext cx="759000" cy="480600"/>
          </a:xfrm>
          <a:prstGeom prst="rightArrow">
            <a:avLst>
              <a:gd fmla="val 50000" name="adj1"/>
              <a:gd fmla="val 50000" name="adj2"/>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8"/>
          <p:cNvSpPr/>
          <p:nvPr/>
        </p:nvSpPr>
        <p:spPr>
          <a:xfrm>
            <a:off x="9156400" y="43000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8"/>
          <p:cNvSpPr/>
          <p:nvPr/>
        </p:nvSpPr>
        <p:spPr>
          <a:xfrm>
            <a:off x="961345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8"/>
          <p:cNvSpPr/>
          <p:nvPr/>
        </p:nvSpPr>
        <p:spPr>
          <a:xfrm>
            <a:off x="998990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8"/>
          <p:cNvSpPr/>
          <p:nvPr/>
        </p:nvSpPr>
        <p:spPr>
          <a:xfrm>
            <a:off x="1037245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8"/>
          <p:cNvSpPr/>
          <p:nvPr/>
        </p:nvSpPr>
        <p:spPr>
          <a:xfrm>
            <a:off x="1082340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8"/>
          <p:cNvSpPr/>
          <p:nvPr/>
        </p:nvSpPr>
        <p:spPr>
          <a:xfrm>
            <a:off x="9613450" y="3521275"/>
            <a:ext cx="1770600" cy="1669500"/>
          </a:xfrm>
          <a:prstGeom prst="noSmoking">
            <a:avLst>
              <a:gd fmla="val 18750" name="adj"/>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8"/>
          <p:cNvSpPr txBox="1"/>
          <p:nvPr>
            <p:ph idx="1" type="body"/>
          </p:nvPr>
        </p:nvSpPr>
        <p:spPr>
          <a:xfrm>
            <a:off x="609600" y="1224677"/>
            <a:ext cx="10972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get to know the taxpayer and build a relationship</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credits and deductions that could increase the taxpayer’s refund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important income documents that must be recorded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may find that the return is out of scope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Required by the IRS for due diligence</a:t>
            </a:r>
            <a:endParaRPr/>
          </a:p>
        </p:txBody>
      </p:sp>
      <p:sp>
        <p:nvSpPr>
          <p:cNvPr id="297" name="Google Shape;297;p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8" name="Google Shape;298;p3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8" name="Shape 2558"/>
        <p:cNvGrpSpPr/>
        <p:nvPr/>
      </p:nvGrpSpPr>
      <p:grpSpPr>
        <a:xfrm>
          <a:off x="0" y="0"/>
          <a:ext cx="0" cy="0"/>
          <a:chOff x="0" y="0"/>
          <a:chExt cx="0" cy="0"/>
        </a:xfrm>
      </p:grpSpPr>
      <p:sp>
        <p:nvSpPr>
          <p:cNvPr id="2559" name="Google Shape;2559;p299"/>
          <p:cNvSpPr txBox="1"/>
          <p:nvPr>
            <p:ph type="title"/>
          </p:nvPr>
        </p:nvSpPr>
        <p:spPr>
          <a:xfrm>
            <a:off x="754700" y="94175"/>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560" name="Google Shape;2560;p299"/>
          <p:cNvSpPr txBox="1"/>
          <p:nvPr>
            <p:ph idx="1" type="body"/>
          </p:nvPr>
        </p:nvSpPr>
        <p:spPr>
          <a:xfrm>
            <a:off x="609600" y="1314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Filing Status, Personal Information, and Dependents.</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561" name="Google Shape;2561;p2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62" name="Google Shape;2562;p299"/>
          <p:cNvPicPr preferRelativeResize="0"/>
          <p:nvPr/>
        </p:nvPicPr>
        <p:blipFill>
          <a:blip r:embed="rId3">
            <a:alphaModFix/>
          </a:blip>
          <a:stretch>
            <a:fillRect/>
          </a:stretch>
        </p:blipFill>
        <p:spPr>
          <a:xfrm>
            <a:off x="1598375" y="2721030"/>
            <a:ext cx="8097976" cy="2868025"/>
          </a:xfrm>
          <a:prstGeom prst="rect">
            <a:avLst/>
          </a:prstGeom>
          <a:noFill/>
          <a:ln cap="flat" cmpd="sng" w="9525">
            <a:solidFill>
              <a:schemeClr val="dk2"/>
            </a:solidFill>
            <a:prstDash val="solid"/>
            <a:round/>
            <a:headEnd len="sm" w="sm" type="none"/>
            <a:tailEnd len="sm" w="sm" type="none"/>
          </a:ln>
        </p:spPr>
      </p:pic>
      <p:sp>
        <p:nvSpPr>
          <p:cNvPr id="2563" name="Google Shape;2563;p299"/>
          <p:cNvSpPr txBox="1"/>
          <p:nvPr/>
        </p:nvSpPr>
        <p:spPr>
          <a:xfrm>
            <a:off x="1524613" y="5763000"/>
            <a:ext cx="8245500" cy="7449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chemeClr val="lt1"/>
                </a:solidFill>
                <a:latin typeface="Questrial"/>
                <a:ea typeface="Questrial"/>
                <a:cs typeface="Questrial"/>
                <a:sym typeface="Questrial"/>
              </a:rPr>
              <a:t>**Reminder: Always type in ALL CAPS**</a:t>
            </a:r>
            <a:endParaRPr sz="3600">
              <a:latin typeface="Questrial"/>
              <a:ea typeface="Questrial"/>
              <a:cs typeface="Questrial"/>
              <a:sym typeface="Questrial"/>
            </a:endParaRPr>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7" name="Shape 2567"/>
        <p:cNvGrpSpPr/>
        <p:nvPr/>
      </p:nvGrpSpPr>
      <p:grpSpPr>
        <a:xfrm>
          <a:off x="0" y="0"/>
          <a:ext cx="0" cy="0"/>
          <a:chOff x="0" y="0"/>
          <a:chExt cx="0" cy="0"/>
        </a:xfrm>
      </p:grpSpPr>
      <p:sp>
        <p:nvSpPr>
          <p:cNvPr id="2568" name="Google Shape;2568;p300"/>
          <p:cNvSpPr txBox="1"/>
          <p:nvPr>
            <p:ph type="title"/>
          </p:nvPr>
        </p:nvSpPr>
        <p:spPr>
          <a:xfrm>
            <a:off x="754700" y="94175"/>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r>
              <a:rPr lang="en-US"/>
              <a:t>-</a:t>
            </a:r>
            <a:r>
              <a:rPr b="1" i="0" lang="en-US" sz="4800" u="none" cap="none" strike="noStrike">
                <a:solidFill>
                  <a:schemeClr val="dk2"/>
                </a:solidFill>
                <a:latin typeface="Questrial"/>
                <a:ea typeface="Questrial"/>
                <a:cs typeface="Questrial"/>
                <a:sym typeface="Questrial"/>
              </a:rPr>
              <a:t>TaxSlayer Logins</a:t>
            </a:r>
            <a:endParaRPr/>
          </a:p>
        </p:txBody>
      </p:sp>
      <p:sp>
        <p:nvSpPr>
          <p:cNvPr id="2569" name="Google Shape;2569;p300"/>
          <p:cNvSpPr txBox="1"/>
          <p:nvPr>
            <p:ph idx="1" type="body"/>
          </p:nvPr>
        </p:nvSpPr>
        <p:spPr>
          <a:xfrm>
            <a:off x="436050" y="1314950"/>
            <a:ext cx="11319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You will have a different username for every site location</a:t>
            </a:r>
            <a:endParaRPr/>
          </a:p>
          <a:p>
            <a:pPr indent="-285750" lvl="1" marL="742950" marR="0" rtl="0" algn="l">
              <a:spcBef>
                <a:spcPts val="0"/>
              </a:spcBef>
              <a:spcAft>
                <a:spcPts val="0"/>
              </a:spcAft>
              <a:buSzPts val="3600"/>
              <a:buChar char="•"/>
            </a:pPr>
            <a:r>
              <a:rPr lang="en-US"/>
              <a:t>DOEJSMITHFIELD</a:t>
            </a:r>
            <a:endParaRPr/>
          </a:p>
          <a:p>
            <a:pPr indent="-285750" lvl="1" marL="742950" marR="0" rtl="0" algn="l">
              <a:spcBef>
                <a:spcPts val="0"/>
              </a:spcBef>
              <a:spcAft>
                <a:spcPts val="0"/>
              </a:spcAft>
              <a:buSzPts val="3600"/>
              <a:buChar char="•"/>
            </a:pPr>
            <a:r>
              <a:rPr lang="en-US"/>
              <a:t>DOEJWESTEND</a:t>
            </a:r>
            <a:endParaRPr/>
          </a:p>
          <a:p>
            <a:pPr indent="-285750" lvl="1" marL="742950" marR="0" rtl="0" algn="l">
              <a:spcBef>
                <a:spcPts val="0"/>
              </a:spcBef>
              <a:spcAft>
                <a:spcPts val="0"/>
              </a:spcAft>
              <a:buSzPts val="3600"/>
              <a:buChar char="•"/>
            </a:pPr>
            <a:r>
              <a:rPr lang="en-US"/>
              <a:t>DOEJEDRICE</a:t>
            </a:r>
            <a:endParaRPr/>
          </a:p>
          <a:p>
            <a:pPr indent="-342900" lvl="0" marL="342900" marR="0" rtl="0" algn="l">
              <a:spcBef>
                <a:spcPts val="0"/>
              </a:spcBef>
              <a:spcAft>
                <a:spcPts val="0"/>
              </a:spcAft>
              <a:buClr>
                <a:schemeClr val="dk1"/>
              </a:buClr>
              <a:buSzPts val="4000"/>
              <a:buFont typeface="Noto Sans Symbols"/>
              <a:buChar char="➢"/>
            </a:pPr>
            <a:r>
              <a:rPr lang="en-US"/>
              <a:t>It is very important you use the correct username for the site you are preparing returns!</a:t>
            </a:r>
            <a:endParaRPr/>
          </a:p>
          <a:p>
            <a:pPr indent="-342900" lvl="0" marL="342900" marR="0" rtl="0" algn="l">
              <a:spcBef>
                <a:spcPts val="0"/>
              </a:spcBef>
              <a:spcAft>
                <a:spcPts val="0"/>
              </a:spcAft>
              <a:buClr>
                <a:schemeClr val="dk1"/>
              </a:buClr>
              <a:buSzPts val="4000"/>
              <a:buFont typeface="Noto Sans Symbols"/>
              <a:buChar char="➢"/>
            </a:pPr>
            <a:r>
              <a:rPr lang="en-US"/>
              <a:t>If you are logged in to the wrong software, the return could get lost!</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570" name="Google Shape;2570;p3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4" name="Shape 2574"/>
        <p:cNvGrpSpPr/>
        <p:nvPr/>
      </p:nvGrpSpPr>
      <p:grpSpPr>
        <a:xfrm>
          <a:off x="0" y="0"/>
          <a:ext cx="0" cy="0"/>
          <a:chOff x="0" y="0"/>
          <a:chExt cx="0" cy="0"/>
        </a:xfrm>
      </p:grpSpPr>
      <p:sp>
        <p:nvSpPr>
          <p:cNvPr id="2575" name="Google Shape;2575;p301"/>
          <p:cNvSpPr txBox="1"/>
          <p:nvPr>
            <p:ph type="title"/>
          </p:nvPr>
        </p:nvSpPr>
        <p:spPr>
          <a:xfrm>
            <a:off x="738300" y="323900"/>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576" name="Google Shape;2576;p301"/>
          <p:cNvSpPr txBox="1"/>
          <p:nvPr>
            <p:ph idx="1" type="body"/>
          </p:nvPr>
        </p:nvSpPr>
        <p:spPr>
          <a:xfrm>
            <a:off x="609600" y="10524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rtl="0" algn="l">
              <a:spcBef>
                <a:spcPts val="800"/>
              </a:spcBef>
              <a:spcAft>
                <a:spcPts val="0"/>
              </a:spcAft>
              <a:buClr>
                <a:schemeClr val="dk1"/>
              </a:buClr>
              <a:buSzPts val="4000"/>
              <a:buFont typeface="Noto Sans Symbols"/>
              <a:buChar char="➢"/>
            </a:pPr>
            <a:r>
              <a:rPr lang="en-US"/>
              <a:t>Click “Enter Myself” on the Income page</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577" name="Google Shape;2577;p3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78" name="Google Shape;2578;p301"/>
          <p:cNvPicPr preferRelativeResize="0"/>
          <p:nvPr/>
        </p:nvPicPr>
        <p:blipFill>
          <a:blip r:embed="rId3">
            <a:alphaModFix/>
          </a:blip>
          <a:stretch>
            <a:fillRect/>
          </a:stretch>
        </p:blipFill>
        <p:spPr>
          <a:xfrm>
            <a:off x="1762425" y="2738005"/>
            <a:ext cx="8487991" cy="3332625"/>
          </a:xfrm>
          <a:prstGeom prst="rect">
            <a:avLst/>
          </a:prstGeom>
          <a:noFill/>
          <a:ln cap="flat" cmpd="sng" w="9525">
            <a:solidFill>
              <a:schemeClr val="dk2"/>
            </a:solidFill>
            <a:prstDash val="solid"/>
            <a:round/>
            <a:headEnd len="sm" w="sm" type="none"/>
            <a:tailEnd len="sm" w="sm" type="none"/>
          </a:ln>
        </p:spPr>
      </p:pic>
      <p:sp>
        <p:nvSpPr>
          <p:cNvPr id="2579" name="Google Shape;2579;p301"/>
          <p:cNvSpPr/>
          <p:nvPr/>
        </p:nvSpPr>
        <p:spPr>
          <a:xfrm>
            <a:off x="9696375" y="4593900"/>
            <a:ext cx="1197600" cy="5577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3" name="Shape 2583"/>
        <p:cNvGrpSpPr/>
        <p:nvPr/>
      </p:nvGrpSpPr>
      <p:grpSpPr>
        <a:xfrm>
          <a:off x="0" y="0"/>
          <a:ext cx="0" cy="0"/>
          <a:chOff x="0" y="0"/>
          <a:chExt cx="0" cy="0"/>
        </a:xfrm>
      </p:grpSpPr>
      <p:sp>
        <p:nvSpPr>
          <p:cNvPr id="2584" name="Google Shape;2584;p302"/>
          <p:cNvSpPr txBox="1"/>
          <p:nvPr>
            <p:ph type="title"/>
          </p:nvPr>
        </p:nvSpPr>
        <p:spPr>
          <a:xfrm>
            <a:off x="428575" y="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585" name="Google Shape;2585;p302"/>
          <p:cNvSpPr txBox="1"/>
          <p:nvPr>
            <p:ph idx="1" type="body"/>
          </p:nvPr>
        </p:nvSpPr>
        <p:spPr>
          <a:xfrm>
            <a:off x="247525" y="974250"/>
            <a:ext cx="11944500" cy="5768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income section, deductions section, the health insurance section, the State section (if applicable).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forms: Gen Use, Gen Disclosure and Prep Use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lang="en-US"/>
              <a:t>Select the type of return and enter the bank account information.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Review the entire return and take care of any diagnostic errors</a:t>
            </a:r>
            <a:r>
              <a:rPr lang="en-US"/>
              <a:t>.</a:t>
            </a:r>
            <a:endParaRPr/>
          </a:p>
        </p:txBody>
      </p:sp>
      <p:sp>
        <p:nvSpPr>
          <p:cNvPr id="2586" name="Google Shape;2586;p3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0" name="Shape 2590"/>
        <p:cNvGrpSpPr/>
        <p:nvPr/>
      </p:nvGrpSpPr>
      <p:grpSpPr>
        <a:xfrm>
          <a:off x="0" y="0"/>
          <a:ext cx="0" cy="0"/>
          <a:chOff x="0" y="0"/>
          <a:chExt cx="0" cy="0"/>
        </a:xfrm>
      </p:grpSpPr>
      <p:sp>
        <p:nvSpPr>
          <p:cNvPr id="2591" name="Google Shape;2591;p3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Taxpayer and Spouse PIN</a:t>
            </a:r>
            <a:endParaRPr b="1" i="0" sz="4800" u="none" cap="none" strike="noStrike">
              <a:solidFill>
                <a:schemeClr val="dk2"/>
              </a:solidFill>
              <a:latin typeface="Questrial"/>
              <a:ea typeface="Questrial"/>
              <a:cs typeface="Questrial"/>
              <a:sym typeface="Questrial"/>
            </a:endParaRPr>
          </a:p>
        </p:txBody>
      </p:sp>
      <p:sp>
        <p:nvSpPr>
          <p:cNvPr id="2592" name="Google Shape;2592;p303"/>
          <p:cNvSpPr txBox="1"/>
          <p:nvPr>
            <p:ph idx="1" type="body"/>
          </p:nvPr>
        </p:nvSpPr>
        <p:spPr>
          <a:xfrm>
            <a:off x="609600" y="1779025"/>
            <a:ext cx="4460100" cy="1383600"/>
          </a:xfrm>
          <a:prstGeom prst="rect">
            <a:avLst/>
          </a:prstGeom>
          <a:noFill/>
          <a:ln>
            <a:noFill/>
          </a:ln>
        </p:spPr>
        <p:txBody>
          <a:bodyPr anchorCtr="0" anchor="t" bIns="45700" lIns="91425" spcFirstLastPara="1" rIns="91425" wrap="square" tIns="45700">
            <a:noAutofit/>
          </a:bodyPr>
          <a:lstStyle/>
          <a:p>
            <a:pPr indent="-279400" lvl="0" marL="342900" rtl="0" algn="l">
              <a:spcBef>
                <a:spcPts val="0"/>
              </a:spcBef>
              <a:spcAft>
                <a:spcPts val="0"/>
              </a:spcAft>
              <a:buClr>
                <a:schemeClr val="dk1"/>
              </a:buClr>
              <a:buSzPts val="3000"/>
              <a:buFont typeface="Noto Sans Symbols"/>
              <a:buChar char="➢"/>
            </a:pPr>
            <a:r>
              <a:rPr lang="en-US" sz="3000"/>
              <a:t>Ask the taxpayer if they are willing to give us their email so we can send them a reminder next year!</a:t>
            </a:r>
            <a:endParaRPr sz="3000"/>
          </a:p>
          <a:p>
            <a:pPr indent="-279400" lvl="0" marL="342900" marR="0" rtl="0" algn="l">
              <a:spcBef>
                <a:spcPts val="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In the PIN section, have each taxpayer enter a 5-number pin.</a:t>
            </a:r>
            <a:endParaRPr sz="3000"/>
          </a:p>
          <a:p>
            <a:pPr indent="-279400" lvl="0" marL="342900" marR="0" rtl="0" algn="l">
              <a:spcBef>
                <a:spcPts val="80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This authorizes us to e-file for the taxpayer!</a:t>
            </a:r>
            <a:endParaRPr sz="3000"/>
          </a:p>
        </p:txBody>
      </p:sp>
      <p:sp>
        <p:nvSpPr>
          <p:cNvPr id="2593" name="Google Shape;2593;p3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94" name="Google Shape;2594;p303"/>
          <p:cNvPicPr preferRelativeResize="0"/>
          <p:nvPr/>
        </p:nvPicPr>
        <p:blipFill>
          <a:blip r:embed="rId3">
            <a:alphaModFix/>
          </a:blip>
          <a:stretch>
            <a:fillRect/>
          </a:stretch>
        </p:blipFill>
        <p:spPr>
          <a:xfrm>
            <a:off x="5433394" y="1684525"/>
            <a:ext cx="5805206" cy="5042351"/>
          </a:xfrm>
          <a:prstGeom prst="rect">
            <a:avLst/>
          </a:prstGeom>
          <a:noFill/>
          <a:ln cap="flat" cmpd="sng" w="9525">
            <a:solidFill>
              <a:schemeClr val="dk2"/>
            </a:solidFill>
            <a:prstDash val="solid"/>
            <a:round/>
            <a:headEnd len="sm" w="sm" type="none"/>
            <a:tailEnd len="sm" w="sm" type="none"/>
          </a:ln>
        </p:spPr>
      </p:pic>
      <p:sp>
        <p:nvSpPr>
          <p:cNvPr id="2595" name="Google Shape;2595;p303"/>
          <p:cNvSpPr/>
          <p:nvPr/>
        </p:nvSpPr>
        <p:spPr>
          <a:xfrm rot="10800000">
            <a:off x="4997950" y="5266500"/>
            <a:ext cx="669900" cy="377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303"/>
          <p:cNvSpPr/>
          <p:nvPr/>
        </p:nvSpPr>
        <p:spPr>
          <a:xfrm rot="10800000">
            <a:off x="4997950" y="4697025"/>
            <a:ext cx="669900" cy="377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0" name="Shape 2600"/>
        <p:cNvGrpSpPr/>
        <p:nvPr/>
      </p:nvGrpSpPr>
      <p:grpSpPr>
        <a:xfrm>
          <a:off x="0" y="0"/>
          <a:ext cx="0" cy="0"/>
          <a:chOff x="0" y="0"/>
          <a:chExt cx="0" cy="0"/>
        </a:xfrm>
      </p:grpSpPr>
      <p:sp>
        <p:nvSpPr>
          <p:cNvPr id="2601" name="Google Shape;2601;p3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Use Form</a:t>
            </a:r>
            <a:endParaRPr/>
          </a:p>
        </p:txBody>
      </p:sp>
      <p:pic>
        <p:nvPicPr>
          <p:cNvPr id="2602" name="Google Shape;2602;p304"/>
          <p:cNvPicPr preferRelativeResize="0"/>
          <p:nvPr/>
        </p:nvPicPr>
        <p:blipFill>
          <a:blip r:embed="rId3">
            <a:alphaModFix/>
          </a:blip>
          <a:stretch>
            <a:fillRect/>
          </a:stretch>
        </p:blipFill>
        <p:spPr>
          <a:xfrm>
            <a:off x="2349625" y="1570038"/>
            <a:ext cx="7379770" cy="5135563"/>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03" name="Google Shape;2603;p3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7" name="Shape 2607"/>
        <p:cNvGrpSpPr/>
        <p:nvPr/>
      </p:nvGrpSpPr>
      <p:grpSpPr>
        <a:xfrm>
          <a:off x="0" y="0"/>
          <a:ext cx="0" cy="0"/>
          <a:chOff x="0" y="0"/>
          <a:chExt cx="0" cy="0"/>
        </a:xfrm>
      </p:grpSpPr>
      <p:sp>
        <p:nvSpPr>
          <p:cNvPr id="2608" name="Google Shape;2608;p3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Disclosure Form</a:t>
            </a:r>
            <a:endParaRPr/>
          </a:p>
        </p:txBody>
      </p:sp>
      <p:pic>
        <p:nvPicPr>
          <p:cNvPr id="2609" name="Google Shape;2609;p305"/>
          <p:cNvPicPr preferRelativeResize="0"/>
          <p:nvPr/>
        </p:nvPicPr>
        <p:blipFill>
          <a:blip r:embed="rId3">
            <a:alphaModFix/>
          </a:blip>
          <a:stretch>
            <a:fillRect/>
          </a:stretch>
        </p:blipFill>
        <p:spPr>
          <a:xfrm>
            <a:off x="2189800" y="1556738"/>
            <a:ext cx="7423533" cy="5135562"/>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10" name="Google Shape;2610;p3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4" name="Shape 2614"/>
        <p:cNvGrpSpPr/>
        <p:nvPr/>
      </p:nvGrpSpPr>
      <p:grpSpPr>
        <a:xfrm>
          <a:off x="0" y="0"/>
          <a:ext cx="0" cy="0"/>
          <a:chOff x="0" y="0"/>
          <a:chExt cx="0" cy="0"/>
        </a:xfrm>
      </p:grpSpPr>
      <p:sp>
        <p:nvSpPr>
          <p:cNvPr id="2615" name="Google Shape;2615;p3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Prep Use Form</a:t>
            </a:r>
            <a:endParaRPr/>
          </a:p>
        </p:txBody>
      </p:sp>
      <p:pic>
        <p:nvPicPr>
          <p:cNvPr id="2616" name="Google Shape;2616;p306"/>
          <p:cNvPicPr preferRelativeResize="0"/>
          <p:nvPr/>
        </p:nvPicPr>
        <p:blipFill>
          <a:blip r:embed="rId3">
            <a:alphaModFix/>
          </a:blip>
          <a:stretch>
            <a:fillRect/>
          </a:stretch>
        </p:blipFill>
        <p:spPr>
          <a:xfrm>
            <a:off x="2043175" y="1597388"/>
            <a:ext cx="7757046" cy="5135562"/>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17" name="Google Shape;2617;p3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2" name="Shape 2622"/>
        <p:cNvGrpSpPr/>
        <p:nvPr/>
      </p:nvGrpSpPr>
      <p:grpSpPr>
        <a:xfrm>
          <a:off x="0" y="0"/>
          <a:ext cx="0" cy="0"/>
          <a:chOff x="0" y="0"/>
          <a:chExt cx="0" cy="0"/>
        </a:xfrm>
      </p:grpSpPr>
      <p:sp>
        <p:nvSpPr>
          <p:cNvPr id="2623" name="Google Shape;2623;p307"/>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 (</a:t>
            </a:r>
            <a:r>
              <a:rPr lang="en-US" sz="4000">
                <a:solidFill>
                  <a:srgbClr val="FF0000"/>
                </a:solidFill>
              </a:rPr>
              <a:t>NOT Optional</a:t>
            </a:r>
            <a:r>
              <a:rPr lang="en-US" sz="4000">
                <a:solidFill>
                  <a:schemeClr val="accent4"/>
                </a:solidFill>
              </a:rPr>
              <a:t>)</a:t>
            </a:r>
            <a:endParaRPr b="1" i="0" sz="4000" u="none" cap="none" strike="noStrike">
              <a:solidFill>
                <a:schemeClr val="accent4"/>
              </a:solidFill>
              <a:latin typeface="Questrial"/>
              <a:ea typeface="Questrial"/>
              <a:cs typeface="Questrial"/>
              <a:sym typeface="Questrial"/>
            </a:endParaRPr>
          </a:p>
        </p:txBody>
      </p:sp>
      <p:sp>
        <p:nvSpPr>
          <p:cNvPr id="2624" name="Google Shape;2624;p307"/>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625" name="Google Shape;2625;p307"/>
          <p:cNvPicPr preferRelativeResize="0"/>
          <p:nvPr/>
        </p:nvPicPr>
        <p:blipFill>
          <a:blip r:embed="rId3">
            <a:alphaModFix/>
          </a:blip>
          <a:stretch>
            <a:fillRect/>
          </a:stretch>
        </p:blipFill>
        <p:spPr>
          <a:xfrm>
            <a:off x="1541263" y="1488000"/>
            <a:ext cx="8499878" cy="527155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26" name="Google Shape;2626;p307"/>
          <p:cNvSpPr/>
          <p:nvPr/>
        </p:nvSpPr>
        <p:spPr>
          <a:xfrm rot="10800000">
            <a:off x="513425" y="287692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307"/>
          <p:cNvSpPr/>
          <p:nvPr/>
        </p:nvSpPr>
        <p:spPr>
          <a:xfrm rot="10800000">
            <a:off x="513425" y="352152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307"/>
          <p:cNvSpPr/>
          <p:nvPr/>
        </p:nvSpPr>
        <p:spPr>
          <a:xfrm rot="10800000">
            <a:off x="513425" y="4084100"/>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307"/>
          <p:cNvSpPr/>
          <p:nvPr/>
        </p:nvSpPr>
        <p:spPr>
          <a:xfrm rot="10800000">
            <a:off x="513425" y="464667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307"/>
          <p:cNvSpPr/>
          <p:nvPr/>
        </p:nvSpPr>
        <p:spPr>
          <a:xfrm rot="10800000">
            <a:off x="513425" y="557017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5" name="Shape 2635"/>
        <p:cNvGrpSpPr/>
        <p:nvPr/>
      </p:nvGrpSpPr>
      <p:grpSpPr>
        <a:xfrm>
          <a:off x="0" y="0"/>
          <a:ext cx="0" cy="0"/>
          <a:chOff x="0" y="0"/>
          <a:chExt cx="0" cy="0"/>
        </a:xfrm>
      </p:grpSpPr>
      <p:sp>
        <p:nvSpPr>
          <p:cNvPr id="2636" name="Google Shape;2636;p308"/>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 </a:t>
            </a:r>
            <a:r>
              <a:rPr lang="en-US" sz="4000">
                <a:solidFill>
                  <a:schemeClr val="accent4"/>
                </a:solidFill>
              </a:rPr>
              <a:t>(NOT Optional in some states)</a:t>
            </a:r>
            <a:endParaRPr sz="4000">
              <a:solidFill>
                <a:schemeClr val="accent4"/>
              </a:solidFill>
            </a:endParaRPr>
          </a:p>
        </p:txBody>
      </p:sp>
      <p:sp>
        <p:nvSpPr>
          <p:cNvPr id="2637" name="Google Shape;2637;p308"/>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2638" name="Google Shape;2638;p308"/>
          <p:cNvSpPr txBox="1"/>
          <p:nvPr>
            <p:ph idx="4294967295"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Providing the state ID/driver’s license in the e-file section is NOT optional for certain state returns</a:t>
            </a:r>
            <a:endParaRPr/>
          </a:p>
          <a:p>
            <a:pPr indent="-342900" lvl="0" marL="342900" marR="0" rtl="0" algn="l">
              <a:spcBef>
                <a:spcPts val="0"/>
              </a:spcBef>
              <a:spcAft>
                <a:spcPts val="0"/>
              </a:spcAft>
              <a:buClr>
                <a:schemeClr val="dk1"/>
              </a:buClr>
              <a:buSzPts val="4000"/>
              <a:buFont typeface="Noto Sans Symbols"/>
              <a:buChar char="➢"/>
            </a:pPr>
            <a:r>
              <a:rPr lang="en-US"/>
              <a:t>In AL, it is </a:t>
            </a:r>
            <a:r>
              <a:rPr i="1" lang="en-US"/>
              <a:t>required </a:t>
            </a:r>
            <a:r>
              <a:rPr lang="en-US"/>
              <a:t>for e-file submission of state return</a:t>
            </a:r>
            <a:endParaRPr/>
          </a:p>
          <a:p>
            <a:pPr indent="-342900" lvl="0" marL="342900" marR="0" rtl="0" algn="l">
              <a:spcBef>
                <a:spcPts val="0"/>
              </a:spcBef>
              <a:spcAft>
                <a:spcPts val="0"/>
              </a:spcAft>
              <a:buClr>
                <a:schemeClr val="dk1"/>
              </a:buClr>
              <a:buSzPts val="4000"/>
              <a:buFont typeface="Noto Sans Symbols"/>
              <a:buChar char="➢"/>
            </a:pPr>
            <a:r>
              <a:rPr lang="en-US"/>
              <a:t>In SC, it is not required for e-file submission of state return, BUT if the taxpayer has a state ID, the information should be entered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endParaRPr b="1" i="0" sz="4800" u="none" cap="none" strike="noStrike">
              <a:solidFill>
                <a:schemeClr val="dk2"/>
              </a:solidFill>
              <a:latin typeface="Questrial"/>
              <a:ea typeface="Questrial"/>
              <a:cs typeface="Questrial"/>
              <a:sym typeface="Questrial"/>
            </a:endParaRPr>
          </a:p>
        </p:txBody>
      </p:sp>
      <p:sp>
        <p:nvSpPr>
          <p:cNvPr id="70" name="Google Shape;70;p1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sign-in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Follow your trainer’s instructions on how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a number of training materials provided for you to use throughout training. Please bring these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1" name="Google Shape;71;p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r>
              <a:rPr b="1" i="0" lang="en-US" sz="4800" u="none" cap="none" strike="noStrike">
                <a:solidFill>
                  <a:schemeClr val="dk2"/>
                </a:solidFill>
                <a:latin typeface="Questrial"/>
                <a:ea typeface="Questrial"/>
                <a:cs typeface="Questrial"/>
                <a:sym typeface="Questrial"/>
              </a:rPr>
              <a:t> – Why conduct an interview?</a:t>
            </a:r>
            <a:endParaRPr/>
          </a:p>
        </p:txBody>
      </p:sp>
      <p:sp>
        <p:nvSpPr>
          <p:cNvPr id="304" name="Google Shape;304;p39"/>
          <p:cNvSpPr txBox="1"/>
          <p:nvPr>
            <p:ph idx="1" type="body"/>
          </p:nvPr>
        </p:nvSpPr>
        <p:spPr>
          <a:xfrm>
            <a:off x="609600" y="1802702"/>
            <a:ext cx="10972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a:t>
            </a:r>
            <a:r>
              <a:rPr lang="en-US"/>
              <a:t>find out if any income documents or expenses need to be entered by a more advanced volunteer.</a:t>
            </a:r>
            <a:endParaRPr/>
          </a:p>
          <a:p>
            <a:pPr indent="-342900" lvl="0" marL="342900" marR="0" rtl="0" algn="l">
              <a:lnSpc>
                <a:spcPct val="90000"/>
              </a:lnSpc>
              <a:spcBef>
                <a:spcPts val="0"/>
              </a:spcBef>
              <a:spcAft>
                <a:spcPts val="0"/>
              </a:spcAft>
              <a:buClr>
                <a:schemeClr val="dk1"/>
              </a:buClr>
              <a:buSzPts val="4000"/>
              <a:buFont typeface="Noto Sans Symbols"/>
              <a:buChar char="➢"/>
            </a:pPr>
            <a:r>
              <a:rPr lang="en-US"/>
              <a:t>A diligent and thorough interview saves a huge amount of time in the long run!</a:t>
            </a:r>
            <a:endParaRPr/>
          </a:p>
          <a:p>
            <a:pPr indent="0" lvl="0" marL="0" marR="0" rtl="0" algn="l">
              <a:lnSpc>
                <a:spcPct val="90000"/>
              </a:lnSpc>
              <a:spcBef>
                <a:spcPts val="0"/>
              </a:spcBef>
              <a:spcAft>
                <a:spcPts val="0"/>
              </a:spcAft>
              <a:buNone/>
            </a:pPr>
            <a:br>
              <a:rPr lang="en-US"/>
            </a:br>
            <a:endParaRPr/>
          </a:p>
        </p:txBody>
      </p:sp>
      <p:sp>
        <p:nvSpPr>
          <p:cNvPr id="305" name="Google Shape;305;p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3" name="Shape 2643"/>
        <p:cNvGrpSpPr/>
        <p:nvPr/>
      </p:nvGrpSpPr>
      <p:grpSpPr>
        <a:xfrm>
          <a:off x="0" y="0"/>
          <a:ext cx="0" cy="0"/>
          <a:chOff x="0" y="0"/>
          <a:chExt cx="0" cy="0"/>
        </a:xfrm>
      </p:grpSpPr>
      <p:sp>
        <p:nvSpPr>
          <p:cNvPr id="2644" name="Google Shape;2644;p309"/>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ID(NOT Optional in some states)</a:t>
            </a:r>
            <a:endParaRPr sz="4000">
              <a:solidFill>
                <a:schemeClr val="accent4"/>
              </a:solidFill>
            </a:endParaRPr>
          </a:p>
        </p:txBody>
      </p:sp>
      <p:sp>
        <p:nvSpPr>
          <p:cNvPr id="2645" name="Google Shape;2645;p309"/>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2646" name="Google Shape;2646;p309"/>
          <p:cNvSpPr txBox="1"/>
          <p:nvPr>
            <p:ph idx="4294967295"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If taxpayer has driver’s license and TaxSlayer requests the info in the e-file section, you should enter the information. </a:t>
            </a:r>
            <a:endParaRPr/>
          </a:p>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If the taxpayer does not have a driver’s license and TaxSlayer requests the info, </a:t>
            </a:r>
            <a:r>
              <a:rPr i="1" lang="en-US"/>
              <a:t>you should see your Site Coordinator.</a:t>
            </a:r>
            <a:endParaRPr i="1"/>
          </a:p>
          <a:p>
            <a:pPr indent="0" lvl="0" marL="0" marR="0" rtl="0" algn="l">
              <a:spcBef>
                <a:spcPts val="0"/>
              </a:spcBef>
              <a:spcAft>
                <a:spcPts val="0"/>
              </a:spcAft>
              <a:buNone/>
            </a:pPr>
            <a:r>
              <a:t/>
            </a:r>
            <a:endParaRPr/>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1" name="Shape 2651"/>
        <p:cNvGrpSpPr/>
        <p:nvPr/>
      </p:nvGrpSpPr>
      <p:grpSpPr>
        <a:xfrm>
          <a:off x="0" y="0"/>
          <a:ext cx="0" cy="0"/>
          <a:chOff x="0" y="0"/>
          <a:chExt cx="0" cy="0"/>
        </a:xfrm>
      </p:grpSpPr>
      <p:sp>
        <p:nvSpPr>
          <p:cNvPr id="2652" name="Google Shape;2652;p310"/>
          <p:cNvSpPr txBox="1"/>
          <p:nvPr/>
        </p:nvSpPr>
        <p:spPr>
          <a:xfrm>
            <a:off x="7864100" y="2312350"/>
            <a:ext cx="3990600" cy="41847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Questrial"/>
                <a:ea typeface="Questrial"/>
                <a:cs typeface="Questrial"/>
                <a:sym typeface="Questrial"/>
              </a:rPr>
              <a:t>You’ll enter this on the taxpayer’s return in the “Miscellaneous Forms” section. This won’t affect the taxpayer’s return in any way, but it must be entered or the return will be rejected when it is submitted. This pin ensures that no one fraudulently files their return this year.</a:t>
            </a:r>
            <a:endParaRPr/>
          </a:p>
        </p:txBody>
      </p:sp>
      <p:sp>
        <p:nvSpPr>
          <p:cNvPr id="2653" name="Google Shape;2653;p3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800" u="none" cap="none" strike="noStrike">
                <a:solidFill>
                  <a:schemeClr val="accent4"/>
                </a:solidFill>
                <a:latin typeface="Questrial"/>
                <a:ea typeface="Questrial"/>
                <a:cs typeface="Questrial"/>
                <a:sym typeface="Questrial"/>
              </a:rPr>
              <a:t>Part 2: Preparing the Return in Tax</a:t>
            </a:r>
            <a:r>
              <a:rPr lang="en-US">
                <a:solidFill>
                  <a:schemeClr val="accent4"/>
                </a:solidFill>
              </a:rPr>
              <a:t>Slayer</a:t>
            </a:r>
            <a:r>
              <a:rPr b="1" i="0" lang="en-US" sz="4800" u="none" cap="none" strike="noStrike">
                <a:solidFill>
                  <a:schemeClr val="accent4"/>
                </a:solidFill>
                <a:latin typeface="Questrial"/>
                <a:ea typeface="Questrial"/>
                <a:cs typeface="Questrial"/>
                <a:sym typeface="Questrial"/>
              </a:rPr>
              <a:t> – Identity Protection Pin</a:t>
            </a:r>
            <a:endParaRPr b="1" i="0" sz="4800" u="none" cap="none" strike="noStrike">
              <a:solidFill>
                <a:schemeClr val="accent4"/>
              </a:solidFill>
              <a:latin typeface="Questrial"/>
              <a:ea typeface="Questrial"/>
              <a:cs typeface="Questrial"/>
              <a:sym typeface="Questrial"/>
            </a:endParaRPr>
          </a:p>
        </p:txBody>
      </p:sp>
      <p:pic>
        <p:nvPicPr>
          <p:cNvPr id="2654" name="Google Shape;2654;p310"/>
          <p:cNvPicPr preferRelativeResize="0"/>
          <p:nvPr/>
        </p:nvPicPr>
        <p:blipFill>
          <a:blip r:embed="rId3">
            <a:alphaModFix/>
          </a:blip>
          <a:stretch>
            <a:fillRect/>
          </a:stretch>
        </p:blipFill>
        <p:spPr>
          <a:xfrm>
            <a:off x="928600" y="2466437"/>
            <a:ext cx="6485146" cy="3876525"/>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655" name="Google Shape;2655;p310"/>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656" name="Google Shape;2656;p310"/>
          <p:cNvPicPr preferRelativeResize="0"/>
          <p:nvPr/>
        </p:nvPicPr>
        <p:blipFill>
          <a:blip r:embed="rId4">
            <a:alphaModFix/>
          </a:blip>
          <a:stretch>
            <a:fillRect/>
          </a:stretch>
        </p:blipFill>
        <p:spPr>
          <a:xfrm>
            <a:off x="152400" y="1666838"/>
            <a:ext cx="11887200" cy="3963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0" name="Shape 2660"/>
        <p:cNvGrpSpPr/>
        <p:nvPr/>
      </p:nvGrpSpPr>
      <p:grpSpPr>
        <a:xfrm>
          <a:off x="0" y="0"/>
          <a:ext cx="0" cy="0"/>
          <a:chOff x="0" y="0"/>
          <a:chExt cx="0" cy="0"/>
        </a:xfrm>
      </p:grpSpPr>
      <p:sp>
        <p:nvSpPr>
          <p:cNvPr id="2661" name="Google Shape;2661;p3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662" name="Google Shape;2662;p31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663" name="Google Shape;2663;p3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8" name="Shape 2668"/>
        <p:cNvGrpSpPr/>
        <p:nvPr/>
      </p:nvGrpSpPr>
      <p:grpSpPr>
        <a:xfrm>
          <a:off x="0" y="0"/>
          <a:ext cx="0" cy="0"/>
          <a:chOff x="0" y="0"/>
          <a:chExt cx="0" cy="0"/>
        </a:xfrm>
      </p:grpSpPr>
      <p:sp>
        <p:nvSpPr>
          <p:cNvPr id="2669" name="Google Shape;2669;p3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670" name="Google Shape;2670;p3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671" name="Google Shape;2671;p312"/>
          <p:cNvPicPr preferRelativeResize="0"/>
          <p:nvPr/>
        </p:nvPicPr>
        <p:blipFill>
          <a:blip r:embed="rId3">
            <a:alphaModFix/>
          </a:blip>
          <a:stretch>
            <a:fillRect/>
          </a:stretch>
        </p:blipFill>
        <p:spPr>
          <a:xfrm>
            <a:off x="228600" y="1417638"/>
            <a:ext cx="4145950" cy="5135561"/>
          </a:xfrm>
          <a:prstGeom prst="rect">
            <a:avLst/>
          </a:prstGeom>
          <a:noFill/>
          <a:ln cap="flat" cmpd="sng" w="9525">
            <a:solidFill>
              <a:schemeClr val="dk2"/>
            </a:solidFill>
            <a:prstDash val="solid"/>
            <a:round/>
            <a:headEnd len="sm" w="sm" type="none"/>
            <a:tailEnd len="sm" w="sm" type="none"/>
          </a:ln>
        </p:spPr>
      </p:pic>
      <p:pic>
        <p:nvPicPr>
          <p:cNvPr id="2672" name="Google Shape;2672;p312"/>
          <p:cNvPicPr preferRelativeResize="0"/>
          <p:nvPr/>
        </p:nvPicPr>
        <p:blipFill>
          <a:blip r:embed="rId4">
            <a:alphaModFix/>
          </a:blip>
          <a:stretch>
            <a:fillRect/>
          </a:stretch>
        </p:blipFill>
        <p:spPr>
          <a:xfrm>
            <a:off x="4435525" y="1417649"/>
            <a:ext cx="4267924" cy="1858950"/>
          </a:xfrm>
          <a:prstGeom prst="rect">
            <a:avLst/>
          </a:prstGeom>
          <a:noFill/>
          <a:ln cap="flat" cmpd="sng" w="9525">
            <a:solidFill>
              <a:schemeClr val="dk2"/>
            </a:solidFill>
            <a:prstDash val="solid"/>
            <a:round/>
            <a:headEnd len="sm" w="sm" type="none"/>
            <a:tailEnd len="sm" w="sm" type="none"/>
          </a:ln>
        </p:spPr>
      </p:pic>
      <p:pic>
        <p:nvPicPr>
          <p:cNvPr id="2673" name="Google Shape;2673;p312"/>
          <p:cNvPicPr preferRelativeResize="0"/>
          <p:nvPr/>
        </p:nvPicPr>
        <p:blipFill>
          <a:blip r:embed="rId5">
            <a:alphaModFix/>
          </a:blip>
          <a:stretch>
            <a:fillRect/>
          </a:stretch>
        </p:blipFill>
        <p:spPr>
          <a:xfrm>
            <a:off x="4526950" y="3429000"/>
            <a:ext cx="6729697" cy="294004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8" name="Shape 2678"/>
        <p:cNvGrpSpPr/>
        <p:nvPr/>
      </p:nvGrpSpPr>
      <p:grpSpPr>
        <a:xfrm>
          <a:off x="0" y="0"/>
          <a:ext cx="0" cy="0"/>
          <a:chOff x="0" y="0"/>
          <a:chExt cx="0" cy="0"/>
        </a:xfrm>
      </p:grpSpPr>
      <p:sp>
        <p:nvSpPr>
          <p:cNvPr id="2679" name="Google Shape;2679;p31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680" name="Google Shape;2680;p313"/>
          <p:cNvSpPr txBox="1"/>
          <p:nvPr/>
        </p:nvSpPr>
        <p:spPr>
          <a:xfrm>
            <a:off x="3995375" y="989025"/>
            <a:ext cx="74136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Before handing the return off to a quality reviewer, make sure to write your name at the bottom of the last page! This is will help us if we have any questions about the return during the Quality Review!</a:t>
            </a:r>
            <a:endParaRPr b="1" sz="2800">
              <a:solidFill>
                <a:schemeClr val="lt1"/>
              </a:solidFill>
              <a:latin typeface="Questrial"/>
              <a:ea typeface="Questrial"/>
              <a:cs typeface="Questrial"/>
              <a:sym typeface="Questrial"/>
            </a:endParaRPr>
          </a:p>
        </p:txBody>
      </p:sp>
      <p:sp>
        <p:nvSpPr>
          <p:cNvPr id="2681" name="Google Shape;2681;p3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682" name="Google Shape;2682;p313"/>
          <p:cNvPicPr preferRelativeResize="0"/>
          <p:nvPr/>
        </p:nvPicPr>
        <p:blipFill>
          <a:blip r:embed="rId3">
            <a:alphaModFix/>
          </a:blip>
          <a:stretch>
            <a:fillRect/>
          </a:stretch>
        </p:blipFill>
        <p:spPr>
          <a:xfrm>
            <a:off x="3995375" y="3457100"/>
            <a:ext cx="7375472" cy="3222176"/>
          </a:xfrm>
          <a:prstGeom prst="rect">
            <a:avLst/>
          </a:prstGeom>
          <a:noFill/>
          <a:ln cap="flat" cmpd="sng" w="19050">
            <a:solidFill>
              <a:schemeClr val="dk2"/>
            </a:solidFill>
            <a:prstDash val="solid"/>
            <a:round/>
            <a:headEnd len="sm" w="sm" type="none"/>
            <a:tailEnd len="sm" w="sm" type="none"/>
          </a:ln>
        </p:spPr>
      </p:pic>
      <p:sp>
        <p:nvSpPr>
          <p:cNvPr id="2683" name="Google Shape;2683;p313"/>
          <p:cNvSpPr txBox="1"/>
          <p:nvPr/>
        </p:nvSpPr>
        <p:spPr>
          <a:xfrm>
            <a:off x="4123575" y="36952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684" name="Google Shape;2684;p313"/>
          <p:cNvSpPr txBox="1"/>
          <p:nvPr>
            <p:ph idx="1" type="body"/>
          </p:nvPr>
        </p:nvSpPr>
        <p:spPr>
          <a:xfrm>
            <a:off x="166475" y="989025"/>
            <a:ext cx="3615000" cy="51159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a:solidFill>
                  <a:schemeClr val="accent3"/>
                </a:solidFill>
              </a:rPr>
              <a:t> </a:t>
            </a:r>
            <a:r>
              <a:rPr b="1" i="1" lang="en-US" sz="4200">
                <a:solidFill>
                  <a:schemeClr val="accent3"/>
                </a:solidFill>
              </a:rPr>
              <a:t>Helpful tip:</a:t>
            </a:r>
            <a:endParaRPr b="1" i="1" sz="4200">
              <a:solidFill>
                <a:schemeClr val="accent3"/>
              </a:solidFill>
            </a:endParaRPr>
          </a:p>
          <a:p>
            <a:pPr indent="0" lvl="0" marL="0" marR="0" rtl="0" algn="ctr">
              <a:spcBef>
                <a:spcPts val="0"/>
              </a:spcBef>
              <a:spcAft>
                <a:spcPts val="0"/>
              </a:spcAft>
              <a:buNone/>
            </a:pPr>
            <a:r>
              <a:rPr b="1" i="1" lang="en-US" sz="4200">
                <a:solidFill>
                  <a:schemeClr val="accent3"/>
                </a:solidFill>
              </a:rPr>
              <a:t>Keep all the taxpayer‘s documents out for the quality reviewer!</a:t>
            </a:r>
            <a:endParaRPr b="1" i="1" sz="4200">
              <a:solidFill>
                <a:schemeClr val="accent3"/>
              </a:solidFill>
            </a:endParaRPr>
          </a:p>
          <a:p>
            <a:pPr indent="0" lvl="0" marL="457200" marR="0" rtl="0" algn="l">
              <a:spcBef>
                <a:spcPts val="720"/>
              </a:spcBef>
              <a:spcAft>
                <a:spcPts val="0"/>
              </a:spcAft>
              <a:buNone/>
            </a:pPr>
            <a:r>
              <a:t/>
            </a:r>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9" name="Shape 2689"/>
        <p:cNvGrpSpPr/>
        <p:nvPr/>
      </p:nvGrpSpPr>
      <p:grpSpPr>
        <a:xfrm>
          <a:off x="0" y="0"/>
          <a:ext cx="0" cy="0"/>
          <a:chOff x="0" y="0"/>
          <a:chExt cx="0" cy="0"/>
        </a:xfrm>
      </p:grpSpPr>
      <p:sp>
        <p:nvSpPr>
          <p:cNvPr id="2690" name="Google Shape;2690;p314"/>
          <p:cNvSpPr txBox="1"/>
          <p:nvPr>
            <p:ph type="title"/>
          </p:nvPr>
        </p:nvSpPr>
        <p:spPr>
          <a:xfrm>
            <a:off x="609600" y="71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691" name="Google Shape;2691;p314"/>
          <p:cNvSpPr txBox="1"/>
          <p:nvPr/>
        </p:nvSpPr>
        <p:spPr>
          <a:xfrm>
            <a:off x="1747950" y="1021075"/>
            <a:ext cx="86961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Remember: If at any point in the return you come across something out of scope for you, but in scope for a more advanced volunteer, you should write a note at the bottom of the I/I supplement form!</a:t>
            </a:r>
            <a:endParaRPr b="1" sz="3000">
              <a:solidFill>
                <a:schemeClr val="lt1"/>
              </a:solidFill>
              <a:latin typeface="Questrial"/>
              <a:ea typeface="Questrial"/>
              <a:cs typeface="Questrial"/>
              <a:sym typeface="Questrial"/>
            </a:endParaRPr>
          </a:p>
        </p:txBody>
      </p:sp>
      <p:sp>
        <p:nvSpPr>
          <p:cNvPr id="2692" name="Google Shape;2692;p3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693" name="Google Shape;2693;p314"/>
          <p:cNvPicPr preferRelativeResize="0"/>
          <p:nvPr/>
        </p:nvPicPr>
        <p:blipFill>
          <a:blip r:embed="rId3">
            <a:alphaModFix/>
          </a:blip>
          <a:stretch>
            <a:fillRect/>
          </a:stretch>
        </p:blipFill>
        <p:spPr>
          <a:xfrm>
            <a:off x="2180000" y="3505175"/>
            <a:ext cx="7375472" cy="3222176"/>
          </a:xfrm>
          <a:prstGeom prst="rect">
            <a:avLst/>
          </a:prstGeom>
          <a:noFill/>
          <a:ln cap="flat" cmpd="sng" w="19050">
            <a:solidFill>
              <a:schemeClr val="dk2"/>
            </a:solidFill>
            <a:prstDash val="solid"/>
            <a:round/>
            <a:headEnd len="sm" w="sm" type="none"/>
            <a:tailEnd len="sm" w="sm" type="none"/>
          </a:ln>
        </p:spPr>
      </p:pic>
      <p:sp>
        <p:nvSpPr>
          <p:cNvPr id="2694" name="Google Shape;2694;p314"/>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695" name="Google Shape;2695;p314"/>
          <p:cNvSpPr txBox="1"/>
          <p:nvPr/>
        </p:nvSpPr>
        <p:spPr>
          <a:xfrm>
            <a:off x="2445025" y="5405300"/>
            <a:ext cx="3391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Need to enter: 1099-R</a:t>
            </a:r>
            <a:endParaRPr sz="2400">
              <a:latin typeface="Caveat"/>
              <a:ea typeface="Caveat"/>
              <a:cs typeface="Caveat"/>
              <a:sym typeface="Caveat"/>
            </a:endParaRPr>
          </a:p>
        </p:txBody>
      </p:sp>
      <p:sp>
        <p:nvSpPr>
          <p:cNvPr id="2696" name="Google Shape;2696;p314"/>
          <p:cNvSpPr/>
          <p:nvPr/>
        </p:nvSpPr>
        <p:spPr>
          <a:xfrm>
            <a:off x="1606225" y="5581550"/>
            <a:ext cx="838800" cy="3201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1" name="Shape 2701"/>
        <p:cNvGrpSpPr/>
        <p:nvPr/>
      </p:nvGrpSpPr>
      <p:grpSpPr>
        <a:xfrm>
          <a:off x="0" y="0"/>
          <a:ext cx="0" cy="0"/>
          <a:chOff x="0" y="0"/>
          <a:chExt cx="0" cy="0"/>
        </a:xfrm>
      </p:grpSpPr>
      <p:sp>
        <p:nvSpPr>
          <p:cNvPr id="2702" name="Google Shape;2702;p31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703" name="Google Shape;2703;p315"/>
          <p:cNvSpPr txBox="1"/>
          <p:nvPr/>
        </p:nvSpPr>
        <p:spPr>
          <a:xfrm>
            <a:off x="345450" y="985175"/>
            <a:ext cx="11501100" cy="25200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Once the return has been quality reviewed and is ready to e-file, the quality reviewer will check the box “Ready to E-file” </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is outstanding, there needs to be an explanation</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needs to be paper filed for some reason there needs to be an explanation</a:t>
            </a:r>
            <a:endParaRPr b="1" sz="3000">
              <a:solidFill>
                <a:schemeClr val="lt1"/>
              </a:solidFill>
              <a:latin typeface="Questrial"/>
              <a:ea typeface="Questrial"/>
              <a:cs typeface="Questrial"/>
              <a:sym typeface="Questrial"/>
            </a:endParaRPr>
          </a:p>
        </p:txBody>
      </p:sp>
      <p:sp>
        <p:nvSpPr>
          <p:cNvPr id="2704" name="Google Shape;2704;p3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705" name="Google Shape;2705;p315"/>
          <p:cNvPicPr preferRelativeResize="0"/>
          <p:nvPr/>
        </p:nvPicPr>
        <p:blipFill>
          <a:blip r:embed="rId3">
            <a:alphaModFix/>
          </a:blip>
          <a:stretch>
            <a:fillRect/>
          </a:stretch>
        </p:blipFill>
        <p:spPr>
          <a:xfrm>
            <a:off x="2164787" y="3505175"/>
            <a:ext cx="7375472" cy="3222176"/>
          </a:xfrm>
          <a:prstGeom prst="rect">
            <a:avLst/>
          </a:prstGeom>
          <a:noFill/>
          <a:ln cap="flat" cmpd="sng" w="19050">
            <a:solidFill>
              <a:schemeClr val="dk2"/>
            </a:solidFill>
            <a:prstDash val="solid"/>
            <a:round/>
            <a:headEnd len="sm" w="sm" type="none"/>
            <a:tailEnd len="sm" w="sm" type="none"/>
          </a:ln>
        </p:spPr>
      </p:pic>
      <p:sp>
        <p:nvSpPr>
          <p:cNvPr id="2706" name="Google Shape;2706;p315"/>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707" name="Google Shape;2707;p315"/>
          <p:cNvSpPr txBox="1"/>
          <p:nvPr/>
        </p:nvSpPr>
        <p:spPr>
          <a:xfrm>
            <a:off x="2521225" y="43100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Jenn Volunteer</a:t>
            </a:r>
            <a:endParaRPr sz="2400">
              <a:latin typeface="Caveat"/>
              <a:ea typeface="Caveat"/>
              <a:cs typeface="Caveat"/>
              <a:sym typeface="Caveat"/>
            </a:endParaRPr>
          </a:p>
        </p:txBody>
      </p:sp>
      <p:sp>
        <p:nvSpPr>
          <p:cNvPr id="2708" name="Google Shape;2708;p315"/>
          <p:cNvSpPr txBox="1"/>
          <p:nvPr/>
        </p:nvSpPr>
        <p:spPr>
          <a:xfrm>
            <a:off x="2445025" y="52268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Caveat"/>
              <a:ea typeface="Caveat"/>
              <a:cs typeface="Caveat"/>
              <a:sym typeface="Caveat"/>
            </a:endParaRPr>
          </a:p>
        </p:txBody>
      </p:sp>
      <p:sp>
        <p:nvSpPr>
          <p:cNvPr id="2709" name="Google Shape;2709;p315"/>
          <p:cNvSpPr/>
          <p:nvPr/>
        </p:nvSpPr>
        <p:spPr>
          <a:xfrm>
            <a:off x="5821675" y="4047975"/>
            <a:ext cx="213300" cy="384000"/>
          </a:xfrm>
          <a:prstGeom prst="mathMultiply">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2710" name="Google Shape;2710;p315"/>
          <p:cNvSpPr txBox="1"/>
          <p:nvPr/>
        </p:nvSpPr>
        <p:spPr>
          <a:xfrm>
            <a:off x="2445025" y="5405300"/>
            <a:ext cx="3391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strike="sngStrike">
                <a:latin typeface="Caveat"/>
                <a:ea typeface="Caveat"/>
                <a:cs typeface="Caveat"/>
                <a:sym typeface="Caveat"/>
              </a:rPr>
              <a:t>Need to enter: 1099-R</a:t>
            </a:r>
            <a:endParaRPr sz="2400" strike="sngStrike">
              <a:latin typeface="Caveat"/>
              <a:ea typeface="Caveat"/>
              <a:cs typeface="Caveat"/>
              <a:sym typeface="Caveat"/>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4" name="Shape 2714"/>
        <p:cNvGrpSpPr/>
        <p:nvPr/>
      </p:nvGrpSpPr>
      <p:grpSpPr>
        <a:xfrm>
          <a:off x="0" y="0"/>
          <a:ext cx="0" cy="0"/>
          <a:chOff x="0" y="0"/>
          <a:chExt cx="0" cy="0"/>
        </a:xfrm>
      </p:grpSpPr>
      <p:sp>
        <p:nvSpPr>
          <p:cNvPr id="2715" name="Google Shape;2715;p3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716" name="Google Shape;2716;p31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717" name="Google Shape;2717;p3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2" name="Shape 2722"/>
        <p:cNvGrpSpPr/>
        <p:nvPr/>
      </p:nvGrpSpPr>
      <p:grpSpPr>
        <a:xfrm>
          <a:off x="0" y="0"/>
          <a:ext cx="0" cy="0"/>
          <a:chOff x="0" y="0"/>
          <a:chExt cx="0" cy="0"/>
        </a:xfrm>
      </p:grpSpPr>
      <p:sp>
        <p:nvSpPr>
          <p:cNvPr id="2723" name="Google Shape;2723;p3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4: Finishing the Return</a:t>
            </a:r>
            <a:endParaRPr/>
          </a:p>
        </p:txBody>
      </p:sp>
      <p:sp>
        <p:nvSpPr>
          <p:cNvPr id="2724" name="Google Shape;2724;p31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Write your name on the Intake/Interview Form</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Assist quality reviewer with printing and taxpayer signatures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and spouse must sign and date federal and state returns and keep for their records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File Intake/Interview Form in filing box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Do NOT keep any personal documents!</a:t>
            </a:r>
            <a:endParaRPr/>
          </a:p>
        </p:txBody>
      </p:sp>
      <p:sp>
        <p:nvSpPr>
          <p:cNvPr id="2725" name="Google Shape;2725;p3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9" name="Shape 2729"/>
        <p:cNvGrpSpPr/>
        <p:nvPr/>
      </p:nvGrpSpPr>
      <p:grpSpPr>
        <a:xfrm>
          <a:off x="0" y="0"/>
          <a:ext cx="0" cy="0"/>
          <a:chOff x="0" y="0"/>
          <a:chExt cx="0" cy="0"/>
        </a:xfrm>
      </p:grpSpPr>
      <p:sp>
        <p:nvSpPr>
          <p:cNvPr id="2730" name="Google Shape;2730;p3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731" name="Google Shape;2731;p31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5: Filing the Return</a:t>
            </a:r>
            <a:endParaRPr/>
          </a:p>
        </p:txBody>
      </p:sp>
      <p:sp>
        <p:nvSpPr>
          <p:cNvPr id="2732" name="Google Shape;2732;p3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descr="Impact-logo_SaveFirst-green.eps" id="311" name="Google Shape;311;p40"/>
          <p:cNvPicPr preferRelativeResize="0"/>
          <p:nvPr/>
        </p:nvPicPr>
        <p:blipFill rotWithShape="1">
          <a:blip r:embed="rId3">
            <a:alphaModFix/>
          </a:blip>
          <a:srcRect b="34976" l="19563" r="20645" t="31741"/>
          <a:stretch/>
        </p:blipFill>
        <p:spPr>
          <a:xfrm>
            <a:off x="1463689" y="102766"/>
            <a:ext cx="9264600" cy="4243500"/>
          </a:xfrm>
          <a:prstGeom prst="rect">
            <a:avLst/>
          </a:prstGeom>
          <a:noFill/>
          <a:ln>
            <a:noFill/>
          </a:ln>
        </p:spPr>
      </p:pic>
      <p:sp>
        <p:nvSpPr>
          <p:cNvPr id="312" name="Google Shape;312;p40"/>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3" name="Google Shape;313;p4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4" name="Google Shape;314;p4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5" name="Google Shape;315;p4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16" name="Google Shape;316;p40"/>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17" name="Google Shape;317;p40"/>
          <p:cNvSpPr txBox="1"/>
          <p:nvPr/>
        </p:nvSpPr>
        <p:spPr>
          <a:xfrm>
            <a:off x="729000" y="4711500"/>
            <a:ext cx="10734000" cy="1512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 Exemptions (Part II of I/I form)</a:t>
            </a:r>
            <a:endParaRPr b="1"/>
          </a:p>
        </p:txBody>
      </p:sp>
      <p:sp>
        <p:nvSpPr>
          <p:cNvPr id="318" name="Google Shape;318;p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7" name="Shape 2737"/>
        <p:cNvGrpSpPr/>
        <p:nvPr/>
      </p:nvGrpSpPr>
      <p:grpSpPr>
        <a:xfrm>
          <a:off x="0" y="0"/>
          <a:ext cx="0" cy="0"/>
          <a:chOff x="0" y="0"/>
          <a:chExt cx="0" cy="0"/>
        </a:xfrm>
      </p:grpSpPr>
      <p:pic>
        <p:nvPicPr>
          <p:cNvPr descr="Impact-logo_SaveFirst-green.eps" id="2738" name="Google Shape;2738;p319"/>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739" name="Google Shape;2739;p319"/>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40" name="Google Shape;2740;p319"/>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41" name="Google Shape;2741;p319"/>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42" name="Google Shape;2742;p319"/>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43" name="Google Shape;2743;p319"/>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44" name="Google Shape;2744;p319"/>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Font typeface="Questrial"/>
              <a:buNone/>
            </a:pPr>
            <a:r>
              <a:rPr b="1" lang="en-US" sz="5400">
                <a:solidFill>
                  <a:srgbClr val="C00000"/>
                </a:solidFill>
                <a:latin typeface="Questrial"/>
                <a:ea typeface="Questrial"/>
                <a:cs typeface="Questrial"/>
                <a:sym typeface="Questrial"/>
              </a:rPr>
              <a:t>Out of Scope Topics</a:t>
            </a:r>
            <a:endParaRPr/>
          </a:p>
        </p:txBody>
      </p:sp>
      <p:sp>
        <p:nvSpPr>
          <p:cNvPr id="2745" name="Google Shape;2745;p3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0" name="Shape 2750"/>
        <p:cNvGrpSpPr/>
        <p:nvPr/>
      </p:nvGrpSpPr>
      <p:grpSpPr>
        <a:xfrm>
          <a:off x="0" y="0"/>
          <a:ext cx="0" cy="0"/>
          <a:chOff x="0" y="0"/>
          <a:chExt cx="0" cy="0"/>
        </a:xfrm>
      </p:grpSpPr>
      <p:sp>
        <p:nvSpPr>
          <p:cNvPr id="2751" name="Google Shape;2751;p320"/>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2752" name="Google Shape;2752;p32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changed VITA certification levels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more advanced topics on your 201</a:t>
            </a:r>
            <a:r>
              <a:rPr lang="en-US"/>
              <a:t>8</a:t>
            </a:r>
            <a:r>
              <a:rPr b="0" i="0" lang="en-US" sz="4000" u="none" cap="none" strike="noStrike">
                <a:solidFill>
                  <a:schemeClr val="dk1"/>
                </a:solidFill>
                <a:latin typeface="Questrial"/>
                <a:ea typeface="Questrial"/>
                <a:cs typeface="Questrial"/>
                <a:sym typeface="Questrial"/>
              </a:rPr>
              <a:t> IRS Basic Certification </a:t>
            </a:r>
            <a:r>
              <a:rPr lang="en-US"/>
              <a:t>Exam</a:t>
            </a:r>
            <a:r>
              <a:rPr b="0" i="0" lang="en-US" sz="4000" u="none" cap="none" strike="noStrike">
                <a:solidFill>
                  <a:schemeClr val="dk1"/>
                </a:solidFill>
                <a:latin typeface="Questrial"/>
                <a:ea typeface="Questrial"/>
                <a:cs typeface="Questrial"/>
                <a:sym typeface="Questrial"/>
              </a:rPr>
              <a:t>, but you will not prepare these at the tax sites</a:t>
            </a:r>
            <a:endParaRPr/>
          </a:p>
          <a:p>
            <a:pPr indent="-342900" lvl="0" marL="342900" marR="0" rtl="0" algn="l">
              <a:spcBef>
                <a:spcPts val="800"/>
              </a:spcBef>
              <a:spcAft>
                <a:spcPts val="0"/>
              </a:spcAft>
              <a:buClr>
                <a:schemeClr val="dk1"/>
              </a:buClr>
              <a:buSzPts val="4000"/>
              <a:buFont typeface="Noto Sans Symbols"/>
              <a:buChar char="➢"/>
            </a:pPr>
            <a:r>
              <a:rPr lang="en-US"/>
              <a:t>Let’s look at your Helpful Tips for 2018 IRS Basic Exam!</a:t>
            </a:r>
            <a:endParaRPr/>
          </a:p>
        </p:txBody>
      </p:sp>
      <p:sp>
        <p:nvSpPr>
          <p:cNvPr id="2753" name="Google Shape;2753;p3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2">
                                            <p:txEl>
                                              <p:pRg end="0" st="0"/>
                                            </p:txEl>
                                          </p:spTgt>
                                        </p:tgtEl>
                                        <p:attrNameLst>
                                          <p:attrName>style.visibility</p:attrName>
                                        </p:attrNameLst>
                                      </p:cBhvr>
                                      <p:to>
                                        <p:strVal val="visible"/>
                                      </p:to>
                                    </p:set>
                                    <p:animEffect filter="fade" transition="in">
                                      <p:cBhvr>
                                        <p:cTn dur="500"/>
                                        <p:tgtEl>
                                          <p:spTgt spid="27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2">
                                            <p:txEl>
                                              <p:pRg end="1" st="1"/>
                                            </p:txEl>
                                          </p:spTgt>
                                        </p:tgtEl>
                                        <p:attrNameLst>
                                          <p:attrName>style.visibility</p:attrName>
                                        </p:attrNameLst>
                                      </p:cBhvr>
                                      <p:to>
                                        <p:strVal val="visible"/>
                                      </p:to>
                                    </p:set>
                                    <p:animEffect filter="fade" transition="in">
                                      <p:cBhvr>
                                        <p:cTn dur="500"/>
                                        <p:tgtEl>
                                          <p:spTgt spid="27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2">
                                            <p:txEl>
                                              <p:pRg end="2" st="2"/>
                                            </p:txEl>
                                          </p:spTgt>
                                        </p:tgtEl>
                                        <p:attrNameLst>
                                          <p:attrName>style.visibility</p:attrName>
                                        </p:attrNameLst>
                                      </p:cBhvr>
                                      <p:to>
                                        <p:strVal val="visible"/>
                                      </p:to>
                                    </p:set>
                                    <p:animEffect filter="fade" transition="in">
                                      <p:cBhvr>
                                        <p:cTn dur="500"/>
                                        <p:tgtEl>
                                          <p:spTgt spid="275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8" name="Shape 2758"/>
        <p:cNvGrpSpPr/>
        <p:nvPr/>
      </p:nvGrpSpPr>
      <p:grpSpPr>
        <a:xfrm>
          <a:off x="0" y="0"/>
          <a:ext cx="0" cy="0"/>
          <a:chOff x="0" y="0"/>
          <a:chExt cx="0" cy="0"/>
        </a:xfrm>
      </p:grpSpPr>
      <p:sp>
        <p:nvSpPr>
          <p:cNvPr id="2759" name="Google Shape;2759;p321"/>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2760" name="Google Shape;2760;p32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lang="en-US"/>
              <a:t>We aren’t going to practice these topics since you won’t be actually doing them at the tax site.</a:t>
            </a:r>
            <a:endParaRPr/>
          </a:p>
          <a:p>
            <a:pPr indent="-342900" lvl="0" marL="342900" marR="0" rtl="0" algn="l">
              <a:spcBef>
                <a:spcPts val="800"/>
              </a:spcBef>
              <a:spcAft>
                <a:spcPts val="0"/>
              </a:spcAft>
              <a:buClr>
                <a:schemeClr val="dk1"/>
              </a:buClr>
              <a:buSzPts val="4000"/>
              <a:buFont typeface="Noto Sans Symbols"/>
              <a:buChar char="➢"/>
            </a:pPr>
            <a:r>
              <a:rPr lang="en-US"/>
              <a:t>This document will tell you EXACTLY how to complete the topics to get the right answer on the test. </a:t>
            </a:r>
            <a:endParaRPr/>
          </a:p>
        </p:txBody>
      </p:sp>
      <p:sp>
        <p:nvSpPr>
          <p:cNvPr id="2761" name="Google Shape;2761;p3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0">
                                            <p:txEl>
                                              <p:pRg end="0" st="0"/>
                                            </p:txEl>
                                          </p:spTgt>
                                        </p:tgtEl>
                                        <p:attrNameLst>
                                          <p:attrName>style.visibility</p:attrName>
                                        </p:attrNameLst>
                                      </p:cBhvr>
                                      <p:to>
                                        <p:strVal val="visible"/>
                                      </p:to>
                                    </p:set>
                                    <p:animEffect filter="fade" transition="in">
                                      <p:cBhvr>
                                        <p:cTn dur="500"/>
                                        <p:tgtEl>
                                          <p:spTgt spid="27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0">
                                            <p:txEl>
                                              <p:pRg end="1" st="1"/>
                                            </p:txEl>
                                          </p:spTgt>
                                        </p:tgtEl>
                                        <p:attrNameLst>
                                          <p:attrName>style.visibility</p:attrName>
                                        </p:attrNameLst>
                                      </p:cBhvr>
                                      <p:to>
                                        <p:strVal val="visible"/>
                                      </p:to>
                                    </p:set>
                                    <p:animEffect filter="fade" transition="in">
                                      <p:cBhvr>
                                        <p:cTn dur="500"/>
                                        <p:tgtEl>
                                          <p:spTgt spid="276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6" name="Shape 2766"/>
        <p:cNvGrpSpPr/>
        <p:nvPr/>
      </p:nvGrpSpPr>
      <p:grpSpPr>
        <a:xfrm>
          <a:off x="0" y="0"/>
          <a:ext cx="0" cy="0"/>
          <a:chOff x="0" y="0"/>
          <a:chExt cx="0" cy="0"/>
        </a:xfrm>
      </p:grpSpPr>
      <p:sp>
        <p:nvSpPr>
          <p:cNvPr id="2767" name="Google Shape;2767;p3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768" name="Google Shape;2768;p322"/>
          <p:cNvSpPr txBox="1"/>
          <p:nvPr>
            <p:ph idx="1" type="body"/>
          </p:nvPr>
        </p:nvSpPr>
        <p:spPr>
          <a:xfrm>
            <a:off x="609600" y="2356200"/>
            <a:ext cx="10972800" cy="1990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solidFill>
                <a:schemeClr val="accent3"/>
              </a:solidFill>
            </a:endParaRPr>
          </a:p>
          <a:p>
            <a:pPr indent="0" lvl="0" marL="0" marR="0" rtl="0" algn="ctr">
              <a:spcBef>
                <a:spcPts val="0"/>
              </a:spcBef>
              <a:spcAft>
                <a:spcPts val="0"/>
              </a:spcAft>
              <a:buNone/>
            </a:pPr>
            <a:r>
              <a:rPr b="1" i="1" lang="en-US" sz="4800">
                <a:solidFill>
                  <a:schemeClr val="accent3"/>
                </a:solidFill>
              </a:rPr>
              <a:t>Let’s take a break!</a:t>
            </a:r>
            <a:endParaRPr i="1" sz="4800"/>
          </a:p>
          <a:p>
            <a:pPr indent="0" lvl="0" marL="457200" marR="0" rtl="0" algn="l">
              <a:spcBef>
                <a:spcPts val="720"/>
              </a:spcBef>
              <a:spcAft>
                <a:spcPts val="0"/>
              </a:spcAft>
              <a:buNone/>
            </a:pPr>
            <a:r>
              <a:t/>
            </a:r>
            <a:endParaRPr/>
          </a:p>
        </p:txBody>
      </p:sp>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2" name="Shape 2772"/>
        <p:cNvGrpSpPr/>
        <p:nvPr/>
      </p:nvGrpSpPr>
      <p:grpSpPr>
        <a:xfrm>
          <a:off x="0" y="0"/>
          <a:ext cx="0" cy="0"/>
          <a:chOff x="0" y="0"/>
          <a:chExt cx="0" cy="0"/>
        </a:xfrm>
      </p:grpSpPr>
      <p:pic>
        <p:nvPicPr>
          <p:cNvPr descr="Impact-logo_SaveFirst-green.eps" id="2773" name="Google Shape;2773;p323"/>
          <p:cNvPicPr preferRelativeResize="0"/>
          <p:nvPr/>
        </p:nvPicPr>
        <p:blipFill rotWithShape="1">
          <a:blip r:embed="rId3">
            <a:alphaModFix/>
          </a:blip>
          <a:srcRect b="34976" l="19563" r="20645" t="31741"/>
          <a:stretch/>
        </p:blipFill>
        <p:spPr>
          <a:xfrm>
            <a:off x="1440089" y="473075"/>
            <a:ext cx="9264600" cy="4243500"/>
          </a:xfrm>
          <a:prstGeom prst="rect">
            <a:avLst/>
          </a:prstGeom>
          <a:noFill/>
          <a:ln>
            <a:noFill/>
          </a:ln>
        </p:spPr>
      </p:pic>
      <p:sp>
        <p:nvSpPr>
          <p:cNvPr id="2774" name="Google Shape;2774;p323"/>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75" name="Google Shape;2775;p323"/>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76" name="Google Shape;2776;p323"/>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77" name="Google Shape;2777;p323"/>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78" name="Google Shape;2778;p323"/>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79" name="Google Shape;2779;p323"/>
          <p:cNvSpPr txBox="1"/>
          <p:nvPr/>
        </p:nvSpPr>
        <p:spPr>
          <a:xfrm>
            <a:off x="1468900" y="5089500"/>
            <a:ext cx="9207000" cy="1660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Review: Scope of Service Questions</a:t>
            </a:r>
            <a:endParaRPr b="1" sz="5400">
              <a:solidFill>
                <a:schemeClr val="dk2"/>
              </a:solidFill>
              <a:latin typeface="Questrial"/>
              <a:ea typeface="Questrial"/>
              <a:cs typeface="Questrial"/>
              <a:sym typeface="Questrial"/>
            </a:endParaRPr>
          </a:p>
        </p:txBody>
      </p:sp>
      <p:sp>
        <p:nvSpPr>
          <p:cNvPr id="2780" name="Google Shape;2780;p3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5" name="Shape 2785"/>
        <p:cNvGrpSpPr/>
        <p:nvPr/>
      </p:nvGrpSpPr>
      <p:grpSpPr>
        <a:xfrm>
          <a:off x="0" y="0"/>
          <a:ext cx="0" cy="0"/>
          <a:chOff x="0" y="0"/>
          <a:chExt cx="0" cy="0"/>
        </a:xfrm>
      </p:grpSpPr>
      <p:sp>
        <p:nvSpPr>
          <p:cNvPr id="2786" name="Google Shape;2786;p3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787" name="Google Shape;2787;p324"/>
          <p:cNvSpPr txBox="1"/>
          <p:nvPr>
            <p:ph idx="1" type="body"/>
          </p:nvPr>
        </p:nvSpPr>
        <p:spPr>
          <a:xfrm>
            <a:off x="609600" y="1417649"/>
            <a:ext cx="10972800" cy="5341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1099-INT</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W-2</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SSA-1099</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1099-MISC box 7</a:t>
            </a:r>
            <a:endParaRPr/>
          </a:p>
        </p:txBody>
      </p:sp>
      <p:sp>
        <p:nvSpPr>
          <p:cNvPr id="2788" name="Google Shape;2788;p3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3" name="Shape 2793"/>
        <p:cNvGrpSpPr/>
        <p:nvPr/>
      </p:nvGrpSpPr>
      <p:grpSpPr>
        <a:xfrm>
          <a:off x="0" y="0"/>
          <a:ext cx="0" cy="0"/>
          <a:chOff x="0" y="0"/>
          <a:chExt cx="0" cy="0"/>
        </a:xfrm>
      </p:grpSpPr>
      <p:sp>
        <p:nvSpPr>
          <p:cNvPr id="2794" name="Google Shape;2794;p3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
        <p:nvSpPr>
          <p:cNvPr id="2795" name="Google Shape;2795;p325"/>
          <p:cNvSpPr txBox="1"/>
          <p:nvPr>
            <p:ph idx="1" type="body"/>
          </p:nvPr>
        </p:nvSpPr>
        <p:spPr>
          <a:xfrm>
            <a:off x="434700" y="1337775"/>
            <a:ext cx="11322600" cy="5320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1099-INT</a:t>
            </a:r>
            <a:endParaRPr b="1"/>
          </a:p>
          <a:p>
            <a:pPr indent="0" lvl="0" marL="0" rtl="0" algn="ctr">
              <a:lnSpc>
                <a:spcPct val="90000"/>
              </a:lnSpc>
              <a:spcBef>
                <a:spcPts val="0"/>
              </a:spcBef>
              <a:spcAft>
                <a:spcPts val="0"/>
              </a:spcAft>
              <a:buClr>
                <a:srgbClr val="000000"/>
              </a:buClr>
              <a:buSzPts val="1100"/>
              <a:buFont typeface="Arial"/>
              <a:buNone/>
            </a:pPr>
            <a:r>
              <a:rPr b="1" lang="en-US"/>
              <a:t>W-2</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1099-R</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t>SSA-1099</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1099-MISC box 7</a:t>
            </a:r>
            <a:endParaRPr b="1">
              <a:solidFill>
                <a:srgbClr val="434343"/>
              </a:solidFill>
            </a:endParaRPr>
          </a:p>
        </p:txBody>
      </p:sp>
      <p:sp>
        <p:nvSpPr>
          <p:cNvPr id="2796" name="Google Shape;2796;p3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1" name="Shape 2801"/>
        <p:cNvGrpSpPr/>
        <p:nvPr/>
      </p:nvGrpSpPr>
      <p:grpSpPr>
        <a:xfrm>
          <a:off x="0" y="0"/>
          <a:ext cx="0" cy="0"/>
          <a:chOff x="0" y="0"/>
          <a:chExt cx="0" cy="0"/>
        </a:xfrm>
      </p:grpSpPr>
      <p:sp>
        <p:nvSpPr>
          <p:cNvPr id="2802" name="Google Shape;2802;p3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803" name="Google Shape;2803;p326"/>
          <p:cNvSpPr txBox="1"/>
          <p:nvPr>
            <p:ph idx="1" type="body"/>
          </p:nvPr>
        </p:nvSpPr>
        <p:spPr>
          <a:xfrm>
            <a:off x="609600" y="1178625"/>
            <a:ext cx="10972800" cy="5463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his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 </a:t>
            </a:r>
            <a:r>
              <a:rPr b="1" lang="en-US">
                <a:solidFill>
                  <a:srgbClr val="434343"/>
                </a:solidFill>
              </a:rPr>
              <a:t>Prescription drugs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Doctor co-pays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After-school expenses for 7 year old daughter while at work</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1098-T education expenses for son who is a freshman at University of Alabama</a:t>
            </a:r>
            <a:endParaRPr b="1">
              <a:solidFill>
                <a:srgbClr val="434343"/>
              </a:solidFill>
            </a:endParaRPr>
          </a:p>
        </p:txBody>
      </p:sp>
      <p:sp>
        <p:nvSpPr>
          <p:cNvPr id="2804" name="Google Shape;2804;p3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9" name="Shape 2809"/>
        <p:cNvGrpSpPr/>
        <p:nvPr/>
      </p:nvGrpSpPr>
      <p:grpSpPr>
        <a:xfrm>
          <a:off x="0" y="0"/>
          <a:ext cx="0" cy="0"/>
          <a:chOff x="0" y="0"/>
          <a:chExt cx="0" cy="0"/>
        </a:xfrm>
      </p:grpSpPr>
      <p:sp>
        <p:nvSpPr>
          <p:cNvPr id="2810" name="Google Shape;2810;p327"/>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FF0000"/>
                </a:solidFill>
              </a:rPr>
              <a:t> </a:t>
            </a:r>
            <a:r>
              <a:rPr b="1" lang="en-US" strike="sngStrike">
                <a:solidFill>
                  <a:srgbClr val="FF0000"/>
                </a:solidFill>
              </a:rPr>
              <a:t>Prescription drugs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Doctor co-pays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6AA84F"/>
                </a:solidFill>
              </a:rPr>
              <a:t>After-school expenses for 7 year old daughter while at work</a:t>
            </a:r>
            <a:endParaRPr b="1">
              <a:solidFill>
                <a:srgbClr val="6AA84F"/>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1098-T education expenses for son who is a freshman at University of Alabama</a:t>
            </a:r>
            <a:endParaRPr strike="sngStrike">
              <a:solidFill>
                <a:srgbClr val="FF0000"/>
              </a:solidFill>
            </a:endParaRPr>
          </a:p>
        </p:txBody>
      </p:sp>
      <p:sp>
        <p:nvSpPr>
          <p:cNvPr id="2811" name="Google Shape;2811;p3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12" name="Google Shape;2812;p32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7" name="Shape 2817"/>
        <p:cNvGrpSpPr/>
        <p:nvPr/>
      </p:nvGrpSpPr>
      <p:grpSpPr>
        <a:xfrm>
          <a:off x="0" y="0"/>
          <a:ext cx="0" cy="0"/>
          <a:chOff x="0" y="0"/>
          <a:chExt cx="0" cy="0"/>
        </a:xfrm>
      </p:grpSpPr>
      <p:sp>
        <p:nvSpPr>
          <p:cNvPr id="2818" name="Google Shape;2818;p32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819" name="Google Shape;2819;p3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20" name="Google Shape;2820;p328"/>
          <p:cNvSpPr txBox="1"/>
          <p:nvPr>
            <p:ph idx="1" type="body"/>
          </p:nvPr>
        </p:nvSpPr>
        <p:spPr>
          <a:xfrm>
            <a:off x="609600" y="1178625"/>
            <a:ext cx="10972800" cy="5463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a:t>
            </a:r>
            <a:r>
              <a:rPr b="1" lang="en-US">
                <a:solidFill>
                  <a:srgbClr val="434343"/>
                </a:solidFill>
              </a:rPr>
              <a:t> Lockett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000000"/>
                </a:solidFill>
              </a:rPr>
              <a:t> </a:t>
            </a:r>
            <a:r>
              <a:rPr b="1" lang="en-US">
                <a:solidFill>
                  <a:srgbClr val="434343"/>
                </a:solidFill>
              </a:rPr>
              <a:t>They received a 1095-A in the mail from the marketplace for months July-December.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Can you complete the health insurance section?</a:t>
            </a:r>
            <a:endParaRPr b="1">
              <a:solidFill>
                <a:srgbClr val="434343"/>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Objectives</a:t>
            </a:r>
            <a:endParaRPr/>
          </a:p>
        </p:txBody>
      </p:sp>
      <p:sp>
        <p:nvSpPr>
          <p:cNvPr id="325" name="Google Shape;325;p41"/>
          <p:cNvSpPr txBox="1"/>
          <p:nvPr>
            <p:ph idx="1" type="body"/>
          </p:nvPr>
        </p:nvSpPr>
        <p:spPr>
          <a:xfrm>
            <a:off x="609600" y="1600204"/>
            <a:ext cx="10972800" cy="39024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Determine a taxpayer’s eligibility for a personal exemption</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whether a person qualifies as a dependent of a taxpayer</a:t>
            </a:r>
            <a:endParaRPr/>
          </a:p>
        </p:txBody>
      </p:sp>
      <p:sp>
        <p:nvSpPr>
          <p:cNvPr id="326" name="Google Shape;326;p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animEffect filter="fade" transition="in">
                                      <p:cBhvr>
                                        <p:cTn dur="1000"/>
                                        <p:tgtEl>
                                          <p:spTgt spid="3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animEffect filter="fade" transition="in">
                                      <p:cBhvr>
                                        <p:cTn dur="1000"/>
                                        <p:tgtEl>
                                          <p:spTgt spid="3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2" st="2"/>
                                            </p:txEl>
                                          </p:spTgt>
                                        </p:tgtEl>
                                        <p:attrNameLst>
                                          <p:attrName>style.visibility</p:attrName>
                                        </p:attrNameLst>
                                      </p:cBhvr>
                                      <p:to>
                                        <p:strVal val="visible"/>
                                      </p:to>
                                    </p:set>
                                    <p:animEffect filter="fade" transition="in">
                                      <p:cBhvr>
                                        <p:cTn dur="1000"/>
                                        <p:tgtEl>
                                          <p:spTgt spid="32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5" name="Shape 2825"/>
        <p:cNvGrpSpPr/>
        <p:nvPr/>
      </p:nvGrpSpPr>
      <p:grpSpPr>
        <a:xfrm>
          <a:off x="0" y="0"/>
          <a:ext cx="0" cy="0"/>
          <a:chOff x="0" y="0"/>
          <a:chExt cx="0" cy="0"/>
        </a:xfrm>
      </p:grpSpPr>
      <p:sp>
        <p:nvSpPr>
          <p:cNvPr id="2826" name="Google Shape;2826;p329"/>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FF0000"/>
                </a:solidFill>
              </a:rPr>
              <a:t> </a:t>
            </a:r>
            <a:r>
              <a:rPr b="1" lang="en-US">
                <a:solidFill>
                  <a:srgbClr val="FF0000"/>
                </a:solidFill>
              </a:rPr>
              <a:t>No, a more advanced volunteer will need to enter the 1095-A </a:t>
            </a:r>
            <a:endParaRPr>
              <a:solidFill>
                <a:srgbClr val="FF0000"/>
              </a:solidFill>
            </a:endParaRPr>
          </a:p>
        </p:txBody>
      </p:sp>
      <p:sp>
        <p:nvSpPr>
          <p:cNvPr id="2827" name="Google Shape;2827;p3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28" name="Google Shape;2828;p32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3" name="Shape 2833"/>
        <p:cNvGrpSpPr/>
        <p:nvPr/>
      </p:nvGrpSpPr>
      <p:grpSpPr>
        <a:xfrm>
          <a:off x="0" y="0"/>
          <a:ext cx="0" cy="0"/>
          <a:chOff x="0" y="0"/>
          <a:chExt cx="0" cy="0"/>
        </a:xfrm>
      </p:grpSpPr>
      <p:sp>
        <p:nvSpPr>
          <p:cNvPr id="2834" name="Google Shape;2834;p33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835" name="Google Shape;2835;p330"/>
          <p:cNvSpPr txBox="1"/>
          <p:nvPr>
            <p:ph idx="1" type="body"/>
          </p:nvPr>
        </p:nvSpPr>
        <p:spPr>
          <a:xfrm>
            <a:off x="609600" y="1015899"/>
            <a:ext cx="11322600" cy="5734500"/>
          </a:xfrm>
          <a:prstGeom prst="rect">
            <a:avLst/>
          </a:prstGeom>
          <a:gradFill>
            <a:gsLst>
              <a:gs pos="0">
                <a:srgbClr val="C7EDA6"/>
              </a:gs>
              <a:gs pos="35000">
                <a:srgbClr val="D9F1C1"/>
              </a:gs>
              <a:gs pos="100000">
                <a:srgbClr val="EDFBE6"/>
              </a:gs>
            </a:gsLst>
            <a:lin ang="16198662"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Lester Loving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000000"/>
                </a:solidFill>
              </a:rPr>
              <a:t> </a:t>
            </a:r>
            <a:r>
              <a:rPr b="1" lang="en-US">
                <a:solidFill>
                  <a:srgbClr val="434343"/>
                </a:solidFill>
              </a:rPr>
              <a:t>They had health insurance through their employer all year.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Their daughter (a dependent) had health insurance through Medicaid all year.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Can you fill out the health insurance section?</a:t>
            </a:r>
            <a:endParaRPr b="1">
              <a:solidFill>
                <a:srgbClr val="434343"/>
              </a:solidFill>
            </a:endParaRPr>
          </a:p>
        </p:txBody>
      </p:sp>
      <p:sp>
        <p:nvSpPr>
          <p:cNvPr id="2836" name="Google Shape;2836;p3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1" name="Shape 2841"/>
        <p:cNvGrpSpPr/>
        <p:nvPr/>
      </p:nvGrpSpPr>
      <p:grpSpPr>
        <a:xfrm>
          <a:off x="0" y="0"/>
          <a:ext cx="0" cy="0"/>
          <a:chOff x="0" y="0"/>
          <a:chExt cx="0" cy="0"/>
        </a:xfrm>
      </p:grpSpPr>
      <p:sp>
        <p:nvSpPr>
          <p:cNvPr id="2842" name="Google Shape;2842;p331"/>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Lester Loving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38761D"/>
                </a:solidFill>
              </a:rPr>
              <a:t> </a:t>
            </a:r>
            <a:r>
              <a:rPr b="1" lang="en-US">
                <a:solidFill>
                  <a:srgbClr val="FF0000"/>
                </a:solidFill>
              </a:rPr>
              <a:t>YES! Since they did not purchase health insurance through the marketplace, you can fill out the health insurance section.</a:t>
            </a:r>
            <a:endParaRPr b="1">
              <a:solidFill>
                <a:srgbClr val="FF0000"/>
              </a:solidFill>
            </a:endParaRPr>
          </a:p>
        </p:txBody>
      </p:sp>
      <p:sp>
        <p:nvSpPr>
          <p:cNvPr id="2843" name="Google Shape;2843;p3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44" name="Google Shape;2844;p331"/>
          <p:cNvSpPr txBox="1"/>
          <p:nvPr>
            <p:ph type="title"/>
          </p:nvPr>
        </p:nvSpPr>
        <p:spPr>
          <a:xfrm>
            <a:off x="609600" y="-1271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9" name="Shape 2849"/>
        <p:cNvGrpSpPr/>
        <p:nvPr/>
      </p:nvGrpSpPr>
      <p:grpSpPr>
        <a:xfrm>
          <a:off x="0" y="0"/>
          <a:ext cx="0" cy="0"/>
          <a:chOff x="0" y="0"/>
          <a:chExt cx="0" cy="0"/>
        </a:xfrm>
      </p:grpSpPr>
      <p:sp>
        <p:nvSpPr>
          <p:cNvPr id="2850" name="Google Shape;2850;p332"/>
          <p:cNvSpPr txBox="1"/>
          <p:nvPr>
            <p:ph idx="1" type="body"/>
          </p:nvPr>
        </p:nvSpPr>
        <p:spPr>
          <a:xfrm>
            <a:off x="292525" y="893825"/>
            <a:ext cx="11289900" cy="5579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rtl="0" algn="ctr">
              <a:spcBef>
                <a:spcPts val="0"/>
              </a:spcBef>
              <a:spcAft>
                <a:spcPts val="0"/>
              </a:spcAft>
              <a:buClr>
                <a:srgbClr val="000000"/>
              </a:buClr>
              <a:buFont typeface="Noto Sans Symbols"/>
              <a:buNone/>
            </a:pPr>
            <a:r>
              <a:rPr b="1" i="1" lang="en-US">
                <a:solidFill>
                  <a:srgbClr val="E06666"/>
                </a:solidFill>
              </a:rPr>
              <a:t>Use your scope of service chart!</a:t>
            </a:r>
            <a:endParaRPr b="1">
              <a:solidFill>
                <a:srgbClr val="E06666"/>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Anna has filled out her I/I form and after the interview you conduct, you conclude she has the following types of expenses:</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Daycare expenses for son</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Education Expenses for her daughter(1098-T)</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Contributed to a retirement account through her job(indicated in Box 12 and 13 of W-2)</a:t>
            </a:r>
            <a:endParaRPr b="1">
              <a:solidFill>
                <a:srgbClr val="000000"/>
              </a:solidFill>
            </a:endParaRPr>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2851" name="Google Shape;2851;p3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52" name="Google Shape;2852;p332"/>
          <p:cNvSpPr txBox="1"/>
          <p:nvPr>
            <p:ph type="title"/>
          </p:nvPr>
        </p:nvSpPr>
        <p:spPr>
          <a:xfrm>
            <a:off x="609600" y="-12623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7" name="Shape 2857"/>
        <p:cNvGrpSpPr/>
        <p:nvPr/>
      </p:nvGrpSpPr>
      <p:grpSpPr>
        <a:xfrm>
          <a:off x="0" y="0"/>
          <a:ext cx="0" cy="0"/>
          <a:chOff x="0" y="0"/>
          <a:chExt cx="0" cy="0"/>
        </a:xfrm>
      </p:grpSpPr>
      <p:sp>
        <p:nvSpPr>
          <p:cNvPr id="2858" name="Google Shape;2858;p333"/>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a:t>Daycare expenses for son</a:t>
            </a:r>
            <a:endParaRPr b="1"/>
          </a:p>
          <a:p>
            <a:pPr indent="-342900" lvl="0" marL="342900" rtl="0" algn="ctr">
              <a:spcBef>
                <a:spcPts val="0"/>
              </a:spcBef>
              <a:spcAft>
                <a:spcPts val="0"/>
              </a:spcAft>
              <a:buClr>
                <a:srgbClr val="000000"/>
              </a:buClr>
              <a:buFont typeface="Noto Sans Symbols"/>
              <a:buNone/>
            </a:pPr>
            <a:r>
              <a:rPr b="1" lang="en-US" strike="sngStrike">
                <a:solidFill>
                  <a:srgbClr val="FF0000"/>
                </a:solidFill>
              </a:rPr>
              <a:t>Education Expenses for her daughter(1098-T)</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a:t>Contributed to a retirement account through her job(indicated in Box 12 and 13 of W-2)</a:t>
            </a:r>
            <a:endParaRPr b="1"/>
          </a:p>
        </p:txBody>
      </p:sp>
      <p:sp>
        <p:nvSpPr>
          <p:cNvPr id="2859" name="Google Shape;2859;p3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60" name="Google Shape;2860;p333"/>
          <p:cNvSpPr txBox="1"/>
          <p:nvPr>
            <p:ph type="title"/>
          </p:nvPr>
        </p:nvSpPr>
        <p:spPr>
          <a:xfrm>
            <a:off x="609600" y="1112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transition spd="med">
    <p:fade thruBlk="1"/>
  </p:transition>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5" name="Shape 2865"/>
        <p:cNvGrpSpPr/>
        <p:nvPr/>
      </p:nvGrpSpPr>
      <p:grpSpPr>
        <a:xfrm>
          <a:off x="0" y="0"/>
          <a:ext cx="0" cy="0"/>
          <a:chOff x="0" y="0"/>
          <a:chExt cx="0" cy="0"/>
        </a:xfrm>
      </p:grpSpPr>
      <p:pic>
        <p:nvPicPr>
          <p:cNvPr descr="Impact-logo_SaveFirst-green.eps" id="2866" name="Google Shape;2866;p334"/>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867" name="Google Shape;2867;p334"/>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68" name="Google Shape;2868;p33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69" name="Google Shape;2869;p33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70" name="Google Shape;2870;p33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871" name="Google Shape;2871;p334"/>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872" name="Google Shape;2872;p334"/>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IRS Exam Practice</a:t>
            </a:r>
            <a:endParaRPr/>
          </a:p>
        </p:txBody>
      </p:sp>
      <p:sp>
        <p:nvSpPr>
          <p:cNvPr id="2873" name="Google Shape;2873;p3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8" name="Shape 2878"/>
        <p:cNvGrpSpPr/>
        <p:nvPr/>
      </p:nvGrpSpPr>
      <p:grpSpPr>
        <a:xfrm>
          <a:off x="0" y="0"/>
          <a:ext cx="0" cy="0"/>
          <a:chOff x="0" y="0"/>
          <a:chExt cx="0" cy="0"/>
        </a:xfrm>
      </p:grpSpPr>
      <p:sp>
        <p:nvSpPr>
          <p:cNvPr id="2879" name="Google Shape;2879;p33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880" name="Google Shape;2880;p335"/>
          <p:cNvSpPr txBox="1"/>
          <p:nvPr>
            <p:ph idx="1" type="body"/>
          </p:nvPr>
        </p:nvSpPr>
        <p:spPr>
          <a:xfrm>
            <a:off x="292500" y="1069150"/>
            <a:ext cx="11289900" cy="540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is 46 and made $45,000 in wages in 20XX. He divorced his wife three years ago and has not remarried. He pays all the cost of keeping up his home.</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Bob’s daughter, Joan, lived with him all year.</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Joan is 27, single, and had no income in 20XX She is not disabled.</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Joan’s baby, Sara, was born two years ago. Sara lived in Bob’s home since birth.</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provides more than half of the support for both Joan and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Joan, and Sara are all U.S. citizens with valid Social Security numbers.</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2400">
                <a:solidFill>
                  <a:srgbClr val="000000"/>
                </a:solidFill>
              </a:rPr>
              <a:t>Who can Bob claim as a qualifying child(ren) for the earned income credit?</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a. Bob has no qualifying children.</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b. Bob can claim Joan, but not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c. Bob can claim Sara, but not Joan.</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d. Bob can claim both Joan and Sara.</a:t>
            </a:r>
            <a:endParaRPr/>
          </a:p>
          <a:p>
            <a:pPr indent="-342900" lvl="0" marL="342900" marR="0" rtl="0" algn="ctr">
              <a:spcBef>
                <a:spcPts val="0"/>
              </a:spcBef>
              <a:spcAft>
                <a:spcPts val="0"/>
              </a:spcAft>
              <a:buClr>
                <a:srgbClr val="000000"/>
              </a:buClr>
              <a:buFont typeface="Noto Sans Symbols"/>
              <a:buNone/>
            </a:pPr>
            <a:r>
              <a:t/>
            </a:r>
            <a:endParaRPr b="1"/>
          </a:p>
        </p:txBody>
      </p:sp>
      <p:sp>
        <p:nvSpPr>
          <p:cNvPr id="2881" name="Google Shape;2881;p3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6" name="Shape 2886"/>
        <p:cNvGrpSpPr/>
        <p:nvPr/>
      </p:nvGrpSpPr>
      <p:grpSpPr>
        <a:xfrm>
          <a:off x="0" y="0"/>
          <a:ext cx="0" cy="0"/>
          <a:chOff x="0" y="0"/>
          <a:chExt cx="0" cy="0"/>
        </a:xfrm>
      </p:grpSpPr>
      <p:sp>
        <p:nvSpPr>
          <p:cNvPr id="2887" name="Google Shape;2887;p33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888" name="Google Shape;2888;p336"/>
          <p:cNvSpPr txBox="1"/>
          <p:nvPr>
            <p:ph idx="1" type="body"/>
          </p:nvPr>
        </p:nvSpPr>
        <p:spPr>
          <a:xfrm>
            <a:off x="292500" y="988750"/>
            <a:ext cx="11289900" cy="610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First, determine if Bob can claim Joan→ C-3 through C-4</a:t>
            </a:r>
            <a:endParaRPr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889" name="Google Shape;2889;p3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90" name="Google Shape;2890;p336"/>
          <p:cNvSpPr txBox="1"/>
          <p:nvPr>
            <p:ph idx="1" type="body"/>
          </p:nvPr>
        </p:nvSpPr>
        <p:spPr>
          <a:xfrm>
            <a:off x="350575" y="2303088"/>
            <a:ext cx="11289900" cy="525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Then determine if Bob can claim Sara→ C-3 through C-4</a:t>
            </a:r>
            <a:endParaRPr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891" name="Google Shape;2891;p336"/>
          <p:cNvSpPr txBox="1"/>
          <p:nvPr>
            <p:ph idx="1" type="body"/>
          </p:nvPr>
        </p:nvSpPr>
        <p:spPr>
          <a:xfrm>
            <a:off x="153325" y="3521388"/>
            <a:ext cx="11684400" cy="610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Then determine if Bob can claim either for the EIC→ I-3 through I-4</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892" name="Google Shape;2892;p336"/>
          <p:cNvSpPr/>
          <p:nvPr/>
        </p:nvSpPr>
        <p:spPr>
          <a:xfrm>
            <a:off x="5848225" y="1748650"/>
            <a:ext cx="294600" cy="434700"/>
          </a:xfrm>
          <a:prstGeom prst="down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93" name="Google Shape;2893;p336"/>
          <p:cNvSpPr/>
          <p:nvPr/>
        </p:nvSpPr>
        <p:spPr>
          <a:xfrm>
            <a:off x="5848225" y="2957388"/>
            <a:ext cx="294600" cy="434700"/>
          </a:xfrm>
          <a:prstGeom prst="down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36"/>
          <p:cNvSpPr txBox="1"/>
          <p:nvPr>
            <p:ph idx="1" type="body"/>
          </p:nvPr>
        </p:nvSpPr>
        <p:spPr>
          <a:xfrm>
            <a:off x="350575" y="4305100"/>
            <a:ext cx="11289900" cy="2342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l">
              <a:spcBef>
                <a:spcPts val="0"/>
              </a:spcBef>
              <a:spcAft>
                <a:spcPts val="0"/>
              </a:spcAft>
              <a:buClr>
                <a:srgbClr val="000000"/>
              </a:buClr>
              <a:buSzPts val="1100"/>
              <a:buFont typeface="Arial"/>
              <a:buNone/>
            </a:pPr>
            <a:r>
              <a:rPr i="1" lang="en-US" sz="2000">
                <a:solidFill>
                  <a:srgbClr val="000000"/>
                </a:solidFill>
              </a:rPr>
              <a:t>• Bob is 46 and made $45,000 in wages in 20XX. He divorced his wife three years ago and has not remarried. He pays all the cost of keeping up his home.</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Bob’s daughter, Joan, lived with him all year.</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Joan is 27, single, and had no income in 20XX She is not disabled.</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Joan’s baby, Sara, was born two years ago. Sara lived in Bob’s home since birth.</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Bob provides more than half of the support for both Joan and Sara.</a:t>
            </a:r>
            <a:endParaRPr i="1" sz="2000">
              <a:solidFill>
                <a:srgbClr val="000000"/>
              </a:solidFill>
            </a:endParaRPr>
          </a:p>
          <a:p>
            <a:pPr indent="-342900" lvl="0" marL="342900" marR="0" rtl="0" algn="ctr">
              <a:spcBef>
                <a:spcPts val="0"/>
              </a:spcBef>
              <a:spcAft>
                <a:spcPts val="0"/>
              </a:spcAft>
              <a:buClr>
                <a:srgbClr val="000000"/>
              </a:buClr>
              <a:buFont typeface="Noto Sans Symbols"/>
              <a:buNone/>
            </a:pPr>
            <a:r>
              <a:rPr i="1" lang="en-US" sz="2000">
                <a:solidFill>
                  <a:srgbClr val="000000"/>
                </a:solidFill>
              </a:rPr>
              <a:t>• Bob, Joan, and Sara are all U.S. citizens with valid Social Security numbers.</a:t>
            </a:r>
            <a:r>
              <a:rPr i="0" lang="en-US" sz="2000" u="none" cap="none" strike="noStrike">
                <a:solidFill>
                  <a:schemeClr val="dk1"/>
                </a:solidFill>
              </a:rPr>
              <a:t>	</a:t>
            </a:r>
            <a:endParaRPr b="1"/>
          </a:p>
        </p:txBody>
      </p:sp>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9" name="Shape 2899"/>
        <p:cNvGrpSpPr/>
        <p:nvPr/>
      </p:nvGrpSpPr>
      <p:grpSpPr>
        <a:xfrm>
          <a:off x="0" y="0"/>
          <a:ext cx="0" cy="0"/>
          <a:chOff x="0" y="0"/>
          <a:chExt cx="0" cy="0"/>
        </a:xfrm>
      </p:grpSpPr>
      <p:sp>
        <p:nvSpPr>
          <p:cNvPr id="2900" name="Google Shape;2900;p33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2901" name="Google Shape;2901;p337"/>
          <p:cNvSpPr txBox="1"/>
          <p:nvPr>
            <p:ph idx="1" type="body"/>
          </p:nvPr>
        </p:nvSpPr>
        <p:spPr>
          <a:xfrm>
            <a:off x="292500" y="1058275"/>
            <a:ext cx="11289900" cy="5471700"/>
          </a:xfrm>
          <a:prstGeom prst="rect">
            <a:avLst/>
          </a:prstGeom>
          <a:gradFill>
            <a:gsLst>
              <a:gs pos="0">
                <a:srgbClr val="FFF6DB"/>
              </a:gs>
              <a:gs pos="100000">
                <a:srgbClr val="FAD25C"/>
              </a:gs>
            </a:gsLst>
            <a:lin ang="540001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is 46 and made $45,000 in wages in 20XX. He divorced his wife three years ago and has not remarried. He pays all the cost of keeping up his home.</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Bob’s daughter, Joan, lived with him all year.</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Joan is 27, single, and had no income in 20XX She is not disabled.</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Joan’s baby, Sara, was born two years ago. Sara lived in Bob’s home since birth.</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provides more than half of the support for both Joan and Sara.</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Joan, and Sara are all U.S. citizens with valid Social Security numbers.</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2400">
                <a:solidFill>
                  <a:srgbClr val="000000"/>
                </a:solidFill>
              </a:rPr>
              <a:t>Who can Bob claim as a qualifying child(ren) for the earned income credit?</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a. Bob has no qualifying children.</a:t>
            </a:r>
            <a:endParaRPr i="1" sz="2400" strike="sngStrike">
              <a:solidFill>
                <a:srgbClr val="FF0000"/>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b. Bob can claim Joan, but not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6AA84F"/>
                </a:solidFill>
              </a:rPr>
              <a:t>c. Bob can claim Sara, but not Joan.</a:t>
            </a:r>
            <a:endParaRPr i="1" sz="2400">
              <a:solidFill>
                <a:srgbClr val="6AA84F"/>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d. Bob can claim both Joan and Sara.</a:t>
            </a:r>
            <a:endParaRPr/>
          </a:p>
          <a:p>
            <a:pPr indent="-342900" lvl="0" marL="342900" marR="0" rtl="0" algn="ctr">
              <a:spcBef>
                <a:spcPts val="0"/>
              </a:spcBef>
              <a:spcAft>
                <a:spcPts val="0"/>
              </a:spcAft>
              <a:buClr>
                <a:srgbClr val="000000"/>
              </a:buClr>
              <a:buFont typeface="Noto Sans Symbols"/>
              <a:buNone/>
            </a:pPr>
            <a:r>
              <a:t/>
            </a:r>
            <a:endParaRPr b="1"/>
          </a:p>
        </p:txBody>
      </p:sp>
      <p:sp>
        <p:nvSpPr>
          <p:cNvPr id="2902" name="Google Shape;2902;p3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03" name="Google Shape;2903;p337"/>
          <p:cNvSpPr txBox="1"/>
          <p:nvPr>
            <p:ph idx="1" type="body"/>
          </p:nvPr>
        </p:nvSpPr>
        <p:spPr>
          <a:xfrm>
            <a:off x="6128725" y="4729350"/>
            <a:ext cx="4936500" cy="144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Joan doesn’t qualify Bob for the EIC because she fails the Age Test step 3 on I-4. </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8" name="Shape 2908"/>
        <p:cNvGrpSpPr/>
        <p:nvPr/>
      </p:nvGrpSpPr>
      <p:grpSpPr>
        <a:xfrm>
          <a:off x="0" y="0"/>
          <a:ext cx="0" cy="0"/>
          <a:chOff x="0" y="0"/>
          <a:chExt cx="0" cy="0"/>
        </a:xfrm>
      </p:grpSpPr>
      <p:sp>
        <p:nvSpPr>
          <p:cNvPr id="2909" name="Google Shape;2909;p33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10" name="Google Shape;2910;p338"/>
          <p:cNvSpPr txBox="1"/>
          <p:nvPr>
            <p:ph idx="1" type="body"/>
          </p:nvPr>
        </p:nvSpPr>
        <p:spPr>
          <a:xfrm>
            <a:off x="292500" y="1611775"/>
            <a:ext cx="11289900" cy="40716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0"/>
              </a:spcBef>
              <a:spcAft>
                <a:spcPts val="0"/>
              </a:spcAft>
              <a:buClr>
                <a:srgbClr val="000000"/>
              </a:buClr>
              <a:buSzPts val="1100"/>
              <a:buFont typeface="Arial"/>
              <a:buNone/>
            </a:pPr>
            <a:r>
              <a:t/>
            </a:r>
            <a:endParaRPr b="1" i="1" sz="3600">
              <a:solidFill>
                <a:srgbClr val="000000"/>
              </a:solidFill>
            </a:endParaRPr>
          </a:p>
          <a:p>
            <a:pPr indent="-342900" lvl="0" marL="342900" marR="0" rtl="0" algn="ctr">
              <a:spcBef>
                <a:spcPts val="0"/>
              </a:spcBef>
              <a:spcAft>
                <a:spcPts val="0"/>
              </a:spcAft>
              <a:buClr>
                <a:srgbClr val="000000"/>
              </a:buClr>
              <a:buSzPts val="1100"/>
              <a:buFont typeface="Arial"/>
              <a:buNone/>
            </a:pPr>
            <a:r>
              <a:t/>
            </a:r>
            <a:endParaRPr b="1" i="1" sz="3600">
              <a:solidFill>
                <a:srgbClr val="000000"/>
              </a:solidFill>
            </a:endParaRPr>
          </a:p>
          <a:p>
            <a:pPr indent="-342900" lvl="0" marL="342900" marR="0" rtl="0" algn="ctr">
              <a:spcBef>
                <a:spcPts val="0"/>
              </a:spcBef>
              <a:spcAft>
                <a:spcPts val="0"/>
              </a:spcAft>
              <a:buClr>
                <a:srgbClr val="000000"/>
              </a:buClr>
              <a:buSzPts val="1100"/>
              <a:buFont typeface="Arial"/>
              <a:buNone/>
            </a:pPr>
            <a:r>
              <a:rPr b="1" i="1" lang="en-US" sz="3600">
                <a:solidFill>
                  <a:srgbClr val="000000"/>
                </a:solidFill>
              </a:rPr>
              <a:t>Who can claim Sara as a dependent?</a:t>
            </a:r>
            <a:endParaRPr b="1" i="1" sz="36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a. Joan can claim Sara because she is Sara’s mother.</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b. Bob can claim Sara. Joan cannot claim Sara because Joan is Bob’s dependent.</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c. Bob cannot claim Sara because Sara is not Bob’s child.</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d. No one can claim Sara.</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2911" name="Google Shape;2911;p3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	</a:t>
            </a:r>
            <a:endParaRPr/>
          </a:p>
        </p:txBody>
      </p:sp>
      <p:sp>
        <p:nvSpPr>
          <p:cNvPr id="333" name="Google Shape;333;p4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claim 2 types of exemptions: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Personal exemption </a:t>
            </a:r>
            <a:endParaRPr/>
          </a:p>
          <a:p>
            <a:pPr indent="-228600" lvl="2" marL="1143000" marR="0" rtl="0" algn="l">
              <a:spcBef>
                <a:spcPts val="640"/>
              </a:spcBef>
              <a:spcAft>
                <a:spcPts val="0"/>
              </a:spcAft>
              <a:buClr>
                <a:schemeClr val="dk1"/>
              </a:buClr>
              <a:buSzPts val="3200"/>
              <a:buFont typeface="Helvetica Neue"/>
              <a:buChar char="–"/>
            </a:pPr>
            <a:r>
              <a:rPr b="0" i="0" lang="en-US" sz="3200" u="none" cap="none" strike="noStrike">
                <a:solidFill>
                  <a:schemeClr val="dk1"/>
                </a:solidFill>
                <a:latin typeface="Questrial"/>
                <a:ea typeface="Questrial"/>
                <a:cs typeface="Questrial"/>
                <a:sym typeface="Questrial"/>
              </a:rPr>
              <a:t>Taxpayer can claim </a:t>
            </a:r>
            <a:r>
              <a:rPr lang="en-US"/>
              <a:t>them</a:t>
            </a:r>
            <a:r>
              <a:rPr b="0" i="0" lang="en-US" sz="3200" u="none" cap="none" strike="noStrike">
                <a:solidFill>
                  <a:schemeClr val="dk1"/>
                </a:solidFill>
                <a:latin typeface="Questrial"/>
                <a:ea typeface="Questrial"/>
                <a:cs typeface="Questrial"/>
                <a:sym typeface="Questrial"/>
              </a:rPr>
              <a:t>self (and spouse)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Dependency exemption </a:t>
            </a:r>
            <a:endParaRPr b="0" i="0" sz="3600" u="none" cap="none" strike="noStrike">
              <a:solidFill>
                <a:schemeClr val="dk1"/>
              </a:solidFill>
              <a:latin typeface="Questrial"/>
              <a:ea typeface="Questrial"/>
              <a:cs typeface="Questrial"/>
              <a:sym typeface="Questrial"/>
            </a:endParaRPr>
          </a:p>
          <a:p>
            <a:pPr indent="-254000" lvl="2" marL="1143000" marR="0" rtl="0" algn="l">
              <a:spcBef>
                <a:spcPts val="720"/>
              </a:spcBef>
              <a:spcAft>
                <a:spcPts val="0"/>
              </a:spcAft>
              <a:buClr>
                <a:schemeClr val="dk1"/>
              </a:buClr>
              <a:buSzPts val="3600"/>
              <a:buFont typeface="Arial"/>
              <a:buChar char="–"/>
            </a:pPr>
            <a:r>
              <a:rPr b="0" i="0" lang="en-US" sz="3200" u="none" cap="none" strike="noStrike">
                <a:solidFill>
                  <a:schemeClr val="dk1"/>
                </a:solidFill>
                <a:latin typeface="Questrial"/>
                <a:ea typeface="Questrial"/>
                <a:cs typeface="Questrial"/>
                <a:sym typeface="Questrial"/>
              </a:rPr>
              <a:t>Taxpayer can claim qualifying dependents </a:t>
            </a:r>
            <a:endParaRPr/>
          </a:p>
        </p:txBody>
      </p:sp>
      <p:sp>
        <p:nvSpPr>
          <p:cNvPr id="334" name="Google Shape;334;p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6" name="Shape 2916"/>
        <p:cNvGrpSpPr/>
        <p:nvPr/>
      </p:nvGrpSpPr>
      <p:grpSpPr>
        <a:xfrm>
          <a:off x="0" y="0"/>
          <a:ext cx="0" cy="0"/>
          <a:chOff x="0" y="0"/>
          <a:chExt cx="0" cy="0"/>
        </a:xfrm>
      </p:grpSpPr>
      <p:sp>
        <p:nvSpPr>
          <p:cNvPr id="2917" name="Google Shape;2917;p3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918" name="Google Shape;2918;p339"/>
          <p:cNvSpPr txBox="1"/>
          <p:nvPr>
            <p:ph idx="1" type="body"/>
          </p:nvPr>
        </p:nvSpPr>
        <p:spPr>
          <a:xfrm>
            <a:off x="378300" y="1622238"/>
            <a:ext cx="11435400" cy="4290300"/>
          </a:xfrm>
          <a:prstGeom prst="rect">
            <a:avLst/>
          </a:prstGeom>
          <a:gradFill>
            <a:gsLst>
              <a:gs pos="0">
                <a:srgbClr val="FFE57F"/>
              </a:gs>
              <a:gs pos="35000">
                <a:srgbClr val="FFEBA5"/>
              </a:gs>
              <a:gs pos="100000">
                <a:srgbClr val="FFF8D9"/>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SzPts val="1100"/>
              <a:buFont typeface="Arial"/>
              <a:buNone/>
            </a:pPr>
            <a:r>
              <a:rPr b="1" i="1" lang="en-US" sz="3600">
                <a:solidFill>
                  <a:srgbClr val="000000"/>
                </a:solidFill>
              </a:rPr>
              <a:t>Who can claim Sara as a dependent?</a:t>
            </a:r>
            <a:endParaRPr b="1" i="1" sz="3600">
              <a:solidFill>
                <a:srgbClr val="000000"/>
              </a:solidFill>
            </a:endParaRPr>
          </a:p>
          <a:p>
            <a:pPr indent="0" lvl="0" marL="0" rtl="0" algn="l">
              <a:spcBef>
                <a:spcPts val="0"/>
              </a:spcBef>
              <a:spcAft>
                <a:spcPts val="0"/>
              </a:spcAft>
              <a:buClr>
                <a:srgbClr val="000000"/>
              </a:buClr>
              <a:buSzPts val="1100"/>
              <a:buFont typeface="Arial"/>
              <a:buNone/>
            </a:pPr>
            <a:r>
              <a:t/>
            </a:r>
            <a:endParaRPr b="1" i="1" sz="3000">
              <a:solidFill>
                <a:srgbClr val="000000"/>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a. Joan can claim Sara because she is Sara’s mother.</a:t>
            </a:r>
            <a:endParaRPr b="1" i="1" sz="3000" strike="sngStrike">
              <a:solidFill>
                <a:srgbClr val="FF0000"/>
              </a:solidFill>
            </a:endParaRPr>
          </a:p>
          <a:p>
            <a:pPr indent="-342900" lvl="0" marL="342900" rtl="0" algn="l">
              <a:spcBef>
                <a:spcPts val="0"/>
              </a:spcBef>
              <a:spcAft>
                <a:spcPts val="0"/>
              </a:spcAft>
              <a:buClr>
                <a:srgbClr val="000000"/>
              </a:buClr>
              <a:buSzPts val="1100"/>
              <a:buFont typeface="Arial"/>
              <a:buNone/>
            </a:pPr>
            <a:r>
              <a:rPr b="1" i="1" lang="en-US" sz="3000">
                <a:solidFill>
                  <a:srgbClr val="6AA84F"/>
                </a:solidFill>
              </a:rPr>
              <a:t>b. Bob can claim Sara. Joan cannot claim Sara because Joan is Bob’s dependent.</a:t>
            </a:r>
            <a:endParaRPr b="1" i="1" sz="3000">
              <a:solidFill>
                <a:srgbClr val="6AA84F"/>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c. Bob cannot claim Sara because Sara is not Bob’s child.</a:t>
            </a:r>
            <a:endParaRPr b="1" i="1" sz="3000" strike="sngStrike">
              <a:solidFill>
                <a:srgbClr val="FF0000"/>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d. No one can claim Sara.</a:t>
            </a:r>
            <a:endParaRPr b="1" sz="3000" strike="sngStrike">
              <a:solidFill>
                <a:srgbClr val="FF0000"/>
              </a:solidFill>
            </a:endParaRPr>
          </a:p>
        </p:txBody>
      </p:sp>
      <p:sp>
        <p:nvSpPr>
          <p:cNvPr id="2919" name="Google Shape;2919;p3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4" name="Shape 2924"/>
        <p:cNvGrpSpPr/>
        <p:nvPr/>
      </p:nvGrpSpPr>
      <p:grpSpPr>
        <a:xfrm>
          <a:off x="0" y="0"/>
          <a:ext cx="0" cy="0"/>
          <a:chOff x="0" y="0"/>
          <a:chExt cx="0" cy="0"/>
        </a:xfrm>
      </p:grpSpPr>
      <p:sp>
        <p:nvSpPr>
          <p:cNvPr id="2925" name="Google Shape;2925;p34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26" name="Google Shape;2926;p340"/>
          <p:cNvSpPr txBox="1"/>
          <p:nvPr>
            <p:ph idx="1" type="body"/>
          </p:nvPr>
        </p:nvSpPr>
        <p:spPr>
          <a:xfrm>
            <a:off x="292500" y="10530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27" name="Google Shape;2927;p3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28" name="Google Shape;2928;p340"/>
          <p:cNvSpPr txBox="1"/>
          <p:nvPr>
            <p:ph idx="1" type="body"/>
          </p:nvPr>
        </p:nvSpPr>
        <p:spPr>
          <a:xfrm>
            <a:off x="292500" y="4954496"/>
            <a:ext cx="11289900" cy="15699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Will may claim R.J. as a dependent on his tax return.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000000"/>
                </a:solidFill>
              </a:rPr>
              <a:t>a. True</a:t>
            </a:r>
            <a:endParaRPr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000000"/>
                </a:solidFill>
              </a:rPr>
              <a:t>b. False</a:t>
            </a:r>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3" name="Shape 2933"/>
        <p:cNvGrpSpPr/>
        <p:nvPr/>
      </p:nvGrpSpPr>
      <p:grpSpPr>
        <a:xfrm>
          <a:off x="0" y="0"/>
          <a:ext cx="0" cy="0"/>
          <a:chOff x="0" y="0"/>
          <a:chExt cx="0" cy="0"/>
        </a:xfrm>
      </p:grpSpPr>
      <p:sp>
        <p:nvSpPr>
          <p:cNvPr id="2934" name="Google Shape;2934;p341"/>
          <p:cNvSpPr txBox="1"/>
          <p:nvPr>
            <p:ph type="title"/>
          </p:nvPr>
        </p:nvSpPr>
        <p:spPr>
          <a:xfrm>
            <a:off x="609600" y="112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35" name="Google Shape;2935;p341"/>
          <p:cNvSpPr txBox="1"/>
          <p:nvPr>
            <p:ph idx="1" type="body"/>
          </p:nvPr>
        </p:nvSpPr>
        <p:spPr>
          <a:xfrm>
            <a:off x="292500" y="1409500"/>
            <a:ext cx="11289900" cy="974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600">
                <a:solidFill>
                  <a:srgbClr val="000000"/>
                </a:solidFill>
              </a:rPr>
              <a:t>First, determine if Will can claim RJ → C-3</a:t>
            </a:r>
            <a:endParaRPr i="1" sz="36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36" name="Google Shape;2936;p3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37" name="Google Shape;2937;p341"/>
          <p:cNvSpPr txBox="1"/>
          <p:nvPr>
            <p:ph idx="1" type="body"/>
          </p:nvPr>
        </p:nvSpPr>
        <p:spPr>
          <a:xfrm>
            <a:off x="292500" y="2735925"/>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2" name="Shape 2942"/>
        <p:cNvGrpSpPr/>
        <p:nvPr/>
      </p:nvGrpSpPr>
      <p:grpSpPr>
        <a:xfrm>
          <a:off x="0" y="0"/>
          <a:ext cx="0" cy="0"/>
          <a:chOff x="0" y="0"/>
          <a:chExt cx="0" cy="0"/>
        </a:xfrm>
      </p:grpSpPr>
      <p:sp>
        <p:nvSpPr>
          <p:cNvPr id="2943" name="Google Shape;2943;p342"/>
          <p:cNvSpPr txBox="1"/>
          <p:nvPr>
            <p:ph type="title"/>
          </p:nvPr>
        </p:nvSpPr>
        <p:spPr>
          <a:xfrm>
            <a:off x="609600" y="-211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r>
              <a:rPr lang="en-US"/>
              <a:t>-Answer</a:t>
            </a:r>
            <a:endParaRPr/>
          </a:p>
        </p:txBody>
      </p:sp>
      <p:sp>
        <p:nvSpPr>
          <p:cNvPr id="2944" name="Google Shape;2944;p342"/>
          <p:cNvSpPr txBox="1"/>
          <p:nvPr>
            <p:ph idx="1" type="body"/>
          </p:nvPr>
        </p:nvSpPr>
        <p:spPr>
          <a:xfrm>
            <a:off x="292500" y="931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45" name="Google Shape;2945;p3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46" name="Google Shape;2946;p342"/>
          <p:cNvSpPr txBox="1"/>
          <p:nvPr>
            <p:ph idx="1" type="body"/>
          </p:nvPr>
        </p:nvSpPr>
        <p:spPr>
          <a:xfrm>
            <a:off x="292500" y="4954496"/>
            <a:ext cx="11289900" cy="15699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Will may claim R.J. as a dependent on his tax return.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6AA84F"/>
                </a:solidFill>
              </a:rPr>
              <a:t>a. True</a:t>
            </a:r>
            <a:endParaRPr i="1" sz="24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i="1" lang="en-US" sz="2400" strike="sngStrike">
                <a:solidFill>
                  <a:srgbClr val="FF0000"/>
                </a:solidFill>
              </a:rPr>
              <a:t>b. False</a:t>
            </a:r>
            <a:endParaRPr strike="sngStrike">
              <a:solidFill>
                <a:srgbClr val="FF0000"/>
              </a:solidFill>
            </a:endParaRPr>
          </a:p>
          <a:p>
            <a:pPr indent="0" lvl="0" marL="0" marR="0" rtl="0" algn="l">
              <a:spcBef>
                <a:spcPts val="0"/>
              </a:spcBef>
              <a:spcAft>
                <a:spcPts val="0"/>
              </a:spcAft>
              <a:buClr>
                <a:srgbClr val="000000"/>
              </a:buClr>
              <a:buSzPts val="1100"/>
              <a:buFont typeface="Arial"/>
              <a:buNone/>
            </a:pPr>
            <a:r>
              <a:t/>
            </a:r>
            <a:endParaRPr b="1"/>
          </a:p>
        </p:txBody>
      </p:sp>
      <p:sp>
        <p:nvSpPr>
          <p:cNvPr id="2947" name="Google Shape;2947;p342"/>
          <p:cNvSpPr txBox="1"/>
          <p:nvPr>
            <p:ph idx="1" type="body"/>
          </p:nvPr>
        </p:nvSpPr>
        <p:spPr>
          <a:xfrm>
            <a:off x="3225650" y="5500700"/>
            <a:ext cx="7040400" cy="76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R.J. meets the tests to be a Qualifying Child of Will</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2" name="Shape 2952"/>
        <p:cNvGrpSpPr/>
        <p:nvPr/>
      </p:nvGrpSpPr>
      <p:grpSpPr>
        <a:xfrm>
          <a:off x="0" y="0"/>
          <a:ext cx="0" cy="0"/>
          <a:chOff x="0" y="0"/>
          <a:chExt cx="0" cy="0"/>
        </a:xfrm>
      </p:grpSpPr>
      <p:sp>
        <p:nvSpPr>
          <p:cNvPr id="2953" name="Google Shape;2953;p34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54" name="Google Shape;2954;p343"/>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55" name="Google Shape;2955;p3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56" name="Google Shape;2956;p343"/>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Will able to claim R.J. as a qualifying child for the earned income credit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Yes, because his income is below the threshold for claiming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Yes, because R.J. has a Social Security number.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No, because Will has an ITIN.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Both a and b</a:t>
            </a:r>
            <a:endParaRPr b="1" i="1" sz="2400">
              <a:solidFill>
                <a:srgbClr val="00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1" name="Shape 2961"/>
        <p:cNvGrpSpPr/>
        <p:nvPr/>
      </p:nvGrpSpPr>
      <p:grpSpPr>
        <a:xfrm>
          <a:off x="0" y="0"/>
          <a:ext cx="0" cy="0"/>
          <a:chOff x="0" y="0"/>
          <a:chExt cx="0" cy="0"/>
        </a:xfrm>
      </p:grpSpPr>
      <p:sp>
        <p:nvSpPr>
          <p:cNvPr id="2962" name="Google Shape;2962;p34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63" name="Google Shape;2963;p344"/>
          <p:cNvSpPr txBox="1"/>
          <p:nvPr>
            <p:ph idx="1" type="body"/>
          </p:nvPr>
        </p:nvSpPr>
        <p:spPr>
          <a:xfrm>
            <a:off x="451050" y="1173550"/>
            <a:ext cx="11289900" cy="1227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600">
                <a:solidFill>
                  <a:srgbClr val="000000"/>
                </a:solidFill>
              </a:rPr>
              <a:t>Now</a:t>
            </a:r>
            <a:r>
              <a:rPr i="1" lang="en-US" sz="3600">
                <a:solidFill>
                  <a:srgbClr val="000000"/>
                </a:solidFill>
              </a:rPr>
              <a:t>, determine if Will can claim RJ for the EIC → I-3 through I-4. Hint: Step 2 on I-3 is VERY important</a:t>
            </a:r>
            <a:endParaRPr i="1" sz="36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64" name="Google Shape;2964;p3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65" name="Google Shape;2965;p344"/>
          <p:cNvSpPr txBox="1"/>
          <p:nvPr>
            <p:ph idx="1" type="body"/>
          </p:nvPr>
        </p:nvSpPr>
        <p:spPr>
          <a:xfrm>
            <a:off x="451050" y="2607125"/>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0" name="Shape 2970"/>
        <p:cNvGrpSpPr/>
        <p:nvPr/>
      </p:nvGrpSpPr>
      <p:grpSpPr>
        <a:xfrm>
          <a:off x="0" y="0"/>
          <a:ext cx="0" cy="0"/>
          <a:chOff x="0" y="0"/>
          <a:chExt cx="0" cy="0"/>
        </a:xfrm>
      </p:grpSpPr>
      <p:sp>
        <p:nvSpPr>
          <p:cNvPr id="2971" name="Google Shape;2971;p34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2972" name="Google Shape;2972;p345"/>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73" name="Google Shape;2973;p3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74" name="Google Shape;2974;p345"/>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Will able to claim R.J. as a qualifying child for the earned income credit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Yes, because his income is below the threshold for claiming EIC.</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b. Yes, because R.J. has a Social Security number.</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c. No, because Will has an ITIN.</a:t>
            </a:r>
            <a:endParaRPr b="1" i="1" sz="24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d. Both a and b</a:t>
            </a:r>
            <a:endParaRPr b="1" i="1" sz="2400" strike="sngStrike">
              <a:solidFill>
                <a:srgbClr val="FF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9" name="Shape 2979"/>
        <p:cNvGrpSpPr/>
        <p:nvPr/>
      </p:nvGrpSpPr>
      <p:grpSpPr>
        <a:xfrm>
          <a:off x="0" y="0"/>
          <a:ext cx="0" cy="0"/>
          <a:chOff x="0" y="0"/>
          <a:chExt cx="0" cy="0"/>
        </a:xfrm>
      </p:grpSpPr>
      <p:sp>
        <p:nvSpPr>
          <p:cNvPr id="2980" name="Google Shape;2980;p34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81" name="Google Shape;2981;p346"/>
          <p:cNvSpPr txBox="1"/>
          <p:nvPr>
            <p:ph idx="1" type="body"/>
          </p:nvPr>
        </p:nvSpPr>
        <p:spPr>
          <a:xfrm>
            <a:off x="292500" y="958500"/>
            <a:ext cx="11289900" cy="3487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2982" name="Google Shape;2982;p3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83" name="Google Shape;2983;p346"/>
          <p:cNvSpPr txBox="1"/>
          <p:nvPr>
            <p:ph idx="1" type="body"/>
          </p:nvPr>
        </p:nvSpPr>
        <p:spPr>
          <a:xfrm>
            <a:off x="292500" y="4750475"/>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Which benefit(s) can Will claim on his tax return? (Choose the best answer)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Child and dependent care credit</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Child tax credit</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Head of Household filing status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All of the above</a:t>
            </a:r>
            <a:endParaRPr b="1" i="1" sz="2400">
              <a:solidFill>
                <a:srgbClr val="00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8" name="Shape 2988"/>
        <p:cNvGrpSpPr/>
        <p:nvPr/>
      </p:nvGrpSpPr>
      <p:grpSpPr>
        <a:xfrm>
          <a:off x="0" y="0"/>
          <a:ext cx="0" cy="0"/>
          <a:chOff x="0" y="0"/>
          <a:chExt cx="0" cy="0"/>
        </a:xfrm>
      </p:grpSpPr>
      <p:sp>
        <p:nvSpPr>
          <p:cNvPr id="2989" name="Google Shape;2989;p34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990" name="Google Shape;2990;p347"/>
          <p:cNvSpPr txBox="1"/>
          <p:nvPr>
            <p:ph idx="1" type="body"/>
          </p:nvPr>
        </p:nvSpPr>
        <p:spPr>
          <a:xfrm>
            <a:off x="1638850" y="1030800"/>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Child and Dependent Care Expenses Credit qualifications→ G-5</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91" name="Google Shape;2991;p3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92" name="Google Shape;2992;p347"/>
          <p:cNvSpPr txBox="1"/>
          <p:nvPr>
            <p:ph idx="1" type="body"/>
          </p:nvPr>
        </p:nvSpPr>
        <p:spPr>
          <a:xfrm>
            <a:off x="1638850" y="1861450"/>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lnSpc>
                <a:spcPct val="100000"/>
              </a:lnSpc>
              <a:spcBef>
                <a:spcPts val="0"/>
              </a:spcBef>
              <a:spcAft>
                <a:spcPts val="0"/>
              </a:spcAft>
              <a:buClr>
                <a:srgbClr val="000000"/>
              </a:buClr>
              <a:buSzPts val="1100"/>
              <a:buFont typeface="Arial"/>
              <a:buNone/>
            </a:pPr>
            <a:r>
              <a:rPr i="1" lang="en-US" sz="2400">
                <a:solidFill>
                  <a:srgbClr val="000000"/>
                </a:solidFill>
              </a:rPr>
              <a:t>Child Tax Credit qualifications→ G-12 and G-13</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93" name="Google Shape;2993;p347"/>
          <p:cNvSpPr txBox="1"/>
          <p:nvPr>
            <p:ph idx="1" type="body"/>
          </p:nvPr>
        </p:nvSpPr>
        <p:spPr>
          <a:xfrm>
            <a:off x="1638850" y="2824025"/>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Head of Household qualifications→ B-6, B-7</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2994" name="Google Shape;2994;p347"/>
          <p:cNvSpPr txBox="1"/>
          <p:nvPr>
            <p:ph idx="1" type="body"/>
          </p:nvPr>
        </p:nvSpPr>
        <p:spPr>
          <a:xfrm>
            <a:off x="292500" y="3786600"/>
            <a:ext cx="11289900" cy="2650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a:t>
            </a:r>
            <a:r>
              <a:rPr b="1" i="1" lang="en-US" sz="1800">
                <a:solidFill>
                  <a:srgbClr val="000000"/>
                </a:solidFill>
              </a:rPr>
              <a:t>Will has lived in the United States since 2000 and has an Individual Taxpayer</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Identification Number (ITIN).</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is single and 24 years old.</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has one child, R.J., who is 3 years old and lived with him all year.</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earned $26,700 in wages. He had no other income.</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provided all the support for R.J. and all the costs of keeping up their home.</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paid for R.J. to attend day care while he worked.</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R.J. has a valid Social Security number and is a U.S. citizen.</a:t>
            </a:r>
            <a:endParaRPr b="1" sz="1800"/>
          </a:p>
        </p:txBody>
      </p:sp>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9" name="Shape 2999"/>
        <p:cNvGrpSpPr/>
        <p:nvPr/>
      </p:nvGrpSpPr>
      <p:grpSpPr>
        <a:xfrm>
          <a:off x="0" y="0"/>
          <a:ext cx="0" cy="0"/>
          <a:chOff x="0" y="0"/>
          <a:chExt cx="0" cy="0"/>
        </a:xfrm>
      </p:grpSpPr>
      <p:sp>
        <p:nvSpPr>
          <p:cNvPr id="3000" name="Google Shape;3000;p34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001" name="Google Shape;3001;p348"/>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002" name="Google Shape;3002;p3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03" name="Google Shape;3003;p348"/>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Which benefit(s) can Will claim on his tax return? (Choose the best answer)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Child and dependent care credit</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b. Child tax credit</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c. Head of Household filing status</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d. All of the above</a:t>
            </a:r>
            <a:endParaRPr b="1" i="1" sz="2400">
              <a:solidFill>
                <a:srgbClr val="6AA84F"/>
              </a:solidFill>
            </a:endParaRPr>
          </a:p>
          <a:p>
            <a:pPr indent="0" lvl="0" marL="0" marR="0" rtl="0" algn="l">
              <a:spcBef>
                <a:spcPts val="0"/>
              </a:spcBef>
              <a:spcAft>
                <a:spcPts val="0"/>
              </a:spcAft>
              <a:buClr>
                <a:srgbClr val="000000"/>
              </a:buClr>
              <a:buSzPts val="1100"/>
              <a:buFont typeface="Arial"/>
              <a:buNone/>
            </a:pPr>
            <a:r>
              <a:t/>
            </a:r>
            <a:endParaRPr b="1"/>
          </a:p>
        </p:txBody>
      </p:sp>
      <p:sp>
        <p:nvSpPr>
          <p:cNvPr id="3004" name="Google Shape;3004;p348"/>
          <p:cNvSpPr txBox="1"/>
          <p:nvPr>
            <p:ph idx="1" type="body"/>
          </p:nvPr>
        </p:nvSpPr>
        <p:spPr>
          <a:xfrm>
            <a:off x="5560750" y="5400600"/>
            <a:ext cx="5139900" cy="76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The ITIN only makes Will ineligible for the EIC</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Dependent	</a:t>
            </a:r>
            <a:endParaRPr/>
          </a:p>
        </p:txBody>
      </p:sp>
      <p:sp>
        <p:nvSpPr>
          <p:cNvPr id="340" name="Google Shape;340;p4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 individual whom the taxpayer supports or lives with the taxpayer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a:t>
            </a:r>
            <a:endParaRPr/>
          </a:p>
        </p:txBody>
      </p:sp>
      <p:sp>
        <p:nvSpPr>
          <p:cNvPr id="341" name="Google Shape;341;p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9" name="Shape 3009"/>
        <p:cNvGrpSpPr/>
        <p:nvPr/>
      </p:nvGrpSpPr>
      <p:grpSpPr>
        <a:xfrm>
          <a:off x="0" y="0"/>
          <a:ext cx="0" cy="0"/>
          <a:chOff x="0" y="0"/>
          <a:chExt cx="0" cy="0"/>
        </a:xfrm>
      </p:grpSpPr>
      <p:sp>
        <p:nvSpPr>
          <p:cNvPr id="3010" name="Google Shape;3010;p34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11" name="Google Shape;3011;p349"/>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012" name="Google Shape;3012;p3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13" name="Google Shape;3013;p349"/>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What are the correct filing statuses?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Both John and Marsha must file as Single.</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John and Marsha can choose which one files as Head of Household.</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Both John and Marsha can file as Head of Household.</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John can file as Head of Household and Marsha must file as Single.</a:t>
            </a:r>
            <a:endParaRPr b="1"/>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8" name="Shape 3018"/>
        <p:cNvGrpSpPr/>
        <p:nvPr/>
      </p:nvGrpSpPr>
      <p:grpSpPr>
        <a:xfrm>
          <a:off x="0" y="0"/>
          <a:ext cx="0" cy="0"/>
          <a:chOff x="0" y="0"/>
          <a:chExt cx="0" cy="0"/>
        </a:xfrm>
      </p:grpSpPr>
      <p:sp>
        <p:nvSpPr>
          <p:cNvPr id="3019" name="Google Shape;3019;p35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20" name="Google Shape;3020;p350"/>
          <p:cNvSpPr txBox="1"/>
          <p:nvPr>
            <p:ph idx="1" type="body"/>
          </p:nvPr>
        </p:nvSpPr>
        <p:spPr>
          <a:xfrm>
            <a:off x="1638850" y="1030800"/>
            <a:ext cx="9174000" cy="1030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First, determine who can claim Mark and Kevin→ C-3</a:t>
            </a:r>
            <a:endParaRPr i="1" sz="24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remember, you are asking the questions from the perspective of John and Marsha individually, not combined</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21" name="Google Shape;3021;p3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22" name="Google Shape;3022;p350"/>
          <p:cNvSpPr txBox="1"/>
          <p:nvPr>
            <p:ph idx="1" type="body"/>
          </p:nvPr>
        </p:nvSpPr>
        <p:spPr>
          <a:xfrm>
            <a:off x="1638850" y="2250238"/>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lnSpc>
                <a:spcPct val="100000"/>
              </a:lnSpc>
              <a:spcBef>
                <a:spcPts val="0"/>
              </a:spcBef>
              <a:spcAft>
                <a:spcPts val="0"/>
              </a:spcAft>
              <a:buClr>
                <a:srgbClr val="000000"/>
              </a:buClr>
              <a:buSzPts val="1100"/>
              <a:buFont typeface="Arial"/>
              <a:buNone/>
            </a:pPr>
            <a:r>
              <a:rPr i="1" lang="en-US" sz="2400">
                <a:solidFill>
                  <a:srgbClr val="000000"/>
                </a:solidFill>
              </a:rPr>
              <a:t>Then determine filing status for John→ B-6</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23" name="Google Shape;3023;p350"/>
          <p:cNvSpPr txBox="1"/>
          <p:nvPr>
            <p:ph idx="1" type="body"/>
          </p:nvPr>
        </p:nvSpPr>
        <p:spPr>
          <a:xfrm>
            <a:off x="1638850" y="3040388"/>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Then determine filing status for Marsha→ B-6</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24" name="Google Shape;3024;p350"/>
          <p:cNvSpPr txBox="1"/>
          <p:nvPr>
            <p:ph idx="1" type="body"/>
          </p:nvPr>
        </p:nvSpPr>
        <p:spPr>
          <a:xfrm>
            <a:off x="292500" y="3786600"/>
            <a:ext cx="11289900" cy="2917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i="1" lang="en-US" sz="1800">
                <a:solidFill>
                  <a:srgbClr val="000000"/>
                </a:solidFill>
              </a:rPr>
              <a:t>John and Marsha are both 30 years old.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They are not married and lived together all year.</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Marsha had $35,000 in wages during 20XX. John earned $10,000 in wages.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John has two children from a previous relationship. Mark is 9 and Kevin is 6 years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old. Mark and Kevin lived with Marsha and John for all of 20XX. Mark and Kevin did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not provide over half of their own support.</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Marsha paid all the rent, utilities, and household expenses. John occasionally paid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for groceries but did not pay any household expenses.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John, Marsha, Mark, and Kevin are all U.S. citizens with valid Social Security</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numbers.</a:t>
            </a:r>
            <a:endParaRPr b="1" i="1" sz="1800">
              <a:solidFill>
                <a:srgbClr val="000000"/>
              </a:solidFill>
            </a:endParaRPr>
          </a:p>
        </p:txBody>
      </p:sp>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9" name="Shape 3029"/>
        <p:cNvGrpSpPr/>
        <p:nvPr/>
      </p:nvGrpSpPr>
      <p:grpSpPr>
        <a:xfrm>
          <a:off x="0" y="0"/>
          <a:ext cx="0" cy="0"/>
          <a:chOff x="0" y="0"/>
          <a:chExt cx="0" cy="0"/>
        </a:xfrm>
      </p:grpSpPr>
      <p:sp>
        <p:nvSpPr>
          <p:cNvPr id="3030" name="Google Shape;3030;p35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031" name="Google Shape;3031;p351"/>
          <p:cNvSpPr txBox="1"/>
          <p:nvPr>
            <p:ph idx="1" type="body"/>
          </p:nvPr>
        </p:nvSpPr>
        <p:spPr>
          <a:xfrm>
            <a:off x="202500" y="958500"/>
            <a:ext cx="11691000" cy="3585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200">
                <a:solidFill>
                  <a:srgbClr val="000000"/>
                </a:solidFill>
              </a:rPr>
              <a:t>John and Marsha are both 30 years old.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They are not married and lived together all year.</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Marsha had $35,000 in wages during 20XX. John earned $10,000 in wages.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John has two children from a previous relationship. Mark is 9 and Kevin is 6 years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old. Mark and Kevin lived with Marsha and John for all of 20XX. Mark and Kevin did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not provide over half of their own support.</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Marsha paid all the rent, utilities, and household expenses. John occasionally paid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for groceries but did not pay any household expenses.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John, Marsha, Mark, and Kevin are all U.S. citizens with valid Social Security</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numbers.</a:t>
            </a:r>
            <a:endParaRPr b="1" i="1" sz="2200">
              <a:solidFill>
                <a:srgbClr val="000000"/>
              </a:solidFill>
            </a:endParaRPr>
          </a:p>
        </p:txBody>
      </p:sp>
      <p:sp>
        <p:nvSpPr>
          <p:cNvPr id="3032" name="Google Shape;3032;p3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33" name="Google Shape;3033;p351"/>
          <p:cNvSpPr txBox="1"/>
          <p:nvPr>
            <p:ph idx="1" type="body"/>
          </p:nvPr>
        </p:nvSpPr>
        <p:spPr>
          <a:xfrm>
            <a:off x="292500" y="4670175"/>
            <a:ext cx="11289900" cy="20934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200">
                <a:solidFill>
                  <a:srgbClr val="000000"/>
                </a:solidFill>
              </a:rPr>
              <a:t>What are the correct filing statuses?</a:t>
            </a:r>
            <a:endParaRPr b="1" i="1" sz="22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a:solidFill>
                  <a:srgbClr val="6AA84F"/>
                </a:solidFill>
              </a:rPr>
              <a:t>a. Both John and Marsha must file as Single.</a:t>
            </a:r>
            <a:endParaRPr b="1" i="1" sz="22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b. John and Marsha can choose which one files as Head of Household.</a:t>
            </a:r>
            <a:endParaRPr b="1" i="1" sz="22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c. Both John and Marsha can file as Head of Household.</a:t>
            </a:r>
            <a:endParaRPr b="1" i="1" sz="22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d. John can file as Head of Household and Marsha must file as Single.</a:t>
            </a:r>
            <a:endParaRPr b="1" sz="2200" strike="sngStrike">
              <a:solidFill>
                <a:srgbClr val="FF0000"/>
              </a:solidFill>
            </a:endParaRPr>
          </a:p>
        </p:txBody>
      </p:sp>
      <p:sp>
        <p:nvSpPr>
          <p:cNvPr id="3034" name="Google Shape;3034;p351"/>
          <p:cNvSpPr txBox="1"/>
          <p:nvPr/>
        </p:nvSpPr>
        <p:spPr>
          <a:xfrm>
            <a:off x="6120350" y="4759600"/>
            <a:ext cx="5288700" cy="828300"/>
          </a:xfrm>
          <a:prstGeom prst="rect">
            <a:avLst/>
          </a:prstGeom>
          <a:solidFill>
            <a:srgbClr val="D9EAD3"/>
          </a:solidFill>
          <a:ln cap="flat" cmpd="sng" w="9525">
            <a:solidFill>
              <a:srgbClr val="749E3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i="1" lang="en-US">
                <a:latin typeface="Questrial"/>
                <a:ea typeface="Questrial"/>
                <a:cs typeface="Questrial"/>
                <a:sym typeface="Questrial"/>
              </a:rPr>
              <a:t>John can not claim HOH because he did not provide more than ½ the cost of keeping up the home. Marsha can not claim HOH because neither Mark or Kevin qualify to be her dependents.  </a:t>
            </a:r>
            <a:endParaRPr i="1">
              <a:latin typeface="Questrial"/>
              <a:ea typeface="Questrial"/>
              <a:cs typeface="Questrial"/>
              <a:sym typeface="Questrial"/>
            </a:endParaRPr>
          </a:p>
        </p:txBody>
      </p:sp>
      <p:sp>
        <p:nvSpPr>
          <p:cNvPr id="3035" name="Google Shape;3035;p351"/>
          <p:cNvSpPr txBox="1"/>
          <p:nvPr/>
        </p:nvSpPr>
        <p:spPr>
          <a:xfrm>
            <a:off x="6120350" y="4759600"/>
            <a:ext cx="5288700" cy="82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342900" lvl="0" marL="342900" marR="0" rtl="0" algn="ctr">
              <a:lnSpc>
                <a:spcPct val="100000"/>
              </a:lnSpc>
              <a:spcBef>
                <a:spcPts val="0"/>
              </a:spcBef>
              <a:spcAft>
                <a:spcPts val="0"/>
              </a:spcAft>
              <a:buNone/>
            </a:pPr>
            <a:r>
              <a:rPr i="1" lang="en-US">
                <a:latin typeface="Questrial"/>
                <a:ea typeface="Questrial"/>
                <a:cs typeface="Questrial"/>
                <a:sym typeface="Questrial"/>
              </a:rPr>
              <a:t>John can not claim HOH because he did not provide more than ½ the cost of keeping up the home. Marsha can not claim HOH because neither Mark or Kevin qualify to be her dependents.</a:t>
            </a:r>
            <a:endParaRPr sz="4000">
              <a:solidFill>
                <a:srgbClr val="77A042"/>
              </a:solidFill>
              <a:latin typeface="Questrial"/>
              <a:ea typeface="Questrial"/>
              <a:cs typeface="Questrial"/>
              <a:sym typeface="Questrial"/>
            </a:endParaRPr>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0" name="Shape 3040"/>
        <p:cNvGrpSpPr/>
        <p:nvPr/>
      </p:nvGrpSpPr>
      <p:grpSpPr>
        <a:xfrm>
          <a:off x="0" y="0"/>
          <a:ext cx="0" cy="0"/>
          <a:chOff x="0" y="0"/>
          <a:chExt cx="0" cy="0"/>
        </a:xfrm>
      </p:grpSpPr>
      <p:sp>
        <p:nvSpPr>
          <p:cNvPr id="3041" name="Google Shape;3041;p35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42" name="Google Shape;3042;p352"/>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043" name="Google Shape;3043;p3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44" name="Google Shape;3044;p352"/>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it allowable for John and Marsha to each claim one qualifying child for the earned income credit on their individual returns?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Yes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No</a:t>
            </a:r>
            <a:endParaRPr b="1" i="1" sz="2400">
              <a:solidFill>
                <a:srgbClr val="000000"/>
              </a:solidFill>
            </a:endParaRPr>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9" name="Shape 3049"/>
        <p:cNvGrpSpPr/>
        <p:nvPr/>
      </p:nvGrpSpPr>
      <p:grpSpPr>
        <a:xfrm>
          <a:off x="0" y="0"/>
          <a:ext cx="0" cy="0"/>
          <a:chOff x="0" y="0"/>
          <a:chExt cx="0" cy="0"/>
        </a:xfrm>
      </p:grpSpPr>
      <p:sp>
        <p:nvSpPr>
          <p:cNvPr id="3050" name="Google Shape;3050;p35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051" name="Google Shape;3051;p353"/>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052" name="Google Shape;3052;p3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53" name="Google Shape;3053;p353"/>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it allowable for John and Marsha to each claim one qualifying child for the earned income credit on their individual returns?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Yes</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b. No</a:t>
            </a:r>
            <a:endParaRPr b="1" i="1" sz="2400">
              <a:solidFill>
                <a:srgbClr val="6AA84F"/>
              </a:solidFill>
            </a:endParaRPr>
          </a:p>
        </p:txBody>
      </p:sp>
      <p:sp>
        <p:nvSpPr>
          <p:cNvPr id="3054" name="Google Shape;3054;p353"/>
          <p:cNvSpPr txBox="1"/>
          <p:nvPr>
            <p:ph idx="1" type="body"/>
          </p:nvPr>
        </p:nvSpPr>
        <p:spPr>
          <a:xfrm>
            <a:off x="2314050" y="5795775"/>
            <a:ext cx="7769700" cy="865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1800">
                <a:solidFill>
                  <a:srgbClr val="000000"/>
                </a:solidFill>
              </a:rPr>
              <a:t>Only John is eligible to claim the children because they meet the relationship test and are his children. They don’t meet the relationship test for Marsha because Marsha and John are not married</a:t>
            </a:r>
            <a:endParaRPr i="1" sz="18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8" name="Shape 3058"/>
        <p:cNvGrpSpPr/>
        <p:nvPr/>
      </p:nvGrpSpPr>
      <p:grpSpPr>
        <a:xfrm>
          <a:off x="0" y="0"/>
          <a:ext cx="0" cy="0"/>
          <a:chOff x="0" y="0"/>
          <a:chExt cx="0" cy="0"/>
        </a:xfrm>
      </p:grpSpPr>
      <p:pic>
        <p:nvPicPr>
          <p:cNvPr descr="Impact-logo_SaveFirst-green.eps" id="3059" name="Google Shape;3059;p354"/>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3060" name="Google Shape;3060;p354"/>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61" name="Google Shape;3061;p35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62" name="Google Shape;3062;p35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63" name="Google Shape;3063;p35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64" name="Google Shape;3064;p354"/>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65" name="Google Shape;3065;p354"/>
          <p:cNvSpPr txBox="1"/>
          <p:nvPr/>
        </p:nvSpPr>
        <p:spPr>
          <a:xfrm>
            <a:off x="1440089" y="5173794"/>
            <a:ext cx="92070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Mock Tax Site</a:t>
            </a:r>
            <a:endParaRPr b="1" sz="5400">
              <a:solidFill>
                <a:schemeClr val="dk2"/>
              </a:solidFill>
              <a:latin typeface="Questrial"/>
              <a:ea typeface="Questrial"/>
              <a:cs typeface="Questrial"/>
              <a:sym typeface="Questrial"/>
            </a:endParaRPr>
          </a:p>
        </p:txBody>
      </p:sp>
      <p:sp>
        <p:nvSpPr>
          <p:cNvPr id="3066" name="Google Shape;3066;p3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1" name="Shape 3071"/>
        <p:cNvGrpSpPr/>
        <p:nvPr/>
      </p:nvGrpSpPr>
      <p:grpSpPr>
        <a:xfrm>
          <a:off x="0" y="0"/>
          <a:ext cx="0" cy="0"/>
          <a:chOff x="0" y="0"/>
          <a:chExt cx="0" cy="0"/>
        </a:xfrm>
      </p:grpSpPr>
      <p:sp>
        <p:nvSpPr>
          <p:cNvPr id="3072" name="Google Shape;3072;p355"/>
          <p:cNvSpPr txBox="1"/>
          <p:nvPr>
            <p:ph type="title"/>
          </p:nvPr>
        </p:nvSpPr>
        <p:spPr>
          <a:xfrm>
            <a:off x="609600" y="-94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Mock Tax Site</a:t>
            </a:r>
            <a:endParaRPr/>
          </a:p>
        </p:txBody>
      </p:sp>
      <p:sp>
        <p:nvSpPr>
          <p:cNvPr id="3073" name="Google Shape;3073;p355"/>
          <p:cNvSpPr txBox="1"/>
          <p:nvPr>
            <p:ph idx="1" type="body"/>
          </p:nvPr>
        </p:nvSpPr>
        <p:spPr>
          <a:xfrm>
            <a:off x="214700" y="787125"/>
            <a:ext cx="11614800" cy="45261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800"/>
              </a:spcBef>
              <a:spcAft>
                <a:spcPts val="0"/>
              </a:spcAft>
              <a:buClr>
                <a:schemeClr val="dk1"/>
              </a:buClr>
              <a:buSzPts val="3600"/>
              <a:buFont typeface="Noto Sans Symbols"/>
              <a:buChar char="➢"/>
            </a:pPr>
            <a:r>
              <a:rPr lang="en-US" sz="3600"/>
              <a:t>Partner up and take turns being taxpayer/volunteer!</a:t>
            </a:r>
            <a:endParaRPr sz="3600"/>
          </a:p>
          <a:p>
            <a:pPr indent="-317500" lvl="0" marL="342900" marR="0" rtl="0" algn="l">
              <a:spcBef>
                <a:spcPts val="800"/>
              </a:spcBef>
              <a:spcAft>
                <a:spcPts val="0"/>
              </a:spcAft>
              <a:buClr>
                <a:schemeClr val="dk1"/>
              </a:buClr>
              <a:buSzPts val="3600"/>
              <a:buFont typeface="Noto Sans Symbols"/>
              <a:buChar char="➢"/>
            </a:pPr>
            <a:r>
              <a:rPr lang="en-US" sz="3600"/>
              <a:t>Use your tax prep process handout!</a:t>
            </a:r>
            <a:endParaRPr sz="3600"/>
          </a:p>
          <a:p>
            <a:pPr indent="-317500" lvl="0" marL="342900" marR="0" rtl="0" algn="l">
              <a:spcBef>
                <a:spcPts val="800"/>
              </a:spcBef>
              <a:spcAft>
                <a:spcPts val="0"/>
              </a:spcAft>
              <a:buClr>
                <a:schemeClr val="dk1"/>
              </a:buClr>
              <a:buSzPts val="3600"/>
              <a:buFont typeface="Noto Sans Symbols"/>
              <a:buChar char="➢"/>
            </a:pPr>
            <a:r>
              <a:rPr lang="en-US" sz="3600"/>
              <a:t>There are two examples in your packet so:</a:t>
            </a:r>
            <a:endParaRPr sz="3600"/>
          </a:p>
          <a:p>
            <a:pPr indent="-285750" lvl="1" marL="742950" marR="0" rtl="0" algn="l">
              <a:spcBef>
                <a:spcPts val="800"/>
              </a:spcBef>
              <a:spcAft>
                <a:spcPts val="0"/>
              </a:spcAft>
              <a:buSzPts val="3600"/>
              <a:buChar char="•"/>
            </a:pPr>
            <a:r>
              <a:rPr lang="en-US"/>
              <a:t>Round 1→ Student 1 is taxpayer KK, student 2 is volunteer</a:t>
            </a:r>
            <a:endParaRPr/>
          </a:p>
          <a:p>
            <a:pPr indent="-285750" lvl="1" marL="742950" marR="0" rtl="0" algn="l">
              <a:spcBef>
                <a:spcPts val="800"/>
              </a:spcBef>
              <a:spcAft>
                <a:spcPts val="0"/>
              </a:spcAft>
              <a:buSzPts val="3600"/>
              <a:buChar char="•"/>
            </a:pPr>
            <a:r>
              <a:rPr lang="en-US"/>
              <a:t>Round 2→ Student 1 is now volunteer and student 2 is taxpayer MM</a:t>
            </a:r>
            <a:endParaRPr/>
          </a:p>
          <a:p>
            <a:pPr indent="-285750" lvl="1" marL="742950" marR="0" rtl="0" algn="l">
              <a:spcBef>
                <a:spcPts val="800"/>
              </a:spcBef>
              <a:spcAft>
                <a:spcPts val="0"/>
              </a:spcAft>
              <a:buSzPts val="3600"/>
              <a:buChar char="•"/>
            </a:pPr>
            <a:r>
              <a:rPr lang="en-US"/>
              <a:t>Use return you don’t prepare as practice at home! Student 1 can do KK at home, Student 2 can do MM at home. Answer key will be posted online.</a:t>
            </a:r>
            <a:endParaRPr/>
          </a:p>
          <a:p>
            <a:pPr indent="0" lvl="0" marL="457200" marR="0" rtl="0" algn="l">
              <a:spcBef>
                <a:spcPts val="800"/>
              </a:spcBef>
              <a:spcAft>
                <a:spcPts val="0"/>
              </a:spcAft>
              <a:buNone/>
            </a:pPr>
            <a:r>
              <a:t/>
            </a:r>
            <a:endParaRPr/>
          </a:p>
        </p:txBody>
      </p:sp>
      <p:sp>
        <p:nvSpPr>
          <p:cNvPr id="3074" name="Google Shape;3074;p3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9" name="Shape 3079"/>
        <p:cNvGrpSpPr/>
        <p:nvPr/>
      </p:nvGrpSpPr>
      <p:grpSpPr>
        <a:xfrm>
          <a:off x="0" y="0"/>
          <a:ext cx="0" cy="0"/>
          <a:chOff x="0" y="0"/>
          <a:chExt cx="0" cy="0"/>
        </a:xfrm>
      </p:grpSpPr>
      <p:sp>
        <p:nvSpPr>
          <p:cNvPr id="3080" name="Google Shape;3080;p3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Mock Tax Site</a:t>
            </a:r>
            <a:endParaRPr/>
          </a:p>
        </p:txBody>
      </p:sp>
      <p:sp>
        <p:nvSpPr>
          <p:cNvPr id="3081" name="Google Shape;3081;p356"/>
          <p:cNvSpPr txBox="1"/>
          <p:nvPr>
            <p:ph idx="1" type="body"/>
          </p:nvPr>
        </p:nvSpPr>
        <p:spPr>
          <a:xfrm>
            <a:off x="440450" y="1417650"/>
            <a:ext cx="116148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a:t>Login to TaxSlayer (via Google Chrome)</a:t>
            </a:r>
            <a:endParaRPr/>
          </a:p>
          <a:p>
            <a:pPr indent="-285750" lvl="1" marL="742950" rtl="0" algn="l">
              <a:lnSpc>
                <a:spcPct val="90000"/>
              </a:lnSpc>
              <a:spcBef>
                <a:spcPts val="720"/>
              </a:spcBef>
              <a:spcAft>
                <a:spcPts val="0"/>
              </a:spcAft>
              <a:buSzPts val="3600"/>
              <a:buChar char="•"/>
            </a:pPr>
            <a:r>
              <a:rPr lang="en-US"/>
              <a:t>Vita.taxslayerpro.com/IRSTRAINING</a:t>
            </a:r>
            <a:endParaRPr/>
          </a:p>
          <a:p>
            <a:pPr indent="-285750" lvl="1" marL="742950" rtl="0" algn="l">
              <a:lnSpc>
                <a:spcPct val="90000"/>
              </a:lnSpc>
              <a:spcBef>
                <a:spcPts val="720"/>
              </a:spcBef>
              <a:spcAft>
                <a:spcPts val="0"/>
              </a:spcAft>
              <a:buSzPts val="3600"/>
              <a:buChar char="•"/>
            </a:pPr>
            <a:r>
              <a:rPr lang="en-US"/>
              <a:t>Password: TRAINPROWEB</a:t>
            </a:r>
            <a:endParaRPr/>
          </a:p>
          <a:p>
            <a:pPr indent="-285750" lvl="1" marL="742950" rtl="0" algn="l">
              <a:lnSpc>
                <a:spcPct val="90000"/>
              </a:lnSpc>
              <a:spcBef>
                <a:spcPts val="720"/>
              </a:spcBef>
              <a:spcAft>
                <a:spcPts val="0"/>
              </a:spcAft>
              <a:buSzPts val="3600"/>
              <a:buChar char="•"/>
            </a:pPr>
            <a:r>
              <a:rPr lang="en-US"/>
              <a:t>Username: DOEJTRAIN (last name, first initial,TRAIN)</a:t>
            </a:r>
            <a:endParaRPr/>
          </a:p>
          <a:p>
            <a:pPr indent="-285750" lvl="1" marL="742950" rtl="0" algn="l">
              <a:lnSpc>
                <a:spcPct val="90000"/>
              </a:lnSpc>
              <a:spcBef>
                <a:spcPts val="720"/>
              </a:spcBef>
              <a:spcAft>
                <a:spcPts val="0"/>
              </a:spcAft>
              <a:buSzPts val="3600"/>
              <a:buChar char="•"/>
            </a:pPr>
            <a:r>
              <a:rPr lang="en-US"/>
              <a:t>Password: SaveFirstTaxes2020!</a:t>
            </a:r>
            <a:endParaRPr/>
          </a:p>
        </p:txBody>
      </p:sp>
      <p:sp>
        <p:nvSpPr>
          <p:cNvPr id="3082" name="Google Shape;3082;p3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7" name="Shape 3087"/>
        <p:cNvGrpSpPr/>
        <p:nvPr/>
      </p:nvGrpSpPr>
      <p:grpSpPr>
        <a:xfrm>
          <a:off x="0" y="0"/>
          <a:ext cx="0" cy="0"/>
          <a:chOff x="0" y="0"/>
          <a:chExt cx="0" cy="0"/>
        </a:xfrm>
      </p:grpSpPr>
      <p:pic>
        <p:nvPicPr>
          <p:cNvPr descr="Impact-logo_SaveFirst-green.eps" id="3088" name="Google Shape;3088;p357"/>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089" name="Google Shape;3089;p357"/>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90" name="Google Shape;3090;p35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91" name="Google Shape;3091;p35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92" name="Google Shape;3092;p35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93" name="Google Shape;3093;p357"/>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94" name="Google Shape;3094;p357"/>
          <p:cNvSpPr txBox="1"/>
          <p:nvPr/>
        </p:nvSpPr>
        <p:spPr>
          <a:xfrm>
            <a:off x="1708732" y="4868994"/>
            <a:ext cx="8727445" cy="16842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Intake/Interview &amp; Quality Review Process</a:t>
            </a:r>
            <a:endParaRPr b="1" sz="5400">
              <a:solidFill>
                <a:schemeClr val="dk2"/>
              </a:solidFill>
              <a:latin typeface="Questrial"/>
              <a:ea typeface="Questrial"/>
              <a:cs typeface="Questrial"/>
              <a:sym typeface="Questrial"/>
            </a:endParaRPr>
          </a:p>
        </p:txBody>
      </p:sp>
      <p:sp>
        <p:nvSpPr>
          <p:cNvPr id="3095" name="Google Shape;3095;p3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0" name="Shape 3100"/>
        <p:cNvGrpSpPr/>
        <p:nvPr/>
      </p:nvGrpSpPr>
      <p:grpSpPr>
        <a:xfrm>
          <a:off x="0" y="0"/>
          <a:ext cx="0" cy="0"/>
          <a:chOff x="0" y="0"/>
          <a:chExt cx="0" cy="0"/>
        </a:xfrm>
      </p:grpSpPr>
      <p:sp>
        <p:nvSpPr>
          <p:cNvPr id="3101" name="Google Shape;3101;p3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Sheet</a:t>
            </a:r>
            <a:endParaRPr/>
          </a:p>
        </p:txBody>
      </p:sp>
      <p:sp>
        <p:nvSpPr>
          <p:cNvPr id="3102" name="Google Shape;3102;p35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Form 13614-C (</a:t>
            </a:r>
            <a:r>
              <a:rPr lang="en-US"/>
              <a:t>official IRS version</a:t>
            </a:r>
            <a:r>
              <a:rPr b="0" i="0" lang="en-US" sz="4000" u="none" cap="none" strike="noStrike">
                <a:solidFill>
                  <a:schemeClr val="dk1"/>
                </a:solidFill>
                <a:latin typeface="Questrial"/>
                <a:ea typeface="Questrial"/>
                <a:cs typeface="Questrial"/>
                <a:sym typeface="Questrial"/>
              </a:rPr>
              <a:t>)</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All VITA programs are required to use this sheet for every tax return filed at the tax site.</a:t>
            </a:r>
            <a:endParaRPr/>
          </a:p>
        </p:txBody>
      </p:sp>
      <p:sp>
        <p:nvSpPr>
          <p:cNvPr id="3103" name="Google Shape;3103;p3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104" name="Google Shape;3104;p358"/>
          <p:cNvPicPr preferRelativeResize="0"/>
          <p:nvPr/>
        </p:nvPicPr>
        <p:blipFill>
          <a:blip r:embed="rId3">
            <a:alphaModFix/>
          </a:blip>
          <a:stretch>
            <a:fillRect/>
          </a:stretch>
        </p:blipFill>
        <p:spPr>
          <a:xfrm>
            <a:off x="2453712" y="3787050"/>
            <a:ext cx="7284575" cy="30709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a:t>
            </a:r>
            <a:endParaRPr/>
          </a:p>
        </p:txBody>
      </p:sp>
      <p:sp>
        <p:nvSpPr>
          <p:cNvPr id="348" name="Google Shape;348;p44"/>
          <p:cNvSpPr txBox="1"/>
          <p:nvPr>
            <p:ph idx="1" type="body"/>
          </p:nvPr>
        </p:nvSpPr>
        <p:spPr>
          <a:xfrm>
            <a:off x="609600" y="125796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endParaRPr/>
          </a:p>
        </p:txBody>
      </p:sp>
      <p:sp>
        <p:nvSpPr>
          <p:cNvPr id="349" name="Google Shape;349;p44"/>
          <p:cNvSpPr/>
          <p:nvPr/>
        </p:nvSpPr>
        <p:spPr>
          <a:xfrm>
            <a:off x="405588" y="4859025"/>
            <a:ext cx="11209800" cy="18759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t>
            </a:r>
            <a:endParaRPr sz="3600"/>
          </a:p>
        </p:txBody>
      </p:sp>
      <p:sp>
        <p:nvSpPr>
          <p:cNvPr id="350" name="Google Shape;350;p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1" name="Google Shape;351;p44"/>
          <p:cNvPicPr preferRelativeResize="0"/>
          <p:nvPr/>
        </p:nvPicPr>
        <p:blipFill>
          <a:blip r:embed="rId3">
            <a:alphaModFix/>
          </a:blip>
          <a:stretch>
            <a:fillRect/>
          </a:stretch>
        </p:blipFill>
        <p:spPr>
          <a:xfrm>
            <a:off x="304800" y="2000900"/>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9" name="Shape 3109"/>
        <p:cNvGrpSpPr/>
        <p:nvPr/>
      </p:nvGrpSpPr>
      <p:grpSpPr>
        <a:xfrm>
          <a:off x="0" y="0"/>
          <a:ext cx="0" cy="0"/>
          <a:chOff x="0" y="0"/>
          <a:chExt cx="0" cy="0"/>
        </a:xfrm>
      </p:grpSpPr>
      <p:sp>
        <p:nvSpPr>
          <p:cNvPr id="3110" name="Google Shape;3110;p359"/>
          <p:cNvSpPr txBox="1"/>
          <p:nvPr>
            <p:ph type="title"/>
          </p:nvPr>
        </p:nvSpPr>
        <p:spPr>
          <a:xfrm>
            <a:off x="524700" y="216000"/>
            <a:ext cx="11142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500" u="none" cap="none" strike="noStrike">
                <a:solidFill>
                  <a:schemeClr val="dk2"/>
                </a:solidFill>
                <a:latin typeface="Questrial"/>
                <a:ea typeface="Questrial"/>
                <a:cs typeface="Questrial"/>
                <a:sym typeface="Questrial"/>
              </a:rPr>
              <a:t>Assuring a Quality Service and Accurate Return</a:t>
            </a:r>
            <a:endParaRPr sz="4500"/>
          </a:p>
        </p:txBody>
      </p:sp>
      <p:sp>
        <p:nvSpPr>
          <p:cNvPr id="3111" name="Google Shape;3111;p359"/>
          <p:cNvSpPr txBox="1"/>
          <p:nvPr>
            <p:ph idx="1" type="body"/>
          </p:nvPr>
        </p:nvSpPr>
        <p:spPr>
          <a:xfrm>
            <a:off x="435650" y="1475013"/>
            <a:ext cx="11705100" cy="4526100"/>
          </a:xfrm>
          <a:prstGeom prst="rect">
            <a:avLst/>
          </a:prstGeom>
          <a:noFill/>
          <a:ln>
            <a:noFill/>
          </a:ln>
        </p:spPr>
        <p:txBody>
          <a:bodyPr anchorCtr="0" anchor="t" bIns="45700" lIns="91425" spcFirstLastPara="1" rIns="91425" wrap="square" tIns="45700">
            <a:noAutofit/>
          </a:bodyPr>
          <a:lstStyle/>
          <a:p>
            <a:pPr indent="-336550" lvl="0" marL="342900" marR="0" rtl="0" algn="l">
              <a:lnSpc>
                <a:spcPct val="80000"/>
              </a:lnSpc>
              <a:spcBef>
                <a:spcPts val="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Taxpayers using services offered through the Volunteer Tax Assistance (VITA) and Tax Counseling for the Elderly (TCE) Programs </a:t>
            </a:r>
            <a:r>
              <a:rPr b="1" i="0" lang="en-US" sz="3300" u="none" cap="none" strike="noStrike">
                <a:solidFill>
                  <a:schemeClr val="dk1"/>
                </a:solidFill>
                <a:latin typeface="Questrial"/>
                <a:ea typeface="Questrial"/>
                <a:cs typeface="Questrial"/>
                <a:sym typeface="Questrial"/>
              </a:rPr>
              <a:t>should be confident they receive quality service</a:t>
            </a:r>
            <a:r>
              <a:rPr b="0" i="0" lang="en-US" sz="3300" u="none" cap="none" strike="noStrike">
                <a:solidFill>
                  <a:schemeClr val="dk1"/>
                </a:solidFill>
                <a:latin typeface="Questrial"/>
                <a:ea typeface="Questrial"/>
                <a:cs typeface="Questrial"/>
                <a:sym typeface="Questrial"/>
              </a:rPr>
              <a:t>. This includes having an accurate tax return prepared. </a:t>
            </a:r>
            <a:endParaRPr b="0" i="0" sz="33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300"/>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A basic component of preparing an accurate return begins with listening to the taxpayer and asking the right questions.</a:t>
            </a:r>
            <a:endParaRPr b="0" i="0" sz="33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300"/>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Form 13614-C,  Intake/Interview &amp; Quality Review Sheet, is a tool designed to help the volunteer ask the right questions. When used properly, this form effectively contributes to accurate tax return preparation. </a:t>
            </a:r>
            <a:endParaRPr sz="3300"/>
          </a:p>
        </p:txBody>
      </p:sp>
      <p:sp>
        <p:nvSpPr>
          <p:cNvPr id="3112" name="Google Shape;3112;p3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7" name="Shape 3117"/>
        <p:cNvGrpSpPr/>
        <p:nvPr/>
      </p:nvGrpSpPr>
      <p:grpSpPr>
        <a:xfrm>
          <a:off x="0" y="0"/>
          <a:ext cx="0" cy="0"/>
          <a:chOff x="0" y="0"/>
          <a:chExt cx="0" cy="0"/>
        </a:xfrm>
      </p:grpSpPr>
      <p:sp>
        <p:nvSpPr>
          <p:cNvPr id="3118" name="Google Shape;3118;p3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Using this Form Completely and Appropriately</a:t>
            </a:r>
            <a:endParaRPr/>
          </a:p>
        </p:txBody>
      </p:sp>
      <p:sp>
        <p:nvSpPr>
          <p:cNvPr id="3119" name="Google Shape;3119;p36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conducts oversight to ensure that EVERY part of the form is being used appropriately and completely.</a:t>
            </a:r>
            <a:endParaRPr b="0" i="0" sz="4000" u="none" cap="none" strike="noStrike">
              <a:solidFill>
                <a:schemeClr val="dk1"/>
              </a:solidFill>
              <a:latin typeface="Questrial"/>
              <a:ea typeface="Questrial"/>
              <a:cs typeface="Questrial"/>
              <a:sym typeface="Questrial"/>
            </a:endParaRPr>
          </a:p>
          <a:p>
            <a:pPr indent="0" lvl="0" marL="34290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requires compliance with use of this form to ensure high quality tax returns for our VITA program.</a:t>
            </a:r>
            <a:endParaRPr/>
          </a:p>
        </p:txBody>
      </p:sp>
      <p:sp>
        <p:nvSpPr>
          <p:cNvPr id="3120" name="Google Shape;3120;p3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5" name="Shape 3125"/>
        <p:cNvGrpSpPr/>
        <p:nvPr/>
      </p:nvGrpSpPr>
      <p:grpSpPr>
        <a:xfrm>
          <a:off x="0" y="0"/>
          <a:ext cx="0" cy="0"/>
          <a:chOff x="0" y="0"/>
          <a:chExt cx="0" cy="0"/>
        </a:xfrm>
      </p:grpSpPr>
      <p:sp>
        <p:nvSpPr>
          <p:cNvPr id="3126" name="Google Shape;3126;p3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Required for Use by IRS VITA Sites</a:t>
            </a:r>
            <a:endParaRPr/>
          </a:p>
        </p:txBody>
      </p:sp>
      <p:sp>
        <p:nvSpPr>
          <p:cNvPr id="3127" name="Google Shape;3127;p361"/>
          <p:cNvSpPr txBox="1"/>
          <p:nvPr>
            <p:ph idx="1" type="body"/>
          </p:nvPr>
        </p:nvSpPr>
        <p:spPr>
          <a:xfrm>
            <a:off x="332950" y="1338100"/>
            <a:ext cx="113883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 important tool for accuracy and due diligence!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completed by (or with) the taxpayer.</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Will be used to conduct the Quality Review process.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kept at tax site for site records (do not let the taxpayer take the form with them)</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 records brought to the site should be kept on file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For privacy and identity protection purposes, SSNs should NOT be printed on the I/I form</a:t>
            </a:r>
            <a:endParaRPr/>
          </a:p>
          <a:p>
            <a:pPr indent="0" lvl="0" marL="0" marR="0" rtl="0" algn="l">
              <a:lnSpc>
                <a:spcPct val="8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3128" name="Google Shape;3128;p3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3" name="Shape 3133"/>
        <p:cNvGrpSpPr/>
        <p:nvPr/>
      </p:nvGrpSpPr>
      <p:grpSpPr>
        <a:xfrm>
          <a:off x="0" y="0"/>
          <a:ext cx="0" cy="0"/>
          <a:chOff x="0" y="0"/>
          <a:chExt cx="0" cy="0"/>
        </a:xfrm>
      </p:grpSpPr>
      <p:sp>
        <p:nvSpPr>
          <p:cNvPr id="3134" name="Google Shape;3134;p3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Form is a Huge Asset to You</a:t>
            </a:r>
            <a:endParaRPr/>
          </a:p>
        </p:txBody>
      </p:sp>
      <p:sp>
        <p:nvSpPr>
          <p:cNvPr id="3135" name="Google Shape;3135;p36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Provides an extra record for you to double-check information on the tax return in TaxSlayer and note things the taxpayer forgets to mention when speaking with you</a:t>
            </a:r>
            <a:endParaRPr/>
          </a:p>
        </p:txBody>
      </p:sp>
      <p:sp>
        <p:nvSpPr>
          <p:cNvPr id="3136" name="Google Shape;3136;p3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1" name="Shape 3141"/>
        <p:cNvGrpSpPr/>
        <p:nvPr/>
      </p:nvGrpSpPr>
      <p:grpSpPr>
        <a:xfrm>
          <a:off x="0" y="0"/>
          <a:ext cx="0" cy="0"/>
          <a:chOff x="0" y="0"/>
          <a:chExt cx="0" cy="0"/>
        </a:xfrm>
      </p:grpSpPr>
      <p:sp>
        <p:nvSpPr>
          <p:cNvPr id="3142" name="Google Shape;3142;p3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Completing Form 13614-C</a:t>
            </a:r>
            <a:endParaRPr/>
          </a:p>
        </p:txBody>
      </p:sp>
      <p:sp>
        <p:nvSpPr>
          <p:cNvPr id="3143" name="Google Shape;3143;p36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most cases, the taxpayer completes pages 1, 2, and 3 of the Intake Interview Form (Form 13614-C) in the waiting room before sitting down with you, the tax preparer.</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assistance as needed (be sensitive and perceptive to the needs of the taxpayers)</a:t>
            </a:r>
            <a:endParaRPr/>
          </a:p>
        </p:txBody>
      </p:sp>
      <p:sp>
        <p:nvSpPr>
          <p:cNvPr id="3144" name="Google Shape;3144;p3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9" name="Shape 3149"/>
        <p:cNvGrpSpPr/>
        <p:nvPr/>
      </p:nvGrpSpPr>
      <p:grpSpPr>
        <a:xfrm>
          <a:off x="0" y="0"/>
          <a:ext cx="0" cy="0"/>
          <a:chOff x="0" y="0"/>
          <a:chExt cx="0" cy="0"/>
        </a:xfrm>
      </p:grpSpPr>
      <p:sp>
        <p:nvSpPr>
          <p:cNvPr id="3150" name="Google Shape;3150;p3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Complete an Intake/Interview Form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for EVERY Return</a:t>
            </a:r>
            <a:endParaRPr/>
          </a:p>
        </p:txBody>
      </p:sp>
      <p:sp>
        <p:nvSpPr>
          <p:cNvPr id="3151" name="Google Shape;3151;p364"/>
          <p:cNvSpPr txBox="1"/>
          <p:nvPr>
            <p:ph idx="1" type="body"/>
          </p:nvPr>
        </p:nvSpPr>
        <p:spPr>
          <a:xfrm>
            <a:off x="609600" y="1708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MUST have an intake/interview form on file for EVERY return filed at our tax sites.</a:t>
            </a:r>
            <a:endParaRPr/>
          </a:p>
        </p:txBody>
      </p:sp>
      <p:sp>
        <p:nvSpPr>
          <p:cNvPr id="3152" name="Google Shape;3152;p3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7" name="Shape 3157"/>
        <p:cNvGrpSpPr/>
        <p:nvPr/>
      </p:nvGrpSpPr>
      <p:grpSpPr>
        <a:xfrm>
          <a:off x="0" y="0"/>
          <a:ext cx="0" cy="0"/>
          <a:chOff x="0" y="0"/>
          <a:chExt cx="0" cy="0"/>
        </a:xfrm>
      </p:grpSpPr>
      <p:sp>
        <p:nvSpPr>
          <p:cNvPr id="3158" name="Google Shape;3158;p3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3159" name="Google Shape;3159;p365"/>
          <p:cNvSpPr txBox="1"/>
          <p:nvPr>
            <p:ph idx="1" type="body"/>
          </p:nvPr>
        </p:nvSpPr>
        <p:spPr>
          <a:xfrm>
            <a:off x="262100" y="1807025"/>
            <a:ext cx="11808600" cy="4526100"/>
          </a:xfrm>
          <a:prstGeom prst="rect">
            <a:avLst/>
          </a:prstGeom>
          <a:noFill/>
          <a:ln>
            <a:noFill/>
          </a:ln>
        </p:spPr>
        <p:txBody>
          <a:bodyPr anchorCtr="0" anchor="t" bIns="45700" lIns="91425" spcFirstLastPara="1" rIns="91425" wrap="square" tIns="45700">
            <a:noAutofit/>
          </a:bodyPr>
          <a:lstStyle/>
          <a:p>
            <a:pPr indent="-423544" lvl="0" marL="457200" marR="0" rtl="0" algn="l">
              <a:lnSpc>
                <a:spcPct val="8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It is a violation of our VITA Grant and IRS Compliance and your Volunteer Standards of Conduct Agreement to file a tax return that is </a:t>
            </a:r>
            <a:r>
              <a:rPr b="0" i="0" lang="en-US" sz="2800" u="none" cap="none" strike="noStrike">
                <a:solidFill>
                  <a:srgbClr val="FF0000"/>
                </a:solidFill>
                <a:latin typeface="Questrial"/>
                <a:ea typeface="Questrial"/>
                <a:cs typeface="Questrial"/>
                <a:sym typeface="Questrial"/>
              </a:rPr>
              <a:t>out of scope</a:t>
            </a:r>
            <a:r>
              <a:rPr b="0" i="0" lang="en-US" sz="2800" u="none" cap="none" strike="noStrike">
                <a:solidFill>
                  <a:schemeClr val="dk1"/>
                </a:solidFill>
                <a:latin typeface="Questrial"/>
                <a:ea typeface="Questrial"/>
                <a:cs typeface="Questrial"/>
                <a:sym typeface="Questrial"/>
              </a:rPr>
              <a:t> of the VITA tax site.</a:t>
            </a:r>
            <a:endParaRPr sz="2800"/>
          </a:p>
          <a:p>
            <a:pPr indent="-414019" lvl="0" marL="447675" marR="0" rtl="0" algn="l">
              <a:lnSpc>
                <a:spcPct val="80000"/>
              </a:lnSpc>
              <a:spcBef>
                <a:spcPts val="666"/>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At SaveFirst sites, to ensure all returns are in-scope for VITA:</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Consult the SaveFirst Scope of Service Chart – at every tax station and in the Site Coordinator Handbook</a:t>
            </a:r>
            <a:r>
              <a:rPr lang="en-US" sz="2800"/>
              <a:t>/Advanced Volunteer</a:t>
            </a:r>
            <a:r>
              <a:rPr b="0" i="0" lang="en-US" sz="2800" u="none" cap="none" strike="noStrike">
                <a:solidFill>
                  <a:schemeClr val="dk1"/>
                </a:solidFill>
                <a:latin typeface="Questrial"/>
                <a:ea typeface="Questrial"/>
                <a:cs typeface="Questrial"/>
                <a:sym typeface="Questrial"/>
              </a:rPr>
              <a:t> Handbook</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If a topic seems complicated or unfamiliar to you, double-check the SaveFirst Scope of Service Chart to be sure it is listed in scope</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Sometimes this determination may be unclear. If you are unsure, talk to your Site Coordinator</a:t>
            </a:r>
            <a:endParaRPr sz="2800"/>
          </a:p>
        </p:txBody>
      </p:sp>
      <p:sp>
        <p:nvSpPr>
          <p:cNvPr id="3160" name="Google Shape;3160;p3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5" name="Shape 3165"/>
        <p:cNvGrpSpPr/>
        <p:nvPr/>
      </p:nvGrpSpPr>
      <p:grpSpPr>
        <a:xfrm>
          <a:off x="0" y="0"/>
          <a:ext cx="0" cy="0"/>
          <a:chOff x="0" y="0"/>
          <a:chExt cx="0" cy="0"/>
        </a:xfrm>
      </p:grpSpPr>
      <p:sp>
        <p:nvSpPr>
          <p:cNvPr id="3166" name="Google Shape;3166;p3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3167" name="Google Shape;3167;p366"/>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SaveFirst Basic Volunteer Preparers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Review the SaveFirst Volunteer Scope of Service Chart for SaveFirst Basic Volunteers</a:t>
            </a:r>
            <a:endParaRPr/>
          </a:p>
        </p:txBody>
      </p:sp>
      <p:sp>
        <p:nvSpPr>
          <p:cNvPr id="3168" name="Google Shape;3168;p3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2" name="Shape 3172"/>
        <p:cNvGrpSpPr/>
        <p:nvPr/>
      </p:nvGrpSpPr>
      <p:grpSpPr>
        <a:xfrm>
          <a:off x="0" y="0"/>
          <a:ext cx="0" cy="0"/>
          <a:chOff x="0" y="0"/>
          <a:chExt cx="0" cy="0"/>
        </a:xfrm>
      </p:grpSpPr>
      <p:sp>
        <p:nvSpPr>
          <p:cNvPr id="3173" name="Google Shape;3173;p3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174" name="Google Shape;3174;p3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175" name="Google Shape;3175;p367"/>
          <p:cNvPicPr preferRelativeResize="0"/>
          <p:nvPr/>
        </p:nvPicPr>
        <p:blipFill>
          <a:blip r:embed="rId3">
            <a:alphaModFix/>
          </a:blip>
          <a:stretch>
            <a:fillRect/>
          </a:stretch>
        </p:blipFill>
        <p:spPr>
          <a:xfrm>
            <a:off x="1539826" y="0"/>
            <a:ext cx="9112347"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9" name="Shape 3179"/>
        <p:cNvGrpSpPr/>
        <p:nvPr/>
      </p:nvGrpSpPr>
      <p:grpSpPr>
        <a:xfrm>
          <a:off x="0" y="0"/>
          <a:ext cx="0" cy="0"/>
          <a:chOff x="0" y="0"/>
          <a:chExt cx="0" cy="0"/>
        </a:xfrm>
      </p:grpSpPr>
      <p:sp>
        <p:nvSpPr>
          <p:cNvPr id="3180" name="Google Shape;3180;p3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181" name="Google Shape;3181;p3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182" name="Google Shape;3182;p368"/>
          <p:cNvPicPr preferRelativeResize="0"/>
          <p:nvPr/>
        </p:nvPicPr>
        <p:blipFill>
          <a:blip r:embed="rId3">
            <a:alphaModFix/>
          </a:blip>
          <a:stretch>
            <a:fillRect/>
          </a:stretch>
        </p:blipFill>
        <p:spPr>
          <a:xfrm>
            <a:off x="1470725" y="4"/>
            <a:ext cx="9406411" cy="68581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a:t>
            </a:r>
            <a:r>
              <a:rPr b="1" i="0" lang="en-US" sz="4000" u="none" cap="none" strike="noStrike">
                <a:solidFill>
                  <a:schemeClr val="dk2"/>
                </a:solidFill>
                <a:latin typeface="Questrial"/>
                <a:ea typeface="Questrial"/>
                <a:cs typeface="Questrial"/>
                <a:sym typeface="Questrial"/>
              </a:rPr>
              <a:t> </a:t>
            </a:r>
            <a:r>
              <a:rPr b="1" i="0" lang="en-US" sz="4800" u="none" cap="none" strike="noStrike">
                <a:solidFill>
                  <a:schemeClr val="dk2"/>
                </a:solidFill>
                <a:latin typeface="Questrial"/>
                <a:ea typeface="Questrial"/>
                <a:cs typeface="Questrial"/>
                <a:sym typeface="Questrial"/>
              </a:rPr>
              <a:t>Exemptions</a:t>
            </a:r>
            <a:endParaRPr b="1" i="0" sz="4000" u="none" cap="none" strike="noStrike">
              <a:solidFill>
                <a:schemeClr val="dk2"/>
              </a:solidFill>
              <a:latin typeface="Questrial"/>
              <a:ea typeface="Questrial"/>
              <a:cs typeface="Questrial"/>
              <a:sym typeface="Questrial"/>
            </a:endParaRPr>
          </a:p>
        </p:txBody>
      </p:sp>
      <p:sp>
        <p:nvSpPr>
          <p:cNvPr id="358" name="Google Shape;358;p45"/>
          <p:cNvSpPr txBox="1"/>
          <p:nvPr>
            <p:ph idx="1" type="body"/>
          </p:nvPr>
        </p:nvSpPr>
        <p:spPr>
          <a:xfrm>
            <a:off x="542100" y="9387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claim exemptions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UNLESS the taxpayer can be claimed as a dependent by someone else.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UNLESS the spouse can be claimed as a dependent by someone else.</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59" name="Google Shape;359;p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6" name="Shape 3186"/>
        <p:cNvGrpSpPr/>
        <p:nvPr/>
      </p:nvGrpSpPr>
      <p:grpSpPr>
        <a:xfrm>
          <a:off x="0" y="0"/>
          <a:ext cx="0" cy="0"/>
          <a:chOff x="0" y="0"/>
          <a:chExt cx="0" cy="0"/>
        </a:xfrm>
      </p:grpSpPr>
      <p:sp>
        <p:nvSpPr>
          <p:cNvPr id="3187" name="Google Shape;3187;p3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188" name="Google Shape;3188;p3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189" name="Google Shape;3189;p369"/>
          <p:cNvPicPr preferRelativeResize="0"/>
          <p:nvPr/>
        </p:nvPicPr>
        <p:blipFill>
          <a:blip r:embed="rId3">
            <a:alphaModFix/>
          </a:blip>
          <a:stretch>
            <a:fillRect/>
          </a:stretch>
        </p:blipFill>
        <p:spPr>
          <a:xfrm>
            <a:off x="1525975" y="4"/>
            <a:ext cx="914006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3" name="Shape 3193"/>
        <p:cNvGrpSpPr/>
        <p:nvPr/>
      </p:nvGrpSpPr>
      <p:grpSpPr>
        <a:xfrm>
          <a:off x="0" y="0"/>
          <a:ext cx="0" cy="0"/>
          <a:chOff x="0" y="0"/>
          <a:chExt cx="0" cy="0"/>
        </a:xfrm>
      </p:grpSpPr>
      <p:sp>
        <p:nvSpPr>
          <p:cNvPr id="3194" name="Google Shape;3194;p3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195" name="Google Shape;3195;p3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196" name="Google Shape;3196;p370"/>
          <p:cNvPicPr preferRelativeResize="0"/>
          <p:nvPr/>
        </p:nvPicPr>
        <p:blipFill>
          <a:blip r:embed="rId3">
            <a:alphaModFix/>
          </a:blip>
          <a:stretch>
            <a:fillRect/>
          </a:stretch>
        </p:blipFill>
        <p:spPr>
          <a:xfrm>
            <a:off x="1428825" y="0"/>
            <a:ext cx="9169110" cy="68579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mt="7000"/>
          </a:blip>
          <a:stretch>
            <a:fillRect b="0" l="0" r="0" t="0"/>
          </a:stretch>
        </a:blipFill>
      </p:bgPr>
    </p:bg>
    <p:spTree>
      <p:nvGrpSpPr>
        <p:cNvPr id="3200" name="Shape 3200"/>
        <p:cNvGrpSpPr/>
        <p:nvPr/>
      </p:nvGrpSpPr>
      <p:grpSpPr>
        <a:xfrm>
          <a:off x="0" y="0"/>
          <a:ext cx="0" cy="0"/>
          <a:chOff x="0" y="0"/>
          <a:chExt cx="0" cy="0"/>
        </a:xfrm>
      </p:grpSpPr>
      <p:sp>
        <p:nvSpPr>
          <p:cNvPr id="3201" name="Google Shape;3201;p3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02" name="Google Shape;3202;p371"/>
          <p:cNvPicPr preferRelativeResize="0"/>
          <p:nvPr/>
        </p:nvPicPr>
        <p:blipFill>
          <a:blip r:embed="rId4">
            <a:alphaModFix/>
          </a:blip>
          <a:stretch>
            <a:fillRect/>
          </a:stretch>
        </p:blipFill>
        <p:spPr>
          <a:xfrm>
            <a:off x="1386550" y="4"/>
            <a:ext cx="9197684"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6" name="Shape 3206"/>
        <p:cNvGrpSpPr/>
        <p:nvPr/>
      </p:nvGrpSpPr>
      <p:grpSpPr>
        <a:xfrm>
          <a:off x="0" y="0"/>
          <a:ext cx="0" cy="0"/>
          <a:chOff x="0" y="0"/>
          <a:chExt cx="0" cy="0"/>
        </a:xfrm>
      </p:grpSpPr>
      <p:sp>
        <p:nvSpPr>
          <p:cNvPr id="3207" name="Google Shape;3207;p3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08" name="Google Shape;3208;p3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09" name="Google Shape;3209;p372"/>
          <p:cNvPicPr preferRelativeResize="0"/>
          <p:nvPr/>
        </p:nvPicPr>
        <p:blipFill>
          <a:blip r:embed="rId3">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3" name="Shape 3213"/>
        <p:cNvGrpSpPr/>
        <p:nvPr/>
      </p:nvGrpSpPr>
      <p:grpSpPr>
        <a:xfrm>
          <a:off x="0" y="0"/>
          <a:ext cx="0" cy="0"/>
          <a:chOff x="0" y="0"/>
          <a:chExt cx="0" cy="0"/>
        </a:xfrm>
      </p:grpSpPr>
      <p:sp>
        <p:nvSpPr>
          <p:cNvPr id="3214" name="Google Shape;3214;p3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15" name="Google Shape;3215;p373"/>
          <p:cNvPicPr preferRelativeResize="0"/>
          <p:nvPr>
            <p:ph idx="1" type="body"/>
          </p:nvPr>
        </p:nvPicPr>
        <p:blipFill rotWithShape="1">
          <a:blip r:embed="rId3">
            <a:alphaModFix/>
          </a:blip>
          <a:srcRect b="0" l="0" r="0" t="0"/>
          <a:stretch/>
        </p:blipFill>
        <p:spPr>
          <a:xfrm>
            <a:off x="1464144" y="0"/>
            <a:ext cx="9263712" cy="6899425"/>
          </a:xfrm>
          <a:prstGeom prst="rect">
            <a:avLst/>
          </a:prstGeom>
          <a:noFill/>
          <a:ln cap="flat" cmpd="sng" w="38100">
            <a:solidFill>
              <a:schemeClr val="dk2"/>
            </a:solidFill>
            <a:prstDash val="solid"/>
            <a:round/>
            <a:headEnd len="sm" w="sm" type="none"/>
            <a:tailEnd len="sm" w="sm" type="none"/>
          </a:ln>
        </p:spPr>
      </p:pic>
      <p:sp>
        <p:nvSpPr>
          <p:cNvPr id="3216" name="Google Shape;3216;p3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0" name="Shape 3220"/>
        <p:cNvGrpSpPr/>
        <p:nvPr/>
      </p:nvGrpSpPr>
      <p:grpSpPr>
        <a:xfrm>
          <a:off x="0" y="0"/>
          <a:ext cx="0" cy="0"/>
          <a:chOff x="0" y="0"/>
          <a:chExt cx="0" cy="0"/>
        </a:xfrm>
      </p:grpSpPr>
      <p:sp>
        <p:nvSpPr>
          <p:cNvPr id="3221" name="Google Shape;3221;p3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22" name="Google Shape;3222;p374"/>
          <p:cNvPicPr preferRelativeResize="0"/>
          <p:nvPr>
            <p:ph idx="1" type="body"/>
          </p:nvPr>
        </p:nvPicPr>
        <p:blipFill rotWithShape="1">
          <a:blip r:embed="rId3">
            <a:alphaModFix/>
          </a:blip>
          <a:srcRect b="0" l="0" r="0" t="0"/>
          <a:stretch/>
        </p:blipFill>
        <p:spPr>
          <a:xfrm>
            <a:off x="1190782" y="0"/>
            <a:ext cx="9519476" cy="6858000"/>
          </a:xfrm>
          <a:prstGeom prst="rect">
            <a:avLst/>
          </a:prstGeom>
          <a:noFill/>
          <a:ln cap="flat" cmpd="sng" w="38100">
            <a:solidFill>
              <a:schemeClr val="dk2"/>
            </a:solidFill>
            <a:prstDash val="solid"/>
            <a:round/>
            <a:headEnd len="sm" w="sm" type="none"/>
            <a:tailEnd len="sm" w="sm" type="none"/>
          </a:ln>
        </p:spPr>
      </p:pic>
      <p:sp>
        <p:nvSpPr>
          <p:cNvPr id="3223" name="Google Shape;3223;p3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7" name="Shape 3227"/>
        <p:cNvGrpSpPr/>
        <p:nvPr/>
      </p:nvGrpSpPr>
      <p:grpSpPr>
        <a:xfrm>
          <a:off x="0" y="0"/>
          <a:ext cx="0" cy="0"/>
          <a:chOff x="0" y="0"/>
          <a:chExt cx="0" cy="0"/>
        </a:xfrm>
      </p:grpSpPr>
      <p:sp>
        <p:nvSpPr>
          <p:cNvPr id="3228" name="Google Shape;3228;p3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29" name="Google Shape;3229;p375"/>
          <p:cNvPicPr preferRelativeResize="0"/>
          <p:nvPr>
            <p:ph idx="1" type="body"/>
          </p:nvPr>
        </p:nvPicPr>
        <p:blipFill rotWithShape="1">
          <a:blip r:embed="rId3">
            <a:alphaModFix/>
          </a:blip>
          <a:srcRect b="0" l="0" r="0" t="0"/>
          <a:stretch/>
        </p:blipFill>
        <p:spPr>
          <a:xfrm>
            <a:off x="1428750" y="0"/>
            <a:ext cx="9334500" cy="6665956"/>
          </a:xfrm>
          <a:prstGeom prst="rect">
            <a:avLst/>
          </a:prstGeom>
          <a:noFill/>
          <a:ln cap="flat" cmpd="sng" w="38100">
            <a:solidFill>
              <a:schemeClr val="dk2"/>
            </a:solidFill>
            <a:prstDash val="solid"/>
            <a:round/>
            <a:headEnd len="sm" w="sm" type="none"/>
            <a:tailEnd len="sm" w="sm" type="none"/>
          </a:ln>
        </p:spPr>
      </p:pic>
      <p:sp>
        <p:nvSpPr>
          <p:cNvPr id="3230" name="Google Shape;3230;p3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4" name="Shape 3234"/>
        <p:cNvGrpSpPr/>
        <p:nvPr/>
      </p:nvGrpSpPr>
      <p:grpSpPr>
        <a:xfrm>
          <a:off x="0" y="0"/>
          <a:ext cx="0" cy="0"/>
          <a:chOff x="0" y="0"/>
          <a:chExt cx="0" cy="0"/>
        </a:xfrm>
      </p:grpSpPr>
      <p:sp>
        <p:nvSpPr>
          <p:cNvPr id="3235" name="Google Shape;3235;p3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36" name="Google Shape;3236;p3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37" name="Google Shape;3237;p376"/>
          <p:cNvPicPr preferRelativeResize="0"/>
          <p:nvPr/>
        </p:nvPicPr>
        <p:blipFill>
          <a:blip r:embed="rId3">
            <a:alphaModFix/>
          </a:blip>
          <a:stretch>
            <a:fillRect/>
          </a:stretch>
        </p:blipFill>
        <p:spPr>
          <a:xfrm>
            <a:off x="1372525" y="4"/>
            <a:ext cx="9172476"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1" name="Shape 3241"/>
        <p:cNvGrpSpPr/>
        <p:nvPr/>
      </p:nvGrpSpPr>
      <p:grpSpPr>
        <a:xfrm>
          <a:off x="0" y="0"/>
          <a:ext cx="0" cy="0"/>
          <a:chOff x="0" y="0"/>
          <a:chExt cx="0" cy="0"/>
        </a:xfrm>
      </p:grpSpPr>
      <p:sp>
        <p:nvSpPr>
          <p:cNvPr id="3242" name="Google Shape;3242;p3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43" name="Google Shape;3243;p3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44" name="Google Shape;3244;p377"/>
          <p:cNvPicPr preferRelativeResize="0"/>
          <p:nvPr/>
        </p:nvPicPr>
        <p:blipFill>
          <a:blip r:embed="rId3">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8" name="Shape 3248"/>
        <p:cNvGrpSpPr/>
        <p:nvPr/>
      </p:nvGrpSpPr>
      <p:grpSpPr>
        <a:xfrm>
          <a:off x="0" y="0"/>
          <a:ext cx="0" cy="0"/>
          <a:chOff x="0" y="0"/>
          <a:chExt cx="0" cy="0"/>
        </a:xfrm>
      </p:grpSpPr>
      <p:sp>
        <p:nvSpPr>
          <p:cNvPr id="3249" name="Google Shape;3249;p3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50" name="Google Shape;3250;p3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51" name="Google Shape;3251;p378"/>
          <p:cNvPicPr preferRelativeResize="0"/>
          <p:nvPr/>
        </p:nvPicPr>
        <p:blipFill>
          <a:blip r:embed="rId3">
            <a:alphaModFix/>
          </a:blip>
          <a:stretch>
            <a:fillRect/>
          </a:stretch>
        </p:blipFill>
        <p:spPr>
          <a:xfrm>
            <a:off x="1396925" y="6"/>
            <a:ext cx="9182994"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a:p>
        </p:txBody>
      </p:sp>
      <p:sp>
        <p:nvSpPr>
          <p:cNvPr id="366" name="Google Shape;366;p46"/>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1" lang="en-US" sz="4800" u="none" cap="none" strike="noStrike">
                <a:solidFill>
                  <a:schemeClr val="dk1"/>
                </a:solidFill>
                <a:latin typeface="Questrial"/>
                <a:ea typeface="Questrial"/>
                <a:cs typeface="Questrial"/>
                <a:sym typeface="Questrial"/>
              </a:rPr>
              <a:t>Remember: </a:t>
            </a:r>
            <a:endParaRPr/>
          </a:p>
          <a:p>
            <a:pPr indent="0" lvl="0" marL="0" marR="0" rtl="0" algn="ctr">
              <a:spcBef>
                <a:spcPts val="800"/>
              </a:spcBef>
              <a:spcAft>
                <a:spcPts val="0"/>
              </a:spcAft>
              <a:buClr>
                <a:schemeClr val="dk1"/>
              </a:buClr>
              <a:buFont typeface="Noto Sans Symbols"/>
              <a:buNone/>
            </a:pPr>
            <a:r>
              <a:rPr b="0" i="0" lang="en-US" sz="4000" u="none" cap="none" strike="noStrike">
                <a:solidFill>
                  <a:schemeClr val="dk1"/>
                </a:solidFill>
                <a:latin typeface="Questrial"/>
                <a:ea typeface="Questrial"/>
                <a:cs typeface="Questrial"/>
                <a:sym typeface="Questrial"/>
              </a:rPr>
              <a:t>It’s not whether the taxpayer IS claimed as a dependent, but whether the taxpayer CAN BE claimed as a dependent that determines whether the taxpayer can claim an exemption.</a:t>
            </a:r>
            <a:endParaRPr/>
          </a:p>
        </p:txBody>
      </p:sp>
      <p:sp>
        <p:nvSpPr>
          <p:cNvPr id="367" name="Google Shape;367;p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0" st="0"/>
                                            </p:txEl>
                                          </p:spTgt>
                                        </p:tgtEl>
                                        <p:attrNameLst>
                                          <p:attrName>style.visibility</p:attrName>
                                        </p:attrNameLst>
                                      </p:cBhvr>
                                      <p:to>
                                        <p:strVal val="visible"/>
                                      </p:to>
                                    </p:set>
                                    <p:animEffect filter="fade" transition="in">
                                      <p:cBhvr>
                                        <p:cTn dur="1000"/>
                                        <p:tgtEl>
                                          <p:spTgt spid="3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1" st="1"/>
                                            </p:txEl>
                                          </p:spTgt>
                                        </p:tgtEl>
                                        <p:attrNameLst>
                                          <p:attrName>style.visibility</p:attrName>
                                        </p:attrNameLst>
                                      </p:cBhvr>
                                      <p:to>
                                        <p:strVal val="visible"/>
                                      </p:to>
                                    </p:set>
                                    <p:animEffect filter="fade" transition="in">
                                      <p:cBhvr>
                                        <p:cTn dur="1000"/>
                                        <p:tgtEl>
                                          <p:spTgt spid="36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5" name="Shape 3255"/>
        <p:cNvGrpSpPr/>
        <p:nvPr/>
      </p:nvGrpSpPr>
      <p:grpSpPr>
        <a:xfrm>
          <a:off x="0" y="0"/>
          <a:ext cx="0" cy="0"/>
          <a:chOff x="0" y="0"/>
          <a:chExt cx="0" cy="0"/>
        </a:xfrm>
      </p:grpSpPr>
      <p:sp>
        <p:nvSpPr>
          <p:cNvPr id="3256" name="Google Shape;3256;p3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57" name="Google Shape;3257;p379"/>
          <p:cNvPicPr preferRelativeResize="0"/>
          <p:nvPr>
            <p:ph idx="1" type="body"/>
          </p:nvPr>
        </p:nvPicPr>
        <p:blipFill rotWithShape="1">
          <a:blip r:embed="rId3">
            <a:alphaModFix/>
          </a:blip>
          <a:srcRect b="0" l="0" r="0" t="0"/>
          <a:stretch/>
        </p:blipFill>
        <p:spPr>
          <a:xfrm>
            <a:off x="1285875" y="0"/>
            <a:ext cx="9819900" cy="6858000"/>
          </a:xfrm>
          <a:prstGeom prst="rect">
            <a:avLst/>
          </a:prstGeom>
          <a:noFill/>
          <a:ln cap="flat" cmpd="sng" w="38100">
            <a:solidFill>
              <a:schemeClr val="dk2"/>
            </a:solidFill>
            <a:prstDash val="solid"/>
            <a:round/>
            <a:headEnd len="sm" w="sm" type="none"/>
            <a:tailEnd len="sm" w="sm" type="none"/>
          </a:ln>
        </p:spPr>
      </p:pic>
      <p:sp>
        <p:nvSpPr>
          <p:cNvPr id="3258" name="Google Shape;3258;p3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2" name="Shape 3262"/>
        <p:cNvGrpSpPr/>
        <p:nvPr/>
      </p:nvGrpSpPr>
      <p:grpSpPr>
        <a:xfrm>
          <a:off x="0" y="0"/>
          <a:ext cx="0" cy="0"/>
          <a:chOff x="0" y="0"/>
          <a:chExt cx="0" cy="0"/>
        </a:xfrm>
      </p:grpSpPr>
      <p:sp>
        <p:nvSpPr>
          <p:cNvPr id="3263" name="Google Shape;3263;p3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264" name="Google Shape;3264;p380"/>
          <p:cNvPicPr preferRelativeResize="0"/>
          <p:nvPr>
            <p:ph idx="1" type="body"/>
          </p:nvPr>
        </p:nvPicPr>
        <p:blipFill rotWithShape="1">
          <a:blip r:embed="rId3">
            <a:alphaModFix/>
          </a:blip>
          <a:srcRect b="0" l="0" r="0" t="0"/>
          <a:stretch/>
        </p:blipFill>
        <p:spPr>
          <a:xfrm>
            <a:off x="1208733" y="0"/>
            <a:ext cx="9774533" cy="6928353"/>
          </a:xfrm>
          <a:prstGeom prst="rect">
            <a:avLst/>
          </a:prstGeom>
          <a:noFill/>
          <a:ln cap="flat" cmpd="sng" w="38100">
            <a:solidFill>
              <a:schemeClr val="dk2"/>
            </a:solidFill>
            <a:prstDash val="solid"/>
            <a:round/>
            <a:headEnd len="sm" w="sm" type="none"/>
            <a:tailEnd len="sm" w="sm" type="none"/>
          </a:ln>
        </p:spPr>
      </p:pic>
      <p:sp>
        <p:nvSpPr>
          <p:cNvPr id="3265" name="Google Shape;3265;p3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9" name="Shape 3269"/>
        <p:cNvGrpSpPr/>
        <p:nvPr/>
      </p:nvGrpSpPr>
      <p:grpSpPr>
        <a:xfrm>
          <a:off x="0" y="0"/>
          <a:ext cx="0" cy="0"/>
          <a:chOff x="0" y="0"/>
          <a:chExt cx="0" cy="0"/>
        </a:xfrm>
      </p:grpSpPr>
      <p:sp>
        <p:nvSpPr>
          <p:cNvPr id="3270" name="Google Shape;3270;p3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71" name="Google Shape;3271;p3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72" name="Google Shape;3272;p381"/>
          <p:cNvPicPr preferRelativeResize="0"/>
          <p:nvPr/>
        </p:nvPicPr>
        <p:blipFill>
          <a:blip r:embed="rId3">
            <a:alphaModFix/>
          </a:blip>
          <a:stretch>
            <a:fillRect/>
          </a:stretch>
        </p:blipFill>
        <p:spPr>
          <a:xfrm>
            <a:off x="1801900" y="6"/>
            <a:ext cx="9153686"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6" name="Shape 3276"/>
        <p:cNvGrpSpPr/>
        <p:nvPr/>
      </p:nvGrpSpPr>
      <p:grpSpPr>
        <a:xfrm>
          <a:off x="0" y="0"/>
          <a:ext cx="0" cy="0"/>
          <a:chOff x="0" y="0"/>
          <a:chExt cx="0" cy="0"/>
        </a:xfrm>
      </p:grpSpPr>
      <p:sp>
        <p:nvSpPr>
          <p:cNvPr id="3277" name="Google Shape;3277;p3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78" name="Google Shape;3278;p3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79" name="Google Shape;3279;p382"/>
          <p:cNvPicPr preferRelativeResize="0"/>
          <p:nvPr/>
        </p:nvPicPr>
        <p:blipFill>
          <a:blip r:embed="rId3">
            <a:alphaModFix/>
          </a:blip>
          <a:stretch>
            <a:fillRect/>
          </a:stretch>
        </p:blipFill>
        <p:spPr>
          <a:xfrm>
            <a:off x="1264025" y="6"/>
            <a:ext cx="9134273"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3" name="Shape 3283"/>
        <p:cNvGrpSpPr/>
        <p:nvPr/>
      </p:nvGrpSpPr>
      <p:grpSpPr>
        <a:xfrm>
          <a:off x="0" y="0"/>
          <a:ext cx="0" cy="0"/>
          <a:chOff x="0" y="0"/>
          <a:chExt cx="0" cy="0"/>
        </a:xfrm>
      </p:grpSpPr>
      <p:sp>
        <p:nvSpPr>
          <p:cNvPr id="3284" name="Google Shape;3284;p3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85" name="Google Shape;3285;p3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86" name="Google Shape;3286;p383"/>
          <p:cNvPicPr preferRelativeResize="0"/>
          <p:nvPr/>
        </p:nvPicPr>
        <p:blipFill>
          <a:blip r:embed="rId3">
            <a:alphaModFix/>
          </a:blip>
          <a:stretch>
            <a:fillRect/>
          </a:stretch>
        </p:blipFill>
        <p:spPr>
          <a:xfrm>
            <a:off x="1443325" y="6"/>
            <a:ext cx="919796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0" name="Shape 3290"/>
        <p:cNvGrpSpPr/>
        <p:nvPr/>
      </p:nvGrpSpPr>
      <p:grpSpPr>
        <a:xfrm>
          <a:off x="0" y="0"/>
          <a:ext cx="0" cy="0"/>
          <a:chOff x="0" y="0"/>
          <a:chExt cx="0" cy="0"/>
        </a:xfrm>
      </p:grpSpPr>
      <p:sp>
        <p:nvSpPr>
          <p:cNvPr id="3291" name="Google Shape;3291;p3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292" name="Google Shape;3292;p3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93" name="Google Shape;3293;p384"/>
          <p:cNvPicPr preferRelativeResize="0"/>
          <p:nvPr/>
        </p:nvPicPr>
        <p:blipFill>
          <a:blip r:embed="rId3">
            <a:alphaModFix/>
          </a:blip>
          <a:stretch>
            <a:fillRect/>
          </a:stretch>
        </p:blipFill>
        <p:spPr>
          <a:xfrm>
            <a:off x="1246300" y="4"/>
            <a:ext cx="9370784"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8" name="Shape 3298"/>
        <p:cNvGrpSpPr/>
        <p:nvPr/>
      </p:nvGrpSpPr>
      <p:grpSpPr>
        <a:xfrm>
          <a:off x="0" y="0"/>
          <a:ext cx="0" cy="0"/>
          <a:chOff x="0" y="0"/>
          <a:chExt cx="0" cy="0"/>
        </a:xfrm>
      </p:grpSpPr>
      <p:sp>
        <p:nvSpPr>
          <p:cNvPr id="3299" name="Google Shape;3299;p3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00" name="Google Shape;3300;p3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01" name="Google Shape;3301;p385"/>
          <p:cNvPicPr preferRelativeResize="0"/>
          <p:nvPr/>
        </p:nvPicPr>
        <p:blipFill>
          <a:blip r:embed="rId3">
            <a:alphaModFix/>
          </a:blip>
          <a:stretch>
            <a:fillRect/>
          </a:stretch>
        </p:blipFill>
        <p:spPr>
          <a:xfrm>
            <a:off x="3588981" y="4950506"/>
            <a:ext cx="7000900" cy="822775"/>
          </a:xfrm>
          <a:prstGeom prst="rect">
            <a:avLst/>
          </a:prstGeom>
          <a:noFill/>
          <a:ln>
            <a:noFill/>
          </a:ln>
        </p:spPr>
      </p:pic>
      <p:pic>
        <p:nvPicPr>
          <p:cNvPr id="3302" name="Google Shape;3302;p385"/>
          <p:cNvPicPr preferRelativeResize="0"/>
          <p:nvPr/>
        </p:nvPicPr>
        <p:blipFill>
          <a:blip r:embed="rId4">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6" name="Shape 3306"/>
        <p:cNvGrpSpPr/>
        <p:nvPr/>
      </p:nvGrpSpPr>
      <p:grpSpPr>
        <a:xfrm>
          <a:off x="0" y="0"/>
          <a:ext cx="0" cy="0"/>
          <a:chOff x="0" y="0"/>
          <a:chExt cx="0" cy="0"/>
        </a:xfrm>
      </p:grpSpPr>
      <p:sp>
        <p:nvSpPr>
          <p:cNvPr id="3307" name="Google Shape;3307;p3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08" name="Google Shape;3308;p3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09" name="Google Shape;3309;p386"/>
          <p:cNvPicPr preferRelativeResize="0"/>
          <p:nvPr/>
        </p:nvPicPr>
        <p:blipFill>
          <a:blip r:embed="rId3">
            <a:alphaModFix/>
          </a:blip>
          <a:stretch>
            <a:fillRect/>
          </a:stretch>
        </p:blipFill>
        <p:spPr>
          <a:xfrm>
            <a:off x="1281950" y="6"/>
            <a:ext cx="918250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3" name="Shape 3313"/>
        <p:cNvGrpSpPr/>
        <p:nvPr/>
      </p:nvGrpSpPr>
      <p:grpSpPr>
        <a:xfrm>
          <a:off x="0" y="0"/>
          <a:ext cx="0" cy="0"/>
          <a:chOff x="0" y="0"/>
          <a:chExt cx="0" cy="0"/>
        </a:xfrm>
      </p:grpSpPr>
      <p:sp>
        <p:nvSpPr>
          <p:cNvPr id="3314" name="Google Shape;3314;p3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Concepts of the Quality Review</a:t>
            </a:r>
            <a:endParaRPr/>
          </a:p>
        </p:txBody>
      </p:sp>
      <p:sp>
        <p:nvSpPr>
          <p:cNvPr id="3315" name="Google Shape;3315;p387"/>
          <p:cNvSpPr txBox="1"/>
          <p:nvPr>
            <p:ph idx="1" type="body"/>
          </p:nvPr>
        </p:nvSpPr>
        <p:spPr>
          <a:xfrm>
            <a:off x="609600" y="1417650"/>
            <a:ext cx="10972800" cy="51429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After the quality review is completed, the taxpayer will be advised by the quality reviewer that they are responsible for the accuracy of the information given on the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last step, after being advised, will be for the taxpayer to sign a paper copy of the return (which they will keep for their records).</a:t>
            </a:r>
            <a:endParaRPr/>
          </a:p>
        </p:txBody>
      </p:sp>
      <p:sp>
        <p:nvSpPr>
          <p:cNvPr id="3316" name="Google Shape;3316;p3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0" name="Shape 3320"/>
        <p:cNvGrpSpPr/>
        <p:nvPr/>
      </p:nvGrpSpPr>
      <p:grpSpPr>
        <a:xfrm>
          <a:off x="0" y="0"/>
          <a:ext cx="0" cy="0"/>
          <a:chOff x="0" y="0"/>
          <a:chExt cx="0" cy="0"/>
        </a:xfrm>
      </p:grpSpPr>
      <p:pic>
        <p:nvPicPr>
          <p:cNvPr descr="Impact-logo_SaveFirst-green.eps" id="3321" name="Google Shape;3321;p388"/>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322" name="Google Shape;3322;p388"/>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23" name="Google Shape;3323;p38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24" name="Google Shape;3324;p38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25" name="Google Shape;3325;p38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326" name="Google Shape;3326;p388"/>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327" name="Google Shape;3327;p388"/>
          <p:cNvSpPr txBox="1"/>
          <p:nvPr/>
        </p:nvSpPr>
        <p:spPr>
          <a:xfrm>
            <a:off x="1260900" y="4869000"/>
            <a:ext cx="9386100" cy="1543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Standards of Conduct</a:t>
            </a:r>
            <a:endParaRPr b="1" sz="5400">
              <a:solidFill>
                <a:schemeClr val="dk2"/>
              </a:solidFill>
              <a:latin typeface="Questrial"/>
              <a:ea typeface="Questrial"/>
              <a:cs typeface="Questrial"/>
              <a:sym typeface="Questrial"/>
            </a:endParaRPr>
          </a:p>
        </p:txBody>
      </p:sp>
      <p:sp>
        <p:nvSpPr>
          <p:cNvPr id="3328" name="Google Shape;3328;p3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a:p>
        </p:txBody>
      </p:sp>
      <p:pic>
        <p:nvPicPr>
          <p:cNvPr id="374" name="Google Shape;374;p47"/>
          <p:cNvPicPr preferRelativeResize="0"/>
          <p:nvPr/>
        </p:nvPicPr>
        <p:blipFill>
          <a:blip r:embed="rId3">
            <a:alphaModFix/>
          </a:blip>
          <a:stretch>
            <a:fillRect/>
          </a:stretch>
        </p:blipFill>
        <p:spPr>
          <a:xfrm>
            <a:off x="609600" y="3928750"/>
            <a:ext cx="11224975" cy="550425"/>
          </a:xfrm>
          <a:prstGeom prst="rect">
            <a:avLst/>
          </a:prstGeom>
          <a:noFill/>
          <a:ln cap="flat" cmpd="sng" w="28575">
            <a:solidFill>
              <a:srgbClr val="000000"/>
            </a:solidFill>
            <a:prstDash val="solid"/>
            <a:round/>
            <a:headEnd len="sm" w="sm" type="none"/>
            <a:tailEnd len="sm" w="sm" type="none"/>
          </a:ln>
        </p:spPr>
      </p:pic>
      <p:sp>
        <p:nvSpPr>
          <p:cNvPr id="375" name="Google Shape;375;p47"/>
          <p:cNvSpPr txBox="1"/>
          <p:nvPr/>
        </p:nvSpPr>
        <p:spPr>
          <a:xfrm>
            <a:off x="357704" y="1110125"/>
            <a:ext cx="9560400" cy="3000000"/>
          </a:xfrm>
          <a:prstGeom prst="rect">
            <a:avLst/>
          </a:prstGeom>
          <a:noFill/>
          <a:ln>
            <a:noFill/>
          </a:ln>
        </p:spPr>
        <p:txBody>
          <a:bodyPr anchorCtr="0" anchor="ctr" bIns="91425" lIns="91425" spcFirstLastPara="1" rIns="91425" wrap="square" tIns="91425">
            <a:noAutofit/>
          </a:bodyPr>
          <a:lstStyle/>
          <a:p>
            <a:pPr indent="-342900" lvl="0" marL="342900" rtl="0" algn="l">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Let’s look at the I/I form</a:t>
            </a:r>
            <a:endParaRPr/>
          </a:p>
        </p:txBody>
      </p:sp>
      <p:sp>
        <p:nvSpPr>
          <p:cNvPr id="376" name="Google Shape;376;p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2" name="Shape 3332"/>
        <p:cNvGrpSpPr/>
        <p:nvPr/>
      </p:nvGrpSpPr>
      <p:grpSpPr>
        <a:xfrm>
          <a:off x="0" y="0"/>
          <a:ext cx="0" cy="0"/>
          <a:chOff x="0" y="0"/>
          <a:chExt cx="0" cy="0"/>
        </a:xfrm>
      </p:grpSpPr>
      <p:sp>
        <p:nvSpPr>
          <p:cNvPr id="3333" name="Google Shape;3333;p389"/>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Volunteer Standards of Conduct</a:t>
            </a:r>
            <a:endParaRPr/>
          </a:p>
        </p:txBody>
      </p:sp>
      <p:sp>
        <p:nvSpPr>
          <p:cNvPr id="3334" name="Google Shape;3334;p389"/>
          <p:cNvSpPr txBox="1"/>
          <p:nvPr>
            <p:ph idx="1" type="body"/>
          </p:nvPr>
        </p:nvSpPr>
        <p:spPr>
          <a:xfrm>
            <a:off x="436250" y="139729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Follow the Quality Site Requirements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accept payment, solicit donations, or accept refund payments for federal or state returns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solicit business or use personal information from taxpayers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knowingly prepare a false return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engage in criminal, infamous, dishonest, notoriously disgraceful conduct</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Treat all taxpayers in a professional, courteous manner</a:t>
            </a:r>
            <a:endParaRPr/>
          </a:p>
        </p:txBody>
      </p:sp>
      <p:sp>
        <p:nvSpPr>
          <p:cNvPr id="3335" name="Google Shape;3335;p3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9" name="Shape 3339"/>
        <p:cNvGrpSpPr/>
        <p:nvPr/>
      </p:nvGrpSpPr>
      <p:grpSpPr>
        <a:xfrm>
          <a:off x="0" y="0"/>
          <a:ext cx="0" cy="0"/>
          <a:chOff x="0" y="0"/>
          <a:chExt cx="0" cy="0"/>
        </a:xfrm>
      </p:grpSpPr>
      <p:sp>
        <p:nvSpPr>
          <p:cNvPr id="3340" name="Google Shape;3340;p3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Quality Site Requirements</a:t>
            </a:r>
            <a:endParaRPr b="1" i="0" sz="4800" u="none" cap="none" strike="noStrike">
              <a:solidFill>
                <a:schemeClr val="dk2"/>
              </a:solidFill>
              <a:latin typeface="Questrial"/>
              <a:ea typeface="Questrial"/>
              <a:cs typeface="Questrial"/>
              <a:sym typeface="Questrial"/>
            </a:endParaRPr>
          </a:p>
        </p:txBody>
      </p:sp>
      <p:sp>
        <p:nvSpPr>
          <p:cNvPr id="3341" name="Google Shape;3341;p39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QSR #1-Certification (do only what you’re trained to do)</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QSR#2-Intake/Interview and Quality Review Process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#3-Confirming Photo ID and Taxpayer Identification Number (TIN)</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QSR#4-Reference Materials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QSR#5-Volunteer Agreement</a:t>
            </a:r>
            <a:endParaRPr/>
          </a:p>
        </p:txBody>
      </p:sp>
    </p:spTree>
  </p:cSld>
  <p:clrMapOvr>
    <a:masterClrMapping/>
  </p:clrMapOvr>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5" name="Shape 3345"/>
        <p:cNvGrpSpPr/>
        <p:nvPr/>
      </p:nvGrpSpPr>
      <p:grpSpPr>
        <a:xfrm>
          <a:off x="0" y="0"/>
          <a:ext cx="0" cy="0"/>
          <a:chOff x="0" y="0"/>
          <a:chExt cx="0" cy="0"/>
        </a:xfrm>
      </p:grpSpPr>
      <p:sp>
        <p:nvSpPr>
          <p:cNvPr id="3346" name="Google Shape;3346;p3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Quality Site Requirements</a:t>
            </a:r>
            <a:endParaRPr b="1" i="0" sz="4800" u="none" cap="none" strike="noStrike">
              <a:solidFill>
                <a:schemeClr val="dk2"/>
              </a:solidFill>
              <a:latin typeface="Questrial"/>
              <a:ea typeface="Questrial"/>
              <a:cs typeface="Questrial"/>
              <a:sym typeface="Questrial"/>
            </a:endParaRPr>
          </a:p>
        </p:txBody>
      </p:sp>
      <p:sp>
        <p:nvSpPr>
          <p:cNvPr id="3347" name="Google Shape;3347;p39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QSR #6-Timely Filing</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#7-Civil Rights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QSR#8-Site Identification Number</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#9-Electronic Filing Identification Number</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#10-Security</a:t>
            </a:r>
            <a:endParaRPr/>
          </a:p>
        </p:txBody>
      </p:sp>
    </p:spTree>
  </p:cSld>
  <p:clrMapOvr>
    <a:masterClrMapping/>
  </p:clrMapOvr>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1" name="Shape 3351"/>
        <p:cNvGrpSpPr/>
        <p:nvPr/>
      </p:nvGrpSpPr>
      <p:grpSpPr>
        <a:xfrm>
          <a:off x="0" y="0"/>
          <a:ext cx="0" cy="0"/>
          <a:chOff x="0" y="0"/>
          <a:chExt cx="0" cy="0"/>
        </a:xfrm>
      </p:grpSpPr>
      <p:sp>
        <p:nvSpPr>
          <p:cNvPr id="3352" name="Google Shape;3352;p3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Accept Payment</a:t>
            </a:r>
            <a:endParaRPr/>
          </a:p>
        </p:txBody>
      </p:sp>
      <p:sp>
        <p:nvSpPr>
          <p:cNvPr id="3353" name="Google Shape;3353;p39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rgbClr val="FF0000"/>
                </a:solidFill>
                <a:latin typeface="Questrial"/>
                <a:ea typeface="Questrial"/>
                <a:cs typeface="Questrial"/>
                <a:sym typeface="Questrial"/>
              </a:rPr>
              <a:t>Do not</a:t>
            </a:r>
            <a:r>
              <a:rPr b="0" i="0" lang="en-US" sz="4000" u="none" cap="none" strike="noStrike">
                <a:solidFill>
                  <a:schemeClr val="dk1"/>
                </a:solidFill>
                <a:latin typeface="Questrial"/>
                <a:ea typeface="Questrial"/>
                <a:cs typeface="Questrial"/>
                <a:sym typeface="Questrial"/>
              </a:rPr>
              <a:t> accept cash for services.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cannot solicit donations, or have a donation/tip jar in the entry, waiting, or tax preparation areas of the tax site.</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CANNOT be deposited into a volunteer’s bank account on behalf of taxpayer’s who don’t have bank accounts.</a:t>
            </a:r>
            <a:endParaRPr/>
          </a:p>
        </p:txBody>
      </p:sp>
      <p:sp>
        <p:nvSpPr>
          <p:cNvPr id="3354" name="Google Shape;3354;p3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8" name="Shape 3358"/>
        <p:cNvGrpSpPr/>
        <p:nvPr/>
      </p:nvGrpSpPr>
      <p:grpSpPr>
        <a:xfrm>
          <a:off x="0" y="0"/>
          <a:ext cx="0" cy="0"/>
          <a:chOff x="0" y="0"/>
          <a:chExt cx="0" cy="0"/>
        </a:xfrm>
      </p:grpSpPr>
      <p:sp>
        <p:nvSpPr>
          <p:cNvPr id="3359" name="Google Shape;3359;p3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Solicit Business or Use Personal Knowledge Gained About a Taxpayer</a:t>
            </a:r>
            <a:endParaRPr/>
          </a:p>
        </p:txBody>
      </p:sp>
      <p:sp>
        <p:nvSpPr>
          <p:cNvPr id="3360" name="Google Shape;3360;p39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 a volunteer, you must keep taxpayer’s personal information confidential.</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means you cannot use your knowledge about a taxpayer to engage in financial transactions.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also means you cannot ask a taxpayer on a date if you notice they are single.</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361" name="Google Shape;3361;p3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5" name="Shape 3365"/>
        <p:cNvGrpSpPr/>
        <p:nvPr/>
      </p:nvGrpSpPr>
      <p:grpSpPr>
        <a:xfrm>
          <a:off x="0" y="0"/>
          <a:ext cx="0" cy="0"/>
          <a:chOff x="0" y="0"/>
          <a:chExt cx="0" cy="0"/>
        </a:xfrm>
      </p:grpSpPr>
      <p:sp>
        <p:nvSpPr>
          <p:cNvPr id="3366" name="Google Shape;3366;p394"/>
          <p:cNvSpPr txBox="1"/>
          <p:nvPr>
            <p:ph type="title"/>
          </p:nvPr>
        </p:nvSpPr>
        <p:spPr>
          <a:xfrm>
            <a:off x="609600" y="5032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1"/>
                </a:solidFill>
                <a:latin typeface="Questrial"/>
                <a:ea typeface="Questrial"/>
                <a:cs typeface="Questrial"/>
                <a:sym typeface="Questrial"/>
              </a:rPr>
              <a:t>Do Not Solicit Business or Use Personal Knowledge Gained About a Taxpayer</a:t>
            </a:r>
            <a:endParaRPr b="1" i="0" sz="4800" u="none" cap="none" strike="noStrike">
              <a:solidFill>
                <a:schemeClr val="dk1"/>
              </a:solidFill>
              <a:latin typeface="Questrial"/>
              <a:ea typeface="Questrial"/>
              <a:cs typeface="Questrial"/>
              <a:sym typeface="Questrial"/>
            </a:endParaRPr>
          </a:p>
        </p:txBody>
      </p:sp>
      <p:sp>
        <p:nvSpPr>
          <p:cNvPr id="3367" name="Google Shape;3367;p394"/>
          <p:cNvSpPr/>
          <p:nvPr/>
        </p:nvSpPr>
        <p:spPr>
          <a:xfrm>
            <a:off x="814650" y="1832050"/>
            <a:ext cx="10562700" cy="46803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l">
              <a:spcBef>
                <a:spcPts val="800"/>
              </a:spcBef>
              <a:spcAft>
                <a:spcPts val="0"/>
              </a:spcAft>
              <a:buNone/>
            </a:pPr>
            <a:r>
              <a:rPr i="1" lang="en-US" sz="4000">
                <a:latin typeface="Questrial"/>
                <a:ea typeface="Questrial"/>
                <a:cs typeface="Questrial"/>
                <a:sym typeface="Questrial"/>
              </a:rPr>
              <a:t>Example: Your primary business includes selling health insurance policies. During the interview, you find out the taxpayer lost access to health insurance in January of the current year. You cannot offer to sell the taxpayer health insurance through your business.</a:t>
            </a:r>
            <a:endParaRPr/>
          </a:p>
        </p:txBody>
      </p:sp>
    </p:spTree>
  </p:cSld>
  <p:clrMapOvr>
    <a:masterClrMapping/>
  </p:clrMapOvr>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1" name="Shape 3371"/>
        <p:cNvGrpSpPr/>
        <p:nvPr/>
      </p:nvGrpSpPr>
      <p:grpSpPr>
        <a:xfrm>
          <a:off x="0" y="0"/>
          <a:ext cx="0" cy="0"/>
          <a:chOff x="0" y="0"/>
          <a:chExt cx="0" cy="0"/>
        </a:xfrm>
      </p:grpSpPr>
      <p:sp>
        <p:nvSpPr>
          <p:cNvPr id="3372" name="Google Shape;3372;p3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Knowingly Prepare False Return</a:t>
            </a:r>
            <a:endParaRPr/>
          </a:p>
        </p:txBody>
      </p:sp>
      <p:sp>
        <p:nvSpPr>
          <p:cNvPr id="3373" name="Google Shape;3373;p39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11150" lvl="0" marL="342900" marR="0" rtl="0" algn="l">
              <a:lnSpc>
                <a:spcPct val="80000"/>
              </a:lnSpc>
              <a:spcBef>
                <a:spcPts val="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An ethical violation is a </a:t>
            </a:r>
            <a:r>
              <a:rPr b="1" i="1" lang="en-US" sz="3200" u="none" cap="none" strike="noStrike">
                <a:solidFill>
                  <a:schemeClr val="dk1"/>
                </a:solidFill>
                <a:latin typeface="Questrial"/>
                <a:ea typeface="Questrial"/>
                <a:cs typeface="Questrial"/>
                <a:sym typeface="Questrial"/>
              </a:rPr>
              <a:t>knowing</a:t>
            </a:r>
            <a:r>
              <a:rPr b="0" i="0" lang="en-US" sz="3200" u="none" cap="none" strike="noStrike">
                <a:solidFill>
                  <a:schemeClr val="dk1"/>
                </a:solidFill>
                <a:latin typeface="Questrial"/>
                <a:ea typeface="Questrial"/>
                <a:cs typeface="Questrial"/>
                <a:sym typeface="Questrial"/>
              </a:rPr>
              <a:t> breach of any of the volunteer standards of conduct.</a:t>
            </a:r>
            <a:endParaRPr b="0" i="0" sz="3200" u="none" cap="none" strike="noStrike">
              <a:solidFill>
                <a:schemeClr val="dk1"/>
              </a:solidFill>
              <a:latin typeface="Questrial"/>
              <a:ea typeface="Questrial"/>
              <a:cs typeface="Questrial"/>
              <a:sym typeface="Questrial"/>
            </a:endParaRPr>
          </a:p>
          <a:p>
            <a:pPr indent="0" lvl="0" marL="0" marR="0" rtl="0" algn="l">
              <a:lnSpc>
                <a:spcPct val="80000"/>
              </a:lnSpc>
              <a:spcBef>
                <a:spcPts val="0"/>
              </a:spcBef>
              <a:spcAft>
                <a:spcPts val="0"/>
              </a:spcAft>
              <a:buNone/>
            </a:pPr>
            <a:r>
              <a:t/>
            </a:r>
            <a:endParaRPr sz="3200"/>
          </a:p>
          <a:p>
            <a:pPr indent="-311150" lvl="0" marL="342900" marR="0" rtl="0" algn="l">
              <a:lnSpc>
                <a:spcPct val="80000"/>
              </a:lnSpc>
              <a:spcBef>
                <a:spcPts val="7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Correctly apply tax law to the taxpayer’s situation—trust in the VITA program is broken when ethical standards aren’t followed.</a:t>
            </a:r>
            <a:endParaRPr b="0" i="0" sz="3200" u="none" cap="none" strike="noStrike">
              <a:solidFill>
                <a:schemeClr val="dk1"/>
              </a:solidFill>
              <a:latin typeface="Questrial"/>
              <a:ea typeface="Questrial"/>
              <a:cs typeface="Questrial"/>
              <a:sym typeface="Questrial"/>
            </a:endParaRPr>
          </a:p>
          <a:p>
            <a:pPr indent="0" lvl="0" marL="0" marR="0" rtl="0" algn="l">
              <a:lnSpc>
                <a:spcPct val="80000"/>
              </a:lnSpc>
              <a:spcBef>
                <a:spcPts val="740"/>
              </a:spcBef>
              <a:spcAft>
                <a:spcPts val="0"/>
              </a:spcAft>
              <a:buNone/>
            </a:pPr>
            <a:r>
              <a:t/>
            </a:r>
            <a:endParaRPr sz="3200"/>
          </a:p>
          <a:p>
            <a:pPr indent="-311150" lvl="0" marL="342900" marR="0" rtl="0" algn="l">
              <a:lnSpc>
                <a:spcPct val="80000"/>
              </a:lnSpc>
              <a:spcBef>
                <a:spcPts val="7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NOTE: If you make an accidental mistake, you are protected as a volunteer by the VITA program—and ultimately, taxpayers are responsible for the information entered on their return.</a:t>
            </a:r>
            <a:endParaRPr sz="3200"/>
          </a:p>
        </p:txBody>
      </p:sp>
      <p:sp>
        <p:nvSpPr>
          <p:cNvPr id="3374" name="Google Shape;3374;p3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8" name="Shape 3378"/>
        <p:cNvGrpSpPr/>
        <p:nvPr/>
      </p:nvGrpSpPr>
      <p:grpSpPr>
        <a:xfrm>
          <a:off x="0" y="0"/>
          <a:ext cx="0" cy="0"/>
          <a:chOff x="0" y="0"/>
          <a:chExt cx="0" cy="0"/>
        </a:xfrm>
      </p:grpSpPr>
      <p:sp>
        <p:nvSpPr>
          <p:cNvPr id="3379" name="Google Shape;3379;p396"/>
          <p:cNvSpPr txBox="1"/>
          <p:nvPr>
            <p:ph type="title"/>
          </p:nvPr>
        </p:nvSpPr>
        <p:spPr>
          <a:xfrm>
            <a:off x="609600" y="3508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1"/>
                </a:solidFill>
                <a:latin typeface="Questrial"/>
                <a:ea typeface="Questrial"/>
                <a:cs typeface="Questrial"/>
                <a:sym typeface="Questrial"/>
              </a:rPr>
              <a:t>Do Not Knowingly Prepare False Return</a:t>
            </a:r>
            <a:endParaRPr b="1" i="0" sz="4800" u="none" cap="none" strike="noStrike">
              <a:solidFill>
                <a:schemeClr val="dk1"/>
              </a:solidFill>
              <a:latin typeface="Questrial"/>
              <a:ea typeface="Questrial"/>
              <a:cs typeface="Questrial"/>
              <a:sym typeface="Questrial"/>
            </a:endParaRPr>
          </a:p>
        </p:txBody>
      </p:sp>
      <p:sp>
        <p:nvSpPr>
          <p:cNvPr id="3380" name="Google Shape;3380;p396"/>
          <p:cNvSpPr txBox="1"/>
          <p:nvPr>
            <p:ph idx="1" type="body"/>
          </p:nvPr>
        </p:nvSpPr>
        <p:spPr>
          <a:xfrm>
            <a:off x="609600" y="1991778"/>
            <a:ext cx="10972800" cy="4526100"/>
          </a:xfrm>
          <a:prstGeom prst="rect">
            <a:avLst/>
          </a:prstGeom>
          <a:noFill/>
          <a:ln>
            <a:noFill/>
          </a:ln>
        </p:spPr>
        <p:txBody>
          <a:bodyPr anchorCtr="0" anchor="t" bIns="45700" lIns="91425" spcFirstLastPara="1" rIns="91425" wrap="square" tIns="45700">
            <a:noAutofit/>
          </a:bodyPr>
          <a:lstStyle/>
          <a:p>
            <a:pPr indent="0" lvl="0" marL="342900" marR="0" rtl="0" algn="l">
              <a:lnSpc>
                <a:spcPct val="80000"/>
              </a:lnSpc>
              <a:spcBef>
                <a:spcPts val="740"/>
              </a:spcBef>
              <a:spcAft>
                <a:spcPts val="0"/>
              </a:spcAft>
              <a:buNone/>
            </a:pPr>
            <a:r>
              <a:t/>
            </a:r>
            <a:endParaRPr b="0" i="0" sz="3000" u="none" cap="none" strike="noStrike">
              <a:solidFill>
                <a:schemeClr val="dk1"/>
              </a:solidFill>
              <a:latin typeface="Questrial"/>
              <a:ea typeface="Questrial"/>
              <a:cs typeface="Questrial"/>
              <a:sym typeface="Questrial"/>
            </a:endParaRPr>
          </a:p>
        </p:txBody>
      </p:sp>
      <p:sp>
        <p:nvSpPr>
          <p:cNvPr id="3381" name="Google Shape;3381;p396"/>
          <p:cNvSpPr/>
          <p:nvPr/>
        </p:nvSpPr>
        <p:spPr>
          <a:xfrm>
            <a:off x="311075" y="1832050"/>
            <a:ext cx="11271300" cy="43833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l">
              <a:spcBef>
                <a:spcPts val="800"/>
              </a:spcBef>
              <a:spcAft>
                <a:spcPts val="0"/>
              </a:spcAft>
              <a:buNone/>
            </a:pPr>
            <a:r>
              <a:t/>
            </a:r>
            <a:endParaRPr i="1" sz="2800">
              <a:latin typeface="Questrial"/>
              <a:ea typeface="Questrial"/>
              <a:cs typeface="Questrial"/>
              <a:sym typeface="Questrial"/>
            </a:endParaRPr>
          </a:p>
          <a:p>
            <a:pPr indent="0" lvl="0" marL="342900" rtl="0" algn="l">
              <a:spcBef>
                <a:spcPts val="800"/>
              </a:spcBef>
              <a:spcAft>
                <a:spcPts val="0"/>
              </a:spcAft>
              <a:buNone/>
            </a:pPr>
            <a:r>
              <a:rPr i="1" lang="en-US" sz="2800">
                <a:latin typeface="Questrial"/>
                <a:ea typeface="Questrial"/>
                <a:cs typeface="Questrial"/>
                <a:sym typeface="Questrial"/>
              </a:rPr>
              <a:t>Example: A volunteer preparer told the taxpayer that cash income does not need to be reported. The return was completed without the cash income. The quality reviewer simply missed this omission and the return was printed, signed, and e-filed. The volunteer preparer has violated this standard.</a:t>
            </a:r>
            <a:endParaRPr i="1" sz="2800">
              <a:latin typeface="Questrial"/>
              <a:ea typeface="Questrial"/>
              <a:cs typeface="Questrial"/>
              <a:sym typeface="Questrial"/>
            </a:endParaRPr>
          </a:p>
          <a:p>
            <a:pPr indent="0" lvl="0" marL="342900" rtl="0" algn="l">
              <a:spcBef>
                <a:spcPts val="800"/>
              </a:spcBef>
              <a:spcAft>
                <a:spcPts val="0"/>
              </a:spcAft>
              <a:buNone/>
            </a:pPr>
            <a:r>
              <a:rPr i="1" lang="en-US" sz="2800">
                <a:latin typeface="Questrial"/>
                <a:ea typeface="Questrial"/>
                <a:cs typeface="Questrial"/>
                <a:sym typeface="Questrial"/>
              </a:rPr>
              <a:t>However, since the quality reviewer did not knowingly allow this return to be e-filed incorrectly, the quality reviewer did not violate this standard. Remember not to confuse an unethical action with a lack of knowledge or a simple mistake.</a:t>
            </a:r>
            <a:endParaRPr i="1" sz="2800">
              <a:latin typeface="Questrial"/>
              <a:ea typeface="Questrial"/>
              <a:cs typeface="Questrial"/>
              <a:sym typeface="Questrial"/>
            </a:endParaRPr>
          </a:p>
          <a:p>
            <a:pPr indent="0" lvl="0" marL="342900" rtl="0" algn="l">
              <a:spcBef>
                <a:spcPts val="800"/>
              </a:spcBef>
              <a:spcAft>
                <a:spcPts val="0"/>
              </a:spcAft>
              <a:buNone/>
            </a:pPr>
            <a:r>
              <a:t/>
            </a:r>
            <a:endParaRPr i="1" sz="4000">
              <a:latin typeface="Questrial"/>
              <a:ea typeface="Questrial"/>
              <a:cs typeface="Questrial"/>
              <a:sym typeface="Questrial"/>
            </a:endParaRPr>
          </a:p>
        </p:txBody>
      </p:sp>
    </p:spTree>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5" name="Shape 3385"/>
        <p:cNvGrpSpPr/>
        <p:nvPr/>
      </p:nvGrpSpPr>
      <p:grpSpPr>
        <a:xfrm>
          <a:off x="0" y="0"/>
          <a:ext cx="0" cy="0"/>
          <a:chOff x="0" y="0"/>
          <a:chExt cx="0" cy="0"/>
        </a:xfrm>
      </p:grpSpPr>
      <p:sp>
        <p:nvSpPr>
          <p:cNvPr id="3386" name="Google Shape;3386;p3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Engage in Negative Conduct</a:t>
            </a:r>
            <a:endParaRPr/>
          </a:p>
        </p:txBody>
      </p:sp>
      <p:sp>
        <p:nvSpPr>
          <p:cNvPr id="3387" name="Google Shape;3387;p39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Volunteers performing egregious activities may be barred from the VITA program.</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Consequences may also include: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Criminal investigation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Discontinuing IRS support for tax site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Revoking sponsoring organization’s grant funds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Deactivating IRS EFIN (site identification number)</a:t>
            </a:r>
            <a:endParaRPr/>
          </a:p>
        </p:txBody>
      </p:sp>
      <p:sp>
        <p:nvSpPr>
          <p:cNvPr id="3388" name="Google Shape;3388;p3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2" name="Shape 3392"/>
        <p:cNvGrpSpPr/>
        <p:nvPr/>
      </p:nvGrpSpPr>
      <p:grpSpPr>
        <a:xfrm>
          <a:off x="0" y="0"/>
          <a:ext cx="0" cy="0"/>
          <a:chOff x="0" y="0"/>
          <a:chExt cx="0" cy="0"/>
        </a:xfrm>
      </p:grpSpPr>
      <p:sp>
        <p:nvSpPr>
          <p:cNvPr id="3393" name="Google Shape;3393;p398"/>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Treat All Taxpayers With Courtesy</a:t>
            </a:r>
            <a:endParaRPr/>
          </a:p>
        </p:txBody>
      </p:sp>
      <p:sp>
        <p:nvSpPr>
          <p:cNvPr id="3394" name="Google Shape;3394;p398"/>
          <p:cNvSpPr txBox="1"/>
          <p:nvPr>
            <p:ph idx="1" type="body"/>
          </p:nvPr>
        </p:nvSpPr>
        <p:spPr>
          <a:xfrm>
            <a:off x="303825" y="13526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All volunteers are expected to conduct themselves professionally in a courteous, businesslike, and diplomatic manner.</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Taxpayers are often under a lot of stress and may wait extended periods for assistance, and volunteers may also experience stress due to the volume of taxpayers needing service.</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This situation can make patience run short—It is important to remain calm and create a peaceful and friendly atmosphere!</a:t>
            </a:r>
            <a:endParaRPr/>
          </a:p>
        </p:txBody>
      </p:sp>
      <p:sp>
        <p:nvSpPr>
          <p:cNvPr id="3395" name="Google Shape;3395;p3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383" name="Google Shape;383;p48"/>
          <p:cNvSpPr txBox="1"/>
          <p:nvPr>
            <p:ph idx="1" type="body"/>
          </p:nvPr>
        </p:nvSpPr>
        <p:spPr>
          <a:xfrm>
            <a:off x="411125" y="967800"/>
            <a:ext cx="116310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Prior to TCJA, each exemption would decrease taxpayer’s taxable income by a certain amount (4,050 in TY 2017)</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can claim exemptions for:</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children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These qualifying individuals </a:t>
            </a:r>
            <a:r>
              <a:rPr b="1" i="1" lang="en-US" sz="4000" u="none" cap="none" strike="noStrike">
                <a:solidFill>
                  <a:schemeClr val="dk1"/>
                </a:solidFill>
                <a:latin typeface="Questrial"/>
                <a:ea typeface="Questrial"/>
                <a:cs typeface="Questrial"/>
                <a:sym typeface="Questrial"/>
              </a:rPr>
              <a:t>usually</a:t>
            </a:r>
            <a:r>
              <a:rPr b="0" i="0" lang="en-US" sz="4000" u="none" cap="none" strike="noStrike">
                <a:solidFill>
                  <a:schemeClr val="dk1"/>
                </a:solidFill>
                <a:latin typeface="Questrial"/>
                <a:ea typeface="Questrial"/>
                <a:cs typeface="Questrial"/>
                <a:sym typeface="Questrial"/>
              </a:rPr>
              <a:t> live in the taxpayer’s home and generally receive significant support from the taxpayer</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84" name="Google Shape;384;p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9" name="Shape 3399"/>
        <p:cNvGrpSpPr/>
        <p:nvPr/>
      </p:nvGrpSpPr>
      <p:grpSpPr>
        <a:xfrm>
          <a:off x="0" y="0"/>
          <a:ext cx="0" cy="0"/>
          <a:chOff x="0" y="0"/>
          <a:chExt cx="0" cy="0"/>
        </a:xfrm>
      </p:grpSpPr>
      <p:sp>
        <p:nvSpPr>
          <p:cNvPr id="3400" name="Google Shape;3400;p39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Checklist-Cultural Awareness</a:t>
            </a:r>
            <a:endParaRPr/>
          </a:p>
        </p:txBody>
      </p:sp>
      <p:sp>
        <p:nvSpPr>
          <p:cNvPr id="3401" name="Google Shape;3401;p399"/>
          <p:cNvSpPr txBox="1"/>
          <p:nvPr>
            <p:ph idx="1" type="body"/>
          </p:nvPr>
        </p:nvSpPr>
        <p:spPr>
          <a:xfrm>
            <a:off x="0" y="1309575"/>
            <a:ext cx="11804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b="1" sz="1800">
              <a:solidFill>
                <a:srgbClr val="333333"/>
              </a:solidFill>
            </a:endParaRPr>
          </a:p>
          <a:p>
            <a:pPr indent="-438150" lvl="0" marL="635000" rtl="0" algn="l">
              <a:lnSpc>
                <a:spcPct val="115000"/>
              </a:lnSpc>
              <a:spcBef>
                <a:spcPts val="1500"/>
              </a:spcBef>
              <a:spcAft>
                <a:spcPts val="0"/>
              </a:spcAft>
              <a:buClr>
                <a:schemeClr val="dk1"/>
              </a:buClr>
              <a:buSzPts val="3300"/>
              <a:buFont typeface="Questrial"/>
              <a:buChar char="❏"/>
            </a:pPr>
            <a:r>
              <a:rPr lang="en-US" sz="3300"/>
              <a:t>be aware of your own cultural assumptions and how these may affect your understanding and responses</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listen with respect and a genuine wish to learn</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find out how people see themselves and their culture, what they value, what they see as important</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understand that in discussing culture we are discussing possibilities, not certainties – a framework, not a straitjacket</a:t>
            </a:r>
            <a:endParaRPr sz="3300"/>
          </a:p>
          <a:p>
            <a:pPr indent="0" lvl="0" marL="0" marR="0" rtl="0" algn="l">
              <a:lnSpc>
                <a:spcPct val="80000"/>
              </a:lnSpc>
              <a:spcBef>
                <a:spcPts val="3000"/>
              </a:spcBef>
              <a:spcAft>
                <a:spcPts val="0"/>
              </a:spcAft>
              <a:buNone/>
            </a:pPr>
            <a:r>
              <a:t/>
            </a:r>
            <a:endParaRPr sz="1800"/>
          </a:p>
        </p:txBody>
      </p:sp>
      <p:sp>
        <p:nvSpPr>
          <p:cNvPr id="3402" name="Google Shape;3402;p3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6" name="Shape 3406"/>
        <p:cNvGrpSpPr/>
        <p:nvPr/>
      </p:nvGrpSpPr>
      <p:grpSpPr>
        <a:xfrm>
          <a:off x="0" y="0"/>
          <a:ext cx="0" cy="0"/>
          <a:chOff x="0" y="0"/>
          <a:chExt cx="0" cy="0"/>
        </a:xfrm>
      </p:grpSpPr>
      <p:sp>
        <p:nvSpPr>
          <p:cNvPr id="3407" name="Google Shape;3407;p400"/>
          <p:cNvSpPr txBox="1"/>
          <p:nvPr>
            <p:ph type="title"/>
          </p:nvPr>
        </p:nvSpPr>
        <p:spPr>
          <a:xfrm>
            <a:off x="609600" y="555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Checklist-Cultural Awareness</a:t>
            </a:r>
            <a:endParaRPr/>
          </a:p>
        </p:txBody>
      </p:sp>
      <p:sp>
        <p:nvSpPr>
          <p:cNvPr id="3408" name="Google Shape;3408;p400"/>
          <p:cNvSpPr txBox="1"/>
          <p:nvPr>
            <p:ph idx="1" type="body"/>
          </p:nvPr>
        </p:nvSpPr>
        <p:spPr>
          <a:xfrm>
            <a:off x="0" y="749400"/>
            <a:ext cx="12083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3300"/>
          </a:p>
          <a:p>
            <a:pPr indent="-438150" lvl="0" marL="635000" rtl="0" algn="l">
              <a:lnSpc>
                <a:spcPct val="115000"/>
              </a:lnSpc>
              <a:spcBef>
                <a:spcPts val="3000"/>
              </a:spcBef>
              <a:spcAft>
                <a:spcPts val="0"/>
              </a:spcAft>
              <a:buClr>
                <a:schemeClr val="dk1"/>
              </a:buClr>
              <a:buSzPts val="3300"/>
              <a:buFont typeface="Questrial"/>
              <a:buChar char="❏"/>
            </a:pPr>
            <a:r>
              <a:rPr lang="en-US" sz="3300"/>
              <a:t>be prepared to change your understanding as new information becomes available</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understand the importance of factors such as age, generation, life experience, occupation, education and so on</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realise that culture is one factor, but not the only factor in anybody’s life. </a:t>
            </a:r>
            <a:r>
              <a:rPr lang="en-US" sz="3300"/>
              <a:t>r</a:t>
            </a:r>
            <a:r>
              <a:rPr lang="en-US" sz="3300"/>
              <a:t>emember that the person you are working with is always the expert on their own life, wishes and needs</a:t>
            </a:r>
            <a:endParaRPr sz="3300"/>
          </a:p>
          <a:p>
            <a:pPr indent="0" lvl="0" marL="0" marR="0" rtl="0" algn="l">
              <a:lnSpc>
                <a:spcPct val="80000"/>
              </a:lnSpc>
              <a:spcBef>
                <a:spcPts val="3000"/>
              </a:spcBef>
              <a:spcAft>
                <a:spcPts val="0"/>
              </a:spcAft>
              <a:buNone/>
            </a:pPr>
            <a:r>
              <a:t/>
            </a:r>
            <a:endParaRPr sz="1800"/>
          </a:p>
        </p:txBody>
      </p:sp>
      <p:sp>
        <p:nvSpPr>
          <p:cNvPr id="3409" name="Google Shape;3409;p4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3" name="Shape 3413"/>
        <p:cNvGrpSpPr/>
        <p:nvPr/>
      </p:nvGrpSpPr>
      <p:grpSpPr>
        <a:xfrm>
          <a:off x="0" y="0"/>
          <a:ext cx="0" cy="0"/>
          <a:chOff x="0" y="0"/>
          <a:chExt cx="0" cy="0"/>
        </a:xfrm>
      </p:grpSpPr>
      <p:sp>
        <p:nvSpPr>
          <p:cNvPr id="3414" name="Google Shape;3414;p4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Taxpayer Civil Rights</a:t>
            </a:r>
            <a:endParaRPr/>
          </a:p>
        </p:txBody>
      </p:sp>
      <p:sp>
        <p:nvSpPr>
          <p:cNvPr id="3415" name="Google Shape;3415;p40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Discrimination against taxpayers on the basis of </a:t>
            </a:r>
            <a:r>
              <a:rPr b="1" i="1" lang="en-US" sz="4000" u="none" cap="none" strike="noStrike">
                <a:solidFill>
                  <a:schemeClr val="dk1"/>
                </a:solidFill>
                <a:latin typeface="Questrial"/>
                <a:ea typeface="Questrial"/>
                <a:cs typeface="Questrial"/>
                <a:sym typeface="Questrial"/>
              </a:rPr>
              <a:t>race, color, national origin, disability, sex, age, or sexual orientation</a:t>
            </a:r>
            <a:r>
              <a:rPr b="0" i="0" lang="en-US" sz="4000" u="none" cap="none" strike="noStrike">
                <a:solidFill>
                  <a:schemeClr val="dk1"/>
                </a:solidFill>
                <a:latin typeface="Questrial"/>
                <a:ea typeface="Questrial"/>
                <a:cs typeface="Questrial"/>
                <a:sym typeface="Questrial"/>
              </a:rPr>
              <a:t> is strictly prohibited.</a:t>
            </a:r>
            <a:endParaRPr/>
          </a:p>
        </p:txBody>
      </p:sp>
      <p:sp>
        <p:nvSpPr>
          <p:cNvPr id="3416" name="Google Shape;3416;p4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0" name="Shape 3420"/>
        <p:cNvGrpSpPr/>
        <p:nvPr/>
      </p:nvGrpSpPr>
      <p:grpSpPr>
        <a:xfrm>
          <a:off x="0" y="0"/>
          <a:ext cx="0" cy="0"/>
          <a:chOff x="0" y="0"/>
          <a:chExt cx="0" cy="0"/>
        </a:xfrm>
      </p:grpSpPr>
      <p:sp>
        <p:nvSpPr>
          <p:cNvPr id="3421" name="Google Shape;3421;p402"/>
          <p:cNvSpPr txBox="1"/>
          <p:nvPr>
            <p:ph type="title"/>
          </p:nvPr>
        </p:nvSpPr>
        <p:spPr>
          <a:xfrm>
            <a:off x="609600" y="166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Reporting Questionable Activity</a:t>
            </a:r>
            <a:endParaRPr/>
          </a:p>
        </p:txBody>
      </p:sp>
      <p:sp>
        <p:nvSpPr>
          <p:cNvPr id="3422" name="Google Shape;3422;p402"/>
          <p:cNvSpPr txBox="1"/>
          <p:nvPr>
            <p:ph idx="1" type="body"/>
          </p:nvPr>
        </p:nvSpPr>
        <p:spPr>
          <a:xfrm>
            <a:off x="483300" y="1309650"/>
            <a:ext cx="1140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Violations that raise substantial questions about another volunteer’s honesty, trustworthiness, or fitness as a tax preparer should be reported.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and tax preparers who violate tax law are subject to civil and criminal penalties.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can report a violation by speaking to your site coordinator or emailing </a:t>
            </a:r>
            <a:r>
              <a:rPr b="0" i="0" lang="en-US" sz="4000" u="sng" cap="none" strike="noStrike">
                <a:solidFill>
                  <a:schemeClr val="hlink"/>
                </a:solidFill>
                <a:latin typeface="Questrial"/>
                <a:ea typeface="Questrial"/>
                <a:cs typeface="Questrial"/>
                <a:sym typeface="Questrial"/>
                <a:hlinkClick r:id="rId3"/>
              </a:rPr>
              <a:t>WI.Voltax@irs.gov</a:t>
            </a:r>
            <a:r>
              <a:rPr b="0" i="0" lang="en-US" sz="4000" u="none" cap="none" strike="noStrike">
                <a:solidFill>
                  <a:schemeClr val="dk1"/>
                </a:solidFill>
                <a:latin typeface="Questrial"/>
                <a:ea typeface="Questrial"/>
                <a:cs typeface="Questrial"/>
                <a:sym typeface="Questrial"/>
              </a:rPr>
              <a:t> directly.</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423" name="Google Shape;3423;p4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7" name="Shape 3427"/>
        <p:cNvGrpSpPr/>
        <p:nvPr/>
      </p:nvGrpSpPr>
      <p:grpSpPr>
        <a:xfrm>
          <a:off x="0" y="0"/>
          <a:ext cx="0" cy="0"/>
          <a:chOff x="0" y="0"/>
          <a:chExt cx="0" cy="0"/>
        </a:xfrm>
      </p:grpSpPr>
      <p:sp>
        <p:nvSpPr>
          <p:cNvPr id="3428" name="Google Shape;3428;p4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Test &amp; Volunteer Standards of Conduct Test</a:t>
            </a:r>
            <a:endParaRPr/>
          </a:p>
        </p:txBody>
      </p:sp>
      <p:sp>
        <p:nvSpPr>
          <p:cNvPr id="3429" name="Google Shape;3429;p403"/>
          <p:cNvSpPr txBox="1"/>
          <p:nvPr>
            <p:ph idx="1" type="body"/>
          </p:nvPr>
        </p:nvSpPr>
        <p:spPr>
          <a:xfrm>
            <a:off x="609600" y="1600203"/>
            <a:ext cx="10972800" cy="495558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volunteers must complete and pass the 201</a:t>
            </a:r>
            <a:r>
              <a:rPr lang="en-US" sz="3700"/>
              <a:t>7</a:t>
            </a:r>
            <a:r>
              <a:rPr b="0" i="0" lang="en-US" sz="3700" u="none" cap="none" strike="noStrike">
                <a:solidFill>
                  <a:schemeClr val="dk1"/>
                </a:solidFill>
                <a:latin typeface="Questrial"/>
                <a:ea typeface="Questrial"/>
                <a:cs typeface="Questrial"/>
                <a:sym typeface="Questrial"/>
              </a:rPr>
              <a:t> Intake/Interview &amp; Quality Review Test &amp; the 201</a:t>
            </a:r>
            <a:r>
              <a:rPr lang="en-US" sz="3700"/>
              <a:t>7</a:t>
            </a:r>
            <a:r>
              <a:rPr b="0" i="0" lang="en-US" sz="3700" u="none" cap="none" strike="noStrike">
                <a:solidFill>
                  <a:schemeClr val="dk1"/>
                </a:solidFill>
                <a:latin typeface="Questrial"/>
                <a:ea typeface="Questrial"/>
                <a:cs typeface="Questrial"/>
                <a:sym typeface="Questrial"/>
              </a:rPr>
              <a:t> Volunteer Standards of Conduct Test with a score of 80% on each.</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login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 the links in your profile to take these two tests.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may use all your training materials to complete the short tests!</a:t>
            </a:r>
            <a:endParaRPr/>
          </a:p>
        </p:txBody>
      </p:sp>
      <p:sp>
        <p:nvSpPr>
          <p:cNvPr id="3430" name="Google Shape;3430;p4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5" name="Shape 3435"/>
        <p:cNvGrpSpPr/>
        <p:nvPr/>
      </p:nvGrpSpPr>
      <p:grpSpPr>
        <a:xfrm>
          <a:off x="0" y="0"/>
          <a:ext cx="0" cy="0"/>
          <a:chOff x="0" y="0"/>
          <a:chExt cx="0" cy="0"/>
        </a:xfrm>
      </p:grpSpPr>
      <p:pic>
        <p:nvPicPr>
          <p:cNvPr descr="Impact-logo_SaveFirst-green.eps" id="3436" name="Google Shape;3436;p404"/>
          <p:cNvPicPr preferRelativeResize="0"/>
          <p:nvPr/>
        </p:nvPicPr>
        <p:blipFill rotWithShape="1">
          <a:blip r:embed="rId3">
            <a:alphaModFix/>
          </a:blip>
          <a:srcRect b="34976" l="19561" r="20646" t="31742"/>
          <a:stretch/>
        </p:blipFill>
        <p:spPr>
          <a:xfrm>
            <a:off x="1375921" y="625475"/>
            <a:ext cx="9264733" cy="4243519"/>
          </a:xfrm>
          <a:prstGeom prst="rect">
            <a:avLst/>
          </a:prstGeom>
          <a:noFill/>
          <a:ln>
            <a:noFill/>
          </a:ln>
        </p:spPr>
      </p:pic>
      <p:sp>
        <p:nvSpPr>
          <p:cNvPr id="3437" name="Google Shape;3437;p404"/>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38" name="Google Shape;3438;p40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39" name="Google Shape;3439;p40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40" name="Google Shape;3440;p40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41" name="Google Shape;3441;p404"/>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42" name="Google Shape;3442;p404"/>
          <p:cNvSpPr txBox="1"/>
          <p:nvPr/>
        </p:nvSpPr>
        <p:spPr>
          <a:xfrm>
            <a:off x="1644575" y="5021400"/>
            <a:ext cx="9625200" cy="13191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Your First Day at the Tax Site</a:t>
            </a:r>
            <a:endParaRPr b="1" sz="5400">
              <a:solidFill>
                <a:schemeClr val="dk2"/>
              </a:solidFill>
              <a:latin typeface="Questrial"/>
              <a:ea typeface="Questrial"/>
              <a:cs typeface="Questrial"/>
              <a:sym typeface="Questrial"/>
            </a:endParaRPr>
          </a:p>
        </p:txBody>
      </p:sp>
      <p:sp>
        <p:nvSpPr>
          <p:cNvPr id="3443" name="Google Shape;3443;p4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7" name="Shape 3447"/>
        <p:cNvGrpSpPr/>
        <p:nvPr/>
      </p:nvGrpSpPr>
      <p:grpSpPr>
        <a:xfrm>
          <a:off x="0" y="0"/>
          <a:ext cx="0" cy="0"/>
          <a:chOff x="0" y="0"/>
          <a:chExt cx="0" cy="0"/>
        </a:xfrm>
      </p:grpSpPr>
      <p:sp>
        <p:nvSpPr>
          <p:cNvPr id="3448" name="Google Shape;3448;p4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Your First Day at the Tax Site</a:t>
            </a:r>
            <a:endParaRPr/>
          </a:p>
        </p:txBody>
      </p:sp>
      <p:sp>
        <p:nvSpPr>
          <p:cNvPr id="3449" name="Google Shape;3449;p40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Your First Day - A SaveFirst Training Video</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4"/>
              </a:rPr>
              <a:t>The Process - A SaveFirst Training Video</a:t>
            </a:r>
            <a:endParaRPr b="0" i="0" sz="4000" u="sng" cap="none" strike="noStrike">
              <a:solidFill>
                <a:schemeClr val="hlink"/>
              </a:solidFill>
              <a:latin typeface="Questrial"/>
              <a:ea typeface="Questrial"/>
              <a:cs typeface="Questrial"/>
              <a:sym typeface="Questrial"/>
              <a:hlinkClick r:id="rId5"/>
            </a:endParaRPr>
          </a:p>
        </p:txBody>
      </p:sp>
      <p:sp>
        <p:nvSpPr>
          <p:cNvPr id="3450" name="Google Shape;3450;p4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4" name="Shape 3454"/>
        <p:cNvGrpSpPr/>
        <p:nvPr/>
      </p:nvGrpSpPr>
      <p:grpSpPr>
        <a:xfrm>
          <a:off x="0" y="0"/>
          <a:ext cx="0" cy="0"/>
          <a:chOff x="0" y="0"/>
          <a:chExt cx="0" cy="0"/>
        </a:xfrm>
      </p:grpSpPr>
      <p:sp>
        <p:nvSpPr>
          <p:cNvPr id="3455" name="Google Shape;3455;p406"/>
          <p:cNvSpPr txBox="1"/>
          <p:nvPr>
            <p:ph type="title"/>
          </p:nvPr>
        </p:nvSpPr>
        <p:spPr>
          <a:xfrm>
            <a:off x="609600" y="112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Congratulations!</a:t>
            </a:r>
            <a:endParaRPr/>
          </a:p>
        </p:txBody>
      </p:sp>
      <p:sp>
        <p:nvSpPr>
          <p:cNvPr id="3456" name="Google Shape;3456;p406"/>
          <p:cNvSpPr txBox="1"/>
          <p:nvPr>
            <p:ph idx="1" type="body"/>
          </p:nvPr>
        </p:nvSpPr>
        <p:spPr>
          <a:xfrm>
            <a:off x="514525" y="1338099"/>
            <a:ext cx="10972800" cy="543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completes your SaveFirst Basic Tax Training</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Next steps: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Complete IRS Basic Certification Exam (with score of 80% or higher)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Serve families at tax sites!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Reminder: You MUST bring your photo ID and show it to your site coordinator when you arrive at a tax site.</a:t>
            </a:r>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p:txBody>
      </p:sp>
      <p:sp>
        <p:nvSpPr>
          <p:cNvPr id="3457" name="Google Shape;3457;p4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1" name="Shape 3461"/>
        <p:cNvGrpSpPr/>
        <p:nvPr/>
      </p:nvGrpSpPr>
      <p:grpSpPr>
        <a:xfrm>
          <a:off x="0" y="0"/>
          <a:ext cx="0" cy="0"/>
          <a:chOff x="0" y="0"/>
          <a:chExt cx="0" cy="0"/>
        </a:xfrm>
      </p:grpSpPr>
      <p:sp>
        <p:nvSpPr>
          <p:cNvPr id="3462" name="Google Shape;3462;p407"/>
          <p:cNvSpPr txBox="1"/>
          <p:nvPr>
            <p:ph type="title"/>
          </p:nvPr>
        </p:nvSpPr>
        <p:spPr>
          <a:xfrm>
            <a:off x="609600" y="126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IRS Basic Certification</a:t>
            </a:r>
            <a:endParaRPr/>
          </a:p>
        </p:txBody>
      </p:sp>
      <p:sp>
        <p:nvSpPr>
          <p:cNvPr id="3463" name="Google Shape;3463;p407"/>
          <p:cNvSpPr txBox="1"/>
          <p:nvPr>
            <p:ph idx="1" type="body"/>
          </p:nvPr>
        </p:nvSpPr>
        <p:spPr>
          <a:xfrm>
            <a:off x="436250"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must complete the IRS Basic Certification exam with a score of 80% or higher to complete your certification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Take the exam by logging 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following the link in your profile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Complete: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On your own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At a testing session hosted by Impact staff member</a:t>
            </a:r>
            <a:endParaRPr/>
          </a:p>
        </p:txBody>
      </p:sp>
      <p:sp>
        <p:nvSpPr>
          <p:cNvPr id="3464" name="Google Shape;3464;p4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8" name="Shape 3468"/>
        <p:cNvGrpSpPr/>
        <p:nvPr/>
      </p:nvGrpSpPr>
      <p:grpSpPr>
        <a:xfrm>
          <a:off x="0" y="0"/>
          <a:ext cx="0" cy="0"/>
          <a:chOff x="0" y="0"/>
          <a:chExt cx="0" cy="0"/>
        </a:xfrm>
      </p:grpSpPr>
      <p:sp>
        <p:nvSpPr>
          <p:cNvPr id="3469" name="Google Shape;3469;p408"/>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Testing Session</a:t>
            </a:r>
            <a:endParaRPr/>
          </a:p>
        </p:txBody>
      </p:sp>
      <p:sp>
        <p:nvSpPr>
          <p:cNvPr id="3470" name="Google Shape;3470;p408"/>
          <p:cNvSpPr txBox="1"/>
          <p:nvPr>
            <p:ph idx="1" type="body"/>
          </p:nvPr>
        </p:nvSpPr>
        <p:spPr>
          <a:xfrm>
            <a:off x="517425"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endParaRPr b="0" i="0" sz="3700" u="none" cap="none" strike="noStrike">
              <a:solidFill>
                <a:schemeClr val="dk1"/>
              </a:solidFill>
              <a:latin typeface="Questrial"/>
              <a:ea typeface="Questrial"/>
              <a:cs typeface="Questrial"/>
              <a:sym typeface="Questrial"/>
            </a:endParaRPr>
          </a:p>
          <a:p>
            <a:pPr indent="0" lvl="0" marL="0" marR="0" rtl="0" algn="l">
              <a:lnSpc>
                <a:spcPct val="80000"/>
              </a:lnSpc>
              <a:spcBef>
                <a:spcPts val="0"/>
              </a:spcBef>
              <a:spcAft>
                <a:spcPts val="0"/>
              </a:spcAft>
              <a:buNone/>
            </a:pPr>
            <a:r>
              <a:t/>
            </a:r>
            <a:endParaRPr sz="3700"/>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endParaRPr b="0" i="0" sz="333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endParaRPr b="0" i="0" sz="3330" u="none" cap="none" strike="noStrike">
              <a:solidFill>
                <a:schemeClr val="dk1"/>
              </a:solidFill>
              <a:latin typeface="Questrial"/>
              <a:ea typeface="Questrial"/>
              <a:cs typeface="Questrial"/>
              <a:sym typeface="Questrial"/>
            </a:endParaRPr>
          </a:p>
        </p:txBody>
      </p:sp>
      <p:sp>
        <p:nvSpPr>
          <p:cNvPr id="3471" name="Google Shape;3471;p4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Impact SaveFirst Volunteers will have this Season</a:t>
            </a:r>
            <a:endParaRPr/>
          </a:p>
        </p:txBody>
      </p:sp>
      <p:sp>
        <p:nvSpPr>
          <p:cNvPr id="77" name="Google Shape;77;p13"/>
          <p:cNvSpPr txBox="1"/>
          <p:nvPr>
            <p:ph idx="1" type="body"/>
          </p:nvPr>
        </p:nvSpPr>
        <p:spPr>
          <a:xfrm>
            <a:off x="609600" y="1600203"/>
            <a:ext cx="10972800" cy="492818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Serve </a:t>
            </a:r>
            <a:r>
              <a:rPr lang="en-US"/>
              <a:t>over 13,000</a:t>
            </a:r>
            <a:r>
              <a:rPr b="0" i="0" lang="en-US" sz="4000" u="none" cap="none" strike="noStrike">
                <a:solidFill>
                  <a:schemeClr val="dk1"/>
                </a:solidFill>
                <a:latin typeface="Questrial"/>
                <a:ea typeface="Questrial"/>
                <a:cs typeface="Questrial"/>
                <a:sym typeface="Questrial"/>
              </a:rPr>
              <a:t> families this year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 families over $</a:t>
            </a:r>
            <a:r>
              <a:rPr lang="en-US"/>
              <a:t>5</a:t>
            </a:r>
            <a:r>
              <a:rPr b="0" i="0" lang="en-US" sz="4000" u="none" cap="none" strike="noStrike">
                <a:solidFill>
                  <a:schemeClr val="dk1"/>
                </a:solidFill>
                <a:latin typeface="Questrial"/>
                <a:ea typeface="Questrial"/>
                <a:cs typeface="Questrial"/>
                <a:sym typeface="Questrial"/>
              </a:rPr>
              <a:t> million in commercial fees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 quality reliable service and an alternative to a costly, predatory industry for hard-working families</a:t>
            </a:r>
            <a:endParaRPr/>
          </a:p>
          <a:p>
            <a:pPr indent="-342900" lvl="0" marL="342900" marR="0" rtl="0" algn="l">
              <a:spcBef>
                <a:spcPts val="80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SaveFirst: An Initiative of Impact America</a:t>
            </a:r>
            <a:endParaRPr b="0" i="0" sz="4000" u="none" cap="none" strike="noStrike">
              <a:solidFill>
                <a:schemeClr val="dk1"/>
              </a:solidFill>
              <a:latin typeface="Questrial"/>
              <a:ea typeface="Questrial"/>
              <a:cs typeface="Questrial"/>
              <a:sym typeface="Questrial"/>
            </a:endParaRPr>
          </a:p>
        </p:txBody>
      </p:sp>
      <p:sp>
        <p:nvSpPr>
          <p:cNvPr id="78" name="Google Shape;78;p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391" name="Google Shape;391;p49"/>
          <p:cNvSpPr txBox="1"/>
          <p:nvPr>
            <p:ph idx="1" type="body"/>
          </p:nvPr>
        </p:nvSpPr>
        <p:spPr>
          <a:xfrm>
            <a:off x="235625" y="1524528"/>
            <a:ext cx="109728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Even though taxpayers will not get a certain amount for their dependents, you still need to determine the dependents for other tax benefits (Filing Status, Credits, etc.)</a:t>
            </a:r>
            <a:endParaRPr b="0" i="0" sz="4000" u="none" cap="none" strike="noStrike">
              <a:solidFill>
                <a:schemeClr val="dk1"/>
              </a:solidFill>
              <a:latin typeface="Questrial"/>
              <a:ea typeface="Questrial"/>
              <a:cs typeface="Questrial"/>
              <a:sym typeface="Questrial"/>
            </a:endParaRPr>
          </a:p>
        </p:txBody>
      </p:sp>
      <p:sp>
        <p:nvSpPr>
          <p:cNvPr id="392" name="Google Shape;392;p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1">
                                            <p:txEl>
                                              <p:pRg end="0" st="0"/>
                                            </p:txEl>
                                          </p:spTgt>
                                        </p:tgtEl>
                                        <p:attrNameLst>
                                          <p:attrName>style.visibility</p:attrName>
                                        </p:attrNameLst>
                                      </p:cBhvr>
                                      <p:to>
                                        <p:strVal val="visible"/>
                                      </p:to>
                                    </p:set>
                                    <p:anim calcmode="lin" valueType="num">
                                      <p:cBhvr additive="base">
                                        <p:cTn dur="500"/>
                                        <p:tgtEl>
                                          <p:spTgt spid="391">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39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5" name="Shape 3475"/>
        <p:cNvGrpSpPr/>
        <p:nvPr/>
      </p:nvGrpSpPr>
      <p:grpSpPr>
        <a:xfrm>
          <a:off x="0" y="0"/>
          <a:ext cx="0" cy="0"/>
          <a:chOff x="0" y="0"/>
          <a:chExt cx="0" cy="0"/>
        </a:xfrm>
      </p:grpSpPr>
      <p:sp>
        <p:nvSpPr>
          <p:cNvPr id="3476" name="Google Shape;3476;p4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Extra Practice</a:t>
            </a:r>
            <a:endParaRPr/>
          </a:p>
        </p:txBody>
      </p:sp>
      <p:sp>
        <p:nvSpPr>
          <p:cNvPr id="3477" name="Google Shape;3477;p40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Charlie Center TaxSlayer Exercise on your own for additional practice</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Answer key and video walkthrough will be posted at </a:t>
            </a:r>
            <a:r>
              <a:rPr b="0" i="0" lang="en-US" sz="4000" u="sng" cap="none" strike="noStrike">
                <a:solidFill>
                  <a:schemeClr val="hlink"/>
                </a:solidFill>
                <a:latin typeface="Questrial"/>
                <a:ea typeface="Questrial"/>
                <a:cs typeface="Questrial"/>
                <a:sym typeface="Questrial"/>
                <a:hlinkClick r:id="rId3"/>
              </a:rPr>
              <a:t>www.impactamerica.com/taxprep</a:t>
            </a:r>
            <a:r>
              <a:rPr b="0" i="0" lang="en-US" sz="4000" u="none" cap="none" strike="noStrike">
                <a:solidFill>
                  <a:schemeClr val="dk1"/>
                </a:solidFill>
                <a:latin typeface="Questrial"/>
                <a:ea typeface="Questrial"/>
                <a:cs typeface="Questrial"/>
                <a:sym typeface="Questrial"/>
              </a:rPr>
              <a:t> </a:t>
            </a:r>
            <a:endParaRPr/>
          </a:p>
        </p:txBody>
      </p:sp>
      <p:sp>
        <p:nvSpPr>
          <p:cNvPr id="3478" name="Google Shape;3478;p4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3" name="Shape 3483"/>
        <p:cNvGrpSpPr/>
        <p:nvPr/>
      </p:nvGrpSpPr>
      <p:grpSpPr>
        <a:xfrm>
          <a:off x="0" y="0"/>
          <a:ext cx="0" cy="0"/>
          <a:chOff x="0" y="0"/>
          <a:chExt cx="0" cy="0"/>
        </a:xfrm>
      </p:grpSpPr>
      <p:pic>
        <p:nvPicPr>
          <p:cNvPr descr="Impact-logo_SaveFirst-green.eps" id="3484" name="Google Shape;3484;p410"/>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3485" name="Google Shape;3485;p41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86" name="Google Shape;3486;p41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87" name="Google Shape;3487;p41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88" name="Google Shape;3488;p41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89" name="Google Shape;3489;p41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90" name="Google Shape;3490;p410"/>
          <p:cNvSpPr txBox="1"/>
          <p:nvPr/>
        </p:nvSpPr>
        <p:spPr>
          <a:xfrm>
            <a:off x="1732275" y="4749375"/>
            <a:ext cx="8727300" cy="16863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endParaRPr b="1" sz="5400">
              <a:solidFill>
                <a:schemeClr val="dk2"/>
              </a:solidFill>
              <a:latin typeface="Questrial"/>
              <a:ea typeface="Questrial"/>
              <a:cs typeface="Questrial"/>
              <a:sym typeface="Questrial"/>
            </a:endParaRPr>
          </a:p>
        </p:txBody>
      </p:sp>
      <p:sp>
        <p:nvSpPr>
          <p:cNvPr id="3491" name="Google Shape;3491;p4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399" name="Google Shape;399;p50"/>
          <p:cNvSpPr txBox="1"/>
          <p:nvPr>
            <p:ph idx="1" type="body"/>
          </p:nvPr>
        </p:nvSpPr>
        <p:spPr>
          <a:xfrm>
            <a:off x="609600" y="1600200"/>
            <a:ext cx="10972800" cy="4845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2" lvl="0" marL="11112" marR="0" rtl="0" algn="ctr">
              <a:lnSpc>
                <a:spcPct val="90000"/>
              </a:lnSpc>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Exemptions Tab to </a:t>
            </a:r>
            <a:r>
              <a:rPr b="1" i="0" lang="en-US" sz="3600" u="sng" cap="none" strike="noStrike">
                <a:solidFill>
                  <a:schemeClr val="accent3"/>
                </a:solidFill>
                <a:latin typeface="Questrial"/>
                <a:ea typeface="Questrial"/>
                <a:cs typeface="Questrial"/>
                <a:sym typeface="Questrial"/>
              </a:rPr>
              <a:t>Table 1: Dependency Exemption</a:t>
            </a:r>
            <a:endParaRPr/>
          </a:p>
          <a:p>
            <a:pPr indent="-285750" lvl="1" marL="742950" marR="0" rtl="0" algn="l">
              <a:lnSpc>
                <a:spcPct val="90000"/>
              </a:lnSpc>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4" lvl="0" marL="3164" marR="0" rtl="0" algn="ctr">
              <a:lnSpc>
                <a:spcPct val="90000"/>
              </a:lnSpc>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ALWAYS BEGIN WITH THIS CHART TO DETERMINE IF A PERSON QUALIFIES AS A DEPENDENT</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00" name="Google Shape;400;p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407" name="Google Shape;407;p51"/>
          <p:cNvSpPr txBox="1"/>
          <p:nvPr>
            <p:ph idx="1" type="body"/>
          </p:nvPr>
        </p:nvSpPr>
        <p:spPr>
          <a:xfrm>
            <a:off x="609600" y="1261928"/>
            <a:ext cx="109728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Let’s look at the I/I form:</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08" name="Google Shape;408;p51"/>
          <p:cNvSpPr/>
          <p:nvPr/>
        </p:nvSpPr>
        <p:spPr>
          <a:xfrm>
            <a:off x="490950" y="4940350"/>
            <a:ext cx="11210100" cy="18363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spcBef>
                <a:spcPts val="0"/>
              </a:spcBef>
              <a:spcAft>
                <a:spcPts val="0"/>
              </a:spcAft>
              <a:buClr>
                <a:schemeClr val="lt1"/>
              </a:buClr>
              <a:buFont typeface="Questrial"/>
              <a:buNone/>
            </a:pPr>
            <a:r>
              <a:rPr b="1" lang="en-US" sz="4000">
                <a:solidFill>
                  <a:schemeClr val="lt1"/>
                </a:solidFill>
                <a:latin typeface="Questrial"/>
                <a:ea typeface="Questrial"/>
                <a:cs typeface="Questrial"/>
                <a:sym typeface="Questrial"/>
              </a:rPr>
              <a:t>As you go through the Pub 4012 and ask questions to determine exemptions, answer “Yes/No” in the shaded area.</a:t>
            </a:r>
            <a:endParaRPr/>
          </a:p>
        </p:txBody>
      </p:sp>
      <p:sp>
        <p:nvSpPr>
          <p:cNvPr id="409" name="Google Shape;409;p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10" name="Google Shape;410;p51"/>
          <p:cNvPicPr preferRelativeResize="0"/>
          <p:nvPr/>
        </p:nvPicPr>
        <p:blipFill>
          <a:blip r:embed="rId3">
            <a:alphaModFix/>
          </a:blip>
          <a:stretch>
            <a:fillRect/>
          </a:stretch>
        </p:blipFill>
        <p:spPr>
          <a:xfrm>
            <a:off x="304800" y="2072300"/>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or Qualifying Relative?</a:t>
            </a:r>
            <a:endParaRPr/>
          </a:p>
        </p:txBody>
      </p:sp>
      <p:sp>
        <p:nvSpPr>
          <p:cNvPr id="417" name="Google Shape;417;p5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no one else can claim the taxpayer or spouse as a dependent, you need to determine if the other people living in the house can be </a:t>
            </a:r>
            <a:r>
              <a:rPr b="1" i="0" lang="en-US" sz="4000" u="none" cap="none" strike="noStrike">
                <a:solidFill>
                  <a:schemeClr val="accent1"/>
                </a:solidFill>
                <a:latin typeface="Questrial"/>
                <a:ea typeface="Questrial"/>
                <a:cs typeface="Questrial"/>
                <a:sym typeface="Questrial"/>
              </a:rPr>
              <a:t>Qualifying Children, </a:t>
            </a:r>
            <a:r>
              <a:rPr b="0" i="0" lang="en-US" sz="4000" u="none" cap="none" strike="noStrike">
                <a:solidFill>
                  <a:schemeClr val="dk1"/>
                </a:solidFill>
                <a:latin typeface="Questrial"/>
                <a:ea typeface="Questrial"/>
                <a:cs typeface="Questrial"/>
                <a:sym typeface="Questrial"/>
              </a:rPr>
              <a:t>and if not see if they can be </a:t>
            </a:r>
            <a:r>
              <a:rPr b="1" i="0" lang="en-US" sz="4000" u="none" cap="none" strike="noStrike">
                <a:solidFill>
                  <a:schemeClr val="accent1"/>
                </a:solidFill>
                <a:latin typeface="Questrial"/>
                <a:ea typeface="Questrial"/>
                <a:cs typeface="Questrial"/>
                <a:sym typeface="Questrial"/>
              </a:rPr>
              <a:t>Qualifying Relatives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Each </a:t>
            </a:r>
            <a:r>
              <a:rPr lang="en-US"/>
              <a:t>exemption will result in possible tax benefits(Nonrefundable and Refundable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18" name="Google Shape;418;p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53"/>
          <p:cNvSpPr txBox="1"/>
          <p:nvPr>
            <p:ph type="title"/>
          </p:nvPr>
        </p:nvSpPr>
        <p:spPr>
          <a:xfrm>
            <a:off x="609600" y="1283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425" name="Google Shape;425;p53"/>
          <p:cNvSpPr txBox="1"/>
          <p:nvPr>
            <p:ph idx="1" type="body"/>
          </p:nvPr>
        </p:nvSpPr>
        <p:spPr>
          <a:xfrm>
            <a:off x="146250" y="1202600"/>
            <a:ext cx="11895900" cy="5493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NO in Step 9, then the person is a Qualifying Child</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426" name="Google Shape;426;p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Taxpayer Eligibility Test</a:t>
            </a:r>
            <a:endParaRPr/>
          </a:p>
        </p:txBody>
      </p:sp>
      <p:graphicFrame>
        <p:nvGraphicFramePr>
          <p:cNvPr id="433" name="Google Shape;433;p54"/>
          <p:cNvGraphicFramePr/>
          <p:nvPr/>
        </p:nvGraphicFramePr>
        <p:xfrm>
          <a:off x="609600" y="2118518"/>
          <a:ext cx="3000000" cy="3000000"/>
        </p:xfrm>
        <a:graphic>
          <a:graphicData uri="http://schemas.openxmlformats.org/drawingml/2006/table">
            <a:tbl>
              <a:tblPr>
                <a:noFill/>
                <a:tableStyleId>{FC36379C-9965-4090-82A6-9ABEEE61E0F1}</a:tableStyleId>
              </a:tblPr>
              <a:tblGrid>
                <a:gridCol w="1747875"/>
                <a:gridCol w="6700200"/>
                <a:gridCol w="2524725"/>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Can you or your spouse (if filing jointly) be claimed as a dependent on someone else’s tax return this year?</a:t>
                      </a:r>
                      <a:endParaRPr b="1" i="0" sz="32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34" name="Google Shape;434;p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Marital Status Test</a:t>
            </a:r>
            <a:endParaRPr/>
          </a:p>
        </p:txBody>
      </p:sp>
      <p:graphicFrame>
        <p:nvGraphicFramePr>
          <p:cNvPr id="441" name="Google Shape;441;p55"/>
          <p:cNvGraphicFramePr/>
          <p:nvPr/>
        </p:nvGraphicFramePr>
        <p:xfrm>
          <a:off x="609600" y="2221523"/>
          <a:ext cx="3000000" cy="3000000"/>
        </p:xfrm>
        <a:graphic>
          <a:graphicData uri="http://schemas.openxmlformats.org/drawingml/2006/table">
            <a:tbl>
              <a:tblPr>
                <a:noFill/>
                <a:tableStyleId>{FC36379C-9965-4090-82A6-9ABEEE61E0F1}</a:tableStyleId>
              </a:tblPr>
              <a:tblGrid>
                <a:gridCol w="1747875"/>
                <a:gridCol w="6071400"/>
                <a:gridCol w="3153500"/>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married as of December 31</a:t>
                      </a:r>
                      <a:r>
                        <a:rPr b="1" baseline="30000" i="0" lang="en-US" sz="3600" u="none" cap="none" strike="noStrike">
                          <a:solidFill>
                            <a:schemeClr val="dk1"/>
                          </a:solidFill>
                          <a:latin typeface="Questrial"/>
                          <a:ea typeface="Questrial"/>
                          <a:cs typeface="Questrial"/>
                          <a:sym typeface="Questrial"/>
                        </a:rPr>
                        <a:t>st</a:t>
                      </a:r>
                      <a:r>
                        <a:rPr b="1" i="0" lang="en-US" sz="3600" u="none" cap="none" strike="noStrike">
                          <a:solidFill>
                            <a:schemeClr val="dk1"/>
                          </a:solidFill>
                          <a:latin typeface="Questrial"/>
                          <a:ea typeface="Questrial"/>
                          <a:cs typeface="Questrial"/>
                          <a:sym typeface="Questrial"/>
                        </a:rPr>
                        <a:t>?</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42" name="Google Shape;442;p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Joint Return Test</a:t>
            </a:r>
            <a:endParaRPr/>
          </a:p>
        </p:txBody>
      </p:sp>
      <p:graphicFrame>
        <p:nvGraphicFramePr>
          <p:cNvPr id="449" name="Google Shape;449;p56"/>
          <p:cNvGraphicFramePr/>
          <p:nvPr/>
        </p:nvGraphicFramePr>
        <p:xfrm>
          <a:off x="609600" y="1940169"/>
          <a:ext cx="3000000" cy="3000000"/>
        </p:xfrm>
        <a:graphic>
          <a:graphicData uri="http://schemas.openxmlformats.org/drawingml/2006/table">
            <a:tbl>
              <a:tblPr>
                <a:noFill/>
                <a:tableStyleId>{FC36379C-9965-4090-82A6-9ABEEE61E0F1}</a:tableStyleId>
              </a:tblPr>
              <a:tblGrid>
                <a:gridCol w="1828800"/>
                <a:gridCol w="7010400"/>
                <a:gridCol w="2133600"/>
              </a:tblGrid>
              <a:tr h="274675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filing a joint return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this tax year?</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“NO” if the person is filing a joint return only to claim a refund of income tax withheld or estimated tax paid)</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50" name="Google Shape;450;p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Citizenship Test</a:t>
            </a:r>
            <a:endParaRPr/>
          </a:p>
        </p:txBody>
      </p:sp>
      <p:graphicFrame>
        <p:nvGraphicFramePr>
          <p:cNvPr id="457" name="Google Shape;457;p57"/>
          <p:cNvGraphicFramePr/>
          <p:nvPr/>
        </p:nvGraphicFramePr>
        <p:xfrm>
          <a:off x="609599" y="1953736"/>
          <a:ext cx="3000000" cy="3000000"/>
        </p:xfrm>
        <a:graphic>
          <a:graphicData uri="http://schemas.openxmlformats.org/drawingml/2006/table">
            <a:tbl>
              <a:tblPr>
                <a:noFill/>
                <a:tableStyleId>{FC36379C-9965-4090-82A6-9ABEEE61E0F1}</a:tableStyleId>
              </a:tblPr>
              <a:tblGrid>
                <a:gridCol w="1845900"/>
                <a:gridCol w="7075925"/>
                <a:gridCol w="2051000"/>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 U.S. citizen, U.S. resident alien, U.S. national, or a resident of Canada, or Mexico?</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Stop</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58" name="Google Shape;458;p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Note: Taxpayers with ITIN Cards</a:t>
            </a:r>
            <a:endParaRPr/>
          </a:p>
        </p:txBody>
      </p:sp>
      <p:sp>
        <p:nvSpPr>
          <p:cNvPr id="465" name="Google Shape;465;p5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Remember: </a:t>
            </a:r>
            <a:r>
              <a:rPr b="0" i="0" lang="en-US" sz="4000" u="none" cap="none" strike="noStrike">
                <a:solidFill>
                  <a:schemeClr val="dk1"/>
                </a:solidFill>
                <a:latin typeface="Questrial"/>
                <a:ea typeface="Questrial"/>
                <a:cs typeface="Questrial"/>
                <a:sym typeface="Questrial"/>
              </a:rPr>
              <a:t>Taxpayers receive ITIN numbers if they are nonresidents but need to file a tax return and cannot obtain a SSN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taxpayer lived in the United States all year and has an ITIN card, they will be considered a </a:t>
            </a:r>
            <a:r>
              <a:rPr b="1" i="0" lang="en-US" sz="4000" u="none" cap="none" strike="noStrike">
                <a:solidFill>
                  <a:srgbClr val="F2B52C"/>
                </a:solidFill>
                <a:latin typeface="Questrial"/>
                <a:ea typeface="Questrial"/>
                <a:cs typeface="Questrial"/>
                <a:sym typeface="Questrial"/>
              </a:rPr>
              <a:t>resident alien </a:t>
            </a:r>
            <a:r>
              <a:rPr b="0" i="0" lang="en-US" sz="4000" u="none" cap="none" strike="noStrike">
                <a:solidFill>
                  <a:schemeClr val="dk1"/>
                </a:solidFill>
                <a:latin typeface="Questrial"/>
                <a:ea typeface="Questrial"/>
                <a:cs typeface="Questrial"/>
                <a:sym typeface="Questrial"/>
              </a:rPr>
              <a:t>for tax purposes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passes the citizenship test in this situation</a:t>
            </a:r>
            <a:endParaRPr/>
          </a:p>
        </p:txBody>
      </p:sp>
      <p:sp>
        <p:nvSpPr>
          <p:cNvPr id="466" name="Google Shape;466;p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endParaRPr/>
          </a:p>
        </p:txBody>
      </p:sp>
      <p:sp>
        <p:nvSpPr>
          <p:cNvPr id="84" name="Google Shape;84;p14"/>
          <p:cNvSpPr txBox="1"/>
          <p:nvPr>
            <p:ph idx="1" type="body"/>
          </p:nvPr>
        </p:nvSpPr>
        <p:spPr>
          <a:xfrm>
            <a:off x="609600" y="1340177"/>
            <a:ext cx="10972800" cy="4673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Agenda</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0"/>
              </a:spcBef>
              <a:spcAft>
                <a:spcPts val="0"/>
              </a:spcAft>
              <a:buClr>
                <a:schemeClr val="dk1"/>
              </a:buClr>
              <a:buSzPts val="3100"/>
              <a:buFont typeface="Noto Sans Symbols"/>
              <a:buChar char="➢"/>
            </a:pPr>
            <a:r>
              <a:rPr lang="en-US" sz="3100"/>
              <a:t>SaveFirst Volunteer FAQs and Etiquette</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Notes</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620"/>
              </a:spcBef>
              <a:spcAft>
                <a:spcPts val="0"/>
              </a:spcAft>
              <a:buClr>
                <a:schemeClr val="dk1"/>
              </a:buClr>
              <a:buSzPts val="3100"/>
              <a:buFont typeface="Noto Sans Symbols"/>
              <a:buChar char="➢"/>
            </a:pPr>
            <a:r>
              <a:rPr lang="en-US" sz="3100"/>
              <a:t>SaveFirst Tax Prep Process</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lang="en-US" sz="3100"/>
              <a:t>SaveFirst Scope of Service Chart</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Training Summary Chart</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620"/>
              </a:spcBef>
              <a:spcAft>
                <a:spcPts val="0"/>
              </a:spcAft>
              <a:buClr>
                <a:schemeClr val="dk1"/>
              </a:buClr>
              <a:buSzPts val="3100"/>
              <a:buFont typeface="Noto Sans Symbols"/>
              <a:buChar char="➢"/>
            </a:pPr>
            <a:r>
              <a:rPr lang="en-US" sz="3100"/>
              <a:t>State Resources(if applicable)</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Impact America Staff</a:t>
            </a:r>
            <a:endParaRPr/>
          </a:p>
        </p:txBody>
      </p:sp>
      <p:sp>
        <p:nvSpPr>
          <p:cNvPr id="85" name="Google Shape;85;p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endParaRPr/>
          </a:p>
        </p:txBody>
      </p:sp>
      <p:graphicFrame>
        <p:nvGraphicFramePr>
          <p:cNvPr id="473" name="Google Shape;473;p59"/>
          <p:cNvGraphicFramePr/>
          <p:nvPr/>
        </p:nvGraphicFramePr>
        <p:xfrm>
          <a:off x="609599" y="1699323"/>
          <a:ext cx="3000000" cy="3000000"/>
        </p:xfrm>
        <a:graphic>
          <a:graphicData uri="http://schemas.openxmlformats.org/drawingml/2006/table">
            <a:tbl>
              <a:tblPr>
                <a:noFill/>
                <a:tableStyleId>{FC36379C-9965-4090-82A6-9ABEEE61E0F1}</a:tableStyleId>
              </a:tblPr>
              <a:tblGrid>
                <a:gridCol w="1699675"/>
                <a:gridCol w="7421025"/>
                <a:gridCol w="1852075"/>
              </a:tblGrid>
              <a:tr h="281450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your son, daughter, stepchild, eligible foster child, brother, sister, half brother, half sister, stepbrother, stepsister, or a   descendant of any of them (i.e. your grandchild, niece, or nephew)?</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74" name="Google Shape;474;p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Age Test</a:t>
            </a:r>
            <a:endParaRPr/>
          </a:p>
        </p:txBody>
      </p:sp>
      <p:graphicFrame>
        <p:nvGraphicFramePr>
          <p:cNvPr id="481" name="Google Shape;481;p60"/>
          <p:cNvGraphicFramePr/>
          <p:nvPr/>
        </p:nvGraphicFramePr>
        <p:xfrm>
          <a:off x="403224" y="1696107"/>
          <a:ext cx="3000000" cy="3000000"/>
        </p:xfrm>
        <a:graphic>
          <a:graphicData uri="http://schemas.openxmlformats.org/drawingml/2006/table">
            <a:tbl>
              <a:tblPr>
                <a:noFill/>
                <a:tableStyleId>{FC36379C-9965-4090-82A6-9ABEEE61E0F1}</a:tableStyleId>
              </a:tblPr>
              <a:tblGrid>
                <a:gridCol w="1208300"/>
                <a:gridCol w="7780075"/>
                <a:gridCol w="2244100"/>
              </a:tblGrid>
              <a:tr h="4114250">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Step 6</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l">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Was the person: </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under age 19 at the end of the year and younger than you (</a:t>
                      </a:r>
                      <a:r>
                        <a:rPr b="1" i="1" lang="en-US" sz="3200" u="none" cap="none" strike="noStrike">
                          <a:solidFill>
                            <a:schemeClr val="dk1"/>
                          </a:solidFill>
                          <a:latin typeface="Questrial"/>
                          <a:ea typeface="Questrial"/>
                          <a:cs typeface="Questrial"/>
                          <a:sym typeface="Questrial"/>
                        </a:rPr>
                        <a:t>or spouse if filing jointly)</a:t>
                      </a:r>
                      <a:r>
                        <a:rPr b="1" i="0" lang="en-US" sz="3200" u="none" cap="none" strike="noStrike">
                          <a:solidFill>
                            <a:schemeClr val="dk1"/>
                          </a:solidFill>
                          <a:latin typeface="Questrial"/>
                          <a:ea typeface="Questrial"/>
                          <a:cs typeface="Questrial"/>
                          <a:sym typeface="Questrial"/>
                        </a:rPr>
                        <a:t>? </a:t>
                      </a:r>
                      <a:r>
                        <a:rPr b="1" i="0" lang="en-US" sz="3200" u="none" cap="none" strike="noStrike">
                          <a:solidFill>
                            <a:schemeClr val="accent1"/>
                          </a:solidFill>
                          <a:latin typeface="Questrial"/>
                          <a:ea typeface="Questrial"/>
                          <a:cs typeface="Questrial"/>
                          <a:sym typeface="Questrial"/>
                        </a:rPr>
                        <a:t>OR</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a full-time student, under age 24 at the end of the year and younger than you (or spouse, if filing jointly)? </a:t>
                      </a:r>
                      <a:r>
                        <a:rPr b="1" i="0" lang="en-US" sz="3200" u="none" cap="none" strike="noStrike">
                          <a:solidFill>
                            <a:schemeClr val="accent1"/>
                          </a:solidFill>
                          <a:latin typeface="Questrial"/>
                          <a:ea typeface="Questrial"/>
                          <a:cs typeface="Questrial"/>
                          <a:sym typeface="Questrial"/>
                        </a:rPr>
                        <a:t>OR</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permanently and totally disabled* at any time during the year?</a:t>
                      </a:r>
                      <a:endParaRPr b="1" i="0" sz="32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YES:</a:t>
                      </a:r>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Go to Step 7</a:t>
                      </a:r>
                      <a:endParaRPr/>
                    </a:p>
                    <a:p>
                      <a:pPr indent="0" lvl="0" marL="0" marR="0" rtl="0" algn="ctr">
                        <a:lnSpc>
                          <a:spcPct val="102000"/>
                        </a:lnSpc>
                        <a:spcBef>
                          <a:spcPts val="350"/>
                        </a:spcBef>
                        <a:spcAft>
                          <a:spcPts val="0"/>
                        </a:spcAft>
                        <a:buClr>
                          <a:schemeClr val="dk1"/>
                        </a:buClr>
                        <a:buFont typeface="Questrial"/>
                        <a:buNone/>
                      </a:pPr>
                      <a:r>
                        <a:t/>
                      </a:r>
                      <a:endParaRPr b="1" i="0" sz="32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82" name="Google Shape;482;p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“Permanently and Totally Disabled”</a:t>
            </a:r>
            <a:endParaRPr/>
          </a:p>
        </p:txBody>
      </p:sp>
      <p:sp>
        <p:nvSpPr>
          <p:cNvPr id="488" name="Google Shape;488;p6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person is considered permanently and totally disabled if he or she cannot engage in any substantial gainful activity because of a physical or mental condition, AND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doctor determines the condition has lasted or can be expected to last continuously for at least a year or can lead to death</a:t>
            </a:r>
            <a:endParaRPr/>
          </a:p>
        </p:txBody>
      </p:sp>
      <p:sp>
        <p:nvSpPr>
          <p:cNvPr id="489" name="Google Shape;489;p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endParaRPr/>
          </a:p>
        </p:txBody>
      </p:sp>
      <p:graphicFrame>
        <p:nvGraphicFramePr>
          <p:cNvPr id="496" name="Google Shape;496;p62"/>
          <p:cNvGraphicFramePr/>
          <p:nvPr/>
        </p:nvGraphicFramePr>
        <p:xfrm>
          <a:off x="609600" y="1864987"/>
          <a:ext cx="3000000" cy="3000000"/>
        </p:xfrm>
        <a:graphic>
          <a:graphicData uri="http://schemas.openxmlformats.org/drawingml/2006/table">
            <a:tbl>
              <a:tblPr>
                <a:noFill/>
                <a:tableStyleId>{FC36379C-9965-4090-82A6-9ABEEE61E0F1}</a:tableStyleId>
              </a:tblPr>
              <a:tblGrid>
                <a:gridCol w="2051000"/>
                <a:gridCol w="6358075"/>
                <a:gridCol w="2563750"/>
              </a:tblGrid>
              <a:tr h="318752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7</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live with you as  a member of your household, except for temporary absences,* for more than half the year?</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“YES” if the child was born or died during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8 (Use Table 3 if parents live apart)</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97" name="Google Shape;497;p62"/>
          <p:cNvSpPr txBox="1"/>
          <p:nvPr>
            <p:ph idx="12" type="sldNum"/>
          </p:nvPr>
        </p:nvSpPr>
        <p:spPr>
          <a:xfrm>
            <a:off x="112566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“Temporary Absences”</a:t>
            </a:r>
            <a:endParaRPr/>
          </a:p>
        </p:txBody>
      </p:sp>
      <p:sp>
        <p:nvSpPr>
          <p:cNvPr id="504" name="Google Shape;504;p6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is considered to have lived with you during periods of time when one of you, or both are temporarily absent due to illness, education, business, vacation, military service, or detention in a juvenile facility</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05" name="Google Shape;505;p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p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endParaRPr/>
          </a:p>
        </p:txBody>
      </p:sp>
      <p:graphicFrame>
        <p:nvGraphicFramePr>
          <p:cNvPr id="512" name="Google Shape;512;p64"/>
          <p:cNvGraphicFramePr/>
          <p:nvPr/>
        </p:nvGraphicFramePr>
        <p:xfrm>
          <a:off x="609600" y="2080418"/>
          <a:ext cx="3000000" cy="3000000"/>
        </p:xfrm>
        <a:graphic>
          <a:graphicData uri="http://schemas.openxmlformats.org/drawingml/2006/table">
            <a:tbl>
              <a:tblPr>
                <a:noFill/>
                <a:tableStyleId>{FC36379C-9965-4090-82A6-9ABEEE61E0F1}</a:tableStyleId>
              </a:tblPr>
              <a:tblGrid>
                <a:gridCol w="1524000"/>
                <a:gridCol w="6679950"/>
                <a:gridCol w="2768825"/>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8</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provide more than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his or her own support*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9</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513" name="Google Shape;513;p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Other Adults Test</a:t>
            </a:r>
            <a:endParaRPr/>
          </a:p>
        </p:txBody>
      </p:sp>
      <p:graphicFrame>
        <p:nvGraphicFramePr>
          <p:cNvPr id="520" name="Google Shape;520;p65"/>
          <p:cNvGraphicFramePr/>
          <p:nvPr/>
        </p:nvGraphicFramePr>
        <p:xfrm>
          <a:off x="609600" y="1703360"/>
          <a:ext cx="3000000" cy="3000000"/>
        </p:xfrm>
        <a:graphic>
          <a:graphicData uri="http://schemas.openxmlformats.org/drawingml/2006/table">
            <a:tbl>
              <a:tblPr>
                <a:noFill/>
                <a:tableStyleId>{FC36379C-9965-4090-82A6-9ABEEE61E0F1}</a:tableStyleId>
              </a:tblPr>
              <a:tblGrid>
                <a:gridCol w="1828800"/>
                <a:gridCol w="3048000"/>
                <a:gridCol w="6096000"/>
              </a:tblGrid>
              <a:tr h="34512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9</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a qualifying child of any other person?</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Go to the chart: QC of More Than One Person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 claim this child as a dependent.</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521" name="Google Shape;521;p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66"/>
          <p:cNvSpPr txBox="1"/>
          <p:nvPr>
            <p:ph type="title"/>
          </p:nvPr>
        </p:nvSpPr>
        <p:spPr>
          <a:xfrm>
            <a:off x="609600" y="-11173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528" name="Google Shape;528;p66"/>
          <p:cNvSpPr txBox="1"/>
          <p:nvPr>
            <p:ph idx="1" type="body"/>
          </p:nvPr>
        </p:nvSpPr>
        <p:spPr>
          <a:xfrm>
            <a:off x="609600" y="721778"/>
            <a:ext cx="10972800" cy="49224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800"/>
              </a:spcBef>
              <a:spcAft>
                <a:spcPts val="0"/>
              </a:spcAft>
              <a:buClr>
                <a:schemeClr val="dk1"/>
              </a:buClr>
              <a:buSzPts val="3600"/>
              <a:buFont typeface="Noto Sans Symbols"/>
              <a:buChar char="➢"/>
            </a:pPr>
            <a:r>
              <a:rPr lang="en-US" sz="3600"/>
              <a:t>When you have asked all of the Pub 4012 questions, the entire section should now be filled out correctly. Don’t forget to change any part the taxpayer may have originally entered incorrectly.</a:t>
            </a:r>
            <a:endParaRPr sz="3600"/>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29" name="Google Shape;529;p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530" name="Google Shape;530;p66"/>
          <p:cNvPicPr preferRelativeResize="0"/>
          <p:nvPr/>
        </p:nvPicPr>
        <p:blipFill>
          <a:blip r:embed="rId3">
            <a:alphaModFix/>
          </a:blip>
          <a:stretch>
            <a:fillRect/>
          </a:stretch>
        </p:blipFill>
        <p:spPr>
          <a:xfrm>
            <a:off x="304800" y="3736225"/>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anim calcmode="lin" valueType="num">
                                      <p:cBhvr additive="base">
                                        <p:cTn dur="500"/>
                                        <p:tgtEl>
                                          <p:spTgt spid="528">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28">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8">
                                            <p:txEl>
                                              <p:pRg end="1" st="1"/>
                                            </p:txEl>
                                          </p:spTgt>
                                        </p:tgtEl>
                                        <p:attrNameLst>
                                          <p:attrName>style.visibility</p:attrName>
                                        </p:attrNameLst>
                                      </p:cBhvr>
                                      <p:to>
                                        <p:strVal val="visible"/>
                                      </p:to>
                                    </p:set>
                                    <p:anim calcmode="lin" valueType="num">
                                      <p:cBhvr additive="base">
                                        <p:cTn dur="500"/>
                                        <p:tgtEl>
                                          <p:spTgt spid="528">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528">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Google Shape;535;p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b="1" i="0" sz="4800" u="none" cap="none" strike="noStrike">
              <a:solidFill>
                <a:schemeClr val="dk2"/>
              </a:solidFill>
              <a:latin typeface="Questrial"/>
              <a:ea typeface="Questrial"/>
              <a:cs typeface="Questrial"/>
              <a:sym typeface="Questrial"/>
            </a:endParaRPr>
          </a:p>
        </p:txBody>
      </p:sp>
      <p:sp>
        <p:nvSpPr>
          <p:cNvPr id="536" name="Google Shape;536;p67"/>
          <p:cNvSpPr txBox="1"/>
          <p:nvPr>
            <p:ph idx="1" type="body"/>
          </p:nvPr>
        </p:nvSpPr>
        <p:spPr>
          <a:xfrm>
            <a:off x="609600" y="1600203"/>
            <a:ext cx="10972800" cy="2225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TRUE or FALSE: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Every taxpayer can claim a personal exemption for </a:t>
            </a:r>
            <a:r>
              <a:rPr b="1" lang="en-US"/>
              <a:t>themself</a:t>
            </a:r>
            <a:r>
              <a:rPr b="1" i="0" lang="en-US" sz="4000" u="none" cap="none" strike="noStrike">
                <a:solidFill>
                  <a:schemeClr val="dk1"/>
                </a:solidFill>
                <a:latin typeface="Questrial"/>
                <a:ea typeface="Questrial"/>
                <a:cs typeface="Questrial"/>
                <a:sym typeface="Questrial"/>
              </a:rPr>
              <a:t>.</a:t>
            </a:r>
            <a:endParaRPr/>
          </a:p>
        </p:txBody>
      </p:sp>
      <p:sp>
        <p:nvSpPr>
          <p:cNvPr id="537" name="Google Shape;537;p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68"/>
          <p:cNvSpPr txBox="1"/>
          <p:nvPr>
            <p:ph idx="4294967295" type="title"/>
          </p:nvPr>
        </p:nvSpPr>
        <p:spPr>
          <a:xfrm>
            <a:off x="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543" name="Google Shape;543;p68"/>
          <p:cNvSpPr txBox="1"/>
          <p:nvPr>
            <p:ph idx="4294967295" type="body"/>
          </p:nvPr>
        </p:nvSpPr>
        <p:spPr>
          <a:xfrm>
            <a:off x="596348" y="1639956"/>
            <a:ext cx="10972800" cy="2730600"/>
          </a:xfrm>
          <a:prstGeom prst="rect">
            <a:avLst/>
          </a:prstGeom>
          <a:gradFill>
            <a:gsLst>
              <a:gs pos="0">
                <a:srgbClr val="FFE57F"/>
              </a:gs>
              <a:gs pos="35000">
                <a:srgbClr val="FFEBA5"/>
              </a:gs>
              <a:gs pos="100000">
                <a:srgbClr val="FFF8D9"/>
              </a:gs>
            </a:gsLst>
            <a:lin ang="16200038" scaled="0"/>
          </a:gradFill>
          <a:ln cap="flat" cmpd="sng" w="9525">
            <a:solidFill>
              <a:srgbClr val="CA8F0C"/>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FALSE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who can be claimed as a dependent by someone else CANNOT claim an exemption for </a:t>
            </a:r>
            <a:r>
              <a:rPr b="1" lang="en-US">
                <a:solidFill>
                  <a:srgbClr val="CA8F0C"/>
                </a:solidFill>
              </a:rPr>
              <a:t>themself</a:t>
            </a:r>
            <a:r>
              <a:rPr b="1" i="0" lang="en-US" sz="4000" u="none" cap="none" strike="noStrike">
                <a:solidFill>
                  <a:srgbClr val="CA8F0C"/>
                </a:solidFill>
                <a:latin typeface="Questrial"/>
                <a:ea typeface="Questrial"/>
                <a:cs typeface="Questrial"/>
                <a:sym typeface="Questrial"/>
              </a:rPr>
              <a:t>.</a:t>
            </a:r>
            <a:endParaRPr/>
          </a:p>
        </p:txBody>
      </p:sp>
      <p:sp>
        <p:nvSpPr>
          <p:cNvPr id="544" name="Google Shape;544;p68"/>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endParaRPr/>
          </a:p>
        </p:txBody>
      </p:sp>
      <p:sp>
        <p:nvSpPr>
          <p:cNvPr id="91" name="Google Shape;91;p15"/>
          <p:cNvSpPr txBox="1"/>
          <p:nvPr>
            <p:ph idx="1" type="body"/>
          </p:nvPr>
        </p:nvSpPr>
        <p:spPr>
          <a:xfrm>
            <a:off x="609600" y="1340175"/>
            <a:ext cx="11297100" cy="4673100"/>
          </a:xfrm>
          <a:prstGeom prst="rect">
            <a:avLst/>
          </a:prstGeom>
          <a:noFill/>
          <a:ln>
            <a:noFill/>
          </a:ln>
        </p:spPr>
        <p:txBody>
          <a:bodyPr anchorCtr="0" anchor="t" bIns="45700" lIns="91425" spcFirstLastPara="1" rIns="91425" wrap="square" tIns="45700">
            <a:noAutofit/>
          </a:bodyPr>
          <a:lstStyle/>
          <a:p>
            <a:pPr indent="-374650" lvl="0" marL="342900" marR="0" rtl="0" algn="l">
              <a:lnSpc>
                <a:spcPct val="80000"/>
              </a:lnSpc>
              <a:spcBef>
                <a:spcPts val="0"/>
              </a:spcBef>
              <a:spcAft>
                <a:spcPts val="0"/>
              </a:spcAft>
              <a:buClr>
                <a:schemeClr val="dk1"/>
              </a:buClr>
              <a:buSzPts val="3600"/>
              <a:buFont typeface="Noto Sans Symbols"/>
              <a:buChar char="➢"/>
            </a:pPr>
            <a:r>
              <a:rPr lang="en-US" sz="3100"/>
              <a:t>Pub 4012 Selections</a:t>
            </a:r>
            <a:endParaRPr sz="3100"/>
          </a:p>
          <a:p>
            <a:pPr indent="-374650" lvl="0" marL="342900" marR="0" rtl="0" algn="l">
              <a:lnSpc>
                <a:spcPct val="80000"/>
              </a:lnSpc>
              <a:spcBef>
                <a:spcPts val="0"/>
              </a:spcBef>
              <a:spcAft>
                <a:spcPts val="0"/>
              </a:spcAft>
              <a:buClr>
                <a:schemeClr val="dk1"/>
              </a:buClr>
              <a:buSzPts val="3600"/>
              <a:buFont typeface="Noto Sans Symbols"/>
              <a:buChar char="➢"/>
            </a:pPr>
            <a:r>
              <a:rPr lang="en-US" sz="3100"/>
              <a:t>SaveFirst Basic Training TaxSlayer Exercises</a:t>
            </a:r>
            <a:endParaRPr sz="3100"/>
          </a:p>
          <a:p>
            <a:pPr indent="-317500" lvl="0" marL="342900" rtl="0" algn="l">
              <a:lnSpc>
                <a:spcPct val="80000"/>
              </a:lnSpc>
              <a:spcBef>
                <a:spcPts val="620"/>
              </a:spcBef>
              <a:spcAft>
                <a:spcPts val="0"/>
              </a:spcAft>
              <a:buClr>
                <a:schemeClr val="dk1"/>
              </a:buClr>
              <a:buSzPts val="3600"/>
              <a:buFont typeface="Noto Sans Symbols"/>
              <a:buChar char="➢"/>
            </a:pPr>
            <a:r>
              <a:rPr lang="en-US" sz="3100"/>
              <a:t>Helpful Tips for 2018 Basic IRS Exam-B Session</a:t>
            </a:r>
            <a:endParaRPr sz="3600"/>
          </a:p>
          <a:p>
            <a:pPr indent="-374650" lvl="0" marL="342900" marR="0" rtl="0" algn="l">
              <a:lnSpc>
                <a:spcPct val="80000"/>
              </a:lnSpc>
              <a:spcBef>
                <a:spcPts val="0"/>
              </a:spcBef>
              <a:spcAft>
                <a:spcPts val="0"/>
              </a:spcAft>
              <a:buClr>
                <a:schemeClr val="dk1"/>
              </a:buClr>
              <a:buSzPts val="3600"/>
              <a:buFont typeface="Noto Sans Symbols"/>
              <a:buChar char="➢"/>
            </a:pPr>
            <a:r>
              <a:rPr lang="en-US" sz="3600"/>
              <a:t>All resources can be found at </a:t>
            </a:r>
            <a:r>
              <a:rPr lang="en-US" sz="3600" u="sng">
                <a:solidFill>
                  <a:schemeClr val="hlink"/>
                </a:solidFill>
                <a:hlinkClick r:id="rId3"/>
              </a:rPr>
              <a:t>www.impactamerica.com/taxprep</a:t>
            </a:r>
            <a:endParaRPr sz="3600"/>
          </a:p>
        </p:txBody>
      </p:sp>
      <p:sp>
        <p:nvSpPr>
          <p:cNvPr id="92" name="Google Shape;92;p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b="1" i="0" sz="4800" u="none" cap="none" strike="noStrike">
              <a:solidFill>
                <a:schemeClr val="dk2"/>
              </a:solidFill>
              <a:latin typeface="Questrial"/>
              <a:ea typeface="Questrial"/>
              <a:cs typeface="Questrial"/>
              <a:sym typeface="Questrial"/>
            </a:endParaRPr>
          </a:p>
        </p:txBody>
      </p:sp>
      <p:sp>
        <p:nvSpPr>
          <p:cNvPr id="551" name="Google Shape;551;p69"/>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Rebecca is unmarried with one child, Colin.  Colin is 8 years old and lives full time with his mother, who provides all of his support.  He is a U.S. citizen, and no other adults live in their household.  Can Rebecca claim Colin as a dependent?</a:t>
            </a:r>
            <a:endParaRPr/>
          </a:p>
          <a:p>
            <a:pPr indent="-342900" lvl="0" marL="342900" marR="0" rtl="0" algn="ctr">
              <a:spcBef>
                <a:spcPts val="800"/>
              </a:spcBef>
              <a:spcAft>
                <a:spcPts val="0"/>
              </a:spcAft>
              <a:buClr>
                <a:srgbClr val="000000"/>
              </a:buClr>
              <a:buFont typeface="Noto Sans Symbols"/>
              <a:buNone/>
            </a:pPr>
            <a:r>
              <a:rPr b="1" i="1" lang="en-US" sz="4000" u="none" cap="none" strike="noStrike">
                <a:solidFill>
                  <a:schemeClr val="dk1"/>
                </a:solidFill>
                <a:latin typeface="Questrial"/>
                <a:ea typeface="Questrial"/>
                <a:cs typeface="Questrial"/>
                <a:sym typeface="Questrial"/>
              </a:rPr>
              <a:t>Use the Publication 4012</a:t>
            </a:r>
            <a:endParaRPr/>
          </a:p>
        </p:txBody>
      </p:sp>
      <p:sp>
        <p:nvSpPr>
          <p:cNvPr id="552" name="Google Shape;552;p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0" sz="4800" u="none" cap="none" strike="noStrike">
              <a:solidFill>
                <a:schemeClr val="dk2"/>
              </a:solidFill>
              <a:latin typeface="Questrial"/>
              <a:ea typeface="Questrial"/>
              <a:cs typeface="Questrial"/>
              <a:sym typeface="Questrial"/>
            </a:endParaRPr>
          </a:p>
        </p:txBody>
      </p:sp>
      <p:sp>
        <p:nvSpPr>
          <p:cNvPr id="558" name="Google Shape;558;p70"/>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Colin meets all the requirements to be claimed as a qualifying child.</a:t>
            </a:r>
            <a:endParaRPr/>
          </a:p>
        </p:txBody>
      </p:sp>
      <p:sp>
        <p:nvSpPr>
          <p:cNvPr id="559" name="Google Shape;559;p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71"/>
          <p:cNvSpPr txBox="1"/>
          <p:nvPr>
            <p:ph idx="4294967295" type="title"/>
          </p:nvPr>
        </p:nvSpPr>
        <p:spPr>
          <a:xfrm>
            <a:off x="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566" name="Google Shape;566;p71"/>
          <p:cNvSpPr txBox="1"/>
          <p:nvPr>
            <p:ph idx="4294967295" type="body"/>
          </p:nvPr>
        </p:nvSpPr>
        <p:spPr>
          <a:xfrm>
            <a:off x="556591" y="1600200"/>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Paul is a U.S. citizen who is 26 years old, permanently disabled, unmarried, did not pay for more than half of his support and lived with his parents for the entire year.</a:t>
            </a:r>
            <a:endParaRPr/>
          </a:p>
          <a:p>
            <a:pPr indent="-342900" lvl="0" marL="342900" marR="0" rtl="0" algn="ctr">
              <a:lnSpc>
                <a:spcPct val="90000"/>
              </a:lnSpc>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Paul be claimed as a dependent by his parents?</a:t>
            </a:r>
            <a:endParaRPr b="1" i="0" sz="4000" u="none" cap="none" strike="noStrike">
              <a:solidFill>
                <a:srgbClr val="FFFFFF"/>
              </a:solidFill>
              <a:latin typeface="Questrial"/>
              <a:ea typeface="Questrial"/>
              <a:cs typeface="Questrial"/>
              <a:sym typeface="Questrial"/>
            </a:endParaRPr>
          </a:p>
        </p:txBody>
      </p:sp>
      <p:sp>
        <p:nvSpPr>
          <p:cNvPr id="567" name="Google Shape;567;p71"/>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573" name="Google Shape;573;p72"/>
          <p:cNvSpPr txBox="1"/>
          <p:nvPr>
            <p:ph idx="1" type="body"/>
          </p:nvPr>
        </p:nvSpPr>
        <p:spPr>
          <a:xfrm>
            <a:off x="609600" y="1600203"/>
            <a:ext cx="10972800" cy="21054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Paul meets all the requirements to be claimed      as a qualifying child.</a:t>
            </a:r>
            <a:endParaRPr/>
          </a:p>
        </p:txBody>
      </p:sp>
      <p:sp>
        <p:nvSpPr>
          <p:cNvPr id="574" name="Google Shape;574;p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581" name="Google Shape;581;p73"/>
          <p:cNvSpPr txBox="1"/>
          <p:nvPr>
            <p:ph idx="1" type="body"/>
          </p:nvPr>
        </p:nvSpPr>
        <p:spPr>
          <a:xfrm>
            <a:off x="146250" y="1417650"/>
            <a:ext cx="11944500" cy="5294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YES in Step 9, use </a:t>
            </a:r>
            <a:r>
              <a:rPr b="1" i="1" lang="en-US" sz="2940" u="sng" cap="none" strike="noStrike">
                <a:solidFill>
                  <a:schemeClr val="dk1"/>
                </a:solidFill>
                <a:latin typeface="Questrial"/>
                <a:ea typeface="Questrial"/>
                <a:cs typeface="Questrial"/>
                <a:sym typeface="Questrial"/>
              </a:rPr>
              <a:t>Qualifying Child of More Than One Person Table</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582" name="Google Shape;582;p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74"/>
          <p:cNvSpPr/>
          <p:nvPr/>
        </p:nvSpPr>
        <p:spPr>
          <a:xfrm>
            <a:off x="6934200" y="3429000"/>
            <a:ext cx="3581388" cy="3200418"/>
          </a:xfrm>
          <a:prstGeom prst="irregularSeal1">
            <a:avLst/>
          </a:prstGeom>
          <a:solidFill>
            <a:srgbClr val="C00000"/>
          </a:solidFill>
          <a:ln cap="flat" cmpd="sng" w="38100">
            <a:solidFill>
              <a:schemeClr val="hlink"/>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89" name="Google Shape;589;p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endParaRPr b="1" i="1" sz="4800" u="none" cap="none" strike="noStrike">
              <a:solidFill>
                <a:schemeClr val="dk2"/>
              </a:solidFill>
              <a:latin typeface="Questrial"/>
              <a:ea typeface="Questrial"/>
              <a:cs typeface="Questrial"/>
              <a:sym typeface="Questrial"/>
            </a:endParaRPr>
          </a:p>
        </p:txBody>
      </p:sp>
      <p:sp>
        <p:nvSpPr>
          <p:cNvPr id="590" name="Google Shape;590;p7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Did any other adult live in your home?</a:t>
            </a:r>
            <a:endParaRPr/>
          </a:p>
          <a:p>
            <a:pPr indent="-342900" lvl="0" marL="342900" marR="0" rtl="0" algn="l">
              <a:spcBef>
                <a:spcPts val="78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What was that other adult’s relationship to the   child?</a:t>
            </a:r>
            <a:endParaRPr/>
          </a:p>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Could the other adult be</a:t>
            </a:r>
            <a:br>
              <a:rPr lang="en-US" sz="3900"/>
            </a:br>
            <a:r>
              <a:rPr b="0" i="0" lang="en-US" sz="3900" u="none" cap="none" strike="noStrike">
                <a:solidFill>
                  <a:schemeClr val="dk1"/>
                </a:solidFill>
                <a:latin typeface="Questrial"/>
                <a:ea typeface="Questrial"/>
                <a:cs typeface="Questrial"/>
                <a:sym typeface="Questrial"/>
              </a:rPr>
              <a:t>claimed as a dependent </a:t>
            </a:r>
            <a:br>
              <a:rPr lang="en-US"/>
            </a:br>
            <a:r>
              <a:rPr b="0" i="0" lang="en-US" sz="3900" u="none" cap="none" strike="noStrike">
                <a:solidFill>
                  <a:schemeClr val="dk1"/>
                </a:solidFill>
                <a:latin typeface="Questrial"/>
                <a:ea typeface="Questrial"/>
                <a:cs typeface="Questrial"/>
                <a:sym typeface="Questrial"/>
              </a:rPr>
              <a:t>by someone else?</a:t>
            </a:r>
            <a:endParaRPr/>
          </a:p>
          <a:p>
            <a:pPr indent="-342900" lvl="0" marL="342900" marR="0" rtl="0" algn="l">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591" name="Google Shape;591;p74"/>
          <p:cNvSpPr txBox="1"/>
          <p:nvPr/>
        </p:nvSpPr>
        <p:spPr>
          <a:xfrm>
            <a:off x="7467600" y="4355125"/>
            <a:ext cx="2368200" cy="1325700"/>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2000">
                <a:solidFill>
                  <a:schemeClr val="lt1"/>
                </a:solidFill>
                <a:latin typeface="Questrial"/>
                <a:ea typeface="Questrial"/>
                <a:cs typeface="Questrial"/>
                <a:sym typeface="Questrial"/>
              </a:rPr>
              <a:t>Write these questions under STEP 9 in the Pub 4012!</a:t>
            </a:r>
            <a:endParaRPr/>
          </a:p>
        </p:txBody>
      </p:sp>
      <p:sp>
        <p:nvSpPr>
          <p:cNvPr id="592" name="Google Shape;592;p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0" st="0"/>
                                            </p:txEl>
                                          </p:spTgt>
                                        </p:tgtEl>
                                        <p:attrNameLst>
                                          <p:attrName>style.visibility</p:attrName>
                                        </p:attrNameLst>
                                      </p:cBhvr>
                                      <p:to>
                                        <p:strVal val="visible"/>
                                      </p:to>
                                    </p:set>
                                    <p:animEffect filter="fade" transition="in">
                                      <p:cBhvr>
                                        <p:cTn dur="500"/>
                                        <p:tgtEl>
                                          <p:spTgt spid="5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1" st="1"/>
                                            </p:txEl>
                                          </p:spTgt>
                                        </p:tgtEl>
                                        <p:attrNameLst>
                                          <p:attrName>style.visibility</p:attrName>
                                        </p:attrNameLst>
                                      </p:cBhvr>
                                      <p:to>
                                        <p:strVal val="visible"/>
                                      </p:to>
                                    </p:set>
                                    <p:animEffect filter="fade" transition="in">
                                      <p:cBhvr>
                                        <p:cTn dur="500"/>
                                        <p:tgtEl>
                                          <p:spTgt spid="5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2" st="2"/>
                                            </p:txEl>
                                          </p:spTgt>
                                        </p:tgtEl>
                                        <p:attrNameLst>
                                          <p:attrName>style.visibility</p:attrName>
                                        </p:attrNameLst>
                                      </p:cBhvr>
                                      <p:to>
                                        <p:strVal val="visible"/>
                                      </p:to>
                                    </p:set>
                                    <p:animEffect filter="fade" transition="in">
                                      <p:cBhvr>
                                        <p:cTn dur="500"/>
                                        <p:tgtEl>
                                          <p:spTgt spid="5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3" st="3"/>
                                            </p:txEl>
                                          </p:spTgt>
                                        </p:tgtEl>
                                        <p:attrNameLst>
                                          <p:attrName>style.visibility</p:attrName>
                                        </p:attrNameLst>
                                      </p:cBhvr>
                                      <p:to>
                                        <p:strVal val="visible"/>
                                      </p:to>
                                    </p:set>
                                    <p:animEffect filter="fade" transition="in">
                                      <p:cBhvr>
                                        <p:cTn dur="500"/>
                                        <p:tgtEl>
                                          <p:spTgt spid="5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endParaRPr b="1" i="1" sz="3600" u="none" cap="none" strike="noStrike">
              <a:solidFill>
                <a:schemeClr val="dk2"/>
              </a:solidFill>
              <a:latin typeface="Questrial"/>
              <a:ea typeface="Questrial"/>
              <a:cs typeface="Questrial"/>
              <a:sym typeface="Questrial"/>
            </a:endParaRPr>
          </a:p>
        </p:txBody>
      </p:sp>
      <p:sp>
        <p:nvSpPr>
          <p:cNvPr id="599" name="Google Shape;599;p75"/>
          <p:cNvSpPr txBox="1"/>
          <p:nvPr>
            <p:ph idx="1" type="body"/>
          </p:nvPr>
        </p:nvSpPr>
        <p:spPr>
          <a:xfrm>
            <a:off x="609600" y="1600203"/>
            <a:ext cx="10972800" cy="3095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Sometimes, a child meets all of the tests to be claimed by more than one taxpayer.</a:t>
            </a:r>
            <a:endParaRPr/>
          </a:p>
          <a:p>
            <a:pPr indent="-285750" lvl="1" marL="742950" marR="0" rtl="0" algn="l">
              <a:spcBef>
                <a:spcPts val="640"/>
              </a:spcBef>
              <a:spcAft>
                <a:spcPts val="0"/>
              </a:spcAft>
              <a:buClr>
                <a:schemeClr val="dk1"/>
              </a:buClr>
              <a:buSzPts val="3200"/>
              <a:buFont typeface="Arial"/>
              <a:buChar char="•"/>
            </a:pPr>
            <a:r>
              <a:rPr b="0" i="1" lang="en-US" sz="3200" u="none" cap="none" strike="noStrike">
                <a:solidFill>
                  <a:schemeClr val="dk1"/>
                </a:solidFill>
                <a:latin typeface="Questrial"/>
                <a:ea typeface="Questrial"/>
                <a:cs typeface="Questrial"/>
                <a:sym typeface="Questrial"/>
              </a:rPr>
              <a:t>Example: </a:t>
            </a:r>
            <a:r>
              <a:rPr b="1" i="1" lang="en-US" sz="3200" u="none" cap="none" strike="noStrike">
                <a:solidFill>
                  <a:schemeClr val="dk1"/>
                </a:solidFill>
                <a:latin typeface="Questrial"/>
                <a:ea typeface="Questrial"/>
                <a:cs typeface="Questrial"/>
                <a:sym typeface="Questrial"/>
              </a:rPr>
              <a:t>a mother and a grandmother</a:t>
            </a:r>
            <a:endParaRPr/>
          </a:p>
          <a:p>
            <a:pPr indent="-342900" lvl="0" marL="342900" marR="0" rtl="0" algn="l">
              <a:spcBef>
                <a:spcPts val="72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Parenthood and </a:t>
            </a:r>
            <a:r>
              <a:rPr lang="en-US" sz="3600"/>
              <a:t>Adjusted Gross Income(AGI)</a:t>
            </a:r>
            <a:r>
              <a:rPr b="0" i="0" lang="en-US" sz="3600" u="none" cap="none" strike="noStrike">
                <a:solidFill>
                  <a:schemeClr val="dk1"/>
                </a:solidFill>
                <a:latin typeface="Questrial"/>
                <a:ea typeface="Questrial"/>
                <a:cs typeface="Questrial"/>
                <a:sym typeface="Questrial"/>
              </a:rPr>
              <a:t> are taken into consideration in determining who is eligible to claim the child. 	</a:t>
            </a:r>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600" name="Google Shape;600;p75"/>
          <p:cNvSpPr/>
          <p:nvPr/>
        </p:nvSpPr>
        <p:spPr>
          <a:xfrm>
            <a:off x="502193" y="5204058"/>
            <a:ext cx="11187600" cy="13851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if you believe a child meets all the tests to be claimed by more than one taxpayer</a:t>
            </a:r>
            <a:endParaRPr b="1" i="1" sz="2800">
              <a:solidFill>
                <a:schemeClr val="accent3"/>
              </a:solidFill>
              <a:latin typeface="Questrial"/>
              <a:ea typeface="Questrial"/>
              <a:cs typeface="Questrial"/>
              <a:sym typeface="Questrial"/>
            </a:endParaRPr>
          </a:p>
        </p:txBody>
      </p:sp>
      <p:sp>
        <p:nvSpPr>
          <p:cNvPr id="601" name="Google Shape;601;p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500"/>
                                        <p:tgtEl>
                                          <p:spTgt spid="600"/>
                                        </p:tgtEl>
                                        <p:attrNameLst>
                                          <p:attrName>ppt_w</p:attrName>
                                        </p:attrNameLst>
                                      </p:cBhvr>
                                      <p:tavLst>
                                        <p:tav fmla="" tm="0">
                                          <p:val>
                                            <p:strVal val="0"/>
                                          </p:val>
                                        </p:tav>
                                        <p:tav fmla="" tm="100000">
                                          <p:val>
                                            <p:strVal val="#ppt_w"/>
                                          </p:val>
                                        </p:tav>
                                      </p:tavLst>
                                    </p:anim>
                                    <p:anim calcmode="lin" valueType="num">
                                      <p:cBhvr additive="base">
                                        <p:cTn dur="500"/>
                                        <p:tgtEl>
                                          <p:spTgt spid="6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608" name="Google Shape;608;p76"/>
          <p:cNvSpPr txBox="1"/>
          <p:nvPr>
            <p:ph idx="1" type="body"/>
          </p:nvPr>
        </p:nvSpPr>
        <p:spPr>
          <a:xfrm>
            <a:off x="130000" y="1417650"/>
            <a:ext cx="11977200" cy="5343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YES in Step 7 AND parents live apart, use </a:t>
            </a:r>
            <a:r>
              <a:rPr b="1" i="1" lang="en-US" sz="2940" u="sng" cap="none" strike="noStrike">
                <a:solidFill>
                  <a:schemeClr val="dk1"/>
                </a:solidFill>
                <a:latin typeface="Questrial"/>
                <a:ea typeface="Questrial"/>
                <a:cs typeface="Questrial"/>
                <a:sym typeface="Questrial"/>
              </a:rPr>
              <a:t>Qualifying Child of More Than One Person Table </a:t>
            </a:r>
            <a:r>
              <a:rPr b="1" i="0" lang="en-US" sz="2940" u="sng" cap="none" strike="noStrike">
                <a:solidFill>
                  <a:schemeClr val="dk1"/>
                </a:solidFill>
                <a:latin typeface="Questrial"/>
                <a:ea typeface="Questrial"/>
                <a:cs typeface="Questrial"/>
                <a:sym typeface="Questrial"/>
              </a:rPr>
              <a:t>AND </a:t>
            </a:r>
            <a:r>
              <a:rPr b="1" i="1" lang="en-US" sz="2940" u="sng" cap="none" strike="noStrike">
                <a:solidFill>
                  <a:schemeClr val="dk1"/>
                </a:solidFill>
                <a:latin typeface="Questrial"/>
                <a:ea typeface="Questrial"/>
                <a:cs typeface="Questrial"/>
                <a:sym typeface="Questrial"/>
              </a:rPr>
              <a:t>Table 3: Children of Divorced or Separated Parents or Parents Who Live Apart</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609" name="Google Shape;609;p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if the parents live apart?</a:t>
            </a:r>
            <a:endParaRPr/>
          </a:p>
        </p:txBody>
      </p:sp>
      <p:sp>
        <p:nvSpPr>
          <p:cNvPr id="616" name="Google Shape;616;p7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custodial</a:t>
            </a:r>
            <a:r>
              <a:rPr b="0" i="0" lang="en-US" sz="4000" u="none" cap="none" strike="noStrike">
                <a:solidFill>
                  <a:schemeClr val="dk1"/>
                </a:solidFill>
                <a:latin typeface="Questrial"/>
                <a:ea typeface="Questrial"/>
                <a:cs typeface="Questrial"/>
                <a:sym typeface="Questrial"/>
              </a:rPr>
              <a:t> parent generally claims the dependency exemption for his/her child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noncustodial</a:t>
            </a:r>
            <a:r>
              <a:rPr b="1" i="0" lang="en-US" sz="4000" u="none" cap="none" strike="noStrike">
                <a:solidFill>
                  <a:schemeClr val="dk1"/>
                </a:solidFill>
                <a:latin typeface="Questrial"/>
                <a:ea typeface="Questrial"/>
                <a:cs typeface="Questrial"/>
                <a:sym typeface="Questrial"/>
              </a:rPr>
              <a:t> </a:t>
            </a:r>
            <a:r>
              <a:rPr b="0" i="0" lang="en-US" sz="4000" u="none" cap="none" strike="noStrike">
                <a:solidFill>
                  <a:schemeClr val="dk1"/>
                </a:solidFill>
                <a:latin typeface="Questrial"/>
                <a:ea typeface="Questrial"/>
                <a:cs typeface="Questrial"/>
                <a:sym typeface="Questrial"/>
              </a:rPr>
              <a:t>parent can claim the exemption if the parents have signed an agreement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8332 (REQUIRED for post-2008 divorce)</a:t>
            </a:r>
            <a:endParaRPr/>
          </a:p>
        </p:txBody>
      </p:sp>
      <p:sp>
        <p:nvSpPr>
          <p:cNvPr id="617" name="Google Shape;617;p77"/>
          <p:cNvSpPr/>
          <p:nvPr/>
        </p:nvSpPr>
        <p:spPr>
          <a:xfrm>
            <a:off x="502350" y="5569489"/>
            <a:ext cx="11187300" cy="1072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618" name="Google Shape;618;p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7"/>
                                        </p:tgtEl>
                                        <p:attrNameLst>
                                          <p:attrName>style.visibility</p:attrName>
                                        </p:attrNameLst>
                                      </p:cBhvr>
                                      <p:to>
                                        <p:strVal val="visible"/>
                                      </p:to>
                                    </p:set>
                                    <p:anim calcmode="lin" valueType="num">
                                      <p:cBhvr additive="base">
                                        <p:cTn dur="500"/>
                                        <p:tgtEl>
                                          <p:spTgt spid="617"/>
                                        </p:tgtEl>
                                        <p:attrNameLst>
                                          <p:attrName>ppt_w</p:attrName>
                                        </p:attrNameLst>
                                      </p:cBhvr>
                                      <p:tavLst>
                                        <p:tav fmla="" tm="0">
                                          <p:val>
                                            <p:strVal val="0"/>
                                          </p:val>
                                        </p:tav>
                                        <p:tav fmla="" tm="100000">
                                          <p:val>
                                            <p:strVal val="#ppt_w"/>
                                          </p:val>
                                        </p:tav>
                                      </p:tavLst>
                                    </p:anim>
                                    <p:anim calcmode="lin" valueType="num">
                                      <p:cBhvr additive="base">
                                        <p:cTn dur="500"/>
                                        <p:tgtEl>
                                          <p:spTgt spid="61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78"/>
          <p:cNvSpPr txBox="1"/>
          <p:nvPr>
            <p:ph type="title"/>
          </p:nvPr>
        </p:nvSpPr>
        <p:spPr>
          <a:xfrm>
            <a:off x="609600" y="-119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625" name="Google Shape;625;p78"/>
          <p:cNvSpPr txBox="1"/>
          <p:nvPr>
            <p:ph idx="1" type="body"/>
          </p:nvPr>
        </p:nvSpPr>
        <p:spPr>
          <a:xfrm>
            <a:off x="209550" y="1023825"/>
            <a:ext cx="11772900" cy="5834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NO in Steps 5-7, then use </a:t>
            </a:r>
            <a:r>
              <a:rPr b="1" i="1" lang="en-US" sz="2940" u="sng" cap="none" strike="noStrike">
                <a:solidFill>
                  <a:schemeClr val="dk1"/>
                </a:solidFill>
                <a:latin typeface="Questrial"/>
                <a:ea typeface="Questrial"/>
                <a:cs typeface="Questrial"/>
                <a:sym typeface="Questrial"/>
              </a:rPr>
              <a:t>Table 2: Dependency Exemption for Qualifying Relative</a:t>
            </a:r>
            <a:r>
              <a:rPr b="1" i="0" lang="en-US" sz="2940" u="sng" cap="none" strike="noStrike">
                <a:solidFill>
                  <a:schemeClr val="dk1"/>
                </a:solidFill>
                <a:latin typeface="Questrial"/>
                <a:ea typeface="Questrial"/>
                <a:cs typeface="Questrial"/>
                <a:sym typeface="Questrial"/>
              </a:rPr>
              <a:t> to see if person is a Qualifying Relative</a:t>
            </a:r>
            <a:endParaRPr u="sng"/>
          </a:p>
        </p:txBody>
      </p:sp>
      <p:sp>
        <p:nvSpPr>
          <p:cNvPr id="626" name="Google Shape;626;p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Volunteer Responsibilities: Overview</a:t>
            </a:r>
            <a:endParaRPr/>
          </a:p>
        </p:txBody>
      </p:sp>
      <p:sp>
        <p:nvSpPr>
          <p:cNvPr id="98" name="Google Shape;98;p1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SzPts val="4000"/>
              <a:buChar char="➢"/>
            </a:pPr>
            <a:r>
              <a:rPr lang="en-US"/>
              <a:t>Prepare returns </a:t>
            </a:r>
            <a:endParaRPr/>
          </a:p>
          <a:p>
            <a:pPr indent="-342900" lvl="0" marL="342900" marR="0" rtl="0" algn="l">
              <a:lnSpc>
                <a:spcPct val="100000"/>
              </a:lnSpc>
              <a:spcBef>
                <a:spcPts val="0"/>
              </a:spcBef>
              <a:spcAft>
                <a:spcPts val="0"/>
              </a:spcAft>
              <a:buSzPts val="4000"/>
              <a:buChar char="➢"/>
            </a:pPr>
            <a:r>
              <a:rPr lang="en-US"/>
              <a:t>Enter taxpayer information into the preparation software (TaxSlayer)</a:t>
            </a:r>
            <a:endParaRPr/>
          </a:p>
          <a:p>
            <a:pPr indent="-342900" lvl="0" marL="342900" marR="0" rtl="0" algn="l">
              <a:lnSpc>
                <a:spcPct val="100000"/>
              </a:lnSpc>
              <a:spcBef>
                <a:spcPts val="0"/>
              </a:spcBef>
              <a:spcAft>
                <a:spcPts val="0"/>
              </a:spcAft>
              <a:buSzPts val="4000"/>
              <a:buChar char="➢"/>
            </a:pPr>
            <a:r>
              <a:rPr lang="en-US"/>
              <a:t>Greet taxpayers</a:t>
            </a:r>
            <a:endParaRPr/>
          </a:p>
          <a:p>
            <a:pPr indent="-342900" lvl="0" marL="342900" marR="0" rtl="0" algn="l">
              <a:lnSpc>
                <a:spcPct val="100000"/>
              </a:lnSpc>
              <a:spcBef>
                <a:spcPts val="0"/>
              </a:spcBef>
              <a:spcAft>
                <a:spcPts val="0"/>
              </a:spcAft>
              <a:buSzPts val="4000"/>
              <a:buChar char="➢"/>
            </a:pPr>
            <a:r>
              <a:rPr lang="en-US"/>
              <a:t>Assist taxpayers in completing the I/I form</a:t>
            </a:r>
            <a:endParaRPr/>
          </a:p>
          <a:p>
            <a:pPr indent="-342900" lvl="0" marL="342900" marR="0" rtl="0" algn="l">
              <a:lnSpc>
                <a:spcPct val="100000"/>
              </a:lnSpc>
              <a:spcBef>
                <a:spcPts val="0"/>
              </a:spcBef>
              <a:spcAft>
                <a:spcPts val="0"/>
              </a:spcAft>
              <a:buSzPts val="4000"/>
              <a:buChar char="➢"/>
            </a:pPr>
            <a:r>
              <a:rPr lang="en-US"/>
              <a:t>Assist in making day-before calls to taxpayers</a:t>
            </a:r>
            <a:r>
              <a:rPr lang="en-US" sz="3400"/>
              <a:t> </a:t>
            </a:r>
            <a:endParaRPr/>
          </a:p>
        </p:txBody>
      </p:sp>
      <p:sp>
        <p:nvSpPr>
          <p:cNvPr id="99" name="Google Shape;99;p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Qualifying Child Test</a:t>
            </a:r>
            <a:endParaRPr/>
          </a:p>
        </p:txBody>
      </p:sp>
      <p:graphicFrame>
        <p:nvGraphicFramePr>
          <p:cNvPr id="633" name="Google Shape;633;p79"/>
          <p:cNvGraphicFramePr/>
          <p:nvPr/>
        </p:nvGraphicFramePr>
        <p:xfrm>
          <a:off x="609600" y="2194718"/>
          <a:ext cx="3000000" cy="3000000"/>
        </p:xfrm>
        <a:graphic>
          <a:graphicData uri="http://schemas.openxmlformats.org/drawingml/2006/table">
            <a:tbl>
              <a:tblPr>
                <a:noFill/>
                <a:tableStyleId>{FC36379C-9965-4090-82A6-9ABEEE61E0F1}</a:tableStyleId>
              </a:tblPr>
              <a:tblGrid>
                <a:gridCol w="1828800"/>
                <a:gridCol w="5862425"/>
                <a:gridCol w="3281575"/>
              </a:tblGrid>
              <a:tr h="24685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your qualifying child or the qualifying child  of anyone else? </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Not a qualifying relative</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34" name="Google Shape;634;p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endParaRPr/>
          </a:p>
        </p:txBody>
      </p:sp>
      <p:graphicFrame>
        <p:nvGraphicFramePr>
          <p:cNvPr id="641" name="Google Shape;641;p80"/>
          <p:cNvGraphicFramePr/>
          <p:nvPr/>
        </p:nvGraphicFramePr>
        <p:xfrm>
          <a:off x="609600" y="1664677"/>
          <a:ext cx="3000000" cy="3000000"/>
        </p:xfrm>
        <a:graphic>
          <a:graphicData uri="http://schemas.openxmlformats.org/drawingml/2006/table">
            <a:tbl>
              <a:tblPr>
                <a:noFill/>
                <a:tableStyleId>{FC36379C-9965-4090-82A6-9ABEEE61E0F1}</a:tableStyleId>
              </a:tblPr>
              <a:tblGrid>
                <a:gridCol w="1418900"/>
                <a:gridCol w="7756625"/>
                <a:gridCol w="1797275"/>
              </a:tblGrid>
              <a:tr h="466705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son, daughter, stepchild, foster child, or a descendant of any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brother, sister, or a son or daughter of either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father, mother, or an ancestor or sibling of either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half brother, half sister, stepbrother, stepsister, stepfather, stepmother, son-in-law, daughter-in-law,  father-in-law, mother-in-law, brother-in-law, or sister-in-law?*</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endParaRPr/>
                    </a:p>
                    <a:p>
                      <a:pPr indent="0" lvl="0" marL="0" marR="0" rtl="0" algn="ctr">
                        <a:lnSpc>
                          <a:spcPct val="102000"/>
                        </a:lnSpc>
                        <a:spcBef>
                          <a:spcPts val="350"/>
                        </a:spcBef>
                        <a:spcAft>
                          <a:spcPts val="0"/>
                        </a:spcAft>
                        <a:buClr>
                          <a:schemeClr val="dk1"/>
                        </a:buClr>
                        <a:buFont typeface="Questrial"/>
                        <a:buNone/>
                      </a:pPr>
                      <a:r>
                        <a:t/>
                      </a:r>
                      <a:endParaRPr b="1" i="0" sz="36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42" name="Google Shape;642;p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sp>
        <p:nvSpPr>
          <p:cNvPr id="648" name="Google Shape;648;p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Relationship Test Notes</a:t>
            </a:r>
            <a:endParaRPr/>
          </a:p>
        </p:txBody>
      </p:sp>
      <p:sp>
        <p:nvSpPr>
          <p:cNvPr id="649" name="Google Shape;649;p8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relatives in the Step 2 are considered “relatives who do not have to live with you”</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of the relationships that were established by marriage are not ended by death or divorce</a:t>
            </a:r>
            <a:endParaRPr/>
          </a:p>
        </p:txBody>
      </p:sp>
      <p:sp>
        <p:nvSpPr>
          <p:cNvPr id="650" name="Google Shape;650;p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endParaRPr/>
          </a:p>
        </p:txBody>
      </p:sp>
      <p:graphicFrame>
        <p:nvGraphicFramePr>
          <p:cNvPr id="657" name="Google Shape;657;p82"/>
          <p:cNvGraphicFramePr/>
          <p:nvPr/>
        </p:nvGraphicFramePr>
        <p:xfrm>
          <a:off x="609600" y="1673923"/>
          <a:ext cx="3000000" cy="3000000"/>
        </p:xfrm>
        <a:graphic>
          <a:graphicData uri="http://schemas.openxmlformats.org/drawingml/2006/table">
            <a:tbl>
              <a:tblPr>
                <a:noFill/>
                <a:tableStyleId>{FC36379C-9965-4090-82A6-9ABEEE61E0F1}</a:tableStyleId>
              </a:tblPr>
              <a:tblGrid>
                <a:gridCol w="1747875"/>
                <a:gridCol w="6558625"/>
                <a:gridCol w="2666300"/>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any other person (other than your spouse) who lived with you ALL YEAR as a member of your household?</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can’t claim this person.</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58" name="Google Shape;658;p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Residency Test Notes</a:t>
            </a:r>
            <a:endParaRPr/>
          </a:p>
        </p:txBody>
      </p:sp>
      <p:sp>
        <p:nvSpPr>
          <p:cNvPr id="665" name="Google Shape;665;p83"/>
          <p:cNvSpPr txBox="1"/>
          <p:nvPr>
            <p:ph idx="1" type="body"/>
          </p:nvPr>
        </p:nvSpPr>
        <p:spPr>
          <a:xfrm>
            <a:off x="609600" y="1463391"/>
            <a:ext cx="10972800" cy="4824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Note that any person who is not one of the relationships in Step 2 MUST live with the taxpayer for all 12 months of year, except for the exceptions below</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exceptions for: </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kidnapped children</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 child who was born or died during the year</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certain temporary absences – school, vacation, medical care, etc.</a:t>
            </a:r>
            <a:endParaRPr/>
          </a:p>
        </p:txBody>
      </p:sp>
      <p:sp>
        <p:nvSpPr>
          <p:cNvPr id="666" name="Google Shape;666;p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sp>
        <p:nvSpPr>
          <p:cNvPr id="672" name="Google Shape;672;p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Gross Income Test</a:t>
            </a:r>
            <a:endParaRPr/>
          </a:p>
        </p:txBody>
      </p:sp>
      <p:graphicFrame>
        <p:nvGraphicFramePr>
          <p:cNvPr id="673" name="Google Shape;673;p84"/>
          <p:cNvGraphicFramePr/>
          <p:nvPr/>
        </p:nvGraphicFramePr>
        <p:xfrm>
          <a:off x="609600" y="1979136"/>
          <a:ext cx="3000000" cy="3000000"/>
        </p:xfrm>
        <a:graphic>
          <a:graphicData uri="http://schemas.openxmlformats.org/drawingml/2006/table">
            <a:tbl>
              <a:tblPr>
                <a:noFill/>
                <a:tableStyleId>{FC36379C-9965-4090-82A6-9ABEEE61E0F1}</a:tableStyleId>
              </a:tblPr>
              <a:tblGrid>
                <a:gridCol w="1747875"/>
                <a:gridCol w="6615825"/>
                <a:gridCol w="2609100"/>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have a gross taxable income of less than the $</a:t>
                      </a:r>
                      <a:r>
                        <a:rPr b="1" lang="en-US" sz="3600">
                          <a:solidFill>
                            <a:schemeClr val="dk1"/>
                          </a:solidFill>
                          <a:latin typeface="Questrial"/>
                          <a:ea typeface="Questrial"/>
                          <a:cs typeface="Questrial"/>
                          <a:sym typeface="Questrial"/>
                        </a:rPr>
                        <a:t>4,200</a:t>
                      </a:r>
                      <a:r>
                        <a:rPr b="1" i="0" lang="en-US" sz="3600" u="none" cap="none" strike="noStrike">
                          <a:solidFill>
                            <a:schemeClr val="dk1"/>
                          </a:solidFill>
                          <a:latin typeface="Questrial"/>
                          <a:ea typeface="Questrial"/>
                          <a:cs typeface="Questrial"/>
                          <a:sym typeface="Questrial"/>
                        </a:rPr>
                        <a:t>?</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cannot claim this person.</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5</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74" name="Google Shape;674;p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endParaRPr/>
          </a:p>
        </p:txBody>
      </p:sp>
      <p:graphicFrame>
        <p:nvGraphicFramePr>
          <p:cNvPr id="681" name="Google Shape;681;p85"/>
          <p:cNvGraphicFramePr/>
          <p:nvPr/>
        </p:nvGraphicFramePr>
        <p:xfrm>
          <a:off x="609600" y="1705707"/>
          <a:ext cx="3000000" cy="3000000"/>
        </p:xfrm>
        <a:graphic>
          <a:graphicData uri="http://schemas.openxmlformats.org/drawingml/2006/table">
            <a:tbl>
              <a:tblPr>
                <a:noFill/>
                <a:tableStyleId>{FC36379C-9965-4090-82A6-9ABEEE61E0F1}</a:tableStyleId>
              </a:tblPr>
              <a:tblGrid>
                <a:gridCol w="1749050"/>
                <a:gridCol w="6704675"/>
                <a:gridCol w="2519075"/>
              </a:tblGrid>
              <a:tr h="318752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YOU provide more than </a:t>
                      </a:r>
                      <a:endParaRP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the person’s </a:t>
                      </a:r>
                      <a:endParaRP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total support for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You can claim this person as your dependent</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82" name="Google Shape;682;p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Multiple Support Tests</a:t>
            </a:r>
            <a:endParaRPr/>
          </a:p>
        </p:txBody>
      </p:sp>
      <p:graphicFrame>
        <p:nvGraphicFramePr>
          <p:cNvPr id="689" name="Google Shape;689;p86"/>
          <p:cNvGraphicFramePr/>
          <p:nvPr/>
        </p:nvGraphicFramePr>
        <p:xfrm>
          <a:off x="609600" y="1600200"/>
          <a:ext cx="3000000" cy="3000000"/>
        </p:xfrm>
        <a:graphic>
          <a:graphicData uri="http://schemas.openxmlformats.org/drawingml/2006/table">
            <a:tbl>
              <a:tblPr>
                <a:noFill/>
                <a:tableStyleId>{FC36379C-9965-4090-82A6-9ABEEE61E0F1}</a:tableStyleId>
              </a:tblPr>
              <a:tblGrid>
                <a:gridCol w="1636300"/>
                <a:gridCol w="7122700"/>
                <a:gridCol w="2213800"/>
              </a:tblGrid>
              <a:tr h="1165600">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6</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another person provide more than half of the person’s total support?</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NO:</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7</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063500">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7</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two or more people together provide more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than half the person’s total support?</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8</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118475">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8</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you provide more than 10% of the person’s total support for the year?</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9</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243575">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9</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the other person(s) providing more than 10% of the person’s total support for the year provide you with a signed statement (Form 2120) agreeing not to claim the exemption?</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You can claim an exemption for this person</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90" name="Google Shape;690;p86"/>
          <p:cNvSpPr/>
          <p:nvPr/>
        </p:nvSpPr>
        <p:spPr>
          <a:xfrm>
            <a:off x="502275" y="3673799"/>
            <a:ext cx="11187300" cy="1006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691" name="Google Shape;691;p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500"/>
                                        <p:tgtEl>
                                          <p:spTgt spid="6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0"/>
                                        </p:tgtEl>
                                        <p:attrNameLst>
                                          <p:attrName>style.visibility</p:attrName>
                                        </p:attrNameLst>
                                      </p:cBhvr>
                                      <p:to>
                                        <p:strVal val="visible"/>
                                      </p:to>
                                    </p:set>
                                    <p:anim calcmode="lin" valueType="num">
                                      <p:cBhvr additive="base">
                                        <p:cTn dur="500"/>
                                        <p:tgtEl>
                                          <p:spTgt spid="690"/>
                                        </p:tgtEl>
                                        <p:attrNameLst>
                                          <p:attrName>ppt_w</p:attrName>
                                        </p:attrNameLst>
                                      </p:cBhvr>
                                      <p:tavLst>
                                        <p:tav fmla="" tm="0">
                                          <p:val>
                                            <p:strVal val="0"/>
                                          </p:val>
                                        </p:tav>
                                        <p:tav fmla="" tm="100000">
                                          <p:val>
                                            <p:strVal val="#ppt_w"/>
                                          </p:val>
                                        </p:tav>
                                      </p:tavLst>
                                    </p:anim>
                                    <p:anim calcmode="lin" valueType="num">
                                      <p:cBhvr additive="base">
                                        <p:cTn dur="500"/>
                                        <p:tgtEl>
                                          <p:spTgt spid="69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698" name="Google Shape;698;p87"/>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Roderick, age 29, lives with his uncle.  Last year, he worked part-time and earned $2,100.  His uncle provided for the rest of his support, including rent and household costs.</a:t>
            </a:r>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his uncle claim Roderick as a dependent?   Can Roderick claim a personal exemption?</a:t>
            </a:r>
            <a:endParaRPr/>
          </a:p>
        </p:txBody>
      </p:sp>
      <p:sp>
        <p:nvSpPr>
          <p:cNvPr id="699" name="Google Shape;699;p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1" sz="4800" u="none" cap="none" strike="noStrike">
              <a:solidFill>
                <a:schemeClr val="dk2"/>
              </a:solidFill>
              <a:latin typeface="Questrial"/>
              <a:ea typeface="Questrial"/>
              <a:cs typeface="Questrial"/>
              <a:sym typeface="Questrial"/>
            </a:endParaRPr>
          </a:p>
        </p:txBody>
      </p:sp>
      <p:sp>
        <p:nvSpPr>
          <p:cNvPr id="705" name="Google Shape;705;p88"/>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His uncle can claim Roderick as a qualifying relative.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Roderick cannot claim a personal exemption because he can be claimed as a dependent.</a:t>
            </a:r>
            <a:endParaRPr/>
          </a:p>
        </p:txBody>
      </p:sp>
      <p:sp>
        <p:nvSpPr>
          <p:cNvPr id="706" name="Google Shape;706;p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609600" y="1076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endParaRPr/>
          </a:p>
        </p:txBody>
      </p:sp>
      <p:sp>
        <p:nvSpPr>
          <p:cNvPr id="105" name="Google Shape;105;p17"/>
          <p:cNvSpPr txBox="1"/>
          <p:nvPr>
            <p:ph idx="1" type="body"/>
          </p:nvPr>
        </p:nvSpPr>
        <p:spPr>
          <a:xfrm>
            <a:off x="503750" y="1528850"/>
            <a:ext cx="11637000" cy="4526100"/>
          </a:xfrm>
          <a:prstGeom prst="rect">
            <a:avLst/>
          </a:prstGeom>
          <a:noFill/>
          <a:ln>
            <a:noFill/>
          </a:ln>
        </p:spPr>
        <p:txBody>
          <a:bodyPr anchorCtr="0" anchor="t" bIns="45700" lIns="91425" spcFirstLastPara="1" rIns="91425" wrap="square" tIns="45700">
            <a:noAutofit/>
          </a:bodyPr>
          <a:lstStyle/>
          <a:p>
            <a:pPr indent="-393700" lvl="0" marL="342900" marR="0" rtl="0" algn="l">
              <a:spcBef>
                <a:spcPts val="0"/>
              </a:spcBef>
              <a:spcAft>
                <a:spcPts val="0"/>
              </a:spcAft>
              <a:buClr>
                <a:schemeClr val="dk1"/>
              </a:buClr>
              <a:buSzPts val="4800"/>
              <a:buFont typeface="Noto Sans Symbols"/>
              <a:buChar char="➢"/>
            </a:pPr>
            <a:r>
              <a:rPr lang="en-US" sz="4800"/>
              <a:t>Creating a TaxSlayer Account</a:t>
            </a:r>
            <a:endParaRPr sz="4800"/>
          </a:p>
          <a:p>
            <a:pPr indent="-393700" lvl="0" marL="342900" marR="0" rtl="0" algn="l">
              <a:spcBef>
                <a:spcPts val="0"/>
              </a:spcBef>
              <a:spcAft>
                <a:spcPts val="0"/>
              </a:spcAft>
              <a:buClr>
                <a:schemeClr val="dk1"/>
              </a:buClr>
              <a:buSzPts val="4800"/>
              <a:buFont typeface="Noto Sans Symbols"/>
              <a:buChar char="➢"/>
            </a:pPr>
            <a:r>
              <a:rPr lang="en-US" sz="4800"/>
              <a:t>Conducting a Thorough Interview</a:t>
            </a:r>
            <a:endParaRPr sz="4800"/>
          </a:p>
          <a:p>
            <a:pPr indent="-393700" lvl="0" marL="342900" marR="0" rtl="0" algn="l">
              <a:spcBef>
                <a:spcPts val="0"/>
              </a:spcBef>
              <a:spcAft>
                <a:spcPts val="0"/>
              </a:spcAft>
              <a:buClr>
                <a:schemeClr val="dk1"/>
              </a:buClr>
              <a:buSzPts val="4800"/>
              <a:buFont typeface="Noto Sans Symbols"/>
              <a:buChar char="➢"/>
            </a:pPr>
            <a:r>
              <a:rPr b="0" i="0" lang="en-US" sz="4800" u="none" cap="none" strike="noStrike">
                <a:solidFill>
                  <a:schemeClr val="dk1"/>
                </a:solidFill>
                <a:latin typeface="Questrial"/>
                <a:ea typeface="Questrial"/>
                <a:cs typeface="Questrial"/>
                <a:sym typeface="Questrial"/>
              </a:rPr>
              <a:t> </a:t>
            </a:r>
            <a:r>
              <a:rPr lang="en-US" sz="4800"/>
              <a:t>Exemptions(Part II of I/I form)</a:t>
            </a:r>
            <a:endParaRPr sz="4800"/>
          </a:p>
          <a:p>
            <a:pPr indent="0" lvl="0" marL="0" marR="0" rtl="0" algn="l">
              <a:spcBef>
                <a:spcPts val="0"/>
              </a:spcBef>
              <a:spcAft>
                <a:spcPts val="0"/>
              </a:spcAft>
              <a:buNone/>
            </a:pPr>
            <a:r>
              <a:t/>
            </a:r>
            <a:endParaRPr sz="4800"/>
          </a:p>
          <a:p>
            <a:pPr indent="0" lvl="0" marL="0" marR="0" rtl="0" algn="l">
              <a:spcBef>
                <a:spcPts val="0"/>
              </a:spcBef>
              <a:spcAft>
                <a:spcPts val="0"/>
              </a:spcAft>
              <a:buNone/>
            </a:pPr>
            <a:r>
              <a:t/>
            </a:r>
            <a:endParaRPr sz="4800"/>
          </a:p>
          <a:p>
            <a:pPr indent="0" lvl="0" marL="0" marR="0" rtl="0" algn="l">
              <a:spcBef>
                <a:spcPts val="0"/>
              </a:spcBef>
              <a:spcAft>
                <a:spcPts val="0"/>
              </a:spcAft>
              <a:buNone/>
            </a:pPr>
            <a:r>
              <a:t/>
            </a:r>
            <a:endParaRPr b="0" i="0" sz="4000" u="none" cap="none" strike="noStrike">
              <a:solidFill>
                <a:schemeClr val="dk1"/>
              </a:solidFill>
              <a:latin typeface="Questrial"/>
              <a:ea typeface="Questrial"/>
              <a:cs typeface="Questrial"/>
              <a:sym typeface="Questrial"/>
            </a:endParaRPr>
          </a:p>
        </p:txBody>
      </p:sp>
      <p:sp>
        <p:nvSpPr>
          <p:cNvPr id="106" name="Google Shape;106;p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713" name="Google Shape;713;p89"/>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0" lIns="0" spcFirstLastPara="1" rIns="0" wrap="square" tIns="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Gina Brown provides all support for her uncle.  Uncle Jim is unmarried, 72 years old, and lives in another city.  He has no gross income for the calendar year. Can Gina claim Uncle Jim as a dependent?</a:t>
            </a:r>
            <a:endParaRPr/>
          </a:p>
        </p:txBody>
      </p:sp>
      <p:sp>
        <p:nvSpPr>
          <p:cNvPr id="714" name="Google Shape;714;p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1" sz="4800" u="none" cap="none" strike="noStrike">
              <a:solidFill>
                <a:schemeClr val="dk2"/>
              </a:solidFill>
              <a:latin typeface="Questrial"/>
              <a:ea typeface="Questrial"/>
              <a:cs typeface="Questrial"/>
              <a:sym typeface="Questrial"/>
            </a:endParaRPr>
          </a:p>
        </p:txBody>
      </p:sp>
      <p:sp>
        <p:nvSpPr>
          <p:cNvPr id="721" name="Google Shape;721;p90"/>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0" lIns="0" spcFirstLastPara="1" rIns="0" wrap="square" tIns="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Jim meets all of the requirements to be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qualifying relative of Gina.</a:t>
            </a:r>
            <a:endParaRPr/>
          </a:p>
        </p:txBody>
      </p:sp>
      <p:sp>
        <p:nvSpPr>
          <p:cNvPr id="722" name="Google Shape;722;p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pic>
        <p:nvPicPr>
          <p:cNvPr descr="Impact-logo_SaveFirst-green.eps" id="727" name="Google Shape;727;p91"/>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728" name="Google Shape;728;p91"/>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29" name="Google Shape;729;p9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30" name="Google Shape;730;p9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31" name="Google Shape;731;p9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32" name="Google Shape;732;p91"/>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33" name="Google Shape;733;p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34" name="Google Shape;734;p91"/>
          <p:cNvSpPr txBox="1"/>
          <p:nvPr/>
        </p:nvSpPr>
        <p:spPr>
          <a:xfrm>
            <a:off x="864000" y="4684500"/>
            <a:ext cx="10734000" cy="156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 Filing Status (Part II of I/I form)</a:t>
            </a:r>
            <a:endParaRPr b="1"/>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Objectives</a:t>
            </a:r>
            <a:endParaRPr/>
          </a:p>
        </p:txBody>
      </p:sp>
      <p:sp>
        <p:nvSpPr>
          <p:cNvPr id="740" name="Google Shape;740;p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41" name="Google Shape;741;p92"/>
          <p:cNvSpPr txBox="1"/>
          <p:nvPr/>
        </p:nvSpPr>
        <p:spPr>
          <a:xfrm>
            <a:off x="609600" y="1600199"/>
            <a:ext cx="10972800" cy="29157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rtl="0" algn="l">
              <a:spcBef>
                <a:spcPts val="0"/>
              </a:spcBef>
              <a:spcAft>
                <a:spcPts val="0"/>
              </a:spcAft>
              <a:buNone/>
            </a:pPr>
            <a:r>
              <a:rPr b="1" lang="en-US" sz="4000">
                <a:solidFill>
                  <a:srgbClr val="3C7381"/>
                </a:solidFill>
                <a:latin typeface="Questrial"/>
                <a:ea typeface="Questrial"/>
                <a:cs typeface="Questrial"/>
                <a:sym typeface="Questrial"/>
              </a:rPr>
              <a:t>After completing this section, the volunteer will be able to:</a:t>
            </a:r>
            <a:endParaRPr sz="4000">
              <a:solidFill>
                <a:srgbClr val="77A042"/>
              </a:solidFill>
              <a:latin typeface="Questrial"/>
              <a:ea typeface="Questrial"/>
              <a:cs typeface="Questrial"/>
              <a:sym typeface="Questrial"/>
            </a:endParaRPr>
          </a:p>
          <a:p>
            <a:pPr indent="-285750" lvl="1" marL="742950" rtl="0" algn="l">
              <a:spcBef>
                <a:spcPts val="720"/>
              </a:spcBef>
              <a:spcAft>
                <a:spcPts val="0"/>
              </a:spcAft>
              <a:buClr>
                <a:srgbClr val="3C7381"/>
              </a:buClr>
              <a:buSzPts val="3600"/>
              <a:buChar char="•"/>
            </a:pPr>
            <a:r>
              <a:rPr b="1" lang="en-US" sz="3600">
                <a:solidFill>
                  <a:srgbClr val="3C7381"/>
                </a:solidFill>
                <a:latin typeface="Questrial"/>
                <a:ea typeface="Questrial"/>
                <a:cs typeface="Questrial"/>
                <a:sym typeface="Questrial"/>
              </a:rPr>
              <a:t>Choose the most advantageous (and allowable) filing status for a taxpayer </a:t>
            </a:r>
            <a:endParaRPr b="1" sz="3600">
              <a:solidFill>
                <a:srgbClr val="3C7381"/>
              </a:solidFill>
              <a:latin typeface="Questrial"/>
              <a:ea typeface="Questrial"/>
              <a:cs typeface="Questrial"/>
              <a:sym typeface="Questrial"/>
            </a:endParaRPr>
          </a:p>
          <a:p>
            <a:pPr indent="400050" lvl="0" marL="342900" rtl="0" algn="l">
              <a:spcBef>
                <a:spcPts val="800"/>
              </a:spcBef>
              <a:spcAft>
                <a:spcPts val="0"/>
              </a:spcAft>
              <a:buNone/>
            </a:pPr>
            <a:r>
              <a:t/>
            </a:r>
            <a:endParaRPr b="1" sz="4000">
              <a:solidFill>
                <a:srgbClr val="3C7381"/>
              </a:solidFill>
              <a:latin typeface="Questrial"/>
              <a:ea typeface="Questrial"/>
              <a:cs typeface="Questrial"/>
              <a:sym typeface="Quest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6" name="Shape 746"/>
        <p:cNvGrpSpPr/>
        <p:nvPr/>
      </p:nvGrpSpPr>
      <p:grpSpPr>
        <a:xfrm>
          <a:off x="0" y="0"/>
          <a:ext cx="0" cy="0"/>
          <a:chOff x="0" y="0"/>
          <a:chExt cx="0" cy="0"/>
        </a:xfrm>
      </p:grpSpPr>
      <p:sp>
        <p:nvSpPr>
          <p:cNvPr id="747" name="Google Shape;747;p93"/>
          <p:cNvSpPr txBox="1"/>
          <p:nvPr>
            <p:ph type="title"/>
          </p:nvPr>
        </p:nvSpPr>
        <p:spPr>
          <a:xfrm>
            <a:off x="609600" y="56678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2"/>
              </a:buClr>
              <a:buFont typeface="Questrial"/>
              <a:buNone/>
            </a:pPr>
            <a:r>
              <a:rPr lang="en-US"/>
              <a:t>Filing Status</a:t>
            </a:r>
            <a:endParaRPr b="0" sz="14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
        <p:nvSpPr>
          <p:cNvPr id="748" name="Google Shape;748;p93"/>
          <p:cNvSpPr txBox="1"/>
          <p:nvPr>
            <p:ph idx="1" type="body"/>
          </p:nvPr>
        </p:nvSpPr>
        <p:spPr>
          <a:xfrm>
            <a:off x="609600" y="1275928"/>
            <a:ext cx="10972800" cy="4526100"/>
          </a:xfrm>
          <a:prstGeom prst="rect">
            <a:avLst/>
          </a:prstGeom>
        </p:spPr>
        <p:txBody>
          <a:bodyPr anchorCtr="0" anchor="t" bIns="91425" lIns="91425" spcFirstLastPara="1" rIns="91425" wrap="square" tIns="91425">
            <a:noAutofit/>
          </a:bodyPr>
          <a:lstStyle/>
          <a:p>
            <a:pPr indent="-342900" lvl="0" marL="342900" rtl="0" algn="l">
              <a:spcBef>
                <a:spcPts val="0"/>
              </a:spcBef>
              <a:spcAft>
                <a:spcPts val="0"/>
              </a:spcAft>
              <a:buSzPts val="4000"/>
              <a:buChar char="➢"/>
            </a:pPr>
            <a:r>
              <a:rPr lang="en-US"/>
              <a:t>Let’s look at the I/I form</a:t>
            </a:r>
            <a:r>
              <a:rPr lang="en-US" sz="3200"/>
              <a:t> </a:t>
            </a:r>
            <a:endParaRPr/>
          </a:p>
          <a:p>
            <a:pPr indent="-88900" lvl="0" marL="342900" rtl="0" algn="l">
              <a:spcBef>
                <a:spcPts val="800"/>
              </a:spcBef>
              <a:spcAft>
                <a:spcPts val="0"/>
              </a:spcAft>
              <a:buNone/>
            </a:pPr>
            <a:r>
              <a:t/>
            </a:r>
            <a:endParaRPr/>
          </a:p>
        </p:txBody>
      </p:sp>
      <p:sp>
        <p:nvSpPr>
          <p:cNvPr id="749" name="Google Shape;749;p93"/>
          <p:cNvSpPr/>
          <p:nvPr/>
        </p:nvSpPr>
        <p:spPr>
          <a:xfrm>
            <a:off x="445925" y="4366975"/>
            <a:ext cx="11502000" cy="21372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a:t>
            </a:r>
            <a:endParaRPr sz="3600"/>
          </a:p>
        </p:txBody>
      </p:sp>
      <p:sp>
        <p:nvSpPr>
          <p:cNvPr id="750" name="Google Shape;750;p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51" name="Google Shape;751;p93"/>
          <p:cNvPicPr preferRelativeResize="0"/>
          <p:nvPr/>
        </p:nvPicPr>
        <p:blipFill>
          <a:blip r:embed="rId3">
            <a:alphaModFix/>
          </a:blip>
          <a:stretch>
            <a:fillRect/>
          </a:stretch>
        </p:blipFill>
        <p:spPr>
          <a:xfrm>
            <a:off x="0" y="2192714"/>
            <a:ext cx="12191999" cy="180622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Five Filing Statuses</a:t>
            </a:r>
            <a:endParaRPr/>
          </a:p>
        </p:txBody>
      </p:sp>
      <p:sp>
        <p:nvSpPr>
          <p:cNvPr id="758" name="Google Shape;758;p9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Single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Jointly</a:t>
            </a:r>
            <a:endParaRPr/>
          </a:p>
          <a:p>
            <a:pPr indent="-342900" lvl="0" marL="342900" marR="0" rtl="0" algn="l">
              <a:spcBef>
                <a:spcPts val="800"/>
              </a:spcBef>
              <a:spcAft>
                <a:spcPts val="0"/>
              </a:spcAft>
              <a:buClr>
                <a:schemeClr val="accent1"/>
              </a:buClr>
              <a:buSzPts val="4000"/>
              <a:buFont typeface="Noto Sans Symbols"/>
              <a:buChar char="➢"/>
            </a:pPr>
            <a:r>
              <a:rPr b="0" i="0" lang="en-US" sz="4000" u="none" cap="none" strike="noStrike">
                <a:solidFill>
                  <a:schemeClr val="accent1"/>
                </a:solidFill>
                <a:latin typeface="Questrial"/>
                <a:ea typeface="Questrial"/>
                <a:cs typeface="Questrial"/>
                <a:sym typeface="Questrial"/>
              </a:rPr>
              <a:t>Married Filing Separately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Head of Household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Qualifying Widow(er) with Dependent Child</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59" name="Google Shape;759;p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sp>
        <p:nvSpPr>
          <p:cNvPr id="765" name="Google Shape;765;p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Filing Status</a:t>
            </a:r>
            <a:endParaRPr/>
          </a:p>
        </p:txBody>
      </p:sp>
      <p:sp>
        <p:nvSpPr>
          <p:cNvPr id="766" name="Google Shape;766;p95"/>
          <p:cNvSpPr txBox="1"/>
          <p:nvPr>
            <p:ph idx="1" type="body"/>
          </p:nvPr>
        </p:nvSpPr>
        <p:spPr>
          <a:xfrm>
            <a:off x="609600" y="1492200"/>
            <a:ext cx="10972800" cy="5257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330" u="none" cap="none" strike="noStrike">
              <a:solidFill>
                <a:schemeClr val="dk1"/>
              </a:solidFill>
              <a:latin typeface="Questrial"/>
              <a:ea typeface="Questrial"/>
              <a:cs typeface="Questrial"/>
              <a:sym typeface="Questrial"/>
            </a:endParaRPr>
          </a:p>
          <a:p>
            <a:pPr indent="-11112" lvl="0" marL="11112" marR="0" rtl="0" algn="ctr">
              <a:lnSpc>
                <a:spcPct val="90000"/>
              </a:lnSpc>
              <a:spcBef>
                <a:spcPts val="666"/>
              </a:spcBef>
              <a:spcAft>
                <a:spcPts val="0"/>
              </a:spcAft>
              <a:buClr>
                <a:schemeClr val="accent3"/>
              </a:buClr>
              <a:buFont typeface="Noto Sans Symbols"/>
              <a:buNone/>
            </a:pPr>
            <a:r>
              <a:rPr b="1" i="0" lang="en-US" sz="3330" u="none" cap="none" strike="noStrike">
                <a:solidFill>
                  <a:schemeClr val="accent3"/>
                </a:solidFill>
                <a:latin typeface="Questrial"/>
                <a:ea typeface="Questrial"/>
                <a:cs typeface="Questrial"/>
                <a:sym typeface="Questrial"/>
              </a:rPr>
              <a:t>Open the Publication 4012 to the Filing Status Tab to </a:t>
            </a:r>
            <a:r>
              <a:rPr b="1" i="0" lang="en-US" sz="3330" u="sng" cap="none" strike="noStrike">
                <a:solidFill>
                  <a:schemeClr val="accent3"/>
                </a:solidFill>
                <a:latin typeface="Questrial"/>
                <a:ea typeface="Questrial"/>
                <a:cs typeface="Questrial"/>
                <a:sym typeface="Questrial"/>
              </a:rPr>
              <a:t>Chart: Determination of Filing Status – Decision Tree</a:t>
            </a:r>
            <a:r>
              <a:rPr b="1" i="0" lang="en-US" sz="3330" u="none" cap="none" strike="noStrike">
                <a:solidFill>
                  <a:schemeClr val="accent3"/>
                </a:solidFill>
                <a:latin typeface="Questrial"/>
                <a:ea typeface="Questrial"/>
                <a:cs typeface="Questrial"/>
                <a:sym typeface="Questrial"/>
              </a:rPr>
              <a:t>, </a:t>
            </a:r>
            <a:r>
              <a:rPr b="1" i="0" lang="en-US" sz="3330" u="sng" cap="none" strike="noStrike">
                <a:solidFill>
                  <a:schemeClr val="accent3"/>
                </a:solidFill>
                <a:latin typeface="Questrial"/>
                <a:ea typeface="Questrial"/>
                <a:cs typeface="Questrial"/>
                <a:sym typeface="Questrial"/>
              </a:rPr>
              <a:t>Chart: Filing Status</a:t>
            </a:r>
            <a:r>
              <a:rPr b="1" i="0" lang="en-US" sz="3330" u="none" cap="none" strike="noStrike">
                <a:solidFill>
                  <a:schemeClr val="accent3"/>
                </a:solidFill>
                <a:latin typeface="Questrial"/>
                <a:ea typeface="Questrial"/>
                <a:cs typeface="Questrial"/>
                <a:sym typeface="Questrial"/>
              </a:rPr>
              <a:t>, and </a:t>
            </a:r>
            <a:r>
              <a:rPr b="1" i="0" lang="en-US" sz="3330" u="sng" cap="none" strike="noStrike">
                <a:solidFill>
                  <a:schemeClr val="accent3"/>
                </a:solidFill>
                <a:latin typeface="Questrial"/>
                <a:ea typeface="Questrial"/>
                <a:cs typeface="Questrial"/>
                <a:sym typeface="Questrial"/>
              </a:rPr>
              <a:t>Chart: Who is a Qualifying Person Qualifying You To File as Head of Household</a:t>
            </a:r>
            <a:endParaRPr/>
          </a:p>
          <a:p>
            <a:pPr indent="-285750" lvl="1" marL="742950" marR="0" rtl="0" algn="l">
              <a:lnSpc>
                <a:spcPct val="90000"/>
              </a:lnSpc>
              <a:spcBef>
                <a:spcPts val="592"/>
              </a:spcBef>
              <a:spcAft>
                <a:spcPts val="0"/>
              </a:spcAft>
              <a:buClr>
                <a:schemeClr val="dk1"/>
              </a:buClr>
              <a:buFont typeface="Noto Sans Symbols"/>
              <a:buNone/>
            </a:pPr>
            <a:r>
              <a:t/>
            </a:r>
            <a:endParaRPr b="0" i="0" sz="2960" u="none" cap="none" strike="noStrike">
              <a:solidFill>
                <a:schemeClr val="accent3"/>
              </a:solidFill>
              <a:latin typeface="Questrial"/>
              <a:ea typeface="Questrial"/>
              <a:cs typeface="Questrial"/>
              <a:sym typeface="Questrial"/>
            </a:endParaRPr>
          </a:p>
          <a:p>
            <a:pPr indent="-3164" lvl="0" marL="3164" marR="0" rtl="0" algn="ctr">
              <a:lnSpc>
                <a:spcPct val="90000"/>
              </a:lnSpc>
              <a:spcBef>
                <a:spcPts val="888"/>
              </a:spcBef>
              <a:spcAft>
                <a:spcPts val="0"/>
              </a:spcAft>
              <a:buClr>
                <a:schemeClr val="accent3"/>
              </a:buClr>
              <a:buFont typeface="Noto Sans Symbols"/>
              <a:buNone/>
            </a:pPr>
            <a:r>
              <a:rPr b="1" i="1" lang="en-US" sz="4440" u="none" cap="none" strike="noStrike">
                <a:solidFill>
                  <a:schemeClr val="accent3"/>
                </a:solidFill>
                <a:latin typeface="Questrial"/>
                <a:ea typeface="Questrial"/>
                <a:cs typeface="Questrial"/>
                <a:sym typeface="Questrial"/>
              </a:rPr>
              <a:t>ALWAYS USE THESE CHARTS TO DETERMINE A TAXPAYER’S FILING STATUS</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767" name="Google Shape;767;p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sp>
        <p:nvSpPr>
          <p:cNvPr id="773" name="Google Shape;773;p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Determining Filing Status</a:t>
            </a:r>
            <a:endParaRPr/>
          </a:p>
        </p:txBody>
      </p:sp>
      <p:sp>
        <p:nvSpPr>
          <p:cNvPr id="774" name="Google Shape;774;p9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775" name="Google Shape;775;p96"/>
          <p:cNvSpPr/>
          <p:nvPr/>
        </p:nvSpPr>
        <p:spPr>
          <a:xfrm>
            <a:off x="609600" y="4888877"/>
            <a:ext cx="10972800" cy="1515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1" marL="457200" rtl="0" algn="ctr">
              <a:spcBef>
                <a:spcPts val="0"/>
              </a:spcBef>
              <a:spcAft>
                <a:spcPts val="0"/>
              </a:spcAft>
              <a:buClr>
                <a:schemeClr val="lt1"/>
              </a:buClr>
              <a:buFont typeface="Noto Sans Symbols"/>
              <a:buNone/>
            </a:pPr>
            <a:r>
              <a:rPr b="1" lang="en-US" sz="3000">
                <a:solidFill>
                  <a:schemeClr val="lt1"/>
                </a:solidFill>
                <a:latin typeface="Questrial"/>
                <a:ea typeface="Questrial"/>
                <a:cs typeface="Questrial"/>
                <a:sym typeface="Questrial"/>
              </a:rPr>
              <a:t>You will refer to this part of the I/I form while asking questions from the Pub 4012. Correct any mistakes the taxpayer made when filling it out.</a:t>
            </a:r>
            <a:endParaRPr sz="3000"/>
          </a:p>
        </p:txBody>
      </p:sp>
      <p:sp>
        <p:nvSpPr>
          <p:cNvPr id="776" name="Google Shape;776;p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77" name="Google Shape;777;p96"/>
          <p:cNvPicPr preferRelativeResize="0"/>
          <p:nvPr/>
        </p:nvPicPr>
        <p:blipFill>
          <a:blip r:embed="rId3">
            <a:alphaModFix/>
          </a:blip>
          <a:stretch>
            <a:fillRect/>
          </a:stretch>
        </p:blipFill>
        <p:spPr>
          <a:xfrm>
            <a:off x="0" y="2664714"/>
            <a:ext cx="12191999" cy="1806222"/>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Single</a:t>
            </a:r>
            <a:endParaRPr/>
          </a:p>
        </p:txBody>
      </p:sp>
      <p:sp>
        <p:nvSpPr>
          <p:cNvPr id="784" name="Google Shape;784;p9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(Dec. 31</a:t>
            </a:r>
            <a:r>
              <a:rPr b="0" baseline="30000" i="0" lang="en-US" sz="4000" u="none" cap="none" strike="noStrike">
                <a:solidFill>
                  <a:schemeClr val="dk1"/>
                </a:solidFill>
                <a:latin typeface="Questrial"/>
                <a:ea typeface="Questrial"/>
                <a:cs typeface="Questrial"/>
                <a:sym typeface="Questrial"/>
              </a:rPr>
              <a:t>st</a:t>
            </a:r>
            <a:r>
              <a:rPr b="0" i="0" lang="en-US" sz="4000" u="none" cap="none" strike="noStrike">
                <a:solidFill>
                  <a:schemeClr val="dk1"/>
                </a:solidFill>
                <a:latin typeface="Questrial"/>
                <a:ea typeface="Questrial"/>
                <a:cs typeface="Questrial"/>
                <a:sym typeface="Questrial"/>
              </a:rPr>
              <a:t>), the taxpayer was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Not married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Legally separated/divorced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Widowed</a:t>
            </a:r>
            <a:endParaRPr/>
          </a:p>
        </p:txBody>
      </p:sp>
      <p:sp>
        <p:nvSpPr>
          <p:cNvPr id="785" name="Google Shape;785;p97"/>
          <p:cNvSpPr/>
          <p:nvPr/>
        </p:nvSpPr>
        <p:spPr>
          <a:xfrm>
            <a:off x="3635828" y="4492855"/>
            <a:ext cx="8305800" cy="18159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IMPORTANT:</a:t>
            </a:r>
            <a:endParaRPr/>
          </a:p>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Some taxpayers considered single can also file under a more advantageous status (HoH or QW).</a:t>
            </a:r>
            <a:endParaRPr/>
          </a:p>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Be sure to check all options!</a:t>
            </a:r>
            <a:endParaRPr/>
          </a:p>
        </p:txBody>
      </p:sp>
      <p:sp>
        <p:nvSpPr>
          <p:cNvPr id="786" name="Google Shape;786;p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1" name="Shape 791"/>
        <p:cNvGrpSpPr/>
        <p:nvPr/>
      </p:nvGrpSpPr>
      <p:grpSpPr>
        <a:xfrm>
          <a:off x="0" y="0"/>
          <a:ext cx="0" cy="0"/>
          <a:chOff x="0" y="0"/>
          <a:chExt cx="0" cy="0"/>
        </a:xfrm>
      </p:grpSpPr>
      <p:sp>
        <p:nvSpPr>
          <p:cNvPr id="792" name="Google Shape;792;p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Jointly</a:t>
            </a:r>
            <a:endParaRPr/>
          </a:p>
        </p:txBody>
      </p:sp>
      <p:sp>
        <p:nvSpPr>
          <p:cNvPr id="793" name="Google Shape;793;p9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together as a married couple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apart but were not legally separated/divorced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One spouse died during the year, and the taxpayer did not remarry.</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94" name="Google Shape;794;p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609600" y="2365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endParaRPr/>
          </a:p>
        </p:txBody>
      </p:sp>
      <p:sp>
        <p:nvSpPr>
          <p:cNvPr id="112" name="Google Shape;112;p18"/>
          <p:cNvSpPr txBox="1"/>
          <p:nvPr>
            <p:ph idx="1" type="body"/>
          </p:nvPr>
        </p:nvSpPr>
        <p:spPr>
          <a:xfrm>
            <a:off x="503750" y="1379525"/>
            <a:ext cx="11928600" cy="4526100"/>
          </a:xfrm>
          <a:prstGeom prst="rect">
            <a:avLst/>
          </a:prstGeom>
          <a:noFill/>
          <a:ln>
            <a:noFill/>
          </a:ln>
        </p:spPr>
        <p:txBody>
          <a:bodyPr anchorCtr="0" anchor="t" bIns="45700" lIns="91425" spcFirstLastPara="1" rIns="91425" wrap="square" tIns="45700">
            <a:noAutofit/>
          </a:bodyPr>
          <a:lstStyle/>
          <a:p>
            <a:pPr indent="-393700" lvl="0" marL="342900" rtl="0" algn="l">
              <a:spcBef>
                <a:spcPts val="0"/>
              </a:spcBef>
              <a:spcAft>
                <a:spcPts val="0"/>
              </a:spcAft>
              <a:buClr>
                <a:schemeClr val="dk1"/>
              </a:buClr>
              <a:buSzPts val="4800"/>
              <a:buFont typeface="Noto Sans Symbols"/>
              <a:buChar char="➢"/>
            </a:pPr>
            <a:r>
              <a:rPr lang="en-US" sz="4800"/>
              <a:t>Filing Status(Part II of I/I form)</a:t>
            </a:r>
            <a:endParaRPr sz="4800"/>
          </a:p>
          <a:p>
            <a:pPr indent="-393700" lvl="0" marL="342900" rtl="0" algn="l">
              <a:spcBef>
                <a:spcPts val="0"/>
              </a:spcBef>
              <a:spcAft>
                <a:spcPts val="0"/>
              </a:spcAft>
              <a:buClr>
                <a:schemeClr val="dk1"/>
              </a:buClr>
              <a:buSzPts val="4800"/>
              <a:buFont typeface="Noto Sans Symbols"/>
              <a:buChar char="➢"/>
            </a:pPr>
            <a:r>
              <a:rPr lang="en-US" sz="4800"/>
              <a:t>Income (Part III of I/I form)</a:t>
            </a:r>
            <a:endParaRPr sz="4800"/>
          </a:p>
          <a:p>
            <a:pPr indent="-393700" lvl="0" marL="342900" rtl="0" algn="l">
              <a:spcBef>
                <a:spcPts val="0"/>
              </a:spcBef>
              <a:spcAft>
                <a:spcPts val="0"/>
              </a:spcAft>
              <a:buClr>
                <a:schemeClr val="dk1"/>
              </a:buClr>
              <a:buSzPts val="4800"/>
              <a:buFont typeface="Noto Sans Symbols"/>
              <a:buChar char="➢"/>
            </a:pPr>
            <a:r>
              <a:rPr lang="en-US" sz="4800"/>
              <a:t>Expenses (Part IV of I/I form)</a:t>
            </a:r>
            <a:endParaRPr sz="4800"/>
          </a:p>
        </p:txBody>
      </p:sp>
      <p:sp>
        <p:nvSpPr>
          <p:cNvPr id="113" name="Google Shape;113;p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9" name="Shape 799"/>
        <p:cNvGrpSpPr/>
        <p:nvPr/>
      </p:nvGrpSpPr>
      <p:grpSpPr>
        <a:xfrm>
          <a:off x="0" y="0"/>
          <a:ext cx="0" cy="0"/>
          <a:chOff x="0" y="0"/>
          <a:chExt cx="0" cy="0"/>
        </a:xfrm>
      </p:grpSpPr>
      <p:sp>
        <p:nvSpPr>
          <p:cNvPr id="800" name="Google Shape;800;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Separately</a:t>
            </a:r>
            <a:endParaRPr/>
          </a:p>
        </p:txBody>
      </p:sp>
      <p:sp>
        <p:nvSpPr>
          <p:cNvPr id="801" name="Google Shape;801;p9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taxpayers can also file separately; HOWEVER,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one spouse itemizes, the other spouse must itemize.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Taxpayers filing with this status are not eligible to claim several tax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grpSp>
        <p:nvGrpSpPr>
          <p:cNvPr id="802" name="Google Shape;802;p99"/>
          <p:cNvGrpSpPr/>
          <p:nvPr/>
        </p:nvGrpSpPr>
        <p:grpSpPr>
          <a:xfrm>
            <a:off x="6114775" y="4642050"/>
            <a:ext cx="6172200" cy="1981200"/>
            <a:chOff x="4343400" y="4495800"/>
            <a:chExt cx="6172200" cy="1981200"/>
          </a:xfrm>
        </p:grpSpPr>
        <p:sp>
          <p:nvSpPr>
            <p:cNvPr id="803" name="Google Shape;803;p99"/>
            <p:cNvSpPr/>
            <p:nvPr/>
          </p:nvSpPr>
          <p:spPr>
            <a:xfrm>
              <a:off x="4343400" y="4495800"/>
              <a:ext cx="6172200" cy="1981200"/>
            </a:xfrm>
            <a:prstGeom prst="star16">
              <a:avLst>
                <a:gd fmla="val 37500" name="adj"/>
              </a:avLst>
            </a:prstGeom>
            <a:solidFill>
              <a:srgbClr val="C00000"/>
            </a:solidFill>
            <a:ln cap="flat" cmpd="sng" w="38100">
              <a:solidFill>
                <a:schemeClr val="hlink"/>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804" name="Google Shape;804;p99"/>
            <p:cNvSpPr/>
            <p:nvPr/>
          </p:nvSpPr>
          <p:spPr>
            <a:xfrm>
              <a:off x="5181600" y="4832353"/>
              <a:ext cx="44196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Questrial"/>
                  <a:ea typeface="Questrial"/>
                  <a:cs typeface="Questrial"/>
                  <a:sym typeface="Questrial"/>
                </a:rPr>
                <a:t>Be careful! </a:t>
              </a:r>
              <a:endParaRPr/>
            </a:p>
            <a:p>
              <a:pPr indent="0" lvl="0" marL="0" marR="0" rtl="0" algn="ctr">
                <a:spcBef>
                  <a:spcPts val="0"/>
                </a:spcBef>
                <a:spcAft>
                  <a:spcPts val="0"/>
                </a:spcAft>
                <a:buNone/>
              </a:pPr>
              <a:r>
                <a:rPr b="1" lang="en-US" sz="2400">
                  <a:solidFill>
                    <a:schemeClr val="lt1"/>
                  </a:solidFill>
                  <a:latin typeface="Questrial"/>
                  <a:ea typeface="Questrial"/>
                  <a:cs typeface="Questrial"/>
                  <a:sym typeface="Questrial"/>
                </a:rPr>
                <a:t>This status generally results in a HIGHER overall TAX.</a:t>
              </a:r>
              <a:r>
                <a:rPr lang="en-US" sz="2400">
                  <a:solidFill>
                    <a:schemeClr val="lt1"/>
                  </a:solidFill>
                  <a:latin typeface="Questrial"/>
                  <a:ea typeface="Questrial"/>
                  <a:cs typeface="Questrial"/>
                  <a:sym typeface="Questrial"/>
                </a:rPr>
                <a:t>  </a:t>
              </a:r>
              <a:endParaRPr/>
            </a:p>
          </p:txBody>
        </p:sp>
      </p:grpSp>
      <p:sp>
        <p:nvSpPr>
          <p:cNvPr id="805" name="Google Shape;805;p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1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endParaRPr/>
          </a:p>
        </p:txBody>
      </p:sp>
      <p:sp>
        <p:nvSpPr>
          <p:cNvPr id="812" name="Google Shape;812;p100"/>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400"/>
              <a:buFont typeface="Noto Sans Symbols"/>
              <a:buChar char="➢"/>
            </a:pPr>
            <a:r>
              <a:rPr lang="en-US" sz="3400"/>
              <a:t>O</a:t>
            </a:r>
            <a:r>
              <a:rPr b="0" i="0" lang="en-US" sz="3400" u="none" cap="none" strike="noStrike">
                <a:solidFill>
                  <a:schemeClr val="dk1"/>
                </a:solidFill>
                <a:latin typeface="Questrial"/>
                <a:ea typeface="Questrial"/>
                <a:cs typeface="Questrial"/>
                <a:sym typeface="Questrial"/>
              </a:rPr>
              <a:t>ne spouse does not want to be responsible for the other spouse’s tax obligations or filing separately may result in a lower total tax (</a:t>
            </a:r>
            <a:r>
              <a:rPr b="0" i="0" lang="en-US" sz="3400" u="none" cap="none" strike="noStrike">
                <a:solidFill>
                  <a:schemeClr val="accent1"/>
                </a:solidFill>
                <a:latin typeface="Questrial"/>
                <a:ea typeface="Questrial"/>
                <a:cs typeface="Questrial"/>
                <a:sym typeface="Questrial"/>
              </a:rPr>
              <a:t>this is rare</a:t>
            </a:r>
            <a:r>
              <a:rPr b="0" i="0" lang="en-US" sz="3400" u="none" cap="none" strike="noStrike">
                <a:solidFill>
                  <a:schemeClr val="dk1"/>
                </a:solidFill>
                <a:latin typeface="Questrial"/>
                <a:ea typeface="Questrial"/>
                <a:cs typeface="Questrial"/>
                <a:sym typeface="Questrial"/>
              </a:rPr>
              <a:t>)</a:t>
            </a:r>
            <a:endParaRPr/>
          </a:p>
          <a:p>
            <a:pPr indent="-342900" lvl="0" marL="342900" marR="0" rtl="0" algn="l">
              <a:lnSpc>
                <a:spcPct val="90000"/>
              </a:lnSpc>
              <a:spcBef>
                <a:spcPts val="680"/>
              </a:spcBef>
              <a:spcAft>
                <a:spcPts val="0"/>
              </a:spcAft>
              <a:buClr>
                <a:schemeClr val="dk1"/>
              </a:buClr>
              <a:buSzPts val="3400"/>
              <a:buFont typeface="Noto Sans Symbols"/>
              <a:buChar char="➢"/>
            </a:pPr>
            <a:r>
              <a:rPr lang="en-US" sz="3400"/>
              <a:t>One spouse wants </a:t>
            </a:r>
            <a:r>
              <a:rPr b="0" i="0" lang="en-US" sz="3400" u="none" cap="none" strike="noStrike">
                <a:solidFill>
                  <a:schemeClr val="dk1"/>
                </a:solidFill>
                <a:latin typeface="Questrial"/>
                <a:ea typeface="Questrial"/>
                <a:cs typeface="Questrial"/>
                <a:sym typeface="Questrial"/>
              </a:rPr>
              <a:t>to avoid an offset of their refund against their spouse’s outstanding debts (child support, student loans, etc.)</a:t>
            </a:r>
            <a:endParaRPr b="0" i="0" sz="3400" u="none" cap="none" strike="noStrike">
              <a:solidFill>
                <a:schemeClr val="dk1"/>
              </a:solidFill>
              <a:latin typeface="Questrial"/>
              <a:ea typeface="Questrial"/>
              <a:cs typeface="Questrial"/>
              <a:sym typeface="Questrial"/>
            </a:endParaRPr>
          </a:p>
          <a:p>
            <a:pPr indent="0" lvl="0" marL="0" marR="0" rtl="0" algn="l">
              <a:lnSpc>
                <a:spcPct val="90000"/>
              </a:lnSpc>
              <a:spcBef>
                <a:spcPts val="680"/>
              </a:spcBef>
              <a:spcAft>
                <a:spcPts val="0"/>
              </a:spcAft>
              <a:buNone/>
            </a:pPr>
            <a:r>
              <a:t/>
            </a:r>
            <a:endParaRPr sz="3400"/>
          </a:p>
          <a:p>
            <a:pPr indent="-342900" lvl="0" marL="342900" marR="0" rtl="0" algn="l">
              <a:lnSpc>
                <a:spcPct val="9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Note: Even in these circumstances, there may be other options that allow them to file jointly and not be responsible for these debts (Injured Spouse Form)</a:t>
            </a:r>
            <a:endParaRPr/>
          </a:p>
        </p:txBody>
      </p:sp>
      <p:sp>
        <p:nvSpPr>
          <p:cNvPr id="813" name="Google Shape;813;p1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1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endParaRPr/>
          </a:p>
        </p:txBody>
      </p:sp>
      <p:sp>
        <p:nvSpPr>
          <p:cNvPr id="820" name="Google Shape;820;p10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 </a:t>
            </a:r>
            <a:r>
              <a:rPr lang="en-US"/>
              <a:t>S</a:t>
            </a:r>
            <a:r>
              <a:rPr b="0" i="0" lang="en-US" sz="4000" u="none" cap="none" strike="noStrike">
                <a:solidFill>
                  <a:schemeClr val="dk1"/>
                </a:solidFill>
                <a:latin typeface="Questrial"/>
                <a:ea typeface="Questrial"/>
                <a:cs typeface="Questrial"/>
                <a:sym typeface="Questrial"/>
              </a:rPr>
              <a:t>ometimes taxpayers must file separately because they are separated and not in communication with their spouse and don’t have the option of filing jointly</a:t>
            </a:r>
            <a:endParaRPr/>
          </a:p>
        </p:txBody>
      </p:sp>
      <p:sp>
        <p:nvSpPr>
          <p:cNvPr id="821" name="Google Shape;821;p1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p1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Note	</a:t>
            </a:r>
            <a:endParaRPr/>
          </a:p>
        </p:txBody>
      </p:sp>
      <p:sp>
        <p:nvSpPr>
          <p:cNvPr id="828" name="Google Shape;828;p10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spouse died during the tax year, and the taxpayer did not remarry, they are considered married for the entire year.</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 surviving spouse is eligible to file as MFJ or MFS.</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Surviving spouses that remarry must file with the new spouse, as MFJ or MFS.  </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deceased spouse’s filing status becomes MFS.</a:t>
            </a:r>
            <a:endParaRPr/>
          </a:p>
        </p:txBody>
      </p:sp>
      <p:sp>
        <p:nvSpPr>
          <p:cNvPr id="829" name="Google Shape;829;p1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1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36" name="Google Shape;836;p103"/>
          <p:cNvSpPr txBox="1"/>
          <p:nvPr>
            <p:ph idx="1" type="body"/>
          </p:nvPr>
        </p:nvSpPr>
        <p:spPr>
          <a:xfrm>
            <a:off x="609600" y="1600206"/>
            <a:ext cx="10972800" cy="3461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the most complicated filing status to determine, yet it is one of the most common at SaveFirst tax sites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two scenarios when a taxpayers can file Head of Household:</a:t>
            </a:r>
            <a:endParaRPr/>
          </a:p>
        </p:txBody>
      </p:sp>
      <p:sp>
        <p:nvSpPr>
          <p:cNvPr id="837" name="Google Shape;837;p1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sp>
        <p:nvSpPr>
          <p:cNvPr id="843" name="Google Shape;843;p1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44" name="Google Shape;844;p10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Scenario #1: Married Taxpayers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Must be “considered unmarried”*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File a separate return from spouse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Maintain more than half the costs of keeping up a home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home is the main home for a </a:t>
            </a:r>
            <a:r>
              <a:rPr lang="en-US" sz="3330" u="sng">
                <a:solidFill>
                  <a:srgbClr val="980000"/>
                </a:solidFill>
              </a:rPr>
              <a:t>dependent child, stepchild, or foster child</a:t>
            </a:r>
            <a:r>
              <a:rPr b="0" i="0" lang="en-US" sz="3330" u="none" cap="none" strike="noStrike">
                <a:solidFill>
                  <a:schemeClr val="dk1"/>
                </a:solidFill>
                <a:latin typeface="Questrial"/>
                <a:ea typeface="Questrial"/>
                <a:cs typeface="Questrial"/>
                <a:sym typeface="Questrial"/>
              </a:rPr>
              <a:t> for more than ½ the year</a:t>
            </a:r>
            <a:endParaRPr/>
          </a:p>
          <a:p>
            <a:pPr indent="-228600" lvl="2" marL="1143000" marR="0" rtl="0" algn="l">
              <a:lnSpc>
                <a:spcPct val="90000"/>
              </a:lnSpc>
              <a:spcBef>
                <a:spcPts val="592"/>
              </a:spcBef>
              <a:spcAft>
                <a:spcPts val="0"/>
              </a:spcAft>
              <a:buClr>
                <a:schemeClr val="dk1"/>
              </a:buClr>
              <a:buSzPts val="2960"/>
              <a:buFont typeface="Courier New"/>
              <a:buChar char="o"/>
            </a:pPr>
            <a:r>
              <a:rPr b="0" i="0" lang="en-US" sz="2960" u="none" cap="none" strike="noStrike">
                <a:solidFill>
                  <a:schemeClr val="dk1"/>
                </a:solidFill>
                <a:latin typeface="Questrial"/>
                <a:ea typeface="Questrial"/>
                <a:cs typeface="Questrial"/>
                <a:sym typeface="Questrial"/>
              </a:rPr>
              <a:t>Note: A grandchild does NOT meet this test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taxpayer claims an exemption for the child</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845" name="Google Shape;845;p1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0" name="Shape 850"/>
        <p:cNvGrpSpPr/>
        <p:nvPr/>
      </p:nvGrpSpPr>
      <p:grpSpPr>
        <a:xfrm>
          <a:off x="0" y="0"/>
          <a:ext cx="0" cy="0"/>
          <a:chOff x="0" y="0"/>
          <a:chExt cx="0" cy="0"/>
        </a:xfrm>
      </p:grpSpPr>
      <p:sp>
        <p:nvSpPr>
          <p:cNvPr id="851" name="Google Shape;851;p1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“Considered Unmarried”</a:t>
            </a:r>
            <a:endParaRPr/>
          </a:p>
        </p:txBody>
      </p:sp>
      <p:sp>
        <p:nvSpPr>
          <p:cNvPr id="852" name="Google Shape;852;p10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891" lvl="2" marL="342891"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legally married taxpayer can be considered unmarried if s/he has not lived with the spouse at any time during the last six months of the tax year.</a:t>
            </a:r>
            <a:endParaRPr/>
          </a:p>
          <a:p>
            <a:pPr indent="-38100" lvl="0" marL="342900" marR="0" rtl="0" algn="l">
              <a:spcBef>
                <a:spcPts val="960"/>
              </a:spcBef>
              <a:spcAft>
                <a:spcPts val="0"/>
              </a:spcAft>
              <a:buClr>
                <a:schemeClr val="dk1"/>
              </a:buClr>
              <a:buSzPts val="4800"/>
              <a:buFont typeface="Noto Sans Symbols"/>
              <a:buNone/>
            </a:pPr>
            <a:r>
              <a:t/>
            </a:r>
            <a:endParaRPr b="0" i="0" sz="4800" u="none" cap="none" strike="noStrike">
              <a:solidFill>
                <a:schemeClr val="dk1"/>
              </a:solidFill>
              <a:latin typeface="Questrial"/>
              <a:ea typeface="Questrial"/>
              <a:cs typeface="Questrial"/>
              <a:sym typeface="Questrial"/>
            </a:endParaRPr>
          </a:p>
        </p:txBody>
      </p:sp>
      <p:sp>
        <p:nvSpPr>
          <p:cNvPr id="853" name="Google Shape;853;p1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8" name="Shape 858"/>
        <p:cNvGrpSpPr/>
        <p:nvPr/>
      </p:nvGrpSpPr>
      <p:grpSpPr>
        <a:xfrm>
          <a:off x="0" y="0"/>
          <a:ext cx="0" cy="0"/>
          <a:chOff x="0" y="0"/>
          <a:chExt cx="0" cy="0"/>
        </a:xfrm>
      </p:grpSpPr>
      <p:sp>
        <p:nvSpPr>
          <p:cNvPr id="859" name="Google Shape;859;p1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60" name="Google Shape;860;p10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Scenario #2: Single Taxpayers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Maintain more than half the costs of keeping up a home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a:t>
            </a:r>
            <a:r>
              <a:rPr lang="en-US" u="sng">
                <a:solidFill>
                  <a:srgbClr val="980000"/>
                </a:solidFill>
              </a:rPr>
              <a:t>qualifying person</a:t>
            </a:r>
            <a:r>
              <a:rPr b="0" i="0" lang="en-US" sz="3600" u="none" cap="none" strike="noStrike">
                <a:solidFill>
                  <a:schemeClr val="dk1"/>
                </a:solidFill>
                <a:latin typeface="Questrial"/>
                <a:ea typeface="Questrial"/>
                <a:cs typeface="Questrial"/>
                <a:sym typeface="Questrial"/>
              </a:rPr>
              <a:t>” lived with the taxpayer for more than ½ the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61" name="Google Shape;861;p1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6" name="Shape 866"/>
        <p:cNvGrpSpPr/>
        <p:nvPr/>
      </p:nvGrpSpPr>
      <p:grpSpPr>
        <a:xfrm>
          <a:off x="0" y="0"/>
          <a:ext cx="0" cy="0"/>
          <a:chOff x="0" y="0"/>
          <a:chExt cx="0" cy="0"/>
        </a:xfrm>
      </p:grpSpPr>
      <p:sp>
        <p:nvSpPr>
          <p:cNvPr id="867" name="Google Shape;867;p1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endParaRPr/>
          </a:p>
        </p:txBody>
      </p:sp>
      <p:sp>
        <p:nvSpPr>
          <p:cNvPr id="868" name="Google Shape;868;p107"/>
          <p:cNvSpPr txBox="1"/>
          <p:nvPr>
            <p:ph idx="1" type="body"/>
          </p:nvPr>
        </p:nvSpPr>
        <p:spPr>
          <a:xfrm>
            <a:off x="609600" y="1600206"/>
            <a:ext cx="10972800" cy="4554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See </a:t>
            </a:r>
            <a:endParaRPr/>
          </a:p>
          <a:p>
            <a:pPr indent="0" lvl="0" marL="0" marR="0" rtl="0" algn="ctr">
              <a:spcBef>
                <a:spcPts val="880"/>
              </a:spcBef>
              <a:spcAft>
                <a:spcPts val="0"/>
              </a:spcAft>
              <a:buClr>
                <a:schemeClr val="accent3"/>
              </a:buClr>
              <a:buFont typeface="Noto Sans Symbols"/>
              <a:buNone/>
            </a:pPr>
            <a:r>
              <a:rPr b="0" i="0" lang="en-US" sz="4400" u="sng" cap="none" strike="noStrike">
                <a:solidFill>
                  <a:schemeClr val="accent3"/>
                </a:solidFill>
                <a:latin typeface="Questrial"/>
                <a:ea typeface="Questrial"/>
                <a:cs typeface="Questrial"/>
                <a:sym typeface="Questrial"/>
              </a:rPr>
              <a:t>Who Is a Qualifying Person Qualifying You To File as Head of Household</a:t>
            </a:r>
            <a:r>
              <a:rPr b="0" i="0" lang="en-US" sz="4400" u="none" cap="none" strike="noStrike">
                <a:solidFill>
                  <a:schemeClr val="accent3"/>
                </a:solidFill>
                <a:latin typeface="Questrial"/>
                <a:ea typeface="Questrial"/>
                <a:cs typeface="Questrial"/>
                <a:sym typeface="Questrial"/>
              </a:rPr>
              <a:t> </a:t>
            </a:r>
            <a:endParaRP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in the </a:t>
            </a:r>
            <a:endParaRPr/>
          </a:p>
          <a:p>
            <a:pPr indent="0" lvl="0" marL="0" marR="0" rtl="0" algn="ctr">
              <a:spcBef>
                <a:spcPts val="880"/>
              </a:spcBef>
              <a:spcAft>
                <a:spcPts val="0"/>
              </a:spcAft>
              <a:buClr>
                <a:schemeClr val="accent3"/>
              </a:buClr>
              <a:buFont typeface="Noto Sans Symbols"/>
              <a:buNone/>
            </a:pPr>
            <a:r>
              <a:rPr b="1" i="0" lang="en-US" sz="4400" u="none" cap="none" strike="noStrike">
                <a:solidFill>
                  <a:schemeClr val="accent3"/>
                </a:solidFill>
                <a:latin typeface="Questrial"/>
                <a:ea typeface="Questrial"/>
                <a:cs typeface="Questrial"/>
                <a:sym typeface="Questrial"/>
              </a:rPr>
              <a:t>Filing Status </a:t>
            </a:r>
            <a:r>
              <a:rPr b="0" i="0" lang="en-US" sz="4400" u="none" cap="none" strike="noStrike">
                <a:solidFill>
                  <a:schemeClr val="accent3"/>
                </a:solidFill>
                <a:latin typeface="Questrial"/>
                <a:ea typeface="Questrial"/>
                <a:cs typeface="Questrial"/>
                <a:sym typeface="Questrial"/>
              </a:rPr>
              <a:t>Tab of the Pub 4012 </a:t>
            </a:r>
            <a:endParaRP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for a list of qualifying persons</a:t>
            </a:r>
            <a:endParaRPr/>
          </a:p>
        </p:txBody>
      </p:sp>
      <p:sp>
        <p:nvSpPr>
          <p:cNvPr id="869" name="Google Shape;869;p1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1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endParaRPr b="1" i="0" sz="4800" u="none" cap="none" strike="noStrike">
              <a:solidFill>
                <a:schemeClr val="dk2"/>
              </a:solidFill>
              <a:latin typeface="Questrial"/>
              <a:ea typeface="Questrial"/>
              <a:cs typeface="Questrial"/>
              <a:sym typeface="Questrial"/>
            </a:endParaRPr>
          </a:p>
        </p:txBody>
      </p:sp>
      <p:sp>
        <p:nvSpPr>
          <p:cNvPr id="876" name="Google Shape;876;p108"/>
          <p:cNvSpPr txBox="1"/>
          <p:nvPr>
            <p:ph idx="1" type="body"/>
          </p:nvPr>
        </p:nvSpPr>
        <p:spPr>
          <a:xfrm>
            <a:off x="609600" y="12751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child </a:t>
            </a:r>
            <a:r>
              <a:rPr b="0" i="0" lang="en-US" sz="3640" u="none" cap="none" strike="noStrike">
                <a:solidFill>
                  <a:schemeClr val="dk1"/>
                </a:solidFill>
                <a:latin typeface="Questrial"/>
                <a:ea typeface="Questrial"/>
                <a:cs typeface="Questrial"/>
                <a:sym typeface="Questrial"/>
              </a:rPr>
              <a:t>is a qualifying person</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Whether or not the taxpayer claims the exemption</a:t>
            </a:r>
            <a:endParaRPr/>
          </a:p>
          <a:p>
            <a:pPr indent="0" lvl="0" marL="0" marR="0" rtl="0" algn="l">
              <a:lnSpc>
                <a:spcPct val="80000"/>
              </a:lnSpc>
              <a:spcBef>
                <a:spcPts val="728"/>
              </a:spcBef>
              <a:spcAft>
                <a:spcPts val="0"/>
              </a:spcAft>
              <a:buNone/>
            </a:pPr>
            <a:r>
              <a:t/>
            </a:r>
            <a:endParaRPr sz="3640"/>
          </a:p>
          <a:p>
            <a:pPr indent="-342900" lvl="0" marL="342900" marR="0" rtl="0" algn="l">
              <a:lnSpc>
                <a:spcPct val="80000"/>
              </a:lnSpc>
              <a:spcBef>
                <a:spcPts val="728"/>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relative </a:t>
            </a:r>
            <a:r>
              <a:rPr b="0" i="0" lang="en-US" sz="3640" u="none" cap="none" strike="noStrike">
                <a:solidFill>
                  <a:schemeClr val="dk1"/>
                </a:solidFill>
                <a:latin typeface="Questrial"/>
                <a:ea typeface="Questrial"/>
                <a:cs typeface="Questrial"/>
                <a:sym typeface="Questrial"/>
              </a:rPr>
              <a:t>is a qualifying person if:</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taxpayer can claim the exemption for the person</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meets one of the relationships listed</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lives with the taxpayer for more than ½ the year</a:t>
            </a:r>
            <a:endParaRPr/>
          </a:p>
          <a:p>
            <a:pPr indent="-228600" lvl="2" marL="1143000" marR="0" rtl="0" algn="l">
              <a:lnSpc>
                <a:spcPct val="80000"/>
              </a:lnSpc>
              <a:spcBef>
                <a:spcPts val="546"/>
              </a:spcBef>
              <a:spcAft>
                <a:spcPts val="0"/>
              </a:spcAft>
              <a:buClr>
                <a:schemeClr val="dk1"/>
              </a:buClr>
              <a:buSzPts val="2730"/>
              <a:buFont typeface="Courier New"/>
              <a:buChar char="o"/>
            </a:pPr>
            <a:r>
              <a:rPr b="0" i="0" lang="en-US" sz="2730" u="none" cap="none" strike="noStrike">
                <a:solidFill>
                  <a:schemeClr val="dk1"/>
                </a:solidFill>
                <a:latin typeface="Questrial"/>
                <a:ea typeface="Questrial"/>
                <a:cs typeface="Questrial"/>
                <a:sym typeface="Questrial"/>
              </a:rPr>
              <a:t>Exception: a mother/father who is a qualifying relative does not have to live in the home with the taxpayer</a:t>
            </a:r>
            <a:endParaRPr/>
          </a:p>
        </p:txBody>
      </p:sp>
      <p:sp>
        <p:nvSpPr>
          <p:cNvPr id="877" name="Google Shape;877;p1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